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9"/>
  </p:notesMasterIdLst>
  <p:sldIdLst>
    <p:sldId id="256" r:id="rId5"/>
    <p:sldId id="261" r:id="rId6"/>
    <p:sldId id="259" r:id="rId7"/>
    <p:sldId id="260" r:id="rId8"/>
  </p:sldIdLst>
  <p:sldSz cx="12192000" cy="685800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6" d="100"/>
          <a:sy n="66" d="100"/>
        </p:scale>
        <p:origin x="1330" y="3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tableStyles" Target="tableStyles.xml" /><Relationship Id="rId3" Type="http://schemas.openxmlformats.org/officeDocument/2006/relationships/customXml" Target="../customXml/item3.xml" /><Relationship Id="rId7" Type="http://schemas.openxmlformats.org/officeDocument/2006/relationships/slide" Target="slides/slide3.xml" /><Relationship Id="rId12" Type="http://schemas.openxmlformats.org/officeDocument/2006/relationships/theme" Target="theme/theme1.xml" /><Relationship Id="rId2" Type="http://schemas.openxmlformats.org/officeDocument/2006/relationships/customXml" Target="../customXml/item2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viewProps" Target="viewProps.xml" /><Relationship Id="rId5" Type="http://schemas.openxmlformats.org/officeDocument/2006/relationships/slide" Target="slides/slide1.xml" /><Relationship Id="rId10" Type="http://schemas.openxmlformats.org/officeDocument/2006/relationships/presProps" Target="presProps.xml" /><Relationship Id="rId4" Type="http://schemas.openxmlformats.org/officeDocument/2006/relationships/slideMaster" Target="slideMasters/slideMaster1.xml" /><Relationship Id="rId9" Type="http://schemas.openxmlformats.org/officeDocument/2006/relationships/notesMaster" Target="notesMasters/notesMaster1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EE5106-F039-4875-BBA8-FB2A3695886E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14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806D6C-E47D-41A7-9983-21119A5D12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4630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806D6C-E47D-41A7-9983-21119A5D124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0027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489C1-4254-47D3-A992-684EB009BE1B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EBAC6-1904-4836-959D-ED121CE019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1616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489C1-4254-47D3-A992-684EB009BE1B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EBAC6-1904-4836-959D-ED121CE019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9213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489C1-4254-47D3-A992-684EB009BE1B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EBAC6-1904-4836-959D-ED121CE019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526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489C1-4254-47D3-A992-684EB009BE1B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EBAC6-1904-4836-959D-ED121CE019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870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489C1-4254-47D3-A992-684EB009BE1B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EBAC6-1904-4836-959D-ED121CE019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3924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489C1-4254-47D3-A992-684EB009BE1B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EBAC6-1904-4836-959D-ED121CE019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572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489C1-4254-47D3-A992-684EB009BE1B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EBAC6-1904-4836-959D-ED121CE019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538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489C1-4254-47D3-A992-684EB009BE1B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EBAC6-1904-4836-959D-ED121CE019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041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489C1-4254-47D3-A992-684EB009BE1B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EBAC6-1904-4836-959D-ED121CE019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649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489C1-4254-47D3-A992-684EB009BE1B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EBAC6-1904-4836-959D-ED121CE019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5140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489C1-4254-47D3-A992-684EB009BE1B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EBAC6-1904-4836-959D-ED121CE019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03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1489C1-4254-47D3-A992-684EB009BE1B}" type="datetimeFigureOut">
              <a:rPr lang="en-GB" smtClean="0"/>
              <a:t>04/07/2026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A5EBAC6-1904-4836-959D-ED121CE019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101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7" Type="http://schemas.openxmlformats.org/officeDocument/2006/relationships/image" Target="../media/image6.jpe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5.jpeg" /><Relationship Id="rId5" Type="http://schemas.openxmlformats.org/officeDocument/2006/relationships/image" Target="../media/image4.jpeg" /><Relationship Id="rId4" Type="http://schemas.openxmlformats.org/officeDocument/2006/relationships/image" Target="../media/image3.jpeg" 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assets.publishing.service.gov.uk/media/5c5176ff40f0b6254b1b101e/Psychosis_data_report.pdf" TargetMode="External" /><Relationship Id="rId3" Type="http://schemas.openxmlformats.org/officeDocument/2006/relationships/hyperlink" Target="https://doi.org/10.31887/dcns.2010.12.3/ajablensky" TargetMode="External" /><Relationship Id="rId7" Type="http://schemas.openxmlformats.org/officeDocument/2006/relationships/hyperlink" Target="https://doi.org/10.1016/s0140-6736(18)31612-x" TargetMode="External" /><Relationship Id="rId2" Type="http://schemas.openxmlformats.org/officeDocument/2006/relationships/hyperlink" Target="https://doi.org/10.3389/fpsyt.2023.1259944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ebarchive.nationalarchives.gov.uk/ukgwa/20230418155402/https:/www.longtermplan.nhs.uk/publication/nhs-long-term-plan/" TargetMode="External" /><Relationship Id="rId5" Type="http://schemas.openxmlformats.org/officeDocument/2006/relationships/hyperlink" Target="https://www.ncbi.nlm.nih.gov/books/NBK555203/" TargetMode="External" /><Relationship Id="rId10" Type="http://schemas.openxmlformats.org/officeDocument/2006/relationships/hyperlink" Target="https://icd.who.int/browse/2025-01/mms/en" TargetMode="External" /><Relationship Id="rId4" Type="http://schemas.openxmlformats.org/officeDocument/2006/relationships/hyperlink" Target="https://doi.org/10.1002/j.2051-5545.2008.tb00182.x" TargetMode="External" /><Relationship Id="rId9" Type="http://schemas.openxmlformats.org/officeDocument/2006/relationships/hyperlink" Target="https://iris.who.int/server/api/core/bitstreams/40e5a13a-fe50-4efa-b56d-6e8cf00d5bfa/content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3" name="Rectangle 3092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Schizophrenia Risk Affects Men and Women Differently | Technology Networks">
            <a:extLst>
              <a:ext uri="{FF2B5EF4-FFF2-40B4-BE49-F238E27FC236}">
                <a16:creationId xmlns:a16="http://schemas.microsoft.com/office/drawing/2014/main" id="{206ED523-7682-0770-CEB6-10AF93227E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"/>
          <a:stretch>
            <a:fillRect/>
          </a:stretch>
        </p:blipFill>
        <p:spPr bwMode="auto">
          <a:xfrm>
            <a:off x="20" y="10"/>
            <a:ext cx="1218893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053A0C00-4B70-7002-DB7D-36330DA786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6100" b="1" noProof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Component 1: Individual Presentation (Academic Poster)</a:t>
            </a:r>
            <a:endParaRPr lang="en-GB" sz="6100" spc="700" noProof="0">
              <a:solidFill>
                <a:schemeClr val="bg1"/>
              </a:solidFill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F37320-7DFC-6CE1-7A61-9A90D9AB88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Name: </a:t>
            </a:r>
            <a:r>
              <a:rPr lang="en-GB" sz="2000" dirty="0">
                <a:solidFill>
                  <a:schemeClr val="bg1"/>
                </a:solidFill>
              </a:rPr>
              <a:t>Ulfat Parveen </a:t>
            </a:r>
            <a:br>
              <a:rPr lang="en-GB" sz="2000" b="1" dirty="0">
                <a:solidFill>
                  <a:schemeClr val="bg1"/>
                </a:solidFill>
              </a:rPr>
            </a:br>
            <a:r>
              <a:rPr lang="en-GB" sz="2000" b="1" dirty="0">
                <a:solidFill>
                  <a:schemeClr val="bg1"/>
                </a:solidFill>
              </a:rPr>
              <a:t>Student Number: </a:t>
            </a:r>
            <a:r>
              <a:rPr lang="en-GB" sz="2000" dirty="0">
                <a:solidFill>
                  <a:schemeClr val="bg1"/>
                </a:solidFill>
              </a:rPr>
              <a:t>2310942</a:t>
            </a:r>
            <a:br>
              <a:rPr lang="en-GB" sz="2000" b="1" dirty="0">
                <a:solidFill>
                  <a:schemeClr val="bg1"/>
                </a:solidFill>
              </a:rPr>
            </a:br>
            <a:r>
              <a:rPr lang="en-GB" sz="2000" b="1" dirty="0">
                <a:solidFill>
                  <a:schemeClr val="bg1"/>
                </a:solidFill>
              </a:rPr>
              <a:t>Module: </a:t>
            </a:r>
            <a:r>
              <a:rPr lang="en-GB" sz="2000" dirty="0">
                <a:solidFill>
                  <a:schemeClr val="bg1"/>
                </a:solidFill>
              </a:rPr>
              <a:t>Psychological Classifications and Provisions</a:t>
            </a:r>
            <a:br>
              <a:rPr lang="en-GB" sz="2000" b="1" dirty="0">
                <a:solidFill>
                  <a:schemeClr val="bg1"/>
                </a:solidFill>
              </a:rPr>
            </a:br>
            <a:r>
              <a:rPr lang="en-GB" sz="2000" b="1" dirty="0">
                <a:solidFill>
                  <a:schemeClr val="bg1"/>
                </a:solidFill>
              </a:rPr>
              <a:t>Module Code: </a:t>
            </a:r>
            <a:r>
              <a:rPr lang="en-GB" sz="2000" dirty="0">
                <a:solidFill>
                  <a:schemeClr val="bg1"/>
                </a:solidFill>
              </a:rPr>
              <a:t>BMHP6029</a:t>
            </a:r>
            <a:br>
              <a:rPr lang="en-GB" sz="2000" b="1" dirty="0">
                <a:solidFill>
                  <a:schemeClr val="bg1"/>
                </a:solidFill>
              </a:rPr>
            </a:br>
            <a:r>
              <a:rPr lang="en-GB" sz="2000" b="1" dirty="0">
                <a:solidFill>
                  <a:schemeClr val="bg1"/>
                </a:solidFill>
              </a:rPr>
              <a:t>Lecture:  </a:t>
            </a:r>
            <a:r>
              <a:rPr lang="en-GB" sz="2000" dirty="0">
                <a:solidFill>
                  <a:schemeClr val="bg1"/>
                </a:solidFill>
              </a:rPr>
              <a:t>Kennedy</a:t>
            </a:r>
            <a:r>
              <a:rPr lang="en-GB" sz="2000" b="1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Obohwemu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3094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54492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3C5D9-E967-B56B-682E-D911369EBD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0EF6EC-B840-BAC7-A43C-2CEE9B08F5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64488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5000"/>
                <a:lumOff val="95000"/>
              </a:schemeClr>
            </a:gs>
            <a:gs pos="74000">
              <a:schemeClr val="accent5">
                <a:lumMod val="45000"/>
                <a:lumOff val="55000"/>
              </a:schemeClr>
            </a:gs>
            <a:gs pos="83000">
              <a:schemeClr val="accent5">
                <a:lumMod val="45000"/>
                <a:lumOff val="55000"/>
              </a:schemeClr>
            </a:gs>
            <a:gs pos="100000">
              <a:schemeClr val="accent5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DBE0F35-C598-AF82-B177-8E34D4AD2276}"/>
              </a:ext>
            </a:extLst>
          </p:cNvPr>
          <p:cNvSpPr/>
          <p:nvPr/>
        </p:nvSpPr>
        <p:spPr>
          <a:xfrm>
            <a:off x="2724410" y="0"/>
            <a:ext cx="6858000" cy="929109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b="1" dirty="0">
                <a:latin typeface="Britannic Bold" panose="020B0903060703020204" pitchFamily="34" charset="0"/>
                <a:ea typeface="Aptos" panose="020B0004020202020204" pitchFamily="34" charset="0"/>
                <a:cs typeface="Forte Forward" panose="020F0502020204030204" pitchFamily="2" charset="0"/>
              </a:rPr>
              <a:t>SCHIZOPHRENIA</a:t>
            </a:r>
            <a:endParaRPr lang="en-GB" dirty="0">
              <a:latin typeface="Britannic Bold" panose="020B0903060703020204" pitchFamily="34" charset="0"/>
              <a:cs typeface="Forte Forward" panose="020F0502020204030204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DD1D5B-2425-424A-09C9-4FA9CF140374}"/>
              </a:ext>
            </a:extLst>
          </p:cNvPr>
          <p:cNvSpPr txBox="1"/>
          <p:nvPr/>
        </p:nvSpPr>
        <p:spPr>
          <a:xfrm>
            <a:off x="4214120" y="636843"/>
            <a:ext cx="38785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ICD-11 Chapter 6 | Mental Health Disorder </a:t>
            </a:r>
            <a:endParaRPr lang="en-GB" sz="1600" dirty="0">
              <a:solidFill>
                <a:schemeClr val="bg1"/>
              </a:solidFill>
            </a:endParaRPr>
          </a:p>
        </p:txBody>
      </p:sp>
      <p:pic>
        <p:nvPicPr>
          <p:cNvPr id="1026" name="Picture 2" descr="Understanding Schizophrenia | Redbird Research">
            <a:extLst>
              <a:ext uri="{FF2B5EF4-FFF2-40B4-BE49-F238E27FC236}">
                <a16:creationId xmlns:a16="http://schemas.microsoft.com/office/drawing/2014/main" id="{B4A65FE3-8885-7312-5E28-6D02FB516B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8568" y="0"/>
            <a:ext cx="2593432" cy="1761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7DDE254-81D3-2564-CE4A-7D673EF56E62}"/>
              </a:ext>
            </a:extLst>
          </p:cNvPr>
          <p:cNvSpPr/>
          <p:nvPr/>
        </p:nvSpPr>
        <p:spPr>
          <a:xfrm>
            <a:off x="0" y="289982"/>
            <a:ext cx="2735840" cy="22510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100" dirty="0">
                <a:latin typeface="+mj-lt"/>
              </a:rPr>
              <a:t>Schizophrenia is a severe mental health disorder classified under Chapter 6 of the ICD-11 (WHO, 2024). It affects how a person thinks, perceives reality, feels and behaves. Common symptoms include hallucinations, delusions, </a:t>
            </a:r>
            <a:r>
              <a:rPr lang="en-US" sz="1100" dirty="0" err="1">
                <a:latin typeface="+mj-lt"/>
              </a:rPr>
              <a:t>disorganised</a:t>
            </a:r>
            <a:r>
              <a:rPr lang="en-US" sz="1100" dirty="0">
                <a:latin typeface="+mj-lt"/>
              </a:rPr>
              <a:t> thinking and reduced motivation. Around 24 million people worldwide are affected by schizophrenia, and the condition is associated with significant disability, social exclusion and reduced quality of life (WHO, 2022; WHO, 2025).</a:t>
            </a:r>
            <a:endParaRPr lang="en-GB" sz="1100" dirty="0">
              <a:latin typeface="+mj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DAFB6F-F1B5-0E73-0E27-C7E0E0ABE7EE}"/>
              </a:ext>
            </a:extLst>
          </p:cNvPr>
          <p:cNvSpPr txBox="1"/>
          <p:nvPr/>
        </p:nvSpPr>
        <p:spPr>
          <a:xfrm>
            <a:off x="622778" y="-7457"/>
            <a:ext cx="1597602" cy="261610"/>
          </a:xfrm>
          <a:prstGeom prst="rect">
            <a:avLst/>
          </a:prstGeom>
          <a:solidFill>
            <a:schemeClr val="accent5"/>
          </a:solidFill>
        </p:spPr>
        <p:txBody>
          <a:bodyPr wrap="square">
            <a:spAutoFit/>
          </a:bodyPr>
          <a:lstStyle/>
          <a:p>
            <a:pPr algn="ctr"/>
            <a:r>
              <a:rPr lang="en-US" sz="1100" b="1" dirty="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B294251-4825-0334-6FEB-581AECCED881}"/>
              </a:ext>
            </a:extLst>
          </p:cNvPr>
          <p:cNvSpPr txBox="1"/>
          <p:nvPr/>
        </p:nvSpPr>
        <p:spPr>
          <a:xfrm>
            <a:off x="53658" y="3984138"/>
            <a:ext cx="2735841" cy="280076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100" b="1" dirty="0">
                <a:latin typeface="+mj-lt"/>
              </a:rPr>
              <a:t>NICE (2024) recommendations: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+mj-lt"/>
              </a:rPr>
              <a:t>Antipsychotic medication.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+mj-lt"/>
              </a:rPr>
              <a:t>Cognitive Behavioural Therapy for psychosis (CBT).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+mj-lt"/>
              </a:rPr>
              <a:t>Family intervention.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+mj-lt"/>
              </a:rPr>
              <a:t>Early Intervention in Psychosis (EIP).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+mj-lt"/>
              </a:rPr>
              <a:t>Community Mental Health Teams.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+mj-lt"/>
              </a:rPr>
              <a:t>Crisis Resolution/Home Treatment Teams.</a:t>
            </a:r>
          </a:p>
          <a:p>
            <a:r>
              <a:rPr lang="en-GB" sz="1100" b="1" dirty="0">
                <a:latin typeface="+mj-lt"/>
              </a:rPr>
              <a:t>NHS priorities: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+mj-lt"/>
              </a:rPr>
              <a:t>Early intervention.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+mj-lt"/>
              </a:rPr>
              <a:t>Recovery-focused care.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+mj-lt"/>
              </a:rPr>
              <a:t>Reduced hospital admissions.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+mj-lt"/>
              </a:rPr>
              <a:t>Community-based support.</a:t>
            </a:r>
          </a:p>
          <a:p>
            <a:r>
              <a:rPr lang="en-GB" sz="1100" dirty="0">
                <a:latin typeface="+mj-lt"/>
              </a:rPr>
              <a:t>(NICE, 2024; NHS, 2019; </a:t>
            </a:r>
            <a:r>
              <a:rPr lang="en-US" altLang="en-US" sz="1100" dirty="0" err="1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McGaorry</a:t>
            </a:r>
            <a:r>
              <a:rPr lang="en-US" altLang="en-US" sz="11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, </a:t>
            </a:r>
            <a:r>
              <a:rPr lang="en-US" altLang="en-US" sz="1100" i="1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et al., </a:t>
            </a:r>
            <a:r>
              <a:rPr lang="en-US" altLang="en-US" sz="11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2008)</a:t>
            </a:r>
            <a:endParaRPr lang="en-GB" sz="1100" dirty="0">
              <a:latin typeface="+mj-lt"/>
            </a:endParaRPr>
          </a:p>
        </p:txBody>
      </p:sp>
      <p:pic>
        <p:nvPicPr>
          <p:cNvPr id="1032" name="Picture 8" descr="Symptoms of Schizophrenia | BC Schizophrenia Society">
            <a:extLst>
              <a:ext uri="{FF2B5EF4-FFF2-40B4-BE49-F238E27FC236}">
                <a16:creationId xmlns:a16="http://schemas.microsoft.com/office/drawing/2014/main" id="{012EEBEE-C488-30FF-768A-2F4FB91020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139" y="2462016"/>
            <a:ext cx="1522153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E13B3B5-9786-2FDF-AF49-A511295E4FD6}"/>
              </a:ext>
            </a:extLst>
          </p:cNvPr>
          <p:cNvSpPr txBox="1"/>
          <p:nvPr/>
        </p:nvSpPr>
        <p:spPr>
          <a:xfrm>
            <a:off x="2829598" y="1118175"/>
            <a:ext cx="2306790" cy="3139321"/>
          </a:xfrm>
          <a:prstGeom prst="rect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100" b="1" dirty="0">
                <a:latin typeface="+mj-lt"/>
              </a:rPr>
              <a:t>Social</a:t>
            </a:r>
            <a:endParaRPr lang="en-GB" sz="1100" dirty="0">
              <a:latin typeface="+mj-lt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+mj-lt"/>
              </a:rPr>
              <a:t>Social exclusion.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+mj-lt"/>
              </a:rPr>
              <a:t>Unemployment.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+mj-lt"/>
              </a:rPr>
              <a:t>Homelessness.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+mj-lt"/>
              </a:rPr>
              <a:t>Reduced life expectancy.</a:t>
            </a:r>
          </a:p>
          <a:p>
            <a:r>
              <a:rPr lang="en-US" altLang="en-US" sz="11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(Patel </a:t>
            </a:r>
            <a:r>
              <a:rPr lang="en-US" altLang="en-US" sz="1100" i="1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et al</a:t>
            </a:r>
            <a:r>
              <a:rPr lang="en-US" altLang="en-US" sz="11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., 2018; WHO, 2022)</a:t>
            </a:r>
            <a:endParaRPr lang="en-GB" sz="1100" dirty="0">
              <a:latin typeface="+mj-lt"/>
            </a:endParaRPr>
          </a:p>
          <a:p>
            <a:r>
              <a:rPr lang="en-GB" sz="1100" b="1" dirty="0">
                <a:latin typeface="+mj-lt"/>
              </a:rPr>
              <a:t>Cultural</a:t>
            </a:r>
            <a:endParaRPr lang="en-GB" sz="1100" dirty="0">
              <a:latin typeface="+mj-lt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+mj-lt"/>
              </a:rPr>
              <a:t>Different cultural explanations of psychosis.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+mj-lt"/>
              </a:rPr>
              <a:t>Language barriers.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+mj-lt"/>
              </a:rPr>
              <a:t>Western diagnostic bias.</a:t>
            </a:r>
          </a:p>
          <a:p>
            <a:pPr lvl="0"/>
            <a:r>
              <a:rPr lang="en-US" altLang="en-US" sz="11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(Patel </a:t>
            </a:r>
            <a:r>
              <a:rPr lang="en-US" altLang="en-US" sz="1100" i="1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et al</a:t>
            </a:r>
            <a:r>
              <a:rPr lang="en-US" altLang="en-US" sz="11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., 2018)</a:t>
            </a:r>
            <a:endParaRPr lang="en-GB" sz="1100" dirty="0">
              <a:latin typeface="+mj-lt"/>
            </a:endParaRPr>
          </a:p>
          <a:p>
            <a:r>
              <a:rPr lang="en-GB" sz="1100" b="1" dirty="0">
                <a:latin typeface="+mj-lt"/>
              </a:rPr>
              <a:t>Political</a:t>
            </a:r>
            <a:endParaRPr lang="en-GB" sz="1100" dirty="0">
              <a:latin typeface="+mj-lt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+mj-lt"/>
              </a:rPr>
              <a:t>Mental Health Act.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+mj-lt"/>
              </a:rPr>
              <a:t>NHS Long Term Plan.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100" dirty="0">
                <a:latin typeface="+mj-lt"/>
              </a:rPr>
              <a:t>Funding and workforce pressures. </a:t>
            </a:r>
          </a:p>
          <a:p>
            <a:pPr lvl="0"/>
            <a:r>
              <a:rPr lang="en-US" sz="1100" dirty="0">
                <a:latin typeface="+mj-lt"/>
              </a:rPr>
              <a:t>(NHS England, 2019; WHO, 2022)</a:t>
            </a:r>
            <a:endParaRPr lang="en-GB" sz="1100" dirty="0">
              <a:latin typeface="+mj-l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9624699-2478-8E2F-ACC9-3F41C5B97771}"/>
              </a:ext>
            </a:extLst>
          </p:cNvPr>
          <p:cNvSpPr txBox="1"/>
          <p:nvPr/>
        </p:nvSpPr>
        <p:spPr>
          <a:xfrm>
            <a:off x="2745292" y="908909"/>
            <a:ext cx="2590367" cy="261610"/>
          </a:xfrm>
          <a:prstGeom prst="rect">
            <a:avLst/>
          </a:prstGeom>
          <a:solidFill>
            <a:schemeClr val="accent5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100" b="1" dirty="0">
                <a:solidFill>
                  <a:schemeClr val="bg1"/>
                </a:solidFill>
              </a:rPr>
              <a:t>Social, Cultural &amp; Political Influences</a:t>
            </a:r>
            <a:endParaRPr lang="en-GB" sz="1100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D0055F3-9EC3-7784-6869-1D76D7F4A1CB}"/>
              </a:ext>
            </a:extLst>
          </p:cNvPr>
          <p:cNvSpPr txBox="1"/>
          <p:nvPr/>
        </p:nvSpPr>
        <p:spPr>
          <a:xfrm>
            <a:off x="2794865" y="4216094"/>
            <a:ext cx="2500577" cy="261610"/>
          </a:xfrm>
          <a:prstGeom prst="rect">
            <a:avLst/>
          </a:prstGeom>
          <a:solidFill>
            <a:schemeClr val="accent5"/>
          </a:solidFill>
        </p:spPr>
        <p:txBody>
          <a:bodyPr wrap="square">
            <a:spAutoFit/>
          </a:bodyPr>
          <a:lstStyle/>
          <a:p>
            <a:r>
              <a:rPr lang="en-GB" sz="1100" b="1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Stigma, Discrimination &amp; Inequality</a:t>
            </a:r>
            <a:endParaRPr lang="en-GB" sz="1100" dirty="0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45C6FD8-56BA-0664-4E29-C3C80A22A02B}"/>
              </a:ext>
            </a:extLst>
          </p:cNvPr>
          <p:cNvSpPr txBox="1"/>
          <p:nvPr/>
        </p:nvSpPr>
        <p:spPr>
          <a:xfrm>
            <a:off x="2864789" y="4516934"/>
            <a:ext cx="2306790" cy="225978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19050">
            <a:headEnd type="none" w="med" len="med"/>
            <a:tailEnd type="none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Schizophrenia remains highly stigmatised.</a:t>
            </a:r>
          </a:p>
          <a:p>
            <a:pPr marL="342900" lvl="0" indent="-342900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Negative stereotypes of violence and unpredictability.</a:t>
            </a:r>
          </a:p>
          <a:p>
            <a:pPr marL="342900" lvl="0" indent="-342900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Discrimination in employment, education and healthcare.</a:t>
            </a:r>
          </a:p>
          <a:p>
            <a:pPr marL="342900" lvl="0" indent="-342900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Ethnic minority groups more likely to experience compulsory detention.</a:t>
            </a:r>
          </a:p>
          <a:p>
            <a:pPr marL="342900" lvl="0" indent="-342900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Unequal access to culturally appropriate services.</a:t>
            </a:r>
          </a:p>
          <a:p>
            <a:pPr>
              <a:lnSpc>
                <a:spcPct val="107000"/>
              </a:lnSpc>
              <a:buSzPts val="1000"/>
              <a:tabLst>
                <a:tab pos="457200" algn="l"/>
              </a:tabLst>
            </a:pPr>
            <a:r>
              <a:rPr lang="en-US" altLang="en-US" sz="11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(</a:t>
            </a:r>
            <a:r>
              <a:rPr lang="en-US" altLang="en-US" sz="1100" dirty="0" err="1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Mannarini</a:t>
            </a:r>
            <a:r>
              <a:rPr lang="en-US" altLang="en-US" sz="11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 et al., 2022)</a:t>
            </a:r>
            <a:endParaRPr lang="en-US" altLang="en-US" sz="16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DC60610-9F25-8C1B-D941-03CA5EB5B51D}"/>
              </a:ext>
            </a:extLst>
          </p:cNvPr>
          <p:cNvSpPr/>
          <p:nvPr/>
        </p:nvSpPr>
        <p:spPr>
          <a:xfrm>
            <a:off x="5246869" y="1563494"/>
            <a:ext cx="1680374" cy="521322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lvl="0" indent="-17145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sz="1100" dirty="0">
              <a:solidFill>
                <a:schemeClr val="tx1"/>
              </a:solidFill>
              <a:latin typeface="+mj-lt"/>
            </a:endParaRPr>
          </a:p>
          <a:p>
            <a:pPr marL="171450" lvl="0" indent="-17145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100" dirty="0">
                <a:solidFill>
                  <a:schemeClr val="tx1"/>
                </a:solidFill>
                <a:latin typeface="+mj-lt"/>
              </a:rPr>
              <a:t>Before the 19th </a:t>
            </a:r>
            <a:r>
              <a:rPr lang="en-US" altLang="en-US" sz="1100" dirty="0" err="1">
                <a:solidFill>
                  <a:schemeClr val="tx1"/>
                </a:solidFill>
                <a:latin typeface="+mj-lt"/>
              </a:rPr>
              <a:t>centuary</a:t>
            </a:r>
            <a:r>
              <a:rPr lang="en-US" altLang="en-US" sz="1100" dirty="0">
                <a:solidFill>
                  <a:schemeClr val="tx1"/>
                </a:solidFill>
                <a:latin typeface="+mj-lt"/>
              </a:rPr>
              <a:t>, schizophrenia was often linked to spiritual possession or moral weakness. </a:t>
            </a:r>
          </a:p>
          <a:p>
            <a:pPr marL="171450" lvl="0" indent="-17145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100" dirty="0">
                <a:solidFill>
                  <a:schemeClr val="tx1"/>
                </a:solidFill>
                <a:latin typeface="+mj-lt"/>
              </a:rPr>
              <a:t>In the late 19th century, Emil Kraepelin described it as dementia praecox, believing it was a progressive mental illness. </a:t>
            </a:r>
          </a:p>
          <a:p>
            <a:pPr marL="171450" lvl="0" indent="-17145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100" dirty="0">
                <a:solidFill>
                  <a:schemeClr val="tx1"/>
                </a:solidFill>
                <a:latin typeface="+mj-lt"/>
              </a:rPr>
              <a:t>In 1908, Eugen Bleuler introduced the term schizophrenia, </a:t>
            </a:r>
            <a:r>
              <a:rPr lang="en-US" altLang="en-US" sz="1100" dirty="0" err="1">
                <a:solidFill>
                  <a:schemeClr val="tx1"/>
                </a:solidFill>
                <a:latin typeface="+mj-lt"/>
              </a:rPr>
              <a:t>recognising</a:t>
            </a:r>
            <a:r>
              <a:rPr lang="en-US" altLang="en-US" sz="1100" dirty="0">
                <a:solidFill>
                  <a:schemeClr val="tx1"/>
                </a:solidFill>
                <a:latin typeface="+mj-lt"/>
              </a:rPr>
              <a:t> disturbances in thought, emotion and </a:t>
            </a:r>
            <a:r>
              <a:rPr lang="en-US" altLang="en-US" sz="1100" dirty="0" err="1">
                <a:solidFill>
                  <a:schemeClr val="tx1"/>
                </a:solidFill>
                <a:latin typeface="+mj-lt"/>
              </a:rPr>
              <a:t>behaviour</a:t>
            </a:r>
            <a:r>
              <a:rPr lang="en-US" altLang="en-US" sz="1100" dirty="0">
                <a:solidFill>
                  <a:schemeClr val="tx1"/>
                </a:solidFill>
                <a:latin typeface="+mj-lt"/>
              </a:rPr>
              <a:t>. </a:t>
            </a:r>
          </a:p>
          <a:p>
            <a:pPr marL="171450" lvl="0" indent="-17145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100" dirty="0">
                <a:solidFill>
                  <a:schemeClr val="tx1"/>
                </a:solidFill>
                <a:latin typeface="+mj-lt"/>
              </a:rPr>
              <a:t>Early treatment relied on </a:t>
            </a:r>
            <a:r>
              <a:rPr lang="en-US" altLang="en-US" sz="1100" dirty="0" err="1">
                <a:solidFill>
                  <a:schemeClr val="tx1"/>
                </a:solidFill>
                <a:latin typeface="+mj-lt"/>
              </a:rPr>
              <a:t>institutionalisation</a:t>
            </a:r>
            <a:r>
              <a:rPr lang="en-US" altLang="en-US" sz="1100" dirty="0">
                <a:solidFill>
                  <a:schemeClr val="tx1"/>
                </a:solidFill>
                <a:latin typeface="+mj-lt"/>
              </a:rPr>
              <a:t>, ECT and lobotomy. </a:t>
            </a:r>
          </a:p>
          <a:p>
            <a:pPr marL="171450" lvl="0" indent="-171450" defTabSz="9144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100" dirty="0">
                <a:solidFill>
                  <a:schemeClr val="tx1"/>
                </a:solidFill>
                <a:latin typeface="+mj-lt"/>
              </a:rPr>
              <a:t>Since the 1950s, antipsychotic medication and community-based care have become the main treatment approaches.</a:t>
            </a:r>
          </a:p>
          <a:p>
            <a:pPr algn="ct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solidFill>
                  <a:schemeClr val="tx1"/>
                </a:solidFill>
                <a:latin typeface="+mj-lt"/>
              </a:rPr>
              <a:t> </a:t>
            </a:r>
            <a:r>
              <a:rPr lang="en-US" altLang="en-US" sz="11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(</a:t>
            </a:r>
            <a:r>
              <a:rPr lang="en-US" altLang="en-US" sz="1100" dirty="0" err="1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Jablensky</a:t>
            </a:r>
            <a:r>
              <a:rPr lang="en-US" altLang="en-US" sz="11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, 2010 and WHO,2022)</a:t>
            </a:r>
            <a:endParaRPr lang="en-US" altLang="en-US" sz="1100" dirty="0">
              <a:solidFill>
                <a:schemeClr val="tx1"/>
              </a:solidFill>
              <a:latin typeface="+mj-lt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1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CC312B0-B256-DAC0-F03B-70D4BE0FE3D4}"/>
              </a:ext>
            </a:extLst>
          </p:cNvPr>
          <p:cNvSpPr txBox="1"/>
          <p:nvPr/>
        </p:nvSpPr>
        <p:spPr>
          <a:xfrm>
            <a:off x="9327211" y="2044116"/>
            <a:ext cx="2848631" cy="262206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buNone/>
            </a:pPr>
            <a:r>
              <a:rPr lang="en-GB" sz="1100" b="1" kern="100" dirty="0">
                <a:solidFill>
                  <a:schemeClr val="accent5">
                    <a:lumMod val="50000"/>
                  </a:schemeClr>
                </a:solidFill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Strengths</a:t>
            </a:r>
          </a:p>
          <a:p>
            <a:pPr marL="342900" lvl="0" indent="-342900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solidFill>
                  <a:schemeClr val="accent5">
                    <a:lumMod val="50000"/>
                  </a:schemeClr>
                </a:solidFill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Earlier diagnosis.</a:t>
            </a:r>
          </a:p>
          <a:p>
            <a:pPr marL="342900" lvl="0" indent="-342900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solidFill>
                  <a:schemeClr val="accent5">
                    <a:lumMod val="50000"/>
                  </a:schemeClr>
                </a:solidFill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Effective antipsychotic medications.</a:t>
            </a:r>
          </a:p>
          <a:p>
            <a:pPr marL="342900" lvl="0" indent="-342900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solidFill>
                  <a:schemeClr val="accent5">
                    <a:lumMod val="50000"/>
                  </a:schemeClr>
                </a:solidFill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Psychological therapies available.</a:t>
            </a:r>
          </a:p>
          <a:p>
            <a:pPr marL="342900" lvl="0" indent="-342900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solidFill>
                  <a:schemeClr val="accent5">
                    <a:lumMod val="50000"/>
                  </a:schemeClr>
                </a:solidFill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Recovery-oriented practice.</a:t>
            </a:r>
          </a:p>
          <a:p>
            <a:pPr marL="342900" lvl="0" indent="-342900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solidFill>
                  <a:schemeClr val="accent5">
                    <a:lumMod val="50000"/>
                  </a:schemeClr>
                </a:solidFill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Greater emphasis on human rights.</a:t>
            </a:r>
          </a:p>
          <a:p>
            <a:pPr>
              <a:lnSpc>
                <a:spcPct val="107000"/>
              </a:lnSpc>
              <a:buNone/>
            </a:pPr>
            <a:r>
              <a:rPr lang="en-GB" sz="1100" b="1" kern="100" dirty="0">
                <a:solidFill>
                  <a:schemeClr val="accent5">
                    <a:lumMod val="50000"/>
                  </a:schemeClr>
                </a:solidFill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Limitations</a:t>
            </a:r>
          </a:p>
          <a:p>
            <a:pPr marL="342900" lvl="0" indent="-342900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solidFill>
                  <a:schemeClr val="accent5">
                    <a:lumMod val="50000"/>
                  </a:schemeClr>
                </a:solidFill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Medication side effects.</a:t>
            </a:r>
          </a:p>
          <a:p>
            <a:pPr marL="342900" lvl="0" indent="-342900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solidFill>
                  <a:schemeClr val="accent5">
                    <a:lumMod val="50000"/>
                  </a:schemeClr>
                </a:solidFill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Long NHS waiting times.</a:t>
            </a:r>
          </a:p>
          <a:p>
            <a:pPr marL="342900" lvl="0" indent="-342900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solidFill>
                  <a:schemeClr val="accent5">
                    <a:lumMod val="50000"/>
                  </a:schemeClr>
                </a:solidFill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Workforce shortages.</a:t>
            </a:r>
          </a:p>
          <a:p>
            <a:pPr marL="342900" lvl="0" indent="-342900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solidFill>
                  <a:schemeClr val="accent5">
                    <a:lumMod val="50000"/>
                  </a:schemeClr>
                </a:solidFill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Persistent stigma.</a:t>
            </a:r>
          </a:p>
          <a:p>
            <a:pPr marL="342900" lvl="0" indent="-342900">
              <a:lnSpc>
                <a:spcPct val="107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solidFill>
                  <a:schemeClr val="accent5">
                    <a:lumMod val="50000"/>
                  </a:schemeClr>
                </a:solidFill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Social inequalities continue to affect outcomes. (</a:t>
            </a:r>
            <a:r>
              <a:rPr lang="en-US" sz="1100" dirty="0"/>
              <a:t>Patel </a:t>
            </a:r>
            <a:r>
              <a:rPr lang="en-US" sz="1100" i="1" dirty="0"/>
              <a:t>et al., </a:t>
            </a:r>
            <a:r>
              <a:rPr lang="en-US" sz="1100" dirty="0"/>
              <a:t>2018; World Health Organization, 2022)</a:t>
            </a:r>
            <a:endParaRPr lang="en-GB" sz="1100" kern="100" dirty="0">
              <a:solidFill>
                <a:schemeClr val="accent5">
                  <a:lumMod val="50000"/>
                </a:schemeClr>
              </a:solidFill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CCBFB72-83E0-5D5C-E8D9-F58C2E2AF414}"/>
              </a:ext>
            </a:extLst>
          </p:cNvPr>
          <p:cNvSpPr txBox="1"/>
          <p:nvPr/>
        </p:nvSpPr>
        <p:spPr>
          <a:xfrm>
            <a:off x="10313972" y="1761023"/>
            <a:ext cx="1308205" cy="267253"/>
          </a:xfrm>
          <a:prstGeom prst="rect">
            <a:avLst/>
          </a:prstGeom>
          <a:solidFill>
            <a:schemeClr val="accent5"/>
          </a:solidFill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buNone/>
            </a:pPr>
            <a:r>
              <a:rPr lang="en-GB" sz="1100" b="1" kern="100" dirty="0">
                <a:solidFill>
                  <a:schemeClr val="bg1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Critical Analysis</a:t>
            </a:r>
            <a:endParaRPr lang="en-GB" sz="1100" kern="100" dirty="0">
              <a:solidFill>
                <a:schemeClr val="bg1"/>
              </a:solidFill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6D0464E-4B11-D4F6-F771-673A9FECFF31}"/>
              </a:ext>
            </a:extLst>
          </p:cNvPr>
          <p:cNvSpPr txBox="1"/>
          <p:nvPr/>
        </p:nvSpPr>
        <p:spPr>
          <a:xfrm>
            <a:off x="9037744" y="4903821"/>
            <a:ext cx="3086550" cy="189750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285750" lvl="0" indent="-285750">
              <a:lnSpc>
                <a:spcPct val="107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1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Increase NHS mental health funding.</a:t>
            </a:r>
          </a:p>
          <a:p>
            <a:pPr marL="285750" lvl="0" indent="-285750">
              <a:lnSpc>
                <a:spcPct val="107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1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Expand Early Intervention in Psychosis services.</a:t>
            </a:r>
          </a:p>
          <a:p>
            <a:pPr marL="285750" lvl="0" indent="-285750">
              <a:lnSpc>
                <a:spcPct val="107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1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Improve access to psychological therapies.</a:t>
            </a:r>
          </a:p>
          <a:p>
            <a:pPr marL="285750" lvl="0" indent="-285750">
              <a:lnSpc>
                <a:spcPct val="107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1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Develop culturally competent care.</a:t>
            </a:r>
          </a:p>
          <a:p>
            <a:pPr marL="285750" lvl="0" indent="-285750">
              <a:lnSpc>
                <a:spcPct val="107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1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Reduce stigma through public education.</a:t>
            </a:r>
          </a:p>
          <a:p>
            <a:pPr marL="285750" lvl="0" indent="-285750">
              <a:lnSpc>
                <a:spcPct val="107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1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Address housing, employment and poverty.</a:t>
            </a:r>
          </a:p>
          <a:p>
            <a:pPr marL="285750" lvl="0" indent="-285750">
              <a:lnSpc>
                <a:spcPct val="107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1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Increase service-user involvement in care planning. (NHS England, 2019; NICE, 2014; WHO,2024)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1F88CE9-1A47-902E-06CC-8D38531303C7}"/>
              </a:ext>
            </a:extLst>
          </p:cNvPr>
          <p:cNvSpPr txBox="1"/>
          <p:nvPr/>
        </p:nvSpPr>
        <p:spPr>
          <a:xfrm>
            <a:off x="9830085" y="4641533"/>
            <a:ext cx="1886546" cy="267253"/>
          </a:xfrm>
          <a:prstGeom prst="rect">
            <a:avLst/>
          </a:prstGeom>
          <a:solidFill>
            <a:schemeClr val="accent5"/>
          </a:solidFill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buNone/>
            </a:pPr>
            <a:r>
              <a:rPr lang="en-GB" sz="1100" b="1" dirty="0">
                <a:solidFill>
                  <a:schemeClr val="bg1"/>
                </a:solidFill>
                <a:latin typeface="+mj-lt"/>
              </a:rPr>
              <a:t>Future Recommendations</a:t>
            </a:r>
            <a:endParaRPr lang="en-GB" sz="1100" kern="100" dirty="0">
              <a:solidFill>
                <a:schemeClr val="bg1"/>
              </a:solidFill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38" name="Picture 14" descr="What is Schizophrenia?">
            <a:extLst>
              <a:ext uri="{FF2B5EF4-FFF2-40B4-BE49-F238E27FC236}">
                <a16:creationId xmlns:a16="http://schemas.microsoft.com/office/drawing/2014/main" id="{21080AFC-997B-57A7-5851-79AE4885FD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4434" y="3451429"/>
            <a:ext cx="1560374" cy="1272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6BD1821F-CB4E-EAA9-A036-0D712D07A707}"/>
              </a:ext>
            </a:extLst>
          </p:cNvPr>
          <p:cNvSpPr txBox="1"/>
          <p:nvPr/>
        </p:nvSpPr>
        <p:spPr>
          <a:xfrm>
            <a:off x="6982483" y="4678696"/>
            <a:ext cx="1930163" cy="207864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100" dirty="0">
                <a:latin typeface="+mj-lt"/>
              </a:rPr>
              <a:t>Schizophrenia has evolved from a condition managed through </a:t>
            </a:r>
            <a:r>
              <a:rPr lang="en-US" sz="1100" dirty="0" err="1">
                <a:latin typeface="+mj-lt"/>
              </a:rPr>
              <a:t>institutionalisation</a:t>
            </a:r>
            <a:r>
              <a:rPr lang="en-US" sz="1100" dirty="0">
                <a:latin typeface="+mj-lt"/>
              </a:rPr>
              <a:t> and control to one treated through recovery-oriented, evidence-based and community-based care. However, stigma, inequality and limited resources continue to shape patient outcomes (Harvey et al., 2023).</a:t>
            </a:r>
            <a:endParaRPr lang="en-GB" sz="11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B9DC4D7-5852-E067-9D29-A5D1EC822922}"/>
              </a:ext>
            </a:extLst>
          </p:cNvPr>
          <p:cNvSpPr txBox="1"/>
          <p:nvPr/>
        </p:nvSpPr>
        <p:spPr>
          <a:xfrm>
            <a:off x="5238953" y="1076537"/>
            <a:ext cx="2233990" cy="430887"/>
          </a:xfrm>
          <a:prstGeom prst="rect">
            <a:avLst/>
          </a:prstGeom>
          <a:solidFill>
            <a:schemeClr val="accent5"/>
          </a:solidFill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100" b="1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Historical Understanding &amp; Treatment</a:t>
            </a:r>
            <a:endParaRPr lang="en-GB" sz="1100" dirty="0">
              <a:solidFill>
                <a:schemeClr val="bg1"/>
              </a:solidFill>
            </a:endParaRPr>
          </a:p>
        </p:txBody>
      </p:sp>
      <p:pic>
        <p:nvPicPr>
          <p:cNvPr id="32" name="Picture 10" descr="Psychosis data report">
            <a:extLst>
              <a:ext uri="{FF2B5EF4-FFF2-40B4-BE49-F238E27FC236}">
                <a16:creationId xmlns:a16="http://schemas.microsoft.com/office/drawing/2014/main" id="{CFF96618-1FF6-2F0B-289B-2FEC5162A2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68"/>
          <a:stretch>
            <a:fillRect/>
          </a:stretch>
        </p:blipFill>
        <p:spPr bwMode="auto">
          <a:xfrm>
            <a:off x="7093180" y="975397"/>
            <a:ext cx="2073127" cy="2260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4" descr="Schizophrenia behaviour help factsheet, causes and symptoms">
            <a:extLst>
              <a:ext uri="{FF2B5EF4-FFF2-40B4-BE49-F238E27FC236}">
                <a16:creationId xmlns:a16="http://schemas.microsoft.com/office/drawing/2014/main" id="{DC07E9F8-0902-6B0A-3C8B-71692CA5F0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9" y="2462016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98AEDD56-A5BB-FC63-EAF4-F4AD12BED860}"/>
              </a:ext>
            </a:extLst>
          </p:cNvPr>
          <p:cNvSpPr txBox="1"/>
          <p:nvPr/>
        </p:nvSpPr>
        <p:spPr>
          <a:xfrm>
            <a:off x="243933" y="3634916"/>
            <a:ext cx="2306789" cy="261610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r>
              <a:rPr lang="en-GB" sz="1100" b="1" dirty="0">
                <a:solidFill>
                  <a:schemeClr val="bg1"/>
                </a:solidFill>
              </a:rPr>
              <a:t>Contemporary Treatment &amp; Care</a:t>
            </a:r>
            <a:endParaRPr lang="en-GB" sz="1100" dirty="0">
              <a:solidFill>
                <a:schemeClr val="bg1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88F2AB0-4100-E95A-BC71-5E928DEEB7C6}"/>
              </a:ext>
            </a:extLst>
          </p:cNvPr>
          <p:cNvSpPr txBox="1"/>
          <p:nvPr/>
        </p:nvSpPr>
        <p:spPr>
          <a:xfrm>
            <a:off x="243933" y="3681216"/>
            <a:ext cx="2306789" cy="261610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r>
              <a:rPr lang="en-GB" sz="1100" b="1" dirty="0">
                <a:solidFill>
                  <a:schemeClr val="bg1"/>
                </a:solidFill>
              </a:rPr>
              <a:t>Contemporary Treatment &amp; Care</a:t>
            </a:r>
            <a:endParaRPr lang="en-GB" sz="1100" dirty="0">
              <a:solidFill>
                <a:schemeClr val="bg1"/>
              </a:solidFill>
            </a:endParaRPr>
          </a:p>
        </p:txBody>
      </p:sp>
      <p:sp>
        <p:nvSpPr>
          <p:cNvPr id="40" name="Rectangle 20">
            <a:extLst>
              <a:ext uri="{FF2B5EF4-FFF2-40B4-BE49-F238E27FC236}">
                <a16:creationId xmlns:a16="http://schemas.microsoft.com/office/drawing/2014/main" id="{BBF603D0-AFBB-24ED-C94A-9B440DA3BF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59646" y="3246386"/>
            <a:ext cx="1930163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(Public Health England, 2016)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7293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8BCCE-7B2A-6633-EADF-90963B9A3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8573"/>
            <a:ext cx="10515600" cy="393530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list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6672DA5-C005-52F5-504A-5BD6DDB860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9251" y="365126"/>
            <a:ext cx="11236509" cy="6344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/>
              <a:t> </a:t>
            </a:r>
          </a:p>
          <a:p>
            <a:pPr>
              <a:lnSpc>
                <a:spcPct val="150000"/>
              </a:lnSpc>
            </a:pPr>
            <a:r>
              <a:rPr lang="en-US" sz="1200" dirty="0"/>
              <a:t>Harvey, C., </a:t>
            </a:r>
            <a:r>
              <a:rPr lang="en-US" sz="1200" dirty="0" err="1"/>
              <a:t>Zirnsak</a:t>
            </a:r>
            <a:r>
              <a:rPr lang="en-US" sz="1200" dirty="0"/>
              <a:t>, T.-M., Brasier, C., Ennals, P., Fletcher, J., Hamilton, B., </a:t>
            </a:r>
            <a:r>
              <a:rPr lang="en-US" sz="1200" dirty="0" err="1"/>
              <a:t>Killaspy</a:t>
            </a:r>
            <a:r>
              <a:rPr lang="en-US" sz="1200" dirty="0"/>
              <a:t>, H., McKenzie, P., Kennedy, H. and Brophy, L. (2023). Community-based models of care facilitating the recovery of people living with persistent and complex mental health needs: a systematic review and narrative synthesis. </a:t>
            </a:r>
            <a:r>
              <a:rPr lang="en-US" sz="1200" i="1" dirty="0"/>
              <a:t>Frontiers in Psychiatry</a:t>
            </a:r>
            <a:r>
              <a:rPr lang="en-US" sz="1200" dirty="0"/>
              <a:t>, 14(14). Available at: </a:t>
            </a:r>
            <a:r>
              <a:rPr lang="en-US" sz="1200" u="sng" dirty="0">
                <a:hlinkClick r:id="rId2"/>
              </a:rPr>
              <a:t>https://doi.org/10.3389/fpsyt.2023.1259944</a:t>
            </a:r>
            <a:r>
              <a:rPr lang="en-US" sz="1200" dirty="0"/>
              <a:t>. </a:t>
            </a:r>
            <a:endParaRPr lang="en-GB" sz="1200" dirty="0"/>
          </a:p>
          <a:p>
            <a:pPr>
              <a:lnSpc>
                <a:spcPct val="150000"/>
              </a:lnSpc>
            </a:pPr>
            <a:r>
              <a:rPr lang="en-US" sz="1200" dirty="0" err="1"/>
              <a:t>Jablensky</a:t>
            </a:r>
            <a:r>
              <a:rPr lang="en-US" sz="1200" dirty="0"/>
              <a:t>, A. (2010). ‘The Diagnostic Concept of Schizophrenia: Its history, Evolution, and Future Prospects’. </a:t>
            </a:r>
            <a:r>
              <a:rPr lang="en-US" sz="1200" i="1" dirty="0"/>
              <a:t>Schizophrenia</a:t>
            </a:r>
            <a:r>
              <a:rPr lang="en-US" sz="1200" dirty="0"/>
              <a:t>, 12(3), pp.271–287. Available at: </a:t>
            </a:r>
            <a:r>
              <a:rPr lang="en-US" sz="1200" u="sng" dirty="0">
                <a:hlinkClick r:id="rId3"/>
              </a:rPr>
              <a:t>https://doi.org/10.31887/dcns.2010.12.3/ajablensky</a:t>
            </a:r>
            <a:r>
              <a:rPr lang="en-US" sz="1200" dirty="0"/>
              <a:t>. (Accessed: 28/062026). </a:t>
            </a:r>
            <a:endParaRPr lang="en-GB" sz="1200" dirty="0"/>
          </a:p>
          <a:p>
            <a:pPr>
              <a:lnSpc>
                <a:spcPct val="150000"/>
              </a:lnSpc>
            </a:pPr>
            <a:r>
              <a:rPr lang="it-IT" sz="1200" dirty="0"/>
              <a:t>Mannarini, S., </a:t>
            </a:r>
            <a:r>
              <a:rPr lang="it-IT" sz="1200" dirty="0" err="1"/>
              <a:t>Taccini</a:t>
            </a:r>
            <a:r>
              <a:rPr lang="it-IT" sz="1200" dirty="0"/>
              <a:t>, F., Sato, I. and Rossi, A.A. (2022). </a:t>
            </a:r>
            <a:r>
              <a:rPr lang="en-US" sz="1200" dirty="0"/>
              <a:t>Understanding stigma toward schizophrenia. </a:t>
            </a:r>
            <a:r>
              <a:rPr lang="en-US" sz="1200" i="1" dirty="0"/>
              <a:t>Psychiatry Research</a:t>
            </a:r>
            <a:r>
              <a:rPr lang="en-US" sz="1200" dirty="0"/>
              <a:t>, [online] 318(114970), p.114970. Available at: https://doi.org/10.1016/j.psychres.2022.114970. (Accessed: 28/062026).</a:t>
            </a:r>
            <a:endParaRPr lang="en-GB" sz="1200" dirty="0"/>
          </a:p>
          <a:p>
            <a:pPr>
              <a:lnSpc>
                <a:spcPct val="150000"/>
              </a:lnSpc>
            </a:pPr>
            <a:r>
              <a:rPr lang="en-US" sz="1200" dirty="0"/>
              <a:t>McGorry, P.D., Killackey, E. and Yung, A. (2008). ‘Early intervention in psychosis: concepts, evidence and future directions’. </a:t>
            </a:r>
            <a:r>
              <a:rPr lang="en-US" sz="1200" i="1" dirty="0"/>
              <a:t>World Psychiatry</a:t>
            </a:r>
            <a:r>
              <a:rPr lang="en-US" sz="1200" dirty="0"/>
              <a:t>, 7(3), pp.148–156. Available at: </a:t>
            </a:r>
            <a:r>
              <a:rPr lang="en-US" sz="1200" u="sng" dirty="0">
                <a:hlinkClick r:id="rId4"/>
              </a:rPr>
              <a:t>https://doi.org/10.1002/j.2051-5545.2008.tb00182.x</a:t>
            </a:r>
            <a:r>
              <a:rPr lang="en-US" sz="1200" dirty="0"/>
              <a:t>. (Accessed: 28/062026).</a:t>
            </a:r>
            <a:endParaRPr lang="en-GB" sz="1200" dirty="0"/>
          </a:p>
          <a:p>
            <a:pPr>
              <a:lnSpc>
                <a:spcPct val="150000"/>
              </a:lnSpc>
            </a:pPr>
            <a:r>
              <a:rPr lang="en-US" sz="1200" dirty="0"/>
              <a:t>National Institute for Health and Care Excellence (NICE) (2014). </a:t>
            </a:r>
            <a:r>
              <a:rPr lang="en-US" sz="1200" i="1" dirty="0"/>
              <a:t>Psychosis and schizophrenia in adults: prevention and management</a:t>
            </a:r>
            <a:r>
              <a:rPr lang="en-US" sz="1200" dirty="0"/>
              <a:t>. London: National Institute for Health and Care Excellence (UK). Available at: </a:t>
            </a:r>
            <a:r>
              <a:rPr lang="en-US" sz="1200" u="sng" dirty="0">
                <a:hlinkClick r:id="rId5"/>
              </a:rPr>
              <a:t>https://www.ncbi.nlm.nih.gov/books/NBK555203/</a:t>
            </a:r>
            <a:r>
              <a:rPr lang="en-US" sz="1200" dirty="0"/>
              <a:t>. (Accessed: 28/062026). </a:t>
            </a:r>
            <a:endParaRPr lang="en-GB" sz="1200" dirty="0"/>
          </a:p>
          <a:p>
            <a:pPr>
              <a:lnSpc>
                <a:spcPct val="150000"/>
              </a:lnSpc>
            </a:pPr>
            <a:r>
              <a:rPr lang="en-US" sz="1200" dirty="0"/>
              <a:t>NHS Long Term Plan (2019). </a:t>
            </a:r>
            <a:r>
              <a:rPr lang="en-US" sz="1200" i="1" dirty="0"/>
              <a:t>UK Government Web Archive. </a:t>
            </a:r>
            <a:r>
              <a:rPr lang="en-US" sz="1200" dirty="0"/>
              <a:t>Available at: </a:t>
            </a:r>
            <a:r>
              <a:rPr lang="en-US" sz="1200" u="sng" dirty="0">
                <a:hlinkClick r:id="rId6"/>
              </a:rPr>
              <a:t>https://webarchive.nationalarchives.gov.uk/ukgwa/20230418155402/https:/www.longtermplan.nhs.uk/publication/nhs-long-term-plan/</a:t>
            </a:r>
            <a:r>
              <a:rPr lang="en-US" sz="1200" dirty="0"/>
              <a:t>. (Accessed: 28/062026).</a:t>
            </a:r>
            <a:endParaRPr lang="en-GB" sz="1200" dirty="0"/>
          </a:p>
          <a:p>
            <a:pPr>
              <a:lnSpc>
                <a:spcPct val="150000"/>
              </a:lnSpc>
            </a:pPr>
            <a:r>
              <a:rPr lang="en-US" sz="1200" dirty="0"/>
              <a:t>Patel, V., Saxena, S., Lund, C., Thornicroft, G., Baingana, F., Bolton, P., Chisholm, D., Collins, P.Y., Cooper, J.L., Eaton, J., Herrman, H., </a:t>
            </a:r>
            <a:r>
              <a:rPr lang="en-US" sz="1200" dirty="0" err="1"/>
              <a:t>Herzallah</a:t>
            </a:r>
            <a:r>
              <a:rPr lang="en-US" sz="1200" dirty="0"/>
              <a:t>, M.M., Huang, Y., Jordans, M.J.D., Kleinman, A., Medina-Mora, M.E., Morgan, E., Niaz, U., </a:t>
            </a:r>
            <a:r>
              <a:rPr lang="en-US" sz="1200" dirty="0" err="1"/>
              <a:t>Omigbodun</a:t>
            </a:r>
            <a:r>
              <a:rPr lang="en-US" sz="1200" dirty="0"/>
              <a:t>, O. and Prince, M. (2018). ‘The Lancet Commission on global mental health and sustainable development’. </a:t>
            </a:r>
            <a:r>
              <a:rPr lang="en-US" sz="1200" i="1" dirty="0"/>
              <a:t>The Lancet</a:t>
            </a:r>
            <a:r>
              <a:rPr lang="en-US" sz="1200" dirty="0"/>
              <a:t>, 392(10157), pp.1553–1598. Available </a:t>
            </a:r>
            <a:r>
              <a:rPr lang="en-US" sz="1200" dirty="0" err="1"/>
              <a:t>ati</a:t>
            </a:r>
            <a:r>
              <a:rPr lang="en-US" sz="1200" dirty="0"/>
              <a:t>: </a:t>
            </a:r>
            <a:r>
              <a:rPr lang="en-US" sz="1200" u="sng" dirty="0">
                <a:hlinkClick r:id="rId7"/>
              </a:rPr>
              <a:t>https://doi.org/10.1016/s0140-6736(18)31612-x</a:t>
            </a:r>
            <a:r>
              <a:rPr lang="en-US" sz="1200" dirty="0"/>
              <a:t>. (Accessed: 28/062026).</a:t>
            </a:r>
            <a:endParaRPr lang="en-GB" sz="1200" dirty="0"/>
          </a:p>
          <a:p>
            <a:pPr>
              <a:lnSpc>
                <a:spcPct val="150000"/>
              </a:lnSpc>
            </a:pPr>
            <a:r>
              <a:rPr lang="en-US" sz="1200" dirty="0"/>
              <a:t>Public Health England (2016). </a:t>
            </a:r>
            <a:r>
              <a:rPr lang="en-US" sz="1200" i="1" dirty="0"/>
              <a:t>Psychosis Data Report Describing variation in numbers of people with psychosis and their access to care in England</a:t>
            </a:r>
            <a:r>
              <a:rPr lang="en-US" sz="1200" dirty="0"/>
              <a:t>. Available at: </a:t>
            </a:r>
            <a:r>
              <a:rPr lang="en-US" sz="1200" u="sng" dirty="0">
                <a:hlinkClick r:id="rId8"/>
              </a:rPr>
              <a:t>https://assets.publishing.service.gov.uk/media/5c5176ff40f0b6254b1b101e/Psychosis_data_report.pdf</a:t>
            </a:r>
            <a:r>
              <a:rPr lang="en-US" sz="1200" dirty="0"/>
              <a:t>. (Accessed: 28/062026).</a:t>
            </a:r>
            <a:endParaRPr lang="en-GB" sz="1200" dirty="0"/>
          </a:p>
          <a:p>
            <a:pPr>
              <a:lnSpc>
                <a:spcPct val="150000"/>
              </a:lnSpc>
            </a:pPr>
            <a:r>
              <a:rPr lang="en-US" sz="1200" dirty="0"/>
              <a:t>World Health Organization (2022). </a:t>
            </a:r>
            <a:r>
              <a:rPr lang="en-US" sz="1200" i="1" dirty="0"/>
              <a:t>Transforming mental health for all</a:t>
            </a:r>
            <a:r>
              <a:rPr lang="en-US" sz="1200" dirty="0"/>
              <a:t>. Available at: </a:t>
            </a:r>
            <a:r>
              <a:rPr lang="en-US" sz="1200" u="sng" dirty="0">
                <a:hlinkClick r:id="rId9"/>
              </a:rPr>
              <a:t>https://iris.who.int/server/api/core/bitstreams/40e5a13a-fe50-4efa-b56d-6e8cf00d5bfa/content</a:t>
            </a:r>
            <a:r>
              <a:rPr lang="en-US" sz="1200" dirty="0"/>
              <a:t>. (Accessed: 28/062026). </a:t>
            </a:r>
            <a:endParaRPr lang="en-GB" sz="1200" dirty="0"/>
          </a:p>
          <a:p>
            <a:pPr>
              <a:lnSpc>
                <a:spcPct val="150000"/>
              </a:lnSpc>
            </a:pPr>
            <a:r>
              <a:rPr lang="en-US" sz="1200" dirty="0"/>
              <a:t>World Health Organization (2025). </a:t>
            </a:r>
            <a:r>
              <a:rPr lang="en-US" sz="1200" i="1" dirty="0"/>
              <a:t>ICD-11 for Mortality and Morbidity Statistics</a:t>
            </a:r>
            <a:r>
              <a:rPr lang="en-US" sz="1200" dirty="0"/>
              <a:t>. Available at: </a:t>
            </a:r>
            <a:r>
              <a:rPr lang="en-US" sz="1200" u="sng" dirty="0">
                <a:hlinkClick r:id="rId10"/>
              </a:rPr>
              <a:t>https://icd.who.int/browse/2025-01/mms/en#1683919430</a:t>
            </a:r>
            <a:r>
              <a:rPr lang="en-US" sz="1200" dirty="0"/>
              <a:t>. (Accessed: 28/062026).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8962375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77BF7F1F3F93E4997B21D6B9868348F" ma:contentTypeVersion="9" ma:contentTypeDescription="Create a new document." ma:contentTypeScope="" ma:versionID="1e18ec8de526b729e4badf6e948d41ef">
  <xsd:schema xmlns:xsd="http://www.w3.org/2001/XMLSchema" xmlns:xs="http://www.w3.org/2001/XMLSchema" xmlns:p="http://schemas.microsoft.com/office/2006/metadata/properties" xmlns:ns3="a7bdb143-267e-438d-bcbf-e88b565c1722" xmlns:ns4="8425509b-c587-4994-9466-01f6efb644d9" targetNamespace="http://schemas.microsoft.com/office/2006/metadata/properties" ma:root="true" ma:fieldsID="e9e74cb777e74b7fc041cba4cbe81a26" ns3:_="" ns4:_="">
    <xsd:import namespace="a7bdb143-267e-438d-bcbf-e88b565c1722"/>
    <xsd:import namespace="8425509b-c587-4994-9466-01f6efb644d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7bdb143-267e-438d-bcbf-e88b565c172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25509b-c587-4994-9466-01f6efb644d9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7bdb143-267e-438d-bcbf-e88b565c1722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DB026BC-F053-4522-921D-A75883CEA83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a7bdb143-267e-438d-bcbf-e88b565c1722"/>
    <ds:schemaRef ds:uri="8425509b-c587-4994-9466-01f6efb644d9"/>
  </ds:schemaRefs>
</ds:datastoreItem>
</file>

<file path=customXml/itemProps2.xml><?xml version="1.0" encoding="utf-8"?>
<ds:datastoreItem xmlns:ds="http://schemas.openxmlformats.org/officeDocument/2006/customXml" ds:itemID="{DB5F8129-E5B7-4D74-A2E5-A27D88ADE088}">
  <ds:schemaRefs>
    <ds:schemaRef ds:uri="http://schemas.microsoft.com/office/2006/metadata/properties"/>
    <ds:schemaRef ds:uri="http://www.w3.org/2000/xmlns/"/>
    <ds:schemaRef ds:uri="a7bdb143-267e-438d-bcbf-e88b565c1722"/>
    <ds:schemaRef ds:uri="http://www.w3.org/2001/XMLSchema-instance"/>
  </ds:schemaRefs>
</ds:datastoreItem>
</file>

<file path=customXml/itemProps3.xml><?xml version="1.0" encoding="utf-8"?>
<ds:datastoreItem xmlns:ds="http://schemas.openxmlformats.org/officeDocument/2006/customXml" ds:itemID="{090A58A7-1F90-48F3-ABA9-A6ABC9319C0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1243</Words>
  <Application>Microsoft Office PowerPoint</Application>
  <PresentationFormat>Widescreen</PresentationFormat>
  <Paragraphs>89</Paragraphs>
  <Slides>4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Component 1: Individual Presentation (Academic Poster)</vt:lpstr>
      <vt:lpstr>PowerPoint Presentation</vt:lpstr>
      <vt:lpstr>PowerPoint Presentation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Component 1: Individual Presentation (Academic Poster)</dc:title>
  <dc:creator>Halima Bibi (2320004)</dc:creator>
  <cp:lastModifiedBy>Halima ox</cp:lastModifiedBy>
  <cp:revision>5</cp:revision>
  <dcterms:created xsi:type="dcterms:W3CDTF">2026-07-01T23:22:13Z</dcterms:created>
  <dcterms:modified xsi:type="dcterms:W3CDTF">2026-07-04T19:06:01Z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0x010100B77BF7F1F3F93E4997B21D6B9868348F</vt:lpwstr>
  </property>
</Properties>
</file>