
<file path=[Content_Types].xml><?xml version="1.0" encoding="utf-8"?>
<Types xmlns="http://schemas.openxmlformats.org/package/2006/content-types">
  <Override PartName="/ppt/slideMasters/slideMaster3.xml" ContentType="application/vnd.openxmlformats-officedocument.presentationml.slideMaster+xml"/>
  <Override PartName="/ppt/slides/slide6.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Layouts/slideLayout28.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slideLayouts/slideLayout26.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Layouts/slideLayout22.xml" ContentType="application/vnd.openxmlformats-officedocument.presentationml.slideLayout+xml"/>
  <Override PartName="/ppt/slideLayouts/slideLayout24.xml" ContentType="application/vnd.openxmlformats-officedocument.presentationml.slideLayout+xml"/>
  <Override PartName="/ppt/slideLayouts/slideLayout3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20.xml" ContentType="application/vnd.openxmlformats-officedocument.presentationml.slideLayout+xml"/>
  <Override PartName="/ppt/slideLayouts/slideLayout3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29.xml" ContentType="application/vnd.openxmlformats-officedocument.presentationml.slideLayout+xml"/>
  <Override PartName="/ppt/theme/theme4.xml" ContentType="application/vnd.openxmlformats-officedocument.theme+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slideLayouts/slideLayout25.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23.xml" ContentType="application/vnd.openxmlformats-officedocument.presentationml.slideLayout+xml"/>
  <Override PartName="/ppt/slideLayouts/slideLayout32.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slideLayouts/slideLayout30.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6" r:id="rId2"/>
    <p:sldMasterId id="2147483759" r:id="rId3"/>
  </p:sldMasterIdLst>
  <p:notesMasterIdLst>
    <p:notesMasterId r:id="rId30"/>
  </p:notesMasterIdLst>
  <p:sldIdLst>
    <p:sldId id="256" r:id="rId4"/>
    <p:sldId id="282" r:id="rId5"/>
    <p:sldId id="283" r:id="rId6"/>
    <p:sldId id="284" r:id="rId7"/>
    <p:sldId id="280" r:id="rId8"/>
    <p:sldId id="285" r:id="rId9"/>
    <p:sldId id="262" r:id="rId10"/>
    <p:sldId id="286" r:id="rId11"/>
    <p:sldId id="287" r:id="rId12"/>
    <p:sldId id="288" r:id="rId13"/>
    <p:sldId id="290" r:id="rId14"/>
    <p:sldId id="289" r:id="rId15"/>
    <p:sldId id="281" r:id="rId16"/>
    <p:sldId id="270" r:id="rId17"/>
    <p:sldId id="266" r:id="rId18"/>
    <p:sldId id="291" r:id="rId19"/>
    <p:sldId id="292" r:id="rId20"/>
    <p:sldId id="263" r:id="rId21"/>
    <p:sldId id="272" r:id="rId22"/>
    <p:sldId id="271" r:id="rId23"/>
    <p:sldId id="293" r:id="rId24"/>
    <p:sldId id="264" r:id="rId25"/>
    <p:sldId id="276" r:id="rId26"/>
    <p:sldId id="278" r:id="rId27"/>
    <p:sldId id="279" r:id="rId28"/>
    <p:sldId id="294"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75956" autoAdjust="0"/>
  </p:normalViewPr>
  <p:slideViewPr>
    <p:cSldViewPr>
      <p:cViewPr varScale="1">
        <p:scale>
          <a:sx n="61" d="100"/>
          <a:sy n="61" d="100"/>
        </p:scale>
        <p:origin x="-1416" y="-6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notesMaster" Target="notesMasters/notesMaster1.xml"/><Relationship Id="rId35"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E317555C-90A5-499A-90BF-4CEA685F29D8}"/>
    <pc:docChg chg="undo custSel addSld delSld modSld">
      <pc:chgData name="Paul Tinkler" userId="bcebf29c-73c2-433d-80d2-6bad896374bf" providerId="ADAL" clId="{E317555C-90A5-499A-90BF-4CEA685F29D8}" dt="2018-02-13T10:14:14.946" v="353" actId="20577"/>
      <pc:docMkLst>
        <pc:docMk/>
      </pc:docMkLst>
      <pc:sldChg chg="modSp">
        <pc:chgData name="Paul Tinkler" userId="bcebf29c-73c2-433d-80d2-6bad896374bf" providerId="ADAL" clId="{E317555C-90A5-499A-90BF-4CEA685F29D8}" dt="2018-02-12T23:30:08.936" v="138" actId="27636"/>
        <pc:sldMkLst>
          <pc:docMk/>
          <pc:sldMk cId="2762427242" sldId="260"/>
        </pc:sldMkLst>
        <pc:spChg chg="mod">
          <ac:chgData name="Paul Tinkler" userId="bcebf29c-73c2-433d-80d2-6bad896374bf" providerId="ADAL" clId="{E317555C-90A5-499A-90BF-4CEA685F29D8}" dt="2018-02-12T23:30:08.936" v="138" actId="27636"/>
          <ac:spMkLst>
            <pc:docMk/>
            <pc:sldMk cId="2762427242" sldId="260"/>
            <ac:spMk id="4" creationId="{00000000-0000-0000-0000-000000000000}"/>
          </ac:spMkLst>
        </pc:spChg>
        <pc:spChg chg="mod">
          <ac:chgData name="Paul Tinkler" userId="bcebf29c-73c2-433d-80d2-6bad896374bf" providerId="ADAL" clId="{E317555C-90A5-499A-90BF-4CEA685F29D8}" dt="2018-02-12T23:30:08.934" v="137" actId="27636"/>
          <ac:spMkLst>
            <pc:docMk/>
            <pc:sldMk cId="2762427242" sldId="260"/>
            <ac:spMk id="6" creationId="{00000000-0000-0000-0000-000000000000}"/>
          </ac:spMkLst>
        </pc:spChg>
      </pc:sldChg>
      <pc:sldChg chg="modSp modNotesTx">
        <pc:chgData name="Paul Tinkler" userId="bcebf29c-73c2-433d-80d2-6bad896374bf" providerId="ADAL" clId="{E317555C-90A5-499A-90BF-4CEA685F29D8}" dt="2018-02-12T23:30:08.950" v="139" actId="27636"/>
        <pc:sldMkLst>
          <pc:docMk/>
          <pc:sldMk cId="100237534" sldId="261"/>
        </pc:sldMkLst>
        <pc:spChg chg="mod">
          <ac:chgData name="Paul Tinkler" userId="bcebf29c-73c2-433d-80d2-6bad896374bf" providerId="ADAL" clId="{E317555C-90A5-499A-90BF-4CEA685F29D8}" dt="2018-02-12T23:30:08.950" v="139" actId="27636"/>
          <ac:spMkLst>
            <pc:docMk/>
            <pc:sldMk cId="100237534" sldId="261"/>
            <ac:spMk id="3" creationId="{00000000-0000-0000-0000-000000000000}"/>
          </ac:spMkLst>
        </pc:spChg>
      </pc:sldChg>
      <pc:sldChg chg="modNotesTx">
        <pc:chgData name="Paul Tinkler" userId="bcebf29c-73c2-433d-80d2-6bad896374bf" providerId="ADAL" clId="{E317555C-90A5-499A-90BF-4CEA685F29D8}" dt="2018-02-12T23:26:30.732" v="132" actId="114"/>
        <pc:sldMkLst>
          <pc:docMk/>
          <pc:sldMk cId="703431313" sldId="262"/>
        </pc:sldMkLst>
      </pc:sldChg>
      <pc:sldChg chg="modSp">
        <pc:chgData name="Paul Tinkler" userId="bcebf29c-73c2-433d-80d2-6bad896374bf" providerId="ADAL" clId="{E317555C-90A5-499A-90BF-4CEA685F29D8}" dt="2018-02-12T23:30:08.959" v="140" actId="27636"/>
        <pc:sldMkLst>
          <pc:docMk/>
          <pc:sldMk cId="2013019899" sldId="263"/>
        </pc:sldMkLst>
        <pc:spChg chg="mod">
          <ac:chgData name="Paul Tinkler" userId="bcebf29c-73c2-433d-80d2-6bad896374bf" providerId="ADAL" clId="{E317555C-90A5-499A-90BF-4CEA685F29D8}" dt="2018-02-12T23:30:08.959" v="140" actId="27636"/>
          <ac:spMkLst>
            <pc:docMk/>
            <pc:sldMk cId="2013019899" sldId="263"/>
            <ac:spMk id="3" creationId="{00000000-0000-0000-0000-000000000000}"/>
          </ac:spMkLst>
        </pc:spChg>
      </pc:sldChg>
      <pc:sldChg chg="addSp delSp modSp">
        <pc:chgData name="Paul Tinkler" userId="bcebf29c-73c2-433d-80d2-6bad896374bf" providerId="ADAL" clId="{E317555C-90A5-499A-90BF-4CEA685F29D8}" dt="2018-02-13T10:13:40.755" v="333" actId="20577"/>
        <pc:sldMkLst>
          <pc:docMk/>
          <pc:sldMk cId="180423224" sldId="264"/>
        </pc:sldMkLst>
        <pc:spChg chg="mod">
          <ac:chgData name="Paul Tinkler" userId="bcebf29c-73c2-433d-80d2-6bad896374bf" providerId="ADAL" clId="{E317555C-90A5-499A-90BF-4CEA685F29D8}" dt="2018-02-13T10:11:29.696" v="302" actId="1076"/>
          <ac:spMkLst>
            <pc:docMk/>
            <pc:sldMk cId="180423224" sldId="264"/>
            <ac:spMk id="2" creationId="{00000000-0000-0000-0000-000000000000}"/>
          </ac:spMkLst>
        </pc:spChg>
        <pc:spChg chg="mod">
          <ac:chgData name="Paul Tinkler" userId="bcebf29c-73c2-433d-80d2-6bad896374bf" providerId="ADAL" clId="{E317555C-90A5-499A-90BF-4CEA685F29D8}" dt="2018-02-13T10:11:41.537" v="305" actId="1076"/>
          <ac:spMkLst>
            <pc:docMk/>
            <pc:sldMk cId="180423224" sldId="264"/>
            <ac:spMk id="3" creationId="{00000000-0000-0000-0000-000000000000}"/>
          </ac:spMkLst>
        </pc:spChg>
        <pc:spChg chg="mod">
          <ac:chgData name="Paul Tinkler" userId="bcebf29c-73c2-433d-80d2-6bad896374bf" providerId="ADAL" clId="{E317555C-90A5-499A-90BF-4CEA685F29D8}" dt="2018-02-13T10:13:29.293" v="317" actId="6549"/>
          <ac:spMkLst>
            <pc:docMk/>
            <pc:sldMk cId="180423224" sldId="264"/>
            <ac:spMk id="4" creationId="{00000000-0000-0000-0000-000000000000}"/>
          </ac:spMkLst>
        </pc:spChg>
        <pc:spChg chg="add del mod">
          <ac:chgData name="Paul Tinkler" userId="bcebf29c-73c2-433d-80d2-6bad896374bf" providerId="ADAL" clId="{E317555C-90A5-499A-90BF-4CEA685F29D8}" dt="2018-02-13T10:13:40.752" v="319" actId="20577"/>
          <ac:spMkLst>
            <pc:docMk/>
            <pc:sldMk cId="180423224" sldId="264"/>
            <ac:spMk id="7" creationId="{B4420BF7-A756-4CBE-B60B-A23976AB41A4}"/>
          </ac:spMkLst>
        </pc:spChg>
        <pc:spChg chg="add del mod">
          <ac:chgData name="Paul Tinkler" userId="bcebf29c-73c2-433d-80d2-6bad896374bf" providerId="ADAL" clId="{E317555C-90A5-499A-90BF-4CEA685F29D8}" dt="2018-02-13T10:13:40.753" v="321" actId="20577"/>
          <ac:spMkLst>
            <pc:docMk/>
            <pc:sldMk cId="180423224" sldId="264"/>
            <ac:spMk id="8" creationId="{8EE18DE2-A62F-4234-878D-1E8B2603AFCC}"/>
          </ac:spMkLst>
        </pc:spChg>
        <pc:spChg chg="add del mod">
          <ac:chgData name="Paul Tinkler" userId="bcebf29c-73c2-433d-80d2-6bad896374bf" providerId="ADAL" clId="{E317555C-90A5-499A-90BF-4CEA685F29D8}" dt="2018-02-13T10:13:40.753" v="323" actId="20577"/>
          <ac:spMkLst>
            <pc:docMk/>
            <pc:sldMk cId="180423224" sldId="264"/>
            <ac:spMk id="9" creationId="{86F6E66B-3211-4B8F-BACD-2C914F89F20E}"/>
          </ac:spMkLst>
        </pc:spChg>
        <pc:spChg chg="add del mod">
          <ac:chgData name="Paul Tinkler" userId="bcebf29c-73c2-433d-80d2-6bad896374bf" providerId="ADAL" clId="{E317555C-90A5-499A-90BF-4CEA685F29D8}" dt="2018-02-13T10:13:40.754" v="325" actId="20577"/>
          <ac:spMkLst>
            <pc:docMk/>
            <pc:sldMk cId="180423224" sldId="264"/>
            <ac:spMk id="10" creationId="{F6EAA926-CD48-45A3-96F6-7143635BA988}"/>
          </ac:spMkLst>
        </pc:spChg>
        <pc:spChg chg="add del mod">
          <ac:chgData name="Paul Tinkler" userId="bcebf29c-73c2-433d-80d2-6bad896374bf" providerId="ADAL" clId="{E317555C-90A5-499A-90BF-4CEA685F29D8}" dt="2018-02-13T10:13:40.754" v="327" actId="20577"/>
          <ac:spMkLst>
            <pc:docMk/>
            <pc:sldMk cId="180423224" sldId="264"/>
            <ac:spMk id="11" creationId="{14665235-24D8-40A9-9305-80B33EEE8251}"/>
          </ac:spMkLst>
        </pc:spChg>
        <pc:spChg chg="add del mod">
          <ac:chgData name="Paul Tinkler" userId="bcebf29c-73c2-433d-80d2-6bad896374bf" providerId="ADAL" clId="{E317555C-90A5-499A-90BF-4CEA685F29D8}" dt="2018-02-13T10:13:40.755" v="329" actId="20577"/>
          <ac:spMkLst>
            <pc:docMk/>
            <pc:sldMk cId="180423224" sldId="264"/>
            <ac:spMk id="12" creationId="{36809E07-F39B-45F6-8FBE-47C8D62FD54B}"/>
          </ac:spMkLst>
        </pc:spChg>
        <pc:spChg chg="add del mod">
          <ac:chgData name="Paul Tinkler" userId="bcebf29c-73c2-433d-80d2-6bad896374bf" providerId="ADAL" clId="{E317555C-90A5-499A-90BF-4CEA685F29D8}" dt="2018-02-13T10:13:40.755" v="331" actId="20577"/>
          <ac:spMkLst>
            <pc:docMk/>
            <pc:sldMk cId="180423224" sldId="264"/>
            <ac:spMk id="13" creationId="{B91065DA-BB83-45EF-9392-F7DFDB5C8B7C}"/>
          </ac:spMkLst>
        </pc:spChg>
        <pc:spChg chg="add del mod">
          <ac:chgData name="Paul Tinkler" userId="bcebf29c-73c2-433d-80d2-6bad896374bf" providerId="ADAL" clId="{E317555C-90A5-499A-90BF-4CEA685F29D8}" dt="2018-02-13T10:13:40.755" v="333" actId="20577"/>
          <ac:spMkLst>
            <pc:docMk/>
            <pc:sldMk cId="180423224" sldId="264"/>
            <ac:spMk id="14" creationId="{768EA0AB-2195-45E1-BFD6-B3FACE028FD3}"/>
          </ac:spMkLst>
        </pc:spChg>
      </pc:sldChg>
      <pc:sldChg chg="modNotesTx">
        <pc:chgData name="Paul Tinkler" userId="bcebf29c-73c2-433d-80d2-6bad896374bf" providerId="ADAL" clId="{E317555C-90A5-499A-90BF-4CEA685F29D8}" dt="2018-02-12T23:28:54.036" v="136" actId="20577"/>
        <pc:sldMkLst>
          <pc:docMk/>
          <pc:sldMk cId="4234565364" sldId="266"/>
        </pc:sldMkLst>
      </pc:sldChg>
    </pc:docChg>
  </pc:docChgLst>
  <pc:docChgLst>
    <pc:chgData name="Paul Tinkler" userId="bcebf29c-73c2-433d-80d2-6bad896374bf" providerId="ADAL" clId="{EAD76CB9-A9D3-40D3-B6E7-2B77E5F662A5}"/>
    <pc:docChg chg="custSel addSld delSld modSld sldOrd">
      <pc:chgData name="Paul Tinkler" userId="bcebf29c-73c2-433d-80d2-6bad896374bf" providerId="ADAL" clId="{EAD76CB9-A9D3-40D3-B6E7-2B77E5F662A5}" dt="2018-02-22T13:08:11.384" v="3566" actId="12"/>
      <pc:docMkLst>
        <pc:docMk/>
      </pc:docMkLst>
      <pc:sldChg chg="addSp modSp">
        <pc:chgData name="Paul Tinkler" userId="bcebf29c-73c2-433d-80d2-6bad896374bf" providerId="ADAL" clId="{EAD76CB9-A9D3-40D3-B6E7-2B77E5F662A5}" dt="2018-02-22T11:48:59.319" v="1807" actId="1076"/>
        <pc:sldMkLst>
          <pc:docMk/>
          <pc:sldMk cId="4233156648" sldId="256"/>
        </pc:sldMkLst>
        <pc:spChg chg="mod">
          <ac:chgData name="Paul Tinkler" userId="bcebf29c-73c2-433d-80d2-6bad896374bf" providerId="ADAL" clId="{EAD76CB9-A9D3-40D3-B6E7-2B77E5F662A5}" dt="2018-02-22T11:48:59.319" v="1807" actId="1076"/>
          <ac:spMkLst>
            <pc:docMk/>
            <pc:sldMk cId="4233156648" sldId="256"/>
            <ac:spMk id="2" creationId="{00000000-0000-0000-0000-000000000000}"/>
          </ac:spMkLst>
        </pc:spChg>
        <pc:spChg chg="mod">
          <ac:chgData name="Paul Tinkler" userId="bcebf29c-73c2-433d-80d2-6bad896374bf" providerId="ADAL" clId="{EAD76CB9-A9D3-40D3-B6E7-2B77E5F662A5}" dt="2018-02-22T11:48:59.319" v="1807" actId="1076"/>
          <ac:spMkLst>
            <pc:docMk/>
            <pc:sldMk cId="4233156648" sldId="256"/>
            <ac:spMk id="3" creationId="{00000000-0000-0000-0000-000000000000}"/>
          </ac:spMkLst>
        </pc:spChg>
        <pc:spChg chg="add mod">
          <ac:chgData name="Paul Tinkler" userId="bcebf29c-73c2-433d-80d2-6bad896374bf" providerId="ADAL" clId="{EAD76CB9-A9D3-40D3-B6E7-2B77E5F662A5}" dt="2018-02-22T11:48:59.319" v="1807" actId="1076"/>
          <ac:spMkLst>
            <pc:docMk/>
            <pc:sldMk cId="4233156648" sldId="256"/>
            <ac:spMk id="6" creationId="{D66CA4B6-3953-4B1C-BCB4-287229EE1CB4}"/>
          </ac:spMkLst>
        </pc:spChg>
      </pc:sldChg>
      <pc:sldChg chg="modSp">
        <pc:chgData name="Paul Tinkler" userId="bcebf29c-73c2-433d-80d2-6bad896374bf" providerId="ADAL" clId="{EAD76CB9-A9D3-40D3-B6E7-2B77E5F662A5}" dt="2018-02-13T11:06:55.668" v="2" actId="1076"/>
        <pc:sldMkLst>
          <pc:docMk/>
          <pc:sldMk cId="2762427242" sldId="260"/>
        </pc:sldMkLst>
        <pc:spChg chg="mod">
          <ac:chgData name="Paul Tinkler" userId="bcebf29c-73c2-433d-80d2-6bad896374bf" providerId="ADAL" clId="{EAD76CB9-A9D3-40D3-B6E7-2B77E5F662A5}" dt="2018-02-13T11:06:55.668" v="2" actId="1076"/>
          <ac:spMkLst>
            <pc:docMk/>
            <pc:sldMk cId="2762427242" sldId="260"/>
            <ac:spMk id="3" creationId="{00000000-0000-0000-0000-000000000000}"/>
          </ac:spMkLst>
        </pc:spChg>
        <pc:spChg chg="mod">
          <ac:chgData name="Paul Tinkler" userId="bcebf29c-73c2-433d-80d2-6bad896374bf" providerId="ADAL" clId="{EAD76CB9-A9D3-40D3-B6E7-2B77E5F662A5}" dt="2018-02-13T11:06:42.380" v="1" actId="1076"/>
          <ac:spMkLst>
            <pc:docMk/>
            <pc:sldMk cId="2762427242" sldId="260"/>
            <ac:spMk id="5" creationId="{00000000-0000-0000-0000-000000000000}"/>
          </ac:spMkLst>
        </pc:spChg>
      </pc:sldChg>
      <pc:sldChg chg="modSp modNotesTx">
        <pc:chgData name="Paul Tinkler" userId="bcebf29c-73c2-433d-80d2-6bad896374bf" providerId="ADAL" clId="{EAD76CB9-A9D3-40D3-B6E7-2B77E5F662A5}" dt="2018-02-22T10:37:50.134" v="1156" actId="6549"/>
        <pc:sldMkLst>
          <pc:docMk/>
          <pc:sldMk cId="100237534" sldId="261"/>
        </pc:sldMkLst>
        <pc:spChg chg="mod">
          <ac:chgData name="Paul Tinkler" userId="bcebf29c-73c2-433d-80d2-6bad896374bf" providerId="ADAL" clId="{EAD76CB9-A9D3-40D3-B6E7-2B77E5F662A5}" dt="2018-02-13T11:34:23.496" v="17" actId="20577"/>
          <ac:spMkLst>
            <pc:docMk/>
            <pc:sldMk cId="100237534" sldId="261"/>
            <ac:spMk id="3" creationId="{00000000-0000-0000-0000-000000000000}"/>
          </ac:spMkLst>
        </pc:spChg>
      </pc:sldChg>
      <pc:sldChg chg="modSp">
        <pc:chgData name="Paul Tinkler" userId="bcebf29c-73c2-433d-80d2-6bad896374bf" providerId="ADAL" clId="{EAD76CB9-A9D3-40D3-B6E7-2B77E5F662A5}" dt="2018-02-13T11:33:20.724" v="3" actId="948"/>
        <pc:sldMkLst>
          <pc:docMk/>
          <pc:sldMk cId="703431313" sldId="262"/>
        </pc:sldMkLst>
        <pc:spChg chg="mod">
          <ac:chgData name="Paul Tinkler" userId="bcebf29c-73c2-433d-80d2-6bad896374bf" providerId="ADAL" clId="{EAD76CB9-A9D3-40D3-B6E7-2B77E5F662A5}" dt="2018-02-13T11:33:20.724" v="3" actId="948"/>
          <ac:spMkLst>
            <pc:docMk/>
            <pc:sldMk cId="703431313" sldId="262"/>
            <ac:spMk id="3" creationId="{00000000-0000-0000-0000-000000000000}"/>
          </ac:spMkLst>
        </pc:spChg>
      </pc:sldChg>
      <pc:sldChg chg="modSp modNotesTx">
        <pc:chgData name="Paul Tinkler" userId="bcebf29c-73c2-433d-80d2-6bad896374bf" providerId="ADAL" clId="{EAD76CB9-A9D3-40D3-B6E7-2B77E5F662A5}" dt="2018-02-22T10:53:36.013" v="1654" actId="1076"/>
        <pc:sldMkLst>
          <pc:docMk/>
          <pc:sldMk cId="2013019899" sldId="263"/>
        </pc:sldMkLst>
        <pc:spChg chg="mod">
          <ac:chgData name="Paul Tinkler" userId="bcebf29c-73c2-433d-80d2-6bad896374bf" providerId="ADAL" clId="{EAD76CB9-A9D3-40D3-B6E7-2B77E5F662A5}" dt="2018-02-13T12:39:18.539" v="574" actId="20577"/>
          <ac:spMkLst>
            <pc:docMk/>
            <pc:sldMk cId="2013019899" sldId="263"/>
            <ac:spMk id="2" creationId="{00000000-0000-0000-0000-000000000000}"/>
          </ac:spMkLst>
        </pc:spChg>
        <pc:spChg chg="mod">
          <ac:chgData name="Paul Tinkler" userId="bcebf29c-73c2-433d-80d2-6bad896374bf" providerId="ADAL" clId="{EAD76CB9-A9D3-40D3-B6E7-2B77E5F662A5}" dt="2018-02-22T10:53:36.013" v="1654" actId="1076"/>
          <ac:spMkLst>
            <pc:docMk/>
            <pc:sldMk cId="2013019899" sldId="263"/>
            <ac:spMk id="3" creationId="{00000000-0000-0000-0000-000000000000}"/>
          </ac:spMkLst>
        </pc:spChg>
      </pc:sldChg>
      <pc:sldChg chg="modSp">
        <pc:chgData name="Paul Tinkler" userId="bcebf29c-73c2-433d-80d2-6bad896374bf" providerId="ADAL" clId="{EAD76CB9-A9D3-40D3-B6E7-2B77E5F662A5}" dt="2018-02-22T10:59:41.586" v="1706" actId="255"/>
        <pc:sldMkLst>
          <pc:docMk/>
          <pc:sldMk cId="180423224" sldId="264"/>
        </pc:sldMkLst>
        <pc:spChg chg="mod">
          <ac:chgData name="Paul Tinkler" userId="bcebf29c-73c2-433d-80d2-6bad896374bf" providerId="ADAL" clId="{EAD76CB9-A9D3-40D3-B6E7-2B77E5F662A5}" dt="2018-02-22T10:59:41.586" v="1706" actId="255"/>
          <ac:spMkLst>
            <pc:docMk/>
            <pc:sldMk cId="180423224" sldId="264"/>
            <ac:spMk id="4" creationId="{00000000-0000-0000-0000-000000000000}"/>
          </ac:spMkLst>
        </pc:spChg>
      </pc:sldChg>
      <pc:sldChg chg="modNotesTx">
        <pc:chgData name="Paul Tinkler" userId="bcebf29c-73c2-433d-80d2-6bad896374bf" providerId="ADAL" clId="{EAD76CB9-A9D3-40D3-B6E7-2B77E5F662A5}" dt="2018-02-13T12:38:42.547" v="573" actId="6549"/>
        <pc:sldMkLst>
          <pc:docMk/>
          <pc:sldMk cId="4234565364" sldId="266"/>
        </pc:sldMkLst>
      </pc:sldChg>
      <pc:sldChg chg="del">
        <pc:chgData name="Paul Tinkler" userId="bcebf29c-73c2-433d-80d2-6bad896374bf" providerId="ADAL" clId="{EAD76CB9-A9D3-40D3-B6E7-2B77E5F662A5}" dt="2018-02-22T11:02:41.809" v="1725" actId="2696"/>
        <pc:sldMkLst>
          <pc:docMk/>
          <pc:sldMk cId="1668178545" sldId="268"/>
        </pc:sldMkLst>
      </pc:sldChg>
      <pc:sldChg chg="modNotesTx">
        <pc:chgData name="Paul Tinkler" userId="bcebf29c-73c2-433d-80d2-6bad896374bf" providerId="ADAL" clId="{EAD76CB9-A9D3-40D3-B6E7-2B77E5F662A5}" dt="2018-02-13T12:37:21.956" v="567" actId="20577"/>
        <pc:sldMkLst>
          <pc:docMk/>
          <pc:sldMk cId="754857836" sldId="270"/>
        </pc:sldMkLst>
      </pc:sldChg>
      <pc:sldChg chg="modSp modNotesTx">
        <pc:chgData name="Paul Tinkler" userId="bcebf29c-73c2-433d-80d2-6bad896374bf" providerId="ADAL" clId="{EAD76CB9-A9D3-40D3-B6E7-2B77E5F662A5}" dt="2018-02-22T11:03:41.502" v="1727" actId="1076"/>
        <pc:sldMkLst>
          <pc:docMk/>
          <pc:sldMk cId="2372081155" sldId="271"/>
        </pc:sldMkLst>
        <pc:picChg chg="mod">
          <ac:chgData name="Paul Tinkler" userId="bcebf29c-73c2-433d-80d2-6bad896374bf" providerId="ADAL" clId="{EAD76CB9-A9D3-40D3-B6E7-2B77E5F662A5}" dt="2018-02-22T11:03:41.502" v="1727" actId="1076"/>
          <ac:picMkLst>
            <pc:docMk/>
            <pc:sldMk cId="2372081155" sldId="271"/>
            <ac:picMk id="86020" creationId="{00000000-0000-0000-0000-000000000000}"/>
          </ac:picMkLst>
        </pc:picChg>
      </pc:sldChg>
      <pc:sldChg chg="ord modNotesTx">
        <pc:chgData name="Paul Tinkler" userId="bcebf29c-73c2-433d-80d2-6bad896374bf" providerId="ADAL" clId="{EAD76CB9-A9D3-40D3-B6E7-2B77E5F662A5}" dt="2018-02-22T10:54:16.812" v="1663" actId="1076"/>
        <pc:sldMkLst>
          <pc:docMk/>
          <pc:sldMk cId="1334336453" sldId="272"/>
        </pc:sldMkLst>
      </pc:sldChg>
      <pc:sldChg chg="del">
        <pc:chgData name="Paul Tinkler" userId="bcebf29c-73c2-433d-80d2-6bad896374bf" providerId="ADAL" clId="{EAD76CB9-A9D3-40D3-B6E7-2B77E5F662A5}" dt="2018-02-22T11:02:39.839" v="1724" actId="2696"/>
        <pc:sldMkLst>
          <pc:docMk/>
          <pc:sldMk cId="3773469824" sldId="275"/>
        </pc:sldMkLst>
      </pc:sldChg>
      <pc:sldChg chg="addSp delSp modSp add">
        <pc:chgData name="Paul Tinkler" userId="bcebf29c-73c2-433d-80d2-6bad896374bf" providerId="ADAL" clId="{EAD76CB9-A9D3-40D3-B6E7-2B77E5F662A5}" dt="2018-02-22T11:02:35.538" v="1723" actId="1076"/>
        <pc:sldMkLst>
          <pc:docMk/>
          <pc:sldMk cId="3551940873" sldId="276"/>
        </pc:sldMkLst>
        <pc:spChg chg="mod">
          <ac:chgData name="Paul Tinkler" userId="bcebf29c-73c2-433d-80d2-6bad896374bf" providerId="ADAL" clId="{EAD76CB9-A9D3-40D3-B6E7-2B77E5F662A5}" dt="2018-02-22T10:57:01.459" v="1680" actId="20577"/>
          <ac:spMkLst>
            <pc:docMk/>
            <pc:sldMk cId="3551940873" sldId="276"/>
            <ac:spMk id="2" creationId="{7148FA7A-0C03-4941-98F1-4CA0E165DAEF}"/>
          </ac:spMkLst>
        </pc:spChg>
        <pc:spChg chg="del">
          <ac:chgData name="Paul Tinkler" userId="bcebf29c-73c2-433d-80d2-6bad896374bf" providerId="ADAL" clId="{EAD76CB9-A9D3-40D3-B6E7-2B77E5F662A5}" dt="2018-02-22T10:56:25.727" v="1669" actId="478"/>
          <ac:spMkLst>
            <pc:docMk/>
            <pc:sldMk cId="3551940873" sldId="276"/>
            <ac:spMk id="3" creationId="{542A0FDB-FA78-40F3-ABD9-FF19E60530D9}"/>
          </ac:spMkLst>
        </pc:spChg>
        <pc:spChg chg="del">
          <ac:chgData name="Paul Tinkler" userId="bcebf29c-73c2-433d-80d2-6bad896374bf" providerId="ADAL" clId="{EAD76CB9-A9D3-40D3-B6E7-2B77E5F662A5}" dt="2018-02-22T10:56:23.812" v="1668" actId="478"/>
          <ac:spMkLst>
            <pc:docMk/>
            <pc:sldMk cId="3551940873" sldId="276"/>
            <ac:spMk id="4" creationId="{555F3907-80A8-4E60-BB45-F3703403F51C}"/>
          </ac:spMkLst>
        </pc:spChg>
        <pc:spChg chg="del">
          <ac:chgData name="Paul Tinkler" userId="bcebf29c-73c2-433d-80d2-6bad896374bf" providerId="ADAL" clId="{EAD76CB9-A9D3-40D3-B6E7-2B77E5F662A5}" dt="2018-02-22T10:56:33.267" v="1671" actId="478"/>
          <ac:spMkLst>
            <pc:docMk/>
            <pc:sldMk cId="3551940873" sldId="276"/>
            <ac:spMk id="5" creationId="{152A357B-CF11-4E26-A461-F1EC49E173A6}"/>
          </ac:spMkLst>
        </pc:spChg>
        <pc:spChg chg="del">
          <ac:chgData name="Paul Tinkler" userId="bcebf29c-73c2-433d-80d2-6bad896374bf" providerId="ADAL" clId="{EAD76CB9-A9D3-40D3-B6E7-2B77E5F662A5}" dt="2018-02-22T10:56:31.632" v="1670" actId="478"/>
          <ac:spMkLst>
            <pc:docMk/>
            <pc:sldMk cId="3551940873" sldId="276"/>
            <ac:spMk id="6" creationId="{8317E0B3-AB27-470A-B686-2B2309D43277}"/>
          </ac:spMkLst>
        </pc:spChg>
        <pc:spChg chg="add mod">
          <ac:chgData name="Paul Tinkler" userId="bcebf29c-73c2-433d-80d2-6bad896374bf" providerId="ADAL" clId="{EAD76CB9-A9D3-40D3-B6E7-2B77E5F662A5}" dt="2018-02-22T11:02:01.278" v="1718" actId="1076"/>
          <ac:spMkLst>
            <pc:docMk/>
            <pc:sldMk cId="3551940873" sldId="276"/>
            <ac:spMk id="7" creationId="{17A430FB-4255-49A4-BD17-A666B8A2E8A2}"/>
          </ac:spMkLst>
        </pc:spChg>
        <pc:spChg chg="add mod">
          <ac:chgData name="Paul Tinkler" userId="bcebf29c-73c2-433d-80d2-6bad896374bf" providerId="ADAL" clId="{EAD76CB9-A9D3-40D3-B6E7-2B77E5F662A5}" dt="2018-02-22T11:01:55.351" v="1717" actId="1076"/>
          <ac:spMkLst>
            <pc:docMk/>
            <pc:sldMk cId="3551940873" sldId="276"/>
            <ac:spMk id="8" creationId="{2E649256-25A1-4471-9B15-81781BD6B831}"/>
          </ac:spMkLst>
        </pc:spChg>
        <pc:spChg chg="add mod">
          <ac:chgData name="Paul Tinkler" userId="bcebf29c-73c2-433d-80d2-6bad896374bf" providerId="ADAL" clId="{EAD76CB9-A9D3-40D3-B6E7-2B77E5F662A5}" dt="2018-02-22T11:02:35.538" v="1723" actId="1076"/>
          <ac:spMkLst>
            <pc:docMk/>
            <pc:sldMk cId="3551940873" sldId="276"/>
            <ac:spMk id="9" creationId="{E4527461-33A5-4D59-8675-528EC346B942}"/>
          </ac:spMkLst>
        </pc:spChg>
      </pc:sldChg>
      <pc:sldChg chg="add del">
        <pc:chgData name="Paul Tinkler" userId="bcebf29c-73c2-433d-80d2-6bad896374bf" providerId="ADAL" clId="{EAD76CB9-A9D3-40D3-B6E7-2B77E5F662A5}" dt="2018-02-22T11:51:54.105" v="1810" actId="2696"/>
        <pc:sldMkLst>
          <pc:docMk/>
          <pc:sldMk cId="2465442773" sldId="277"/>
        </pc:sldMkLst>
      </pc:sldChg>
      <pc:sldChg chg="modSp add">
        <pc:chgData name="Paul Tinkler" userId="bcebf29c-73c2-433d-80d2-6bad896374bf" providerId="ADAL" clId="{EAD76CB9-A9D3-40D3-B6E7-2B77E5F662A5}" dt="2018-02-22T12:34:37.682" v="1935" actId="5793"/>
        <pc:sldMkLst>
          <pc:docMk/>
          <pc:sldMk cId="3702010807" sldId="278"/>
        </pc:sldMkLst>
        <pc:spChg chg="mod">
          <ac:chgData name="Paul Tinkler" userId="bcebf29c-73c2-433d-80d2-6bad896374bf" providerId="ADAL" clId="{EAD76CB9-A9D3-40D3-B6E7-2B77E5F662A5}" dt="2018-02-22T11:52:06.331" v="1831" actId="20577"/>
          <ac:spMkLst>
            <pc:docMk/>
            <pc:sldMk cId="3702010807" sldId="278"/>
            <ac:spMk id="2" creationId="{40FD5EB1-7507-44A4-BF82-CC01A36CF8CA}"/>
          </ac:spMkLst>
        </pc:spChg>
        <pc:spChg chg="mod">
          <ac:chgData name="Paul Tinkler" userId="bcebf29c-73c2-433d-80d2-6bad896374bf" providerId="ADAL" clId="{EAD76CB9-A9D3-40D3-B6E7-2B77E5F662A5}" dt="2018-02-22T12:34:37.682" v="1935" actId="5793"/>
          <ac:spMkLst>
            <pc:docMk/>
            <pc:sldMk cId="3702010807" sldId="278"/>
            <ac:spMk id="3" creationId="{3CB91452-7B78-4930-9237-B5608D94E953}"/>
          </ac:spMkLst>
        </pc:spChg>
      </pc:sldChg>
      <pc:sldChg chg="modSp add modNotesTx">
        <pc:chgData name="Paul Tinkler" userId="bcebf29c-73c2-433d-80d2-6bad896374bf" providerId="ADAL" clId="{EAD76CB9-A9D3-40D3-B6E7-2B77E5F662A5}" dt="2018-02-22T13:08:11.384" v="3566" actId="12"/>
        <pc:sldMkLst>
          <pc:docMk/>
          <pc:sldMk cId="2826129493" sldId="279"/>
        </pc:sldMkLst>
        <pc:spChg chg="mod">
          <ac:chgData name="Paul Tinkler" userId="bcebf29c-73c2-433d-80d2-6bad896374bf" providerId="ADAL" clId="{EAD76CB9-A9D3-40D3-B6E7-2B77E5F662A5}" dt="2018-02-22T12:34:51.170" v="1952" actId="20577"/>
          <ac:spMkLst>
            <pc:docMk/>
            <pc:sldMk cId="2826129493" sldId="279"/>
            <ac:spMk id="2" creationId="{B765B511-9237-4555-B004-B1E0FDA8DD18}"/>
          </ac:spMkLst>
        </pc:spChg>
        <pc:spChg chg="mod">
          <ac:chgData name="Paul Tinkler" userId="bcebf29c-73c2-433d-80d2-6bad896374bf" providerId="ADAL" clId="{EAD76CB9-A9D3-40D3-B6E7-2B77E5F662A5}" dt="2018-02-22T12:38:59.677" v="2137" actId="1076"/>
          <ac:spMkLst>
            <pc:docMk/>
            <pc:sldMk cId="2826129493" sldId="279"/>
            <ac:spMk id="3" creationId="{49B87BA3-6183-4EDB-941A-F81609B2F30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1E9EC7F-5F98-4E61-A9C3-B6A6C17B9A05}" type="datetimeFigureOut">
              <a:rPr lang="en-GB" smtClean="0"/>
              <a:pPr/>
              <a:t>31/10/2018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20C147D-9612-40AB-A76B-7FCAD55CD87B}" type="slidenum">
              <a:rPr lang="en-GB" smtClean="0"/>
              <a:pPr/>
              <a:t>‹#›</a:t>
            </a:fld>
            <a:endParaRPr lang="en-GB"/>
          </a:p>
        </p:txBody>
      </p:sp>
    </p:spTree>
    <p:extLst>
      <p:ext uri="{BB962C8B-B14F-4D97-AF65-F5344CB8AC3E}">
        <p14:creationId xmlns:p14="http://schemas.microsoft.com/office/powerpoint/2010/main" xmlns="" val="41813243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1</a:t>
            </a:fld>
            <a:endParaRPr lang="en-GB"/>
          </a:p>
        </p:txBody>
      </p:sp>
    </p:spTree>
    <p:extLst>
      <p:ext uri="{BB962C8B-B14F-4D97-AF65-F5344CB8AC3E}">
        <p14:creationId xmlns:p14="http://schemas.microsoft.com/office/powerpoint/2010/main" xmlns="" val="11822832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Tutor to use whatever method they prefer to conduct a ‘draw’ where each student will have ‘2’ theorists to prepare a report on – approx. 500 words – ready for a group discussion and review at the next session.  Make a note of ‘who’ has ‘which theorist.  Several students can have the same theorist – it only adds to the debate, and it is critical thinking we are interested in….not necessarily the individual theories. </a:t>
            </a:r>
          </a:p>
        </p:txBody>
      </p:sp>
      <p:sp>
        <p:nvSpPr>
          <p:cNvPr id="4" name="Slide Number Placeholder 3"/>
          <p:cNvSpPr>
            <a:spLocks noGrp="1"/>
          </p:cNvSpPr>
          <p:nvPr>
            <p:ph type="sldNum" sz="quarter" idx="10"/>
          </p:nvPr>
        </p:nvSpPr>
        <p:spPr/>
        <p:txBody>
          <a:bodyPr/>
          <a:lstStyle/>
          <a:p>
            <a:pPr>
              <a:defRPr/>
            </a:pPr>
            <a:fld id="{8EDFB633-A503-47DB-85BC-BA8EEE9BDCD5}" type="slidenum">
              <a:rPr lang="en-GB" smtClean="0"/>
              <a:pPr>
                <a:defRPr/>
              </a:pPr>
              <a:t>2</a:t>
            </a:fld>
            <a:endParaRPr lang="en-GB"/>
          </a:p>
        </p:txBody>
      </p:sp>
    </p:spTree>
    <p:extLst>
      <p:ext uri="{BB962C8B-B14F-4D97-AF65-F5344CB8AC3E}">
        <p14:creationId xmlns="" xmlns:p14="http://schemas.microsoft.com/office/powerpoint/2010/main" val="3778931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5</a:t>
            </a:fld>
            <a:endParaRPr lang="en-GB"/>
          </a:p>
        </p:txBody>
      </p:sp>
    </p:spTree>
    <p:extLst>
      <p:ext uri="{BB962C8B-B14F-4D97-AF65-F5344CB8AC3E}">
        <p14:creationId xmlns:p14="http://schemas.microsoft.com/office/powerpoint/2010/main" xmlns="" val="1304539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BMSK5001 Handout on Management Theorists to students, or show them where they can find it in ‘</a:t>
            </a:r>
            <a:r>
              <a:rPr lang="en-GB" b="1" i="1" dirty="0"/>
              <a:t>Resources’.</a:t>
            </a:r>
          </a:p>
        </p:txBody>
      </p:sp>
      <p:sp>
        <p:nvSpPr>
          <p:cNvPr id="4" name="Slide Number Placeholder 3"/>
          <p:cNvSpPr>
            <a:spLocks noGrp="1"/>
          </p:cNvSpPr>
          <p:nvPr>
            <p:ph type="sldNum" sz="quarter" idx="10"/>
          </p:nvPr>
        </p:nvSpPr>
        <p:spPr/>
        <p:txBody>
          <a:bodyPr/>
          <a:lstStyle/>
          <a:p>
            <a:fld id="{820C147D-9612-40AB-A76B-7FCAD55CD87B}" type="slidenum">
              <a:rPr lang="en-GB" smtClean="0"/>
              <a:pPr/>
              <a:t>7</a:t>
            </a:fld>
            <a:endParaRPr lang="en-GB"/>
          </a:p>
        </p:txBody>
      </p:sp>
    </p:spTree>
    <p:extLst>
      <p:ext uri="{BB962C8B-B14F-4D97-AF65-F5344CB8AC3E}">
        <p14:creationId xmlns:p14="http://schemas.microsoft.com/office/powerpoint/2010/main" xmlns="" val="4032448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The ultimate result of this study led to the centrality of efficiency in organizations. </a:t>
            </a:r>
            <a:r>
              <a:rPr lang="en-US" dirty="0" err="1" smtClean="0"/>
              <a:t>Gilbreth</a:t>
            </a:r>
            <a:r>
              <a:rPr lang="en-US" dirty="0" smtClean="0"/>
              <a:t> was particularly interested in how he could reduce the unnecessary motions resulting from bricklaying at a construction site; he succeeded in reducing the motions from 18 to 4. He then proposed that each worker should be involved in doing his or her own work, prepare for the next higher level, and training their successors</a:t>
            </a:r>
            <a:endParaRPr lang="en-US"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13</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036D78-D66C-4B02-BD34-F26F96F66CBA}" type="slidenum">
              <a:rPr lang="en-US" altLang="en-US">
                <a:solidFill>
                  <a:prstClr val="black"/>
                </a:solidFill>
              </a:rPr>
              <a:pPr/>
              <a:t>14</a:t>
            </a:fld>
            <a:endParaRPr lang="en-US" altLang="en-US">
              <a:solidFill>
                <a:prstClr val="black"/>
              </a:solidFill>
            </a:endParaRPr>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US" altLang="en-US" dirty="0"/>
              <a:t>Taylor believed that the job of a manager was to plan and control work, and that there was a single most efficient way to do any job.</a:t>
            </a:r>
          </a:p>
          <a:p>
            <a:endParaRPr lang="en-US" altLang="en-US" dirty="0"/>
          </a:p>
          <a:p>
            <a:r>
              <a:rPr lang="en-US" altLang="en-US" dirty="0"/>
              <a:t>Used time and motion techniques to break down work processes and eliminate unnecessary actions</a:t>
            </a:r>
          </a:p>
          <a:p>
            <a:endParaRPr lang="en-US" altLang="en-US" dirty="0"/>
          </a:p>
          <a:p>
            <a:r>
              <a:rPr lang="en-US" altLang="en-US" dirty="0"/>
              <a:t>Laid the foundation for division of labour and mass production – later applied by Henry Ford</a:t>
            </a:r>
          </a:p>
          <a:p>
            <a:endParaRPr lang="en-US" altLang="en-US" dirty="0"/>
          </a:p>
          <a:p>
            <a:r>
              <a:rPr lang="en-US" altLang="en-US" dirty="0"/>
              <a:t>Argued for carefully selecting and training staff and provide additional opportunities for those that showed potential.</a:t>
            </a:r>
          </a:p>
          <a:p>
            <a:endParaRPr lang="en-US" altLang="en-US" dirty="0"/>
          </a:p>
          <a:p>
            <a:r>
              <a:rPr lang="en-US" altLang="en-US" dirty="0"/>
              <a:t>Outstanding workers had a chalk mark put on their bench – origins of benchmarking?</a:t>
            </a:r>
          </a:p>
          <a:p>
            <a:endParaRPr lang="en-US" altLang="en-US" dirty="0"/>
          </a:p>
          <a:p>
            <a:endParaRPr lang="en-US" alt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Max Weber</a:t>
            </a:r>
            <a:r>
              <a:rPr lang="en-GB" dirty="0"/>
              <a:t>– bureaucratic theory. He believed that civilization was changing to seek technically optimal results at the expense of emotional or humanistic content. developed a set of principles for an “ideal” bureaucracy as follows: fixed and official jurisdictional areas, a firmly ordered hierarchy of super and subordination, management based on written records, thorough and expert training, official activity taking priority over other activities and that management of a given organization follows stable, knowable rules.</a:t>
            </a:r>
          </a:p>
          <a:p>
            <a:endParaRPr lang="en-GB" b="1" dirty="0"/>
          </a:p>
          <a:p>
            <a:r>
              <a:rPr lang="en-GB" b="1" dirty="0"/>
              <a:t>Henri Fayol </a:t>
            </a:r>
            <a:r>
              <a:rPr lang="en-GB" dirty="0"/>
              <a:t>- administrative theory. Fayol believed that management had </a:t>
            </a:r>
            <a:r>
              <a:rPr lang="en-GB" b="1" u="sng" dirty="0"/>
              <a:t>five</a:t>
            </a:r>
            <a:r>
              <a:rPr lang="en-GB" b="1" dirty="0"/>
              <a:t> </a:t>
            </a:r>
            <a:r>
              <a:rPr lang="en-GB" dirty="0"/>
              <a:t>principle roles: to forecast and plan, to organize, to command, to co-ordinate,</a:t>
            </a:r>
          </a:p>
          <a:p>
            <a:r>
              <a:rPr lang="en-GB" dirty="0"/>
              <a:t>and to control. Forecasting and planning was the act of anticipating the future and acting accordingly. He developed </a:t>
            </a:r>
            <a:r>
              <a:rPr lang="en-GB" b="1" dirty="0"/>
              <a:t>fourteen principles of administration </a:t>
            </a:r>
            <a:r>
              <a:rPr lang="en-GB" dirty="0"/>
              <a:t>to go along with management’s five primary roles. These principles are: specialization/division of labour, authority with responsibility, discipline, unity of command, unity of direction, subordination of individual interest to the general interest, remuneration of staff, centralization, scalar chain/line of authority, order, equity, stability of tenure, initiative, and esprit de corps.</a:t>
            </a:r>
          </a:p>
          <a:p>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15</a:t>
            </a:fld>
            <a:endParaRPr lang="en-GB"/>
          </a:p>
        </p:txBody>
      </p:sp>
    </p:spTree>
    <p:extLst>
      <p:ext uri="{BB962C8B-B14F-4D97-AF65-F5344CB8AC3E}">
        <p14:creationId xmlns:p14="http://schemas.microsoft.com/office/powerpoint/2010/main" xmlns="" val="33525329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Elton Mayo – </a:t>
            </a:r>
            <a:r>
              <a:rPr lang="en-GB" b="0" dirty="0"/>
              <a:t>recognised that employees have social needs as well as physical needs, and managers need a mix of managerial skills that include human relations skills.</a:t>
            </a:r>
          </a:p>
          <a:p>
            <a:pPr marL="228600" indent="-228600">
              <a:buFont typeface="+mj-lt"/>
              <a:buAutoNum type="arabicPeriod" startAt="4"/>
            </a:pPr>
            <a:endParaRPr lang="en-GB" b="0" dirty="0"/>
          </a:p>
          <a:p>
            <a:pPr marL="0" indent="0">
              <a:buFont typeface="+mj-lt"/>
              <a:buNone/>
            </a:pPr>
            <a:r>
              <a:rPr lang="en-GB" b="1" dirty="0"/>
              <a:t>Mary Follett</a:t>
            </a:r>
            <a:r>
              <a:rPr lang="en-GB" b="0" dirty="0"/>
              <a:t> is important because she believed that organisations should be based on a group ethic, rather than individualism – managers and employees should view themselves as partners rather than adversaries.</a:t>
            </a:r>
          </a:p>
        </p:txBody>
      </p:sp>
      <p:sp>
        <p:nvSpPr>
          <p:cNvPr id="4" name="Slide Number Placeholder 3"/>
          <p:cNvSpPr>
            <a:spLocks noGrp="1"/>
          </p:cNvSpPr>
          <p:nvPr>
            <p:ph type="sldNum" sz="quarter" idx="10"/>
          </p:nvPr>
        </p:nvSpPr>
        <p:spPr/>
        <p:txBody>
          <a:bodyPr/>
          <a:lstStyle/>
          <a:p>
            <a:fld id="{820C147D-9612-40AB-A76B-7FCAD55CD87B}" type="slidenum">
              <a:rPr lang="en-GB" smtClean="0"/>
              <a:pPr/>
              <a:t>18</a:t>
            </a:fld>
            <a:endParaRPr lang="en-GB"/>
          </a:p>
        </p:txBody>
      </p:sp>
    </p:spTree>
    <p:extLst>
      <p:ext uri="{BB962C8B-B14F-4D97-AF65-F5344CB8AC3E}">
        <p14:creationId xmlns:p14="http://schemas.microsoft.com/office/powerpoint/2010/main" xmlns="" val="16433636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EE4B901-834D-4FDC-9892-2D4D7DD6D242}" type="slidenum">
              <a:rPr lang="en-US" altLang="en-US">
                <a:solidFill>
                  <a:prstClr val="black"/>
                </a:solidFill>
              </a:rPr>
              <a:pPr/>
              <a:t>19</a:t>
            </a:fld>
            <a:endParaRPr lang="en-US" altLang="en-US">
              <a:solidFill>
                <a:prstClr val="black"/>
              </a:solidFill>
            </a:endParaRPr>
          </a:p>
        </p:txBody>
      </p:sp>
      <p:sp>
        <p:nvSpPr>
          <p:cNvPr id="124930" name="Rectangle 2"/>
          <p:cNvSpPr>
            <a:spLocks noGrp="1" noRot="1" noChangeAspect="1" noChangeArrowheads="1" noTextEdit="1"/>
          </p:cNvSpPr>
          <p:nvPr>
            <p:ph type="sldImg"/>
          </p:nvPr>
        </p:nvSpPr>
        <p:spPr>
          <a:ln/>
        </p:spPr>
      </p:sp>
      <p:sp>
        <p:nvSpPr>
          <p:cNvPr id="124931" name="Rectangle 3"/>
          <p:cNvSpPr>
            <a:spLocks noGrp="1" noChangeArrowheads="1"/>
          </p:cNvSpPr>
          <p:nvPr>
            <p:ph type="body" idx="1"/>
          </p:nvPr>
        </p:nvSpPr>
        <p:spPr/>
        <p:txBody>
          <a:bodyPr/>
          <a:lstStyle/>
          <a:p>
            <a:r>
              <a:rPr lang="en-US" altLang="en-US" dirty="0"/>
              <a:t>Mayo </a:t>
            </a:r>
            <a:r>
              <a:rPr lang="en-US" sz="1200" u="none" strike="noStrike" kern="1200" dirty="0">
                <a:solidFill>
                  <a:schemeClr val="tx1"/>
                </a:solidFill>
                <a:effectLst/>
                <a:latin typeface="+mn-lt"/>
                <a:ea typeface="+mn-ea"/>
                <a:cs typeface="+mn-cs"/>
              </a:rPr>
              <a:t>believed the increased output came from a change in mental attitude in the group as the workers developed into a social unit</a:t>
            </a:r>
            <a:br>
              <a:rPr lang="en-US" sz="1200" u="none" strike="noStrike" kern="1200" dirty="0">
                <a:solidFill>
                  <a:schemeClr val="tx1"/>
                </a:solidFill>
                <a:effectLst/>
                <a:latin typeface="+mn-lt"/>
                <a:ea typeface="+mn-ea"/>
                <a:cs typeface="+mn-cs"/>
              </a:rPr>
            </a:br>
            <a:r>
              <a:rPr lang="en-US" sz="1200" u="none" strike="noStrike" kern="1200" dirty="0">
                <a:solidFill>
                  <a:schemeClr val="tx1"/>
                </a:solidFill>
                <a:effectLst/>
                <a:latin typeface="+mn-lt"/>
                <a:ea typeface="+mn-ea"/>
                <a:cs typeface="+mn-cs"/>
              </a:rPr>
              <a:t/>
            </a:r>
            <a:br>
              <a:rPr lang="en-US" sz="1200" u="none" strike="noStrike" kern="1200" dirty="0">
                <a:solidFill>
                  <a:schemeClr val="tx1"/>
                </a:solidFill>
                <a:effectLst/>
                <a:latin typeface="+mn-lt"/>
                <a:ea typeface="+mn-ea"/>
                <a:cs typeface="+mn-cs"/>
              </a:rPr>
            </a:br>
            <a:r>
              <a:rPr lang="en-US" sz="1200" u="none" strike="noStrike" kern="1200" dirty="0">
                <a:solidFill>
                  <a:schemeClr val="tx1"/>
                </a:solidFill>
                <a:effectLst/>
                <a:latin typeface="+mn-lt"/>
                <a:ea typeface="+mn-ea"/>
                <a:cs typeface="+mn-cs"/>
              </a:rPr>
              <a:t/>
            </a:r>
            <a:br>
              <a:rPr lang="en-US" sz="1200" u="none" strike="noStrike" kern="1200" dirty="0">
                <a:solidFill>
                  <a:schemeClr val="tx1"/>
                </a:solidFill>
                <a:effectLst/>
                <a:latin typeface="+mn-lt"/>
                <a:ea typeface="+mn-ea"/>
                <a:cs typeface="+mn-cs"/>
              </a:rPr>
            </a:br>
            <a:endParaRPr lang="en-US" alt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EB7A88-173F-4897-84E2-57501EFACB25}" type="slidenum">
              <a:rPr lang="en-US" altLang="en-US">
                <a:solidFill>
                  <a:prstClr val="black"/>
                </a:solidFill>
              </a:rPr>
              <a:pPr/>
              <a:t>20</a:t>
            </a:fld>
            <a:endParaRPr lang="en-US" altLang="en-US">
              <a:solidFill>
                <a:prstClr val="black"/>
              </a:solidFill>
            </a:endParaRPr>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r>
              <a:rPr lang="en-GB" b="1" dirty="0"/>
              <a:t>Hawthorn experiment</a:t>
            </a:r>
            <a:r>
              <a:rPr lang="en-GB" b="1" baseline="0" dirty="0"/>
              <a:t> – (early 1920’s) </a:t>
            </a:r>
            <a:r>
              <a:rPr lang="en-GB" b="0" baseline="0" dirty="0"/>
              <a:t>adjusting the lighting to improve productivity had no causal effect. THEN tried more rest breaks, no rest breaks, longer hours, fewer hours,  each time productivity went up. </a:t>
            </a:r>
          </a:p>
          <a:p>
            <a:r>
              <a:rPr lang="en-GB" b="0" baseline="0" dirty="0"/>
              <a:t>Conclusion:-</a:t>
            </a:r>
          </a:p>
          <a:p>
            <a:pPr marL="228600" indent="-228600">
              <a:buFont typeface="+mj-lt"/>
              <a:buAutoNum type="arabicPeriod"/>
            </a:pPr>
            <a:r>
              <a:rPr lang="en-GB" b="0" dirty="0"/>
              <a:t>First, performance is basically not economic – depends more on working conditions and attitudes - communications, positive management response and encouragement, working environment. </a:t>
            </a:r>
          </a:p>
          <a:p>
            <a:pPr marL="228600" indent="-228600">
              <a:buFont typeface="+mj-lt"/>
              <a:buAutoNum type="arabicPeriod"/>
            </a:pPr>
            <a:r>
              <a:rPr lang="en-GB" b="0" dirty="0"/>
              <a:t>Second, it rejected Taylorism and its emphasis on employee self-interest. </a:t>
            </a:r>
          </a:p>
          <a:p>
            <a:pPr marL="228600" indent="-228600">
              <a:buFont typeface="+mj-lt"/>
              <a:buAutoNum type="arabicPeriod"/>
            </a:pPr>
            <a:r>
              <a:rPr lang="en-GB" b="0" dirty="0"/>
              <a:t>Third, employees showed highly positive responses to, for example, improvements in working environments (e.g., improved lighting, new welfare/rest facilities), and</a:t>
            </a:r>
          </a:p>
          <a:p>
            <a:pPr marL="0" indent="0">
              <a:buFont typeface="+mj-lt"/>
              <a:buNone/>
            </a:pPr>
            <a:r>
              <a:rPr lang="en-GB" b="0" dirty="0"/>
              <a:t>     expressions of thanks and encouragement as opposed to coercion from managers and supervisors. </a:t>
            </a:r>
          </a:p>
          <a:p>
            <a:pPr marL="228600" indent="-228600">
              <a:buFont typeface="+mj-lt"/>
              <a:buAutoNum type="arabicPeriod" startAt="4"/>
            </a:pPr>
            <a:r>
              <a:rPr lang="en-GB" b="0" dirty="0"/>
              <a:t>Fourth, the influence of the peer group is very high – hence, the importance of informal groups within the workplace. </a:t>
            </a:r>
          </a:p>
          <a:p>
            <a:pPr marL="228600" indent="-228600">
              <a:buFont typeface="+mj-lt"/>
              <a:buAutoNum type="arabicPeriod" startAt="4"/>
            </a:pPr>
            <a:r>
              <a:rPr lang="en-GB" b="0" dirty="0"/>
              <a:t>Finally, it denounced ‘rabble hypotheses’ that society is a horde of unorganized individuals ‘acting’ in a manner calculated to secure his or her self-preservation or self-interest.</a:t>
            </a:r>
          </a:p>
          <a:p>
            <a:endParaRPr lang="en-US"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These results showed that the group dynamics and social makeup of an organization were an extremely important force either for or against higher productivity. This outcome caused the call for greater participation for the workers, greater trust and openness in the working environment, and a greater attention to teams and groups in the work place. Finally, while Taylor’s impacts were the establishment of the industrial engineering, quality control and personnel departments, the human relations movement’s greatest impact came in what the organization’s leadership and personnel department were doing. The seemingly new concepts of “group dynamics”, “teamwork”, and organizational “social systems”, all stem from Mayo’s work in the mid-1920s. </a:t>
            </a:r>
          </a:p>
          <a:p>
            <a:endParaRPr lang="en-US"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21</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22</a:t>
            </a:fld>
            <a:endParaRPr lang="en-GB"/>
          </a:p>
        </p:txBody>
      </p:sp>
    </p:spTree>
    <p:extLst>
      <p:ext uri="{BB962C8B-B14F-4D97-AF65-F5344CB8AC3E}">
        <p14:creationId xmlns:p14="http://schemas.microsoft.com/office/powerpoint/2010/main" xmlns="" val="790275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23</a:t>
            </a:fld>
            <a:endParaRPr lang="en-GB"/>
          </a:p>
        </p:txBody>
      </p:sp>
    </p:spTree>
    <p:extLst>
      <p:ext uri="{BB962C8B-B14F-4D97-AF65-F5344CB8AC3E}">
        <p14:creationId xmlns:p14="http://schemas.microsoft.com/office/powerpoint/2010/main" xmlns="" val="40000391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20C147D-9612-40AB-A76B-7FCAD55CD87B}" type="slidenum">
              <a:rPr lang="en-GB" smtClean="0"/>
              <a:pPr/>
              <a:t>24</a:t>
            </a:fld>
            <a:endParaRPr lang="en-GB"/>
          </a:p>
        </p:txBody>
      </p:sp>
    </p:spTree>
    <p:extLst>
      <p:ext uri="{BB962C8B-B14F-4D97-AF65-F5344CB8AC3E}">
        <p14:creationId xmlns:p14="http://schemas.microsoft.com/office/powerpoint/2010/main" xmlns="" val="28186545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3 habits are the Personal Victory – without mastering these it is very difficult, if not impossible, to interact effectively and efficiently with others.  They are essential for the next 3 habits, which are the Public Victory.</a:t>
            </a:r>
          </a:p>
          <a:p>
            <a:endParaRPr lang="en-GB" dirty="0"/>
          </a:p>
          <a:p>
            <a:pPr marL="228600" indent="-228600">
              <a:buAutoNum type="arabicPeriod"/>
            </a:pPr>
            <a:r>
              <a:rPr lang="en-GB" dirty="0"/>
              <a:t>Managers should aim to shape events and the environment in which they work, not just sit back and wait for things to happen.  Don’t be a victim!</a:t>
            </a:r>
          </a:p>
          <a:p>
            <a:pPr marL="228600" indent="-228600">
              <a:buAutoNum type="arabicPeriod"/>
            </a:pPr>
            <a:r>
              <a:rPr lang="en-GB" dirty="0"/>
              <a:t>Managers should identify what they want to achieve.  Once identified, they must avoid distractions and constantly work on activities that take them towards their goals.</a:t>
            </a:r>
          </a:p>
          <a:p>
            <a:pPr marL="228600" indent="-228600">
              <a:buAutoNum type="arabicPeriod"/>
            </a:pPr>
            <a:r>
              <a:rPr lang="en-GB" dirty="0"/>
              <a:t>Managers should prioritise those activities that will help them achieve their aims.</a:t>
            </a:r>
          </a:p>
          <a:p>
            <a:pPr marL="228600" indent="-228600">
              <a:buAutoNum type="arabicPeriod"/>
            </a:pPr>
            <a:r>
              <a:rPr lang="en-GB" dirty="0"/>
              <a:t>When dealing with staff, customers, suppliers and even competitors, wise managers look for common ground and a solution, or solutions, that suit all parties.</a:t>
            </a:r>
          </a:p>
          <a:p>
            <a:pPr marL="228600" indent="-228600">
              <a:buAutoNum type="arabicPeriod"/>
            </a:pPr>
            <a:r>
              <a:rPr lang="en-GB" dirty="0"/>
              <a:t>Like doctors, managers should diagnose the problem before they prescribe a cure.  Listen to others….critically…..to understand fully BEFORE responding.</a:t>
            </a:r>
          </a:p>
          <a:p>
            <a:pPr marL="228600" indent="-228600">
              <a:buAutoNum type="arabicPeriod"/>
            </a:pPr>
            <a:r>
              <a:rPr lang="en-GB" dirty="0"/>
              <a:t>Synergy occurs when the outcome is greater than the sum of its parts.  2+2=5.  Great teamwork and collaboration, in the spirit of Win-Win can achieve this.</a:t>
            </a:r>
          </a:p>
          <a:p>
            <a:pPr marL="228600" indent="-228600">
              <a:buFont typeface="+mj-lt"/>
              <a:buAutoNum type="arabicPeriod"/>
            </a:pPr>
            <a:r>
              <a:rPr lang="en-GB"/>
              <a:t>The </a:t>
            </a:r>
            <a:r>
              <a:rPr lang="en-GB" dirty="0"/>
              <a:t>final habit is the constant act of renewal – taking rest, learning new things, updating knowledge and skills, looking after your health and well being…..</a:t>
            </a:r>
            <a:r>
              <a:rPr lang="en-GB" b="1" dirty="0"/>
              <a:t>physical and spiritual.</a:t>
            </a:r>
          </a:p>
        </p:txBody>
      </p:sp>
      <p:sp>
        <p:nvSpPr>
          <p:cNvPr id="4" name="Slide Number Placeholder 3"/>
          <p:cNvSpPr>
            <a:spLocks noGrp="1"/>
          </p:cNvSpPr>
          <p:nvPr>
            <p:ph type="sldNum" sz="quarter" idx="10"/>
          </p:nvPr>
        </p:nvSpPr>
        <p:spPr/>
        <p:txBody>
          <a:bodyPr/>
          <a:lstStyle/>
          <a:p>
            <a:fld id="{820C147D-9612-40AB-A76B-7FCAD55CD87B}" type="slidenum">
              <a:rPr lang="en-GB" smtClean="0"/>
              <a:pPr/>
              <a:t>25</a:t>
            </a:fld>
            <a:endParaRPr lang="en-GB"/>
          </a:p>
        </p:txBody>
      </p:sp>
    </p:spTree>
    <p:extLst>
      <p:ext uri="{BB962C8B-B14F-4D97-AF65-F5344CB8AC3E}">
        <p14:creationId xmlns:p14="http://schemas.microsoft.com/office/powerpoint/2010/main" xmlns="" val="537371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9F553BC-D930-432C-81EB-4E6BC323A216}"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1312494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21EB338-FE82-4693-9EFA-004008FD6826}"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31887587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4335BE5-FCFD-44D9-BEE6-3B510AC722DB}"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3622285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8300F19-2CBB-4A90-8FD6-6AC45B49B3D7}"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32253741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US" alt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lt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580AF793-A8E8-4718-A6D1-C87D045AEB84}"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3559611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US" alt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lt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1B2FF869-7736-4B36-AB0E-E2F228E5887C}"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1571904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lt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53DF7909-26EE-4293-92AF-49B92D7F6323}"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3501498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9E08A048-FA83-49C3-987F-696373CCB4F2}"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2942549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7EB50354-39B5-448A-A654-93D369542E69}"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2500873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7578F22-AF9E-4AFC-8241-58F8E0B7FF7E}"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4243279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D09DAB9-6DBF-4DAC-861F-6368319C6D00}" type="slidenum">
              <a:rPr lang="en-US" altLang="en-US">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7572183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99F553BC-D930-432C-81EB-4E6BC323A216}"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16272042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121EB338-FE82-4693-9EFA-004008FD6826}"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3429370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84335BE5-FCFD-44D9-BEE6-3B510AC722DB}"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2554063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18300F19-2CBB-4A90-8FD6-6AC45B49B3D7}"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17614258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US" alt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580AF793-A8E8-4718-A6D1-C87D045AEB84}"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20115748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US" alt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1B2FF869-7736-4B36-AB0E-E2F228E5887C}"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30346409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lt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53DF7909-26EE-4293-92AF-49B92D7F6323}"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6286726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9E08A048-FA83-49C3-987F-696373CCB4F2}"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13413960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endParaRPr lang="en-US" alt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7EB50354-39B5-448A-A654-93D369542E69}"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1647638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D7578F22-AF9E-4AFC-8241-58F8E0B7FF7E}"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208783945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US" alt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D09DAB9-6DBF-4DAC-861F-6368319C6D00}" type="slidenum">
              <a:rPr lang="en-US" altLang="en-US" smtClean="0">
                <a:solidFill>
                  <a:prstClr val="black">
                    <a:tint val="75000"/>
                  </a:prstClr>
                </a:solidFill>
              </a:rPr>
              <a:pPr/>
              <a:t>‹#›</a:t>
            </a:fld>
            <a:endParaRPr lang="en-US" altLang="en-US">
              <a:solidFill>
                <a:prstClr val="black">
                  <a:tint val="75000"/>
                </a:prstClr>
              </a:solidFill>
            </a:endParaRPr>
          </a:p>
        </p:txBody>
      </p:sp>
    </p:spTree>
    <p:extLst>
      <p:ext uri="{BB962C8B-B14F-4D97-AF65-F5344CB8AC3E}">
        <p14:creationId xmlns:p14="http://schemas.microsoft.com/office/powerpoint/2010/main" xmlns="" val="3942280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89FAACC6-6FED-474D-B83A-4EAE660241F7}" type="datetime1">
              <a:rPr lang="en-GB" smtClean="0"/>
              <a:pPr/>
              <a:t>31/10/2018</a:t>
            </a:fld>
            <a:endParaRPr lang="en-GB"/>
          </a:p>
        </p:txBody>
      </p:sp>
      <p:sp>
        <p:nvSpPr>
          <p:cNvPr id="8" name="Footer Placeholder 7"/>
          <p:cNvSpPr>
            <a:spLocks noGrp="1"/>
          </p:cNvSpPr>
          <p:nvPr>
            <p:ph type="ftr" sz="quarter" idx="11"/>
          </p:nvPr>
        </p:nvSpPr>
        <p:spPr/>
        <p:txBody>
          <a:bodyPr/>
          <a:lstStyle/>
          <a:p>
            <a:r>
              <a:rPr lang="en-GB" smtClean="0"/>
              <a:t>TSD50011008</a:t>
            </a:r>
            <a:endParaRPr lang="en-GB"/>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xmlns="" val="2193726967"/>
      </p:ext>
    </p:extLst>
  </p:cSld>
  <p:clrMapOvr>
    <a:overrideClrMapping bg1="dk1" tx1="lt1" bg2="dk2" tx2="lt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0231EDD-11DB-4B28-AADE-DA3643D34444}" type="datetime1">
              <a:rPr lang="en-GB" smtClean="0"/>
              <a:pPr/>
              <a:t>31/10/2018</a:t>
            </a:fld>
            <a:endParaRPr lang="en-GB"/>
          </a:p>
        </p:txBody>
      </p:sp>
      <p:sp>
        <p:nvSpPr>
          <p:cNvPr id="8" name="Footer Placeholder 7"/>
          <p:cNvSpPr>
            <a:spLocks noGrp="1"/>
          </p:cNvSpPr>
          <p:nvPr>
            <p:ph type="ftr" sz="quarter" idx="11"/>
          </p:nvPr>
        </p:nvSpPr>
        <p:spPr/>
        <p:txBody>
          <a:bodyPr/>
          <a:lstStyle/>
          <a:p>
            <a:r>
              <a:rPr lang="en-GB" smtClean="0"/>
              <a:t>TSD50011008</a:t>
            </a:r>
            <a:endParaRPr lang="en-GB"/>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xmlns="" val="327874231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C4BDCE9C-6EFE-4A95-B521-BD04A98594A6}" type="datetime1">
              <a:rPr lang="en-GB" smtClean="0"/>
              <a:pPr/>
              <a:t>31/10/2018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xmlns="" val="427223571"/>
      </p:ext>
    </p:extLst>
  </p:cSld>
  <p:clrMapOvr>
    <a:overrideClrMapping bg1="dk1" tx1="lt1" bg2="dk2" tx2="lt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2239" y="2638044"/>
            <a:ext cx="3288023"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3737" y="2638044"/>
            <a:ext cx="3290516"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FC8B6E43-0FDC-48FA-B395-C241592FD2D1}" type="datetime1">
              <a:rPr lang="en-GB" smtClean="0"/>
              <a:pPr/>
              <a:t>31/10/2018</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xmlns="" val="99120676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A5641A1E-B96E-4EF8-8307-CD2B35BE3F6D}" type="datetime1">
              <a:rPr lang="en-GB" smtClean="0"/>
              <a:pPr/>
              <a:t>31/10/2018</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DFA55E-4609-4CE4-BB9A-3F62DB6AEC68}" type="slidenum">
              <a:rPr lang="en-GB" smtClean="0"/>
              <a:pPr/>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xmlns="" val="50004458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42F2ED2-3943-4127-AE8A-70AD6243EEF2}" type="datetime1">
              <a:rPr lang="en-GB" smtClean="0"/>
              <a:pPr/>
              <a:t>31/10/2018</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xmlns="" val="130380785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D4B03C-B529-40C5-90DB-9E5041EF1960}" type="datetime1">
              <a:rPr lang="en-GB" smtClean="0"/>
              <a:pPr/>
              <a:t>31/10/2018</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xmlns="" val="14993854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1F86E3EF-1CA9-4E49-8B65-E03B0FC9D27F}" type="datetime1">
              <a:rPr lang="en-GB" smtClean="0"/>
              <a:pPr/>
              <a:t>31/10/2018</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xmlns="" val="21860480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843662F-B2CD-44E5-B4EC-03CC3F5FACE3}" type="datetime1">
              <a:rPr lang="en-GB" smtClean="0"/>
              <a:pPr/>
              <a:t>31/10/2018</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xmlns="" val="339226208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9400D43-DD14-442F-89C9-FA901E960BB8}" type="datetime1">
              <a:rPr lang="en-GB" smtClean="0"/>
              <a:pPr/>
              <a:t>31/10/2018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xmlns="" val="336359685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DC6D85D-AA91-42F2-8903-39BF43B00F1A}" type="datetime1">
              <a:rPr lang="en-GB" smtClean="0"/>
              <a:pPr/>
              <a:t>31/10/2018</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DFA55E-4609-4CE4-BB9A-3F62DB6AEC68}" type="slidenum">
              <a:rPr lang="en-GB" smtClean="0"/>
              <a:pPr/>
              <a:t>‹#›</a:t>
            </a:fld>
            <a:endParaRPr lang="en-GB"/>
          </a:p>
        </p:txBody>
      </p:sp>
    </p:spTree>
    <p:extLst>
      <p:ext uri="{BB962C8B-B14F-4D97-AF65-F5344CB8AC3E}">
        <p14:creationId xmlns:p14="http://schemas.microsoft.com/office/powerpoint/2010/main" xmlns="" val="1886286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0B849189-0EDD-4365-90F2-A5B534FECF47}" type="slidenum">
              <a:rPr lang="en-US" altLang="en-US" smtClean="0">
                <a:solidFill>
                  <a:prstClr val="black">
                    <a:tint val="75000"/>
                  </a:prstClr>
                </a:solidFill>
                <a:latin typeface="Times New Roman" pitchFamily="18" charset="0"/>
              </a:rPr>
              <a:pPr fontAlgn="base">
                <a:spcBef>
                  <a:spcPct val="0"/>
                </a:spcBef>
                <a:spcAft>
                  <a:spcPct val="0"/>
                </a:spcAft>
              </a:pPr>
              <a:t>‹#›</a:t>
            </a:fld>
            <a:endParaRPr lang="en-US" altLang="en-US">
              <a:solidFill>
                <a:prstClr val="black">
                  <a:tint val="75000"/>
                </a:prstClr>
              </a:solidFill>
              <a:latin typeface="Times New Roman" pitchFamily="18" charset="0"/>
            </a:endParaRPr>
          </a:p>
        </p:txBody>
      </p:sp>
    </p:spTree>
    <p:extLst>
      <p:ext uri="{BB962C8B-B14F-4D97-AF65-F5344CB8AC3E}">
        <p14:creationId xmlns:p14="http://schemas.microsoft.com/office/powerpoint/2010/main" xmlns="" val="397573815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fontAlgn="base">
              <a:spcBef>
                <a:spcPct val="0"/>
              </a:spcBef>
              <a:spcAft>
                <a:spcPct val="0"/>
              </a:spcAft>
            </a:pPr>
            <a:fld id="{0B849189-0EDD-4365-90F2-A5B534FECF47}" type="slidenum">
              <a:rPr lang="en-US" altLang="en-US" smtClean="0">
                <a:solidFill>
                  <a:prstClr val="black">
                    <a:tint val="75000"/>
                  </a:prstClr>
                </a:solidFill>
                <a:latin typeface="Times New Roman" pitchFamily="18" charset="0"/>
              </a:rPr>
              <a:pPr fontAlgn="base">
                <a:spcBef>
                  <a:spcPct val="0"/>
                </a:spcBef>
                <a:spcAft>
                  <a:spcPct val="0"/>
                </a:spcAft>
              </a:pPr>
              <a:t>‹#›</a:t>
            </a:fld>
            <a:endParaRPr lang="en-US" altLang="en-US">
              <a:solidFill>
                <a:prstClr val="black">
                  <a:tint val="75000"/>
                </a:prstClr>
              </a:solidFill>
              <a:latin typeface="Times New Roman" pitchFamily="18" charset="0"/>
            </a:endParaRPr>
          </a:p>
        </p:txBody>
      </p:sp>
    </p:spTree>
    <p:extLst>
      <p:ext uri="{BB962C8B-B14F-4D97-AF65-F5344CB8AC3E}">
        <p14:creationId xmlns:p14="http://schemas.microsoft.com/office/powerpoint/2010/main" xmlns="" val="151387693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pPr fontAlgn="base">
              <a:spcBef>
                <a:spcPct val="0"/>
              </a:spcBef>
              <a:spcAft>
                <a:spcPct val="0"/>
              </a:spcAft>
            </a:pPr>
            <a:endParaRPr lang="en-US" altLang="en-US">
              <a:solidFill>
                <a:prstClr val="black">
                  <a:tint val="75000"/>
                </a:prstClr>
              </a:solidFill>
              <a:latin typeface="Times New Roman" pitchFamily="18" charset="0"/>
            </a:endParaRPr>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pPr fontAlgn="base">
              <a:spcBef>
                <a:spcPct val="0"/>
              </a:spcBef>
              <a:spcAft>
                <a:spcPct val="0"/>
              </a:spcAft>
            </a:pPr>
            <a:fld id="{0B849189-0EDD-4365-90F2-A5B534FECF47}" type="slidenum">
              <a:rPr lang="en-US" altLang="en-US" smtClean="0">
                <a:solidFill>
                  <a:prstClr val="black">
                    <a:tint val="75000"/>
                  </a:prstClr>
                </a:solidFill>
                <a:latin typeface="Times New Roman" pitchFamily="18" charset="0"/>
              </a:rPr>
              <a:pPr fontAlgn="base">
                <a:spcBef>
                  <a:spcPct val="0"/>
                </a:spcBef>
                <a:spcAft>
                  <a:spcPct val="0"/>
                </a:spcAft>
              </a:pPr>
              <a:t>‹#›</a:t>
            </a:fld>
            <a:endParaRPr lang="en-US" altLang="en-US">
              <a:solidFill>
                <a:prstClr val="black">
                  <a:tint val="75000"/>
                </a:prstClr>
              </a:solidFill>
              <a:latin typeface="Times New Roman" pitchFamily="18" charset="0"/>
            </a:endParaRPr>
          </a:p>
        </p:txBody>
      </p:sp>
    </p:spTree>
    <p:extLst>
      <p:ext uri="{BB962C8B-B14F-4D97-AF65-F5344CB8AC3E}">
        <p14:creationId xmlns:p14="http://schemas.microsoft.com/office/powerpoint/2010/main" xmlns="" val="2888650427"/>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google.com/url?sa=i&amp;rct=j&amp;q=&amp;esrc=s&amp;source=images&amp;cd=&amp;cad=rja&amp;uact=8&amp;ved=2ahUKEwjQnbyLyrHeAhWlzoUKHUR3DgEQjRx6BAgBEAU&amp;url=https%3A%2F%2Fkatenasser.com%2Fleadership-people-skills-question-vs-questioning-authority%2F&amp;psig=AOvVaw009OJJWKEhuBY_HcjIprC0&amp;ust=1541106181432942" TargetMode="Externa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google.com/url?sa=i&amp;rct=j&amp;q=&amp;esrc=s&amp;source=images&amp;cd=&amp;cad=rja&amp;uact=8&amp;ved=2ahUKEwiBuYGxz7HeAhUJJhoKHaBuAPMQjRx6BAgBEAU&amp;url=https%3A%2F%2Fwww.aliem.com%2F2010%2F08%2Farticle-review-use-of-effective%2F&amp;psig=AOvVaw3X1iK4N_8fes1Fhytef7LU&amp;ust=1541107563580375" TargetMode="Externa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google.com/url?sa=i&amp;rct=j&amp;q=&amp;esrc=s&amp;source=images&amp;cd=&amp;cad=rja&amp;uact=8&amp;ved=2ahUKEwiKvZOv1rHeAhWHyIUKHTYgAwQQjRx6BAgBEAU&amp;url=https%3A%2F%2Fwww.techadvisor.co.uk%2Fhow-to%2Finternet%2Fhow-fix-frozen-youtube-video-3511087%2F&amp;psig=AOvVaw21b9_VZO6VyQn0Xi_DOpQK&amp;ust=1541109485815996" TargetMode="External"/><Relationship Id="rId1" Type="http://schemas.openxmlformats.org/officeDocument/2006/relationships/slideLayout" Target="../slideLayouts/slideLayout24.xml"/><Relationship Id="rId4" Type="http://schemas.openxmlformats.org/officeDocument/2006/relationships/hyperlink" Target="https://www.youtube.com/watch?v=d1jOwD-CTLI"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s://www.google.com/url?sa=i&amp;rct=j&amp;q=&amp;esrc=s&amp;source=images&amp;cd=&amp;cad=rja&amp;uact=8&amp;ved=2ahUKEwjDotqj27HeAhWy34UKHV0TAmYQjRx6BAgBEAU&amp;url=https%3A%2F%2Fwww.bps.org.uk%2Fnews-and-policy%2Ftheres-psychological-case-paying-female-managers-more-male-managers-or-giving-them&amp;psig=AOvVaw3KJTW6jmLPclI8HeMrXLXe&amp;ust=1541110793331442" TargetMode="Externa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personneltoday.com/hr/hr-vs-line-manager-make-strategy-reality/" TargetMode="External"/><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jltayux7HeAhUlgM4BHTceDVYQjRx6BAgBEAU&amp;url=http%3A%2F%2Fwww.imi.ie%2Ftime-management-thoughts-leaders&amp;psig=AOvVaw0kw8b0n7RTxdi-7R0xgrzk&amp;ust=1541105424983772" TargetMode="External"/><Relationship Id="rId2" Type="http://schemas.openxmlformats.org/officeDocument/2006/relationships/notesSlide" Target="../notesSlides/notesSlide6.xml"/><Relationship Id="rId1" Type="http://schemas.openxmlformats.org/officeDocument/2006/relationships/slideLayout" Target="../slideLayouts/slideLayout24.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2ahUKEwiq5Yjrx7HeAhXwzoUKHZ_uBicQjRx6BAgBEAU&amp;url=http%3A%2F%2Fbimehshahr.com%2Frpt%2Fviewer%2Fsrc%2F_2F_printpage_2F_pageUrl_2F_http_3A2__2F2__2F2_bimehshahr_2E2_com_2F2_aboutus_2F2_page16_2F2_lang_2F2_Fa%2Flang%2FFa.aspx&amp;psig=AOvVaw0kw8b0n7RTxdi-7R0xgrzk&amp;ust=1541105424983772"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ved=2ahUKEwj_nYaLyLHeAhUObBoKHeh-BdgQjRx6BAgBEAU&amp;url=https%3A%2F%2Fwww.managers.org.uk%2Finsights%2Fnews%2F2016%2Fmarch%2Ftime-management-skills-how-creative-leaders-run-their-lives&amp;psig=AOvVaw0kw8b0n7RTxdi-7R0xgrzk&amp;ust=1541105424983772" TargetMode="External"/><Relationship Id="rId2" Type="http://schemas.openxmlformats.org/officeDocument/2006/relationships/notesSlide" Target="../notesSlides/notesSlide8.xml"/><Relationship Id="rId1" Type="http://schemas.openxmlformats.org/officeDocument/2006/relationships/slideLayout" Target="../slideLayouts/slideLayout24.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s://www.google.com/url?sa=i&amp;rct=j&amp;q=&amp;esrc=s&amp;source=images&amp;cd=&amp;cad=rja&amp;uact=8&amp;ved=2ahUKEwjy_MrE3LHeAhVPyYUKHY8GC40QjRx6BAgBEAU&amp;url=https%3A%2F%2Fmountain2surf.wordpress.com%2F2015%2F02%2F16%2Fnew-leaders%2F&amp;psig=AOvVaw3KJTW6jmLPclI8HeMrXLXe&amp;ust=1541110793331442" TargetMode="Externa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jnt4uKybHeAhUBQBoKHX1KAVQQjRx6BAgBEAU&amp;url=https%3A%2F%2Fwww.aras.com%2Fsolutions%2Fproduct-data-management&amp;psig=AOvVaw0kw8b0n7RTxdi-7R0xgrzk&amp;ust=1541105424983772" TargetMode="External"/><Relationship Id="rId2" Type="http://schemas.openxmlformats.org/officeDocument/2006/relationships/notesSlide" Target="../notesSlides/notesSlide10.xml"/><Relationship Id="rId1" Type="http://schemas.openxmlformats.org/officeDocument/2006/relationships/slideLayout" Target="../slideLayouts/slideLayout13.xml"/><Relationship Id="rId4" Type="http://schemas.openxmlformats.org/officeDocument/2006/relationships/image" Target="../media/image15.jpeg"/></Relationships>
</file>

<file path=ppt/slides/_rels/slide20.xml.rels><?xml version="1.0" encoding="UTF-8" standalone="yes"?>
<Relationships xmlns="http://schemas.openxmlformats.org/package/2006/relationships"><Relationship Id="rId3" Type="http://schemas.openxmlformats.org/officeDocument/2006/relationships/hyperlink" Target="https://www.google.com/url?sa=i&amp;rct=j&amp;q=&amp;esrc=s&amp;source=images&amp;cd=&amp;cad=rja&amp;uact=8&amp;ved=2ahUKEwiV1u-wxrHeAhVLQRoKHe5pB-wQjRx6BAgBEAU&amp;url=https%3A%2F%2Fwww.dreamstime.com%2Fstock-photos-manage-characters-shows-managing-management-leadership-showing-image34211113&amp;psig=AOvVaw3hjI_sOwU1O8YpALlVywjD&amp;ust=1541105175016875"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7.xml"/></Relationships>
</file>

<file path=ppt/slides/_rels/slide24.xml.rels><?xml version="1.0" encoding="UTF-8" standalone="yes"?>
<Relationships xmlns="http://schemas.openxmlformats.org/package/2006/relationships"><Relationship Id="rId3" Type="http://schemas.openxmlformats.org/officeDocument/2006/relationships/hyperlink" Target="http://www.google.com/url?sa=i&amp;rct=j&amp;q=&amp;esrc=s&amp;source=images&amp;cd=&amp;cad=rja&amp;uact=8&amp;ved=&amp;url=http%3A%2F%2Ftristateofficefurniture.com%2Fcelebrating-5-years%2F&amp;psig=AOvVaw2nOmRG9pTuhhxP7AruEcr9&amp;ust=1541114003150992" TargetMode="External"/><Relationship Id="rId2" Type="http://schemas.openxmlformats.org/officeDocument/2006/relationships/notesSlide" Target="../notesSlides/notesSlide15.xml"/><Relationship Id="rId1" Type="http://schemas.openxmlformats.org/officeDocument/2006/relationships/slideLayout" Target="../slideLayouts/slideLayout24.xml"/><Relationship Id="rId5" Type="http://schemas.openxmlformats.org/officeDocument/2006/relationships/hyperlink" Target="https://www.google.com/url?sa=i&amp;rct=j&amp;q=&amp;esrc=s&amp;source=images&amp;cd=&amp;cad=rja&amp;uact=8&amp;ved=2ahUKEwiaxIGZ57HeAhVLqxoKHaQSAQQQjRx6BAgBEAU&amp;url=https%3A%2F%2Fwww.excella.com%2Finsights%2Frole-of-a-manager-in-agile-scrum-team&amp;psig=AOvVaw2nOmRG9pTuhhxP7AruEcr9&amp;ust=1541114003150992" TargetMode="External"/><Relationship Id="rId4" Type="http://schemas.openxmlformats.org/officeDocument/2006/relationships/image" Target="../media/image18.jpeg"/></Relationships>
</file>

<file path=ppt/slides/_rels/slide25.xml.rels><?xml version="1.0" encoding="UTF-8" standalone="yes"?>
<Relationships xmlns="http://schemas.openxmlformats.org/package/2006/relationships"><Relationship Id="rId3" Type="http://schemas.openxmlformats.org/officeDocument/2006/relationships/hyperlink" Target="https://www.destinationimagination.org/blog/15-tips-for-first-time-team-managers/" TargetMode="External"/><Relationship Id="rId2" Type="http://schemas.openxmlformats.org/officeDocument/2006/relationships/notesSlide" Target="../notesSlides/notesSlide16.xml"/><Relationship Id="rId1" Type="http://schemas.openxmlformats.org/officeDocument/2006/relationships/slideLayout" Target="../slideLayouts/slideLayout24.xml"/><Relationship Id="rId4" Type="http://schemas.openxmlformats.org/officeDocument/2006/relationships/image" Target="../media/image19.jpeg"/></Relationships>
</file>

<file path=ppt/slides/_rels/slide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98529" y="2354262"/>
            <a:ext cx="8585448" cy="1470025"/>
          </a:xfrm>
        </p:spPr>
        <p:txBody>
          <a:bodyPr/>
          <a:lstStyle/>
          <a:p>
            <a:r>
              <a:rPr lang="en-GB" dirty="0"/>
              <a:t>BMSK5001 Developing Workplace Critical Thinking</a:t>
            </a:r>
          </a:p>
        </p:txBody>
      </p:sp>
      <p:sp>
        <p:nvSpPr>
          <p:cNvPr id="3" name="Subtitle 2"/>
          <p:cNvSpPr>
            <a:spLocks noGrp="1"/>
          </p:cNvSpPr>
          <p:nvPr>
            <p:ph type="subTitle" idx="1"/>
          </p:nvPr>
        </p:nvSpPr>
        <p:spPr>
          <a:xfrm>
            <a:off x="1414145" y="4038600"/>
            <a:ext cx="6400800" cy="1752600"/>
          </a:xfrm>
        </p:spPr>
        <p:txBody>
          <a:bodyPr/>
          <a:lstStyle/>
          <a:p>
            <a:r>
              <a:rPr lang="en-GB" dirty="0" smtClean="0"/>
              <a:t> </a:t>
            </a:r>
            <a:r>
              <a:rPr lang="en-GB" b="1" dirty="0">
                <a:solidFill>
                  <a:srgbClr val="FF0000"/>
                </a:solidFill>
              </a:rPr>
              <a:t>Session </a:t>
            </a:r>
            <a:r>
              <a:rPr lang="en-GB" b="1" dirty="0" smtClean="0">
                <a:solidFill>
                  <a:srgbClr val="FF0000"/>
                </a:solidFill>
              </a:rPr>
              <a:t>5</a:t>
            </a:r>
            <a:endParaRPr lang="en-GB" b="1" dirty="0">
              <a:solidFill>
                <a:srgbClr val="FF0000"/>
              </a:solidFill>
            </a:endParaRPr>
          </a:p>
        </p:txBody>
      </p:sp>
      <p:sp>
        <p:nvSpPr>
          <p:cNvPr id="5" name="Footer Placeholder 4"/>
          <p:cNvSpPr>
            <a:spLocks noGrp="1"/>
          </p:cNvSpPr>
          <p:nvPr>
            <p:ph type="ftr" sz="quarter" idx="11"/>
          </p:nvPr>
        </p:nvSpPr>
        <p:spPr/>
        <p:txBody>
          <a:bodyPr/>
          <a:lstStyle/>
          <a:p>
            <a:r>
              <a:rPr lang="en-GB"/>
              <a:t>TSD50011008</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4058404" y="4542884"/>
            <a:ext cx="1317625" cy="4873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6" name="Rectangle 5">
            <a:extLst>
              <a:ext uri="{FF2B5EF4-FFF2-40B4-BE49-F238E27FC236}">
                <a16:creationId xmlns:a16="http://schemas.microsoft.com/office/drawing/2014/main" xmlns="" id="{D66CA4B6-3953-4B1C-BCB4-287229EE1CB4}"/>
              </a:ext>
            </a:extLst>
          </p:cNvPr>
          <p:cNvSpPr/>
          <p:nvPr/>
        </p:nvSpPr>
        <p:spPr>
          <a:xfrm>
            <a:off x="1379829" y="1555175"/>
            <a:ext cx="6674776" cy="584775"/>
          </a:xfrm>
          <a:prstGeom prst="rect">
            <a:avLst/>
          </a:prstGeom>
        </p:spPr>
        <p:txBody>
          <a:bodyPr wrap="none">
            <a:spAutoFit/>
          </a:bodyPr>
          <a:lstStyle/>
          <a:p>
            <a:r>
              <a:rPr lang="en-GB" altLang="en-US" sz="3200" b="1" dirty="0">
                <a:effectLst>
                  <a:outerShdw blurRad="38100" dist="38100" dir="2700000" algn="tl">
                    <a:srgbClr val="000000">
                      <a:alpha val="43137"/>
                    </a:srgbClr>
                  </a:outerShdw>
                </a:effectLst>
                <a:latin typeface="Arial Rounded MT Bold" panose="020F0704030504030204" pitchFamily="34" charset="0"/>
              </a:rPr>
              <a:t>Skills for </a:t>
            </a:r>
            <a:r>
              <a:rPr lang="en-GB" altLang="en-US" sz="3200" b="1" dirty="0">
                <a:latin typeface="+mj-lt"/>
              </a:rPr>
              <a:t>the</a:t>
            </a:r>
            <a:r>
              <a:rPr lang="en-GB" altLang="en-US" sz="3200" b="1" dirty="0">
                <a:effectLst>
                  <a:outerShdw blurRad="38100" dist="38100" dir="2700000" algn="tl">
                    <a:srgbClr val="000000">
                      <a:alpha val="43137"/>
                    </a:srgbClr>
                  </a:outerShdw>
                </a:effectLst>
                <a:latin typeface="Arial Rounded MT Bold" panose="020F0704030504030204" pitchFamily="34" charset="0"/>
              </a:rPr>
              <a:t> Workplace Program</a:t>
            </a:r>
            <a:endParaRPr lang="en-GB" sz="3200" dirty="0"/>
          </a:p>
        </p:txBody>
      </p:sp>
    </p:spTree>
    <p:extLst>
      <p:ext uri="{BB962C8B-B14F-4D97-AF65-F5344CB8AC3E}">
        <p14:creationId xmlns:p14="http://schemas.microsoft.com/office/powerpoint/2010/main" xmlns="" val="42331566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3DEBD6E-0C51-426B-B82D-DBA81470EE14}"/>
              </a:ext>
            </a:extLst>
          </p:cNvPr>
          <p:cNvSpPr>
            <a:spLocks noGrp="1"/>
          </p:cNvSpPr>
          <p:nvPr>
            <p:ph type="title"/>
          </p:nvPr>
        </p:nvSpPr>
        <p:spPr>
          <a:xfrm>
            <a:off x="1928794" y="571480"/>
            <a:ext cx="5937755" cy="1188720"/>
          </a:xfrm>
        </p:spPr>
        <p:txBody>
          <a:bodyPr>
            <a:normAutofit/>
          </a:bodyPr>
          <a:lstStyle/>
          <a:p>
            <a:r>
              <a:rPr lang="en-GB" altLang="en-US" sz="3600" dirty="0" smtClean="0">
                <a:solidFill>
                  <a:srgbClr val="7030A0"/>
                </a:solidFill>
                <a:latin typeface="Arial" pitchFamily="34" charset="0"/>
                <a:cs typeface="Arial" pitchFamily="34" charset="0"/>
              </a:rPr>
              <a:t>The </a:t>
            </a:r>
            <a:r>
              <a:rPr lang="en-GB" altLang="en-US" sz="3600" dirty="0">
                <a:solidFill>
                  <a:srgbClr val="7030A0"/>
                </a:solidFill>
                <a:latin typeface="Arial" pitchFamily="34" charset="0"/>
                <a:cs typeface="Arial" pitchFamily="34" charset="0"/>
              </a:rPr>
              <a:t>‘</a:t>
            </a:r>
            <a:r>
              <a:rPr lang="en-GB" altLang="en-US" sz="3600" dirty="0" smtClean="0">
                <a:solidFill>
                  <a:srgbClr val="7030A0"/>
                </a:solidFill>
                <a:latin typeface="Arial" pitchFamily="34" charset="0"/>
                <a:cs typeface="Arial" pitchFamily="34" charset="0"/>
              </a:rPr>
              <a:t>Theorists’</a:t>
            </a:r>
            <a:endParaRPr lang="en-GB" sz="3600" dirty="0">
              <a:solidFill>
                <a:srgbClr val="7030A0"/>
              </a:solidFill>
            </a:endParaRPr>
          </a:p>
        </p:txBody>
      </p:sp>
      <p:sp>
        <p:nvSpPr>
          <p:cNvPr id="4" name="Footer Placeholder 3">
            <a:extLst>
              <a:ext uri="{FF2B5EF4-FFF2-40B4-BE49-F238E27FC236}">
                <a16:creationId xmlns="" xmlns:a16="http://schemas.microsoft.com/office/drawing/2014/main" id="{CC9723E1-B8CF-4C16-A91D-019317D5A168}"/>
              </a:ext>
            </a:extLst>
          </p:cNvPr>
          <p:cNvSpPr>
            <a:spLocks noGrp="1"/>
          </p:cNvSpPr>
          <p:nvPr>
            <p:ph type="ftr" sz="quarter" idx="11"/>
          </p:nvPr>
        </p:nvSpPr>
        <p:spPr/>
        <p:txBody>
          <a:bodyPr/>
          <a:lstStyle/>
          <a:p>
            <a:pPr>
              <a:defRPr/>
            </a:pPr>
            <a:r>
              <a:rPr lang="en-GB"/>
              <a:t>                             </a:t>
            </a:r>
          </a:p>
        </p:txBody>
      </p:sp>
      <p:sp>
        <p:nvSpPr>
          <p:cNvPr id="5" name="Slide Number Placeholder 4">
            <a:extLst>
              <a:ext uri="{FF2B5EF4-FFF2-40B4-BE49-F238E27FC236}">
                <a16:creationId xmlns="" xmlns:a16="http://schemas.microsoft.com/office/drawing/2014/main" id="{E9593C6A-163C-4DB8-AF0C-FEF280F04B27}"/>
              </a:ext>
            </a:extLst>
          </p:cNvPr>
          <p:cNvSpPr>
            <a:spLocks noGrp="1"/>
          </p:cNvSpPr>
          <p:nvPr>
            <p:ph type="sldNum" sz="quarter" idx="12"/>
          </p:nvPr>
        </p:nvSpPr>
        <p:spPr/>
        <p:txBody>
          <a:bodyPr/>
          <a:lstStyle/>
          <a:p>
            <a:pPr>
              <a:defRPr/>
            </a:pPr>
            <a:fld id="{53EA6BA6-A53F-4E90-B1FA-0FC7F4298048}" type="slidenum">
              <a:rPr lang="en-GB" smtClean="0"/>
              <a:pPr>
                <a:defRPr/>
              </a:pPr>
              <a:t>2</a:t>
            </a:fld>
            <a:endParaRPr lang="en-GB"/>
          </a:p>
        </p:txBody>
      </p:sp>
      <p:graphicFrame>
        <p:nvGraphicFramePr>
          <p:cNvPr id="7" name="Table 6">
            <a:extLst>
              <a:ext uri="{FF2B5EF4-FFF2-40B4-BE49-F238E27FC236}">
                <a16:creationId xmlns="" xmlns:a16="http://schemas.microsoft.com/office/drawing/2014/main" id="{EDC95E7D-06CC-4D81-88B8-66EF3C0AA9AF}"/>
              </a:ext>
            </a:extLst>
          </p:cNvPr>
          <p:cNvGraphicFramePr>
            <a:graphicFrameLocks noGrp="1"/>
          </p:cNvGraphicFramePr>
          <p:nvPr>
            <p:extLst>
              <p:ext uri="{D42A27DB-BD31-4B8C-83A1-F6EECF244321}">
                <p14:modId xmlns="" xmlns:p14="http://schemas.microsoft.com/office/powerpoint/2010/main" val="1142502427"/>
              </p:ext>
            </p:extLst>
          </p:nvPr>
        </p:nvGraphicFramePr>
        <p:xfrm>
          <a:off x="1928794" y="2000240"/>
          <a:ext cx="6096000" cy="4397439"/>
        </p:xfrm>
        <a:graphic>
          <a:graphicData uri="http://schemas.openxmlformats.org/drawingml/2006/table">
            <a:tbl>
              <a:tblPr firstRow="1" bandRow="1">
                <a:tableStyleId>{5C22544A-7EE6-4342-B048-85BDC9FD1C3A}</a:tableStyleId>
              </a:tblPr>
              <a:tblGrid>
                <a:gridCol w="3048000">
                  <a:extLst>
                    <a:ext uri="{9D8B030D-6E8A-4147-A177-3AD203B41FA5}">
                      <a16:colId xmlns="" xmlns:a16="http://schemas.microsoft.com/office/drawing/2014/main" val="2995196717"/>
                    </a:ext>
                  </a:extLst>
                </a:gridCol>
                <a:gridCol w="3048000">
                  <a:extLst>
                    <a:ext uri="{9D8B030D-6E8A-4147-A177-3AD203B41FA5}">
                      <a16:colId xmlns="" xmlns:a16="http://schemas.microsoft.com/office/drawing/2014/main" val="3405247700"/>
                    </a:ext>
                  </a:extLst>
                </a:gridCol>
              </a:tblGrid>
              <a:tr h="370840">
                <a:tc>
                  <a:txBody>
                    <a:bodyPr/>
                    <a:lstStyle/>
                    <a:p>
                      <a:pPr marL="342900" lvl="0" indent="-342900">
                        <a:lnSpc>
                          <a:spcPct val="200000"/>
                        </a:lnSpc>
                        <a:buFont typeface="Arial" panose="020B0604020202020204" pitchFamily="34" charset="0"/>
                        <a:buChar char="•"/>
                      </a:pPr>
                      <a:r>
                        <a:rPr lang="en-GB" altLang="en-US" dirty="0">
                          <a:solidFill>
                            <a:srgbClr val="FFFF00"/>
                          </a:solidFill>
                          <a:latin typeface="Arial" panose="020B0604020202020204" pitchFamily="34" charset="0"/>
                        </a:rPr>
                        <a:t>1.John Adair</a:t>
                      </a:r>
                      <a:endParaRPr lang="en-GB" dirty="0">
                        <a:solidFill>
                          <a:srgbClr val="FFFF0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FFFF00"/>
                          </a:solidFill>
                          <a:latin typeface="Arial" panose="020B0604020202020204" pitchFamily="34" charset="0"/>
                        </a:rPr>
                        <a:t>8.Frederick Herzberg</a:t>
                      </a:r>
                      <a:endParaRPr lang="en-GB" dirty="0">
                        <a:solidFill>
                          <a:srgbClr val="FFFF00"/>
                        </a:solidFill>
                      </a:endParaRPr>
                    </a:p>
                  </a:txBody>
                  <a:tcPr/>
                </a:tc>
                <a:extLst>
                  <a:ext uri="{0D108BD9-81ED-4DB2-BD59-A6C34878D82A}">
                    <a16:rowId xmlns="" xmlns:a16="http://schemas.microsoft.com/office/drawing/2014/main" val="4032835508"/>
                  </a:ext>
                </a:extLst>
              </a:tr>
              <a:tr h="370840">
                <a:tc>
                  <a:txBody>
                    <a:bodyPr/>
                    <a:lstStyle/>
                    <a:p>
                      <a:pPr marL="342900" lvl="0" indent="-342900">
                        <a:lnSpc>
                          <a:spcPct val="200000"/>
                        </a:lnSpc>
                        <a:buFont typeface="Arial" panose="020B0604020202020204" pitchFamily="34" charset="0"/>
                        <a:buChar char="•"/>
                      </a:pPr>
                      <a:r>
                        <a:rPr lang="en-GB" altLang="en-US" dirty="0">
                          <a:solidFill>
                            <a:schemeClr val="bg2">
                              <a:lumMod val="25000"/>
                            </a:schemeClr>
                          </a:solidFill>
                          <a:latin typeface="Arial" panose="020B0604020202020204" pitchFamily="34" charset="0"/>
                        </a:rPr>
                        <a:t>2.Charles Handy</a:t>
                      </a:r>
                      <a:endParaRPr lang="en-GB" dirty="0">
                        <a:solidFill>
                          <a:schemeClr val="bg2">
                            <a:lumMod val="25000"/>
                          </a:schemeClr>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chemeClr val="bg2">
                              <a:lumMod val="25000"/>
                            </a:schemeClr>
                          </a:solidFill>
                          <a:latin typeface="Arial" panose="020B0604020202020204" pitchFamily="34" charset="0"/>
                        </a:rPr>
                        <a:t>9.Rensis Likert </a:t>
                      </a:r>
                      <a:endParaRPr lang="en-GB" dirty="0">
                        <a:solidFill>
                          <a:schemeClr val="bg2">
                            <a:lumMod val="25000"/>
                          </a:schemeClr>
                        </a:solidFill>
                      </a:endParaRPr>
                    </a:p>
                  </a:txBody>
                  <a:tcPr/>
                </a:tc>
                <a:extLst>
                  <a:ext uri="{0D108BD9-81ED-4DB2-BD59-A6C34878D82A}">
                    <a16:rowId xmlns="" xmlns:a16="http://schemas.microsoft.com/office/drawing/2014/main" val="1851707929"/>
                  </a:ext>
                </a:extLst>
              </a:tr>
              <a:tr h="370840">
                <a:tc>
                  <a:txBody>
                    <a:bodyPr/>
                    <a:lstStyle/>
                    <a:p>
                      <a:pPr marL="342900" lvl="0" indent="-342900">
                        <a:lnSpc>
                          <a:spcPct val="200000"/>
                        </a:lnSpc>
                        <a:buFont typeface="Arial" panose="020B0604020202020204" pitchFamily="34" charset="0"/>
                        <a:buChar char="•"/>
                      </a:pPr>
                      <a:r>
                        <a:rPr lang="en-GB" altLang="en-US" dirty="0">
                          <a:solidFill>
                            <a:srgbClr val="FF0000"/>
                          </a:solidFill>
                          <a:latin typeface="Arial" panose="020B0604020202020204" pitchFamily="34" charset="0"/>
                        </a:rPr>
                        <a:t>3.Henry Mintzberg</a:t>
                      </a:r>
                      <a:endParaRPr lang="en-GB" dirty="0">
                        <a:solidFill>
                          <a:srgbClr val="FF000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FF0000"/>
                          </a:solidFill>
                          <a:latin typeface="Arial" panose="020B0604020202020204" pitchFamily="34" charset="0"/>
                        </a:rPr>
                        <a:t>10.Edward de Bono</a:t>
                      </a:r>
                      <a:endParaRPr lang="en-GB" dirty="0">
                        <a:solidFill>
                          <a:srgbClr val="FF0000"/>
                        </a:solidFill>
                      </a:endParaRPr>
                    </a:p>
                  </a:txBody>
                  <a:tcPr/>
                </a:tc>
                <a:extLst>
                  <a:ext uri="{0D108BD9-81ED-4DB2-BD59-A6C34878D82A}">
                    <a16:rowId xmlns="" xmlns:a16="http://schemas.microsoft.com/office/drawing/2014/main" val="2971093815"/>
                  </a:ext>
                </a:extLst>
              </a:tr>
              <a:tr h="370840">
                <a:tc>
                  <a:txBody>
                    <a:bodyPr/>
                    <a:lstStyle/>
                    <a:p>
                      <a:pPr marL="342900" lvl="0" indent="-342900">
                        <a:lnSpc>
                          <a:spcPct val="200000"/>
                        </a:lnSpc>
                        <a:buFont typeface="Arial" panose="020B0604020202020204" pitchFamily="34" charset="0"/>
                        <a:buChar char="•"/>
                      </a:pPr>
                      <a:r>
                        <a:rPr lang="en-GB" altLang="en-US" dirty="0">
                          <a:solidFill>
                            <a:srgbClr val="002060"/>
                          </a:solidFill>
                          <a:latin typeface="Arial" panose="020B0604020202020204" pitchFamily="34" charset="0"/>
                        </a:rPr>
                        <a:t>4.Douglas McGregor</a:t>
                      </a:r>
                      <a:endParaRPr lang="en-GB" dirty="0">
                        <a:solidFill>
                          <a:srgbClr val="00206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002060"/>
                          </a:solidFill>
                          <a:latin typeface="Arial" panose="020B0604020202020204" pitchFamily="34" charset="0"/>
                        </a:rPr>
                        <a:t>11.Stephen Covey </a:t>
                      </a:r>
                      <a:endParaRPr lang="en-GB" dirty="0">
                        <a:solidFill>
                          <a:srgbClr val="002060"/>
                        </a:solidFill>
                      </a:endParaRPr>
                    </a:p>
                  </a:txBody>
                  <a:tcPr/>
                </a:tc>
                <a:extLst>
                  <a:ext uri="{0D108BD9-81ED-4DB2-BD59-A6C34878D82A}">
                    <a16:rowId xmlns="" xmlns:a16="http://schemas.microsoft.com/office/drawing/2014/main" val="3129152276"/>
                  </a:ext>
                </a:extLst>
              </a:tr>
              <a:tr h="370840">
                <a:tc>
                  <a:txBody>
                    <a:bodyPr/>
                    <a:lstStyle/>
                    <a:p>
                      <a:pPr marL="342900" lvl="0" indent="-342900">
                        <a:lnSpc>
                          <a:spcPct val="200000"/>
                        </a:lnSpc>
                        <a:buFont typeface="Arial" panose="020B0604020202020204" pitchFamily="34" charset="0"/>
                        <a:buChar char="•"/>
                      </a:pPr>
                      <a:r>
                        <a:rPr lang="en-GB" altLang="en-US" dirty="0">
                          <a:solidFill>
                            <a:srgbClr val="00B050"/>
                          </a:solidFill>
                          <a:latin typeface="Arial" panose="020B0604020202020204" pitchFamily="34" charset="0"/>
                        </a:rPr>
                        <a:t>5.Daniel Goleman</a:t>
                      </a:r>
                      <a:endParaRPr lang="en-GB" dirty="0">
                        <a:solidFill>
                          <a:srgbClr val="00B05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00B050"/>
                          </a:solidFill>
                          <a:latin typeface="Arial" panose="020B0604020202020204" pitchFamily="34" charset="0"/>
                        </a:rPr>
                        <a:t>12.W. Edwards Deming </a:t>
                      </a:r>
                      <a:endParaRPr lang="en-GB" dirty="0">
                        <a:solidFill>
                          <a:srgbClr val="00B050"/>
                        </a:solidFill>
                      </a:endParaRPr>
                    </a:p>
                  </a:txBody>
                  <a:tcPr/>
                </a:tc>
                <a:extLst>
                  <a:ext uri="{0D108BD9-81ED-4DB2-BD59-A6C34878D82A}">
                    <a16:rowId xmlns="" xmlns:a16="http://schemas.microsoft.com/office/drawing/2014/main" val="1838027495"/>
                  </a:ext>
                </a:extLst>
              </a:tr>
              <a:tr h="370840">
                <a:tc>
                  <a:txBody>
                    <a:bodyPr/>
                    <a:lstStyle/>
                    <a:p>
                      <a:pPr marL="342900" lvl="0" indent="-342900">
                        <a:lnSpc>
                          <a:spcPct val="200000"/>
                        </a:lnSpc>
                        <a:buFont typeface="Arial" panose="020B0604020202020204" pitchFamily="34" charset="0"/>
                        <a:buChar char="•"/>
                      </a:pPr>
                      <a:r>
                        <a:rPr lang="en-GB" altLang="en-US" dirty="0">
                          <a:solidFill>
                            <a:srgbClr val="0070C0"/>
                          </a:solidFill>
                          <a:latin typeface="Arial" panose="020B0604020202020204" pitchFamily="34" charset="0"/>
                        </a:rPr>
                        <a:t>6.Elton Mayo</a:t>
                      </a:r>
                      <a:endParaRPr lang="en-GB" dirty="0">
                        <a:solidFill>
                          <a:srgbClr val="0070C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0070C0"/>
                          </a:solidFill>
                          <a:latin typeface="Arial" panose="020B0604020202020204" pitchFamily="34" charset="0"/>
                        </a:rPr>
                        <a:t>13.Reginald Revans </a:t>
                      </a:r>
                      <a:endParaRPr lang="en-GB" dirty="0">
                        <a:solidFill>
                          <a:srgbClr val="0070C0"/>
                        </a:solidFill>
                      </a:endParaRPr>
                    </a:p>
                  </a:txBody>
                  <a:tcPr/>
                </a:tc>
                <a:extLst>
                  <a:ext uri="{0D108BD9-81ED-4DB2-BD59-A6C34878D82A}">
                    <a16:rowId xmlns="" xmlns:a16="http://schemas.microsoft.com/office/drawing/2014/main" val="4209731647"/>
                  </a:ext>
                </a:extLst>
              </a:tr>
              <a:tr h="370840">
                <a:tc>
                  <a:txBody>
                    <a:bodyPr/>
                    <a:lstStyle/>
                    <a:p>
                      <a:pPr marL="342900" lvl="0" indent="-342900">
                        <a:lnSpc>
                          <a:spcPct val="200000"/>
                        </a:lnSpc>
                        <a:buFont typeface="Arial" panose="020B0604020202020204" pitchFamily="34" charset="0"/>
                        <a:buChar char="•"/>
                      </a:pPr>
                      <a:r>
                        <a:rPr lang="en-GB" altLang="en-US" dirty="0">
                          <a:solidFill>
                            <a:srgbClr val="7030A0"/>
                          </a:solidFill>
                          <a:latin typeface="Arial" panose="020B0604020202020204" pitchFamily="34" charset="0"/>
                        </a:rPr>
                        <a:t>7.Henri Fayol </a:t>
                      </a:r>
                      <a:endParaRPr lang="en-GB" dirty="0">
                        <a:solidFill>
                          <a:srgbClr val="7030A0"/>
                        </a:solidFill>
                      </a:endParaRPr>
                    </a:p>
                  </a:txBody>
                  <a:tcPr/>
                </a:tc>
                <a:tc>
                  <a:txBody>
                    <a:bodyPr/>
                    <a:lstStyle/>
                    <a:p>
                      <a:pPr marL="342900" lvl="0" indent="-342900">
                        <a:lnSpc>
                          <a:spcPct val="200000"/>
                        </a:lnSpc>
                        <a:buFont typeface="Arial" panose="020B0604020202020204" pitchFamily="34" charset="0"/>
                        <a:buChar char="•"/>
                      </a:pPr>
                      <a:r>
                        <a:rPr lang="en-GB" altLang="en-US" dirty="0">
                          <a:solidFill>
                            <a:srgbClr val="7030A0"/>
                          </a:solidFill>
                          <a:latin typeface="Arial" panose="020B0604020202020204" pitchFamily="34" charset="0"/>
                        </a:rPr>
                        <a:t>14.Max Weber</a:t>
                      </a:r>
                      <a:endParaRPr lang="en-GB" dirty="0">
                        <a:solidFill>
                          <a:srgbClr val="7030A0"/>
                        </a:solidFill>
                      </a:endParaRPr>
                    </a:p>
                  </a:txBody>
                  <a:tcPr/>
                </a:tc>
                <a:extLst>
                  <a:ext uri="{0D108BD9-81ED-4DB2-BD59-A6C34878D82A}">
                    <a16:rowId xmlns="" xmlns:a16="http://schemas.microsoft.com/office/drawing/2014/main" val="965635906"/>
                  </a:ext>
                </a:extLst>
              </a:tr>
            </a:tbl>
          </a:graphicData>
        </a:graphic>
      </p:graphicFrame>
      <p:sp>
        <p:nvSpPr>
          <p:cNvPr id="8" name="Rectangle 7">
            <a:extLst>
              <a:ext uri="{FF2B5EF4-FFF2-40B4-BE49-F238E27FC236}">
                <a16:creationId xmlns="" xmlns:a16="http://schemas.microsoft.com/office/drawing/2014/main" id="{0B15C814-F99B-4D31-AA94-3163CC03685B}"/>
              </a:ext>
            </a:extLst>
          </p:cNvPr>
          <p:cNvSpPr/>
          <p:nvPr/>
        </p:nvSpPr>
        <p:spPr>
          <a:xfrm>
            <a:off x="2286000" y="2845593"/>
            <a:ext cx="4572000" cy="2031325"/>
          </a:xfrm>
          <a:prstGeom prst="rect">
            <a:avLst/>
          </a:prstGeom>
        </p:spPr>
        <p:txBody>
          <a:bodyPr>
            <a:spAutoFit/>
          </a:bodyPr>
          <a:lstStyle/>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p>
          <a:p>
            <a:pPr marL="0" indent="0">
              <a:buNone/>
            </a:pPr>
            <a:r>
              <a:rPr lang="en-GB" altLang="en-US" dirty="0">
                <a:latin typeface="Arial" panose="020B0604020202020204" pitchFamily="34" charset="0"/>
              </a:rPr>
              <a:t>			</a:t>
            </a:r>
            <a:endParaRPr lang="en-GB" altLang="en-US" b="1" dirty="0">
              <a:latin typeface="Arial" panose="020B0604020202020204" pitchFamily="34" charset="0"/>
            </a:endParaRPr>
          </a:p>
        </p:txBody>
      </p:sp>
    </p:spTree>
    <p:extLst>
      <p:ext uri="{BB962C8B-B14F-4D97-AF65-F5344CB8AC3E}">
        <p14:creationId xmlns="" xmlns:p14="http://schemas.microsoft.com/office/powerpoint/2010/main" val="193673795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4F27893-2D4E-42CD-8ACF-35A47168E71F}"/>
              </a:ext>
            </a:extLst>
          </p:cNvPr>
          <p:cNvSpPr>
            <a:spLocks noGrp="1"/>
          </p:cNvSpPr>
          <p:nvPr>
            <p:ph type="title"/>
          </p:nvPr>
        </p:nvSpPr>
        <p:spPr/>
        <p:txBody>
          <a:bodyPr>
            <a:normAutofit fontScale="90000"/>
          </a:bodyPr>
          <a:lstStyle/>
          <a:p>
            <a:r>
              <a:rPr lang="en-GB" altLang="en-US" sz="3600" b="1" dirty="0">
                <a:latin typeface="Arial" pitchFamily="34" charset="0"/>
                <a:cs typeface="Arial" pitchFamily="34" charset="0"/>
              </a:rPr>
              <a:t>Theorists</a:t>
            </a:r>
            <a:r>
              <a:rPr lang="en-GB" altLang="en-US" sz="3600" dirty="0">
                <a:latin typeface="Arial" pitchFamily="34" charset="0"/>
                <a:cs typeface="Arial" pitchFamily="34" charset="0"/>
              </a:rPr>
              <a:t> – Collate the following…</a:t>
            </a:r>
            <a:endParaRPr lang="en-GB" sz="3600" dirty="0"/>
          </a:p>
        </p:txBody>
      </p:sp>
      <p:sp>
        <p:nvSpPr>
          <p:cNvPr id="3" name="Content Placeholder 2">
            <a:extLst>
              <a:ext uri="{FF2B5EF4-FFF2-40B4-BE49-F238E27FC236}">
                <a16:creationId xmlns="" xmlns:a16="http://schemas.microsoft.com/office/drawing/2014/main" id="{964FF822-021A-400A-BA79-5A8F8FC2A742}"/>
              </a:ext>
            </a:extLst>
          </p:cNvPr>
          <p:cNvSpPr>
            <a:spLocks noGrp="1"/>
          </p:cNvSpPr>
          <p:nvPr>
            <p:ph idx="1"/>
          </p:nvPr>
        </p:nvSpPr>
        <p:spPr/>
        <p:txBody>
          <a:bodyPr>
            <a:normAutofit fontScale="77500" lnSpcReduction="20000"/>
          </a:bodyPr>
          <a:lstStyle/>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Name of theorist</a:t>
            </a:r>
          </a:p>
          <a:p>
            <a:pPr marL="457200" indent="-457200">
              <a:spcAft>
                <a:spcPts val="600"/>
              </a:spcAft>
              <a:buFont typeface="Arial" panose="020B0604020202020204" pitchFamily="34" charset="0"/>
              <a:buAutoNum type="arabicPeriod"/>
            </a:pPr>
            <a:r>
              <a:rPr lang="en-GB" altLang="en-US" dirty="0">
                <a:solidFill>
                  <a:srgbClr val="FF0000"/>
                </a:solidFill>
                <a:latin typeface="Arial" panose="020B0604020202020204" pitchFamily="34" charset="0"/>
                <a:cs typeface="Arial" panose="020B0604020202020204" pitchFamily="34" charset="0"/>
              </a:rPr>
              <a:t>Brief background</a:t>
            </a:r>
          </a:p>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Most famous theory</a:t>
            </a:r>
          </a:p>
          <a:p>
            <a:pPr marL="457200" indent="-457200">
              <a:spcAft>
                <a:spcPts val="600"/>
              </a:spcAft>
              <a:buFont typeface="Arial" panose="020B0604020202020204" pitchFamily="34" charset="0"/>
              <a:buAutoNum type="arabicPeriod"/>
            </a:pPr>
            <a:r>
              <a:rPr lang="en-GB" altLang="en-US" dirty="0">
                <a:solidFill>
                  <a:srgbClr val="7030A0"/>
                </a:solidFill>
                <a:latin typeface="Arial" panose="020B0604020202020204" pitchFamily="34" charset="0"/>
                <a:cs typeface="Arial" panose="020B0604020202020204" pitchFamily="34" charset="0"/>
              </a:rPr>
              <a:t>Other views, critiques etc</a:t>
            </a:r>
          </a:p>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How useful in the workplace</a:t>
            </a:r>
          </a:p>
          <a:p>
            <a:pPr marL="457200" indent="-457200">
              <a:spcAft>
                <a:spcPts val="600"/>
              </a:spcAft>
              <a:buFont typeface="Arial" panose="020B0604020202020204" pitchFamily="34" charset="0"/>
              <a:buAutoNum type="arabicPeriod"/>
            </a:pPr>
            <a:r>
              <a:rPr lang="en-GB" altLang="en-US" dirty="0">
                <a:solidFill>
                  <a:srgbClr val="00B050"/>
                </a:solidFill>
                <a:latin typeface="Arial" panose="020B0604020202020204" pitchFamily="34" charset="0"/>
                <a:cs typeface="Arial" panose="020B0604020202020204" pitchFamily="34" charset="0"/>
              </a:rPr>
              <a:t>Give a practical example of how its been applied (positive or negative)</a:t>
            </a:r>
          </a:p>
          <a:p>
            <a:pPr marL="457200" indent="-457200">
              <a:spcAft>
                <a:spcPts val="600"/>
              </a:spcAft>
              <a:buFont typeface="Arial" panose="020B0604020202020204" pitchFamily="34" charset="0"/>
              <a:buAutoNum type="arabicPeriod"/>
            </a:pPr>
            <a:r>
              <a:rPr lang="en-GB" altLang="en-US" dirty="0">
                <a:latin typeface="Arial" panose="020B0604020202020204" pitchFamily="34" charset="0"/>
                <a:cs typeface="Arial" panose="020B0604020202020204" pitchFamily="34" charset="0"/>
              </a:rPr>
              <a:t>Your opinion</a:t>
            </a:r>
          </a:p>
          <a:p>
            <a:pPr marL="457200" indent="-457200">
              <a:spcAft>
                <a:spcPts val="600"/>
              </a:spcAft>
              <a:buFont typeface="Arial" panose="020B0604020202020204" pitchFamily="34" charset="0"/>
              <a:buAutoNum type="arabicPeriod"/>
            </a:pPr>
            <a:r>
              <a:rPr lang="en-GB" altLang="en-US" dirty="0">
                <a:solidFill>
                  <a:srgbClr val="0070C0"/>
                </a:solidFill>
                <a:latin typeface="Arial" panose="020B0604020202020204" pitchFamily="34" charset="0"/>
                <a:cs typeface="Arial" panose="020B0604020202020204" pitchFamily="34" charset="0"/>
              </a:rPr>
              <a:t>Referencing</a:t>
            </a:r>
            <a:endParaRPr lang="en-GB" dirty="0">
              <a:solidFill>
                <a:srgbClr val="0070C0"/>
              </a:solidFill>
            </a:endParaRPr>
          </a:p>
        </p:txBody>
      </p:sp>
      <p:sp>
        <p:nvSpPr>
          <p:cNvPr id="4" name="Footer Placeholder 3">
            <a:extLst>
              <a:ext uri="{FF2B5EF4-FFF2-40B4-BE49-F238E27FC236}">
                <a16:creationId xmlns="" xmlns:a16="http://schemas.microsoft.com/office/drawing/2014/main" id="{0B1833A5-BEB2-452A-8329-79D686BBA19C}"/>
              </a:ext>
            </a:extLst>
          </p:cNvPr>
          <p:cNvSpPr>
            <a:spLocks noGrp="1"/>
          </p:cNvSpPr>
          <p:nvPr>
            <p:ph type="ftr" sz="quarter" idx="11"/>
          </p:nvPr>
        </p:nvSpPr>
        <p:spPr/>
        <p:txBody>
          <a:bodyPr/>
          <a:lstStyle/>
          <a:p>
            <a:pPr>
              <a:defRPr/>
            </a:pPr>
            <a:r>
              <a:rPr lang="en-GB" dirty="0"/>
              <a:t>                             </a:t>
            </a:r>
          </a:p>
        </p:txBody>
      </p:sp>
      <p:sp>
        <p:nvSpPr>
          <p:cNvPr id="5" name="Slide Number Placeholder 4">
            <a:extLst>
              <a:ext uri="{FF2B5EF4-FFF2-40B4-BE49-F238E27FC236}">
                <a16:creationId xmlns="" xmlns:a16="http://schemas.microsoft.com/office/drawing/2014/main" id="{E57C4816-2009-408B-BCD6-E7B6A39A7D59}"/>
              </a:ext>
            </a:extLst>
          </p:cNvPr>
          <p:cNvSpPr>
            <a:spLocks noGrp="1"/>
          </p:cNvSpPr>
          <p:nvPr>
            <p:ph type="sldNum" sz="quarter" idx="12"/>
          </p:nvPr>
        </p:nvSpPr>
        <p:spPr/>
        <p:txBody>
          <a:bodyPr/>
          <a:lstStyle/>
          <a:p>
            <a:pPr>
              <a:defRPr/>
            </a:pPr>
            <a:fld id="{53EA6BA6-A53F-4E90-B1FA-0FC7F4298048}" type="slidenum">
              <a:rPr lang="en-GB" smtClean="0"/>
              <a:pPr>
                <a:defRPr/>
              </a:pPr>
              <a:t>3</a:t>
            </a:fld>
            <a:endParaRPr lang="en-GB" dirty="0"/>
          </a:p>
        </p:txBody>
      </p:sp>
    </p:spTree>
    <p:extLst>
      <p:ext uri="{BB962C8B-B14F-4D97-AF65-F5344CB8AC3E}">
        <p14:creationId xmlns="" xmlns:p14="http://schemas.microsoft.com/office/powerpoint/2010/main" val="27879324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Management theories about?</a:t>
            </a:r>
            <a:endParaRPr lang="en-US" dirty="0"/>
          </a:p>
        </p:txBody>
      </p:sp>
      <p:pic>
        <p:nvPicPr>
          <p:cNvPr id="70658" name="Picture 2" descr="Image result for questioning">
            <a:hlinkClick r:id="rId2"/>
          </p:cNvPr>
          <p:cNvPicPr>
            <a:picLocks noChangeAspect="1" noChangeArrowheads="1"/>
          </p:cNvPicPr>
          <p:nvPr/>
        </p:nvPicPr>
        <p:blipFill>
          <a:blip r:embed="rId3"/>
          <a:srcRect/>
          <a:stretch>
            <a:fillRect/>
          </a:stretch>
        </p:blipFill>
        <p:spPr bwMode="auto">
          <a:xfrm>
            <a:off x="2928926" y="2357430"/>
            <a:ext cx="3810000" cy="3295651"/>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632575"/>
            <a:ext cx="7238999" cy="2769108"/>
          </a:xfrm>
        </p:spPr>
        <p:txBody>
          <a:bodyPr>
            <a:normAutofit/>
          </a:bodyPr>
          <a:lstStyle/>
          <a:p>
            <a:r>
              <a:rPr lang="en-GB" dirty="0"/>
              <a:t>Management </a:t>
            </a:r>
            <a:r>
              <a:rPr lang="en-GB" dirty="0" smtClean="0"/>
              <a:t>theories are</a:t>
            </a:r>
            <a:r>
              <a:rPr lang="en-GB" dirty="0"/>
              <a:t/>
            </a:r>
            <a:br>
              <a:rPr lang="en-GB" dirty="0"/>
            </a:br>
            <a:r>
              <a:rPr lang="en-GB" dirty="0"/>
              <a:t>associated with </a:t>
            </a:r>
            <a:r>
              <a:rPr lang="en-GB" dirty="0">
                <a:solidFill>
                  <a:srgbClr val="FF0000"/>
                </a:solidFill>
              </a:rPr>
              <a:t>motivation</a:t>
            </a:r>
            <a:r>
              <a:rPr lang="en-GB" dirty="0"/>
              <a:t>, </a:t>
            </a:r>
            <a:r>
              <a:rPr lang="en-GB" dirty="0">
                <a:solidFill>
                  <a:srgbClr val="FF0000"/>
                </a:solidFill>
              </a:rPr>
              <a:t>leadership</a:t>
            </a:r>
            <a:r>
              <a:rPr lang="en-GB" dirty="0"/>
              <a:t> and </a:t>
            </a:r>
            <a:r>
              <a:rPr lang="en-GB" dirty="0" smtClean="0">
                <a:solidFill>
                  <a:srgbClr val="FF0000"/>
                </a:solidFill>
              </a:rPr>
              <a:t>change</a:t>
            </a:r>
            <a:r>
              <a:rPr lang="en-GB" dirty="0" smtClean="0"/>
              <a:t>, </a:t>
            </a:r>
            <a:r>
              <a:rPr lang="en-GB" dirty="0"/>
              <a:t>and their application to practical situations and problems</a:t>
            </a:r>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2667000" y="3429000"/>
            <a:ext cx="4135966" cy="3101975"/>
          </a:xfrm>
        </p:spPr>
      </p:pic>
    </p:spTree>
    <p:extLst>
      <p:ext uri="{BB962C8B-B14F-4D97-AF65-F5344CB8AC3E}">
        <p14:creationId xmlns:p14="http://schemas.microsoft.com/office/powerpoint/2010/main" xmlns="" val="1178103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study management theories?</a:t>
            </a:r>
            <a:endParaRPr lang="en-US" dirty="0"/>
          </a:p>
        </p:txBody>
      </p:sp>
      <p:sp>
        <p:nvSpPr>
          <p:cNvPr id="3" name="Content Placeholder 2"/>
          <p:cNvSpPr>
            <a:spLocks noGrp="1"/>
          </p:cNvSpPr>
          <p:nvPr>
            <p:ph idx="1"/>
          </p:nvPr>
        </p:nvSpPr>
        <p:spPr/>
        <p:txBody>
          <a:bodyPr/>
          <a:lstStyle/>
          <a:p>
            <a:pPr marL="342900" indent="-342900">
              <a:buAutoNum type="arabicPeriod"/>
            </a:pPr>
            <a:r>
              <a:rPr lang="en-US" dirty="0" smtClean="0"/>
              <a:t>Theories </a:t>
            </a:r>
            <a:r>
              <a:rPr lang="en-US" dirty="0" smtClean="0"/>
              <a:t>provide </a:t>
            </a:r>
            <a:r>
              <a:rPr lang="en-US" dirty="0" smtClean="0"/>
              <a:t>an understanding of </a:t>
            </a:r>
            <a:r>
              <a:rPr lang="en-US" dirty="0" smtClean="0"/>
              <a:t>what </a:t>
            </a:r>
            <a:r>
              <a:rPr lang="en-US" dirty="0" smtClean="0"/>
              <a:t>is experienced and a </a:t>
            </a:r>
            <a:r>
              <a:rPr lang="en-US" dirty="0" smtClean="0"/>
              <a:t>criteria for what is </a:t>
            </a:r>
            <a:r>
              <a:rPr lang="en-US" dirty="0" smtClean="0"/>
              <a:t>relevant.</a:t>
            </a:r>
          </a:p>
          <a:p>
            <a:pPr marL="342900" indent="-342900">
              <a:buAutoNum type="arabicPeriod"/>
            </a:pPr>
            <a:r>
              <a:rPr lang="en-US" dirty="0" smtClean="0"/>
              <a:t>Theories </a:t>
            </a:r>
            <a:r>
              <a:rPr lang="en-US" dirty="0" smtClean="0"/>
              <a:t>enable </a:t>
            </a:r>
            <a:r>
              <a:rPr lang="en-US" dirty="0" smtClean="0"/>
              <a:t>efficient communication resolving complex </a:t>
            </a:r>
            <a:r>
              <a:rPr lang="en-US" dirty="0" smtClean="0"/>
              <a:t>relationships with other people. </a:t>
            </a:r>
            <a:endParaRPr lang="en-US" dirty="0" smtClean="0"/>
          </a:p>
          <a:p>
            <a:pPr marL="342900" indent="-342900">
              <a:buAutoNum type="arabicPeriod"/>
            </a:pPr>
            <a:r>
              <a:rPr lang="en-US" dirty="0" smtClean="0"/>
              <a:t>Theories challenge </a:t>
            </a:r>
            <a:r>
              <a:rPr lang="en-US" dirty="0" smtClean="0"/>
              <a:t>us – to keep learning about our world. </a:t>
            </a:r>
            <a:r>
              <a:rPr lang="en-US" dirty="0" smtClean="0"/>
              <a:t> </a:t>
            </a:r>
            <a:endParaRPr lang="en-US" dirty="0"/>
          </a:p>
        </p:txBody>
      </p:sp>
      <p:pic>
        <p:nvPicPr>
          <p:cNvPr id="74754" name="Picture 2" descr="Image result for questioning">
            <a:hlinkClick r:id="rId2"/>
          </p:cNvPr>
          <p:cNvPicPr>
            <a:picLocks noChangeAspect="1" noChangeArrowheads="1"/>
          </p:cNvPicPr>
          <p:nvPr/>
        </p:nvPicPr>
        <p:blipFill>
          <a:blip r:embed="rId3"/>
          <a:srcRect/>
          <a:stretch>
            <a:fillRect/>
          </a:stretch>
        </p:blipFill>
        <p:spPr bwMode="auto">
          <a:xfrm>
            <a:off x="3714744" y="4429132"/>
            <a:ext cx="1836384" cy="2166934"/>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dirty="0"/>
              <a:t>The Four Major Schools of Management Thought</a:t>
            </a:r>
          </a:p>
        </p:txBody>
      </p:sp>
      <p:sp>
        <p:nvSpPr>
          <p:cNvPr id="3" name="Content Placeholder 2"/>
          <p:cNvSpPr>
            <a:spLocks noGrp="1"/>
          </p:cNvSpPr>
          <p:nvPr>
            <p:ph idx="1"/>
          </p:nvPr>
        </p:nvSpPr>
        <p:spPr>
          <a:xfrm>
            <a:off x="1445874" y="2153412"/>
            <a:ext cx="6974961" cy="3586617"/>
          </a:xfrm>
        </p:spPr>
        <p:txBody>
          <a:bodyPr rtlCol="0">
            <a:normAutofit/>
          </a:bodyPr>
          <a:lstStyle/>
          <a:p>
            <a:pPr marL="118872" indent="0" fontAlgn="auto">
              <a:spcBef>
                <a:spcPts val="0"/>
              </a:spcBef>
              <a:spcAft>
                <a:spcPts val="0"/>
              </a:spcAft>
              <a:buFont typeface="Wingdings 2"/>
              <a:buNone/>
              <a:defRPr/>
            </a:pPr>
            <a:r>
              <a:rPr lang="en-GB" sz="2400" dirty="0"/>
              <a:t>	</a:t>
            </a:r>
          </a:p>
          <a:p>
            <a:pPr marL="438912" indent="-320040" fontAlgn="auto">
              <a:lnSpc>
                <a:spcPct val="150000"/>
              </a:lnSpc>
              <a:spcBef>
                <a:spcPts val="0"/>
              </a:spcBef>
              <a:spcAft>
                <a:spcPts val="0"/>
              </a:spcAft>
              <a:buFont typeface="Wingdings 2"/>
              <a:buChar char=""/>
              <a:defRPr/>
            </a:pPr>
            <a:r>
              <a:rPr lang="en-GB" sz="2400" dirty="0"/>
              <a:t>Scientific management	</a:t>
            </a:r>
          </a:p>
          <a:p>
            <a:pPr marL="438912" indent="-320040" fontAlgn="auto">
              <a:lnSpc>
                <a:spcPct val="150000"/>
              </a:lnSpc>
              <a:spcBef>
                <a:spcPts val="0"/>
              </a:spcBef>
              <a:spcAft>
                <a:spcPts val="0"/>
              </a:spcAft>
              <a:buFont typeface="Wingdings 2"/>
              <a:buChar char=""/>
              <a:defRPr/>
            </a:pPr>
            <a:r>
              <a:rPr lang="en-GB" sz="2400" dirty="0"/>
              <a:t>Classical</a:t>
            </a:r>
          </a:p>
          <a:p>
            <a:pPr marL="438912" indent="-320040" fontAlgn="auto">
              <a:lnSpc>
                <a:spcPct val="150000"/>
              </a:lnSpc>
              <a:spcBef>
                <a:spcPts val="0"/>
              </a:spcBef>
              <a:spcAft>
                <a:spcPts val="0"/>
              </a:spcAft>
              <a:buFont typeface="Wingdings 2"/>
              <a:buChar char=""/>
              <a:defRPr/>
            </a:pPr>
            <a:r>
              <a:rPr lang="en-GB" sz="2400" dirty="0"/>
              <a:t>Behavioural</a:t>
            </a:r>
          </a:p>
          <a:p>
            <a:pPr marL="438912" indent="-320040" fontAlgn="auto">
              <a:lnSpc>
                <a:spcPct val="150000"/>
              </a:lnSpc>
              <a:spcBef>
                <a:spcPts val="0"/>
              </a:spcBef>
              <a:spcAft>
                <a:spcPts val="0"/>
              </a:spcAft>
              <a:buFont typeface="Wingdings 2"/>
              <a:buChar char=""/>
              <a:defRPr/>
            </a:pPr>
            <a:r>
              <a:rPr lang="en-GB" sz="2400" dirty="0"/>
              <a:t>Modern</a:t>
            </a:r>
          </a:p>
          <a:p>
            <a:pPr marL="118872" indent="0" fontAlgn="auto">
              <a:spcBef>
                <a:spcPts val="0"/>
              </a:spcBef>
              <a:spcAft>
                <a:spcPts val="0"/>
              </a:spcAft>
              <a:buNone/>
              <a:defRPr/>
            </a:pPr>
            <a:endParaRPr lang="en-GB" sz="2400" dirty="0"/>
          </a:p>
        </p:txBody>
      </p:sp>
      <p:sp>
        <p:nvSpPr>
          <p:cNvPr id="4" name="Footer Placeholder 3"/>
          <p:cNvSpPr>
            <a:spLocks noGrp="1"/>
          </p:cNvSpPr>
          <p:nvPr>
            <p:ph type="ftr" sz="quarter" idx="11"/>
          </p:nvPr>
        </p:nvSpPr>
        <p:spPr/>
        <p:txBody>
          <a:bodyPr/>
          <a:lstStyle/>
          <a:p>
            <a:r>
              <a:rPr lang="en-GB" dirty="0"/>
              <a:t>TSD50011008</a:t>
            </a:r>
          </a:p>
        </p:txBody>
      </p:sp>
      <p:pic>
        <p:nvPicPr>
          <p:cNvPr id="5" name="Picture 4"/>
          <p:cNvPicPr>
            <a:picLocks noChangeAspect="1"/>
          </p:cNvPicPr>
          <p:nvPr/>
        </p:nvPicPr>
        <p:blipFill>
          <a:blip r:embed="rId3">
            <a:extLst>
              <a:ext uri="{28A0092B-C50C-407E-A947-70E740481C1C}">
                <a14:useLocalDpi xmlns:a14="http://schemas.microsoft.com/office/drawing/2010/main" xmlns="" val="0"/>
              </a:ext>
            </a:extLst>
          </a:blip>
          <a:stretch>
            <a:fillRect/>
          </a:stretch>
        </p:blipFill>
        <p:spPr>
          <a:xfrm>
            <a:off x="4800601" y="2819400"/>
            <a:ext cx="2743200" cy="2327738"/>
          </a:xfrm>
          <a:prstGeom prst="rect">
            <a:avLst/>
          </a:prstGeom>
        </p:spPr>
      </p:pic>
    </p:spTree>
    <p:extLst>
      <p:ext uri="{BB962C8B-B14F-4D97-AF65-F5344CB8AC3E}">
        <p14:creationId xmlns:p14="http://schemas.microsoft.com/office/powerpoint/2010/main" xmlns="" val="703431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8" name="Picture 2" descr="Image result for video">
            <a:hlinkClick r:id="rId2"/>
          </p:cNvPr>
          <p:cNvPicPr>
            <a:picLocks noChangeAspect="1" noChangeArrowheads="1"/>
          </p:cNvPicPr>
          <p:nvPr/>
        </p:nvPicPr>
        <p:blipFill>
          <a:blip r:embed="rId3"/>
          <a:srcRect/>
          <a:stretch>
            <a:fillRect/>
          </a:stretch>
        </p:blipFill>
        <p:spPr bwMode="auto">
          <a:xfrm>
            <a:off x="1285852" y="428604"/>
            <a:ext cx="6943725" cy="3905251"/>
          </a:xfrm>
          <a:prstGeom prst="rect">
            <a:avLst/>
          </a:prstGeom>
          <a:noFill/>
        </p:spPr>
      </p:pic>
      <p:sp>
        <p:nvSpPr>
          <p:cNvPr id="5" name="TextBox 4"/>
          <p:cNvSpPr txBox="1"/>
          <p:nvPr/>
        </p:nvSpPr>
        <p:spPr>
          <a:xfrm>
            <a:off x="214282" y="5214950"/>
            <a:ext cx="8715436" cy="923330"/>
          </a:xfrm>
          <a:prstGeom prst="rect">
            <a:avLst/>
          </a:prstGeom>
          <a:noFill/>
        </p:spPr>
        <p:txBody>
          <a:bodyPr wrap="square" rtlCol="0">
            <a:spAutoFit/>
          </a:bodyPr>
          <a:lstStyle/>
          <a:p>
            <a:r>
              <a:rPr lang="en-GB" dirty="0" smtClean="0"/>
              <a:t>In Text : Lyon (2017)</a:t>
            </a:r>
          </a:p>
          <a:p>
            <a:r>
              <a:rPr lang="en-GB" dirty="0" smtClean="0"/>
              <a:t>In reference list: Lyon,  A. (2017)</a:t>
            </a:r>
            <a:r>
              <a:rPr lang="en-US" b="1" dirty="0" smtClean="0"/>
              <a:t> </a:t>
            </a:r>
            <a:r>
              <a:rPr lang="en-US" i="1" dirty="0" smtClean="0"/>
              <a:t>Classical Management Theory. </a:t>
            </a:r>
            <a:r>
              <a:rPr lang="en-US" dirty="0" smtClean="0"/>
              <a:t>[On line] Available at:</a:t>
            </a:r>
            <a:r>
              <a:rPr lang="en-US" i="1" dirty="0" smtClean="0"/>
              <a:t> </a:t>
            </a:r>
            <a:r>
              <a:rPr lang="en-GB" i="1" dirty="0" smtClean="0">
                <a:hlinkClick r:id="rId4"/>
              </a:rPr>
              <a:t>https://www.youtube.com/watch?v=d1jOwD-CTLI</a:t>
            </a:r>
            <a:r>
              <a:rPr lang="en-GB" i="1" dirty="0" smtClean="0"/>
              <a:t> </a:t>
            </a:r>
            <a:r>
              <a:rPr lang="en-GB" dirty="0" smtClean="0"/>
              <a:t>[accessed 30</a:t>
            </a:r>
            <a:r>
              <a:rPr lang="en-GB" baseline="30000" dirty="0" smtClean="0"/>
              <a:t>th</a:t>
            </a:r>
            <a:r>
              <a:rPr lang="en-GB" dirty="0" smtClean="0"/>
              <a:t> October 2018]</a:t>
            </a:r>
            <a:endParaRPr lang="en-US" i="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786" y="357166"/>
            <a:ext cx="7715303" cy="1892804"/>
          </a:xfrm>
        </p:spPr>
        <p:txBody>
          <a:bodyPr>
            <a:normAutofit fontScale="90000"/>
          </a:bodyPr>
          <a:lstStyle/>
          <a:p>
            <a:pPr algn="l"/>
            <a:r>
              <a:rPr lang="en-GB" dirty="0" smtClean="0"/>
              <a:t>Discussion </a:t>
            </a:r>
            <a:br>
              <a:rPr lang="en-GB" dirty="0" smtClean="0"/>
            </a:br>
            <a:r>
              <a:rPr lang="en-GB" dirty="0" smtClean="0"/>
              <a:t>1- theory</a:t>
            </a:r>
            <a:br>
              <a:rPr lang="en-GB" dirty="0" smtClean="0"/>
            </a:br>
            <a:r>
              <a:rPr lang="en-GB" dirty="0" smtClean="0"/>
              <a:t>2. what do you agree with</a:t>
            </a:r>
            <a:br>
              <a:rPr lang="en-GB" dirty="0" smtClean="0"/>
            </a:br>
            <a:r>
              <a:rPr lang="en-GB" dirty="0" smtClean="0"/>
              <a:t>3. application in your or a work place</a:t>
            </a:r>
            <a:endParaRPr lang="en-US" dirty="0"/>
          </a:p>
        </p:txBody>
      </p:sp>
      <p:sp>
        <p:nvSpPr>
          <p:cNvPr id="3" name="Content Placeholder 2"/>
          <p:cNvSpPr>
            <a:spLocks noGrp="1"/>
          </p:cNvSpPr>
          <p:nvPr>
            <p:ph idx="1"/>
          </p:nvPr>
        </p:nvSpPr>
        <p:spPr>
          <a:xfrm>
            <a:off x="785786" y="6072206"/>
            <a:ext cx="8358214" cy="500066"/>
          </a:xfrm>
        </p:spPr>
        <p:txBody>
          <a:bodyPr/>
          <a:lstStyle/>
          <a:p>
            <a:pPr>
              <a:buNone/>
            </a:pPr>
            <a:r>
              <a:rPr lang="en-GB" dirty="0" smtClean="0"/>
              <a:t>		    Webber		Taylor		</a:t>
            </a:r>
            <a:r>
              <a:rPr lang="en-GB" dirty="0" err="1" smtClean="0"/>
              <a:t>Fayol</a:t>
            </a:r>
            <a:endParaRPr lang="en-US" dirty="0"/>
          </a:p>
        </p:txBody>
      </p:sp>
      <p:pic>
        <p:nvPicPr>
          <p:cNvPr id="76802" name="Picture 2"/>
          <p:cNvPicPr>
            <a:picLocks noChangeAspect="1" noChangeArrowheads="1"/>
          </p:cNvPicPr>
          <p:nvPr/>
        </p:nvPicPr>
        <p:blipFill>
          <a:blip r:embed="rId3"/>
          <a:srcRect/>
          <a:stretch>
            <a:fillRect/>
          </a:stretch>
        </p:blipFill>
        <p:spPr bwMode="auto">
          <a:xfrm>
            <a:off x="1071538" y="2357430"/>
            <a:ext cx="7191375" cy="371475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descr="Related image">
            <a:hlinkClick r:id="rId2"/>
          </p:cNvPr>
          <p:cNvPicPr>
            <a:picLocks noChangeAspect="1" noChangeArrowheads="1"/>
          </p:cNvPicPr>
          <p:nvPr/>
        </p:nvPicPr>
        <p:blipFill>
          <a:blip r:embed="rId3">
            <a:lum bright="70000" contrast="-70000"/>
          </a:blip>
          <a:srcRect/>
          <a:stretch>
            <a:fillRect/>
          </a:stretch>
        </p:blipFill>
        <p:spPr bwMode="auto">
          <a:xfrm>
            <a:off x="1071538" y="1000108"/>
            <a:ext cx="7058025" cy="5457825"/>
          </a:xfrm>
          <a:prstGeom prst="rect">
            <a:avLst/>
          </a:prstGeom>
          <a:noFill/>
        </p:spPr>
      </p:pic>
      <p:sp>
        <p:nvSpPr>
          <p:cNvPr id="4" name="Rectangle 3"/>
          <p:cNvSpPr/>
          <p:nvPr/>
        </p:nvSpPr>
        <p:spPr>
          <a:xfrm>
            <a:off x="1571604" y="2571744"/>
            <a:ext cx="6286544" cy="2585323"/>
          </a:xfrm>
          <a:prstGeom prst="rect">
            <a:avLst/>
          </a:prstGeom>
        </p:spPr>
        <p:txBody>
          <a:bodyPr wrap="square">
            <a:spAutoFit/>
          </a:bodyPr>
          <a:lstStyle/>
          <a:p>
            <a:r>
              <a:rPr lang="en-US" b="1" dirty="0" smtClean="0"/>
              <a:t> T</a:t>
            </a:r>
            <a:r>
              <a:rPr lang="en-US" b="1" dirty="0" smtClean="0"/>
              <a:t>he </a:t>
            </a:r>
            <a:r>
              <a:rPr lang="en-US" b="1" dirty="0" smtClean="0"/>
              <a:t>systematic training of workers in “</a:t>
            </a:r>
            <a:r>
              <a:rPr lang="en-US" b="1" dirty="0" smtClean="0">
                <a:solidFill>
                  <a:srgbClr val="FF0000"/>
                </a:solidFill>
              </a:rPr>
              <a:t>the one best practice</a:t>
            </a:r>
            <a:r>
              <a:rPr lang="en-US" b="1" dirty="0" smtClean="0"/>
              <a:t>” rather than allowing them personal discretion in their tasks. </a:t>
            </a:r>
            <a:endParaRPr lang="en-US" b="1" dirty="0" smtClean="0"/>
          </a:p>
          <a:p>
            <a:endParaRPr lang="en-US" b="1" dirty="0" smtClean="0"/>
          </a:p>
          <a:p>
            <a:r>
              <a:rPr lang="en-US" b="1" dirty="0" smtClean="0"/>
              <a:t>Workload to be </a:t>
            </a:r>
            <a:r>
              <a:rPr lang="en-US" b="1" dirty="0" smtClean="0">
                <a:solidFill>
                  <a:srgbClr val="FF0000"/>
                </a:solidFill>
              </a:rPr>
              <a:t>evenly shared </a:t>
            </a:r>
            <a:r>
              <a:rPr lang="en-US" b="1" dirty="0" smtClean="0"/>
              <a:t>between the workers and management with management performing the science and instruction and the workers performing the labor, each group doing “</a:t>
            </a:r>
            <a:r>
              <a:rPr lang="en-US" b="1" dirty="0" smtClean="0">
                <a:solidFill>
                  <a:srgbClr val="FF0000"/>
                </a:solidFill>
              </a:rPr>
              <a:t>the work for which it was best suited</a:t>
            </a:r>
            <a:r>
              <a:rPr lang="en-US" b="1" dirty="0" smtClean="0"/>
              <a:t>”. </a:t>
            </a:r>
          </a:p>
          <a:p>
            <a:r>
              <a:rPr lang="en-US" b="1" dirty="0" smtClean="0"/>
              <a:t> </a:t>
            </a:r>
            <a:endParaRPr lang="en-US" b="1" dirty="0"/>
          </a:p>
        </p:txBody>
      </p:sp>
      <p:sp>
        <p:nvSpPr>
          <p:cNvPr id="5" name="Title 1"/>
          <p:cNvSpPr>
            <a:spLocks noGrp="1"/>
          </p:cNvSpPr>
          <p:nvPr>
            <p:ph type="title"/>
          </p:nvPr>
        </p:nvSpPr>
        <p:spPr>
          <a:xfrm>
            <a:off x="1643042" y="428604"/>
            <a:ext cx="5937755" cy="1188720"/>
          </a:xfrm>
        </p:spPr>
        <p:txBody>
          <a:bodyPr>
            <a:normAutofit fontScale="90000"/>
          </a:bodyPr>
          <a:lstStyle/>
          <a:p>
            <a:pPr fontAlgn="auto">
              <a:spcAft>
                <a:spcPts val="0"/>
              </a:spcAft>
              <a:defRPr/>
            </a:pPr>
            <a:r>
              <a:rPr lang="en-GB" dirty="0"/>
              <a:t/>
            </a:r>
            <a:br>
              <a:rPr lang="en-GB" dirty="0"/>
            </a:br>
            <a:r>
              <a:rPr lang="en-GB" sz="2400" dirty="0" smtClean="0"/>
              <a:t> </a:t>
            </a:r>
            <a:r>
              <a:rPr lang="en-GB" sz="2700" dirty="0" smtClean="0"/>
              <a:t>Scientific management school </a:t>
            </a:r>
            <a:r>
              <a:rPr lang="en-GB" sz="2700" dirty="0" smtClean="0"/>
              <a:t/>
            </a:r>
            <a:br>
              <a:rPr lang="en-GB" sz="2700" dirty="0" smtClean="0"/>
            </a:br>
            <a:r>
              <a:rPr lang="en-GB" sz="2200" dirty="0" smtClean="0"/>
              <a:t>Frederick</a:t>
            </a:r>
            <a:r>
              <a:rPr lang="en-GB" sz="2200" dirty="0"/>
              <a:t>. W. </a:t>
            </a:r>
            <a:r>
              <a:rPr lang="en-GB" sz="2200" dirty="0" smtClean="0"/>
              <a:t>Taylor</a:t>
            </a:r>
            <a:endParaRPr lang="en-GB" sz="2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smtClean="0"/>
              <a:t>Scientific management school </a:t>
            </a:r>
            <a:br>
              <a:rPr lang="en-GB" sz="2800" dirty="0" smtClean="0"/>
            </a:br>
            <a:r>
              <a:rPr lang="en-GB" sz="2400" dirty="0" smtClean="0"/>
              <a:t>Frederick. W. Taylor</a:t>
            </a:r>
            <a:endParaRPr lang="en-US" dirty="0"/>
          </a:p>
        </p:txBody>
      </p:sp>
      <p:sp>
        <p:nvSpPr>
          <p:cNvPr id="3" name="Content Placeholder 2"/>
          <p:cNvSpPr>
            <a:spLocks noGrp="1"/>
          </p:cNvSpPr>
          <p:nvPr>
            <p:ph idx="1"/>
          </p:nvPr>
        </p:nvSpPr>
        <p:spPr>
          <a:xfrm>
            <a:off x="1214414" y="2638045"/>
            <a:ext cx="7215237" cy="3219847"/>
          </a:xfrm>
        </p:spPr>
        <p:txBody>
          <a:bodyPr>
            <a:normAutofit/>
          </a:bodyPr>
          <a:lstStyle/>
          <a:p>
            <a:pPr marL="342900" indent="-342900">
              <a:buAutoNum type="arabicPeriod"/>
            </a:pPr>
            <a:r>
              <a:rPr lang="en-US" dirty="0" smtClean="0"/>
              <a:t>Develop </a:t>
            </a:r>
            <a:r>
              <a:rPr lang="en-US" dirty="0" smtClean="0"/>
              <a:t>a </a:t>
            </a:r>
            <a:r>
              <a:rPr lang="en-US" dirty="0" smtClean="0">
                <a:solidFill>
                  <a:srgbClr val="C00000"/>
                </a:solidFill>
              </a:rPr>
              <a:t>‘science of work’ </a:t>
            </a:r>
            <a:r>
              <a:rPr lang="en-US" dirty="0" smtClean="0"/>
              <a:t>to replace old rule-of-thumb methods: pay and other rewards linked to </a:t>
            </a:r>
            <a:r>
              <a:rPr lang="en-US" dirty="0" smtClean="0">
                <a:solidFill>
                  <a:srgbClr val="C00000"/>
                </a:solidFill>
              </a:rPr>
              <a:t>achievement</a:t>
            </a:r>
            <a:r>
              <a:rPr lang="en-US" dirty="0" smtClean="0"/>
              <a:t> of ‘optimum goals’ – measures of work performance and output; failure to achieve these would in contrast result in loss of earnings. </a:t>
            </a:r>
            <a:endParaRPr lang="en-US" dirty="0" smtClean="0"/>
          </a:p>
          <a:p>
            <a:pPr marL="342900" indent="-342900">
              <a:buAutoNum type="arabicPeriod"/>
            </a:pPr>
            <a:r>
              <a:rPr lang="en-US" dirty="0" smtClean="0"/>
              <a:t>Workers </a:t>
            </a:r>
            <a:r>
              <a:rPr lang="en-US" dirty="0" smtClean="0"/>
              <a:t>to be ‘</a:t>
            </a:r>
            <a:r>
              <a:rPr lang="en-US" dirty="0" smtClean="0">
                <a:solidFill>
                  <a:srgbClr val="C00000"/>
                </a:solidFill>
              </a:rPr>
              <a:t>scientifically</a:t>
            </a:r>
            <a:r>
              <a:rPr lang="en-US" dirty="0" smtClean="0"/>
              <a:t>’ selected and developed: training each to be ‘first-class’ at some specific task. </a:t>
            </a:r>
            <a:endParaRPr lang="en-US" dirty="0" smtClean="0"/>
          </a:p>
          <a:p>
            <a:pPr marL="342900" indent="-342900">
              <a:buAutoNum type="arabicPeriod"/>
            </a:pPr>
            <a:r>
              <a:rPr lang="en-US" dirty="0" smtClean="0"/>
              <a:t>The </a:t>
            </a:r>
            <a:r>
              <a:rPr lang="en-US" dirty="0" smtClean="0"/>
              <a:t>‘science of work’ to be brought together with scientifically selected and trained people to achieve the best results. </a:t>
            </a:r>
            <a:endParaRPr lang="en-US" dirty="0" smtClean="0"/>
          </a:p>
          <a:p>
            <a:pPr marL="342900" indent="-342900">
              <a:buAutoNum type="arabicPeriod"/>
            </a:pPr>
            <a:r>
              <a:rPr lang="en-US" dirty="0" smtClean="0"/>
              <a:t>Work </a:t>
            </a:r>
            <a:r>
              <a:rPr lang="en-US" dirty="0" smtClean="0"/>
              <a:t>and responsibility to be divided </a:t>
            </a:r>
            <a:r>
              <a:rPr lang="en-US" dirty="0" smtClean="0">
                <a:solidFill>
                  <a:srgbClr val="C00000"/>
                </a:solidFill>
              </a:rPr>
              <a:t>equally</a:t>
            </a:r>
            <a:r>
              <a:rPr lang="en-US" dirty="0" smtClean="0"/>
              <a:t> between workers and management cooperating together in close interdependence</a:t>
            </a:r>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dirty="0" smtClean="0"/>
              <a:t>Scientific management school </a:t>
            </a:r>
            <a:br>
              <a:rPr lang="en-GB" sz="2400" dirty="0" smtClean="0"/>
            </a:br>
            <a:r>
              <a:rPr lang="en-GB" sz="2000" dirty="0" smtClean="0"/>
              <a:t>Frederick. W. Taylor</a:t>
            </a:r>
            <a:endParaRPr lang="en-US" dirty="0"/>
          </a:p>
        </p:txBody>
      </p:sp>
      <p:sp>
        <p:nvSpPr>
          <p:cNvPr id="3" name="Content Placeholder 2"/>
          <p:cNvSpPr>
            <a:spLocks noGrp="1"/>
          </p:cNvSpPr>
          <p:nvPr>
            <p:ph idx="1"/>
          </p:nvPr>
        </p:nvSpPr>
        <p:spPr/>
        <p:txBody>
          <a:bodyPr/>
          <a:lstStyle/>
          <a:p>
            <a:pPr>
              <a:buNone/>
            </a:pPr>
            <a:r>
              <a:rPr lang="en-US" dirty="0" smtClean="0"/>
              <a:t>Critics point </a:t>
            </a:r>
            <a:r>
              <a:rPr lang="en-US" dirty="0" smtClean="0"/>
              <a:t>out that Taylor’s theories tend to “dehumanize” the workers. </a:t>
            </a:r>
            <a:r>
              <a:rPr lang="en-US" dirty="0" smtClean="0"/>
              <a:t> </a:t>
            </a:r>
            <a:r>
              <a:rPr lang="en-US" dirty="0" smtClean="0"/>
              <a:t>- his stop-watch measured time trials</a:t>
            </a:r>
            <a:endParaRPr lang="en-US" dirty="0"/>
          </a:p>
        </p:txBody>
      </p:sp>
      <p:pic>
        <p:nvPicPr>
          <p:cNvPr id="79874" name="Picture 2" descr="Image result for managers">
            <a:hlinkClick r:id="rId2"/>
          </p:cNvPr>
          <p:cNvPicPr>
            <a:picLocks noChangeAspect="1" noChangeArrowheads="1"/>
          </p:cNvPicPr>
          <p:nvPr/>
        </p:nvPicPr>
        <p:blipFill>
          <a:blip r:embed="rId3"/>
          <a:srcRect/>
          <a:stretch>
            <a:fillRect/>
          </a:stretch>
        </p:blipFill>
        <p:spPr bwMode="auto">
          <a:xfrm>
            <a:off x="2643174" y="3786190"/>
            <a:ext cx="4451884" cy="2501959"/>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smtClean="0"/>
              <a:t>Scientific management school </a:t>
            </a:r>
            <a:r>
              <a:rPr lang="en-GB" sz="2800" dirty="0" smtClean="0"/>
              <a:t/>
            </a:r>
            <a:br>
              <a:rPr lang="en-GB" sz="2800" dirty="0" smtClean="0"/>
            </a:br>
            <a:r>
              <a:rPr lang="en-GB" sz="2400" dirty="0" smtClean="0"/>
              <a:t>Lillian </a:t>
            </a:r>
            <a:r>
              <a:rPr lang="en-GB" sz="2400" dirty="0" err="1" smtClean="0"/>
              <a:t>Gilbreth</a:t>
            </a:r>
            <a:endParaRPr lang="en-US" sz="2400" dirty="0"/>
          </a:p>
        </p:txBody>
      </p:sp>
      <p:sp>
        <p:nvSpPr>
          <p:cNvPr id="3" name="Content Placeholder 2"/>
          <p:cNvSpPr>
            <a:spLocks noGrp="1"/>
          </p:cNvSpPr>
          <p:nvPr>
            <p:ph idx="1"/>
          </p:nvPr>
        </p:nvSpPr>
        <p:spPr>
          <a:xfrm>
            <a:off x="1571604" y="2357430"/>
            <a:ext cx="5937755" cy="3101983"/>
          </a:xfrm>
        </p:spPr>
        <p:txBody>
          <a:bodyPr/>
          <a:lstStyle/>
          <a:p>
            <a:pPr marL="118872" indent="0" fontAlgn="auto">
              <a:spcBef>
                <a:spcPts val="0"/>
              </a:spcBef>
              <a:spcAft>
                <a:spcPts val="0"/>
              </a:spcAft>
              <a:buFont typeface="Wingdings 2"/>
              <a:buNone/>
              <a:defRPr/>
            </a:pPr>
            <a:r>
              <a:rPr lang="en-GB" sz="3200" b="1" dirty="0" err="1" smtClean="0"/>
              <a:t>Gilbreth</a:t>
            </a:r>
            <a:r>
              <a:rPr lang="en-GB" sz="3200" b="1" dirty="0" smtClean="0"/>
              <a:t> (1914)</a:t>
            </a:r>
          </a:p>
          <a:p>
            <a:pPr marL="461772">
              <a:spcBef>
                <a:spcPts val="0"/>
              </a:spcBef>
              <a:buFont typeface="Wingdings" panose="05000000000000000000" pitchFamily="2" charset="2"/>
              <a:buChar char="§"/>
              <a:defRPr/>
            </a:pPr>
            <a:r>
              <a:rPr lang="en-GB" dirty="0" smtClean="0"/>
              <a:t>Reducing unnecessary </a:t>
            </a:r>
            <a:r>
              <a:rPr lang="en-GB" dirty="0" smtClean="0"/>
              <a:t>motions and improving </a:t>
            </a:r>
            <a:r>
              <a:rPr lang="en-US" dirty="0" smtClean="0"/>
              <a:t>efficiency in </a:t>
            </a:r>
            <a:r>
              <a:rPr lang="en-US" dirty="0" err="1" smtClean="0"/>
              <a:t>organisations</a:t>
            </a:r>
            <a:endParaRPr lang="en-GB" dirty="0" smtClean="0"/>
          </a:p>
          <a:p>
            <a:pPr marL="461772">
              <a:spcBef>
                <a:spcPts val="0"/>
              </a:spcBef>
              <a:buFont typeface="Wingdings" panose="05000000000000000000" pitchFamily="2" charset="2"/>
              <a:buChar char="§"/>
              <a:defRPr/>
            </a:pPr>
            <a:r>
              <a:rPr lang="en-GB" dirty="0" smtClean="0"/>
              <a:t>Each worker should be involved in doing their own work</a:t>
            </a:r>
          </a:p>
          <a:p>
            <a:pPr marL="461772">
              <a:spcBef>
                <a:spcPts val="0"/>
              </a:spcBef>
              <a:buFont typeface="Wingdings" panose="05000000000000000000" pitchFamily="2" charset="2"/>
              <a:buChar char="§"/>
              <a:defRPr/>
            </a:pPr>
            <a:r>
              <a:rPr lang="en-GB" dirty="0" smtClean="0"/>
              <a:t>Motion &amp; Time Studies</a:t>
            </a:r>
          </a:p>
          <a:p>
            <a:endParaRPr lang="en-US" dirty="0"/>
          </a:p>
        </p:txBody>
      </p:sp>
      <p:pic>
        <p:nvPicPr>
          <p:cNvPr id="1026" name="Picture 2" descr="Image result for management">
            <a:hlinkClick r:id="rId3"/>
          </p:cNvPr>
          <p:cNvPicPr>
            <a:picLocks noChangeAspect="1" noChangeArrowheads="1"/>
          </p:cNvPicPr>
          <p:nvPr/>
        </p:nvPicPr>
        <p:blipFill>
          <a:blip r:embed="rId4"/>
          <a:srcRect/>
          <a:stretch>
            <a:fillRect/>
          </a:stretch>
        </p:blipFill>
        <p:spPr bwMode="auto">
          <a:xfrm>
            <a:off x="2714612" y="4143380"/>
            <a:ext cx="4357678" cy="2469352"/>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US" altLang="en-US"/>
              <a:t>Scientific Management</a:t>
            </a:r>
          </a:p>
        </p:txBody>
      </p:sp>
      <p:sp>
        <p:nvSpPr>
          <p:cNvPr id="79875" name="Rectangle 3"/>
          <p:cNvSpPr>
            <a:spLocks noGrp="1" noChangeArrowheads="1"/>
          </p:cNvSpPr>
          <p:nvPr>
            <p:ph idx="1"/>
          </p:nvPr>
        </p:nvSpPr>
        <p:spPr/>
        <p:txBody>
          <a:bodyPr>
            <a:normAutofit/>
          </a:bodyPr>
          <a:lstStyle/>
          <a:p>
            <a:r>
              <a:rPr lang="en-US" altLang="en-US" dirty="0"/>
              <a:t>Application of the Scientific Method to work</a:t>
            </a:r>
          </a:p>
          <a:p>
            <a:r>
              <a:rPr lang="en-US" altLang="en-US" dirty="0"/>
              <a:t>Train the workers</a:t>
            </a:r>
          </a:p>
          <a:p>
            <a:r>
              <a:rPr lang="en-US" altLang="en-US" dirty="0"/>
              <a:t>Selection of the most capable workers</a:t>
            </a:r>
          </a:p>
          <a:p>
            <a:r>
              <a:rPr lang="en-US" altLang="en-US" dirty="0"/>
              <a:t>Provide resources to workers</a:t>
            </a:r>
          </a:p>
          <a:p>
            <a:r>
              <a:rPr lang="en-GB" altLang="en-US" dirty="0"/>
              <a:t>Provide fair pay incentives to workers </a:t>
            </a:r>
            <a:r>
              <a:rPr lang="en-GB" altLang="en-US" sz="2800" i="1" dirty="0"/>
              <a:t>(share productivity gains)</a:t>
            </a:r>
          </a:p>
          <a:p>
            <a:endParaRPr lang="en-US" altLang="en-US" dirty="0"/>
          </a:p>
          <a:p>
            <a:pPr>
              <a:buFontTx/>
              <a:buNone/>
            </a:pPr>
            <a:endParaRPr lang="en-US" altLang="en-US" dirty="0"/>
          </a:p>
        </p:txBody>
      </p:sp>
      <p:pic>
        <p:nvPicPr>
          <p:cNvPr id="23554" name="Picture 2" descr="Related image">
            <a:hlinkClick r:id="rId3"/>
          </p:cNvPr>
          <p:cNvPicPr>
            <a:picLocks noChangeAspect="1" noChangeArrowheads="1"/>
          </p:cNvPicPr>
          <p:nvPr/>
        </p:nvPicPr>
        <p:blipFill>
          <a:blip r:embed="rId4" cstate="print">
            <a:duotone>
              <a:schemeClr val="accent2">
                <a:shade val="45000"/>
                <a:satMod val="135000"/>
              </a:schemeClr>
              <a:prstClr val="white"/>
            </a:duotone>
          </a:blip>
          <a:srcRect/>
          <a:stretch>
            <a:fillRect/>
          </a:stretch>
        </p:blipFill>
        <p:spPr bwMode="auto">
          <a:xfrm>
            <a:off x="3929058" y="4643446"/>
            <a:ext cx="2595538" cy="1946654"/>
          </a:xfrm>
          <a:prstGeom prst="rect">
            <a:avLst/>
          </a:prstGeom>
          <a:noFill/>
        </p:spPr>
      </p:pic>
    </p:spTree>
    <p:extLst>
      <p:ext uri="{BB962C8B-B14F-4D97-AF65-F5344CB8AC3E}">
        <p14:creationId xmlns:p14="http://schemas.microsoft.com/office/powerpoint/2010/main" xmlns="" val="7548578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98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98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98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98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98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school</a:t>
            </a:r>
          </a:p>
        </p:txBody>
      </p:sp>
      <p:sp>
        <p:nvSpPr>
          <p:cNvPr id="3" name="Content Placeholder 2"/>
          <p:cNvSpPr>
            <a:spLocks noGrp="1"/>
          </p:cNvSpPr>
          <p:nvPr>
            <p:ph idx="1"/>
          </p:nvPr>
        </p:nvSpPr>
        <p:spPr/>
        <p:txBody>
          <a:bodyPr/>
          <a:lstStyle/>
          <a:p>
            <a:r>
              <a:rPr lang="en-GB" dirty="0"/>
              <a:t>Henri Fayol – </a:t>
            </a:r>
            <a:r>
              <a:rPr lang="en-GB" sz="2400" dirty="0"/>
              <a:t>administrative theory</a:t>
            </a:r>
          </a:p>
          <a:p>
            <a:r>
              <a:rPr lang="en-GB" dirty="0"/>
              <a:t>Max Weber - </a:t>
            </a:r>
            <a:r>
              <a:rPr lang="en-GB" sz="2400" dirty="0"/>
              <a:t>bureaucratic theory.</a:t>
            </a:r>
          </a:p>
        </p:txBody>
      </p:sp>
      <p:sp>
        <p:nvSpPr>
          <p:cNvPr id="5" name="Footer Placeholder 4"/>
          <p:cNvSpPr>
            <a:spLocks noGrp="1"/>
          </p:cNvSpPr>
          <p:nvPr>
            <p:ph type="ftr" sz="quarter" idx="11"/>
          </p:nvPr>
        </p:nvSpPr>
        <p:spPr/>
        <p:txBody>
          <a:bodyPr/>
          <a:lstStyle/>
          <a:p>
            <a:r>
              <a:rPr lang="en-GB"/>
              <a:t>TSD50011008</a:t>
            </a:r>
          </a:p>
        </p:txBody>
      </p:sp>
      <p:pic>
        <p:nvPicPr>
          <p:cNvPr id="21506" name="Picture 2" descr="Related image">
            <a:hlinkClick r:id="rId3"/>
          </p:cNvPr>
          <p:cNvPicPr>
            <a:picLocks noChangeAspect="1" noChangeArrowheads="1"/>
          </p:cNvPicPr>
          <p:nvPr/>
        </p:nvPicPr>
        <p:blipFill>
          <a:blip r:embed="rId4"/>
          <a:srcRect/>
          <a:stretch>
            <a:fillRect/>
          </a:stretch>
        </p:blipFill>
        <p:spPr bwMode="auto">
          <a:xfrm>
            <a:off x="3286116" y="3786190"/>
            <a:ext cx="3619500" cy="2409826"/>
          </a:xfrm>
          <a:prstGeom prst="rect">
            <a:avLst/>
          </a:prstGeom>
          <a:noFill/>
        </p:spPr>
      </p:pic>
    </p:spTree>
    <p:extLst>
      <p:ext uri="{BB962C8B-B14F-4D97-AF65-F5344CB8AC3E}">
        <p14:creationId xmlns:p14="http://schemas.microsoft.com/office/powerpoint/2010/main" xmlns="" val="42345653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357166"/>
            <a:ext cx="8286807" cy="6000791"/>
          </a:xfrm>
        </p:spPr>
        <p:txBody>
          <a:bodyPr>
            <a:normAutofit/>
          </a:bodyPr>
          <a:lstStyle/>
          <a:p>
            <a:r>
              <a:rPr lang="en-US" sz="2400" b="1" dirty="0" smtClean="0">
                <a:solidFill>
                  <a:srgbClr val="C00000"/>
                </a:solidFill>
              </a:rPr>
              <a:t>Weber</a:t>
            </a:r>
            <a:r>
              <a:rPr lang="en-US" dirty="0" smtClean="0"/>
              <a:t> </a:t>
            </a:r>
            <a:r>
              <a:rPr lang="en-US" dirty="0" smtClean="0"/>
              <a:t>- Western </a:t>
            </a:r>
            <a:r>
              <a:rPr lang="en-US" dirty="0" smtClean="0"/>
              <a:t>civilization was shifting from </a:t>
            </a:r>
            <a:r>
              <a:rPr lang="en-US" dirty="0" smtClean="0"/>
              <a:t>value oriented thinking to an </a:t>
            </a:r>
            <a:r>
              <a:rPr lang="en-US" dirty="0" smtClean="0">
                <a:solidFill>
                  <a:srgbClr val="C00000"/>
                </a:solidFill>
              </a:rPr>
              <a:t>affective action</a:t>
            </a:r>
            <a:r>
              <a:rPr lang="en-US" dirty="0" smtClean="0"/>
              <a:t> </a:t>
            </a:r>
            <a:r>
              <a:rPr lang="en-US" dirty="0" smtClean="0"/>
              <a:t>seek </a:t>
            </a:r>
            <a:r>
              <a:rPr lang="en-US" dirty="0" smtClean="0"/>
              <a:t>technically optimal results at the expense of emotional or humanistic content.  </a:t>
            </a:r>
            <a:r>
              <a:rPr lang="en-US" dirty="0" smtClean="0"/>
              <a:t> </a:t>
            </a:r>
            <a:endParaRPr lang="en-US" dirty="0" smtClean="0"/>
          </a:p>
          <a:p>
            <a:r>
              <a:rPr lang="en-US" b="1" dirty="0" smtClean="0">
                <a:solidFill>
                  <a:srgbClr val="C00000"/>
                </a:solidFill>
              </a:rPr>
              <a:t>Weber</a:t>
            </a:r>
            <a:r>
              <a:rPr lang="en-US" dirty="0" smtClean="0"/>
              <a:t> recognised that bureaucracy </a:t>
            </a:r>
            <a:r>
              <a:rPr lang="en-US" dirty="0" smtClean="0"/>
              <a:t>“</a:t>
            </a:r>
            <a:r>
              <a:rPr lang="en-US" dirty="0" smtClean="0">
                <a:solidFill>
                  <a:srgbClr val="C00000"/>
                </a:solidFill>
              </a:rPr>
              <a:t>depersonalizes</a:t>
            </a:r>
            <a:r>
              <a:rPr lang="en-US" dirty="0" smtClean="0"/>
              <a:t>” itself – i.e., the more completely it succeeds in achieving the exclusion of love, hatred, and every purely </a:t>
            </a:r>
            <a:r>
              <a:rPr lang="en-US" dirty="0" smtClean="0"/>
              <a:t>personal feeling. Hence</a:t>
            </a:r>
            <a:r>
              <a:rPr lang="en-US" dirty="0" smtClean="0"/>
              <a:t>, Weber predicted a completely impersonal </a:t>
            </a:r>
            <a:r>
              <a:rPr lang="en-US" dirty="0" err="1" smtClean="0"/>
              <a:t>organisation</a:t>
            </a:r>
            <a:r>
              <a:rPr lang="en-US" dirty="0" smtClean="0"/>
              <a:t> </a:t>
            </a:r>
            <a:r>
              <a:rPr lang="en-US" dirty="0" smtClean="0"/>
              <a:t>with little human level interaction between </a:t>
            </a:r>
            <a:r>
              <a:rPr lang="en-US" dirty="0" smtClean="0"/>
              <a:t>its </a:t>
            </a:r>
            <a:r>
              <a:rPr lang="en-US" dirty="0" smtClean="0"/>
              <a:t>members.</a:t>
            </a:r>
            <a:endParaRPr lang="en-US" dirty="0"/>
          </a:p>
        </p:txBody>
      </p:sp>
      <p:pic>
        <p:nvPicPr>
          <p:cNvPr id="80898" name="Picture 2" descr="Related image">
            <a:hlinkClick r:id="rId2"/>
          </p:cNvPr>
          <p:cNvPicPr>
            <a:picLocks noChangeAspect="1" noChangeArrowheads="1"/>
          </p:cNvPicPr>
          <p:nvPr/>
        </p:nvPicPr>
        <p:blipFill>
          <a:blip r:embed="rId3"/>
          <a:srcRect/>
          <a:stretch>
            <a:fillRect/>
          </a:stretch>
        </p:blipFill>
        <p:spPr bwMode="auto">
          <a:xfrm>
            <a:off x="2071670" y="2857495"/>
            <a:ext cx="5072098" cy="3405381"/>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1473" y="785794"/>
            <a:ext cx="5500726" cy="5572163"/>
          </a:xfrm>
        </p:spPr>
        <p:txBody>
          <a:bodyPr>
            <a:normAutofit/>
          </a:bodyPr>
          <a:lstStyle/>
          <a:p>
            <a:pPr>
              <a:buNone/>
            </a:pPr>
            <a:r>
              <a:rPr lang="en-US" sz="2400" b="1" dirty="0" err="1" smtClean="0">
                <a:solidFill>
                  <a:srgbClr val="C00000"/>
                </a:solidFill>
              </a:rPr>
              <a:t>Fayol</a:t>
            </a:r>
            <a:r>
              <a:rPr lang="en-US" dirty="0" smtClean="0"/>
              <a:t> </a:t>
            </a:r>
            <a:r>
              <a:rPr lang="en-US" dirty="0" smtClean="0"/>
              <a:t>believed that management had five principle roles: </a:t>
            </a:r>
            <a:endParaRPr lang="en-US" dirty="0" smtClean="0"/>
          </a:p>
          <a:p>
            <a:pPr>
              <a:buNone/>
            </a:pPr>
            <a:r>
              <a:rPr lang="en-US" dirty="0" smtClean="0"/>
              <a:t>1. to </a:t>
            </a:r>
            <a:r>
              <a:rPr lang="en-US" dirty="0" smtClean="0"/>
              <a:t>forecast and </a:t>
            </a:r>
            <a:r>
              <a:rPr lang="en-US" dirty="0" smtClean="0"/>
              <a:t>plan - </a:t>
            </a:r>
            <a:r>
              <a:rPr lang="en-US" dirty="0" smtClean="0"/>
              <a:t>anticipating the future </a:t>
            </a:r>
            <a:endParaRPr lang="en-US" dirty="0" smtClean="0"/>
          </a:p>
          <a:p>
            <a:pPr>
              <a:buNone/>
            </a:pPr>
            <a:r>
              <a:rPr lang="en-US" dirty="0" smtClean="0"/>
              <a:t>2. to </a:t>
            </a:r>
            <a:r>
              <a:rPr lang="en-US" dirty="0" err="1" smtClean="0"/>
              <a:t>organise</a:t>
            </a:r>
            <a:r>
              <a:rPr lang="en-US" dirty="0" smtClean="0"/>
              <a:t> - </a:t>
            </a:r>
            <a:r>
              <a:rPr lang="en-US" dirty="0" smtClean="0"/>
              <a:t>the development of the institution’s resources,</a:t>
            </a:r>
            <a:endParaRPr lang="en-US" dirty="0" smtClean="0"/>
          </a:p>
          <a:p>
            <a:pPr>
              <a:buNone/>
            </a:pPr>
            <a:r>
              <a:rPr lang="en-US" dirty="0" smtClean="0"/>
              <a:t>3. to command - </a:t>
            </a:r>
            <a:r>
              <a:rPr lang="en-US" dirty="0" smtClean="0"/>
              <a:t>keeping the institution’s actions and processes running</a:t>
            </a:r>
            <a:endParaRPr lang="en-US" dirty="0" smtClean="0"/>
          </a:p>
          <a:p>
            <a:pPr>
              <a:buNone/>
            </a:pPr>
            <a:r>
              <a:rPr lang="en-US" dirty="0" smtClean="0"/>
              <a:t>4. to co-ordinate - </a:t>
            </a:r>
            <a:r>
              <a:rPr lang="en-US" dirty="0" smtClean="0"/>
              <a:t>the alignment and harmonization of the group’s efforts</a:t>
            </a:r>
            <a:endParaRPr lang="en-US" dirty="0" smtClean="0"/>
          </a:p>
          <a:p>
            <a:pPr>
              <a:buNone/>
            </a:pPr>
            <a:r>
              <a:rPr lang="en-US" dirty="0" smtClean="0"/>
              <a:t>5. to control - </a:t>
            </a:r>
            <a:r>
              <a:rPr lang="en-US" dirty="0" smtClean="0"/>
              <a:t>activities </a:t>
            </a:r>
            <a:r>
              <a:rPr lang="en-US" dirty="0" smtClean="0"/>
              <a:t>performed </a:t>
            </a:r>
            <a:r>
              <a:rPr lang="en-US" dirty="0" smtClean="0"/>
              <a:t>in accordance with appropriate rules and </a:t>
            </a:r>
            <a:r>
              <a:rPr lang="en-US" dirty="0" smtClean="0"/>
              <a:t>procedures</a:t>
            </a:r>
          </a:p>
        </p:txBody>
      </p:sp>
      <p:pic>
        <p:nvPicPr>
          <p:cNvPr id="83970" name="Picture 2" descr="Image result for managers"/>
          <p:cNvPicPr>
            <a:picLocks noChangeAspect="1" noChangeArrowheads="1"/>
          </p:cNvPicPr>
          <p:nvPr/>
        </p:nvPicPr>
        <p:blipFill>
          <a:blip r:embed="rId2"/>
          <a:srcRect/>
          <a:stretch>
            <a:fillRect/>
          </a:stretch>
        </p:blipFill>
        <p:spPr bwMode="auto">
          <a:xfrm>
            <a:off x="5786446" y="1000108"/>
            <a:ext cx="3143272" cy="3500462"/>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a:t>Behavioural School </a:t>
            </a:r>
            <a:br>
              <a:rPr lang="en-GB" dirty="0"/>
            </a:br>
            <a:r>
              <a:rPr lang="en-GB" sz="3600" dirty="0"/>
              <a:t>(Human Relations movement)</a:t>
            </a:r>
          </a:p>
        </p:txBody>
      </p:sp>
      <p:sp>
        <p:nvSpPr>
          <p:cNvPr id="3" name="Content Placeholder 2"/>
          <p:cNvSpPr>
            <a:spLocks noGrp="1"/>
          </p:cNvSpPr>
          <p:nvPr>
            <p:ph idx="1"/>
          </p:nvPr>
        </p:nvSpPr>
        <p:spPr>
          <a:xfrm>
            <a:off x="214282" y="2428868"/>
            <a:ext cx="8763000" cy="3917032"/>
          </a:xfrm>
        </p:spPr>
        <p:txBody>
          <a:bodyPr rtlCol="0">
            <a:normAutofit/>
          </a:bodyPr>
          <a:lstStyle/>
          <a:p>
            <a:pPr marL="118872" indent="0" fontAlgn="auto">
              <a:spcBef>
                <a:spcPts val="0"/>
              </a:spcBef>
              <a:spcAft>
                <a:spcPts val="0"/>
              </a:spcAft>
              <a:buFont typeface="Wingdings 2"/>
              <a:buNone/>
              <a:defRPr/>
            </a:pPr>
            <a:r>
              <a:rPr lang="en-GB" i="1" dirty="0"/>
              <a:t>Views workers as 'people' and embraces the use of sociological &amp; psychological techniques</a:t>
            </a:r>
          </a:p>
          <a:p>
            <a:pPr marL="118872" indent="0" fontAlgn="auto">
              <a:spcBef>
                <a:spcPts val="0"/>
              </a:spcBef>
              <a:spcAft>
                <a:spcPts val="0"/>
              </a:spcAft>
              <a:buFont typeface="Wingdings 2"/>
              <a:buNone/>
              <a:defRPr/>
            </a:pPr>
            <a:endParaRPr lang="en-GB" i="1" dirty="0"/>
          </a:p>
          <a:p>
            <a:pPr marL="118872" indent="0" fontAlgn="auto">
              <a:spcBef>
                <a:spcPts val="0"/>
              </a:spcBef>
              <a:spcAft>
                <a:spcPts val="0"/>
              </a:spcAft>
              <a:buNone/>
              <a:defRPr/>
            </a:pPr>
            <a:r>
              <a:rPr lang="en-GB" b="1" dirty="0"/>
              <a:t>Mayo</a:t>
            </a:r>
            <a:r>
              <a:rPr lang="en-GB" sz="4000" b="1" dirty="0"/>
              <a:t> </a:t>
            </a:r>
            <a:r>
              <a:rPr lang="en-GB" sz="2000" b="1" dirty="0"/>
              <a:t>(The Hawthorne studies) </a:t>
            </a:r>
            <a:r>
              <a:rPr lang="en-GB" sz="2000" b="1" dirty="0" smtClean="0"/>
              <a:t>-</a:t>
            </a:r>
            <a:r>
              <a:rPr lang="en-GB" sz="2000" dirty="0" smtClean="0"/>
              <a:t> recognised that employees have social needs as well as physical needs, and managers need a mix of managerial skills that include human relations skills.</a:t>
            </a:r>
            <a:endParaRPr lang="en-GB" sz="2000" b="1" dirty="0"/>
          </a:p>
          <a:p>
            <a:pPr marL="118872" indent="0" fontAlgn="auto">
              <a:lnSpc>
                <a:spcPct val="110000"/>
              </a:lnSpc>
              <a:spcBef>
                <a:spcPts val="0"/>
              </a:spcBef>
              <a:spcAft>
                <a:spcPts val="0"/>
              </a:spcAft>
              <a:buFont typeface="Wingdings 2"/>
              <a:buNone/>
              <a:defRPr/>
            </a:pPr>
            <a:endParaRPr lang="en-GB" dirty="0"/>
          </a:p>
          <a:p>
            <a:pPr marL="118872" indent="0" fontAlgn="auto">
              <a:lnSpc>
                <a:spcPct val="110000"/>
              </a:lnSpc>
              <a:spcBef>
                <a:spcPts val="0"/>
              </a:spcBef>
              <a:spcAft>
                <a:spcPts val="0"/>
              </a:spcAft>
              <a:buFont typeface="Wingdings 2"/>
              <a:buNone/>
              <a:defRPr/>
            </a:pPr>
            <a:r>
              <a:rPr lang="en-GB" b="1" dirty="0"/>
              <a:t>Mary </a:t>
            </a:r>
            <a:r>
              <a:rPr lang="en-GB" b="1" dirty="0" smtClean="0"/>
              <a:t>Follett</a:t>
            </a:r>
            <a:r>
              <a:rPr lang="en-GB" b="1" dirty="0"/>
              <a:t> </a:t>
            </a:r>
            <a:r>
              <a:rPr lang="en-GB" b="1" dirty="0" smtClean="0"/>
              <a:t>- </a:t>
            </a:r>
            <a:r>
              <a:rPr lang="en-GB" dirty="0" smtClean="0"/>
              <a:t>she believed that organisations should be based on a group ethic, rather than individualism – managers and employees should view themselves as partners rather than adversaries.</a:t>
            </a:r>
            <a:endParaRPr lang="en-GB" dirty="0"/>
          </a:p>
          <a:p>
            <a:pPr marL="438912" indent="-320040" fontAlgn="auto">
              <a:spcBef>
                <a:spcPts val="0"/>
              </a:spcBef>
              <a:spcAft>
                <a:spcPts val="0"/>
              </a:spcAft>
              <a:buFont typeface="Wingdings 2"/>
              <a:buChar char=""/>
              <a:defRPr/>
            </a:pPr>
            <a:endParaRPr lang="en-GB" dirty="0"/>
          </a:p>
        </p:txBody>
      </p:sp>
      <p:sp>
        <p:nvSpPr>
          <p:cNvPr id="5" name="Footer Placeholder 4"/>
          <p:cNvSpPr>
            <a:spLocks noGrp="1"/>
          </p:cNvSpPr>
          <p:nvPr>
            <p:ph type="ftr" sz="quarter" idx="11"/>
          </p:nvPr>
        </p:nvSpPr>
        <p:spPr/>
        <p:txBody>
          <a:bodyPr/>
          <a:lstStyle/>
          <a:p>
            <a:r>
              <a:rPr lang="en-GB"/>
              <a:t>TSD50011008</a:t>
            </a:r>
          </a:p>
        </p:txBody>
      </p:sp>
    </p:spTree>
    <p:extLst>
      <p:ext uri="{BB962C8B-B14F-4D97-AF65-F5344CB8AC3E}">
        <p14:creationId xmlns:p14="http://schemas.microsoft.com/office/powerpoint/2010/main" xmlns="" val="20130198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normAutofit fontScale="90000"/>
          </a:bodyPr>
          <a:lstStyle/>
          <a:p>
            <a:r>
              <a:rPr lang="en-US" altLang="en-US" dirty="0"/>
              <a:t>Hawthorne Studies</a:t>
            </a:r>
            <a:br>
              <a:rPr lang="en-US" altLang="en-US" dirty="0"/>
            </a:br>
            <a:endParaRPr lang="en-US" altLang="en-US" dirty="0"/>
          </a:p>
        </p:txBody>
      </p:sp>
      <p:sp>
        <p:nvSpPr>
          <p:cNvPr id="87043" name="Rectangle 3"/>
          <p:cNvSpPr>
            <a:spLocks noGrp="1" noChangeArrowheads="1"/>
          </p:cNvSpPr>
          <p:nvPr>
            <p:ph idx="1"/>
          </p:nvPr>
        </p:nvSpPr>
        <p:spPr/>
        <p:txBody>
          <a:bodyPr/>
          <a:lstStyle/>
          <a:p>
            <a:r>
              <a:rPr lang="en-US" altLang="en-US" sz="2800" dirty="0"/>
              <a:t>Increased lighting associated with </a:t>
            </a:r>
          </a:p>
          <a:p>
            <a:pPr>
              <a:buFontTx/>
              <a:buNone/>
            </a:pPr>
            <a:r>
              <a:rPr lang="en-US" altLang="en-US" sz="2800" dirty="0"/>
              <a:t>	increased productivity!!</a:t>
            </a:r>
          </a:p>
          <a:p>
            <a:endParaRPr lang="en-US" altLang="en-US" sz="2800" dirty="0"/>
          </a:p>
          <a:p>
            <a:r>
              <a:rPr lang="en-US" altLang="en-US" sz="2800" dirty="0"/>
              <a:t>Decreased lighting associated with _________ productivity??</a:t>
            </a:r>
          </a:p>
          <a:p>
            <a:pPr marL="0" indent="0">
              <a:buNone/>
            </a:pPr>
            <a:endParaRPr lang="en-US" altLang="en-US" dirty="0"/>
          </a:p>
        </p:txBody>
      </p:sp>
      <p:pic>
        <p:nvPicPr>
          <p:cNvPr id="17410" name="Picture 2" descr="Image result for management">
            <a:hlinkClick r:id="rId3"/>
          </p:cNvPr>
          <p:cNvPicPr>
            <a:picLocks noChangeAspect="1" noChangeArrowheads="1"/>
          </p:cNvPicPr>
          <p:nvPr/>
        </p:nvPicPr>
        <p:blipFill>
          <a:blip r:embed="rId4"/>
          <a:srcRect/>
          <a:stretch>
            <a:fillRect/>
          </a:stretch>
        </p:blipFill>
        <p:spPr bwMode="auto">
          <a:xfrm>
            <a:off x="2786050" y="4286256"/>
            <a:ext cx="3492122" cy="2290739"/>
          </a:xfrm>
          <a:prstGeom prst="rect">
            <a:avLst/>
          </a:prstGeom>
          <a:noFill/>
        </p:spPr>
      </p:pic>
    </p:spTree>
    <p:extLst>
      <p:ext uri="{BB962C8B-B14F-4D97-AF65-F5344CB8AC3E}">
        <p14:creationId xmlns:p14="http://schemas.microsoft.com/office/powerpoint/2010/main" xmlns="" val="133433645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70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70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704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build="p"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US" altLang="en-US" dirty="0"/>
              <a:t>Hawthorne Studies</a:t>
            </a:r>
          </a:p>
        </p:txBody>
      </p:sp>
      <p:sp>
        <p:nvSpPr>
          <p:cNvPr id="86019" name="Rectangle 3"/>
          <p:cNvSpPr>
            <a:spLocks noGrp="1" noChangeArrowheads="1"/>
          </p:cNvSpPr>
          <p:nvPr>
            <p:ph idx="1"/>
          </p:nvPr>
        </p:nvSpPr>
        <p:spPr/>
        <p:txBody>
          <a:bodyPr/>
          <a:lstStyle/>
          <a:p>
            <a:r>
              <a:rPr lang="en-US" altLang="en-US" dirty="0"/>
              <a:t>Experiment in lighting conditions</a:t>
            </a:r>
          </a:p>
          <a:p>
            <a:endParaRPr lang="en-US" altLang="en-US" dirty="0"/>
          </a:p>
          <a:p>
            <a:r>
              <a:rPr lang="en-US" altLang="en-US" dirty="0"/>
              <a:t>Experimental group</a:t>
            </a:r>
          </a:p>
          <a:p>
            <a:endParaRPr lang="en-US" altLang="en-US" dirty="0"/>
          </a:p>
          <a:p>
            <a:r>
              <a:rPr lang="en-US" altLang="en-US" dirty="0"/>
              <a:t>Control group</a:t>
            </a:r>
          </a:p>
        </p:txBody>
      </p:sp>
      <p:sp>
        <p:nvSpPr>
          <p:cNvPr id="6" name="Footer Placeholder 3"/>
          <p:cNvSpPr>
            <a:spLocks noGrp="1"/>
          </p:cNvSpPr>
          <p:nvPr>
            <p:ph type="ftr" sz="quarter" idx="11"/>
          </p:nvPr>
        </p:nvSpPr>
        <p:spPr/>
        <p:txBody>
          <a:bodyPr/>
          <a:lstStyle/>
          <a:p>
            <a:r>
              <a:rPr lang="en-GB" dirty="0"/>
              <a:t>TSD50011008</a:t>
            </a:r>
          </a:p>
        </p:txBody>
      </p:sp>
      <p:pic>
        <p:nvPicPr>
          <p:cNvPr id="7" name="Picture 2" descr="Related image">
            <a:hlinkClick r:id="rId3"/>
          </p:cNvPr>
          <p:cNvPicPr>
            <a:picLocks noChangeAspect="1" noChangeArrowheads="1"/>
          </p:cNvPicPr>
          <p:nvPr/>
        </p:nvPicPr>
        <p:blipFill>
          <a:blip r:embed="rId4"/>
          <a:srcRect t="17163" b="27917"/>
          <a:stretch>
            <a:fillRect/>
          </a:stretch>
        </p:blipFill>
        <p:spPr bwMode="auto">
          <a:xfrm>
            <a:off x="5643570" y="2357430"/>
            <a:ext cx="2714644" cy="2500330"/>
          </a:xfrm>
          <a:prstGeom prst="rect">
            <a:avLst/>
          </a:prstGeom>
          <a:noFill/>
        </p:spPr>
      </p:pic>
    </p:spTree>
    <p:extLst>
      <p:ext uri="{BB962C8B-B14F-4D97-AF65-F5344CB8AC3E}">
        <p14:creationId xmlns:p14="http://schemas.microsoft.com/office/powerpoint/2010/main" xmlns="" val="2372081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60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60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60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9"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8596" y="1500174"/>
            <a:ext cx="8143932" cy="4801314"/>
          </a:xfrm>
          <a:prstGeom prst="rect">
            <a:avLst/>
          </a:prstGeom>
        </p:spPr>
        <p:txBody>
          <a:bodyPr wrap="square">
            <a:spAutoFit/>
          </a:bodyPr>
          <a:lstStyle/>
          <a:p>
            <a:r>
              <a:rPr lang="en-US" dirty="0" smtClean="0"/>
              <a:t> </a:t>
            </a:r>
          </a:p>
          <a:p>
            <a:r>
              <a:rPr lang="en-US" dirty="0" smtClean="0"/>
              <a:t> </a:t>
            </a:r>
          </a:p>
          <a:p>
            <a:pPr marL="342900" indent="-342900">
              <a:buAutoNum type="arabicPeriod"/>
            </a:pPr>
            <a:r>
              <a:rPr lang="en-US" dirty="0" smtClean="0"/>
              <a:t>W</a:t>
            </a:r>
            <a:r>
              <a:rPr lang="en-US" dirty="0" smtClean="0"/>
              <a:t>ork </a:t>
            </a:r>
            <a:r>
              <a:rPr lang="en-US" dirty="0" smtClean="0"/>
              <a:t>satisfaction and </a:t>
            </a:r>
            <a:r>
              <a:rPr lang="en-US" dirty="0" smtClean="0"/>
              <a:t>performance depends </a:t>
            </a:r>
            <a:r>
              <a:rPr lang="en-US" dirty="0" smtClean="0"/>
              <a:t>more on working conditions and attitudes  - communications, positive management response and encouragement, working environment. </a:t>
            </a:r>
            <a:endParaRPr lang="en-US" dirty="0" smtClean="0"/>
          </a:p>
          <a:p>
            <a:pPr marL="342900" indent="-342900">
              <a:buAutoNum type="arabicPeriod"/>
            </a:pPr>
            <a:endParaRPr lang="en-US" dirty="0" smtClean="0"/>
          </a:p>
          <a:p>
            <a:pPr marL="342900" indent="-342900">
              <a:buAutoNum type="arabicPeriod"/>
            </a:pPr>
            <a:r>
              <a:rPr lang="en-US" dirty="0" smtClean="0"/>
              <a:t>Rejected </a:t>
            </a:r>
            <a:r>
              <a:rPr lang="en-US" dirty="0" err="1" smtClean="0"/>
              <a:t>Taylorism</a:t>
            </a:r>
            <a:r>
              <a:rPr lang="en-US" dirty="0" smtClean="0"/>
              <a:t> emphasis </a:t>
            </a:r>
            <a:r>
              <a:rPr lang="en-US" dirty="0" smtClean="0"/>
              <a:t>on employee self-interest and the claimed over-riding incentive of monetary rewards. </a:t>
            </a:r>
            <a:endParaRPr lang="en-US" dirty="0" smtClean="0"/>
          </a:p>
          <a:p>
            <a:pPr marL="342900" indent="-342900">
              <a:buAutoNum type="arabicPeriod"/>
            </a:pPr>
            <a:endParaRPr lang="en-US" dirty="0" smtClean="0"/>
          </a:p>
          <a:p>
            <a:pPr marL="342900" indent="-342900">
              <a:buAutoNum type="arabicPeriod"/>
            </a:pPr>
            <a:r>
              <a:rPr lang="en-US" dirty="0" smtClean="0"/>
              <a:t>E</a:t>
            </a:r>
            <a:r>
              <a:rPr lang="en-US" dirty="0" smtClean="0"/>
              <a:t>mployees </a:t>
            </a:r>
            <a:r>
              <a:rPr lang="en-US" dirty="0" smtClean="0"/>
              <a:t>showed highly positive responses to, for example, improvements in working environments (e.g., improved lighting, new welfare/rest facilities), and expressions of thanks and encouragement as opposed to coercion from managers and supervisors. </a:t>
            </a:r>
            <a:endParaRPr lang="en-US" dirty="0" smtClean="0"/>
          </a:p>
          <a:p>
            <a:pPr marL="342900" indent="-342900">
              <a:buAutoNum type="arabicPeriod"/>
            </a:pPr>
            <a:endParaRPr lang="en-US" dirty="0" smtClean="0"/>
          </a:p>
          <a:p>
            <a:pPr marL="342900" indent="-342900">
              <a:buAutoNum type="arabicPeriod"/>
            </a:pPr>
            <a:r>
              <a:rPr lang="en-US" dirty="0" smtClean="0"/>
              <a:t>Influence </a:t>
            </a:r>
            <a:r>
              <a:rPr lang="en-US" dirty="0" smtClean="0"/>
              <a:t>of the peer group is very high – hence, the importance of informal groups within the workplace. </a:t>
            </a:r>
            <a:endParaRPr lang="en-US" dirty="0" smtClean="0"/>
          </a:p>
          <a:p>
            <a:r>
              <a:rPr lang="en-US" dirty="0" smtClean="0"/>
              <a:t> </a:t>
            </a:r>
          </a:p>
        </p:txBody>
      </p:sp>
      <p:sp>
        <p:nvSpPr>
          <p:cNvPr id="6" name="Rectangle 2"/>
          <p:cNvSpPr>
            <a:spLocks noGrp="1" noChangeArrowheads="1"/>
          </p:cNvSpPr>
          <p:nvPr>
            <p:ph type="title"/>
          </p:nvPr>
        </p:nvSpPr>
        <p:spPr>
          <a:xfrm>
            <a:off x="457200" y="274638"/>
            <a:ext cx="8229600" cy="1143000"/>
          </a:xfrm>
        </p:spPr>
        <p:txBody>
          <a:bodyPr/>
          <a:lstStyle/>
          <a:p>
            <a:r>
              <a:rPr lang="en-US" altLang="en-US" dirty="0"/>
              <a:t>Hawthorne Studies</a:t>
            </a:r>
          </a:p>
        </p:txBody>
      </p:sp>
      <p:pic>
        <p:nvPicPr>
          <p:cNvPr id="7" name="Picture 4" descr="bd04924_"/>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7429520" y="1"/>
            <a:ext cx="1714480" cy="2143115"/>
          </a:xfrm>
          <a:prstGeom prst="rect">
            <a:avLst/>
          </a:prstGeom>
          <a:noFill/>
          <a:extLst>
            <a:ext uri="{909E8E84-426E-40DD-AFC4-6F175D3DCCD1}">
              <a14:hiddenFill xmlns:a14="http://schemas.microsoft.com/office/drawing/2010/main" xmlns="">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24656" y="741911"/>
            <a:ext cx="8218488" cy="493935"/>
          </a:xfrm>
        </p:spPr>
        <p:txBody>
          <a:bodyPr rtlCol="0">
            <a:normAutofit/>
          </a:bodyPr>
          <a:lstStyle/>
          <a:p>
            <a:pPr fontAlgn="auto">
              <a:spcBef>
                <a:spcPts val="0"/>
              </a:spcBef>
              <a:spcAft>
                <a:spcPts val="0"/>
              </a:spcAft>
              <a:buFont typeface="Wingdings 2"/>
              <a:buNone/>
              <a:defRPr/>
            </a:pPr>
            <a:r>
              <a:rPr lang="en-GB" dirty="0"/>
              <a:t>PETERS &amp; WATERMAN (1982) “In search of excellence”</a:t>
            </a:r>
          </a:p>
        </p:txBody>
      </p:sp>
      <p:sp>
        <p:nvSpPr>
          <p:cNvPr id="4" name="Content Placeholder 3"/>
          <p:cNvSpPr>
            <a:spLocks noGrp="1"/>
          </p:cNvSpPr>
          <p:nvPr>
            <p:ph sz="half" idx="2"/>
          </p:nvPr>
        </p:nvSpPr>
        <p:spPr>
          <a:xfrm>
            <a:off x="0" y="1235847"/>
            <a:ext cx="8915400" cy="3869554"/>
          </a:xfrm>
        </p:spPr>
        <p:txBody>
          <a:bodyPr rtlCol="0">
            <a:noAutofit/>
          </a:bodyPr>
          <a:lstStyle/>
          <a:p>
            <a:pPr marL="438912" indent="-320040">
              <a:spcBef>
                <a:spcPts val="0"/>
              </a:spcBef>
              <a:buFont typeface="Wingdings 2"/>
              <a:buChar char=""/>
              <a:defRPr/>
            </a:pPr>
            <a:r>
              <a:rPr lang="en-GB" sz="2200" b="1" dirty="0"/>
              <a:t>A bias for action - </a:t>
            </a:r>
            <a:r>
              <a:rPr lang="en-GB" sz="2200" dirty="0"/>
              <a:t>a preference for doing something - ANYTHING - rather than sending a question through cycles and cycles of analyses and committee reports</a:t>
            </a:r>
          </a:p>
          <a:p>
            <a:pPr marL="438912" indent="-320040">
              <a:spcBef>
                <a:spcPts val="0"/>
              </a:spcBef>
              <a:buFont typeface="Wingdings 2"/>
              <a:buChar char=""/>
              <a:defRPr/>
            </a:pPr>
            <a:r>
              <a:rPr lang="en-GB" sz="2200" b="1" dirty="0"/>
              <a:t>Staying close to the customer -  </a:t>
            </a:r>
            <a:r>
              <a:rPr lang="en-GB" sz="2200" dirty="0"/>
              <a:t>learning their preferences and catering to them</a:t>
            </a:r>
          </a:p>
          <a:p>
            <a:pPr marL="438912" indent="-320040">
              <a:spcBef>
                <a:spcPts val="0"/>
              </a:spcBef>
              <a:buFont typeface="Wingdings 2"/>
              <a:buChar char=""/>
              <a:defRPr/>
            </a:pPr>
            <a:r>
              <a:rPr lang="en-GB" sz="2200" b="1" dirty="0"/>
              <a:t>Autonomy and entrepreneurship - </a:t>
            </a:r>
            <a:r>
              <a:rPr lang="en-GB" sz="2200" dirty="0"/>
              <a:t>breaking the corporation into small companies &amp; encouraging them to think independently &amp; competitively</a:t>
            </a:r>
            <a:r>
              <a:rPr lang="en-GB" sz="2200" b="1" dirty="0"/>
              <a:t> </a:t>
            </a:r>
            <a:endParaRPr lang="en-GB" sz="2200" dirty="0"/>
          </a:p>
          <a:p>
            <a:pPr marL="438912" indent="-320040">
              <a:spcBef>
                <a:spcPts val="0"/>
              </a:spcBef>
              <a:buFont typeface="Wingdings 2"/>
              <a:buChar char=""/>
              <a:defRPr/>
            </a:pPr>
            <a:r>
              <a:rPr lang="en-GB" sz="2200" b="1" dirty="0"/>
              <a:t>Productivity through people - </a:t>
            </a:r>
            <a:r>
              <a:rPr lang="en-GB" sz="2200" dirty="0"/>
              <a:t>creating in all employees the awareness that their best efforts are essential and they will share in the rewards of the company's success</a:t>
            </a:r>
          </a:p>
          <a:p>
            <a:pPr marL="438912" indent="-320040">
              <a:spcBef>
                <a:spcPts val="0"/>
              </a:spcBef>
              <a:buFont typeface="Wingdings 2"/>
              <a:buChar char=""/>
              <a:defRPr/>
            </a:pPr>
            <a:r>
              <a:rPr lang="en-GB" sz="2200" b="1" dirty="0"/>
              <a:t>Hands-on, value driven - </a:t>
            </a:r>
            <a:r>
              <a:rPr lang="en-GB" sz="2200" dirty="0"/>
              <a:t>insisting that executive keep in touch with the firm's essential business</a:t>
            </a:r>
          </a:p>
          <a:p>
            <a:pPr marL="438912" indent="-320040" fontAlgn="auto">
              <a:spcBef>
                <a:spcPts val="0"/>
              </a:spcBef>
              <a:spcAft>
                <a:spcPts val="0"/>
              </a:spcAft>
              <a:buFont typeface="Wingdings 2"/>
              <a:buChar char=""/>
              <a:defRPr/>
            </a:pPr>
            <a:endParaRPr lang="en-GB" sz="2200" dirty="0"/>
          </a:p>
          <a:p>
            <a:pPr marL="118872" indent="0" fontAlgn="auto">
              <a:spcBef>
                <a:spcPts val="0"/>
              </a:spcBef>
              <a:spcAft>
                <a:spcPts val="0"/>
              </a:spcAft>
              <a:buNone/>
              <a:defRPr/>
            </a:pPr>
            <a:endParaRPr lang="en-GB" sz="2200" dirty="0"/>
          </a:p>
        </p:txBody>
      </p:sp>
      <p:sp>
        <p:nvSpPr>
          <p:cNvPr id="6" name="Footer Placeholder 5"/>
          <p:cNvSpPr>
            <a:spLocks noGrp="1"/>
          </p:cNvSpPr>
          <p:nvPr>
            <p:ph type="ftr" sz="quarter" idx="11"/>
          </p:nvPr>
        </p:nvSpPr>
        <p:spPr>
          <a:xfrm>
            <a:off x="0" y="6356350"/>
            <a:ext cx="2895600" cy="365125"/>
          </a:xfrm>
          <a:prstGeom prst="rect">
            <a:avLst/>
          </a:prstGeom>
        </p:spPr>
        <p:txBody>
          <a:bodyPr/>
          <a:lstStyle/>
          <a:p>
            <a:r>
              <a:rPr lang="en-GB"/>
              <a:t>TSD50011008</a:t>
            </a:r>
          </a:p>
        </p:txBody>
      </p:sp>
      <p:sp>
        <p:nvSpPr>
          <p:cNvPr id="2" name="Title 1"/>
          <p:cNvSpPr>
            <a:spLocks noGrp="1"/>
          </p:cNvSpPr>
          <p:nvPr>
            <p:ph type="title"/>
          </p:nvPr>
        </p:nvSpPr>
        <p:spPr>
          <a:xfrm>
            <a:off x="523753" y="149806"/>
            <a:ext cx="8229600" cy="628744"/>
          </a:xfrm>
        </p:spPr>
        <p:txBody>
          <a:bodyPr>
            <a:normAutofit fontScale="90000"/>
          </a:bodyPr>
          <a:lstStyle/>
          <a:p>
            <a:pPr fontAlgn="auto">
              <a:spcAft>
                <a:spcPts val="0"/>
              </a:spcAft>
              <a:defRPr/>
            </a:pPr>
            <a:r>
              <a:rPr lang="en-GB" dirty="0"/>
              <a:t>Modern school</a:t>
            </a:r>
          </a:p>
        </p:txBody>
      </p:sp>
    </p:spTree>
    <p:extLst>
      <p:ext uri="{BB962C8B-B14F-4D97-AF65-F5344CB8AC3E}">
        <p14:creationId xmlns:p14="http://schemas.microsoft.com/office/powerpoint/2010/main" xmlns="" val="18042322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148FA7A-0C03-4941-98F1-4CA0E165DAEF}"/>
              </a:ext>
            </a:extLst>
          </p:cNvPr>
          <p:cNvSpPr>
            <a:spLocks noGrp="1"/>
          </p:cNvSpPr>
          <p:nvPr>
            <p:ph type="title"/>
          </p:nvPr>
        </p:nvSpPr>
        <p:spPr/>
        <p:txBody>
          <a:bodyPr/>
          <a:lstStyle/>
          <a:p>
            <a:r>
              <a:rPr lang="en-GB" dirty="0"/>
              <a:t>Modern school (cont.)</a:t>
            </a:r>
          </a:p>
        </p:txBody>
      </p:sp>
      <p:sp>
        <p:nvSpPr>
          <p:cNvPr id="7" name="Rectangle 6">
            <a:extLst>
              <a:ext uri="{FF2B5EF4-FFF2-40B4-BE49-F238E27FC236}">
                <a16:creationId xmlns:a16="http://schemas.microsoft.com/office/drawing/2014/main" xmlns="" id="{17A430FB-4255-49A4-BD17-A666B8A2E8A2}"/>
              </a:ext>
            </a:extLst>
          </p:cNvPr>
          <p:cNvSpPr/>
          <p:nvPr/>
        </p:nvSpPr>
        <p:spPr>
          <a:xfrm>
            <a:off x="142844" y="3214686"/>
            <a:ext cx="8442403" cy="769441"/>
          </a:xfrm>
          <a:prstGeom prst="rect">
            <a:avLst/>
          </a:prstGeom>
        </p:spPr>
        <p:txBody>
          <a:bodyPr wrap="square">
            <a:spAutoFit/>
          </a:bodyPr>
          <a:lstStyle/>
          <a:p>
            <a:pPr marL="438912" indent="-320040">
              <a:spcBef>
                <a:spcPts val="0"/>
              </a:spcBef>
              <a:buFont typeface="Wingdings 2"/>
              <a:buChar char=""/>
              <a:defRPr/>
            </a:pPr>
            <a:r>
              <a:rPr lang="en-GB" sz="2200" b="1" dirty="0"/>
              <a:t>Hands-on, value driven - </a:t>
            </a:r>
            <a:r>
              <a:rPr lang="en-GB" sz="2200" dirty="0"/>
              <a:t>insisting that executive keep in touch with the firm's essential business</a:t>
            </a:r>
          </a:p>
        </p:txBody>
      </p:sp>
      <p:sp>
        <p:nvSpPr>
          <p:cNvPr id="8" name="Rectangle 7">
            <a:extLst>
              <a:ext uri="{FF2B5EF4-FFF2-40B4-BE49-F238E27FC236}">
                <a16:creationId xmlns:a16="http://schemas.microsoft.com/office/drawing/2014/main" xmlns="" id="{2E649256-25A1-4471-9B15-81781BD6B831}"/>
              </a:ext>
            </a:extLst>
          </p:cNvPr>
          <p:cNvSpPr/>
          <p:nvPr/>
        </p:nvSpPr>
        <p:spPr>
          <a:xfrm>
            <a:off x="214282" y="4057233"/>
            <a:ext cx="8442403" cy="2800767"/>
          </a:xfrm>
          <a:prstGeom prst="rect">
            <a:avLst/>
          </a:prstGeom>
        </p:spPr>
        <p:txBody>
          <a:bodyPr wrap="square">
            <a:spAutoFit/>
          </a:bodyPr>
          <a:lstStyle/>
          <a:p>
            <a:pPr marL="438912" indent="-320040">
              <a:buFont typeface="Wingdings 2"/>
              <a:buChar char=""/>
              <a:defRPr/>
            </a:pPr>
            <a:r>
              <a:rPr lang="en-GB" sz="2200" b="1" dirty="0"/>
              <a:t>Stick to the knitting - </a:t>
            </a:r>
            <a:r>
              <a:rPr lang="en-GB" sz="2200" dirty="0"/>
              <a:t>remaining with the business the company knows best</a:t>
            </a:r>
          </a:p>
          <a:p>
            <a:pPr marL="438912" indent="-320040">
              <a:buFont typeface="Wingdings 2"/>
              <a:buChar char=""/>
              <a:defRPr/>
            </a:pPr>
            <a:r>
              <a:rPr lang="en-GB" sz="2200" b="1" dirty="0"/>
              <a:t>Simple form, lean staff - </a:t>
            </a:r>
            <a:r>
              <a:rPr lang="en-GB" sz="2200" dirty="0"/>
              <a:t>few administrative layers, few people at the upper levels</a:t>
            </a:r>
          </a:p>
          <a:p>
            <a:pPr marL="438912" indent="-320040">
              <a:buFont typeface="Wingdings 2"/>
              <a:buChar char=""/>
              <a:defRPr/>
            </a:pPr>
            <a:r>
              <a:rPr lang="en-GB" sz="2200" b="1" dirty="0"/>
              <a:t>Simultaneous Loose-tight properties - </a:t>
            </a:r>
            <a:r>
              <a:rPr lang="en-GB" sz="2200" dirty="0"/>
              <a:t>fostering a climate where there is dedication to the central values of the company combined with tolerance for all employees who accept those values.</a:t>
            </a:r>
          </a:p>
        </p:txBody>
      </p:sp>
      <p:sp>
        <p:nvSpPr>
          <p:cNvPr id="9" name="Rectangle 8">
            <a:extLst>
              <a:ext uri="{FF2B5EF4-FFF2-40B4-BE49-F238E27FC236}">
                <a16:creationId xmlns:a16="http://schemas.microsoft.com/office/drawing/2014/main" xmlns="" id="{E4527461-33A5-4D59-8675-528EC346B942}"/>
              </a:ext>
            </a:extLst>
          </p:cNvPr>
          <p:cNvSpPr/>
          <p:nvPr/>
        </p:nvSpPr>
        <p:spPr>
          <a:xfrm>
            <a:off x="357158" y="2500306"/>
            <a:ext cx="8229600" cy="461665"/>
          </a:xfrm>
          <a:prstGeom prst="rect">
            <a:avLst/>
          </a:prstGeom>
        </p:spPr>
        <p:txBody>
          <a:bodyPr wrap="square">
            <a:spAutoFit/>
          </a:bodyPr>
          <a:lstStyle/>
          <a:p>
            <a:pPr fontAlgn="auto">
              <a:spcBef>
                <a:spcPts val="0"/>
              </a:spcBef>
              <a:spcAft>
                <a:spcPts val="0"/>
              </a:spcAft>
              <a:buFont typeface="Wingdings 2"/>
              <a:buNone/>
              <a:defRPr/>
            </a:pPr>
            <a:r>
              <a:rPr lang="en-GB" sz="2400" b="1" dirty="0"/>
              <a:t>PETERS &amp; WATERMAN (1982) “In search of excellence”</a:t>
            </a:r>
          </a:p>
        </p:txBody>
      </p:sp>
    </p:spTree>
    <p:extLst>
      <p:ext uri="{BB962C8B-B14F-4D97-AF65-F5344CB8AC3E}">
        <p14:creationId xmlns:p14="http://schemas.microsoft.com/office/powerpoint/2010/main" xmlns="" val="3551940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32" name="Picture 12" descr="Related image">
            <a:hlinkClick r:id="rId3"/>
          </p:cNvPr>
          <p:cNvPicPr>
            <a:picLocks noChangeAspect="1" noChangeArrowheads="1"/>
          </p:cNvPicPr>
          <p:nvPr/>
        </p:nvPicPr>
        <p:blipFill>
          <a:blip r:embed="rId4">
            <a:duotone>
              <a:schemeClr val="accent6">
                <a:shade val="45000"/>
                <a:satMod val="135000"/>
              </a:schemeClr>
              <a:prstClr val="white"/>
            </a:duotone>
          </a:blip>
          <a:srcRect/>
          <a:stretch>
            <a:fillRect/>
          </a:stretch>
        </p:blipFill>
        <p:spPr bwMode="auto">
          <a:xfrm>
            <a:off x="1428728" y="2285992"/>
            <a:ext cx="6215106" cy="4143405"/>
          </a:xfrm>
          <a:prstGeom prst="rect">
            <a:avLst/>
          </a:prstGeom>
          <a:noFill/>
        </p:spPr>
      </p:pic>
      <p:sp>
        <p:nvSpPr>
          <p:cNvPr id="2" name="Title 1">
            <a:extLst>
              <a:ext uri="{FF2B5EF4-FFF2-40B4-BE49-F238E27FC236}">
                <a16:creationId xmlns:a16="http://schemas.microsoft.com/office/drawing/2014/main" xmlns="" id="{40FD5EB1-7507-44A4-BF82-CC01A36CF8CA}"/>
              </a:ext>
            </a:extLst>
          </p:cNvPr>
          <p:cNvSpPr>
            <a:spLocks noGrp="1"/>
          </p:cNvSpPr>
          <p:nvPr>
            <p:ph type="title"/>
          </p:nvPr>
        </p:nvSpPr>
        <p:spPr/>
        <p:txBody>
          <a:bodyPr/>
          <a:lstStyle/>
          <a:p>
            <a:r>
              <a:rPr lang="en-GB" dirty="0"/>
              <a:t>Modern School (cont.)</a:t>
            </a:r>
          </a:p>
        </p:txBody>
      </p:sp>
      <p:sp>
        <p:nvSpPr>
          <p:cNvPr id="3" name="Content Placeholder 2">
            <a:extLst>
              <a:ext uri="{FF2B5EF4-FFF2-40B4-BE49-F238E27FC236}">
                <a16:creationId xmlns:a16="http://schemas.microsoft.com/office/drawing/2014/main" xmlns="" id="{3CB91452-7B78-4930-9237-B5608D94E953}"/>
              </a:ext>
            </a:extLst>
          </p:cNvPr>
          <p:cNvSpPr>
            <a:spLocks noGrp="1"/>
          </p:cNvSpPr>
          <p:nvPr>
            <p:ph idx="1"/>
          </p:nvPr>
        </p:nvSpPr>
        <p:spPr/>
        <p:txBody>
          <a:bodyPr/>
          <a:lstStyle/>
          <a:p>
            <a:pPr>
              <a:buNone/>
            </a:pPr>
            <a:r>
              <a:rPr lang="en-GB" sz="2400" b="1" dirty="0"/>
              <a:t>Stephen Covey</a:t>
            </a:r>
          </a:p>
          <a:p>
            <a:pPr>
              <a:buNone/>
            </a:pPr>
            <a:r>
              <a:rPr lang="en-GB" dirty="0"/>
              <a:t>The Seven Habits of Highly Effective People</a:t>
            </a:r>
          </a:p>
          <a:p>
            <a:pPr>
              <a:buNone/>
            </a:pPr>
            <a:r>
              <a:rPr lang="en-GB" dirty="0"/>
              <a:t>Personal Victory</a:t>
            </a:r>
          </a:p>
          <a:p>
            <a:pPr>
              <a:buNone/>
            </a:pPr>
            <a:r>
              <a:rPr lang="en-GB" dirty="0"/>
              <a:t>Public Victory</a:t>
            </a:r>
          </a:p>
          <a:p>
            <a:pPr marL="0" indent="0">
              <a:buNone/>
            </a:pPr>
            <a:endParaRPr lang="en-GB" dirty="0"/>
          </a:p>
        </p:txBody>
      </p:sp>
      <p:sp>
        <p:nvSpPr>
          <p:cNvPr id="5122" name="AutoShape 2" descr="Image result for managers"/>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4" name="AutoShape 4" descr="Image result for managers"/>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6" name="AutoShape 6" descr="Image result for managers"/>
          <p:cNvSpPr>
            <a:spLocks noChangeAspect="1" noChangeArrowheads="1"/>
          </p:cNvSpPr>
          <p:nvPr/>
        </p:nvSpPr>
        <p:spPr bwMode="auto">
          <a:xfrm>
            <a:off x="0"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28" name="AutoShape 8" descr="Image result for managers">
            <a:hlinkClick r:id="rId5"/>
          </p:cNvPr>
          <p:cNvSpPr>
            <a:spLocks noChangeAspect="1" noChangeArrowheads="1"/>
          </p:cNvSpPr>
          <p:nvPr/>
        </p:nvSpPr>
        <p:spPr bwMode="auto">
          <a:xfrm>
            <a:off x="38100" y="-1760538"/>
            <a:ext cx="5505450" cy="36671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5130" name="AutoShape 10" descr="Image result for managers">
            <a:hlinkClick r:id="rId5"/>
          </p:cNvPr>
          <p:cNvSpPr>
            <a:spLocks noChangeAspect="1" noChangeArrowheads="1"/>
          </p:cNvSpPr>
          <p:nvPr/>
        </p:nvSpPr>
        <p:spPr bwMode="auto">
          <a:xfrm>
            <a:off x="38100" y="-1760538"/>
            <a:ext cx="5505450" cy="3667126"/>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xmlns="" val="37020108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765B511-9237-4555-B004-B1E0FDA8DD18}"/>
              </a:ext>
            </a:extLst>
          </p:cNvPr>
          <p:cNvSpPr>
            <a:spLocks noGrp="1"/>
          </p:cNvSpPr>
          <p:nvPr>
            <p:ph type="title"/>
          </p:nvPr>
        </p:nvSpPr>
        <p:spPr/>
        <p:txBody>
          <a:bodyPr/>
          <a:lstStyle/>
          <a:p>
            <a:r>
              <a:rPr lang="en-GB" dirty="0"/>
              <a:t>The Seven Habits</a:t>
            </a:r>
          </a:p>
        </p:txBody>
      </p:sp>
      <p:pic>
        <p:nvPicPr>
          <p:cNvPr id="3074" name="Picture 2" descr="Image result for managers">
            <a:hlinkClick r:id="rId3"/>
          </p:cNvPr>
          <p:cNvPicPr>
            <a:picLocks noChangeAspect="1" noChangeArrowheads="1"/>
          </p:cNvPicPr>
          <p:nvPr/>
        </p:nvPicPr>
        <p:blipFill>
          <a:blip r:embed="rId4">
            <a:duotone>
              <a:schemeClr val="accent2">
                <a:shade val="45000"/>
                <a:satMod val="135000"/>
              </a:schemeClr>
              <a:prstClr val="white"/>
            </a:duotone>
          </a:blip>
          <a:srcRect/>
          <a:stretch>
            <a:fillRect/>
          </a:stretch>
        </p:blipFill>
        <p:spPr bwMode="auto">
          <a:xfrm>
            <a:off x="428596" y="2214554"/>
            <a:ext cx="8286808" cy="4423100"/>
          </a:xfrm>
          <a:prstGeom prst="rect">
            <a:avLst/>
          </a:prstGeom>
          <a:noFill/>
        </p:spPr>
      </p:pic>
      <p:sp>
        <p:nvSpPr>
          <p:cNvPr id="3" name="Content Placeholder 2">
            <a:extLst>
              <a:ext uri="{FF2B5EF4-FFF2-40B4-BE49-F238E27FC236}">
                <a16:creationId xmlns:a16="http://schemas.microsoft.com/office/drawing/2014/main" xmlns="" id="{49B87BA3-6183-4EDB-941A-F81609B2F308}"/>
              </a:ext>
            </a:extLst>
          </p:cNvPr>
          <p:cNvSpPr>
            <a:spLocks noGrp="1"/>
          </p:cNvSpPr>
          <p:nvPr>
            <p:ph idx="1"/>
          </p:nvPr>
        </p:nvSpPr>
        <p:spPr>
          <a:xfrm>
            <a:off x="381000" y="2428868"/>
            <a:ext cx="8763000" cy="3917032"/>
          </a:xfrm>
        </p:spPr>
        <p:txBody>
          <a:bodyPr>
            <a:normAutofit/>
          </a:bodyPr>
          <a:lstStyle/>
          <a:p>
            <a:pPr marL="514350" indent="-514350">
              <a:buFont typeface="+mj-lt"/>
              <a:buAutoNum type="arabicPeriod"/>
            </a:pPr>
            <a:r>
              <a:rPr lang="en-GB" sz="2400" b="1" i="1" dirty="0">
                <a:solidFill>
                  <a:srgbClr val="00B050"/>
                </a:solidFill>
              </a:rPr>
              <a:t>Be proactive</a:t>
            </a:r>
          </a:p>
          <a:p>
            <a:pPr marL="514350" indent="-514350">
              <a:buFont typeface="+mj-lt"/>
              <a:buAutoNum type="arabicPeriod"/>
            </a:pPr>
            <a:r>
              <a:rPr lang="en-GB" sz="2400" b="1" i="1" dirty="0">
                <a:solidFill>
                  <a:srgbClr val="00B050"/>
                </a:solidFill>
              </a:rPr>
              <a:t>Start with the end in mind</a:t>
            </a:r>
          </a:p>
          <a:p>
            <a:pPr marL="514350" indent="-514350">
              <a:buFont typeface="+mj-lt"/>
              <a:buAutoNum type="arabicPeriod"/>
            </a:pPr>
            <a:r>
              <a:rPr lang="en-GB" sz="2400" b="1" i="1" dirty="0">
                <a:solidFill>
                  <a:srgbClr val="00B050"/>
                </a:solidFill>
              </a:rPr>
              <a:t>Put first things first</a:t>
            </a:r>
          </a:p>
          <a:p>
            <a:pPr marL="514350" indent="-514350">
              <a:buFont typeface="+mj-lt"/>
              <a:buAutoNum type="arabicPeriod"/>
            </a:pPr>
            <a:r>
              <a:rPr lang="en-GB" sz="2400" b="1" i="1" dirty="0">
                <a:solidFill>
                  <a:srgbClr val="0070C0"/>
                </a:solidFill>
              </a:rPr>
              <a:t>Think win-win</a:t>
            </a:r>
          </a:p>
          <a:p>
            <a:pPr marL="514350" indent="-514350">
              <a:buFont typeface="+mj-lt"/>
              <a:buAutoNum type="arabicPeriod"/>
            </a:pPr>
            <a:r>
              <a:rPr lang="en-GB" sz="2400" b="1" i="1" dirty="0">
                <a:solidFill>
                  <a:srgbClr val="0070C0"/>
                </a:solidFill>
              </a:rPr>
              <a:t>Seek first to understand then be understood</a:t>
            </a:r>
          </a:p>
          <a:p>
            <a:pPr marL="514350" indent="-514350">
              <a:buFont typeface="+mj-lt"/>
              <a:buAutoNum type="arabicPeriod"/>
            </a:pPr>
            <a:r>
              <a:rPr lang="en-GB" sz="2400" b="1" i="1" dirty="0">
                <a:solidFill>
                  <a:srgbClr val="0070C0"/>
                </a:solidFill>
              </a:rPr>
              <a:t>Synergise</a:t>
            </a:r>
          </a:p>
          <a:p>
            <a:pPr marL="514350" indent="-514350">
              <a:buFont typeface="+mj-lt"/>
              <a:buAutoNum type="arabicPeriod"/>
            </a:pPr>
            <a:r>
              <a:rPr lang="en-GB" sz="2400" b="1" dirty="0">
                <a:solidFill>
                  <a:srgbClr val="7030A0"/>
                </a:solidFill>
              </a:rPr>
              <a:t>Sharpen the saw!</a:t>
            </a:r>
          </a:p>
        </p:txBody>
      </p:sp>
    </p:spTree>
    <p:extLst>
      <p:ext uri="{BB962C8B-B14F-4D97-AF65-F5344CB8AC3E}">
        <p14:creationId xmlns:p14="http://schemas.microsoft.com/office/powerpoint/2010/main" xmlns="" val="28261294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Home work read </a:t>
            </a:r>
            <a:endParaRPr lang="en-US" dirty="0"/>
          </a:p>
        </p:txBody>
      </p:sp>
      <p:pic>
        <p:nvPicPr>
          <p:cNvPr id="87042" name="Picture 2"/>
          <p:cNvPicPr>
            <a:picLocks noGrp="1" noChangeAspect="1" noChangeArrowheads="1"/>
          </p:cNvPicPr>
          <p:nvPr>
            <p:ph idx="1"/>
          </p:nvPr>
        </p:nvPicPr>
        <p:blipFill>
          <a:blip r:embed="rId2"/>
          <a:srcRect/>
          <a:stretch>
            <a:fillRect/>
          </a:stretch>
        </p:blipFill>
        <p:spPr bwMode="auto">
          <a:xfrm>
            <a:off x="2000232" y="2304165"/>
            <a:ext cx="5286411" cy="3740773"/>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xmlns="" name="Parcel" id="{8BEC4385-4EB9-4D53-BFB5-0EA123736B6D}" vid="{4DB32801-28C0-48B0-8C1D-A9A58613615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1583</TotalTime>
  <Words>2180</Words>
  <Application>Microsoft Office PowerPoint</Application>
  <PresentationFormat>On-screen Show (4:3)</PresentationFormat>
  <Paragraphs>203</Paragraphs>
  <Slides>26</Slides>
  <Notes>16</Notes>
  <HiddenSlides>0</HiddenSlides>
  <MMClips>0</MMClips>
  <ScaleCrop>false</ScaleCrop>
  <HeadingPairs>
    <vt:vector size="4" baseType="variant">
      <vt:variant>
        <vt:lpstr>Theme</vt:lpstr>
      </vt:variant>
      <vt:variant>
        <vt:i4>3</vt:i4>
      </vt:variant>
      <vt:variant>
        <vt:lpstr>Slide Titles</vt:lpstr>
      </vt:variant>
      <vt:variant>
        <vt:i4>26</vt:i4>
      </vt:variant>
    </vt:vector>
  </HeadingPairs>
  <TitlesOfParts>
    <vt:vector size="29" baseType="lpstr">
      <vt:lpstr>1_Office Theme</vt:lpstr>
      <vt:lpstr>1_20140311PresentationUWTSDTemplate</vt:lpstr>
      <vt:lpstr>Parcel</vt:lpstr>
      <vt:lpstr>BMSK5001 Developing Workplace Critical Thinking</vt:lpstr>
      <vt:lpstr>The ‘Theorists’</vt:lpstr>
      <vt:lpstr>Theorists – Collate the following…</vt:lpstr>
      <vt:lpstr>What are Management theories about?</vt:lpstr>
      <vt:lpstr>Management theories are associated with motivation, leadership and change, and their application to practical situations and problems</vt:lpstr>
      <vt:lpstr>Why study management theories?</vt:lpstr>
      <vt:lpstr>The Four Major Schools of Management Thought</vt:lpstr>
      <vt:lpstr>Slide 8</vt:lpstr>
      <vt:lpstr>Discussion  1- theory 2. what do you agree with 3. application in your or a work place</vt:lpstr>
      <vt:lpstr>  Scientific management school  Frederick. W. Taylor</vt:lpstr>
      <vt:lpstr>Scientific management school  Frederick. W. Taylor</vt:lpstr>
      <vt:lpstr>Scientific management school  Frederick. W. Taylor</vt:lpstr>
      <vt:lpstr>Scientific management school  Lillian Gilbreth</vt:lpstr>
      <vt:lpstr>Scientific Management</vt:lpstr>
      <vt:lpstr>Classical school</vt:lpstr>
      <vt:lpstr>Slide 16</vt:lpstr>
      <vt:lpstr>Slide 17</vt:lpstr>
      <vt:lpstr>Behavioural School  (Human Relations movement)</vt:lpstr>
      <vt:lpstr>Hawthorne Studies </vt:lpstr>
      <vt:lpstr>Hawthorne Studies</vt:lpstr>
      <vt:lpstr>Hawthorne Studies</vt:lpstr>
      <vt:lpstr>Modern school</vt:lpstr>
      <vt:lpstr>Modern school (cont.)</vt:lpstr>
      <vt:lpstr>Modern School (cont.)</vt:lpstr>
      <vt:lpstr>The Seven Habits</vt:lpstr>
      <vt:lpstr>Home work read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Theorist</dc:title>
  <dc:creator>Andrew Maund</dc:creator>
  <cp:lastModifiedBy>Shehla</cp:lastModifiedBy>
  <cp:revision>41</cp:revision>
  <cp:lastPrinted>2018-10-31T11:17:32Z</cp:lastPrinted>
  <dcterms:created xsi:type="dcterms:W3CDTF">2014-02-18T08:43:52Z</dcterms:created>
  <dcterms:modified xsi:type="dcterms:W3CDTF">2018-10-31T23:18:38Z</dcterms:modified>
</cp:coreProperties>
</file>