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77" r:id="rId6"/>
    <p:sldId id="258" r:id="rId7"/>
    <p:sldId id="290" r:id="rId8"/>
    <p:sldId id="294" r:id="rId9"/>
    <p:sldId id="264" r:id="rId10"/>
    <p:sldId id="295" r:id="rId11"/>
    <p:sldId id="296" r:id="rId12"/>
    <p:sldId id="291" r:id="rId13"/>
    <p:sldId id="293" r:id="rId14"/>
    <p:sldId id="279" r:id="rId15"/>
    <p:sldId id="276" r:id="rId16"/>
    <p:sldId id="29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9828C7-804C-4C1C-9170-A523FE006B18}" v="2" dt="2026-04-17T14:14:39.571"/>
  </p1510:revLst>
</p1510:revInfo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3204" autoAdjust="0"/>
  </p:normalViewPr>
  <p:slideViewPr>
    <p:cSldViewPr snapToGrid="0">
      <p:cViewPr varScale="1">
        <p:scale>
          <a:sx n="98" d="100"/>
          <a:sy n="98" d="100"/>
        </p:scale>
        <p:origin x="84" y="498"/>
      </p:cViewPr>
      <p:guideLst>
        <p:guide orient="horz" pos="792"/>
        <p:guide pos="3144"/>
        <p:guide orient="horz" pos="960"/>
      </p:guideLst>
    </p:cSldViewPr>
  </p:slideViewPr>
  <p:outlineViewPr>
    <p:cViewPr>
      <p:scale>
        <a:sx n="33" d="100"/>
        <a:sy n="33" d="100"/>
      </p:scale>
      <p:origin x="0" y="-119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4/26/2026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439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2994B-59C8-69EF-2F63-AE70EBC94E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F2A325-B5B3-F48D-5610-EF978CE8A9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CE6B68-95F8-AA51-4D7B-1699AB85D4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D2BD94-76A2-9FC2-AEB0-B43E3C5212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832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2914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125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sv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1.svg"/><Relationship Id="rId4" Type="http://schemas.openxmlformats.org/officeDocument/2006/relationships/image" Target="../media/image9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sv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sv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1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 dirty="0"/>
              <a:t>Click to add text </a:t>
            </a:r>
          </a:p>
          <a:p>
            <a:pPr marL="685800" lvl="1" indent="-228600"/>
            <a:r>
              <a:rPr lang="en-US" dirty="0"/>
              <a:t>Second level</a:t>
            </a:r>
          </a:p>
          <a:p>
            <a:pPr marL="1143000" lvl="2" indent="-228600"/>
            <a:r>
              <a:rPr lang="en-US" dirty="0"/>
              <a:t>Third level</a:t>
            </a:r>
          </a:p>
          <a:p>
            <a:pPr marL="1600200" lvl="3" indent="-228600"/>
            <a:r>
              <a:rPr lang="en-US" dirty="0"/>
              <a:t>Fourth level</a:t>
            </a:r>
          </a:p>
          <a:p>
            <a:pPr marL="2057400" lvl="4" indent="-228600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 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icon to insert table</a:t>
            </a:r>
          </a:p>
          <a:p>
            <a:endParaRPr lang="en-US" dirty="0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 dirty="0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 dirty="0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 dirty="0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 dirty="0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 dirty="0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 dirty="0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dirty="0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4772" y="677918"/>
            <a:ext cx="6856292" cy="3590596"/>
          </a:xfrm>
        </p:spPr>
        <p:txBody>
          <a:bodyPr>
            <a:normAutofit/>
          </a:bodyPr>
          <a:lstStyle/>
          <a:p>
            <a:r>
              <a:rPr lang="en-GB" dirty="0"/>
              <a:t>BMPF7303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Coaching and Mentoring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988706"/>
          </a:xfrm>
        </p:spPr>
        <p:txBody>
          <a:bodyPr anchor="t">
            <a:normAutofit/>
          </a:bodyPr>
          <a:lstStyle/>
          <a:p>
            <a:r>
              <a:rPr lang="en-US" dirty="0"/>
              <a:t>Positive psychology</a:t>
            </a:r>
            <a:endParaRPr lang="en-ZA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What is Positive Psychology?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Where does it come from?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How is it used in Coaching? Applications and Benefits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Coaching Models, Methods and Techniques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Pros and Cons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Summary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is positive psychology?</a:t>
            </a:r>
            <a:br>
              <a:rPr lang="en-US" dirty="0"/>
            </a:b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1F095D-5BDC-8D56-802E-2BF64AB8EB43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/>
          <a:lstStyle/>
          <a:p>
            <a:r>
              <a:rPr lang="en-GB" i="1" dirty="0"/>
              <a:t>“The key stone of high achievement and happiness is exercising your strengths.”</a:t>
            </a:r>
          </a:p>
          <a:p>
            <a:pPr algn="r"/>
            <a:r>
              <a:rPr lang="en-GB" dirty="0"/>
              <a:t>Martin Seligman (2005)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9789" y="351064"/>
            <a:ext cx="6594768" cy="1662793"/>
          </a:xfrm>
        </p:spPr>
        <p:txBody>
          <a:bodyPr>
            <a:normAutofit/>
          </a:bodyPr>
          <a:lstStyle/>
          <a:p>
            <a:r>
              <a:rPr lang="en-US" dirty="0"/>
              <a:t>How it’s used in coaching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8500" y="2072645"/>
            <a:ext cx="6594768" cy="714099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Applications and Benefits</a:t>
            </a:r>
          </a:p>
          <a:p>
            <a:endParaRPr lang="en-US" dirty="0"/>
          </a:p>
        </p:txBody>
      </p:sp>
      <p:pic>
        <p:nvPicPr>
          <p:cNvPr id="13" name="Picture Placeholder 12" descr="Low angle view of tall buildings">
            <a:extLst>
              <a:ext uri="{FF2B5EF4-FFF2-40B4-BE49-F238E27FC236}">
                <a16:creationId xmlns:a16="http://schemas.microsoft.com/office/drawing/2014/main" id="{1DFE730E-30E7-DA99-A3EE-ACB889D161E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43" r="43"/>
          <a:stretch/>
        </p:blipFill>
        <p:spPr/>
      </p:pic>
      <p:sp>
        <p:nvSpPr>
          <p:cNvPr id="44" name="Oval 43">
            <a:extLst>
              <a:ext uri="{FF2B5EF4-FFF2-40B4-BE49-F238E27FC236}">
                <a16:creationId xmlns:a16="http://schemas.microsoft.com/office/drawing/2014/main" id="{5F855448-57DF-E468-AF41-00CAAC2D7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5895479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52FDA21-768F-9929-E6D6-D78CD4F8E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-97971" y="1909602"/>
            <a:ext cx="4160955" cy="4149155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3C633466-5A38-0B9E-5EAD-4B6E82F92A72}"/>
              </a:ext>
            </a:extLst>
          </p:cNvPr>
          <p:cNvSpPr txBox="1"/>
          <p:nvPr/>
        </p:nvSpPr>
        <p:spPr>
          <a:xfrm>
            <a:off x="4936680" y="3332593"/>
            <a:ext cx="63584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Active Listening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Powerful Questioning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Designing Actions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Goal Settings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</a:rPr>
              <a:t>Managing Accountability</a:t>
            </a:r>
          </a:p>
        </p:txBody>
      </p:sp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D27020-DBBA-5A19-F02E-3BA537745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3694" y="544285"/>
            <a:ext cx="6594768" cy="1576345"/>
          </a:xfrm>
        </p:spPr>
        <p:txBody>
          <a:bodyPr/>
          <a:lstStyle/>
          <a:p>
            <a:r>
              <a:rPr lang="en-GB" dirty="0"/>
              <a:t>Applications in coaching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5ED8902-78B0-583C-E073-71AA875022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9789" y="2529191"/>
            <a:ext cx="6594768" cy="3552377"/>
          </a:xfrm>
        </p:spPr>
        <p:txBody>
          <a:bodyPr/>
          <a:lstStyle/>
          <a:p>
            <a:r>
              <a:rPr lang="en-GB" dirty="0"/>
              <a:t>Life Coaching</a:t>
            </a:r>
          </a:p>
          <a:p>
            <a:r>
              <a:rPr lang="en-GB" dirty="0"/>
              <a:t>Skills &amp; Performance Coaching</a:t>
            </a:r>
          </a:p>
          <a:p>
            <a:r>
              <a:rPr lang="en-GB" dirty="0"/>
              <a:t>Executive Coaching</a:t>
            </a:r>
          </a:p>
          <a:p>
            <a:r>
              <a:rPr lang="en-GB" dirty="0"/>
              <a:t>Team Coaching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0DCAF697-2A77-40E0-D71B-7C865CD060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990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Coaching Models:</a:t>
            </a:r>
            <a:br>
              <a:rPr lang="en-US" dirty="0"/>
            </a:br>
            <a:r>
              <a:rPr lang="en-US" dirty="0"/>
              <a:t>methods &amp; techniques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34800" y="6354763"/>
            <a:ext cx="457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D6E4B-78EC-A5CC-F3E3-4FF5926B8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098058"/>
          </a:xfrm>
        </p:spPr>
        <p:txBody>
          <a:bodyPr/>
          <a:lstStyle/>
          <a:p>
            <a:r>
              <a:rPr lang="en-GB" dirty="0"/>
              <a:t>A.C.T.I.O.N.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C36A29-9926-4D19-3470-0B7F7EFE6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A376B-7A0F-76A6-8376-D6468BCB0FC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1" y="1819072"/>
            <a:ext cx="6597372" cy="4536008"/>
          </a:xfrm>
        </p:spPr>
        <p:txBody>
          <a:bodyPr/>
          <a:lstStyle/>
          <a:p>
            <a:r>
              <a:rPr lang="en-GB" dirty="0"/>
              <a:t>A = Active Interventions</a:t>
            </a:r>
          </a:p>
          <a:p>
            <a:r>
              <a:rPr lang="en-GB" dirty="0"/>
              <a:t>C = Calming Interventions</a:t>
            </a:r>
          </a:p>
          <a:p>
            <a:r>
              <a:rPr lang="en-GB" dirty="0"/>
              <a:t>T = Thinking/Taking Stock</a:t>
            </a:r>
          </a:p>
          <a:p>
            <a:r>
              <a:rPr lang="en-GB" dirty="0"/>
              <a:t>I = Identity Related Actions</a:t>
            </a:r>
          </a:p>
          <a:p>
            <a:r>
              <a:rPr lang="en-GB" dirty="0"/>
              <a:t>O = Optimisation</a:t>
            </a:r>
          </a:p>
          <a:p>
            <a:r>
              <a:rPr lang="en-GB" dirty="0"/>
              <a:t>N = Nourishing</a:t>
            </a:r>
          </a:p>
          <a:p>
            <a:r>
              <a:rPr lang="en-GB" dirty="0"/>
              <a:t>S = Social Actions</a:t>
            </a:r>
          </a:p>
          <a:p>
            <a:pPr algn="r"/>
            <a:r>
              <a:rPr lang="en-GB" dirty="0"/>
              <a:t>(</a:t>
            </a:r>
            <a:r>
              <a:rPr lang="en-GB" dirty="0" err="1"/>
              <a:t>Boniwell</a:t>
            </a:r>
            <a:r>
              <a:rPr lang="en-GB" dirty="0"/>
              <a:t>, 2017; </a:t>
            </a:r>
            <a:r>
              <a:rPr lang="en-GB" dirty="0" err="1"/>
              <a:t>Boniwell</a:t>
            </a:r>
            <a:r>
              <a:rPr lang="en-GB" dirty="0"/>
              <a:t> &amp; </a:t>
            </a:r>
            <a:r>
              <a:rPr lang="en-GB" dirty="0" err="1"/>
              <a:t>Tunariu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274846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04BBFB-E859-E881-50A8-A8FB32551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D46A0-1936-C5B6-8EEF-7AAC9D3B3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098058"/>
          </a:xfrm>
        </p:spPr>
        <p:txBody>
          <a:bodyPr>
            <a:normAutofit fontScale="90000"/>
          </a:bodyPr>
          <a:lstStyle/>
          <a:p>
            <a:r>
              <a:rPr lang="en-GB" dirty="0"/>
              <a:t>Methods and Techniques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B64A60-1215-E851-CBCA-C7CDE425C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00D7C-C208-97F1-BE00-820CC78EC48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53779" y="2595827"/>
            <a:ext cx="6597372" cy="4536008"/>
          </a:xfrm>
        </p:spPr>
        <p:txBody>
          <a:bodyPr/>
          <a:lstStyle/>
          <a:p>
            <a:r>
              <a:rPr lang="en-US" dirty="0"/>
              <a:t>Big Picture Thinking</a:t>
            </a:r>
          </a:p>
          <a:p>
            <a:r>
              <a:rPr lang="en-US" dirty="0"/>
              <a:t>Goal Directed Purposeful Change</a:t>
            </a:r>
          </a:p>
          <a:p>
            <a:r>
              <a:rPr lang="en-US" dirty="0"/>
              <a:t>GROW model</a:t>
            </a:r>
          </a:p>
          <a:p>
            <a:r>
              <a:rPr lang="en-US" dirty="0"/>
              <a:t>Assessment Methods</a:t>
            </a:r>
          </a:p>
          <a:p>
            <a:r>
              <a:rPr lang="en-US" dirty="0"/>
              <a:t>3 Good Things</a:t>
            </a:r>
          </a:p>
          <a:p>
            <a:r>
              <a:rPr lang="en-US" dirty="0" err="1"/>
              <a:t>Savouring</a:t>
            </a:r>
            <a:endParaRPr lang="en-US" dirty="0"/>
          </a:p>
          <a:p>
            <a:r>
              <a:rPr lang="en-US" dirty="0"/>
              <a:t>Best Possible Future Self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343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Pros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Focus on character strengths, wellbeing and the things that make life worth living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Enhancement of optimal functioning and wellbeing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Use of a strength-based approach</a:t>
            </a:r>
          </a:p>
        </p:txBody>
      </p:sp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11E0FE-2B83-357F-8474-7B2A02D369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18B53-8FEF-D56F-5063-0EC590F31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988706"/>
          </a:xfrm>
        </p:spPr>
        <p:txBody>
          <a:bodyPr anchor="t">
            <a:normAutofit/>
          </a:bodyPr>
          <a:lstStyle/>
          <a:p>
            <a:r>
              <a:rPr lang="en-US" dirty="0"/>
              <a:t>cons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7AC370-92AC-FEA5-983B-25B2324DF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CC0C16-BDB6-1F6A-9C36-FEC88D357E7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64725" y="2163941"/>
            <a:ext cx="6597372" cy="329619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Issues of ignoring the negatives/weaknesses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Can create a lack of balance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Important that </a:t>
            </a:r>
            <a:r>
              <a:rPr lang="en-US" dirty="0" err="1"/>
              <a:t>coachee</a:t>
            </a:r>
            <a:r>
              <a:rPr lang="en-US" dirty="0"/>
              <a:t> is not seen as culpable/a failure if circumstances do not lead to improved wellbeing/happiness.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Management of expectation in the workplace – it cannot always be about doing the things that you enjoy.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Not sure it encourages you to step out of your comfort zone in order to develop?</a:t>
            </a:r>
          </a:p>
        </p:txBody>
      </p:sp>
    </p:spTree>
    <p:extLst>
      <p:ext uri="{BB962C8B-B14F-4D97-AF65-F5344CB8AC3E}">
        <p14:creationId xmlns:p14="http://schemas.microsoft.com/office/powerpoint/2010/main" val="12366803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FB75C3E-5885-49DD-8190-BB1E8C51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574" y="896111"/>
            <a:ext cx="9866540" cy="1358140"/>
          </a:xfrm>
        </p:spPr>
        <p:txBody>
          <a:bodyPr>
            <a:normAutofit/>
          </a:bodyPr>
          <a:lstStyle/>
          <a:p>
            <a:r>
              <a:rPr lang="en-US" dirty="0"/>
              <a:t>summary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F2D739-E475-54F8-C832-F04A983D0F24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Holistic individual focused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Emphasis on strengths and interests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 in wellbeing, motivation and productivity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Well suited to Coaching &amp; Mentoring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40B739-30F9-C86F-67ED-2197DC1E5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466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0245" y="544285"/>
            <a:ext cx="5528217" cy="2685383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96340" y="3423773"/>
            <a:ext cx="5528217" cy="2029969"/>
          </a:xfrm>
        </p:spPr>
        <p:txBody>
          <a:bodyPr bIns="0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D607D38-8CC8-95C9-CAD7-29F8D3FE6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C5D0F29-6F95-96C2-F1E0-F027D201774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1" y="1760706"/>
            <a:ext cx="6597372" cy="4594374"/>
          </a:xfrm>
        </p:spPr>
        <p:txBody>
          <a:bodyPr/>
          <a:lstStyle/>
          <a:p>
            <a:r>
              <a:rPr lang="en-GB" dirty="0"/>
              <a:t>Connor, M. &amp; Pokora, J. Coaching and Mentoring at Work: Developing Effective Practice, 3</a:t>
            </a:r>
            <a:r>
              <a:rPr lang="en-GB" baseline="30000" dirty="0"/>
              <a:t>rd</a:t>
            </a:r>
            <a:r>
              <a:rPr lang="en-GB" dirty="0"/>
              <a:t> ed. London: Open University Press, 2017</a:t>
            </a:r>
          </a:p>
          <a:p>
            <a:endParaRPr lang="en-GB" dirty="0"/>
          </a:p>
          <a:p>
            <a:r>
              <a:rPr lang="en-GB" dirty="0"/>
              <a:t>Cox, E, </a:t>
            </a:r>
            <a:r>
              <a:rPr lang="en-GB" dirty="0" err="1"/>
              <a:t>Bachkirova</a:t>
            </a:r>
            <a:r>
              <a:rPr lang="en-GB" dirty="0"/>
              <a:t>, T &amp; Clutterbuck, D (eds.) The Complete Handbook of Coaching 4</a:t>
            </a:r>
            <a:r>
              <a:rPr lang="en-GB" baseline="30000" dirty="0"/>
              <a:t>th</a:t>
            </a:r>
            <a:r>
              <a:rPr lang="en-GB" dirty="0"/>
              <a:t> ed., London: Sage, 2024</a:t>
            </a:r>
          </a:p>
          <a:p>
            <a:endParaRPr lang="en-GB" dirty="0"/>
          </a:p>
          <a:p>
            <a:r>
              <a:rPr lang="en-GB" dirty="0" err="1"/>
              <a:t>Parsloe</a:t>
            </a:r>
            <a:r>
              <a:rPr lang="en-GB" dirty="0"/>
              <a:t>, E &amp; Leedham, M. Coaching and Mentoring: Practical Conversations to improve learning, 2</a:t>
            </a:r>
            <a:r>
              <a:rPr lang="en-GB" baseline="30000" dirty="0"/>
              <a:t>nd</a:t>
            </a:r>
            <a:r>
              <a:rPr lang="en-GB" dirty="0"/>
              <a:t> ed., London: Kogan Page, 2009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1918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8903D25-5BE2-4D9E-B7D8-BE1DCAE2DC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451406B-581B-4C29-A833-E33D8A6AB0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65614A-92F9-4391-AC3D-F3F5B0704F99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{4F29BDFA-BF65-45A8-A0FA-A43D27A3DD3F}TF55c86556-70ea-476e-aa05-13a38f2d5b0da1381d77_win32-a3c664429073</Template>
  <TotalTime>144</TotalTime>
  <Words>400</Words>
  <Application>Microsoft Office PowerPoint</Application>
  <PresentationFormat>Widescreen</PresentationFormat>
  <Paragraphs>80</Paragraphs>
  <Slides>13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Custom</vt:lpstr>
      <vt:lpstr>BMPF7303  Coaching and Mentoring</vt:lpstr>
      <vt:lpstr>Positive psychology</vt:lpstr>
      <vt:lpstr>What is positive psychology? </vt:lpstr>
      <vt:lpstr>How it’s used in coaching</vt:lpstr>
      <vt:lpstr>Applications in coaching</vt:lpstr>
      <vt:lpstr>Coaching Models: methods &amp; techniques</vt:lpstr>
      <vt:lpstr>A.C.T.I.O.N.</vt:lpstr>
      <vt:lpstr>Methods and Techniques</vt:lpstr>
      <vt:lpstr>Pros</vt:lpstr>
      <vt:lpstr>cons</vt:lpstr>
      <vt:lpstr>summary</vt:lpstr>
      <vt:lpstr>THANK YOU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Suzanne Fisher</dc:creator>
  <cp:lastModifiedBy>Suzanne Fisher</cp:lastModifiedBy>
  <cp:revision>2</cp:revision>
  <dcterms:created xsi:type="dcterms:W3CDTF">2026-04-17T12:18:09Z</dcterms:created>
  <dcterms:modified xsi:type="dcterms:W3CDTF">2026-04-26T16:00:38Z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