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B1F3A"/>
    <a:srgbClr val="1F7A8C"/>
    <a:srgbClr val="D0D7E2"/>
    <a:srgbClr val="B7C4D6"/>
    <a:srgbClr val="F5F7F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D92E8A-EFE8-DEE1-E3D4-7FB820D68F68}" v="2461" dt="2026-05-07T20:12:32.130"/>
    <p1510:client id="{CA55075D-04AF-EC27-65E1-DF1225E3943E}" v="19" dt="2026-05-08T12:11:26.552"/>
    <p1510:client id="{E1994695-383F-4817-848F-8C6A93DD7477}" v="54" dt="2026-05-08T13:34:15.6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62" autoAdjust="0"/>
    <p:restoredTop sz="95833" autoAdjust="0"/>
  </p:normalViewPr>
  <p:slideViewPr>
    <p:cSldViewPr>
      <p:cViewPr>
        <p:scale>
          <a:sx n="75" d="100"/>
          <a:sy n="75" d="100"/>
        </p:scale>
        <p:origin x="-16020" y="-6108"/>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handoutMaster" Target="handoutMasters/handout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or Richards (2318622)" userId="S::2318622@student.uwtsd.ac.uk::a4a43fd1-3c8c-4768-8aeb-122ca5fd40ef" providerId="AD" clId="Web-{9ED92E8A-EFE8-DEE1-E3D4-7FB820D68F68}"/>
    <pc:docChg chg="modSld">
      <pc:chgData name="Connor Richards (2318622)" userId="S::2318622@student.uwtsd.ac.uk::a4a43fd1-3c8c-4768-8aeb-122ca5fd40ef" providerId="AD" clId="Web-{9ED92E8A-EFE8-DEE1-E3D4-7FB820D68F68}" dt="2026-05-07T20:12:32.114" v="1192" actId="20577"/>
      <pc:docMkLst>
        <pc:docMk/>
      </pc:docMkLst>
      <pc:sldChg chg="addSp delSp modSp">
        <pc:chgData name="Connor Richards (2318622)" userId="S::2318622@student.uwtsd.ac.uk::a4a43fd1-3c8c-4768-8aeb-122ca5fd40ef" providerId="AD" clId="Web-{9ED92E8A-EFE8-DEE1-E3D4-7FB820D68F68}" dt="2026-05-07T20:12:32.114" v="1192" actId="20577"/>
        <pc:sldMkLst>
          <pc:docMk/>
          <pc:sldMk cId="0" sldId="256"/>
        </pc:sldMkLst>
        <pc:spChg chg="mod">
          <ac:chgData name="Connor Richards (2318622)" userId="S::2318622@student.uwtsd.ac.uk::a4a43fd1-3c8c-4768-8aeb-122ca5fd40ef" providerId="AD" clId="Web-{9ED92E8A-EFE8-DEE1-E3D4-7FB820D68F68}" dt="2026-05-07T19:40:11.632" v="719" actId="20577"/>
          <ac:spMkLst>
            <pc:docMk/>
            <pc:sldMk cId="0" sldId="256"/>
            <ac:spMk id="2050" creationId="{B1D83B8E-BBFF-3A27-3D67-D0D79ABCD133}"/>
          </ac:spMkLst>
        </pc:spChg>
        <pc:spChg chg="mod">
          <ac:chgData name="Connor Richards (2318622)" userId="S::2318622@student.uwtsd.ac.uk::a4a43fd1-3c8c-4768-8aeb-122ca5fd40ef" providerId="AD" clId="Web-{9ED92E8A-EFE8-DEE1-E3D4-7FB820D68F68}" dt="2026-05-07T20:12:32.114" v="1192" actId="20577"/>
          <ac:spMkLst>
            <pc:docMk/>
            <pc:sldMk cId="0" sldId="256"/>
            <ac:spMk id="2051" creationId="{43D6534C-00E4-040E-B0CF-84AEFE126548}"/>
          </ac:spMkLst>
        </pc:spChg>
        <pc:spChg chg="mod">
          <ac:chgData name="Connor Richards (2318622)" userId="S::2318622@student.uwtsd.ac.uk::a4a43fd1-3c8c-4768-8aeb-122ca5fd40ef" providerId="AD" clId="Web-{9ED92E8A-EFE8-DEE1-E3D4-7FB820D68F68}" dt="2026-05-07T20:11:55.409" v="1189" actId="14100"/>
          <ac:spMkLst>
            <pc:docMk/>
            <pc:sldMk cId="0" sldId="256"/>
            <ac:spMk id="2052" creationId="{78C8433E-13C8-4EAC-1158-465F96FEF0A3}"/>
          </ac:spMkLst>
        </pc:spChg>
        <pc:picChg chg="add del mod">
          <ac:chgData name="Connor Richards (2318622)" userId="S::2318622@student.uwtsd.ac.uk::a4a43fd1-3c8c-4768-8aeb-122ca5fd40ef" providerId="AD" clId="Web-{9ED92E8A-EFE8-DEE1-E3D4-7FB820D68F68}" dt="2026-05-07T19:38:23.283" v="702"/>
          <ac:picMkLst>
            <pc:docMk/>
            <pc:sldMk cId="0" sldId="256"/>
            <ac:picMk id="2" creationId="{7D6BE14E-ADAE-7AB4-9830-C385EA0537BB}"/>
          </ac:picMkLst>
        </pc:picChg>
        <pc:picChg chg="add mod">
          <ac:chgData name="Connor Richards (2318622)" userId="S::2318622@student.uwtsd.ac.uk::a4a43fd1-3c8c-4768-8aeb-122ca5fd40ef" providerId="AD" clId="Web-{9ED92E8A-EFE8-DEE1-E3D4-7FB820D68F68}" dt="2026-05-07T19:52:35.148" v="937" actId="14100"/>
          <ac:picMkLst>
            <pc:docMk/>
            <pc:sldMk cId="0" sldId="256"/>
            <ac:picMk id="3" creationId="{31BC90F9-9607-D432-2B90-1E5277830F9C}"/>
          </ac:picMkLst>
        </pc:picChg>
        <pc:picChg chg="add del mod">
          <ac:chgData name="Connor Richards (2318622)" userId="S::2318622@student.uwtsd.ac.uk::a4a43fd1-3c8c-4768-8aeb-122ca5fd40ef" providerId="AD" clId="Web-{9ED92E8A-EFE8-DEE1-E3D4-7FB820D68F68}" dt="2026-05-07T19:47:40.066" v="805"/>
          <ac:picMkLst>
            <pc:docMk/>
            <pc:sldMk cId="0" sldId="256"/>
            <ac:picMk id="4" creationId="{980B9C10-9FDD-23FE-E6A1-21A02FD70F77}"/>
          </ac:picMkLst>
        </pc:picChg>
        <pc:picChg chg="add mod">
          <ac:chgData name="Connor Richards (2318622)" userId="S::2318622@student.uwtsd.ac.uk::a4a43fd1-3c8c-4768-8aeb-122ca5fd40ef" providerId="AD" clId="Web-{9ED92E8A-EFE8-DEE1-E3D4-7FB820D68F68}" dt="2026-05-07T20:11:34.142" v="1187" actId="1076"/>
          <ac:picMkLst>
            <pc:docMk/>
            <pc:sldMk cId="0" sldId="256"/>
            <ac:picMk id="5" creationId="{DA545FDC-C37E-1480-FA0E-EE1F88DD9299}"/>
          </ac:picMkLst>
        </pc:picChg>
      </pc:sldChg>
    </pc:docChg>
  </pc:docChgLst>
  <pc:docChgLst>
    <pc:chgData name="Connor Richards (2318622)" userId="S::2318622@student.uwtsd.ac.uk::a4a43fd1-3c8c-4768-8aeb-122ca5fd40ef" providerId="AD" clId="Web-{CA55075D-04AF-EC27-65E1-DF1225E3943E}"/>
    <pc:docChg chg="modSld">
      <pc:chgData name="Connor Richards (2318622)" userId="S::2318622@student.uwtsd.ac.uk::a4a43fd1-3c8c-4768-8aeb-122ca5fd40ef" providerId="AD" clId="Web-{CA55075D-04AF-EC27-65E1-DF1225E3943E}" dt="2026-05-08T12:11:26.552" v="11" actId="1076"/>
      <pc:docMkLst>
        <pc:docMk/>
      </pc:docMkLst>
      <pc:sldChg chg="modSp">
        <pc:chgData name="Connor Richards (2318622)" userId="S::2318622@student.uwtsd.ac.uk::a4a43fd1-3c8c-4768-8aeb-122ca5fd40ef" providerId="AD" clId="Web-{CA55075D-04AF-EC27-65E1-DF1225E3943E}" dt="2026-05-08T12:11:26.552" v="11" actId="1076"/>
        <pc:sldMkLst>
          <pc:docMk/>
          <pc:sldMk cId="0" sldId="256"/>
        </pc:sldMkLst>
        <pc:spChg chg="mod">
          <ac:chgData name="Connor Richards (2318622)" userId="S::2318622@student.uwtsd.ac.uk::a4a43fd1-3c8c-4768-8aeb-122ca5fd40ef" providerId="AD" clId="Web-{CA55075D-04AF-EC27-65E1-DF1225E3943E}" dt="2026-05-08T12:11:13.832" v="10" actId="20577"/>
          <ac:spMkLst>
            <pc:docMk/>
            <pc:sldMk cId="0" sldId="256"/>
            <ac:spMk id="2052" creationId="{78C8433E-13C8-4EAC-1158-465F96FEF0A3}"/>
          </ac:spMkLst>
        </pc:spChg>
        <pc:picChg chg="mod">
          <ac:chgData name="Connor Richards (2318622)" userId="S::2318622@student.uwtsd.ac.uk::a4a43fd1-3c8c-4768-8aeb-122ca5fd40ef" providerId="AD" clId="Web-{CA55075D-04AF-EC27-65E1-DF1225E3943E}" dt="2026-05-08T12:10:40.751" v="7" actId="1076"/>
          <ac:picMkLst>
            <pc:docMk/>
            <pc:sldMk cId="0" sldId="256"/>
            <ac:picMk id="3" creationId="{31BC90F9-9607-D432-2B90-1E5277830F9C}"/>
          </ac:picMkLst>
        </pc:picChg>
        <pc:picChg chg="mod">
          <ac:chgData name="Connor Richards (2318622)" userId="S::2318622@student.uwtsd.ac.uk::a4a43fd1-3c8c-4768-8aeb-122ca5fd40ef" providerId="AD" clId="Web-{CA55075D-04AF-EC27-65E1-DF1225E3943E}" dt="2026-05-08T12:11:26.552" v="11" actId="1076"/>
          <ac:picMkLst>
            <pc:docMk/>
            <pc:sldMk cId="0" sldId="256"/>
            <ac:picMk id="5" creationId="{DA545FDC-C37E-1480-FA0E-EE1F88DD9299}"/>
          </ac:picMkLst>
        </pc:picChg>
      </pc:sldChg>
    </pc:docChg>
  </pc:docChgLst>
  <pc:docChgLst>
    <pc:chgData name="Connor Richards (2318622)" userId="S::2318622@student.uwtsd.ac.uk::a4a43fd1-3c8c-4768-8aeb-122ca5fd40ef" providerId="AD" clId="Web-{5E0F908C-AA9A-D7F8-29D5-FE4C32306015}"/>
    <pc:docChg chg="modSld">
      <pc:chgData name="Connor Richards (2318622)" userId="S::2318622@student.uwtsd.ac.uk::a4a43fd1-3c8c-4768-8aeb-122ca5fd40ef" providerId="AD" clId="Web-{5E0F908C-AA9A-D7F8-29D5-FE4C32306015}" dt="2026-05-04T21:39:01.269" v="476" actId="20577"/>
      <pc:docMkLst>
        <pc:docMk/>
      </pc:docMkLst>
      <pc:sldChg chg="modSp mod modShow">
        <pc:chgData name="Connor Richards (2318622)" userId="S::2318622@student.uwtsd.ac.uk::a4a43fd1-3c8c-4768-8aeb-122ca5fd40ef" providerId="AD" clId="Web-{5E0F908C-AA9A-D7F8-29D5-FE4C32306015}" dt="2026-05-04T21:39:01.269" v="476" actId="20577"/>
        <pc:sldMkLst>
          <pc:docMk/>
          <pc:sldMk cId="0" sldId="256"/>
        </pc:sldMkLst>
        <pc:spChg chg="mod">
          <ac:chgData name="Connor Richards (2318622)" userId="S::2318622@student.uwtsd.ac.uk::a4a43fd1-3c8c-4768-8aeb-122ca5fd40ef" providerId="AD" clId="Web-{5E0F908C-AA9A-D7F8-29D5-FE4C32306015}" dt="2026-05-04T21:33:32.453" v="425" actId="20577"/>
          <ac:spMkLst>
            <pc:docMk/>
            <pc:sldMk cId="0" sldId="256"/>
            <ac:spMk id="2050" creationId="{B1D83B8E-BBFF-3A27-3D67-D0D79ABCD133}"/>
          </ac:spMkLst>
        </pc:spChg>
        <pc:spChg chg="mod">
          <ac:chgData name="Connor Richards (2318622)" userId="S::2318622@student.uwtsd.ac.uk::a4a43fd1-3c8c-4768-8aeb-122ca5fd40ef" providerId="AD" clId="Web-{5E0F908C-AA9A-D7F8-29D5-FE4C32306015}" dt="2026-05-04T21:39:01.269" v="476" actId="20577"/>
          <ac:spMkLst>
            <pc:docMk/>
            <pc:sldMk cId="0" sldId="256"/>
            <ac:spMk id="2055" creationId="{E5FD9769-D028-2327-5B75-CA79084CE796}"/>
          </ac:spMkLst>
        </pc:spChg>
      </pc:sldChg>
    </pc:docChg>
  </pc:docChgLst>
  <pc:docChgLst>
    <pc:chgData name="Connor Richards (2318622)" userId="a4a43fd1-3c8c-4768-8aeb-122ca5fd40ef" providerId="ADAL" clId="{C81C3831-0B7C-412B-9DDC-3238869E1B63}"/>
    <pc:docChg chg="undo custSel modSld">
      <pc:chgData name="Connor Richards (2318622)" userId="a4a43fd1-3c8c-4768-8aeb-122ca5fd40ef" providerId="ADAL" clId="{C81C3831-0B7C-412B-9DDC-3238869E1B63}" dt="2026-05-08T13:44:25.849" v="1728" actId="167"/>
      <pc:docMkLst>
        <pc:docMk/>
      </pc:docMkLst>
      <pc:sldChg chg="addSp delSp modSp mod">
        <pc:chgData name="Connor Richards (2318622)" userId="a4a43fd1-3c8c-4768-8aeb-122ca5fd40ef" providerId="ADAL" clId="{C81C3831-0B7C-412B-9DDC-3238869E1B63}" dt="2026-05-08T13:44:25.849" v="1728" actId="167"/>
        <pc:sldMkLst>
          <pc:docMk/>
          <pc:sldMk cId="0" sldId="256"/>
        </pc:sldMkLst>
        <pc:spChg chg="add">
          <ac:chgData name="Connor Richards (2318622)" userId="a4a43fd1-3c8c-4768-8aeb-122ca5fd40ef" providerId="ADAL" clId="{C81C3831-0B7C-412B-9DDC-3238869E1B63}" dt="2026-05-08T12:50:58.982" v="1450"/>
          <ac:spMkLst>
            <pc:docMk/>
            <pc:sldMk cId="0" sldId="256"/>
            <ac:spMk id="2" creationId="{5217494C-EB7B-265A-85BC-7DD782830BC6}"/>
          </ac:spMkLst>
        </pc:spChg>
        <pc:spChg chg="add mod">
          <ac:chgData name="Connor Richards (2318622)" userId="a4a43fd1-3c8c-4768-8aeb-122ca5fd40ef" providerId="ADAL" clId="{C81C3831-0B7C-412B-9DDC-3238869E1B63}" dt="2026-05-08T12:51:08.824" v="1452"/>
          <ac:spMkLst>
            <pc:docMk/>
            <pc:sldMk cId="0" sldId="256"/>
            <ac:spMk id="4" creationId="{75EEC3E2-B37E-D19E-D286-25EE59315595}"/>
          </ac:spMkLst>
        </pc:spChg>
        <pc:spChg chg="add">
          <ac:chgData name="Connor Richards (2318622)" userId="a4a43fd1-3c8c-4768-8aeb-122ca5fd40ef" providerId="ADAL" clId="{C81C3831-0B7C-412B-9DDC-3238869E1B63}" dt="2026-05-08T12:54:57.440" v="1485"/>
          <ac:spMkLst>
            <pc:docMk/>
            <pc:sldMk cId="0" sldId="256"/>
            <ac:spMk id="6" creationId="{B6F26EFD-FBA6-9B3B-D637-529012AB0763}"/>
          </ac:spMkLst>
        </pc:spChg>
        <pc:spChg chg="add mod ord">
          <ac:chgData name="Connor Richards (2318622)" userId="a4a43fd1-3c8c-4768-8aeb-122ca5fd40ef" providerId="ADAL" clId="{C81C3831-0B7C-412B-9DDC-3238869E1B63}" dt="2026-05-08T13:09:50.166" v="1600" actId="14100"/>
          <ac:spMkLst>
            <pc:docMk/>
            <pc:sldMk cId="0" sldId="256"/>
            <ac:spMk id="7" creationId="{E9E52E16-3E44-A3B2-D081-5AAA6024B7CB}"/>
          </ac:spMkLst>
        </pc:spChg>
        <pc:spChg chg="add mod ord">
          <ac:chgData name="Connor Richards (2318622)" userId="a4a43fd1-3c8c-4768-8aeb-122ca5fd40ef" providerId="ADAL" clId="{C81C3831-0B7C-412B-9DDC-3238869E1B63}" dt="2026-05-08T13:24:28.227" v="1611" actId="167"/>
          <ac:spMkLst>
            <pc:docMk/>
            <pc:sldMk cId="0" sldId="256"/>
            <ac:spMk id="8" creationId="{EC229347-CD07-5C4F-93B3-7F7DCF464DB2}"/>
          </ac:spMkLst>
        </pc:spChg>
        <pc:spChg chg="add mod ord">
          <ac:chgData name="Connor Richards (2318622)" userId="a4a43fd1-3c8c-4768-8aeb-122ca5fd40ef" providerId="ADAL" clId="{C81C3831-0B7C-412B-9DDC-3238869E1B63}" dt="2026-05-08T13:25:26.407" v="1617" actId="167"/>
          <ac:spMkLst>
            <pc:docMk/>
            <pc:sldMk cId="0" sldId="256"/>
            <ac:spMk id="9" creationId="{B17BA91A-53C3-D9F5-0D06-6D4239A69B93}"/>
          </ac:spMkLst>
        </pc:spChg>
        <pc:spChg chg="add mod ord">
          <ac:chgData name="Connor Richards (2318622)" userId="a4a43fd1-3c8c-4768-8aeb-122ca5fd40ef" providerId="ADAL" clId="{C81C3831-0B7C-412B-9DDC-3238869E1B63}" dt="2026-05-08T13:25:57.842" v="1623" actId="167"/>
          <ac:spMkLst>
            <pc:docMk/>
            <pc:sldMk cId="0" sldId="256"/>
            <ac:spMk id="10" creationId="{A3FAF29D-92C8-FAC7-D03B-7C1E6D6A222B}"/>
          </ac:spMkLst>
        </pc:spChg>
        <pc:spChg chg="add mod ord">
          <ac:chgData name="Connor Richards (2318622)" userId="a4a43fd1-3c8c-4768-8aeb-122ca5fd40ef" providerId="ADAL" clId="{C81C3831-0B7C-412B-9DDC-3238869E1B63}" dt="2026-05-08T13:26:33.212" v="1629" actId="167"/>
          <ac:spMkLst>
            <pc:docMk/>
            <pc:sldMk cId="0" sldId="256"/>
            <ac:spMk id="11" creationId="{A3087BA4-9108-1699-AF41-023D9413CB6C}"/>
          </ac:spMkLst>
        </pc:spChg>
        <pc:spChg chg="add del mod">
          <ac:chgData name="Connor Richards (2318622)" userId="a4a43fd1-3c8c-4768-8aeb-122ca5fd40ef" providerId="ADAL" clId="{C81C3831-0B7C-412B-9DDC-3238869E1B63}" dt="2026-05-08T13:27:12.192" v="1638" actId="11529"/>
          <ac:spMkLst>
            <pc:docMk/>
            <pc:sldMk cId="0" sldId="256"/>
            <ac:spMk id="12" creationId="{C52DBC25-546B-7836-0A24-50F22BD5CB21}"/>
          </ac:spMkLst>
        </pc:spChg>
        <pc:spChg chg="add del">
          <ac:chgData name="Connor Richards (2318622)" userId="a4a43fd1-3c8c-4768-8aeb-122ca5fd40ef" providerId="ADAL" clId="{C81C3831-0B7C-412B-9DDC-3238869E1B63}" dt="2026-05-08T13:27:27.056" v="1640" actId="11529"/>
          <ac:spMkLst>
            <pc:docMk/>
            <pc:sldMk cId="0" sldId="256"/>
            <ac:spMk id="13" creationId="{9517C9F7-FC1E-88CE-83C2-DF59C660DC39}"/>
          </ac:spMkLst>
        </pc:spChg>
        <pc:spChg chg="add del mod ord">
          <ac:chgData name="Connor Richards (2318622)" userId="a4a43fd1-3c8c-4768-8aeb-122ca5fd40ef" providerId="ADAL" clId="{C81C3831-0B7C-412B-9DDC-3238869E1B63}" dt="2026-05-08T13:29:41.259" v="1662" actId="478"/>
          <ac:spMkLst>
            <pc:docMk/>
            <pc:sldMk cId="0" sldId="256"/>
            <ac:spMk id="14" creationId="{98C6BFDA-F327-26B9-8FFA-83C055BBEB87}"/>
          </ac:spMkLst>
        </pc:spChg>
        <pc:spChg chg="add mod ord modVis">
          <ac:chgData name="Connor Richards (2318622)" userId="a4a43fd1-3c8c-4768-8aeb-122ca5fd40ef" providerId="ADAL" clId="{C81C3831-0B7C-412B-9DDC-3238869E1B63}" dt="2026-05-08T13:44:25.849" v="1728" actId="167"/>
          <ac:spMkLst>
            <pc:docMk/>
            <pc:sldMk cId="0" sldId="256"/>
            <ac:spMk id="15" creationId="{07BA8025-131C-8F59-258F-1DAC40725068}"/>
          </ac:spMkLst>
        </pc:spChg>
        <pc:spChg chg="mod">
          <ac:chgData name="Connor Richards (2318622)" userId="a4a43fd1-3c8c-4768-8aeb-122ca5fd40ef" providerId="ADAL" clId="{C81C3831-0B7C-412B-9DDC-3238869E1B63}" dt="2026-05-08T13:39:54.972" v="1706" actId="948"/>
          <ac:spMkLst>
            <pc:docMk/>
            <pc:sldMk cId="0" sldId="256"/>
            <ac:spMk id="2050" creationId="{B1D83B8E-BBFF-3A27-3D67-D0D79ABCD133}"/>
          </ac:spMkLst>
        </pc:spChg>
        <pc:spChg chg="mod">
          <ac:chgData name="Connor Richards (2318622)" userId="a4a43fd1-3c8c-4768-8aeb-122ca5fd40ef" providerId="ADAL" clId="{C81C3831-0B7C-412B-9DDC-3238869E1B63}" dt="2026-05-08T13:40:22.020" v="1708" actId="948"/>
          <ac:spMkLst>
            <pc:docMk/>
            <pc:sldMk cId="0" sldId="256"/>
            <ac:spMk id="2051" creationId="{43D6534C-00E4-040E-B0CF-84AEFE126548}"/>
          </ac:spMkLst>
        </pc:spChg>
        <pc:spChg chg="mod">
          <ac:chgData name="Connor Richards (2318622)" userId="a4a43fd1-3c8c-4768-8aeb-122ca5fd40ef" providerId="ADAL" clId="{C81C3831-0B7C-412B-9DDC-3238869E1B63}" dt="2026-05-08T13:40:37.271" v="1709" actId="948"/>
          <ac:spMkLst>
            <pc:docMk/>
            <pc:sldMk cId="0" sldId="256"/>
            <ac:spMk id="2052" creationId="{78C8433E-13C8-4EAC-1158-465F96FEF0A3}"/>
          </ac:spMkLst>
        </pc:spChg>
        <pc:spChg chg="mod ord">
          <ac:chgData name="Connor Richards (2318622)" userId="a4a43fd1-3c8c-4768-8aeb-122ca5fd40ef" providerId="ADAL" clId="{C81C3831-0B7C-412B-9DDC-3238869E1B63}" dt="2026-05-08T13:43:15.326" v="1722" actId="166"/>
          <ac:spMkLst>
            <pc:docMk/>
            <pc:sldMk cId="0" sldId="256"/>
            <ac:spMk id="2053" creationId="{7811C5EA-2336-75B2-3E6A-EADC97BE03E2}"/>
          </ac:spMkLst>
        </pc:spChg>
        <pc:spChg chg="mod">
          <ac:chgData name="Connor Richards (2318622)" userId="a4a43fd1-3c8c-4768-8aeb-122ca5fd40ef" providerId="ADAL" clId="{C81C3831-0B7C-412B-9DDC-3238869E1B63}" dt="2026-05-08T13:37:43.079" v="1699" actId="113"/>
          <ac:spMkLst>
            <pc:docMk/>
            <pc:sldMk cId="0" sldId="256"/>
            <ac:spMk id="2054" creationId="{E64A7953-EC3B-AE56-7197-2D61296A2C51}"/>
          </ac:spMkLst>
        </pc:spChg>
        <pc:spChg chg="mod">
          <ac:chgData name="Connor Richards (2318622)" userId="a4a43fd1-3c8c-4768-8aeb-122ca5fd40ef" providerId="ADAL" clId="{C81C3831-0B7C-412B-9DDC-3238869E1B63}" dt="2026-05-08T13:22:49.624" v="1607" actId="207"/>
          <ac:spMkLst>
            <pc:docMk/>
            <pc:sldMk cId="0" sldId="256"/>
            <ac:spMk id="2055" creationId="{E5FD9769-D028-2327-5B75-CA79084CE796}"/>
          </ac:spMkLst>
        </pc:spChg>
        <pc:picChg chg="mod">
          <ac:chgData name="Connor Richards (2318622)" userId="a4a43fd1-3c8c-4768-8aeb-122ca5fd40ef" providerId="ADAL" clId="{C81C3831-0B7C-412B-9DDC-3238869E1B63}" dt="2026-05-08T13:40:44.967" v="1711" actId="1076"/>
          <ac:picMkLst>
            <pc:docMk/>
            <pc:sldMk cId="0" sldId="256"/>
            <ac:picMk id="3" creationId="{31BC90F9-9607-D432-2B90-1E5277830F9C}"/>
          </ac:picMkLst>
        </pc:picChg>
        <pc:picChg chg="mod">
          <ac:chgData name="Connor Richards (2318622)" userId="a4a43fd1-3c8c-4768-8aeb-122ca5fd40ef" providerId="ADAL" clId="{C81C3831-0B7C-412B-9DDC-3238869E1B63}" dt="2026-05-08T13:40:42.002" v="1710" actId="1076"/>
          <ac:picMkLst>
            <pc:docMk/>
            <pc:sldMk cId="0" sldId="256"/>
            <ac:picMk id="5" creationId="{DA545FDC-C37E-1480-FA0E-EE1F88DD929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txBody>
          <a:bodyPr/>
          <a:lstStyle/>
          <a:p>
            <a:endParaRPr lang="en-GB"/>
          </a:p>
        </p:txBody>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7BA8025-131C-8F59-258F-1DAC40725068}"/>
              </a:ext>
            </a:extLst>
          </p:cNvPr>
          <p:cNvSpPr>
            <a:spLocks/>
          </p:cNvSpPr>
          <p:nvPr/>
        </p:nvSpPr>
        <p:spPr bwMode="auto">
          <a:xfrm>
            <a:off x="34355537" y="16539343"/>
            <a:ext cx="14616112" cy="1071985"/>
          </a:xfrm>
          <a:prstGeom prst="rect">
            <a:avLst/>
          </a:prstGeom>
          <a:solidFill>
            <a:srgbClr val="0B1F3A"/>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Tahoma" charset="0"/>
              <a:cs typeface="Arial" charset="0"/>
            </a:endParaRPr>
          </a:p>
        </p:txBody>
      </p:sp>
      <p:sp>
        <p:nvSpPr>
          <p:cNvPr id="11" name="Rectangle 10">
            <a:extLst>
              <a:ext uri="{FF2B5EF4-FFF2-40B4-BE49-F238E27FC236}">
                <a16:creationId xmlns:a16="http://schemas.microsoft.com/office/drawing/2014/main" id="{A3087BA4-9108-1699-AF41-023D9413CB6C}"/>
              </a:ext>
            </a:extLst>
          </p:cNvPr>
          <p:cNvSpPr/>
          <p:nvPr/>
        </p:nvSpPr>
        <p:spPr bwMode="auto">
          <a:xfrm>
            <a:off x="34355537" y="4802039"/>
            <a:ext cx="14616112" cy="1071985"/>
          </a:xfrm>
          <a:prstGeom prst="rect">
            <a:avLst/>
          </a:prstGeom>
          <a:solidFill>
            <a:srgbClr val="0B1F3A"/>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Tahoma" charset="0"/>
              <a:cs typeface="Arial" charset="0"/>
            </a:endParaRPr>
          </a:p>
        </p:txBody>
      </p:sp>
      <p:sp>
        <p:nvSpPr>
          <p:cNvPr id="10" name="Rectangle 9">
            <a:extLst>
              <a:ext uri="{FF2B5EF4-FFF2-40B4-BE49-F238E27FC236}">
                <a16:creationId xmlns:a16="http://schemas.microsoft.com/office/drawing/2014/main" id="{A3FAF29D-92C8-FAC7-D03B-7C1E6D6A222B}"/>
              </a:ext>
            </a:extLst>
          </p:cNvPr>
          <p:cNvSpPr/>
          <p:nvPr/>
        </p:nvSpPr>
        <p:spPr bwMode="auto">
          <a:xfrm>
            <a:off x="17349777" y="4802039"/>
            <a:ext cx="15994751" cy="1071985"/>
          </a:xfrm>
          <a:prstGeom prst="rect">
            <a:avLst/>
          </a:prstGeom>
          <a:solidFill>
            <a:srgbClr val="0B1F3A"/>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Tahoma" charset="0"/>
              <a:cs typeface="Arial" charset="0"/>
            </a:endParaRPr>
          </a:p>
        </p:txBody>
      </p:sp>
      <p:sp>
        <p:nvSpPr>
          <p:cNvPr id="9" name="Rectangle 8">
            <a:extLst>
              <a:ext uri="{FF2B5EF4-FFF2-40B4-BE49-F238E27FC236}">
                <a16:creationId xmlns:a16="http://schemas.microsoft.com/office/drawing/2014/main" id="{B17BA91A-53C3-D9F5-0D06-6D4239A69B93}"/>
              </a:ext>
            </a:extLst>
          </p:cNvPr>
          <p:cNvSpPr/>
          <p:nvPr/>
        </p:nvSpPr>
        <p:spPr bwMode="auto">
          <a:xfrm>
            <a:off x="1957169" y="15756191"/>
            <a:ext cx="14585109" cy="1071985"/>
          </a:xfrm>
          <a:prstGeom prst="rect">
            <a:avLst/>
          </a:prstGeom>
          <a:solidFill>
            <a:srgbClr val="0B1F3A"/>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Tahoma" charset="0"/>
              <a:cs typeface="Arial" charset="0"/>
            </a:endParaRPr>
          </a:p>
        </p:txBody>
      </p:sp>
      <p:sp>
        <p:nvSpPr>
          <p:cNvPr id="8" name="Rectangle 7">
            <a:extLst>
              <a:ext uri="{FF2B5EF4-FFF2-40B4-BE49-F238E27FC236}">
                <a16:creationId xmlns:a16="http://schemas.microsoft.com/office/drawing/2014/main" id="{EC229347-CD07-5C4F-93B3-7F7DCF464DB2}"/>
              </a:ext>
            </a:extLst>
          </p:cNvPr>
          <p:cNvSpPr/>
          <p:nvPr/>
        </p:nvSpPr>
        <p:spPr bwMode="auto">
          <a:xfrm>
            <a:off x="1839913" y="4802039"/>
            <a:ext cx="14702365" cy="1071985"/>
          </a:xfrm>
          <a:prstGeom prst="rect">
            <a:avLst/>
          </a:prstGeom>
          <a:solidFill>
            <a:srgbClr val="0B1F3A"/>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Tahoma" charset="0"/>
              <a:cs typeface="Arial" charset="0"/>
            </a:endParaRPr>
          </a:p>
        </p:txBody>
      </p:sp>
      <p:sp>
        <p:nvSpPr>
          <p:cNvPr id="7" name="Rectangle 6">
            <a:extLst>
              <a:ext uri="{FF2B5EF4-FFF2-40B4-BE49-F238E27FC236}">
                <a16:creationId xmlns:a16="http://schemas.microsoft.com/office/drawing/2014/main" id="{E9E52E16-3E44-A3B2-D081-5AAA6024B7CB}"/>
              </a:ext>
            </a:extLst>
          </p:cNvPr>
          <p:cNvSpPr/>
          <p:nvPr/>
        </p:nvSpPr>
        <p:spPr bwMode="auto">
          <a:xfrm>
            <a:off x="0" y="0"/>
            <a:ext cx="51206400" cy="3965442"/>
          </a:xfrm>
          <a:prstGeom prst="rect">
            <a:avLst/>
          </a:prstGeom>
          <a:solidFill>
            <a:srgbClr val="0B1F3A"/>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Tahoma" charset="0"/>
              <a:cs typeface="Arial" charset="0"/>
            </a:endParaRPr>
          </a:p>
        </p:txBody>
      </p:sp>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1839913" y="4802039"/>
            <a:ext cx="14614525" cy="10869982"/>
          </a:xfrm>
          <a:prstGeom prst="rect">
            <a:avLst/>
          </a:prstGeom>
          <a:noFill/>
          <a:ln w="12700">
            <a:solidFill>
              <a:srgbClr val="D0D7E2"/>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b="1" dirty="0">
                <a:solidFill>
                  <a:schemeClr val="accent1"/>
                </a:solidFill>
                <a:latin typeface="Univers Condensed"/>
                <a:cs typeface="+mj-cs"/>
              </a:rPr>
              <a:t>Introduction</a:t>
            </a:r>
          </a:p>
          <a:p>
            <a:pPr marL="571500" indent="-571500">
              <a:lnSpc>
                <a:spcPct val="90000"/>
              </a:lnSpc>
              <a:spcBef>
                <a:spcPct val="50000"/>
              </a:spcBef>
              <a:buFont typeface="Arial"/>
              <a:buChar char="•"/>
            </a:pPr>
            <a:r>
              <a:rPr lang="en-GB" altLang="en-US" sz="4200" dirty="0">
                <a:latin typeface="Univers Condensed"/>
                <a:cs typeface="+mn-cs"/>
              </a:rPr>
              <a:t>Caffeine is a widely used, legal ergogenic aid that enhances alertness and reduces fatigue via central nervous system stimulation.</a:t>
            </a:r>
          </a:p>
          <a:p>
            <a:pPr marL="571500" indent="-571500">
              <a:lnSpc>
                <a:spcPct val="90000"/>
              </a:lnSpc>
              <a:spcBef>
                <a:spcPct val="50000"/>
              </a:spcBef>
              <a:buFont typeface="Arial"/>
              <a:buChar char="•"/>
            </a:pPr>
            <a:r>
              <a:rPr lang="en-GB" altLang="en-US" sz="4200" dirty="0">
                <a:latin typeface="Univers Condensed"/>
                <a:cs typeface="+mn-cs"/>
              </a:rPr>
              <a:t>It can improve endurance, strength, and power, though effects are inconsistent and influenced by individual and task-specific factors </a:t>
            </a:r>
            <a:r>
              <a:rPr lang="en-GB" sz="4200" dirty="0">
                <a:latin typeface="Univers Condensed" panose="020B0506020202050204" pitchFamily="34" charset="0"/>
              </a:rPr>
              <a:t>(Tallis et al., 2021)</a:t>
            </a:r>
            <a:r>
              <a:rPr lang="en-GB" altLang="en-US" sz="4200" dirty="0">
                <a:latin typeface="Univers Condensed" panose="020B0506020202050204" pitchFamily="34" charset="0"/>
                <a:cs typeface="+mn-cs"/>
              </a:rPr>
              <a:t>.</a:t>
            </a:r>
          </a:p>
          <a:p>
            <a:pPr marL="571500" indent="-571500">
              <a:lnSpc>
                <a:spcPct val="90000"/>
              </a:lnSpc>
              <a:spcBef>
                <a:spcPct val="50000"/>
              </a:spcBef>
              <a:buFont typeface="Arial"/>
              <a:buChar char="•"/>
            </a:pPr>
            <a:r>
              <a:rPr lang="en-GB" altLang="en-US" sz="4200" dirty="0">
                <a:latin typeface="Univers Condensed"/>
                <a:cs typeface="+mn-cs"/>
              </a:rPr>
              <a:t>The Countermovement Jump (CMJ) is a key measure of lower-body power, but caffeine's effects on CMJ are mixed </a:t>
            </a:r>
            <a:r>
              <a:rPr lang="en-GB" sz="4200" dirty="0">
                <a:latin typeface="Univers Condensed" panose="020B0506020202050204" pitchFamily="34" charset="0"/>
              </a:rPr>
              <a:t>(Anicic et al., 2023)</a:t>
            </a:r>
            <a:r>
              <a:rPr lang="en-GB" altLang="en-US" sz="4200" dirty="0">
                <a:latin typeface="Univers Condensed" panose="020B0506020202050204" pitchFamily="34" charset="0"/>
                <a:cs typeface="+mn-cs"/>
              </a:rPr>
              <a:t>.</a:t>
            </a:r>
          </a:p>
          <a:p>
            <a:pPr marL="571500" indent="-571500">
              <a:lnSpc>
                <a:spcPct val="90000"/>
              </a:lnSpc>
              <a:spcBef>
                <a:spcPct val="50000"/>
              </a:spcBef>
              <a:buFont typeface="Arial"/>
              <a:buChar char="•"/>
            </a:pPr>
            <a:r>
              <a:rPr lang="en-GB" altLang="en-US" sz="4200" dirty="0">
                <a:latin typeface="Univers Condensed"/>
                <a:cs typeface="+mn-cs"/>
              </a:rPr>
              <a:t>Caffeine may also enhance reaction time, a key factor in performance, although findings are inconsistent </a:t>
            </a:r>
            <a:r>
              <a:rPr lang="en-GB" sz="4200" dirty="0">
                <a:latin typeface="Univers Condensed" panose="020B0506020202050204" pitchFamily="34" charset="0"/>
              </a:rPr>
              <a:t>(Pojskic et al., 2019)</a:t>
            </a:r>
            <a:r>
              <a:rPr lang="en-GB" altLang="en-US" sz="4200" dirty="0">
                <a:latin typeface="Univers Condensed" panose="020B0506020202050204" pitchFamily="34" charset="0"/>
                <a:cs typeface="+mn-cs"/>
              </a:rPr>
              <a:t>.</a:t>
            </a:r>
          </a:p>
          <a:p>
            <a:pPr marL="571500" indent="-571500">
              <a:lnSpc>
                <a:spcPct val="90000"/>
              </a:lnSpc>
              <a:spcBef>
                <a:spcPct val="50000"/>
              </a:spcBef>
              <a:buFont typeface="Arial"/>
              <a:buChar char="•"/>
            </a:pPr>
            <a:r>
              <a:rPr lang="en-GB" altLang="en-US" sz="4200" dirty="0">
                <a:latin typeface="Univers Condensed"/>
                <a:cs typeface="+mn-cs"/>
              </a:rPr>
              <a:t>Research focuses on elite athletes, with less focus on recreational individuals.</a:t>
            </a: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1927753" y="15756191"/>
            <a:ext cx="14614525" cy="16937796"/>
          </a:xfrm>
          <a:prstGeom prst="rect">
            <a:avLst/>
          </a:prstGeom>
          <a:noFill/>
          <a:ln w="12700">
            <a:solidFill>
              <a:srgbClr val="D0D7E2"/>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b="1" dirty="0">
                <a:solidFill>
                  <a:schemeClr val="accent1"/>
                </a:solidFill>
                <a:latin typeface="Univers Condensed"/>
                <a:cs typeface="Arial"/>
              </a:rPr>
              <a:t>Aims and Method</a:t>
            </a:r>
          </a:p>
          <a:p>
            <a:pPr>
              <a:lnSpc>
                <a:spcPct val="85000"/>
              </a:lnSpc>
              <a:spcBef>
                <a:spcPct val="50000"/>
              </a:spcBef>
            </a:pPr>
            <a:r>
              <a:rPr lang="en-GB" altLang="en-US" sz="4250" b="1" dirty="0">
                <a:latin typeface="Univers Condensed"/>
                <a:cs typeface="Arial"/>
              </a:rPr>
              <a:t>Aim</a:t>
            </a:r>
          </a:p>
          <a:p>
            <a:pPr>
              <a:lnSpc>
                <a:spcPct val="85000"/>
              </a:lnSpc>
              <a:spcBef>
                <a:spcPct val="50000"/>
              </a:spcBef>
            </a:pPr>
            <a:r>
              <a:rPr lang="en-GB" altLang="en-US" sz="4250" dirty="0">
                <a:latin typeface="Univers Condensed"/>
                <a:cs typeface="Arial"/>
              </a:rPr>
              <a:t>Investigate the effects of acute caffeine supplementation on:</a:t>
            </a:r>
          </a:p>
          <a:p>
            <a:pPr marL="571500" indent="-571500">
              <a:lnSpc>
                <a:spcPct val="85000"/>
              </a:lnSpc>
              <a:spcBef>
                <a:spcPct val="50000"/>
              </a:spcBef>
              <a:buFont typeface="Arial"/>
              <a:buChar char="•"/>
            </a:pPr>
            <a:r>
              <a:rPr lang="en-GB" altLang="en-US" sz="4250" dirty="0">
                <a:latin typeface="Univers Condensed"/>
                <a:cs typeface="Arial"/>
              </a:rPr>
              <a:t>Countermovement Jump performance</a:t>
            </a:r>
            <a:endParaRPr lang="en-GB" altLang="en-US" sz="4250" dirty="0">
              <a:latin typeface="Univers Condensed"/>
            </a:endParaRPr>
          </a:p>
          <a:p>
            <a:pPr marL="571500" indent="-571500">
              <a:lnSpc>
                <a:spcPct val="85000"/>
              </a:lnSpc>
              <a:spcBef>
                <a:spcPct val="50000"/>
              </a:spcBef>
              <a:buFont typeface="Arial"/>
              <a:buChar char="•"/>
            </a:pPr>
            <a:r>
              <a:rPr lang="en-GB" altLang="en-US" sz="4250" dirty="0">
                <a:latin typeface="Univers Condensed"/>
                <a:cs typeface="Arial"/>
              </a:rPr>
              <a:t>Reaction Time</a:t>
            </a:r>
          </a:p>
          <a:p>
            <a:pPr>
              <a:lnSpc>
                <a:spcPct val="85000"/>
              </a:lnSpc>
              <a:spcBef>
                <a:spcPct val="50000"/>
              </a:spcBef>
            </a:pPr>
            <a:r>
              <a:rPr lang="en-GB" altLang="en-US" sz="4250" dirty="0">
                <a:latin typeface="Univers Condensed"/>
                <a:cs typeface="Arial"/>
              </a:rPr>
              <a:t>In recreational athletes.</a:t>
            </a:r>
            <a:endParaRPr lang="en-GB" altLang="en-US" sz="4250" dirty="0">
              <a:latin typeface="Univers Condensed"/>
            </a:endParaRPr>
          </a:p>
          <a:p>
            <a:pPr>
              <a:lnSpc>
                <a:spcPct val="85000"/>
              </a:lnSpc>
              <a:spcBef>
                <a:spcPct val="50000"/>
              </a:spcBef>
            </a:pPr>
            <a:r>
              <a:rPr lang="en-GB" altLang="en-US" sz="4250" b="1" dirty="0">
                <a:latin typeface="Univers Condensed"/>
                <a:cs typeface="Arial"/>
              </a:rPr>
              <a:t>Hypotheses</a:t>
            </a:r>
            <a:endParaRPr lang="en-GB" altLang="en-US" sz="4250" b="1" dirty="0">
              <a:latin typeface="Univers Condensed"/>
            </a:endParaRPr>
          </a:p>
          <a:p>
            <a:pPr>
              <a:lnSpc>
                <a:spcPct val="85000"/>
              </a:lnSpc>
              <a:spcBef>
                <a:spcPct val="50000"/>
              </a:spcBef>
            </a:pPr>
            <a:r>
              <a:rPr lang="en-GB" altLang="en-US" sz="4250" dirty="0">
                <a:latin typeface="Univers Condensed"/>
                <a:cs typeface="Arial"/>
              </a:rPr>
              <a:t>Caffeine would improve:</a:t>
            </a:r>
            <a:endParaRPr lang="en-GB" altLang="en-US" sz="4250" dirty="0">
              <a:latin typeface="Univers Condensed"/>
            </a:endParaRPr>
          </a:p>
          <a:p>
            <a:pPr marL="571500" indent="-571500">
              <a:lnSpc>
                <a:spcPct val="85000"/>
              </a:lnSpc>
              <a:spcBef>
                <a:spcPct val="50000"/>
              </a:spcBef>
              <a:buFont typeface="Arial"/>
              <a:buChar char="•"/>
            </a:pPr>
            <a:r>
              <a:rPr lang="en-GB" altLang="en-US" sz="4250" dirty="0">
                <a:latin typeface="Univers Condensed"/>
                <a:cs typeface="Arial"/>
              </a:rPr>
              <a:t>CMJ height</a:t>
            </a:r>
            <a:endParaRPr lang="en-GB" altLang="en-US" sz="4250" dirty="0">
              <a:latin typeface="Univers Condensed"/>
            </a:endParaRPr>
          </a:p>
          <a:p>
            <a:pPr marL="571500" indent="-571500">
              <a:lnSpc>
                <a:spcPct val="85000"/>
              </a:lnSpc>
              <a:spcBef>
                <a:spcPct val="50000"/>
              </a:spcBef>
              <a:buFont typeface="Arial"/>
              <a:buChar char="•"/>
            </a:pPr>
            <a:r>
              <a:rPr lang="en-GB" altLang="en-US" sz="4250" dirty="0">
                <a:latin typeface="Univers Condensed"/>
                <a:cs typeface="Arial"/>
              </a:rPr>
              <a:t>Blazepod reactive performance</a:t>
            </a:r>
            <a:endParaRPr lang="en-GB" altLang="en-US" sz="4250" dirty="0">
              <a:latin typeface="Univers Condensed"/>
            </a:endParaRPr>
          </a:p>
          <a:p>
            <a:pPr>
              <a:lnSpc>
                <a:spcPct val="85000"/>
              </a:lnSpc>
              <a:spcBef>
                <a:spcPct val="50000"/>
              </a:spcBef>
            </a:pPr>
            <a:r>
              <a:rPr lang="en-GB" altLang="en-US" sz="4250" b="1" dirty="0">
                <a:latin typeface="Univers Condensed"/>
                <a:cs typeface="Arial"/>
              </a:rPr>
              <a:t>Method</a:t>
            </a:r>
          </a:p>
          <a:p>
            <a:pPr>
              <a:lnSpc>
                <a:spcPct val="85000"/>
              </a:lnSpc>
              <a:spcBef>
                <a:spcPct val="50000"/>
              </a:spcBef>
            </a:pPr>
            <a:r>
              <a:rPr lang="en-GB" altLang="en-US" sz="4250" b="1" dirty="0">
                <a:latin typeface="Univers Condensed"/>
                <a:cs typeface="Arial"/>
              </a:rPr>
              <a:t>Design:</a:t>
            </a:r>
            <a:r>
              <a:rPr lang="en-GB" altLang="en-US" sz="4250" dirty="0">
                <a:latin typeface="Univers Condensed"/>
                <a:cs typeface="Arial"/>
              </a:rPr>
              <a:t> Randomised, double-blinded, placebo-controlled crossover design, with all participants completing both caffeine and placebo trials. </a:t>
            </a:r>
            <a:r>
              <a:rPr lang="en-GB" altLang="en-US" sz="4250" b="1" dirty="0">
                <a:latin typeface="Univers Condensed"/>
                <a:cs typeface="Arial"/>
              </a:rPr>
              <a:t>Participants:</a:t>
            </a:r>
            <a:r>
              <a:rPr lang="en-GB" altLang="en-US" sz="4250" dirty="0">
                <a:latin typeface="Univers Condensed"/>
                <a:cs typeface="Arial"/>
              </a:rPr>
              <a:t> 10 recreationally active adults aged 20-50 years. </a:t>
            </a:r>
            <a:r>
              <a:rPr lang="en-GB" altLang="en-US" sz="4250" b="1" dirty="0">
                <a:latin typeface="Univers Condensed"/>
                <a:cs typeface="Arial"/>
              </a:rPr>
              <a:t>Supplementation:</a:t>
            </a:r>
            <a:r>
              <a:rPr lang="en-GB" altLang="en-US" sz="4250" dirty="0">
                <a:latin typeface="Univers Condensed"/>
                <a:cs typeface="Arial"/>
              </a:rPr>
              <a:t> Participants consumed either 300 mg of caffeine gum or placebo gum 15 minutes before testing. </a:t>
            </a:r>
            <a:r>
              <a:rPr lang="en-GB" altLang="en-US" sz="4250" b="1" dirty="0">
                <a:latin typeface="Univers Condensed"/>
                <a:cs typeface="Arial"/>
              </a:rPr>
              <a:t>Testing Procedures:</a:t>
            </a:r>
            <a:r>
              <a:rPr lang="en-GB" altLang="en-US" sz="4250" dirty="0">
                <a:latin typeface="Univers Condensed"/>
                <a:cs typeface="Arial"/>
              </a:rPr>
              <a:t> Following a standardised warm-up, CMJ performance was assessed using a force platform, with the best of 3 jumps recorded. Reaction time was assessed using a 30-second Blazepod tapping test.</a:t>
            </a:r>
            <a:r>
              <a:rPr lang="en-GB" altLang="en-US" sz="4250" b="1" dirty="0">
                <a:latin typeface="Univers Condensed"/>
                <a:cs typeface="Arial"/>
              </a:rPr>
              <a:t> Analysis:</a:t>
            </a:r>
            <a:r>
              <a:rPr lang="en-GB" altLang="en-US" sz="4250" dirty="0">
                <a:latin typeface="Univers Condensed"/>
                <a:cs typeface="Arial"/>
              </a:rPr>
              <a:t> Paired samples t-tests were used to compare conditions, with Pearson's correlation used to assess relationships between CMJ and reaction time performance (p &lt; 0.05).</a:t>
            </a:r>
            <a:endParaRPr lang="en-GB" altLang="en-US" sz="4250" dirty="0">
              <a:latin typeface="Univers Condensed"/>
            </a:endParaRP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7349777" y="4802039"/>
            <a:ext cx="15994751" cy="27307558"/>
          </a:xfrm>
          <a:prstGeom prst="rect">
            <a:avLst/>
          </a:prstGeom>
          <a:noFill/>
          <a:ln w="12700">
            <a:solidFill>
              <a:srgbClr val="D0D7E2"/>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b="1" dirty="0">
                <a:solidFill>
                  <a:schemeClr val="accent1"/>
                </a:solidFill>
                <a:latin typeface="Univers Condensed"/>
                <a:cs typeface="+mj-cs"/>
              </a:rPr>
              <a:t>Results</a:t>
            </a:r>
          </a:p>
          <a:p>
            <a:pPr>
              <a:lnSpc>
                <a:spcPct val="85000"/>
              </a:lnSpc>
              <a:spcBef>
                <a:spcPct val="50000"/>
              </a:spcBef>
            </a:pPr>
            <a:r>
              <a:rPr lang="en-GB" altLang="en-US" sz="4200" b="1" dirty="0">
                <a:latin typeface="Univers Condensed"/>
                <a:cs typeface="+mj-cs"/>
              </a:rPr>
              <a:t>Participants:</a:t>
            </a:r>
          </a:p>
          <a:p>
            <a:pPr>
              <a:lnSpc>
                <a:spcPct val="85000"/>
              </a:lnSpc>
              <a:spcBef>
                <a:spcPct val="50000"/>
              </a:spcBef>
            </a:pPr>
            <a:r>
              <a:rPr lang="en-GB" altLang="en-US" sz="4200" dirty="0">
                <a:latin typeface="Univers Condensed"/>
                <a:cs typeface="+mj-cs"/>
              </a:rPr>
              <a:t>10 recreationally active adults completed the study (27.6 </a:t>
            </a:r>
            <a:r>
              <a:rPr lang="en-GB" sz="4200" dirty="0">
                <a:latin typeface="Univers Condensed"/>
                <a:ea typeface="Tahoma"/>
                <a:cs typeface="Tahoma"/>
              </a:rPr>
              <a:t>± 11.9 years; 76.55 ± 8.51 kg).</a:t>
            </a:r>
            <a:endParaRPr lang="en-GB" sz="4200" dirty="0">
              <a:latin typeface="Univers Condensed"/>
              <a:ea typeface="Roboto"/>
              <a:cs typeface="Roboto"/>
            </a:endParaRPr>
          </a:p>
          <a:p>
            <a:pPr>
              <a:lnSpc>
                <a:spcPct val="85000"/>
              </a:lnSpc>
              <a:spcBef>
                <a:spcPct val="50000"/>
              </a:spcBef>
            </a:pPr>
            <a:r>
              <a:rPr lang="en-GB" sz="4200" b="1" dirty="0">
                <a:latin typeface="Univers Condensed"/>
                <a:ea typeface="Tahoma"/>
                <a:cs typeface="Tahoma"/>
              </a:rPr>
              <a:t>Countermovement Jump Performance:</a:t>
            </a:r>
            <a:endParaRPr lang="en-GB" sz="4000" dirty="0">
              <a:latin typeface="Univers Condensed"/>
              <a:ea typeface="Tahoma"/>
              <a:cs typeface="Tahoma"/>
            </a:endParaRPr>
          </a:p>
          <a:p>
            <a:pPr>
              <a:lnSpc>
                <a:spcPct val="85000"/>
              </a:lnSpc>
              <a:spcBef>
                <a:spcPct val="50000"/>
              </a:spcBef>
            </a:pPr>
            <a:endParaRPr lang="en-GB" sz="4000" dirty="0">
              <a:latin typeface="Tahoma"/>
              <a:ea typeface="Tahoma"/>
              <a:cs typeface="Tahoma"/>
            </a:endParaRPr>
          </a:p>
          <a:p>
            <a:pPr algn="ctr">
              <a:lnSpc>
                <a:spcPct val="85000"/>
              </a:lnSpc>
              <a:spcBef>
                <a:spcPct val="50000"/>
              </a:spcBef>
            </a:pPr>
            <a:endParaRPr lang="en-GB" altLang="en-US" sz="7900" dirty="0">
              <a:latin typeface="Arial" panose="020B0604020202020204" pitchFamily="34" charset="0"/>
            </a:endParaRPr>
          </a:p>
          <a:p>
            <a:pPr algn="ctr">
              <a:lnSpc>
                <a:spcPct val="85000"/>
              </a:lnSpc>
              <a:spcBef>
                <a:spcPct val="50000"/>
              </a:spcBef>
            </a:pPr>
            <a:endParaRPr lang="en-GB" altLang="en-US" sz="7900" dirty="0">
              <a:latin typeface="Arial" panose="020B0604020202020204" pitchFamily="34" charset="0"/>
            </a:endParaRPr>
          </a:p>
          <a:p>
            <a:pPr algn="ctr">
              <a:lnSpc>
                <a:spcPct val="85000"/>
              </a:lnSpc>
              <a:spcBef>
                <a:spcPct val="50000"/>
              </a:spcBef>
            </a:pPr>
            <a:endParaRPr lang="en-GB" altLang="en-US" sz="7900" dirty="0">
              <a:latin typeface="Arial" panose="020B0604020202020204" pitchFamily="34" charset="0"/>
            </a:endParaRPr>
          </a:p>
          <a:p>
            <a:pPr algn="ctr">
              <a:lnSpc>
                <a:spcPct val="85000"/>
              </a:lnSpc>
              <a:spcBef>
                <a:spcPct val="50000"/>
              </a:spcBef>
            </a:pPr>
            <a:endParaRPr lang="en-GB" altLang="en-US" sz="4200" dirty="0">
              <a:latin typeface="Univers Condensed"/>
              <a:cs typeface="Arial"/>
            </a:endParaRPr>
          </a:p>
          <a:p>
            <a:pPr>
              <a:lnSpc>
                <a:spcPct val="85000"/>
              </a:lnSpc>
              <a:spcBef>
                <a:spcPct val="50000"/>
              </a:spcBef>
            </a:pPr>
            <a:endParaRPr lang="en-GB" altLang="en-US" sz="4200" dirty="0">
              <a:latin typeface="Univers Condensed"/>
              <a:cs typeface="Arial"/>
            </a:endParaRPr>
          </a:p>
          <a:p>
            <a:pPr>
              <a:lnSpc>
                <a:spcPct val="85000"/>
              </a:lnSpc>
              <a:spcBef>
                <a:spcPct val="50000"/>
              </a:spcBef>
            </a:pPr>
            <a:r>
              <a:rPr lang="en-GB" altLang="en-US" sz="4200" dirty="0">
                <a:latin typeface="Univers Condensed"/>
                <a:cs typeface="Arial"/>
              </a:rPr>
              <a:t>Mean CMJ height increased from 32.17 </a:t>
            </a:r>
            <a:r>
              <a:rPr lang="en-GB" sz="4200" dirty="0">
                <a:latin typeface="Univers Condensed"/>
                <a:cs typeface="Arial"/>
              </a:rPr>
              <a:t>± 6.42 cm (placebo) to 34.36 ± 7.88 cm (caffeine), representing a </a:t>
            </a:r>
            <a:r>
              <a:rPr lang="en-GB" sz="4200" dirty="0">
                <a:solidFill>
                  <a:srgbClr val="1F7A8C"/>
                </a:solidFill>
                <a:latin typeface="Univers Condensed"/>
                <a:cs typeface="Arial"/>
              </a:rPr>
              <a:t>6.37%</a:t>
            </a:r>
            <a:r>
              <a:rPr lang="en-GB" sz="4200" dirty="0">
                <a:latin typeface="Univers Condensed"/>
                <a:cs typeface="Arial"/>
              </a:rPr>
              <a:t> improvement. A significant difference was observed between conditions </a:t>
            </a:r>
            <a:r>
              <a:rPr lang="en-GB" sz="4200" dirty="0">
                <a:solidFill>
                  <a:srgbClr val="1F7A8C"/>
                </a:solidFill>
                <a:latin typeface="Univers Condensed"/>
                <a:cs typeface="Arial"/>
              </a:rPr>
              <a:t>(p = 0.034, d = 0.791)</a:t>
            </a:r>
            <a:r>
              <a:rPr lang="en-GB" sz="4200" dirty="0">
                <a:solidFill>
                  <a:srgbClr val="0B1F3A"/>
                </a:solidFill>
                <a:latin typeface="Univers Condensed"/>
                <a:cs typeface="Arial"/>
              </a:rPr>
              <a:t>,</a:t>
            </a:r>
            <a:r>
              <a:rPr lang="en-GB" sz="4200" dirty="0">
                <a:solidFill>
                  <a:srgbClr val="1F7A8C"/>
                </a:solidFill>
                <a:latin typeface="Univers Condensed"/>
                <a:cs typeface="Arial"/>
              </a:rPr>
              <a:t> </a:t>
            </a:r>
            <a:r>
              <a:rPr lang="en-GB" sz="4200" dirty="0">
                <a:latin typeface="Univers Condensed"/>
                <a:cs typeface="Arial"/>
              </a:rPr>
              <a:t>indicating improved lower-body power following caffeine ingestion.</a:t>
            </a:r>
            <a:r>
              <a:rPr lang="en-GB" altLang="en-US" sz="4200" dirty="0">
                <a:latin typeface="Univers Condensed"/>
                <a:cs typeface="Arial"/>
              </a:rPr>
              <a:t> </a:t>
            </a:r>
            <a:endParaRPr lang="en-GB" altLang="en-US" sz="4200" dirty="0">
              <a:latin typeface="Univers Condensed"/>
            </a:endParaRPr>
          </a:p>
          <a:p>
            <a:pPr>
              <a:lnSpc>
                <a:spcPct val="85000"/>
              </a:lnSpc>
              <a:spcBef>
                <a:spcPct val="50000"/>
              </a:spcBef>
            </a:pPr>
            <a:r>
              <a:rPr lang="en-GB" altLang="en-US" sz="4200" b="1" dirty="0">
                <a:latin typeface="Univers Condensed"/>
                <a:cs typeface="Arial"/>
              </a:rPr>
              <a:t>Reactive Performance:</a:t>
            </a:r>
          </a:p>
          <a:p>
            <a:pPr>
              <a:lnSpc>
                <a:spcPct val="85000"/>
              </a:lnSpc>
              <a:spcBef>
                <a:spcPct val="50000"/>
              </a:spcBef>
            </a:pPr>
            <a:endParaRPr lang="en-GB" altLang="en-US" sz="4200" dirty="0">
              <a:latin typeface="Univers Condensed"/>
            </a:endParaRPr>
          </a:p>
          <a:p>
            <a:pPr>
              <a:lnSpc>
                <a:spcPct val="85000"/>
              </a:lnSpc>
              <a:spcBef>
                <a:spcPct val="50000"/>
              </a:spcBef>
            </a:pPr>
            <a:endParaRPr lang="en-GB" altLang="en-US" sz="4200" dirty="0">
              <a:latin typeface="Univers Condensed"/>
            </a:endParaRPr>
          </a:p>
          <a:p>
            <a:pPr>
              <a:lnSpc>
                <a:spcPct val="85000"/>
              </a:lnSpc>
              <a:spcBef>
                <a:spcPct val="50000"/>
              </a:spcBef>
            </a:pPr>
            <a:endParaRPr lang="en-GB" altLang="en-US" sz="4200" dirty="0">
              <a:latin typeface="Univers Condensed"/>
            </a:endParaRPr>
          </a:p>
          <a:p>
            <a:pPr>
              <a:lnSpc>
                <a:spcPct val="85000"/>
              </a:lnSpc>
              <a:spcBef>
                <a:spcPct val="50000"/>
              </a:spcBef>
            </a:pPr>
            <a:endParaRPr lang="en-GB" altLang="en-US" sz="4200" dirty="0">
              <a:latin typeface="Univers Condensed"/>
            </a:endParaRPr>
          </a:p>
          <a:p>
            <a:pPr algn="ctr">
              <a:lnSpc>
                <a:spcPct val="85000"/>
              </a:lnSpc>
              <a:spcBef>
                <a:spcPct val="50000"/>
              </a:spcBef>
            </a:pPr>
            <a:endParaRPr lang="en-GB" altLang="en-US" sz="7900" dirty="0">
              <a:latin typeface="Arial" panose="020B0604020202020204" pitchFamily="34" charset="0"/>
            </a:endParaRPr>
          </a:p>
          <a:p>
            <a:pPr algn="ctr">
              <a:lnSpc>
                <a:spcPct val="85000"/>
              </a:lnSpc>
              <a:spcBef>
                <a:spcPct val="50000"/>
              </a:spcBef>
            </a:pPr>
            <a:endParaRPr lang="en-GB" altLang="en-US" sz="7900" dirty="0">
              <a:latin typeface="Arial" panose="020B0604020202020204" pitchFamily="34" charset="0"/>
            </a:endParaRPr>
          </a:p>
          <a:p>
            <a:pPr>
              <a:lnSpc>
                <a:spcPct val="85000"/>
              </a:lnSpc>
              <a:spcBef>
                <a:spcPct val="50000"/>
              </a:spcBef>
            </a:pPr>
            <a:endParaRPr lang="en-GB" altLang="en-US" sz="4200" dirty="0">
              <a:latin typeface="Univers Condensed"/>
              <a:cs typeface="Arial"/>
            </a:endParaRPr>
          </a:p>
          <a:p>
            <a:pPr>
              <a:lnSpc>
                <a:spcPct val="85000"/>
              </a:lnSpc>
              <a:spcBef>
                <a:spcPct val="50000"/>
              </a:spcBef>
            </a:pPr>
            <a:r>
              <a:rPr lang="en-GB" altLang="en-US" sz="4200" dirty="0">
                <a:latin typeface="Univers Condensed"/>
                <a:cs typeface="Arial"/>
              </a:rPr>
              <a:t>Blazepod performance showed only a minimal increase following caffeine supplementation (62.6 </a:t>
            </a:r>
            <a:r>
              <a:rPr lang="en-GB" sz="4200" dirty="0">
                <a:latin typeface="Univers Condensed"/>
                <a:cs typeface="Arial"/>
              </a:rPr>
              <a:t>± 5.58 vs 62 ± 5.31 taps; +0.97%). No significant difference was found between</a:t>
            </a:r>
            <a:r>
              <a:rPr lang="en-GB" sz="4200" dirty="0">
                <a:solidFill>
                  <a:srgbClr val="0B1F3A"/>
                </a:solidFill>
                <a:latin typeface="Univers Condensed"/>
                <a:cs typeface="Arial"/>
              </a:rPr>
              <a:t> conditions </a:t>
            </a:r>
            <a:r>
              <a:rPr lang="en-GB" sz="4200" dirty="0">
                <a:solidFill>
                  <a:srgbClr val="1F7A8C"/>
                </a:solidFill>
                <a:latin typeface="Univers Condensed"/>
                <a:cs typeface="Arial"/>
              </a:rPr>
              <a:t>(p = 0.588, d = 0.178)</a:t>
            </a:r>
            <a:endParaRPr lang="en-GB" altLang="en-US" sz="4200" dirty="0">
              <a:solidFill>
                <a:srgbClr val="1F7A8C"/>
              </a:solidFill>
              <a:latin typeface="Univers Condensed"/>
            </a:endParaRPr>
          </a:p>
          <a:p>
            <a:pPr>
              <a:lnSpc>
                <a:spcPct val="85000"/>
              </a:lnSpc>
              <a:spcBef>
                <a:spcPct val="50000"/>
              </a:spcBef>
            </a:pPr>
            <a:r>
              <a:rPr lang="en-GB" sz="4200" b="1" dirty="0">
                <a:latin typeface="Univers Condensed"/>
                <a:cs typeface="Arial"/>
              </a:rPr>
              <a:t>Correlation Analysis:</a:t>
            </a:r>
            <a:r>
              <a:rPr lang="en-GB" sz="4200" dirty="0">
                <a:latin typeface="Univers Condensed"/>
                <a:cs typeface="Arial"/>
              </a:rPr>
              <a:t> No significant relationship was observed between changes in CMJ and reaction time </a:t>
            </a:r>
            <a:r>
              <a:rPr lang="en-GB" sz="4200" dirty="0">
                <a:solidFill>
                  <a:srgbClr val="1F7A8C"/>
                </a:solidFill>
                <a:latin typeface="Univers Condensed"/>
                <a:cs typeface="Arial"/>
              </a:rPr>
              <a:t>(r = 0.101, p = 0.780)</a:t>
            </a:r>
            <a:r>
              <a:rPr lang="en-GB" sz="4200" dirty="0">
                <a:solidFill>
                  <a:srgbClr val="0B1F3A"/>
                </a:solidFill>
                <a:latin typeface="Univers Condensed"/>
                <a:cs typeface="Arial"/>
              </a:rPr>
              <a:t>,</a:t>
            </a:r>
            <a:r>
              <a:rPr lang="en-GB" sz="4200" dirty="0">
                <a:latin typeface="Univers Condensed"/>
                <a:cs typeface="Arial"/>
              </a:rPr>
              <a:t> suggesting caffeine affected these variables independently.</a:t>
            </a:r>
            <a:endParaRPr lang="en-GB" sz="4200" dirty="0" err="1">
              <a:latin typeface="Univers Condensed"/>
            </a:endParaRP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4355537" y="22609175"/>
            <a:ext cx="14616112" cy="9642723"/>
          </a:xfrm>
          <a:prstGeom prst="rect">
            <a:avLst/>
          </a:prstGeom>
          <a:noFill/>
          <a:ln w="12700">
            <a:solidFill>
              <a:srgbClr val="D0D7E2"/>
            </a:solidFill>
            <a:miter lim="800000"/>
            <a:headEnd/>
            <a:tailEnd/>
          </a:ln>
          <a:extLst>
            <a:ext uri="{909E8E84-426E-40DD-AFC4-6F175D3DCCD1}">
              <a14:hiddenFill xmlns:a14="http://schemas.microsoft.com/office/drawing/2010/main">
                <a:solidFill>
                  <a:srgbClr val="FFFFFF"/>
                </a:solidFill>
              </a14:hiddenFill>
            </a:ext>
          </a:extLst>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b="1" dirty="0">
                <a:latin typeface="Univers Condensed" panose="020B0506020202050204" pitchFamily="34" charset="0"/>
              </a:rPr>
              <a:t>References</a:t>
            </a:r>
          </a:p>
          <a:p>
            <a:pPr>
              <a:lnSpc>
                <a:spcPct val="80000"/>
              </a:lnSpc>
              <a:spcBef>
                <a:spcPct val="50000"/>
              </a:spcBef>
            </a:pPr>
            <a:r>
              <a:rPr lang="en-GB" sz="2800" dirty="0">
                <a:latin typeface="Univers Condensed" panose="020B0506020202050204" pitchFamily="34" charset="0"/>
              </a:rPr>
              <a:t>Anicic, Z., </a:t>
            </a:r>
            <a:r>
              <a:rPr lang="en-GB" sz="2800" dirty="0" err="1">
                <a:latin typeface="Univers Condensed" panose="020B0506020202050204" pitchFamily="34" charset="0"/>
              </a:rPr>
              <a:t>Janicijevic</a:t>
            </a:r>
            <a:r>
              <a:rPr lang="en-GB" sz="2800" dirty="0">
                <a:latin typeface="Univers Condensed" panose="020B0506020202050204" pitchFamily="34" charset="0"/>
              </a:rPr>
              <a:t>, D., Knezevic, O.M., Garcia-Ramos, A., Petrovic, M.R., Cabarkapa, D. and Mirkov, D.M. (2023). Assessment of Countermovement Jump: What Should We Report? </a:t>
            </a:r>
            <a:r>
              <a:rPr lang="en-GB" sz="2800" i="1" dirty="0">
                <a:latin typeface="Univers Condensed" panose="020B0506020202050204" pitchFamily="34" charset="0"/>
              </a:rPr>
              <a:t>Life</a:t>
            </a:r>
            <a:r>
              <a:rPr lang="en-GB" sz="2800" dirty="0">
                <a:latin typeface="Univers Condensed" panose="020B0506020202050204" pitchFamily="34" charset="0"/>
              </a:rPr>
              <a:t>, [online] 13(1), p.190. </a:t>
            </a:r>
            <a:r>
              <a:rPr lang="en-GB" sz="2800" dirty="0" err="1">
                <a:latin typeface="Univers Condensed" panose="020B0506020202050204" pitchFamily="34" charset="0"/>
              </a:rPr>
              <a:t>doi:https</a:t>
            </a:r>
            <a:r>
              <a:rPr lang="en-GB" sz="2800" dirty="0">
                <a:latin typeface="Univers Condensed" panose="020B0506020202050204" pitchFamily="34" charset="0"/>
              </a:rPr>
              <a:t>://doi.org/10.3390/life13010190.</a:t>
            </a:r>
          </a:p>
          <a:p>
            <a:pPr>
              <a:lnSpc>
                <a:spcPct val="80000"/>
              </a:lnSpc>
              <a:spcBef>
                <a:spcPct val="50000"/>
              </a:spcBef>
            </a:pPr>
            <a:r>
              <a:rPr lang="en-GB" sz="2800" dirty="0" err="1">
                <a:latin typeface="Univers Condensed" panose="020B0506020202050204" pitchFamily="34" charset="0"/>
              </a:rPr>
              <a:t>Einöther</a:t>
            </a:r>
            <a:r>
              <a:rPr lang="en-GB" sz="2800" dirty="0">
                <a:latin typeface="Univers Condensed" panose="020B0506020202050204" pitchFamily="34" charset="0"/>
              </a:rPr>
              <a:t>, S.J.L. and Giesbrecht, T. (2012). Caffeine as an attention enhancer: Reviewing existing assumptions. </a:t>
            </a:r>
            <a:r>
              <a:rPr lang="en-GB" sz="2800" i="1" dirty="0">
                <a:latin typeface="Univers Condensed" panose="020B0506020202050204" pitchFamily="34" charset="0"/>
              </a:rPr>
              <a:t>Psychopharmacology</a:t>
            </a:r>
            <a:r>
              <a:rPr lang="en-GB" sz="2800" dirty="0">
                <a:latin typeface="Univers Condensed" panose="020B0506020202050204" pitchFamily="34" charset="0"/>
              </a:rPr>
              <a:t>, [online] 225(2), pp.251–274. </a:t>
            </a:r>
            <a:r>
              <a:rPr lang="en-GB" sz="2800" dirty="0" err="1">
                <a:latin typeface="Univers Condensed" panose="020B0506020202050204" pitchFamily="34" charset="0"/>
              </a:rPr>
              <a:t>doi:https</a:t>
            </a:r>
            <a:r>
              <a:rPr lang="en-GB" sz="2800" dirty="0">
                <a:latin typeface="Univers Condensed" panose="020B0506020202050204" pitchFamily="34" charset="0"/>
              </a:rPr>
              <a:t>://doi.org/10.1007/s00213-012-2917-4.</a:t>
            </a:r>
          </a:p>
          <a:p>
            <a:pPr>
              <a:lnSpc>
                <a:spcPct val="80000"/>
              </a:lnSpc>
              <a:spcBef>
                <a:spcPct val="50000"/>
              </a:spcBef>
            </a:pPr>
            <a:r>
              <a:rPr lang="en-GB" sz="2800" dirty="0">
                <a:latin typeface="Univers Condensed" panose="020B0506020202050204" pitchFamily="34" charset="0"/>
              </a:rPr>
              <a:t>Guest, N.S., VanDusseldorp, T.A., Nelson, M.T., Grgic, J., Schoenfeld, B.J., Jenkins, N.D.M., </a:t>
            </a:r>
            <a:r>
              <a:rPr lang="en-GB" sz="2800" dirty="0" err="1">
                <a:latin typeface="Univers Condensed" panose="020B0506020202050204" pitchFamily="34" charset="0"/>
              </a:rPr>
              <a:t>Arent</a:t>
            </a:r>
            <a:r>
              <a:rPr lang="en-GB" sz="2800" dirty="0">
                <a:latin typeface="Univers Condensed" panose="020B0506020202050204" pitchFamily="34" charset="0"/>
              </a:rPr>
              <a:t>, S.M., Antonio, J., Stout, J.R., Trexler, E.T., Smith-Ryan, A.E., Goldstein, E.R., Kalman, D.S. and Campbell, B.I. (2021). International Society of Sports Nutrition Position stand: Caffeine and Exercise Performance. </a:t>
            </a:r>
            <a:r>
              <a:rPr lang="en-GB" sz="2800" i="1" dirty="0">
                <a:latin typeface="Univers Condensed" panose="020B0506020202050204" pitchFamily="34" charset="0"/>
              </a:rPr>
              <a:t>Journal of the International Society of Sports Nutrition</a:t>
            </a:r>
            <a:r>
              <a:rPr lang="en-GB" sz="2800" dirty="0">
                <a:latin typeface="Univers Condensed" panose="020B0506020202050204" pitchFamily="34" charset="0"/>
              </a:rPr>
              <a:t>, [online] 18(1). </a:t>
            </a:r>
            <a:r>
              <a:rPr lang="en-GB" sz="2800" dirty="0" err="1">
                <a:latin typeface="Univers Condensed" panose="020B0506020202050204" pitchFamily="34" charset="0"/>
              </a:rPr>
              <a:t>doi:https</a:t>
            </a:r>
            <a:r>
              <a:rPr lang="en-GB" sz="2800" dirty="0">
                <a:latin typeface="Univers Condensed" panose="020B0506020202050204" pitchFamily="34" charset="0"/>
              </a:rPr>
              <a:t>://doi.org/10.1186/s12970-020-00383-4.</a:t>
            </a:r>
          </a:p>
          <a:p>
            <a:pPr>
              <a:lnSpc>
                <a:spcPct val="80000"/>
              </a:lnSpc>
              <a:spcBef>
                <a:spcPct val="50000"/>
              </a:spcBef>
            </a:pPr>
            <a:r>
              <a:rPr lang="en-GB" sz="2800" dirty="0" err="1">
                <a:latin typeface="Univers Condensed" panose="020B0506020202050204" pitchFamily="34" charset="0"/>
              </a:rPr>
              <a:t>Pojskic</a:t>
            </a:r>
            <a:r>
              <a:rPr lang="en-GB" sz="2800" dirty="0">
                <a:latin typeface="Univers Condensed" panose="020B0506020202050204" pitchFamily="34" charset="0"/>
              </a:rPr>
              <a:t>, H., Pagaduan, J.C., </a:t>
            </a:r>
            <a:r>
              <a:rPr lang="en-GB" sz="2800" dirty="0" err="1">
                <a:latin typeface="Univers Condensed" panose="020B0506020202050204" pitchFamily="34" charset="0"/>
              </a:rPr>
              <a:t>Užičanin</a:t>
            </a:r>
            <a:r>
              <a:rPr lang="en-GB" sz="2800" dirty="0">
                <a:latin typeface="Univers Condensed" panose="020B0506020202050204" pitchFamily="34" charset="0"/>
              </a:rPr>
              <a:t>, E., Šeparović, V., </a:t>
            </a:r>
            <a:r>
              <a:rPr lang="en-GB" sz="2800" dirty="0" err="1">
                <a:latin typeface="Univers Condensed" panose="020B0506020202050204" pitchFamily="34" charset="0"/>
              </a:rPr>
              <a:t>Spasić</a:t>
            </a:r>
            <a:r>
              <a:rPr lang="en-GB" sz="2800" dirty="0">
                <a:latin typeface="Univers Condensed" panose="020B0506020202050204" pitchFamily="34" charset="0"/>
              </a:rPr>
              <a:t>, M., </a:t>
            </a:r>
            <a:r>
              <a:rPr lang="en-GB" sz="2800" dirty="0" err="1">
                <a:latin typeface="Univers Condensed" panose="020B0506020202050204" pitchFamily="34" charset="0"/>
              </a:rPr>
              <a:t>Foretic</a:t>
            </a:r>
            <a:r>
              <a:rPr lang="en-GB" sz="2800" dirty="0">
                <a:latin typeface="Univers Condensed" panose="020B0506020202050204" pitchFamily="34" charset="0"/>
              </a:rPr>
              <a:t>, N. and Sekulic, D. (2019). Reliability, Validity and Usefulness of a New Response Time Test for Agility-Based Sports: A Simple vs. Complex Motor Task. </a:t>
            </a:r>
            <a:r>
              <a:rPr lang="en-GB" sz="2800" i="1" dirty="0">
                <a:latin typeface="Univers Condensed" panose="020B0506020202050204" pitchFamily="34" charset="0"/>
              </a:rPr>
              <a:t>Journal of Sports Science &amp; Medicine</a:t>
            </a:r>
            <a:r>
              <a:rPr lang="en-GB" sz="2800" dirty="0">
                <a:latin typeface="Univers Condensed" panose="020B0506020202050204" pitchFamily="34" charset="0"/>
              </a:rPr>
              <a:t>, 18(4), pp.623–635.</a:t>
            </a:r>
          </a:p>
          <a:p>
            <a:pPr>
              <a:lnSpc>
                <a:spcPct val="80000"/>
              </a:lnSpc>
              <a:spcBef>
                <a:spcPct val="50000"/>
              </a:spcBef>
            </a:pPr>
            <a:r>
              <a:rPr lang="en-GB" sz="2800" dirty="0">
                <a:latin typeface="Univers Condensed" panose="020B0506020202050204" pitchFamily="34" charset="0"/>
              </a:rPr>
              <a:t>Surratt, E., Nordling, A., Han, D. and Silvers, W.M. (2021). Effects of caffeine consumption on reaction time in undergraduate students at Whitworth. </a:t>
            </a:r>
            <a:r>
              <a:rPr lang="en-GB" sz="2800" i="1" dirty="0">
                <a:latin typeface="Univers Condensed" panose="020B0506020202050204" pitchFamily="34" charset="0"/>
              </a:rPr>
              <a:t>International Journal of Exercise Science: Conference Proceedings</a:t>
            </a:r>
            <a:r>
              <a:rPr lang="en-GB" sz="2800" dirty="0">
                <a:latin typeface="Univers Condensed" panose="020B0506020202050204" pitchFamily="34" charset="0"/>
              </a:rPr>
              <a:t>, [online] 8(8). Available at: https://digitalcommons.wku.edu/ijesab/vol8/iss8/73.</a:t>
            </a:r>
          </a:p>
          <a:p>
            <a:pPr>
              <a:lnSpc>
                <a:spcPct val="80000"/>
              </a:lnSpc>
              <a:spcBef>
                <a:spcPct val="50000"/>
              </a:spcBef>
            </a:pPr>
            <a:r>
              <a:rPr lang="en-GB" sz="2800" dirty="0">
                <a:latin typeface="Univers Condensed" panose="020B0506020202050204" pitchFamily="34" charset="0"/>
              </a:rPr>
              <a:t>Tallis, J., Clarke, N., Morris, R., Richardson, D., Ellis, M., Eyre, E., Duncan, M. and Noon, M. (2021). The prevalence and practices of caffeine use as an ergogenic aid in English professional soccer. </a:t>
            </a:r>
            <a:r>
              <a:rPr lang="en-GB" sz="2800" i="1" dirty="0">
                <a:latin typeface="Univers Condensed" panose="020B0506020202050204" pitchFamily="34" charset="0"/>
              </a:rPr>
              <a:t>Biology of Sport</a:t>
            </a:r>
            <a:r>
              <a:rPr lang="en-GB" sz="2800" dirty="0">
                <a:latin typeface="Univers Condensed" panose="020B0506020202050204" pitchFamily="34" charset="0"/>
              </a:rPr>
              <a:t>, 38(4). </a:t>
            </a:r>
            <a:r>
              <a:rPr lang="en-GB" sz="2800" dirty="0" err="1">
                <a:latin typeface="Univers Condensed" panose="020B0506020202050204" pitchFamily="34" charset="0"/>
              </a:rPr>
              <a:t>doi:https</a:t>
            </a:r>
            <a:r>
              <a:rPr lang="en-GB" sz="2800" dirty="0">
                <a:latin typeface="Univers Condensed" panose="020B0506020202050204" pitchFamily="34" charset="0"/>
              </a:rPr>
              <a:t>://doi.org/10.5114/biolsport.2021.101125.</a:t>
            </a:r>
            <a:endParaRPr lang="en-GB" altLang="en-US" sz="2800" u="sng" dirty="0">
              <a:latin typeface="Univers Condensed" panose="020B0506020202050204" pitchFamily="34" charset="0"/>
            </a:endParaRP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957169" y="441625"/>
            <a:ext cx="47014480" cy="3694556"/>
          </a:xfrm>
          <a:prstGeom prst="rect">
            <a:avLst/>
          </a:prstGeom>
          <a:noFill/>
          <a:ln w="12700">
            <a:noFill/>
            <a:miter lim="800000"/>
            <a:headEnd/>
            <a:tailEnd/>
          </a:ln>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sz="7500" b="1" dirty="0">
                <a:solidFill>
                  <a:schemeClr val="accent1"/>
                </a:solidFill>
                <a:latin typeface="Univers Condensed"/>
                <a:cs typeface="Times New Roman"/>
              </a:rPr>
              <a:t>The Effects of Caffeine Supplementation on Countermovement Jump Performance and Reaction Time in Recreational Athletes</a:t>
            </a:r>
            <a:endParaRPr lang="en-GB" sz="7500" dirty="0">
              <a:solidFill>
                <a:schemeClr val="accent1"/>
              </a:solidFill>
              <a:latin typeface="Univers Condensed"/>
            </a:endParaRPr>
          </a:p>
          <a:p>
            <a:pPr algn="ctr">
              <a:lnSpc>
                <a:spcPct val="80000"/>
              </a:lnSpc>
              <a:spcBef>
                <a:spcPct val="50000"/>
              </a:spcBef>
            </a:pPr>
            <a:r>
              <a:rPr lang="en-GB" sz="7000" b="1" dirty="0">
                <a:solidFill>
                  <a:srgbClr val="B7C4D6"/>
                </a:solidFill>
                <a:latin typeface="Univers Condensed"/>
                <a:cs typeface="Times New Roman"/>
              </a:rPr>
              <a:t>By Connor Richards</a:t>
            </a:r>
          </a:p>
        </p:txBody>
      </p:sp>
      <p:pic>
        <p:nvPicPr>
          <p:cNvPr id="3" name="Picture 2">
            <a:extLst>
              <a:ext uri="{FF2B5EF4-FFF2-40B4-BE49-F238E27FC236}">
                <a16:creationId xmlns:a16="http://schemas.microsoft.com/office/drawing/2014/main" id="{31BC90F9-9607-D432-2B90-1E5277830F9C}"/>
              </a:ext>
            </a:extLst>
          </p:cNvPr>
          <p:cNvPicPr>
            <a:picLocks noChangeAspect="1"/>
          </p:cNvPicPr>
          <p:nvPr/>
        </p:nvPicPr>
        <p:blipFill>
          <a:blip r:embed="rId3"/>
          <a:stretch>
            <a:fillRect/>
          </a:stretch>
        </p:blipFill>
        <p:spPr>
          <a:xfrm>
            <a:off x="17769336" y="9542232"/>
            <a:ext cx="8810088" cy="6129789"/>
          </a:xfrm>
          <a:prstGeom prst="rect">
            <a:avLst/>
          </a:prstGeom>
        </p:spPr>
      </p:pic>
      <p:pic>
        <p:nvPicPr>
          <p:cNvPr id="5" name="Picture 4">
            <a:extLst>
              <a:ext uri="{FF2B5EF4-FFF2-40B4-BE49-F238E27FC236}">
                <a16:creationId xmlns:a16="http://schemas.microsoft.com/office/drawing/2014/main" id="{DA545FDC-C37E-1480-FA0E-EE1F88DD9299}"/>
              </a:ext>
            </a:extLst>
          </p:cNvPr>
          <p:cNvPicPr>
            <a:picLocks noChangeAspect="1"/>
          </p:cNvPicPr>
          <p:nvPr/>
        </p:nvPicPr>
        <p:blipFill>
          <a:blip r:embed="rId4"/>
          <a:stretch>
            <a:fillRect/>
          </a:stretch>
        </p:blipFill>
        <p:spPr>
          <a:xfrm>
            <a:off x="17769336" y="20133228"/>
            <a:ext cx="9939788" cy="6350481"/>
          </a:xfrm>
          <a:prstGeom prst="rect">
            <a:avLst/>
          </a:prstGeom>
        </p:spPr>
      </p:pic>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355537" y="4804471"/>
            <a:ext cx="14616112" cy="17897675"/>
          </a:xfrm>
          <a:prstGeom prst="rect">
            <a:avLst/>
          </a:prstGeom>
          <a:noFill/>
          <a:ln w="12700">
            <a:solidFill>
              <a:srgbClr val="D0D7E2"/>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b="1" dirty="0">
                <a:solidFill>
                  <a:schemeClr val="accent1"/>
                </a:solidFill>
                <a:latin typeface="Univers Condensed" panose="020B0506020202050204" pitchFamily="34" charset="0"/>
              </a:rPr>
              <a:t>Discussion</a:t>
            </a:r>
          </a:p>
          <a:p>
            <a:pPr>
              <a:lnSpc>
                <a:spcPct val="80000"/>
              </a:lnSpc>
              <a:spcBef>
                <a:spcPct val="50000"/>
              </a:spcBef>
            </a:pPr>
            <a:r>
              <a:rPr lang="en-GB" altLang="en-US" sz="4200" dirty="0">
                <a:latin typeface="Univers Condensed" panose="020B0506020202050204" pitchFamily="34" charset="0"/>
              </a:rPr>
              <a:t>Caffeine supplementation significantly improved Countermovement Jump performance, suggesting positive effects on lower-body explosive power through increased neuromuscular activation. These findings support previous research demonstrating caffeine’s ergogenic benefits for power-based exercise (</a:t>
            </a:r>
            <a:r>
              <a:rPr lang="en-GB" sz="4200" dirty="0">
                <a:latin typeface="Univers Condensed" panose="020B0506020202050204" pitchFamily="34" charset="0"/>
              </a:rPr>
              <a:t>Guest et al., 2021).</a:t>
            </a:r>
            <a:endParaRPr lang="en-GB" altLang="en-US" sz="4200" dirty="0">
              <a:latin typeface="Univers Condensed" panose="020B0506020202050204" pitchFamily="34" charset="0"/>
            </a:endParaRPr>
          </a:p>
          <a:p>
            <a:pPr>
              <a:lnSpc>
                <a:spcPct val="80000"/>
              </a:lnSpc>
              <a:spcBef>
                <a:spcPct val="50000"/>
              </a:spcBef>
            </a:pPr>
            <a:endParaRPr lang="en-GB" altLang="en-US" sz="4200" dirty="0">
              <a:latin typeface="Univers Condensed" panose="020B0506020202050204" pitchFamily="34" charset="0"/>
            </a:endParaRPr>
          </a:p>
          <a:p>
            <a:pPr>
              <a:lnSpc>
                <a:spcPct val="80000"/>
              </a:lnSpc>
              <a:spcBef>
                <a:spcPct val="50000"/>
              </a:spcBef>
            </a:pPr>
            <a:r>
              <a:rPr lang="en-GB" altLang="en-US" sz="4200" dirty="0">
                <a:latin typeface="Univers Condensed" panose="020B0506020202050204" pitchFamily="34" charset="0"/>
              </a:rPr>
              <a:t>In contrast, caffeine had minimal effect on reaction time, with no significant differences observed between conditions. This may be due to the complex nature of the Blazepod task, which involved coordination and movement in addition to cognitive processing (</a:t>
            </a:r>
            <a:r>
              <a:rPr lang="en-GB" sz="4200" dirty="0">
                <a:latin typeface="Univers Condensed" panose="020B0506020202050204" pitchFamily="34" charset="0"/>
              </a:rPr>
              <a:t>Surratt et al., 2021).</a:t>
            </a:r>
            <a:endParaRPr lang="en-GB" altLang="en-US" sz="4200" dirty="0">
              <a:latin typeface="Univers Condensed" panose="020B0506020202050204" pitchFamily="34" charset="0"/>
            </a:endParaRPr>
          </a:p>
          <a:p>
            <a:pPr>
              <a:lnSpc>
                <a:spcPct val="80000"/>
              </a:lnSpc>
              <a:spcBef>
                <a:spcPct val="50000"/>
              </a:spcBef>
            </a:pPr>
            <a:endParaRPr lang="en-GB" altLang="en-US" sz="4200" dirty="0">
              <a:latin typeface="Univers Condensed" panose="020B0506020202050204" pitchFamily="34" charset="0"/>
            </a:endParaRPr>
          </a:p>
          <a:p>
            <a:pPr>
              <a:lnSpc>
                <a:spcPct val="80000"/>
              </a:lnSpc>
              <a:spcBef>
                <a:spcPct val="50000"/>
              </a:spcBef>
            </a:pPr>
            <a:r>
              <a:rPr lang="en-GB" altLang="en-US" sz="4200" dirty="0">
                <a:latin typeface="Univers Condensed" panose="020B0506020202050204" pitchFamily="34" charset="0"/>
              </a:rPr>
              <a:t>No relationship was found between CMJ and reaction time changes, suggesting caffeine may affect physical and cognitive performance independently. Overall, caffeine appeared more effective for explosive power than reactive performance in recreational athletes </a:t>
            </a:r>
            <a:r>
              <a:rPr lang="en-GB" sz="4200" dirty="0">
                <a:latin typeface="Univers Condensed" panose="020B0506020202050204" pitchFamily="34" charset="0"/>
              </a:rPr>
              <a:t>(</a:t>
            </a:r>
            <a:r>
              <a:rPr lang="en-GB" sz="4200" dirty="0" err="1">
                <a:latin typeface="Univers Condensed" panose="020B0506020202050204" pitchFamily="34" charset="0"/>
              </a:rPr>
              <a:t>Einöther</a:t>
            </a:r>
            <a:r>
              <a:rPr lang="en-GB" sz="4200" dirty="0">
                <a:latin typeface="Univers Condensed" panose="020B0506020202050204" pitchFamily="34" charset="0"/>
              </a:rPr>
              <a:t> and Giesbrecht, 2012).</a:t>
            </a:r>
            <a:endParaRPr lang="en-GB" altLang="en-US" sz="4200" u="sng" dirty="0">
              <a:latin typeface="Univers Condensed" panose="020B0506020202050204" pitchFamily="34" charset="0"/>
            </a:endParaRPr>
          </a:p>
          <a:p>
            <a:pPr algn="ctr">
              <a:lnSpc>
                <a:spcPct val="80000"/>
              </a:lnSpc>
              <a:spcBef>
                <a:spcPct val="50000"/>
              </a:spcBef>
            </a:pPr>
            <a:r>
              <a:rPr lang="en-GB" altLang="en-US" sz="5400" b="1" dirty="0">
                <a:solidFill>
                  <a:schemeClr val="accent1"/>
                </a:solidFill>
                <a:latin typeface="Univers Condensed" panose="020B0506020202050204" pitchFamily="34" charset="0"/>
              </a:rPr>
              <a:t>Reflection</a:t>
            </a:r>
          </a:p>
          <a:p>
            <a:pPr>
              <a:lnSpc>
                <a:spcPct val="80000"/>
              </a:lnSpc>
              <a:spcBef>
                <a:spcPct val="50000"/>
              </a:spcBef>
            </a:pPr>
            <a:r>
              <a:rPr lang="en-GB" altLang="en-US" sz="4200" dirty="0">
                <a:latin typeface="Univers Condensed" panose="020B0506020202050204" pitchFamily="34" charset="0"/>
              </a:rPr>
              <a:t>This project improved my confidence in working with participants and conducting performance testing in a research setting. One of the main challenges was organising suitable testing times for participants, which highlighted the importance of communication and planning within research.</a:t>
            </a:r>
          </a:p>
          <a:p>
            <a:pPr>
              <a:lnSpc>
                <a:spcPct val="80000"/>
              </a:lnSpc>
              <a:spcBef>
                <a:spcPct val="50000"/>
              </a:spcBef>
            </a:pPr>
            <a:r>
              <a:rPr lang="en-GB" altLang="en-US" sz="4200" dirty="0">
                <a:latin typeface="Univers Condensed" panose="020B0506020202050204" pitchFamily="34" charset="0"/>
              </a:rPr>
              <a:t>If repeating the study, I would aim to standardise caffeine dosage relative to body mass rather than using a fixed dose, to improve consistency between participants.</a:t>
            </a:r>
          </a:p>
        </p:txBody>
      </p:sp>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4871</TotalTime>
  <Pages>1</Pages>
  <Words>1085</Words>
  <Application>Microsoft Office PowerPoint</Application>
  <PresentationFormat>Custom</PresentationFormat>
  <Paragraphs>57</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Tahoma</vt:lpstr>
      <vt:lpstr>Univers Condensed</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Connor Richards (2318622)</cp:lastModifiedBy>
  <cp:revision>510</cp:revision>
  <cp:lastPrinted>2002-10-23T01:36:31Z</cp:lastPrinted>
  <dcterms:created xsi:type="dcterms:W3CDTF">1997-03-12T11:49:38Z</dcterms:created>
  <dcterms:modified xsi:type="dcterms:W3CDTF">2026-05-08T13:44:31Z</dcterms:modified>
  <cp:category/>
</cp:coreProperties>
</file>