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72" r:id="rId3"/>
    <p:sldId id="257" r:id="rId4"/>
    <p:sldId id="260" r:id="rId5"/>
    <p:sldId id="262" r:id="rId6"/>
    <p:sldId id="261" r:id="rId7"/>
    <p:sldId id="258" r:id="rId8"/>
    <p:sldId id="259" r:id="rId9"/>
    <p:sldId id="263" r:id="rId10"/>
    <p:sldId id="264" r:id="rId11"/>
    <p:sldId id="273" r:id="rId12"/>
    <p:sldId id="265" r:id="rId13"/>
    <p:sldId id="266" r:id="rId14"/>
    <p:sldId id="267" r:id="rId15"/>
    <p:sldId id="279" r:id="rId16"/>
    <p:sldId id="284" r:id="rId17"/>
    <p:sldId id="296" r:id="rId18"/>
    <p:sldId id="297" r:id="rId19"/>
    <p:sldId id="298" r:id="rId20"/>
    <p:sldId id="26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3" autoAdjust="0"/>
    <p:restoredTop sz="94660"/>
  </p:normalViewPr>
  <p:slideViewPr>
    <p:cSldViewPr>
      <p:cViewPr varScale="1">
        <p:scale>
          <a:sx n="108" d="100"/>
          <a:sy n="108" d="100"/>
        </p:scale>
        <p:origin x="172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5D8D9D-3D6D-4601-8B04-6E7A53285D69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58FE-A36B-4312-AA80-251F3E20C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621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58FE-A36B-4312-AA80-251F3E20CD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681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31/07/2020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www.google.co.uk/url?sa=i&amp;rct=j&amp;q=&amp;esrc=s&amp;source=images&amp;cd=&amp;cad=rja&amp;uact=8&amp;ved=2ahUKEwjmnOGP6fLfAhWEKFAKHdj9D8kQjRx6BAgBEAU&amp;url=%2Furl%3Fsa%3Di%26rct%3Dj%26q%3D%26esrc%3Ds%26source%3Dimages%26cd%3D%26ved%3D%26url%3Dhttp%253A%252F%252Fwww.cavemenworld.com%252Fexplore%252Flife-as-a-hunter%252F%26psig%3DAOvVaw275scP82FekqJL8zztI5kn%26ust%3D1547745914328153&amp;psig=AOvVaw275scP82FekqJL8zztI5kn&amp;ust=1547745914328153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lithiccastinglab.com/gallery-pages/2008junehandaxesacheuleanpage1.htm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indhag.org/istalif-pictures.html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www.google.co.uk/url?sa=i&amp;rct=j&amp;q=&amp;esrc=s&amp;source=images&amp;cd=&amp;cad=rja&amp;uact=8&amp;ved=0CAcQjRxqFQoTCLb-ia2AscgCFYM4Ggod-HwOJw&amp;url=http://www.emilymyers.com/techniques/&amp;psig=AFQjCNEDkG7Yo4oJLx4Um3GVDII8F-QUwg&amp;ust=1444329371152443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google.co.uk/url?sa=i&amp;rct=j&amp;q=&amp;esrc=s&amp;source=images&amp;cd=&amp;cad=rja&amp;uact=8&amp;ved=0CAcQjRxqFQoTCMr5pq3VoMgCFUU6FAodn3sEag&amp;url=http://www.timesofmalta.com/articles/view/20110902/arts-entertainment/The-first-ceramics-festival-in-Malta.383357&amp;psig=AFQjCNGnN0e2WnKracdoauT6mQ44r_tcEQ&amp;ust=1443768001967892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google.co.uk/url?sa=i&amp;rct=j&amp;q=&amp;esrc=s&amp;source=images&amp;cd=&amp;cad=rja&amp;uact=8&amp;ved=0CAcQjRxqFQoTCLb-ia2AscgCFYM4Ggod-HwOJw&amp;url=http://www.shutterstock.com/video/clip-147781-stock-footage-potter-throwing-a-pot.html&amp;psig=AFQjCNEDkG7Yo4oJLx4Um3GVDII8F-QUwg&amp;ust=1444329371152443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jpg"/><Relationship Id="rId4" Type="http://schemas.openxmlformats.org/officeDocument/2006/relationships/image" Target="../media/image24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40A16A-E9B1-4879-84DF-7040D8DB8CE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95" r="8431"/>
          <a:stretch/>
        </p:blipFill>
        <p:spPr>
          <a:xfrm>
            <a:off x="-159300" y="-116632"/>
            <a:ext cx="9771860" cy="7146032"/>
          </a:xfrm>
          <a:prstGeom prst="rect">
            <a:avLst/>
          </a:prstGeom>
        </p:spPr>
      </p:pic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7544" y="188640"/>
            <a:ext cx="3960440" cy="1214632"/>
          </a:xfrm>
        </p:spPr>
        <p:txBody>
          <a:bodyPr>
            <a:normAutofit/>
          </a:bodyPr>
          <a:lstStyle/>
          <a:p>
            <a:r>
              <a:rPr lang="en-GB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 and MET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504" y="5184648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Thinking with Things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70B01-B946-449E-AD53-C60433C7A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 and MET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0DC6EE-B7AD-4213-BDA7-6C0A1ECF38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/>
          <a:lstStyle/>
          <a:p>
            <a:r>
              <a:rPr lang="en-GB" dirty="0"/>
              <a:t>Two different (but connected) ways of thinking about how people &amp; things work together</a:t>
            </a:r>
          </a:p>
          <a:p>
            <a:r>
              <a:rPr lang="en-GB" dirty="0"/>
              <a:t>Both question Cartesian dualities</a:t>
            </a:r>
          </a:p>
          <a:p>
            <a:r>
              <a:rPr lang="en-GB" dirty="0"/>
              <a:t>Both are </a:t>
            </a:r>
            <a:r>
              <a:rPr lang="en-GB" dirty="0">
                <a:solidFill>
                  <a:schemeClr val="accent1"/>
                </a:solidFill>
              </a:rPr>
              <a:t>relational ontologies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2BE41F7-5DA5-4385-892C-9E6BE8F6BE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47304" y="2060848"/>
            <a:ext cx="3339496" cy="3672408"/>
          </a:xfrm>
        </p:spPr>
      </p:pic>
    </p:spTree>
    <p:extLst>
      <p:ext uri="{BB962C8B-B14F-4D97-AF65-F5344CB8AC3E}">
        <p14:creationId xmlns:p14="http://schemas.microsoft.com/office/powerpoint/2010/main" val="373193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8F4EC-BF25-4E8B-A5F5-F35A54A12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Actor Network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7464C-B49E-4F14-AC5D-E66CE6A9DB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8598" y="1844824"/>
            <a:ext cx="4320480" cy="4536504"/>
          </a:xfrm>
        </p:spPr>
        <p:txBody>
          <a:bodyPr>
            <a:normAutofit/>
          </a:bodyPr>
          <a:lstStyle/>
          <a:p>
            <a:r>
              <a:rPr lang="en-GB" dirty="0"/>
              <a:t>Builds upon notion of object agency</a:t>
            </a:r>
          </a:p>
          <a:p>
            <a:r>
              <a:rPr lang="en-GB" dirty="0"/>
              <a:t>Extends social networks beyond human individual actors to non-human actants</a:t>
            </a:r>
          </a:p>
          <a:p>
            <a:pPr lvl="1"/>
            <a:r>
              <a:rPr lang="en-GB" dirty="0"/>
              <a:t>Explores the webs of relations between people &amp; the material world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4C8F8EF-0A09-4D2E-816D-48D9974C52E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49279" y="2060848"/>
            <a:ext cx="3871193" cy="3744416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EC9FB28-365B-44DE-8B52-0050612CD287}"/>
              </a:ext>
            </a:extLst>
          </p:cNvPr>
          <p:cNvSpPr/>
          <p:nvPr/>
        </p:nvSpPr>
        <p:spPr>
          <a:xfrm>
            <a:off x="4949279" y="2060848"/>
            <a:ext cx="2204665" cy="28803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82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44B4D-A55F-43B0-B728-CFE19E7BD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Objects are 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4A138-67F6-4746-A987-3FECDBFEEA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040560" cy="50047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Actant: anything  that modifies a state of affairs or has an affect</a:t>
            </a:r>
          </a:p>
          <a:p>
            <a:r>
              <a:rPr lang="en-GB" dirty="0"/>
              <a:t>Objects participate in actions:</a:t>
            </a:r>
          </a:p>
          <a:p>
            <a:pPr lvl="1"/>
            <a:r>
              <a:rPr lang="en-GB" dirty="0"/>
              <a:t>Boiling water with(out) a kettle</a:t>
            </a:r>
          </a:p>
          <a:p>
            <a:pPr lvl="1"/>
            <a:r>
              <a:rPr lang="en-GB" dirty="0"/>
              <a:t>Hitting a nail with(out) a hammer</a:t>
            </a:r>
          </a:p>
          <a:p>
            <a:r>
              <a:rPr lang="en-GB" dirty="0"/>
              <a:t>“things authorize, allow, afford, encourage, permit, suggest, influence, block, render possible” human actions (Latour 2005, 72)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FA14DCB-F1C6-44AC-967B-85EB0CE64C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844824"/>
            <a:ext cx="3312368" cy="4552956"/>
          </a:xfrm>
        </p:spPr>
      </p:pic>
    </p:spTree>
    <p:extLst>
      <p:ext uri="{BB962C8B-B14F-4D97-AF65-F5344CB8AC3E}">
        <p14:creationId xmlns:p14="http://schemas.microsoft.com/office/powerpoint/2010/main" val="3344059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EADDE-4B82-4FE6-80D0-31DB39199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ANT: Relational Ontology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0D7E1-3EE4-4226-91E1-1B94BB91DA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8332" y="1628800"/>
            <a:ext cx="4824535" cy="4968552"/>
          </a:xfrm>
        </p:spPr>
        <p:txBody>
          <a:bodyPr>
            <a:normAutofit/>
          </a:bodyPr>
          <a:lstStyle/>
          <a:p>
            <a:r>
              <a:rPr lang="en-GB" dirty="0"/>
              <a:t>Effectively distributed agency:</a:t>
            </a:r>
          </a:p>
          <a:p>
            <a:pPr lvl="1"/>
            <a:r>
              <a:rPr lang="en-GB" dirty="0"/>
              <a:t>“agency is not </a:t>
            </a:r>
            <a:r>
              <a:rPr lang="en-GB" i="1" dirty="0"/>
              <a:t>a priori </a:t>
            </a:r>
            <a:r>
              <a:rPr lang="en-GB" dirty="0"/>
              <a:t>located  -  either in persons or things  -  but draws upon constellations that have a traceable effect” (Van Oyen 2015, 65):</a:t>
            </a:r>
          </a:p>
          <a:p>
            <a:pPr lvl="1"/>
            <a:r>
              <a:rPr lang="en-GB" dirty="0"/>
              <a:t>Grouping of player &amp; backgammon pieces  = a composite actor  / actant</a:t>
            </a:r>
          </a:p>
          <a:p>
            <a:r>
              <a:rPr lang="en-GB" dirty="0"/>
              <a:t>How things are defined in a certain situated practice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030D14F-139D-4D19-8CB2-23ABA0893EE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57613" y="2492896"/>
            <a:ext cx="3734867" cy="2880320"/>
          </a:xfrm>
        </p:spPr>
      </p:pic>
    </p:spTree>
    <p:extLst>
      <p:ext uri="{BB962C8B-B14F-4D97-AF65-F5344CB8AC3E}">
        <p14:creationId xmlns:p14="http://schemas.microsoft.com/office/powerpoint/2010/main" val="1565338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B6257-0B92-4FD4-BAC2-08264D670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Flat Ontology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720CB-8130-4D4B-B0D2-5F32687BA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608512" cy="4823416"/>
          </a:xfrm>
        </p:spPr>
        <p:txBody>
          <a:bodyPr>
            <a:normAutofit/>
          </a:bodyPr>
          <a:lstStyle/>
          <a:p>
            <a:r>
              <a:rPr lang="en-GB" dirty="0"/>
              <a:t>Assumes symmetry between people &amp; things/material world</a:t>
            </a:r>
          </a:p>
          <a:p>
            <a:r>
              <a:rPr lang="en-GB" dirty="0"/>
              <a:t>“simply means not to impose a priori some spurious asymmetry among </a:t>
            </a:r>
            <a:r>
              <a:rPr lang="en-GB" dirty="0">
                <a:solidFill>
                  <a:schemeClr val="accent1"/>
                </a:solidFill>
              </a:rPr>
              <a:t>human intentional action </a:t>
            </a:r>
            <a:r>
              <a:rPr lang="en-GB" dirty="0"/>
              <a:t>&amp; a material world of causal relations” (Latour 2005, 76)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CB1C88E-47E2-4847-9B81-A1D04270F9B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718" t="3201" r="3566" b="767"/>
          <a:stretch/>
        </p:blipFill>
        <p:spPr>
          <a:xfrm>
            <a:off x="4873100" y="2420888"/>
            <a:ext cx="3947372" cy="2277330"/>
          </a:xfr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382696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9EF53-DF41-44FB-AF33-15A127AFF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Actor Network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22B2A-7450-49A6-850A-83F3BDCB81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2018" y="1772816"/>
            <a:ext cx="4670022" cy="4752528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dirty="0"/>
              <a:t>Actor / actant: </a:t>
            </a:r>
          </a:p>
          <a:p>
            <a:pPr lvl="1"/>
            <a:r>
              <a:rPr lang="en-GB" dirty="0"/>
              <a:t>Something/someone that modifies a state of affairs &amp; makes a perceptible difference</a:t>
            </a:r>
          </a:p>
          <a:p>
            <a:pPr lvl="1"/>
            <a:r>
              <a:rPr lang="en-GB" dirty="0"/>
              <a:t>Represented as nodes</a:t>
            </a:r>
          </a:p>
          <a:p>
            <a:r>
              <a:rPr lang="en-GB" dirty="0"/>
              <a:t>Network: </a:t>
            </a:r>
          </a:p>
          <a:p>
            <a:pPr lvl="1"/>
            <a:r>
              <a:rPr lang="en-GB" dirty="0"/>
              <a:t>An interactive assembly of actors, group, or ‘string of actions’ </a:t>
            </a:r>
          </a:p>
          <a:p>
            <a:pPr lvl="1"/>
            <a:r>
              <a:rPr lang="en-GB" dirty="0"/>
              <a:t>This should leave a physical trace that can be followed &amp; recorded empirically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FDCE50E7-99C5-4912-A2AD-C0486B8D77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141933"/>
            <a:ext cx="3460516" cy="3377463"/>
          </a:xfrm>
        </p:spPr>
      </p:pic>
    </p:spTree>
    <p:extLst>
      <p:ext uri="{BB962C8B-B14F-4D97-AF65-F5344CB8AC3E}">
        <p14:creationId xmlns:p14="http://schemas.microsoft.com/office/powerpoint/2010/main" val="11396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7BDE4-B187-44F5-BAB7-BF88F2AE3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Actor Network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A288A-43B4-44DE-A706-84AA3B418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29920"/>
            <a:ext cx="8507288" cy="2879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Nodes: human &amp; non human entities with agentive capacity</a:t>
            </a:r>
          </a:p>
          <a:p>
            <a:r>
              <a:rPr lang="en-GB" dirty="0"/>
              <a:t>Webs/nets: how these entities are (inter)connected</a:t>
            </a:r>
          </a:p>
          <a:p>
            <a:r>
              <a:rPr lang="en-GB" dirty="0"/>
              <a:t>How to understand the distribution &amp; circulation of these entities</a:t>
            </a:r>
          </a:p>
          <a:p>
            <a:r>
              <a:rPr lang="en-GB" dirty="0"/>
              <a:t>Places emphasis on showing how associations are made &amp; transformed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880C6B-421C-4454-BD6B-0B5A9F674FB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646"/>
          <a:stretch/>
        </p:blipFill>
        <p:spPr>
          <a:xfrm>
            <a:off x="1187623" y="4509120"/>
            <a:ext cx="6182109" cy="219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71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8CFCD-0F49-4C06-BCA7-6CFEE10B4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 Trajectory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328DD-FB37-4FF2-B5BF-6B28D057B6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8935" y="1628800"/>
            <a:ext cx="5115153" cy="5076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Things are defined in/ by practice</a:t>
            </a:r>
          </a:p>
          <a:p>
            <a:r>
              <a:rPr lang="en-GB" dirty="0"/>
              <a:t>This can change according to where being used:</a:t>
            </a:r>
          </a:p>
          <a:p>
            <a:pPr lvl="1"/>
            <a:r>
              <a:rPr lang="en-GB" dirty="0"/>
              <a:t>New properties emerge with the trajectory of object through time &amp; space</a:t>
            </a:r>
          </a:p>
          <a:p>
            <a:r>
              <a:rPr lang="en-GB" dirty="0"/>
              <a:t>“...trajectories are never complete … [because] they do not deal with the actual events of a specific artefact, but with the conditions of possibility of a series of artefacts defined in a certain way” (Van Oyen 2015, 66)</a:t>
            </a:r>
          </a:p>
        </p:txBody>
      </p:sp>
      <p:pic>
        <p:nvPicPr>
          <p:cNvPr id="5" name="Picture 9" descr="Arediou SJ1">
            <a:extLst>
              <a:ext uri="{FF2B5EF4-FFF2-40B4-BE49-F238E27FC236}">
                <a16:creationId xmlns:a16="http://schemas.microsoft.com/office/drawing/2014/main" id="{935D1AAE-A245-4772-B869-CC3556A5819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972" y="1988841"/>
            <a:ext cx="3279508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CF35B1-1E42-4A9F-9401-84B2451CD95C}"/>
              </a:ext>
            </a:extLst>
          </p:cNvPr>
          <p:cNvSpPr txBox="1"/>
          <p:nvPr/>
        </p:nvSpPr>
        <p:spPr>
          <a:xfrm>
            <a:off x="6479393" y="5373216"/>
            <a:ext cx="2210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Stirrup Jar, Arediou</a:t>
            </a:r>
          </a:p>
        </p:txBody>
      </p:sp>
    </p:spTree>
    <p:extLst>
      <p:ext uri="{BB962C8B-B14F-4D97-AF65-F5344CB8AC3E}">
        <p14:creationId xmlns:p14="http://schemas.microsoft.com/office/powerpoint/2010/main" val="307465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BD156-90B3-456A-9099-DF95B09D4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Engagement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5D662-A420-4575-B75D-54614D7B69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376" y="1773936"/>
            <a:ext cx="4758680" cy="4931664"/>
          </a:xfrm>
        </p:spPr>
        <p:txBody>
          <a:bodyPr>
            <a:normAutofit fontScale="92500"/>
          </a:bodyPr>
          <a:lstStyle/>
          <a:p>
            <a:r>
              <a:rPr lang="en-GB" dirty="0"/>
              <a:t>Questions boundaries of mind, body, object</a:t>
            </a:r>
          </a:p>
          <a:p>
            <a:r>
              <a:rPr lang="en-GB" dirty="0"/>
              <a:t>“bringing materiality – that is, the world of things, </a:t>
            </a:r>
            <a:r>
              <a:rPr lang="en-GB" dirty="0" err="1"/>
              <a:t>artifats</a:t>
            </a:r>
            <a:r>
              <a:rPr lang="en-GB" dirty="0"/>
              <a:t>, objects, materials, and material signs – firmly into  the cognitive fold” (</a:t>
            </a:r>
            <a:r>
              <a:rPr lang="en-GB" dirty="0" err="1"/>
              <a:t>Malafouris</a:t>
            </a:r>
            <a:r>
              <a:rPr lang="en-GB" dirty="0"/>
              <a:t> 2013, 2)</a:t>
            </a:r>
          </a:p>
          <a:p>
            <a:r>
              <a:rPr lang="en-GB" dirty="0"/>
              <a:t>Boundaries between people &amp; things are permeable &amp; fluid</a:t>
            </a:r>
          </a:p>
          <a:p>
            <a:r>
              <a:rPr lang="en-GB" dirty="0"/>
              <a:t>How do things shape the mind?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55D0DBA-D656-4496-BB2B-4A2AFF3C14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492896"/>
            <a:ext cx="3390528" cy="2542896"/>
          </a:xfrm>
        </p:spPr>
      </p:pic>
    </p:spTree>
    <p:extLst>
      <p:ext uri="{BB962C8B-B14F-4D97-AF65-F5344CB8AC3E}">
        <p14:creationId xmlns:p14="http://schemas.microsoft.com/office/powerpoint/2010/main" val="2446329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17877-952D-4E75-A9C4-D51500FC0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Extended 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544EE-E059-4382-8185-758015D831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392488" cy="460851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Objects (tools) extend the human body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Thus human agency (capacity to do something) is enabled or enhanced by objects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Agency extended to objects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Latour’s objects as participants?</a:t>
            </a:r>
          </a:p>
          <a:p>
            <a:endParaRPr lang="en-GB" dirty="0"/>
          </a:p>
        </p:txBody>
      </p:sp>
      <p:pic>
        <p:nvPicPr>
          <p:cNvPr id="2050" name="Picture 2" descr="Image result for ancient hunters">
            <a:hlinkClick r:id="rId2"/>
            <a:extLst>
              <a:ext uri="{FF2B5EF4-FFF2-40B4-BE49-F238E27FC236}">
                <a16:creationId xmlns:a16="http://schemas.microsoft.com/office/drawing/2014/main" id="{B9F5EFF6-F8E1-4BEE-A676-3CE978EECEC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56789" y="2492896"/>
            <a:ext cx="4123859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135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BD156-90B3-456A-9099-DF95B09D4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Boundaries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5D662-A420-4575-B75D-54614D7B69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751408"/>
          </a:xfrm>
        </p:spPr>
        <p:txBody>
          <a:bodyPr/>
          <a:lstStyle/>
          <a:p>
            <a:r>
              <a:rPr lang="en-GB" dirty="0"/>
              <a:t>Consider a blind man with a stick. Where does the blind man’s self begin?</a:t>
            </a:r>
          </a:p>
          <a:p>
            <a:pPr lvl="1"/>
            <a:r>
              <a:rPr lang="en-GB" dirty="0"/>
              <a:t>Biological boundary of skin?</a:t>
            </a:r>
          </a:p>
          <a:p>
            <a:pPr lvl="1"/>
            <a:r>
              <a:rPr lang="en-GB" dirty="0"/>
              <a:t>Extended system: tool becomes part of the person</a:t>
            </a:r>
          </a:p>
          <a:p>
            <a:pPr lvl="1"/>
            <a:r>
              <a:rPr lang="en-GB" dirty="0"/>
              <a:t>Plasticity of human mind: stick “turns touch into sight” (</a:t>
            </a:r>
            <a:r>
              <a:rPr lang="en-GB" dirty="0" err="1"/>
              <a:t>Malafouris</a:t>
            </a:r>
            <a:r>
              <a:rPr lang="en-GB" dirty="0"/>
              <a:t> 2013, 5)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A4E9357-E7CE-4E57-B534-268F9BA109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811" t="1652" r="7388"/>
          <a:stretch/>
        </p:blipFill>
        <p:spPr>
          <a:xfrm>
            <a:off x="5302424" y="2163702"/>
            <a:ext cx="3384376" cy="3971875"/>
          </a:xfrm>
        </p:spPr>
      </p:pic>
    </p:spTree>
    <p:extLst>
      <p:ext uri="{BB962C8B-B14F-4D97-AF65-F5344CB8AC3E}">
        <p14:creationId xmlns:p14="http://schemas.microsoft.com/office/powerpoint/2010/main" val="132768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BD156-90B3-456A-9099-DF95B09D4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Engagement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5D662-A420-4575-B75D-54614D7B69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7215" y="1844824"/>
            <a:ext cx="4468801" cy="46794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“minds &amp; things are continuous and </a:t>
            </a:r>
            <a:r>
              <a:rPr lang="en-GB" dirty="0" err="1"/>
              <a:t>interdefinable</a:t>
            </a:r>
            <a:r>
              <a:rPr lang="en-GB" dirty="0"/>
              <a:t> processes rather than isolated &amp; independent entities” (p. 9)</a:t>
            </a:r>
          </a:p>
          <a:p>
            <a:pPr lvl="1"/>
            <a:r>
              <a:rPr lang="en-GB" dirty="0"/>
              <a:t>Knowing about ancient objects &amp; how they were made gives an insight into ancient minds</a:t>
            </a:r>
          </a:p>
          <a:p>
            <a:r>
              <a:rPr lang="en-GB" dirty="0"/>
              <a:t>How do things shape the mind?</a:t>
            </a:r>
          </a:p>
        </p:txBody>
      </p:sp>
      <p:pic>
        <p:nvPicPr>
          <p:cNvPr id="10" name="Picture 2" descr="Image result for acheulean axe">
            <a:hlinkClick r:id="rId2"/>
            <a:extLst>
              <a:ext uri="{FF2B5EF4-FFF2-40B4-BE49-F238E27FC236}">
                <a16:creationId xmlns:a16="http://schemas.microsoft.com/office/drawing/2014/main" id="{C43DE0CC-2833-4AA8-8B7D-DF4B71014F8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097" y="2420888"/>
            <a:ext cx="38154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1CA52C-C1AE-412B-AEB0-FA70AFF40BE7}"/>
              </a:ext>
            </a:extLst>
          </p:cNvPr>
          <p:cNvSpPr txBox="1"/>
          <p:nvPr/>
        </p:nvSpPr>
        <p:spPr>
          <a:xfrm>
            <a:off x="5652119" y="4725144"/>
            <a:ext cx="25010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Acheulian hand axe(s)</a:t>
            </a:r>
          </a:p>
        </p:txBody>
      </p:sp>
    </p:spTree>
    <p:extLst>
      <p:ext uri="{BB962C8B-B14F-4D97-AF65-F5344CB8AC3E}">
        <p14:creationId xmlns:p14="http://schemas.microsoft.com/office/powerpoint/2010/main" val="2891884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BD156-90B3-456A-9099-DF95B09D4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Engagement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5D662-A420-4575-B75D-54614D7B69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608512" cy="46969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Explores interaction between the mind / cognition &amp; objects</a:t>
            </a:r>
          </a:p>
          <a:p>
            <a:r>
              <a:rPr lang="en-GB" dirty="0"/>
              <a:t>Things mediate, shape &amp; activistly constitute our being in the world:</a:t>
            </a:r>
          </a:p>
          <a:p>
            <a:pPr lvl="1"/>
            <a:r>
              <a:rPr lang="en-GB" dirty="0"/>
              <a:t>Including physical &amp; cognitive perception</a:t>
            </a:r>
          </a:p>
          <a:p>
            <a:r>
              <a:rPr lang="en-GB" dirty="0" err="1"/>
              <a:t>Metaplasticity</a:t>
            </a:r>
            <a:r>
              <a:rPr lang="en-GB" dirty="0"/>
              <a:t> of brain:</a:t>
            </a:r>
          </a:p>
          <a:p>
            <a:pPr lvl="1"/>
            <a:r>
              <a:rPr lang="en-GB" dirty="0"/>
              <a:t>Enhanced motor &amp; sensory skills of musicians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FC224CF1-00BA-46A3-A524-53AA425A447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32040" y="1628800"/>
            <a:ext cx="3456384" cy="2088232"/>
          </a:xfrm>
        </p:spPr>
      </p:pic>
      <p:pic>
        <p:nvPicPr>
          <p:cNvPr id="8" name="Content Placeholder 5">
            <a:extLst>
              <a:ext uri="{FF2B5EF4-FFF2-40B4-BE49-F238E27FC236}">
                <a16:creationId xmlns:a16="http://schemas.microsoft.com/office/drawing/2014/main" id="{867AA3B6-EC53-4D34-BA08-97F20928395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32040" y="4005064"/>
            <a:ext cx="3610264" cy="2292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1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Shaping Clay: Material Engagement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83952" y="1628800"/>
            <a:ext cx="4792103" cy="5076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Creative material engagement between persons, substances &amp; things: </a:t>
            </a:r>
            <a:r>
              <a:rPr lang="en-GB" dirty="0">
                <a:solidFill>
                  <a:srgbClr val="FFC000"/>
                </a:solidFill>
              </a:rPr>
              <a:t>material agency</a:t>
            </a:r>
          </a:p>
          <a:p>
            <a:r>
              <a:rPr lang="en-GB" dirty="0" err="1"/>
              <a:t>Malafouris</a:t>
            </a:r>
            <a:r>
              <a:rPr lang="en-GB" dirty="0"/>
              <a:t> (2013) thinks about these relationships &amp; the bodily skills needed to transform clay into something new: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Embodied situated action </a:t>
            </a:r>
            <a:r>
              <a:rPr lang="en-GB" dirty="0"/>
              <a:t>in which mind, body &amp; substances have equal agency</a:t>
            </a:r>
          </a:p>
          <a:p>
            <a:endParaRPr lang="en-GB" dirty="0"/>
          </a:p>
        </p:txBody>
      </p:sp>
      <p:pic>
        <p:nvPicPr>
          <p:cNvPr id="6146" name="Picture 2" descr="http://www.jindhag.org/images/istalif-pottery/pottery_0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36354" y="1844825"/>
            <a:ext cx="3152008" cy="4104456"/>
          </a:xfrm>
          <a:prstGeom prst="rect">
            <a:avLst/>
          </a:prstGeom>
          <a:noFill/>
        </p:spPr>
      </p:pic>
      <p:sp>
        <p:nvSpPr>
          <p:cNvPr id="8" name="TextBox 7">
            <a:hlinkClick r:id="rId3"/>
          </p:cNvPr>
          <p:cNvSpPr txBox="1"/>
          <p:nvPr/>
        </p:nvSpPr>
        <p:spPr>
          <a:xfrm>
            <a:off x="5436096" y="6093296"/>
            <a:ext cx="342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Preparing clay, </a:t>
            </a:r>
            <a:r>
              <a:rPr lang="en-GB" dirty="0" err="1">
                <a:hlinkClick r:id="rId3"/>
              </a:rPr>
              <a:t>Istalif</a:t>
            </a:r>
            <a:r>
              <a:rPr lang="en-GB" dirty="0">
                <a:hlinkClick r:id="rId3"/>
              </a:rPr>
              <a:t> Afghanistan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Throwing Clay &amp; Agency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823416"/>
          </a:xfrm>
        </p:spPr>
        <p:txBody>
          <a:bodyPr>
            <a:normAutofit/>
          </a:bodyPr>
          <a:lstStyle/>
          <a:p>
            <a:r>
              <a:rPr lang="en-GB" dirty="0"/>
              <a:t>Complex ways brain, body, wheel &amp; clay relate &amp; interact with one another</a:t>
            </a:r>
          </a:p>
          <a:p>
            <a:r>
              <a:rPr lang="en-GB" dirty="0"/>
              <a:t>Orchestration of skilled actions</a:t>
            </a:r>
          </a:p>
          <a:p>
            <a:pPr lvl="1"/>
            <a:r>
              <a:rPr lang="en-GB" dirty="0"/>
              <a:t>Subconscious motor-neuron activity (technology/skill/culture)</a:t>
            </a:r>
          </a:p>
          <a:p>
            <a:pPr lvl="1"/>
            <a:r>
              <a:rPr lang="en-GB" dirty="0"/>
              <a:t>Actions are not necessarily easy to describe/explain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74164" y="5517232"/>
            <a:ext cx="886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Potting</a:t>
            </a:r>
          </a:p>
        </p:txBody>
      </p:sp>
      <p:pic>
        <p:nvPicPr>
          <p:cNvPr id="8" name="Picture 2" descr="http://www.emilymyers.com/techniques/images/throwing-a-pot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364088" y="2132856"/>
            <a:ext cx="3240360" cy="3028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Agency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504056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C000"/>
                </a:solidFill>
              </a:rPr>
              <a:t>Brain-artefact interface:</a:t>
            </a:r>
          </a:p>
          <a:p>
            <a:pPr lvl="1"/>
            <a:r>
              <a:rPr lang="en-GB" dirty="0"/>
              <a:t>Mind, body &amp; culture (potter’s wheel) meeting, working with each other</a:t>
            </a:r>
          </a:p>
          <a:p>
            <a:r>
              <a:rPr lang="en-GB" dirty="0"/>
              <a:t>Human action shaped by a plastic, malleable substance</a:t>
            </a:r>
          </a:p>
          <a:p>
            <a:r>
              <a:rPr lang="en-GB" dirty="0"/>
              <a:t>Not a distinction between human &amp; material agency</a:t>
            </a:r>
          </a:p>
          <a:p>
            <a:r>
              <a:rPr lang="en-GB" dirty="0"/>
              <a:t>Instead the result of an inevitable tension of mediated activity between substances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96336" y="4797152"/>
            <a:ext cx="886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Potting</a:t>
            </a:r>
          </a:p>
        </p:txBody>
      </p:sp>
      <p:pic>
        <p:nvPicPr>
          <p:cNvPr id="11" name="Picture 4" descr="https://encrypted-tbn2.gstatic.com/images?q=tbn:ANd9GcSYvecVmg1pMJRLKCJaYxJ3RgCaKAjBsChfYvahC6sRHDU4hy5EQ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724128" y="2276872"/>
            <a:ext cx="2951212" cy="24304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507288" cy="1251062"/>
          </a:xfrm>
        </p:spPr>
        <p:txBody>
          <a:bodyPr>
            <a:noAutofit/>
          </a:bodyPr>
          <a:lstStyle/>
          <a:p>
            <a:r>
              <a:rPr lang="en-GB" sz="4000" dirty="0"/>
              <a:t>Sensual Engagement with Substance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752528" cy="4968552"/>
          </a:xfrm>
        </p:spPr>
        <p:txBody>
          <a:bodyPr>
            <a:normAutofit/>
          </a:bodyPr>
          <a:lstStyle/>
          <a:p>
            <a:r>
              <a:rPr lang="en-GB" dirty="0"/>
              <a:t>Working with clay essentially tactile</a:t>
            </a:r>
          </a:p>
          <a:p>
            <a:r>
              <a:rPr lang="en-GB" dirty="0"/>
              <a:t>Potters manipulate &amp; also work with substances</a:t>
            </a:r>
          </a:p>
          <a:p>
            <a:r>
              <a:rPr lang="en-GB" dirty="0"/>
              <a:t>Physical properties &amp; physical sensations</a:t>
            </a:r>
          </a:p>
          <a:p>
            <a:r>
              <a:rPr lang="en-GB" dirty="0"/>
              <a:t>Making: </a:t>
            </a:r>
            <a:r>
              <a:rPr lang="en-GB" dirty="0" err="1"/>
              <a:t>haptic</a:t>
            </a:r>
            <a:r>
              <a:rPr lang="en-GB" dirty="0"/>
              <a:t> experience(s) of materials &amp; how people perceive, shape &amp; relate to their surroundings</a:t>
            </a:r>
          </a:p>
        </p:txBody>
      </p:sp>
      <p:pic>
        <p:nvPicPr>
          <p:cNvPr id="5" name="Picture 2" descr="http://ak9.picdn.net/shutterstock/videos/147781/preview/stock-footage-potter-throwing-a-pot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148064" y="1340768"/>
            <a:ext cx="3810000" cy="2533650"/>
          </a:xfrm>
          <a:prstGeom prst="rect">
            <a:avLst/>
          </a:prstGeom>
          <a:noFill/>
        </p:spPr>
      </p:pic>
      <p:pic>
        <p:nvPicPr>
          <p:cNvPr id="6" name="Picture 5" descr="crafting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5724128" y="4365104"/>
            <a:ext cx="2376264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0BBA0-5A5A-4ABF-8B87-F836CD9C9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Archaeological Implications?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C15BC4-9DEE-460A-98E0-70325535318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8800"/>
            <a:ext cx="2305316" cy="2088232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DCF4865-DFEA-49AF-9A75-6ACD464A5E8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272" y="4422885"/>
            <a:ext cx="2753488" cy="1742441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2C51EFB-725A-4CE9-9511-CD44A2F53644}"/>
              </a:ext>
            </a:extLst>
          </p:cNvPr>
          <p:cNvSpPr txBox="1"/>
          <p:nvPr/>
        </p:nvSpPr>
        <p:spPr>
          <a:xfrm>
            <a:off x="508307" y="3851756"/>
            <a:ext cx="25074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Proto cuneiform table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6E2776-49AB-4709-9C06-63A0A5A13583}"/>
              </a:ext>
            </a:extLst>
          </p:cNvPr>
          <p:cNvSpPr txBox="1"/>
          <p:nvPr/>
        </p:nvSpPr>
        <p:spPr>
          <a:xfrm>
            <a:off x="1021268" y="6336345"/>
            <a:ext cx="14814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Senet board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2347A91-2FBA-403B-81EE-F16092F6DCD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30182" y="1655570"/>
            <a:ext cx="1907674" cy="454980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E1663D6-B915-42D9-9DD5-E0049B29ED6C}"/>
              </a:ext>
            </a:extLst>
          </p:cNvPr>
          <p:cNvSpPr txBox="1"/>
          <p:nvPr/>
        </p:nvSpPr>
        <p:spPr>
          <a:xfrm>
            <a:off x="3830182" y="6285687"/>
            <a:ext cx="18280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Cypriot figurine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00BF05C-E8D3-4936-A2F7-1B66974991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3980" y="2132856"/>
            <a:ext cx="2650073" cy="353343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128488E-9FA2-4749-9B93-F6DC84AC918D}"/>
              </a:ext>
            </a:extLst>
          </p:cNvPr>
          <p:cNvSpPr txBox="1"/>
          <p:nvPr/>
        </p:nvSpPr>
        <p:spPr>
          <a:xfrm>
            <a:off x="6716605" y="5812314"/>
            <a:ext cx="18646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Mousterian tool</a:t>
            </a:r>
          </a:p>
        </p:txBody>
      </p:sp>
    </p:spTree>
    <p:extLst>
      <p:ext uri="{BB962C8B-B14F-4D97-AF65-F5344CB8AC3E}">
        <p14:creationId xmlns:p14="http://schemas.microsoft.com/office/powerpoint/2010/main" val="5791064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80E756A-C68F-4FA5-B5B2-024262729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87EA34-B3DA-480F-BC51-C2211BACC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/>
          </a:bodyPr>
          <a:lstStyle/>
          <a:p>
            <a:r>
              <a:rPr lang="en-GB" sz="2800" dirty="0"/>
              <a:t>Two different ways of exploring people-object relations which recognise agency</a:t>
            </a:r>
          </a:p>
          <a:p>
            <a:r>
              <a:rPr lang="en-GB" sz="2800" dirty="0"/>
              <a:t>Both relational ontologies</a:t>
            </a:r>
          </a:p>
          <a:p>
            <a:r>
              <a:rPr lang="en-GB" sz="2800" dirty="0"/>
              <a:t>ANT: symmetry of people &amp; things in the material world</a:t>
            </a:r>
          </a:p>
          <a:p>
            <a:pPr lvl="1"/>
            <a:r>
              <a:rPr lang="en-GB" sz="2400" dirty="0"/>
              <a:t>Connected together as nodes within a complex web</a:t>
            </a:r>
          </a:p>
          <a:p>
            <a:r>
              <a:rPr lang="en-GB" sz="2800" dirty="0"/>
              <a:t>MET: questions cartesian boundaries between mind, body, object</a:t>
            </a:r>
          </a:p>
          <a:p>
            <a:r>
              <a:rPr lang="en-GB" sz="2800" dirty="0"/>
              <a:t>Looks at how we (our minds &amp; bodies) are shaped by the material world</a:t>
            </a:r>
          </a:p>
        </p:txBody>
      </p:sp>
    </p:spTree>
    <p:extLst>
      <p:ext uri="{BB962C8B-B14F-4D97-AF65-F5344CB8AC3E}">
        <p14:creationId xmlns:p14="http://schemas.microsoft.com/office/powerpoint/2010/main" val="308147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_Inalienable" id="{D6B201CD-6F65-4871-9690-79ADCDC713FE}" vid="{9D31E501-30F7-4657-A206-B0BB58C43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2253</TotalTime>
  <Words>908</Words>
  <Application>Microsoft Office PowerPoint</Application>
  <PresentationFormat>On-screen Show (4:3)</PresentationFormat>
  <Paragraphs>104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Thinking with Things</vt:lpstr>
      <vt:lpstr>ANT and MET</vt:lpstr>
      <vt:lpstr>Actor Network Theory</vt:lpstr>
      <vt:lpstr>Objects are Participants</vt:lpstr>
      <vt:lpstr>ANT: Relational Ontology</vt:lpstr>
      <vt:lpstr>Flat Ontology</vt:lpstr>
      <vt:lpstr>Actor Network Theory</vt:lpstr>
      <vt:lpstr>Actor Network Theory</vt:lpstr>
      <vt:lpstr>Object Trajectory</vt:lpstr>
      <vt:lpstr>Material Engagement Theory</vt:lpstr>
      <vt:lpstr>Extended Agency</vt:lpstr>
      <vt:lpstr>Body Boundaries</vt:lpstr>
      <vt:lpstr>Material Engagement Theory</vt:lpstr>
      <vt:lpstr>Material Engagement Theory</vt:lpstr>
      <vt:lpstr>Shaping Clay: Material Engagement</vt:lpstr>
      <vt:lpstr>Throwing Clay &amp; Agency</vt:lpstr>
      <vt:lpstr>Material Agency</vt:lpstr>
      <vt:lpstr>Sensual Engagement with Substance</vt:lpstr>
      <vt:lpstr>Archaeological Implications?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198</cp:revision>
  <dcterms:created xsi:type="dcterms:W3CDTF">2011-11-16T11:40:50Z</dcterms:created>
  <dcterms:modified xsi:type="dcterms:W3CDTF">2020-07-31T16:34:23Z</dcterms:modified>
</cp:coreProperties>
</file>