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0"/>
  </p:notesMasterIdLst>
  <p:sldIdLst>
    <p:sldId id="257" r:id="rId2"/>
    <p:sldId id="258" r:id="rId3"/>
    <p:sldId id="259" r:id="rId4"/>
    <p:sldId id="261" r:id="rId5"/>
    <p:sldId id="260"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viewProps" Target="view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presProps" Target="presProps.xml" /><Relationship Id="rId5" Type="http://schemas.openxmlformats.org/officeDocument/2006/relationships/slide" Target="slides/slide4.xml" /><Relationship Id="rId10"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1393D5-4AB3-435A-9E87-D3EF733ED53C}" type="datetimeFigureOut">
              <a:rPr lang="en-US" smtClean="0"/>
              <a:t>4/8/2026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45D38-ECE7-4550-A0F3-8DE541F56C0E}" type="slidenum">
              <a:rPr lang="en-US" smtClean="0"/>
              <a:t>‹#›</a:t>
            </a:fld>
            <a:endParaRPr lang="en-US"/>
          </a:p>
        </p:txBody>
      </p:sp>
    </p:spTree>
    <p:extLst>
      <p:ext uri="{BB962C8B-B14F-4D97-AF65-F5344CB8AC3E}">
        <p14:creationId xmlns:p14="http://schemas.microsoft.com/office/powerpoint/2010/main" val="2089971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0545D38-ECE7-4550-A0F3-8DE541F56C0E}" type="slidenum">
              <a:rPr lang="en-US" smtClean="0"/>
              <a:t>4</a:t>
            </a:fld>
            <a:endParaRPr lang="en-US"/>
          </a:p>
        </p:txBody>
      </p:sp>
    </p:spTree>
    <p:extLst>
      <p:ext uri="{BB962C8B-B14F-4D97-AF65-F5344CB8AC3E}">
        <p14:creationId xmlns:p14="http://schemas.microsoft.com/office/powerpoint/2010/main" val="1186702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dirty="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dirty="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dirty="0"/>
              <a:t>4/8/2026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4/8/2026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4/8/2026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4/8/2026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4/8/2026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4/8/2026</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 /><Relationship Id="rId2" Type="http://schemas.openxmlformats.org/officeDocument/2006/relationships/audio" Target="../media/media1.m4a" /><Relationship Id="rId1" Type="http://schemas.microsoft.com/office/2007/relationships/media" Target="../media/media1.m4a" /><Relationship Id="rId5" Type="http://schemas.openxmlformats.org/officeDocument/2006/relationships/image" Target="../media/image5.png" /><Relationship Id="rId4" Type="http://schemas.openxmlformats.org/officeDocument/2006/relationships/image" Target="../media/image4.jpeg"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8" Type="http://schemas.openxmlformats.org/officeDocument/2006/relationships/image" Target="../media/image5.png" /><Relationship Id="rId3" Type="http://schemas.microsoft.com/office/2007/relationships/media" Target="../media/media3.m4a" /><Relationship Id="rId7" Type="http://schemas.openxmlformats.org/officeDocument/2006/relationships/image" Target="../media/image7.jpeg" /><Relationship Id="rId2" Type="http://schemas.openxmlformats.org/officeDocument/2006/relationships/audio" Target="../media/media2.m4a" /><Relationship Id="rId1" Type="http://schemas.microsoft.com/office/2007/relationships/media" Target="../media/media2.m4a" /><Relationship Id="rId6" Type="http://schemas.openxmlformats.org/officeDocument/2006/relationships/image" Target="../media/image6.png" /><Relationship Id="rId5" Type="http://schemas.openxmlformats.org/officeDocument/2006/relationships/slideLayout" Target="../slideLayouts/slideLayout7.xml" /><Relationship Id="rId4" Type="http://schemas.openxmlformats.org/officeDocument/2006/relationships/audio" Target="../media/media3.m4a" /></Relationships>
</file>

<file path=ppt/slides/_rels/slide4.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notesSlide" Target="../notesSlides/notesSlide1.xml"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9.png"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 /><Relationship Id="rId2" Type="http://schemas.openxmlformats.org/officeDocument/2006/relationships/audio" Target="../media/media4.m4a" /><Relationship Id="rId1" Type="http://schemas.microsoft.com/office/2007/relationships/media" Target="../media/media4.m4a" /><Relationship Id="rId4" Type="http://schemas.openxmlformats.org/officeDocument/2006/relationships/image" Target="../media/image5.png"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8EE9ACD-4ADF-B6C4-E25A-15246A36B359}"/>
              </a:ext>
            </a:extLst>
          </p:cNvPr>
          <p:cNvSpPr txBox="1"/>
          <p:nvPr/>
        </p:nvSpPr>
        <p:spPr>
          <a:xfrm>
            <a:off x="1828800" y="451571"/>
            <a:ext cx="8534399" cy="3814506"/>
          </a:xfrm>
          <a:prstGeom prst="rect">
            <a:avLst/>
          </a:prstGeom>
          <a:noFill/>
        </p:spPr>
        <p:txBody>
          <a:bodyPr wrap="square" lIns="91440" tIns="45720" rIns="91440" bIns="45720" anchor="t">
            <a:spAutoFit/>
          </a:bodyPr>
          <a:lstStyle/>
          <a:p>
            <a:pPr>
              <a:lnSpc>
                <a:spcPct val="150000"/>
              </a:lnSpc>
              <a:spcAft>
                <a:spcPts val="800"/>
              </a:spcAft>
            </a:pPr>
            <a:r>
              <a:rPr lang="en-US" sz="1600" kern="100" dirty="0">
                <a:latin typeface="Arial"/>
                <a:ea typeface="Calibri"/>
                <a:cs typeface="Arial"/>
              </a:rPr>
              <a:t>STUDENT NAME: REGINA BEMPAH OWUSU </a:t>
            </a:r>
            <a:endParaRPr lang="en-US" sz="1600" kern="100" dirty="0">
              <a:latin typeface="Arial" panose="020B0604020202020204" pitchFamily="34" charset="0"/>
              <a:ea typeface="Calibri" panose="020F0502020204030204" pitchFamily="34" charset="0"/>
              <a:cs typeface="Arial" panose="020B0604020202020204" pitchFamily="34" charset="0"/>
            </a:endParaRPr>
          </a:p>
          <a:p>
            <a:pPr marL="0" marR="0">
              <a:lnSpc>
                <a:spcPct val="150000"/>
              </a:lnSpc>
              <a:spcAft>
                <a:spcPts val="800"/>
              </a:spcAft>
              <a:buNone/>
            </a:pPr>
            <a:r>
              <a:rPr lang="en-US" sz="1600" kern="100" dirty="0">
                <a:effectLst/>
                <a:latin typeface="Arial"/>
                <a:ea typeface="Calibri"/>
                <a:cs typeface="Arial"/>
              </a:rPr>
              <a:t>STUDENT ID:</a:t>
            </a:r>
            <a:r>
              <a:rPr lang="en-US" sz="1600" kern="100" dirty="0">
                <a:latin typeface="Arial"/>
                <a:ea typeface="Calibri"/>
                <a:cs typeface="Arial"/>
              </a:rPr>
              <a:t>2427848</a:t>
            </a:r>
            <a:endParaRPr lang="en-US" sz="16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50000"/>
              </a:lnSpc>
              <a:spcAft>
                <a:spcPts val="800"/>
              </a:spcAft>
              <a:buNone/>
            </a:pPr>
            <a:r>
              <a:rPr lang="en-US" sz="1600" kern="100" dirty="0">
                <a:latin typeface="Arial"/>
                <a:ea typeface="Calibri"/>
                <a:cs typeface="Arial"/>
              </a:rPr>
              <a:t>MODULE NAME: Introduction to Physiology </a:t>
            </a:r>
          </a:p>
          <a:p>
            <a:pPr marL="0" marR="0">
              <a:lnSpc>
                <a:spcPct val="150000"/>
              </a:lnSpc>
              <a:spcAft>
                <a:spcPts val="800"/>
              </a:spcAft>
              <a:buNone/>
            </a:pPr>
            <a:r>
              <a:rPr lang="en-US" sz="1600" kern="100" dirty="0">
                <a:effectLst/>
                <a:latin typeface="Arial"/>
                <a:ea typeface="Calibri"/>
                <a:cs typeface="Arial"/>
              </a:rPr>
              <a:t>MODULE CODE: BMHP5023</a:t>
            </a:r>
          </a:p>
          <a:p>
            <a:pPr>
              <a:lnSpc>
                <a:spcPct val="150000"/>
              </a:lnSpc>
              <a:spcAft>
                <a:spcPts val="800"/>
              </a:spcAft>
            </a:pPr>
            <a:r>
              <a:rPr lang="en-US" sz="1600" kern="100" dirty="0">
                <a:latin typeface="Arial"/>
                <a:ea typeface="Calibri"/>
                <a:cs typeface="Arial"/>
              </a:rPr>
              <a:t>LECTURER NAME: ANGELA WELLS</a:t>
            </a:r>
            <a:endParaRPr lang="en-US" sz="1600" kern="100" dirty="0">
              <a:latin typeface="Arial" panose="020B0604020202020204" pitchFamily="34" charset="0"/>
              <a:ea typeface="Calibri" panose="020F0502020204030204" pitchFamily="34" charset="0"/>
              <a:cs typeface="Arial" panose="020B0604020202020204" pitchFamily="34" charset="0"/>
            </a:endParaRPr>
          </a:p>
          <a:p>
            <a:pPr marL="0" marR="0">
              <a:lnSpc>
                <a:spcPct val="150000"/>
              </a:lnSpc>
              <a:spcAft>
                <a:spcPts val="800"/>
              </a:spcAft>
              <a:buNone/>
            </a:pPr>
            <a:r>
              <a:rPr lang="en-US" sz="1600" kern="100" dirty="0">
                <a:effectLst/>
                <a:latin typeface="Arial"/>
                <a:ea typeface="Calibri"/>
                <a:cs typeface="Arial"/>
              </a:rPr>
              <a:t>Title : Case Study Care Plan for a Patient with Cardiovascular Disease and Type 2 Diabetes</a:t>
            </a:r>
          </a:p>
          <a:p>
            <a:pPr marL="0" marR="0">
              <a:lnSpc>
                <a:spcPct val="150000"/>
              </a:lnSpc>
              <a:spcAft>
                <a:spcPts val="800"/>
              </a:spcAft>
              <a:buNone/>
            </a:pPr>
            <a:endParaRPr lang="en-US" sz="1800" kern="1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Aft>
                <a:spcPts val="800"/>
              </a:spcAft>
              <a:buNone/>
            </a:pPr>
            <a:endParaRPr lang="en-US" sz="1800" kern="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759ABB4A-29C2-86EF-EB7B-53C727CA83FC}"/>
              </a:ext>
            </a:extLst>
          </p:cNvPr>
          <p:cNvPicPr>
            <a:picLocks noChangeAspect="1"/>
          </p:cNvPicPr>
          <p:nvPr/>
        </p:nvPicPr>
        <p:blipFill>
          <a:blip r:embed="rId4"/>
          <a:stretch>
            <a:fillRect/>
          </a:stretch>
        </p:blipFill>
        <p:spPr>
          <a:xfrm>
            <a:off x="1828800" y="3700019"/>
            <a:ext cx="8349343" cy="2591923"/>
          </a:xfrm>
          <a:prstGeom prst="rect">
            <a:avLst/>
          </a:prstGeom>
        </p:spPr>
      </p:pic>
      <p:pic>
        <p:nvPicPr>
          <p:cNvPr id="2" name="tmpAudioRecording.m4a">
            <a:hlinkClick r:id="" action="ppaction://media"/>
            <a:extLst>
              <a:ext uri="{FF2B5EF4-FFF2-40B4-BE49-F238E27FC236}">
                <a16:creationId xmlns:a16="http://schemas.microsoft.com/office/drawing/2014/main" id="{F6886580-13F3-F7C0-FDF5-4F1A809F6AE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924550" y="3257550"/>
            <a:ext cx="342900" cy="342900"/>
          </a:xfrm>
          <a:prstGeom prst="rect">
            <a:avLst/>
          </a:prstGeom>
        </p:spPr>
      </p:pic>
    </p:spTree>
    <p:extLst>
      <p:ext uri="{BB962C8B-B14F-4D97-AF65-F5344CB8AC3E}">
        <p14:creationId xmlns:p14="http://schemas.microsoft.com/office/powerpoint/2010/main" val="3516448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E52C022-6527-24A0-9CCD-A9FDD7AAF095}"/>
              </a:ext>
            </a:extLst>
          </p:cNvPr>
          <p:cNvGraphicFramePr>
            <a:graphicFrameLocks noGrp="1"/>
          </p:cNvGraphicFramePr>
          <p:nvPr>
            <p:extLst>
              <p:ext uri="{D42A27DB-BD31-4B8C-83A1-F6EECF244321}">
                <p14:modId xmlns:p14="http://schemas.microsoft.com/office/powerpoint/2010/main" val="611602039"/>
              </p:ext>
            </p:extLst>
          </p:nvPr>
        </p:nvGraphicFramePr>
        <p:xfrm>
          <a:off x="1915886" y="435430"/>
          <a:ext cx="9949542" cy="5791200"/>
        </p:xfrm>
        <a:graphic>
          <a:graphicData uri="http://schemas.openxmlformats.org/drawingml/2006/table">
            <a:tbl>
              <a:tblPr/>
              <a:tblGrid>
                <a:gridCol w="9949542">
                  <a:extLst>
                    <a:ext uri="{9D8B030D-6E8A-4147-A177-3AD203B41FA5}">
                      <a16:colId xmlns:a16="http://schemas.microsoft.com/office/drawing/2014/main" val="1770284605"/>
                    </a:ext>
                  </a:extLst>
                </a:gridCol>
              </a:tblGrid>
              <a:tr h="5432928">
                <a:tc>
                  <a:txBody>
                    <a:bodyPr/>
                    <a:lstStyle/>
                    <a:p>
                      <a:pPr fontAlgn="t">
                        <a:lnSpc>
                          <a:spcPts val="1500"/>
                        </a:lnSpc>
                        <a:buNone/>
                      </a:pPr>
                      <a:endParaRPr lang="en-US" sz="1100" b="1" i="0">
                        <a:solidFill>
                          <a:schemeClr val="accent1"/>
                        </a:solidFill>
                        <a:effectLst/>
                        <a:latin typeface="Segoe UI" panose="020B0502040204020203" pitchFamily="34" charset="0"/>
                      </a:endParaRPr>
                    </a:p>
                    <a:p>
                      <a:pPr fontAlgn="t">
                        <a:lnSpc>
                          <a:spcPts val="1500"/>
                        </a:lnSpc>
                        <a:buNone/>
                      </a:pPr>
                      <a:r>
                        <a:rPr lang="en-US" sz="1100" b="1" i="0">
                          <a:solidFill>
                            <a:schemeClr val="accent1"/>
                          </a:solidFill>
                          <a:effectLst/>
                          <a:latin typeface="Segoe UI" panose="020B0502040204020203" pitchFamily="34" charset="0"/>
                        </a:rPr>
                        <a:t>I</a:t>
                      </a:r>
                      <a:r>
                        <a:rPr lang="en-US" sz="1100" b="1" i="0">
                          <a:solidFill>
                            <a:schemeClr val="accent1"/>
                          </a:solidFill>
                          <a:effectLst/>
                          <a:latin typeface="Arial" panose="020B0604020202020204" pitchFamily="34" charset="0"/>
                          <a:cs typeface="Arial" panose="020B0604020202020204" pitchFamily="34" charset="0"/>
                        </a:rPr>
                        <a:t>ntroduction </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Cardiovascular diseases are a leading cause of mortality across the world and continue to pose a significant public health challenge in the United Kingdom. These conditions affect the heart and blood vessels and encompass illnesses such as coronary heart disease, hypertension and stroke. One of the major risk factors linked to cardiovascular disease is Type 2 diabetes, a long-term metabolic disorder characterised by consistently elevated blood glucose levels due to insulin resistance or insufficient insulin production (NICE, 2023; Ralston et al., 2022).</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Individuals living with Type 2 diabetes face a considerably higher likelihood of developing cardiovascular complications. Prolonged hyperglycaemia can damage blood vessels and the nerves that regulate heart function, increasing vulnerability to heart-related conditions (NHS, 2024). Evidence indicates that people with diabetes are roughly twice as likely to experience cardiovascular disease compared with those without the condition (Emerging Risk Factors Collaboration, 2015).This highlights the importance of early recognition of risk factors and timely interventions to reduce complications and enhance overall health outcomes. </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Cardiovascular diseases also remain a pressing public health issue. Data from the British Heart Foundation show that millions of individuals in the UK are affected by heart and circulatory disorders, emphasising the need for preventive strategies, early diagnosis and effective long-term management (British Heart Foundation, 2024). Public health efforts focused on promoting healthy lifestyle choices and improving accessibility to healthcare services play a vital role in lowering the national burden of these conditions.</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This presentation explores the case of a fictional patient diagnosed with cardiovascular disease linked to Type 2 diabetes. It outlines the structure and function of the cardiovascular system, explains how the condition disrupts normal physiological processes and presents an evidence-based care plan guided by recommendations from the National Health Service (NHS) and the National Institute for Health and Care Excellence (NICE).</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endParaRPr lang="en-US" sz="1200" b="0" i="0">
                        <a:effectLst/>
                        <a:latin typeface="Arial" panose="020B0604020202020204" pitchFamily="34" charset="0"/>
                        <a:cs typeface="Arial" panose="020B0604020202020204" pitchFamily="34" charset="0"/>
                      </a:endParaRPr>
                    </a:p>
                  </a:txBody>
                  <a:tcPr marL="59747" marR="59747" marT="29873" marB="29873">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817556140"/>
                  </a:ext>
                </a:extLst>
              </a:tr>
              <a:tr h="358272">
                <a:tc>
                  <a:txBody>
                    <a:bodyPr/>
                    <a:lstStyle/>
                    <a:p>
                      <a:endParaRPr lang="en-US" sz="1200" dirty="0"/>
                    </a:p>
                  </a:txBody>
                  <a:tcPr marL="59747" marR="59747" marT="29873" marB="29873">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509763243"/>
                  </a:ext>
                </a:extLst>
              </a:tr>
            </a:tbl>
          </a:graphicData>
        </a:graphic>
      </p:graphicFrame>
    </p:spTree>
    <p:extLst>
      <p:ext uri="{BB962C8B-B14F-4D97-AF65-F5344CB8AC3E}">
        <p14:creationId xmlns:p14="http://schemas.microsoft.com/office/powerpoint/2010/main" val="1894368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37AD505-4F29-4B5D-AF5D-B76871C6AC01}"/>
              </a:ext>
            </a:extLst>
          </p:cNvPr>
          <p:cNvGraphicFramePr>
            <a:graphicFrameLocks noGrp="1"/>
          </p:cNvGraphicFramePr>
          <p:nvPr>
            <p:extLst>
              <p:ext uri="{D42A27DB-BD31-4B8C-83A1-F6EECF244321}">
                <p14:modId xmlns:p14="http://schemas.microsoft.com/office/powerpoint/2010/main" val="1128690481"/>
              </p:ext>
            </p:extLst>
          </p:nvPr>
        </p:nvGraphicFramePr>
        <p:xfrm>
          <a:off x="1915885" y="329361"/>
          <a:ext cx="9840686" cy="3074171"/>
        </p:xfrm>
        <a:graphic>
          <a:graphicData uri="http://schemas.openxmlformats.org/drawingml/2006/table">
            <a:tbl>
              <a:tblPr/>
              <a:tblGrid>
                <a:gridCol w="9840686">
                  <a:extLst>
                    <a:ext uri="{9D8B030D-6E8A-4147-A177-3AD203B41FA5}">
                      <a16:colId xmlns:a16="http://schemas.microsoft.com/office/drawing/2014/main" val="2845096696"/>
                    </a:ext>
                  </a:extLst>
                </a:gridCol>
              </a:tblGrid>
              <a:tr h="2381136">
                <a:tc>
                  <a:txBody>
                    <a:bodyPr/>
                    <a:lstStyle/>
                    <a:p>
                      <a:pPr fontAlgn="t">
                        <a:lnSpc>
                          <a:spcPts val="1500"/>
                        </a:lnSpc>
                        <a:buNone/>
                      </a:pPr>
                      <a:r>
                        <a:rPr lang="en-US" sz="1100" b="1" i="0">
                          <a:solidFill>
                            <a:schemeClr val="accent1"/>
                          </a:solidFill>
                          <a:effectLst/>
                          <a:latin typeface="Arial" panose="020B0604020202020204" pitchFamily="34" charset="0"/>
                          <a:cs typeface="Arial" panose="020B0604020202020204" pitchFamily="34" charset="0"/>
                        </a:rPr>
                        <a:t>Patient Demographic Information </a:t>
                      </a:r>
                    </a:p>
                    <a:p>
                      <a:pPr fontAlgn="t">
                        <a:lnSpc>
                          <a:spcPts val="1500"/>
                        </a:lnSpc>
                        <a:buNone/>
                      </a:pPr>
                      <a:r>
                        <a:rPr lang="en-US" sz="1100" b="0" i="0">
                          <a:effectLst/>
                          <a:latin typeface="Arial" panose="020B0604020202020204" pitchFamily="34" charset="0"/>
                          <a:cs typeface="Arial" panose="020B0604020202020204" pitchFamily="34" charset="0"/>
                        </a:rPr>
                        <a:t>The patient presented in this case study is Michael Johnson, a 58-year-old man residing in the United Kingdom. He is employed as a taxi driver, a role that involves prolonged periods of sitting and offers limited opportunities for regular physical movement. Michael lives with his spouse, who provides both emotional reassurance and everyday support</a:t>
                      </a:r>
                    </a:p>
                    <a:p>
                      <a:pPr fontAlgn="t">
                        <a:lnSpc>
                          <a:spcPts val="1500"/>
                        </a:lnSpc>
                        <a:buNone/>
                      </a:pPr>
                      <a:r>
                        <a:rPr lang="en-US" sz="1100" b="0" i="0">
                          <a:effectLst/>
                          <a:latin typeface="Arial" panose="020B0604020202020204" pitchFamily="34" charset="0"/>
                          <a:cs typeface="Arial" panose="020B0604020202020204" pitchFamily="34" charset="0"/>
                        </a:rPr>
                        <a:t>.</a:t>
                      </a:r>
                    </a:p>
                    <a:p>
                      <a:pPr fontAlgn="t">
                        <a:lnSpc>
                          <a:spcPts val="1500"/>
                        </a:lnSpc>
                        <a:buNone/>
                      </a:pPr>
                      <a:r>
                        <a:rPr lang="en-US" sz="1100" b="0" i="0">
                          <a:effectLst/>
                          <a:latin typeface="Arial" panose="020B0604020202020204" pitchFamily="34" charset="0"/>
                          <a:cs typeface="Arial" panose="020B0604020202020204" pitchFamily="34" charset="0"/>
                        </a:rPr>
                        <a:t>Michael received his diagnosis of Type 2 diabetes following the onset of symptoms including persistent tiredness, increased thirst and frequent urination. Subsequent clinical investigations also revealed raised blood pressure and high cholesterol levels, both of which further heighten his risk of developing cardiovascular complications.</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A number of lifestyle-related factors contribute to Michael’s current health issues. He has been a smoker for many years and regularly consumes meals that are high in saturated fats and processed ingredients. The sedentary nature of his work further restricts his physical activity. Collectively, these behaviours significantly elevate the likelihood of cardiovascular disease and negatively affect his metabolic health (British Heart Foundation, 2024).</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endParaRPr lang="en-US" sz="1100" b="0" i="0">
                        <a:effectLst/>
                        <a:latin typeface="Arial" panose="020B0604020202020204" pitchFamily="34" charset="0"/>
                        <a:cs typeface="Arial" panose="020B0604020202020204" pitchFamily="34" charset="0"/>
                      </a:endParaRP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1121814234"/>
                  </a:ext>
                </a:extLst>
              </a:tr>
              <a:tr h="315731">
                <a:tc>
                  <a:txBody>
                    <a:bodyPr/>
                    <a:lstStyle/>
                    <a:p>
                      <a:endParaRPr lang="en-US" sz="1100"/>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294452728"/>
                  </a:ext>
                </a:extLst>
              </a:tr>
            </a:tbl>
          </a:graphicData>
        </a:graphic>
      </p:graphicFrame>
      <p:graphicFrame>
        <p:nvGraphicFramePr>
          <p:cNvPr id="3" name="Table 2">
            <a:extLst>
              <a:ext uri="{FF2B5EF4-FFF2-40B4-BE49-F238E27FC236}">
                <a16:creationId xmlns:a16="http://schemas.microsoft.com/office/drawing/2014/main" id="{9BC4725C-F20E-4134-B18B-0CA5CE7C4231}"/>
              </a:ext>
            </a:extLst>
          </p:cNvPr>
          <p:cNvGraphicFramePr>
            <a:graphicFrameLocks noGrp="1"/>
          </p:cNvGraphicFramePr>
          <p:nvPr>
            <p:extLst>
              <p:ext uri="{D42A27DB-BD31-4B8C-83A1-F6EECF244321}">
                <p14:modId xmlns:p14="http://schemas.microsoft.com/office/powerpoint/2010/main" val="1886698255"/>
              </p:ext>
            </p:extLst>
          </p:nvPr>
        </p:nvGraphicFramePr>
        <p:xfrm>
          <a:off x="1915885" y="2939143"/>
          <a:ext cx="10363200" cy="1325103"/>
        </p:xfrm>
        <a:graphic>
          <a:graphicData uri="http://schemas.openxmlformats.org/drawingml/2006/table">
            <a:tbl>
              <a:tblPr/>
              <a:tblGrid>
                <a:gridCol w="10363200">
                  <a:extLst>
                    <a:ext uri="{9D8B030D-6E8A-4147-A177-3AD203B41FA5}">
                      <a16:colId xmlns:a16="http://schemas.microsoft.com/office/drawing/2014/main" val="6676499"/>
                    </a:ext>
                  </a:extLst>
                </a:gridCol>
              </a:tblGrid>
              <a:tr h="948923">
                <a:tc>
                  <a:txBody>
                    <a:bodyPr/>
                    <a:lstStyle/>
                    <a:p>
                      <a:pPr fontAlgn="t">
                        <a:lnSpc>
                          <a:spcPts val="1500"/>
                        </a:lnSpc>
                        <a:buNone/>
                      </a:pPr>
                      <a:r>
                        <a:rPr lang="en-US" sz="1100" b="1" i="0">
                          <a:solidFill>
                            <a:schemeClr val="accent1"/>
                          </a:solidFill>
                          <a:effectLst/>
                          <a:latin typeface="Arial" panose="020B0604020202020204" pitchFamily="34" charset="0"/>
                          <a:cs typeface="Arial" panose="020B0604020202020204" pitchFamily="34" charset="0"/>
                        </a:rPr>
                        <a:t>Anatomy and Physiology of the cardiovascular System </a:t>
                      </a:r>
                    </a:p>
                    <a:p>
                      <a:pPr fontAlgn="t">
                        <a:lnSpc>
                          <a:spcPts val="1500"/>
                        </a:lnSpc>
                        <a:buNone/>
                      </a:pPr>
                      <a:r>
                        <a:rPr lang="en-US" sz="1100" b="0" i="0">
                          <a:effectLst/>
                          <a:latin typeface="Arial" panose="020B0604020202020204" pitchFamily="34" charset="0"/>
                          <a:cs typeface="Arial" panose="020B0604020202020204" pitchFamily="34" charset="0"/>
                        </a:rPr>
                        <a:t>The cardiovascular system is essential for sustaining life, as it helps maintain internal balance (homeostasis) by circulating blood throughout the body. Through this continuous movement of blood, the system delivers oxygen, nutrients and hormones to cells while simultaneously removing carbon dioxide and other metabolic waste products (Tortora &amp; Derrickson, 2021). This transport function supports energy production, tissue repair and overall cellular activity.</a:t>
                      </a:r>
                    </a:p>
                    <a:p>
                      <a:pPr fontAlgn="t">
                        <a:lnSpc>
                          <a:spcPts val="1500"/>
                        </a:lnSpc>
                        <a:buNone/>
                      </a:pPr>
                      <a:endParaRPr lang="en-US" sz="1100" b="0" i="0">
                        <a:effectLst/>
                        <a:latin typeface="Arial" panose="020B0604020202020204" pitchFamily="34" charset="0"/>
                        <a:cs typeface="Arial" panose="020B0604020202020204" pitchFamily="34" charset="0"/>
                      </a:endParaRP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97550852"/>
                  </a:ext>
                </a:extLst>
              </a:tr>
              <a:tr h="281163">
                <a:tc>
                  <a:txBody>
                    <a:bodyPr/>
                    <a:lstStyle/>
                    <a:p>
                      <a:endParaRPr lang="en-US" sz="1100"/>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812962453"/>
                  </a:ext>
                </a:extLst>
              </a:tr>
            </a:tbl>
          </a:graphicData>
        </a:graphic>
      </p:graphicFrame>
      <p:graphicFrame>
        <p:nvGraphicFramePr>
          <p:cNvPr id="4" name="Table 3">
            <a:extLst>
              <a:ext uri="{FF2B5EF4-FFF2-40B4-BE49-F238E27FC236}">
                <a16:creationId xmlns:a16="http://schemas.microsoft.com/office/drawing/2014/main" id="{81B869A9-4CC0-77E5-BADD-9EDF4193C074}"/>
              </a:ext>
            </a:extLst>
          </p:cNvPr>
          <p:cNvGraphicFramePr>
            <a:graphicFrameLocks noGrp="1"/>
          </p:cNvGraphicFramePr>
          <p:nvPr>
            <p:extLst>
              <p:ext uri="{D42A27DB-BD31-4B8C-83A1-F6EECF244321}">
                <p14:modId xmlns:p14="http://schemas.microsoft.com/office/powerpoint/2010/main" val="2293869438"/>
              </p:ext>
            </p:extLst>
          </p:nvPr>
        </p:nvGraphicFramePr>
        <p:xfrm>
          <a:off x="1883228" y="3957774"/>
          <a:ext cx="10308772" cy="1409700"/>
        </p:xfrm>
        <a:graphic>
          <a:graphicData uri="http://schemas.openxmlformats.org/drawingml/2006/table">
            <a:tbl>
              <a:tblPr/>
              <a:tblGrid>
                <a:gridCol w="10308772">
                  <a:extLst>
                    <a:ext uri="{9D8B030D-6E8A-4147-A177-3AD203B41FA5}">
                      <a16:colId xmlns:a16="http://schemas.microsoft.com/office/drawing/2014/main" val="4292066377"/>
                    </a:ext>
                  </a:extLst>
                </a:gridCol>
              </a:tblGrid>
              <a:tr h="0">
                <a:tc>
                  <a:txBody>
                    <a:bodyPr/>
                    <a:lstStyle/>
                    <a:p>
                      <a:pPr fontAlgn="t">
                        <a:lnSpc>
                          <a:spcPts val="1500"/>
                        </a:lnSpc>
                        <a:buNone/>
                      </a:pPr>
                      <a:r>
                        <a:rPr lang="en-US" sz="1100" b="0" i="0">
                          <a:effectLst/>
                          <a:latin typeface="Arial" panose="020B0604020202020204" pitchFamily="34" charset="0"/>
                          <a:cs typeface="Arial" panose="020B0604020202020204" pitchFamily="34" charset="0"/>
                        </a:rPr>
                        <a:t>At the centre of this system is the heart, a strong, muscular organ responsible for pumping blood through two major circuits: the pulmonary and systemic circulations. The heart is divided into four chambers two atria and two ventricles. The right atrium and right ventricle receive deoxygenated blood from the body and pump it to the lungs, where carbon dioxide is released and oxygen is absorbed. Conversely, the left atrium and left ventricle receive oxygen-rich blood from the lungs and propel it through the systemic circulation to supply the body’s tissues and organs (Tortora &amp; Derrickson, 2021). The left ventricle is particularly muscular because it must generate enough force to pump blood throughout the entire body.</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539246086"/>
                  </a:ext>
                </a:extLst>
              </a:tr>
              <a:tr h="0">
                <a:tc>
                  <a:txBody>
                    <a:bodyPr/>
                    <a:lstStyle/>
                    <a:p>
                      <a:endParaRPr lang="en-US"/>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503783933"/>
                  </a:ext>
                </a:extLst>
              </a:tr>
            </a:tbl>
          </a:graphicData>
        </a:graphic>
      </p:graphicFrame>
      <p:graphicFrame>
        <p:nvGraphicFramePr>
          <p:cNvPr id="5" name="Table 4">
            <a:extLst>
              <a:ext uri="{FF2B5EF4-FFF2-40B4-BE49-F238E27FC236}">
                <a16:creationId xmlns:a16="http://schemas.microsoft.com/office/drawing/2014/main" id="{69B121ED-3005-D514-3DE9-1F033CAEB373}"/>
              </a:ext>
            </a:extLst>
          </p:cNvPr>
          <p:cNvGraphicFramePr>
            <a:graphicFrameLocks noGrp="1"/>
          </p:cNvGraphicFramePr>
          <p:nvPr>
            <p:extLst>
              <p:ext uri="{D42A27DB-BD31-4B8C-83A1-F6EECF244321}">
                <p14:modId xmlns:p14="http://schemas.microsoft.com/office/powerpoint/2010/main" val="1448910577"/>
              </p:ext>
            </p:extLst>
          </p:nvPr>
        </p:nvGraphicFramePr>
        <p:xfrm>
          <a:off x="1883228" y="5118939"/>
          <a:ext cx="10363200" cy="1219200"/>
        </p:xfrm>
        <a:graphic>
          <a:graphicData uri="http://schemas.openxmlformats.org/drawingml/2006/table">
            <a:tbl>
              <a:tblPr/>
              <a:tblGrid>
                <a:gridCol w="10363200">
                  <a:extLst>
                    <a:ext uri="{9D8B030D-6E8A-4147-A177-3AD203B41FA5}">
                      <a16:colId xmlns:a16="http://schemas.microsoft.com/office/drawing/2014/main" val="96409167"/>
                    </a:ext>
                  </a:extLst>
                </a:gridCol>
              </a:tblGrid>
              <a:tr h="0">
                <a:tc>
                  <a:txBody>
                    <a:bodyPr/>
                    <a:lstStyle/>
                    <a:p>
                      <a:pPr fontAlgn="t">
                        <a:lnSpc>
                          <a:spcPts val="1500"/>
                        </a:lnSpc>
                        <a:buNone/>
                      </a:pPr>
                      <a:r>
                        <a:rPr lang="en-US" sz="1100" b="0" i="0">
                          <a:effectLst/>
                          <a:latin typeface="Arial" panose="020B0604020202020204" pitchFamily="34" charset="0"/>
                          <a:cs typeface="Arial" panose="020B0604020202020204" pitchFamily="34" charset="0"/>
                        </a:rPr>
                        <a:t>The vascular system, which includes arteries, veins and capillaries, forms an extensive network of blood vessels that enable efficient transport. </a:t>
                      </a:r>
                      <a:r>
                        <a:rPr lang="en-US" sz="1100" b="1" i="0">
                          <a:effectLst/>
                          <a:latin typeface="Arial" panose="020B0604020202020204" pitchFamily="34" charset="0"/>
                          <a:cs typeface="Arial" panose="020B0604020202020204" pitchFamily="34" charset="0"/>
                        </a:rPr>
                        <a:t>Arteries</a:t>
                      </a:r>
                      <a:r>
                        <a:rPr lang="en-US" sz="1100" b="0" i="0">
                          <a:effectLst/>
                          <a:latin typeface="Arial" panose="020B0604020202020204" pitchFamily="34" charset="0"/>
                          <a:cs typeface="Arial" panose="020B0604020202020204" pitchFamily="34" charset="0"/>
                        </a:rPr>
                        <a:t> carry oxygenated blood away from the heart under high pressure due to the forceful contraction of the ventricles. </a:t>
                      </a:r>
                      <a:r>
                        <a:rPr lang="en-US" sz="1100" b="1" i="0">
                          <a:effectLst/>
                          <a:latin typeface="Arial" panose="020B0604020202020204" pitchFamily="34" charset="0"/>
                          <a:cs typeface="Arial" panose="020B0604020202020204" pitchFamily="34" charset="0"/>
                        </a:rPr>
                        <a:t>Veins</a:t>
                      </a:r>
                      <a:r>
                        <a:rPr lang="en-US" sz="1100" b="0" i="0">
                          <a:effectLst/>
                          <a:latin typeface="Arial" panose="020B0604020202020204" pitchFamily="34" charset="0"/>
                          <a:cs typeface="Arial" panose="020B0604020202020204" pitchFamily="34" charset="0"/>
                        </a:rPr>
                        <a:t>, in contrast, return deoxygenated blood to the heart and contain valves that prevent backflow, especially in the lower limbs. </a:t>
                      </a:r>
                      <a:r>
                        <a:rPr lang="en-US" sz="1100" b="1" i="0">
                          <a:effectLst/>
                          <a:latin typeface="Arial" panose="020B0604020202020204" pitchFamily="34" charset="0"/>
                          <a:cs typeface="Arial" panose="020B0604020202020204" pitchFamily="34" charset="0"/>
                        </a:rPr>
                        <a:t>Capillaries</a:t>
                      </a:r>
                      <a:r>
                        <a:rPr lang="en-US" sz="1100" b="0" i="0">
                          <a:effectLst/>
                          <a:latin typeface="Arial" panose="020B0604020202020204" pitchFamily="34" charset="0"/>
                          <a:cs typeface="Arial" panose="020B0604020202020204" pitchFamily="34" charset="0"/>
                        </a:rPr>
                        <a:t>, the smallest blood vessels, serve as sites for the exchange of oxygen, nutrients, hormones and waste products between the blood and body tissues (Silverthorn, 2019). Their thin, one-cell‑thick walls facilitate efficient diffusion.</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585116888"/>
                  </a:ext>
                </a:extLst>
              </a:tr>
              <a:tr h="0">
                <a:tc>
                  <a:txBody>
                    <a:bodyPr/>
                    <a:lstStyle/>
                    <a:p>
                      <a:endParaRPr lang="en-US"/>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663032452"/>
                  </a:ext>
                </a:extLst>
              </a:tr>
            </a:tbl>
          </a:graphicData>
        </a:graphic>
      </p:graphicFrame>
      <p:pic>
        <p:nvPicPr>
          <p:cNvPr id="7" name="Picture 6">
            <a:extLst>
              <a:ext uri="{FF2B5EF4-FFF2-40B4-BE49-F238E27FC236}">
                <a16:creationId xmlns:a16="http://schemas.microsoft.com/office/drawing/2014/main" id="{FA22461E-7690-813D-3684-66BC3D9E4AED}"/>
              </a:ext>
            </a:extLst>
          </p:cNvPr>
          <p:cNvPicPr>
            <a:picLocks noChangeAspect="1"/>
          </p:cNvPicPr>
          <p:nvPr/>
        </p:nvPicPr>
        <p:blipFill>
          <a:blip r:embed="rId6"/>
          <a:stretch>
            <a:fillRect/>
          </a:stretch>
        </p:blipFill>
        <p:spPr>
          <a:xfrm>
            <a:off x="-911678" y="1625550"/>
            <a:ext cx="2794906" cy="2627186"/>
          </a:xfrm>
          <a:prstGeom prst="rect">
            <a:avLst/>
          </a:prstGeom>
        </p:spPr>
      </p:pic>
      <p:pic>
        <p:nvPicPr>
          <p:cNvPr id="9" name="Picture 8">
            <a:extLst>
              <a:ext uri="{FF2B5EF4-FFF2-40B4-BE49-F238E27FC236}">
                <a16:creationId xmlns:a16="http://schemas.microsoft.com/office/drawing/2014/main" id="{1BFAF98E-4081-BD5F-1149-EB542E1D9DE9}"/>
              </a:ext>
            </a:extLst>
          </p:cNvPr>
          <p:cNvPicPr>
            <a:picLocks noChangeAspect="1"/>
          </p:cNvPicPr>
          <p:nvPr/>
        </p:nvPicPr>
        <p:blipFill>
          <a:blip r:embed="rId7"/>
          <a:stretch>
            <a:fillRect/>
          </a:stretch>
        </p:blipFill>
        <p:spPr>
          <a:xfrm>
            <a:off x="-859972" y="4360301"/>
            <a:ext cx="2743200" cy="2377247"/>
          </a:xfrm>
          <a:prstGeom prst="rect">
            <a:avLst/>
          </a:prstGeom>
        </p:spPr>
      </p:pic>
      <p:pic>
        <p:nvPicPr>
          <p:cNvPr id="6" name="tmpAudioRecording.m4a">
            <a:hlinkClick r:id="" action="ppaction://media"/>
            <a:extLst>
              <a:ext uri="{FF2B5EF4-FFF2-40B4-BE49-F238E27FC236}">
                <a16:creationId xmlns:a16="http://schemas.microsoft.com/office/drawing/2014/main" id="{901046CB-9B47-46E2-91A3-75552996EF7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924550" y="3257550"/>
            <a:ext cx="342900" cy="342900"/>
          </a:xfrm>
          <a:prstGeom prst="rect">
            <a:avLst/>
          </a:prstGeom>
        </p:spPr>
      </p:pic>
      <p:pic>
        <p:nvPicPr>
          <p:cNvPr id="8" name="tmpAudioRecording.m4a">
            <a:hlinkClick r:id="" action="ppaction://media"/>
            <a:extLst>
              <a:ext uri="{FF2B5EF4-FFF2-40B4-BE49-F238E27FC236}">
                <a16:creationId xmlns:a16="http://schemas.microsoft.com/office/drawing/2014/main" id="{722338D1-D062-6DD4-1ED3-CD5051038AA3}"/>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5924550" y="3257550"/>
            <a:ext cx="342900" cy="342900"/>
          </a:xfrm>
          <a:prstGeom prst="rect">
            <a:avLst/>
          </a:prstGeom>
        </p:spPr>
      </p:pic>
    </p:spTree>
    <p:extLst>
      <p:ext uri="{BB962C8B-B14F-4D97-AF65-F5344CB8AC3E}">
        <p14:creationId xmlns:p14="http://schemas.microsoft.com/office/powerpoint/2010/main" val="1671748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1" fill="hold" display="0">
                  <p:stCondLst>
                    <p:cond delay="indefinite"/>
                  </p:stCondLst>
                  <p:endCondLst>
                    <p:cond evt="onStopAudio" delay="0">
                      <p:tgtEl>
                        <p:sldTgt/>
                      </p:tgtEl>
                    </p:cond>
                  </p:endCondLst>
                </p:cTn>
                <p:tgtEl>
                  <p:spTgt spid="6"/>
                </p:tgtEl>
              </p:cMediaNode>
            </p:audio>
            <p:audio>
              <p:cMediaNode>
                <p:cTn id="12"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3962313-86E2-C1DF-2EA1-BA4C19BBD974}"/>
              </a:ext>
            </a:extLst>
          </p:cNvPr>
          <p:cNvGraphicFramePr>
            <a:graphicFrameLocks noGrp="1"/>
          </p:cNvGraphicFramePr>
          <p:nvPr>
            <p:extLst>
              <p:ext uri="{D42A27DB-BD31-4B8C-83A1-F6EECF244321}">
                <p14:modId xmlns:p14="http://schemas.microsoft.com/office/powerpoint/2010/main" val="3843530510"/>
              </p:ext>
            </p:extLst>
          </p:nvPr>
        </p:nvGraphicFramePr>
        <p:xfrm>
          <a:off x="1654630" y="0"/>
          <a:ext cx="10537370" cy="3250234"/>
        </p:xfrm>
        <a:graphic>
          <a:graphicData uri="http://schemas.openxmlformats.org/drawingml/2006/table">
            <a:tbl>
              <a:tblPr/>
              <a:tblGrid>
                <a:gridCol w="10537370">
                  <a:extLst>
                    <a:ext uri="{9D8B030D-6E8A-4147-A177-3AD203B41FA5}">
                      <a16:colId xmlns:a16="http://schemas.microsoft.com/office/drawing/2014/main" val="2697885343"/>
                    </a:ext>
                  </a:extLst>
                </a:gridCol>
              </a:tblGrid>
              <a:tr h="2115335">
                <a:tc>
                  <a:txBody>
                    <a:bodyPr/>
                    <a:lstStyle/>
                    <a:p>
                      <a:pPr fontAlgn="t">
                        <a:lnSpc>
                          <a:spcPts val="1500"/>
                        </a:lnSpc>
                        <a:buNone/>
                      </a:pPr>
                      <a:r>
                        <a:rPr lang="en-US" sz="1100" b="1" i="0">
                          <a:solidFill>
                            <a:schemeClr val="accent1"/>
                          </a:solidFill>
                          <a:effectLst/>
                          <a:latin typeface="Arial" panose="020B0604020202020204" pitchFamily="34" charset="0"/>
                          <a:cs typeface="Arial" panose="020B0604020202020204" pitchFamily="34" charset="0"/>
                        </a:rPr>
                        <a:t>Risk Factors Related to the Patient’s Lifestyle </a:t>
                      </a:r>
                    </a:p>
                    <a:p>
                      <a:pPr fontAlgn="t">
                        <a:lnSpc>
                          <a:spcPts val="1500"/>
                        </a:lnSpc>
                        <a:buNone/>
                      </a:pPr>
                      <a:r>
                        <a:rPr lang="en-US" sz="1100" b="0" i="0">
                          <a:effectLst/>
                          <a:latin typeface="Arial" panose="020B0604020202020204" pitchFamily="34" charset="0"/>
                          <a:cs typeface="Arial" panose="020B0604020202020204" pitchFamily="34" charset="0"/>
                        </a:rPr>
                        <a:t>Risk factors for cardiovascular disease are commonly categorised into modifiable and non‑modifiable factors.</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1" i="0">
                          <a:effectLst/>
                          <a:latin typeface="Arial" panose="020B0604020202020204" pitchFamily="34" charset="0"/>
                          <a:cs typeface="Arial" panose="020B0604020202020204" pitchFamily="34" charset="0"/>
                        </a:rPr>
                        <a:t>Modifiable risk factors</a:t>
                      </a:r>
                      <a:r>
                        <a:rPr lang="en-US" sz="1100" b="0" i="0">
                          <a:effectLst/>
                          <a:latin typeface="Arial" panose="020B0604020202020204" pitchFamily="34" charset="0"/>
                          <a:cs typeface="Arial" panose="020B0604020202020204" pitchFamily="34" charset="0"/>
                        </a:rPr>
                        <a:t> include lifestyle behaviours such as smoking, unhealthy eating patterns and insufficient physical activity. Smoking is particularly harmful as it injures the blood vessels, raises blood pressure and accelerates the development of cardiovascular disease (British Heart Foundation, 2024). Poor dietary choices also play a major role. </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Consuming foods high in salt, sugar and saturated fats can contribute to weight gain, elevated cholesterol and the progression of both diabetes and heart disease. In addition, a lack of regular physical activity increases the likelihood of insulin resistance and other metabolic problems, further raising cardiovascular risk (Evert et al., 2019).</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1" i="0">
                          <a:effectLst/>
                          <a:latin typeface="Arial" panose="020B0604020202020204" pitchFamily="34" charset="0"/>
                          <a:cs typeface="Arial" panose="020B0604020202020204" pitchFamily="34" charset="0"/>
                        </a:rPr>
                        <a:t>Non‑modifiable risk factors</a:t>
                      </a:r>
                      <a:r>
                        <a:rPr lang="en-US" sz="1100" b="0" i="0">
                          <a:effectLst/>
                          <a:latin typeface="Arial" panose="020B0604020202020204" pitchFamily="34" charset="0"/>
                          <a:cs typeface="Arial" panose="020B0604020202020204" pitchFamily="34" charset="0"/>
                        </a:rPr>
                        <a:t> include aspects of a person’s health and background that cannot be changed, such as age, sex and family history. As people grow older, the elasticity of blood vessels naturally declines, making the cardiovascular system more vulnerable to disease (Silverthorn, 2019).</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endParaRPr lang="en-US" sz="1100" b="0" i="0">
                        <a:effectLst/>
                        <a:latin typeface="Arial" panose="020B0604020202020204" pitchFamily="34" charset="0"/>
                        <a:cs typeface="Arial" panose="020B0604020202020204" pitchFamily="34" charset="0"/>
                      </a:endParaRP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627200228"/>
                  </a:ext>
                </a:extLst>
              </a:tr>
              <a:tr h="301294">
                <a:tc>
                  <a:txBody>
                    <a:bodyPr/>
                    <a:lstStyle/>
                    <a:p>
                      <a:endParaRPr lang="en-US" sz="1100"/>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578806970"/>
                  </a:ext>
                </a:extLst>
              </a:tr>
            </a:tbl>
          </a:graphicData>
        </a:graphic>
      </p:graphicFrame>
      <p:graphicFrame>
        <p:nvGraphicFramePr>
          <p:cNvPr id="3" name="Table 2">
            <a:extLst>
              <a:ext uri="{FF2B5EF4-FFF2-40B4-BE49-F238E27FC236}">
                <a16:creationId xmlns:a16="http://schemas.microsoft.com/office/drawing/2014/main" id="{4E8521BE-7AB2-074E-48EC-11F22BCCF816}"/>
              </a:ext>
            </a:extLst>
          </p:cNvPr>
          <p:cNvGraphicFramePr>
            <a:graphicFrameLocks noGrp="1"/>
          </p:cNvGraphicFramePr>
          <p:nvPr>
            <p:extLst>
              <p:ext uri="{D42A27DB-BD31-4B8C-83A1-F6EECF244321}">
                <p14:modId xmlns:p14="http://schemas.microsoft.com/office/powerpoint/2010/main" val="989348763"/>
              </p:ext>
            </p:extLst>
          </p:nvPr>
        </p:nvGraphicFramePr>
        <p:xfrm>
          <a:off x="1654629" y="2596243"/>
          <a:ext cx="10417627" cy="1303020"/>
        </p:xfrm>
        <a:graphic>
          <a:graphicData uri="http://schemas.openxmlformats.org/drawingml/2006/table">
            <a:tbl>
              <a:tblPr/>
              <a:tblGrid>
                <a:gridCol w="10417627">
                  <a:extLst>
                    <a:ext uri="{9D8B030D-6E8A-4147-A177-3AD203B41FA5}">
                      <a16:colId xmlns:a16="http://schemas.microsoft.com/office/drawing/2014/main" val="402606467"/>
                    </a:ext>
                  </a:extLst>
                </a:gridCol>
              </a:tblGrid>
              <a:tr h="818761">
                <a:tc>
                  <a:txBody>
                    <a:bodyPr/>
                    <a:lstStyle/>
                    <a:p>
                      <a:pPr fontAlgn="t">
                        <a:lnSpc>
                          <a:spcPts val="1500"/>
                        </a:lnSpc>
                        <a:buNone/>
                      </a:pPr>
                      <a:r>
                        <a:rPr lang="en-US" sz="1100" b="1" i="0">
                          <a:solidFill>
                            <a:schemeClr val="accent1"/>
                          </a:solidFill>
                          <a:effectLst/>
                          <a:latin typeface="Arial" panose="020B0604020202020204" pitchFamily="34" charset="0"/>
                          <a:cs typeface="Arial" panose="020B0604020202020204" pitchFamily="34" charset="0"/>
                        </a:rPr>
                        <a:t>Care Plan and Treatment Recommendations </a:t>
                      </a:r>
                    </a:p>
                    <a:p>
                      <a:pPr fontAlgn="t">
                        <a:lnSpc>
                          <a:spcPts val="1500"/>
                        </a:lnSpc>
                        <a:buNone/>
                      </a:pPr>
                      <a:r>
                        <a:rPr lang="en-US" sz="1100" b="0" i="0">
                          <a:effectLst/>
                          <a:latin typeface="Arial" panose="020B0604020202020204" pitchFamily="34" charset="0"/>
                          <a:cs typeface="Arial" panose="020B0604020202020204" pitchFamily="34" charset="0"/>
                        </a:rPr>
                        <a:t>The main objectives of Michael’s care plan are to achieve better control of his blood glucose levels, lower his overall cardiovascular risk and support long‑term improvements in his health and wellbeing. NICE guidance emphasises that effective management of Type 2 diabetes requires a combination of lifestyle modification and appropriate pharmacological therapy (NICE, 2023). A person‑centred approach is essential to ensure interventions are realistic and sustainable. </a:t>
                      </a:r>
                    </a:p>
                    <a:p>
                      <a:pPr fontAlgn="t">
                        <a:lnSpc>
                          <a:spcPts val="1500"/>
                        </a:lnSpc>
                        <a:buNone/>
                      </a:pPr>
                      <a:endParaRPr lang="en-US" sz="1100" b="0" i="0">
                        <a:effectLst/>
                        <a:latin typeface="Arial" panose="020B0604020202020204" pitchFamily="34" charset="0"/>
                        <a:cs typeface="Arial" panose="020B0604020202020204" pitchFamily="34" charset="0"/>
                      </a:endParaRP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4192889295"/>
                  </a:ext>
                </a:extLst>
              </a:tr>
              <a:tr h="242596">
                <a:tc>
                  <a:txBody>
                    <a:bodyPr/>
                    <a:lstStyle/>
                    <a:p>
                      <a:endParaRPr lang="en-US" sz="1100"/>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4736833"/>
                  </a:ext>
                </a:extLst>
              </a:tr>
            </a:tbl>
          </a:graphicData>
        </a:graphic>
      </p:graphicFrame>
      <p:graphicFrame>
        <p:nvGraphicFramePr>
          <p:cNvPr id="4" name="Table 3">
            <a:extLst>
              <a:ext uri="{FF2B5EF4-FFF2-40B4-BE49-F238E27FC236}">
                <a16:creationId xmlns:a16="http://schemas.microsoft.com/office/drawing/2014/main" id="{51BE66F5-2DB1-57B9-321D-756EF2FBA0BE}"/>
              </a:ext>
            </a:extLst>
          </p:cNvPr>
          <p:cNvGraphicFramePr>
            <a:graphicFrameLocks noGrp="1"/>
          </p:cNvGraphicFramePr>
          <p:nvPr>
            <p:extLst>
              <p:ext uri="{D42A27DB-BD31-4B8C-83A1-F6EECF244321}">
                <p14:modId xmlns:p14="http://schemas.microsoft.com/office/powerpoint/2010/main" val="1105311710"/>
              </p:ext>
            </p:extLst>
          </p:nvPr>
        </p:nvGraphicFramePr>
        <p:xfrm>
          <a:off x="1654630" y="3810000"/>
          <a:ext cx="10537370" cy="922020"/>
        </p:xfrm>
        <a:graphic>
          <a:graphicData uri="http://schemas.openxmlformats.org/drawingml/2006/table">
            <a:tbl>
              <a:tblPr/>
              <a:tblGrid>
                <a:gridCol w="10537370">
                  <a:extLst>
                    <a:ext uri="{9D8B030D-6E8A-4147-A177-3AD203B41FA5}">
                      <a16:colId xmlns:a16="http://schemas.microsoft.com/office/drawing/2014/main" val="1130019695"/>
                    </a:ext>
                  </a:extLst>
                </a:gridCol>
              </a:tblGrid>
              <a:tr h="304800">
                <a:tc>
                  <a:txBody>
                    <a:bodyPr/>
                    <a:lstStyle/>
                    <a:p>
                      <a:pPr fontAlgn="t">
                        <a:lnSpc>
                          <a:spcPts val="1500"/>
                        </a:lnSpc>
                        <a:buNone/>
                      </a:pPr>
                      <a:r>
                        <a:rPr lang="en-US" sz="1100" b="1" i="0">
                          <a:effectLst/>
                          <a:latin typeface="Arial" panose="020B0604020202020204" pitchFamily="34" charset="0"/>
                          <a:cs typeface="Arial" panose="020B0604020202020204" pitchFamily="34" charset="0"/>
                        </a:rPr>
                        <a:t>Dietary modification</a:t>
                      </a:r>
                      <a:r>
                        <a:rPr lang="en-US" sz="1100" b="0" i="0">
                          <a:effectLst/>
                          <a:latin typeface="Arial" panose="020B0604020202020204" pitchFamily="34" charset="0"/>
                          <a:cs typeface="Arial" panose="020B0604020202020204" pitchFamily="34" charset="0"/>
                        </a:rPr>
                        <a:t> is a key component of this plan. Michael should be supported to adopt a balanced and nutritious eating pattern that includes whole grains, fruits, vegetables, legumes and lean sources of protein. Reducing the intake of foods high in sugar, salt and saturated fats can help regulate blood glucose, support weight management and improve lipid profiles (Evert et al., 2019). Referral to a registered dietitian or diabetes educator may help him develop healthier eating habits.</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2481519"/>
                  </a:ext>
                </a:extLst>
              </a:tr>
              <a:tr h="0">
                <a:tc>
                  <a:txBody>
                    <a:bodyPr/>
                    <a:lstStyle/>
                    <a:p>
                      <a:endParaRPr lang="en-US" sz="1100"/>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233050295"/>
                  </a:ext>
                </a:extLst>
              </a:tr>
            </a:tbl>
          </a:graphicData>
        </a:graphic>
      </p:graphicFrame>
      <p:graphicFrame>
        <p:nvGraphicFramePr>
          <p:cNvPr id="5" name="Table 4">
            <a:extLst>
              <a:ext uri="{FF2B5EF4-FFF2-40B4-BE49-F238E27FC236}">
                <a16:creationId xmlns:a16="http://schemas.microsoft.com/office/drawing/2014/main" id="{738E04B8-F60C-ACB9-DC0D-7BF2855B7DA3}"/>
              </a:ext>
            </a:extLst>
          </p:cNvPr>
          <p:cNvGraphicFramePr>
            <a:graphicFrameLocks noGrp="1"/>
          </p:cNvGraphicFramePr>
          <p:nvPr>
            <p:extLst>
              <p:ext uri="{D42A27DB-BD31-4B8C-83A1-F6EECF244321}">
                <p14:modId xmlns:p14="http://schemas.microsoft.com/office/powerpoint/2010/main" val="193449977"/>
              </p:ext>
            </p:extLst>
          </p:nvPr>
        </p:nvGraphicFramePr>
        <p:xfrm>
          <a:off x="1654631" y="4582886"/>
          <a:ext cx="10537369" cy="1112520"/>
        </p:xfrm>
        <a:graphic>
          <a:graphicData uri="http://schemas.openxmlformats.org/drawingml/2006/table">
            <a:tbl>
              <a:tblPr/>
              <a:tblGrid>
                <a:gridCol w="10537369">
                  <a:extLst>
                    <a:ext uri="{9D8B030D-6E8A-4147-A177-3AD203B41FA5}">
                      <a16:colId xmlns:a16="http://schemas.microsoft.com/office/drawing/2014/main" val="1618023451"/>
                    </a:ext>
                  </a:extLst>
                </a:gridCol>
              </a:tblGrid>
              <a:tr h="0">
                <a:tc>
                  <a:txBody>
                    <a:bodyPr/>
                    <a:lstStyle/>
                    <a:p>
                      <a:pPr fontAlgn="t">
                        <a:lnSpc>
                          <a:spcPts val="1500"/>
                        </a:lnSpc>
                        <a:buNone/>
                      </a:pPr>
                      <a:r>
                        <a:rPr lang="en-US" sz="1100" b="0" i="0">
                          <a:effectLst/>
                          <a:latin typeface="Arial" panose="020B0604020202020204" pitchFamily="34" charset="0"/>
                          <a:cs typeface="Arial" panose="020B0604020202020204" pitchFamily="34" charset="0"/>
                        </a:rPr>
                        <a:t>Increasing </a:t>
                      </a:r>
                      <a:r>
                        <a:rPr lang="en-US" sz="1100" b="1" i="0">
                          <a:effectLst/>
                          <a:latin typeface="Arial" panose="020B0604020202020204" pitchFamily="34" charset="0"/>
                          <a:cs typeface="Arial" panose="020B0604020202020204" pitchFamily="34" charset="0"/>
                        </a:rPr>
                        <a:t>regular physical activity</a:t>
                      </a:r>
                      <a:r>
                        <a:rPr lang="en-US" sz="1100" b="0" i="0">
                          <a:effectLst/>
                          <a:latin typeface="Arial" panose="020B0604020202020204" pitchFamily="34" charset="0"/>
                          <a:cs typeface="Arial" panose="020B0604020202020204" pitchFamily="34" charset="0"/>
                        </a:rPr>
                        <a:t> is also strongly recommended. According to NHS guidelines, adults should aim for at least 150 minutes of moderate-intensity exercise each week such as brisk walking, cycling or swimming (NHS, 2024). Engaging in physical activity improves cardiovascular fitness, enhances insulin sensitivity and supports weight control (Colberg et al., 2016). For Michael, incorporating short walks between taxi journeys or structured exercise sessions during off‑duty hours may be a practical starting point.</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142846635"/>
                  </a:ext>
                </a:extLst>
              </a:tr>
              <a:tr h="0">
                <a:tc>
                  <a:txBody>
                    <a:bodyPr/>
                    <a:lstStyle/>
                    <a:p>
                      <a:endParaRPr lang="en-US" sz="1100"/>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16137309"/>
                  </a:ext>
                </a:extLst>
              </a:tr>
            </a:tbl>
          </a:graphicData>
        </a:graphic>
      </p:graphicFrame>
      <p:pic>
        <p:nvPicPr>
          <p:cNvPr id="8" name="Picture 7">
            <a:extLst>
              <a:ext uri="{FF2B5EF4-FFF2-40B4-BE49-F238E27FC236}">
                <a16:creationId xmlns:a16="http://schemas.microsoft.com/office/drawing/2014/main" id="{681DDE9A-8E5C-F3CF-2B6C-1ECC87637459}"/>
              </a:ext>
            </a:extLst>
          </p:cNvPr>
          <p:cNvPicPr>
            <a:picLocks noChangeAspect="1"/>
          </p:cNvPicPr>
          <p:nvPr/>
        </p:nvPicPr>
        <p:blipFill>
          <a:blip r:embed="rId3"/>
          <a:stretch>
            <a:fillRect/>
          </a:stretch>
        </p:blipFill>
        <p:spPr>
          <a:xfrm>
            <a:off x="-500743" y="694846"/>
            <a:ext cx="2155371" cy="2431532"/>
          </a:xfrm>
          <a:prstGeom prst="rect">
            <a:avLst/>
          </a:prstGeom>
        </p:spPr>
      </p:pic>
    </p:spTree>
    <p:extLst>
      <p:ext uri="{BB962C8B-B14F-4D97-AF65-F5344CB8AC3E}">
        <p14:creationId xmlns:p14="http://schemas.microsoft.com/office/powerpoint/2010/main" val="642511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66338AF-9001-1AAB-6056-49EA37B65F01}"/>
              </a:ext>
            </a:extLst>
          </p:cNvPr>
          <p:cNvGraphicFramePr>
            <a:graphicFrameLocks noGrp="1"/>
          </p:cNvGraphicFramePr>
          <p:nvPr>
            <p:extLst>
              <p:ext uri="{D42A27DB-BD31-4B8C-83A1-F6EECF244321}">
                <p14:modId xmlns:p14="http://schemas.microsoft.com/office/powerpoint/2010/main" val="3002161841"/>
              </p:ext>
            </p:extLst>
          </p:nvPr>
        </p:nvGraphicFramePr>
        <p:xfrm>
          <a:off x="1828800" y="0"/>
          <a:ext cx="10363200" cy="1482634"/>
        </p:xfrm>
        <a:graphic>
          <a:graphicData uri="http://schemas.openxmlformats.org/drawingml/2006/table">
            <a:tbl>
              <a:tblPr/>
              <a:tblGrid>
                <a:gridCol w="10363200">
                  <a:extLst>
                    <a:ext uri="{9D8B030D-6E8A-4147-A177-3AD203B41FA5}">
                      <a16:colId xmlns:a16="http://schemas.microsoft.com/office/drawing/2014/main" val="62547124"/>
                    </a:ext>
                  </a:extLst>
                </a:gridCol>
              </a:tblGrid>
              <a:tr h="1116874">
                <a:tc>
                  <a:txBody>
                    <a:bodyPr/>
                    <a:lstStyle/>
                    <a:p>
                      <a:pPr fontAlgn="t">
                        <a:lnSpc>
                          <a:spcPts val="1500"/>
                        </a:lnSpc>
                        <a:buNone/>
                      </a:pPr>
                      <a:r>
                        <a:rPr lang="en-US" sz="1100" b="0" i="0">
                          <a:effectLst/>
                          <a:latin typeface="Arial" panose="020B0604020202020204" pitchFamily="34" charset="0"/>
                          <a:cs typeface="Arial" panose="020B0604020202020204" pitchFamily="34" charset="0"/>
                        </a:rPr>
                        <a:t>For the cardiovascular system to function effectively, blood flow must be continuous and well-regulated. This ensures that tissues receive an adequate supply of oxygen to support cellular metabolism, including processes such as ATP production, growth and repair (Hall &amp; Hall, 2021). Any disturbance in the structure or function of the heart or blood vessels can impair circulation, potentially leading to serious health conditions such as hypertension, stroke or coronary artery disease.</a:t>
                      </a:r>
                    </a:p>
                    <a:p>
                      <a:pPr fontAlgn="t">
                        <a:lnSpc>
                          <a:spcPts val="1500"/>
                        </a:lnSpc>
                        <a:buNone/>
                      </a:pPr>
                      <a:r>
                        <a:rPr lang="en-US" sz="1100" b="0" i="0">
                          <a:effectLst/>
                          <a:latin typeface="Arial" panose="020B0604020202020204" pitchFamily="34" charset="0"/>
                          <a:cs typeface="Arial" panose="020B0604020202020204" pitchFamily="34" charset="0"/>
                        </a:rPr>
                        <a:t>Overall, the cardiovascular system’s coordinated structure and function allow it to meet the body’s changing demands, whether at rest or during physical activity. Its efficiency is therefore crucial for maintaining overall health and preventing disease.</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32455723"/>
                  </a:ext>
                </a:extLst>
              </a:tr>
              <a:tr h="330926">
                <a:tc>
                  <a:txBody>
                    <a:bodyPr/>
                    <a:lstStyle/>
                    <a:p>
                      <a:endParaRPr lang="en-US"/>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621655893"/>
                  </a:ext>
                </a:extLst>
              </a:tr>
            </a:tbl>
          </a:graphicData>
        </a:graphic>
      </p:graphicFrame>
      <p:graphicFrame>
        <p:nvGraphicFramePr>
          <p:cNvPr id="3" name="Table 2">
            <a:extLst>
              <a:ext uri="{FF2B5EF4-FFF2-40B4-BE49-F238E27FC236}">
                <a16:creationId xmlns:a16="http://schemas.microsoft.com/office/drawing/2014/main" id="{363251FC-397E-60B4-5FBE-A22DCD2C72B7}"/>
              </a:ext>
            </a:extLst>
          </p:cNvPr>
          <p:cNvGraphicFramePr>
            <a:graphicFrameLocks noGrp="1"/>
          </p:cNvGraphicFramePr>
          <p:nvPr>
            <p:extLst>
              <p:ext uri="{D42A27DB-BD31-4B8C-83A1-F6EECF244321}">
                <p14:modId xmlns:p14="http://schemas.microsoft.com/office/powerpoint/2010/main" val="3622333621"/>
              </p:ext>
            </p:extLst>
          </p:nvPr>
        </p:nvGraphicFramePr>
        <p:xfrm>
          <a:off x="1828800" y="1347600"/>
          <a:ext cx="10363200" cy="5319900"/>
        </p:xfrm>
        <a:graphic>
          <a:graphicData uri="http://schemas.openxmlformats.org/drawingml/2006/table">
            <a:tbl>
              <a:tblPr/>
              <a:tblGrid>
                <a:gridCol w="10363200">
                  <a:extLst>
                    <a:ext uri="{9D8B030D-6E8A-4147-A177-3AD203B41FA5}">
                      <a16:colId xmlns:a16="http://schemas.microsoft.com/office/drawing/2014/main" val="1625429074"/>
                    </a:ext>
                  </a:extLst>
                </a:gridCol>
              </a:tblGrid>
              <a:tr h="4865258">
                <a:tc>
                  <a:txBody>
                    <a:bodyPr/>
                    <a:lstStyle/>
                    <a:p>
                      <a:pPr fontAlgn="t">
                        <a:lnSpc>
                          <a:spcPts val="1500"/>
                        </a:lnSpc>
                        <a:buNone/>
                      </a:pPr>
                      <a:r>
                        <a:rPr lang="en-US" sz="1100" b="1" i="0">
                          <a:solidFill>
                            <a:schemeClr val="accent1"/>
                          </a:solidFill>
                          <a:effectLst/>
                          <a:latin typeface="Arial" panose="020B0604020202020204" pitchFamily="34" charset="0"/>
                          <a:cs typeface="Arial" panose="020B0604020202020204" pitchFamily="34" charset="0"/>
                        </a:rPr>
                        <a:t>Impact of Type 2 Diabetes on the Cardiovascular System </a:t>
                      </a:r>
                    </a:p>
                    <a:p>
                      <a:pPr fontAlgn="t">
                        <a:lnSpc>
                          <a:spcPts val="1500"/>
                        </a:lnSpc>
                        <a:buNone/>
                      </a:pPr>
                      <a:r>
                        <a:rPr lang="en-US" sz="1100" b="0" i="0">
                          <a:effectLst/>
                          <a:latin typeface="Arial" panose="020B0604020202020204" pitchFamily="34" charset="0"/>
                          <a:cs typeface="Arial" panose="020B0604020202020204" pitchFamily="34" charset="0"/>
                        </a:rPr>
                        <a:t>Type 2 diabetes has a profound effect on the cardiovascular system, largely due to persistently elevated blood glucose levels. In this condition, the body becomes resistant to insulin or is unable to produce enough of it, preventing glucose from entering cells efficiently. As a result, sugar builds up in the bloodstream, leading to chronic hyperglycaemia (NICE, 2023). </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Over time, this biochemical imbalance causes widespread damage within the circulatory system.</a:t>
                      </a:r>
                    </a:p>
                    <a:p>
                      <a:pPr fontAlgn="t">
                        <a:lnSpc>
                          <a:spcPts val="1500"/>
                        </a:lnSpc>
                        <a:buNone/>
                      </a:pPr>
                      <a:r>
                        <a:rPr lang="en-US" sz="1100" b="0" i="0">
                          <a:effectLst/>
                          <a:latin typeface="Arial" panose="020B0604020202020204" pitchFamily="34" charset="0"/>
                          <a:cs typeface="Arial" panose="020B0604020202020204" pitchFamily="34" charset="0"/>
                        </a:rPr>
                        <a:t>One of the earliest and most significant consequences of sustained high glucose levels is injury to the endothelial layer that lines blood vessels. The endothelium plays a key role in maintaining vascular health by regulating blood flow, preventing clot formation and supporting normal vessel dilation. When exposed to prolonged hyperglycaemia, the endothelial cells become dysfunctional, triggering inflammation and oxidative stress (Libby, 2021).</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 These processes encourage the deposition of fatty substances within the arterial walls, contributing to the formation of atherosclerotic plaques.</a:t>
                      </a:r>
                    </a:p>
                    <a:p>
                      <a:pPr fontAlgn="t">
                        <a:lnSpc>
                          <a:spcPts val="1500"/>
                        </a:lnSpc>
                        <a:buNone/>
                      </a:pPr>
                      <a:r>
                        <a:rPr lang="en-US" sz="1100" b="0" i="0">
                          <a:effectLst/>
                          <a:latin typeface="Arial" panose="020B0604020202020204" pitchFamily="34" charset="0"/>
                          <a:cs typeface="Arial" panose="020B0604020202020204" pitchFamily="34" charset="0"/>
                        </a:rPr>
                        <a:t>Atherosclerosis progressively narrows and stiffens the arteries, limiting blood flow to essential organs such as the heart, brain and kidneys. Reduced perfusion increases the likelihood of significant cardiovascular events. </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For example, if a plaque ruptures in the coronary arteries, it can cause a myocardial infarction (heart attack). Similarly, plaque formation in the cerebral arteries can lead to ischaemic stroke (Libby, 2021). This explains why individuals with Type 2 diabetes are at substantially higher risk of cardiovascular disease than those without the condition</a:t>
                      </a:r>
                    </a:p>
                    <a:p>
                      <a:pPr fontAlgn="t">
                        <a:lnSpc>
                          <a:spcPts val="1500"/>
                        </a:lnSpc>
                        <a:buNone/>
                      </a:pPr>
                      <a:r>
                        <a:rPr lang="en-US" sz="1100" b="0" i="0">
                          <a:effectLst/>
                          <a:latin typeface="Arial" panose="020B0604020202020204" pitchFamily="34" charset="0"/>
                          <a:cs typeface="Arial" panose="020B0604020202020204" pitchFamily="34" charset="0"/>
                        </a:rPr>
                        <a:t>.</a:t>
                      </a:r>
                    </a:p>
                    <a:p>
                      <a:pPr fontAlgn="t">
                        <a:lnSpc>
                          <a:spcPts val="1500"/>
                        </a:lnSpc>
                        <a:buNone/>
                      </a:pPr>
                      <a:r>
                        <a:rPr lang="en-US" sz="1100" b="0" i="0">
                          <a:effectLst/>
                          <a:latin typeface="Arial" panose="020B0604020202020204" pitchFamily="34" charset="0"/>
                          <a:cs typeface="Arial" panose="020B0604020202020204" pitchFamily="34" charset="0"/>
                        </a:rPr>
                        <a:t>The cardiovascular impact of Type 2 diabetes is further compounded by the presence of additional metabolic abnormalities commonly associated with the condition. Many people with diabetes also experience </a:t>
                      </a:r>
                      <a:r>
                        <a:rPr lang="en-US" sz="1100" b="1" i="0">
                          <a:effectLst/>
                          <a:latin typeface="Arial" panose="020B0604020202020204" pitchFamily="34" charset="0"/>
                          <a:cs typeface="Arial" panose="020B0604020202020204" pitchFamily="34" charset="0"/>
                        </a:rPr>
                        <a:t>hypertension</a:t>
                      </a:r>
                      <a:r>
                        <a:rPr lang="en-US" sz="1100" b="0" i="0">
                          <a:effectLst/>
                          <a:latin typeface="Arial" panose="020B0604020202020204" pitchFamily="34" charset="0"/>
                          <a:cs typeface="Arial" panose="020B0604020202020204" pitchFamily="34" charset="0"/>
                        </a:rPr>
                        <a:t>, </a:t>
                      </a:r>
                      <a:r>
                        <a:rPr lang="en-US" sz="1100" b="1" i="0">
                          <a:effectLst/>
                          <a:latin typeface="Arial" panose="020B0604020202020204" pitchFamily="34" charset="0"/>
                          <a:cs typeface="Arial" panose="020B0604020202020204" pitchFamily="34" charset="0"/>
                        </a:rPr>
                        <a:t>dyslipidaemia</a:t>
                      </a:r>
                      <a:r>
                        <a:rPr lang="en-US" sz="1100" b="0" i="0">
                          <a:effectLst/>
                          <a:latin typeface="Arial" panose="020B0604020202020204" pitchFamily="34" charset="0"/>
                          <a:cs typeface="Arial" panose="020B0604020202020204" pitchFamily="34" charset="0"/>
                        </a:rPr>
                        <a:t> (raised LDL cholesterol and triglycerides, and low HDL cholesterol), and </a:t>
                      </a:r>
                      <a:r>
                        <a:rPr lang="en-US" sz="1100" b="1" i="0">
                          <a:effectLst/>
                          <a:latin typeface="Arial" panose="020B0604020202020204" pitchFamily="34" charset="0"/>
                          <a:cs typeface="Arial" panose="020B0604020202020204" pitchFamily="34" charset="0"/>
                        </a:rPr>
                        <a:t>obesity</a:t>
                      </a:r>
                      <a:r>
                        <a:rPr lang="en-US" sz="1100" b="0" i="0">
                          <a:effectLst/>
                          <a:latin typeface="Arial" panose="020B0604020202020204" pitchFamily="34" charset="0"/>
                          <a:cs typeface="Arial" panose="020B0604020202020204" pitchFamily="34" charset="0"/>
                        </a:rPr>
                        <a:t>. </a:t>
                      </a:r>
                    </a:p>
                    <a:p>
                      <a:pPr fontAlgn="t">
                        <a:lnSpc>
                          <a:spcPts val="1500"/>
                        </a:lnSpc>
                        <a:buNone/>
                      </a:pPr>
                      <a:r>
                        <a:rPr lang="en-US" sz="1100" b="0" i="0">
                          <a:effectLst/>
                          <a:latin typeface="Arial" panose="020B0604020202020204" pitchFamily="34" charset="0"/>
                          <a:cs typeface="Arial" panose="020B0604020202020204" pitchFamily="34" charset="0"/>
                        </a:rPr>
                        <a:t>These factors interact with hyperglycaemia to accelerate vascular damage and increase the overall risk of heart disease and stroke (Ralston et al., 2022). Together, they contribute to a condition known as “diabetic cardiometabolic risk,” which is now recognised as a major health concern worldwide.</a:t>
                      </a:r>
                    </a:p>
                    <a:p>
                      <a:pPr fontAlgn="t">
                        <a:lnSpc>
                          <a:spcPts val="1500"/>
                        </a:lnSpc>
                        <a:buNone/>
                      </a:pPr>
                      <a:endParaRPr lang="en-US" sz="1100" b="0" i="0">
                        <a:effectLst/>
                        <a:latin typeface="Arial" panose="020B0604020202020204" pitchFamily="34" charset="0"/>
                        <a:cs typeface="Arial" panose="020B0604020202020204" pitchFamily="34" charset="0"/>
                      </a:endParaRPr>
                    </a:p>
                    <a:p>
                      <a:pPr fontAlgn="t">
                        <a:lnSpc>
                          <a:spcPts val="1500"/>
                        </a:lnSpc>
                        <a:buNone/>
                      </a:pPr>
                      <a:r>
                        <a:rPr lang="en-US" sz="1100" b="0" i="0">
                          <a:effectLst/>
                          <a:latin typeface="Arial" panose="020B0604020202020204" pitchFamily="34" charset="0"/>
                          <a:cs typeface="Arial" panose="020B0604020202020204" pitchFamily="34" charset="0"/>
                        </a:rPr>
                        <a:t>In summary, Type 2 diabetes affects the cardiovascular system through multiple interconnected mechanisms, including endothelial damage, atherosclerotic plaque formation and the amplification of other cardiovascular risk factors. Without early intervention and effective long‑term management, individuals living with diabetes face a significantly increased likelihood of developing life‑threatening cardiovascular complications.</a:t>
                      </a:r>
                    </a:p>
                  </a:txBody>
                  <a:tcPr marL="50558" marR="50558" marT="25279" marB="25279">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049535664"/>
                  </a:ext>
                </a:extLst>
              </a:tr>
              <a:tr h="316342">
                <a:tc>
                  <a:txBody>
                    <a:bodyPr/>
                    <a:lstStyle/>
                    <a:p>
                      <a:endParaRPr lang="en-US" sz="1100">
                        <a:latin typeface="Arial" panose="020B0604020202020204" pitchFamily="34" charset="0"/>
                        <a:cs typeface="Arial" panose="020B0604020202020204" pitchFamily="34" charset="0"/>
                      </a:endParaRPr>
                    </a:p>
                  </a:txBody>
                  <a:tcPr marL="50558" marR="50558" marT="25279" marB="25279">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253053365"/>
                  </a:ext>
                </a:extLst>
              </a:tr>
            </a:tbl>
          </a:graphicData>
        </a:graphic>
      </p:graphicFrame>
      <p:pic>
        <p:nvPicPr>
          <p:cNvPr id="5" name="Picture 4">
            <a:extLst>
              <a:ext uri="{FF2B5EF4-FFF2-40B4-BE49-F238E27FC236}">
                <a16:creationId xmlns:a16="http://schemas.microsoft.com/office/drawing/2014/main" id="{2A8D9C38-80D7-EAB5-128A-829D49FFCA94}"/>
              </a:ext>
            </a:extLst>
          </p:cNvPr>
          <p:cNvPicPr>
            <a:picLocks noChangeAspect="1"/>
          </p:cNvPicPr>
          <p:nvPr/>
        </p:nvPicPr>
        <p:blipFill>
          <a:blip r:embed="rId2"/>
          <a:stretch>
            <a:fillRect/>
          </a:stretch>
        </p:blipFill>
        <p:spPr>
          <a:xfrm>
            <a:off x="-2220686" y="1045030"/>
            <a:ext cx="3929743" cy="2929864"/>
          </a:xfrm>
          <a:prstGeom prst="rect">
            <a:avLst/>
          </a:prstGeom>
        </p:spPr>
      </p:pic>
      <p:pic>
        <p:nvPicPr>
          <p:cNvPr id="7" name="Picture 6">
            <a:extLst>
              <a:ext uri="{FF2B5EF4-FFF2-40B4-BE49-F238E27FC236}">
                <a16:creationId xmlns:a16="http://schemas.microsoft.com/office/drawing/2014/main" id="{4515A1AB-F406-4251-35B5-6D238E136BEC}"/>
              </a:ext>
            </a:extLst>
          </p:cNvPr>
          <p:cNvPicPr>
            <a:picLocks noChangeAspect="1"/>
          </p:cNvPicPr>
          <p:nvPr/>
        </p:nvPicPr>
        <p:blipFill>
          <a:blip r:embed="rId3"/>
          <a:stretch>
            <a:fillRect/>
          </a:stretch>
        </p:blipFill>
        <p:spPr>
          <a:xfrm>
            <a:off x="-2160815" y="4186917"/>
            <a:ext cx="3929743" cy="2480583"/>
          </a:xfrm>
          <a:prstGeom prst="rect">
            <a:avLst/>
          </a:prstGeom>
        </p:spPr>
      </p:pic>
    </p:spTree>
    <p:extLst>
      <p:ext uri="{BB962C8B-B14F-4D97-AF65-F5344CB8AC3E}">
        <p14:creationId xmlns:p14="http://schemas.microsoft.com/office/powerpoint/2010/main" val="4014392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0AB9DF07-0E4C-7702-90FB-94E3EB985BFD}"/>
              </a:ext>
            </a:extLst>
          </p:cNvPr>
          <p:cNvGraphicFramePr>
            <a:graphicFrameLocks noGrp="1"/>
          </p:cNvGraphicFramePr>
          <p:nvPr>
            <p:extLst>
              <p:ext uri="{D42A27DB-BD31-4B8C-83A1-F6EECF244321}">
                <p14:modId xmlns:p14="http://schemas.microsoft.com/office/powerpoint/2010/main" val="1853041748"/>
              </p:ext>
            </p:extLst>
          </p:nvPr>
        </p:nvGraphicFramePr>
        <p:xfrm>
          <a:off x="1828800" y="-43543"/>
          <a:ext cx="10363200" cy="2192655"/>
        </p:xfrm>
        <a:graphic>
          <a:graphicData uri="http://schemas.openxmlformats.org/drawingml/2006/table">
            <a:tbl>
              <a:tblPr/>
              <a:tblGrid>
                <a:gridCol w="10363200">
                  <a:extLst>
                    <a:ext uri="{9D8B030D-6E8A-4147-A177-3AD203B41FA5}">
                      <a16:colId xmlns:a16="http://schemas.microsoft.com/office/drawing/2014/main" val="3803281397"/>
                    </a:ext>
                  </a:extLst>
                </a:gridCol>
              </a:tblGrid>
              <a:tr h="0">
                <a:tc>
                  <a:txBody>
                    <a:bodyPr/>
                    <a:lstStyle/>
                    <a:p>
                      <a:pPr fontAlgn="t">
                        <a:lnSpc>
                          <a:spcPts val="1500"/>
                        </a:lnSpc>
                        <a:buNone/>
                      </a:pPr>
                      <a:r>
                        <a:rPr lang="en-US" sz="1200" b="1" i="0">
                          <a:effectLst/>
                          <a:latin typeface="Arial" panose="020B0604020202020204" pitchFamily="34" charset="0"/>
                          <a:cs typeface="Arial" panose="020B0604020202020204" pitchFamily="34" charset="0"/>
                        </a:rPr>
                        <a:t>Smoking cessation</a:t>
                      </a:r>
                      <a:r>
                        <a:rPr lang="en-US" sz="1200" b="0" i="0">
                          <a:effectLst/>
                          <a:latin typeface="Arial" panose="020B0604020202020204" pitchFamily="34" charset="0"/>
                          <a:cs typeface="Arial" panose="020B0604020202020204" pitchFamily="34" charset="0"/>
                        </a:rPr>
                        <a:t> is another essential intervention, as smoking significantly increases the risk of cardiovascular disease. Healthcare professionals should offer behavioural counselling, nicotine replacement therapies or referral to smoking cessation services to support Michael in quitting.</a:t>
                      </a:r>
                    </a:p>
                    <a:p>
                      <a:pPr fontAlgn="t">
                        <a:lnSpc>
                          <a:spcPts val="1500"/>
                        </a:lnSpc>
                        <a:buNone/>
                      </a:pPr>
                      <a:endParaRPr lang="en-US" sz="1200" b="0" i="0">
                        <a:effectLst/>
                        <a:latin typeface="Arial" panose="020B0604020202020204" pitchFamily="34" charset="0"/>
                        <a:cs typeface="Arial" panose="020B0604020202020204" pitchFamily="34" charset="0"/>
                      </a:endParaRPr>
                    </a:p>
                    <a:p>
                      <a:pPr fontAlgn="t">
                        <a:lnSpc>
                          <a:spcPts val="1500"/>
                        </a:lnSpc>
                        <a:buNone/>
                      </a:pPr>
                      <a:r>
                        <a:rPr lang="en-US" sz="1200" b="0" i="0">
                          <a:effectLst/>
                          <a:latin typeface="Arial" panose="020B0604020202020204" pitchFamily="34" charset="0"/>
                          <a:cs typeface="Arial" panose="020B0604020202020204" pitchFamily="34" charset="0"/>
                        </a:rPr>
                        <a:t>Pharmacological treatments may also be required to manage Michael’s diabetes and associated cardiovascular risks. </a:t>
                      </a:r>
                    </a:p>
                    <a:p>
                      <a:pPr fontAlgn="t">
                        <a:lnSpc>
                          <a:spcPts val="1500"/>
                        </a:lnSpc>
                        <a:buNone/>
                      </a:pPr>
                      <a:r>
                        <a:rPr lang="en-US" sz="1200" b="1" i="0">
                          <a:effectLst/>
                          <a:latin typeface="Arial" panose="020B0604020202020204" pitchFamily="34" charset="0"/>
                          <a:cs typeface="Arial" panose="020B0604020202020204" pitchFamily="34" charset="0"/>
                        </a:rPr>
                        <a:t>Metformin</a:t>
                      </a:r>
                      <a:r>
                        <a:rPr lang="en-US" sz="1200" b="0" i="0">
                          <a:effectLst/>
                          <a:latin typeface="Arial" panose="020B0604020202020204" pitchFamily="34" charset="0"/>
                          <a:cs typeface="Arial" panose="020B0604020202020204" pitchFamily="34" charset="0"/>
                        </a:rPr>
                        <a:t> is typically prescribed as a first‑line medication to improve glycaemic control. </a:t>
                      </a:r>
                    </a:p>
                    <a:p>
                      <a:pPr fontAlgn="t">
                        <a:lnSpc>
                          <a:spcPts val="1500"/>
                        </a:lnSpc>
                        <a:buNone/>
                      </a:pPr>
                      <a:endParaRPr lang="en-US" sz="1200" b="0" i="0">
                        <a:effectLst/>
                        <a:latin typeface="Arial" panose="020B0604020202020204" pitchFamily="34" charset="0"/>
                        <a:cs typeface="Arial" panose="020B0604020202020204" pitchFamily="34" charset="0"/>
                      </a:endParaRPr>
                    </a:p>
                    <a:p>
                      <a:pPr fontAlgn="t">
                        <a:lnSpc>
                          <a:spcPts val="1500"/>
                        </a:lnSpc>
                        <a:buNone/>
                      </a:pPr>
                      <a:r>
                        <a:rPr lang="en-US" sz="1200" b="0" i="0">
                          <a:effectLst/>
                          <a:latin typeface="Arial" panose="020B0604020202020204" pitchFamily="34" charset="0"/>
                          <a:cs typeface="Arial" panose="020B0604020202020204" pitchFamily="34" charset="0"/>
                        </a:rPr>
                        <a:t>In addition, </a:t>
                      </a:r>
                      <a:r>
                        <a:rPr lang="en-US" sz="1200" b="1" i="0">
                          <a:effectLst/>
                          <a:latin typeface="Arial" panose="020B0604020202020204" pitchFamily="34" charset="0"/>
                          <a:cs typeface="Arial" panose="020B0604020202020204" pitchFamily="34" charset="0"/>
                        </a:rPr>
                        <a:t>antihypertensive agents</a:t>
                      </a:r>
                      <a:r>
                        <a:rPr lang="en-US" sz="1200" b="0" i="0">
                          <a:effectLst/>
                          <a:latin typeface="Arial" panose="020B0604020202020204" pitchFamily="34" charset="0"/>
                          <a:cs typeface="Arial" panose="020B0604020202020204" pitchFamily="34" charset="0"/>
                        </a:rPr>
                        <a:t> may be needed to regulate blood pressure, while </a:t>
                      </a:r>
                      <a:r>
                        <a:rPr lang="en-US" sz="1200" b="1" i="0">
                          <a:effectLst/>
                          <a:latin typeface="Arial" panose="020B0604020202020204" pitchFamily="34" charset="0"/>
                          <a:cs typeface="Arial" panose="020B0604020202020204" pitchFamily="34" charset="0"/>
                        </a:rPr>
                        <a:t>statins</a:t>
                      </a:r>
                      <a:r>
                        <a:rPr lang="en-US" sz="1200" b="0" i="0">
                          <a:effectLst/>
                          <a:latin typeface="Arial" panose="020B0604020202020204" pitchFamily="34" charset="0"/>
                          <a:cs typeface="Arial" panose="020B0604020202020204" pitchFamily="34" charset="0"/>
                        </a:rPr>
                        <a:t> can help reduce cholesterol levels and lower the risk of future cardiovascular events (NICE, 2023). Regular review of medication efficacy and potential side effects is important to ensure continued effectiveness</a:t>
                      </a:r>
                      <a:r>
                        <a:rPr lang="en-US" b="0" i="0">
                          <a:effectLst/>
                          <a:latin typeface="Segoe UI" panose="020B0502040204020203" pitchFamily="34" charset="0"/>
                        </a:rPr>
                        <a:t>.</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1598897867"/>
                  </a:ext>
                </a:extLst>
              </a:tr>
              <a:tr h="0">
                <a:tc>
                  <a:txBody>
                    <a:bodyPr/>
                    <a:lstStyle/>
                    <a:p>
                      <a:endParaRPr lang="en-US"/>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587759281"/>
                  </a:ext>
                </a:extLst>
              </a:tr>
            </a:tbl>
          </a:graphicData>
        </a:graphic>
      </p:graphicFrame>
      <p:graphicFrame>
        <p:nvGraphicFramePr>
          <p:cNvPr id="2" name="Table 1">
            <a:extLst>
              <a:ext uri="{FF2B5EF4-FFF2-40B4-BE49-F238E27FC236}">
                <a16:creationId xmlns:a16="http://schemas.microsoft.com/office/drawing/2014/main" id="{CDC69071-B40B-E3F4-E375-63269DB15BEB}"/>
              </a:ext>
            </a:extLst>
          </p:cNvPr>
          <p:cNvGraphicFramePr>
            <a:graphicFrameLocks noGrp="1"/>
          </p:cNvGraphicFramePr>
          <p:nvPr>
            <p:extLst>
              <p:ext uri="{D42A27DB-BD31-4B8C-83A1-F6EECF244321}">
                <p14:modId xmlns:p14="http://schemas.microsoft.com/office/powerpoint/2010/main" val="3156936356"/>
              </p:ext>
            </p:extLst>
          </p:nvPr>
        </p:nvGraphicFramePr>
        <p:xfrm>
          <a:off x="1828800" y="1702798"/>
          <a:ext cx="10363200" cy="1219200"/>
        </p:xfrm>
        <a:graphic>
          <a:graphicData uri="http://schemas.openxmlformats.org/drawingml/2006/table">
            <a:tbl>
              <a:tblPr/>
              <a:tblGrid>
                <a:gridCol w="10363200">
                  <a:extLst>
                    <a:ext uri="{9D8B030D-6E8A-4147-A177-3AD203B41FA5}">
                      <a16:colId xmlns:a16="http://schemas.microsoft.com/office/drawing/2014/main" val="421791619"/>
                    </a:ext>
                  </a:extLst>
                </a:gridCol>
              </a:tblGrid>
              <a:tr h="0">
                <a:tc>
                  <a:txBody>
                    <a:bodyPr/>
                    <a:lstStyle/>
                    <a:p>
                      <a:pPr fontAlgn="t">
                        <a:lnSpc>
                          <a:spcPts val="1500"/>
                        </a:lnSpc>
                        <a:buNone/>
                      </a:pPr>
                      <a:r>
                        <a:rPr lang="en-US" sz="1200" b="0" i="0">
                          <a:effectLst/>
                          <a:latin typeface="Arial" panose="020B0604020202020204" pitchFamily="34" charset="0"/>
                          <a:cs typeface="Arial" panose="020B0604020202020204" pitchFamily="34" charset="0"/>
                        </a:rPr>
                        <a:t>While lifestyle changes are highly effective, it is important to acknowledge that implementing these adjustments can be challenging. Factors such as work demands, financial constraints or limited access to healthy foods may hinder long‑term adherence. Therefore, a </a:t>
                      </a:r>
                      <a:r>
                        <a:rPr lang="en-US" sz="1200" b="1" i="0">
                          <a:effectLst/>
                          <a:latin typeface="Arial" panose="020B0604020202020204" pitchFamily="34" charset="0"/>
                          <a:cs typeface="Arial" panose="020B0604020202020204" pitchFamily="34" charset="0"/>
                        </a:rPr>
                        <a:t>holistic, supportive and personalised care approach</a:t>
                      </a:r>
                      <a:r>
                        <a:rPr lang="en-US" sz="1200" b="0" i="0">
                          <a:effectLst/>
                          <a:latin typeface="Arial" panose="020B0604020202020204" pitchFamily="34" charset="0"/>
                          <a:cs typeface="Arial" panose="020B0604020202020204" pitchFamily="34" charset="0"/>
                        </a:rPr>
                        <a:t> that considers Michael’s circumstances and potential barriers is essential. Collaborative goal‑setting and ongoing encouragement can help increase motivation and improve the likelihood of successful behavioural change (Evert et al., 2019).</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175684707"/>
                  </a:ext>
                </a:extLst>
              </a:tr>
              <a:tr h="0">
                <a:tc>
                  <a:txBody>
                    <a:bodyPr/>
                    <a:lstStyle/>
                    <a:p>
                      <a:endParaRPr lang="en-US"/>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763909240"/>
                  </a:ext>
                </a:extLst>
              </a:tr>
            </a:tbl>
          </a:graphicData>
        </a:graphic>
      </p:graphicFrame>
      <p:graphicFrame>
        <p:nvGraphicFramePr>
          <p:cNvPr id="3" name="Table 2">
            <a:extLst>
              <a:ext uri="{FF2B5EF4-FFF2-40B4-BE49-F238E27FC236}">
                <a16:creationId xmlns:a16="http://schemas.microsoft.com/office/drawing/2014/main" id="{601DEF35-92F0-65AE-D56A-AD64A043CA7F}"/>
              </a:ext>
            </a:extLst>
          </p:cNvPr>
          <p:cNvGraphicFramePr>
            <a:graphicFrameLocks noGrp="1"/>
          </p:cNvGraphicFramePr>
          <p:nvPr>
            <p:extLst>
              <p:ext uri="{D42A27DB-BD31-4B8C-83A1-F6EECF244321}">
                <p14:modId xmlns:p14="http://schemas.microsoft.com/office/powerpoint/2010/main" val="2833923790"/>
              </p:ext>
            </p:extLst>
          </p:nvPr>
        </p:nvGraphicFramePr>
        <p:xfrm>
          <a:off x="1828800" y="2618083"/>
          <a:ext cx="10363200" cy="1981200"/>
        </p:xfrm>
        <a:graphic>
          <a:graphicData uri="http://schemas.openxmlformats.org/drawingml/2006/table">
            <a:tbl>
              <a:tblPr/>
              <a:tblGrid>
                <a:gridCol w="10363200">
                  <a:extLst>
                    <a:ext uri="{9D8B030D-6E8A-4147-A177-3AD203B41FA5}">
                      <a16:colId xmlns:a16="http://schemas.microsoft.com/office/drawing/2014/main" val="2183247741"/>
                    </a:ext>
                  </a:extLst>
                </a:gridCol>
              </a:tblGrid>
              <a:tr h="0">
                <a:tc>
                  <a:txBody>
                    <a:bodyPr/>
                    <a:lstStyle/>
                    <a:p>
                      <a:pPr fontAlgn="t">
                        <a:lnSpc>
                          <a:spcPts val="1500"/>
                        </a:lnSpc>
                        <a:buNone/>
                      </a:pPr>
                      <a:r>
                        <a:rPr lang="en-US" sz="1200" b="1" i="0">
                          <a:solidFill>
                            <a:schemeClr val="accent1"/>
                          </a:solidFill>
                          <a:effectLst/>
                          <a:latin typeface="Arial" panose="020B0604020202020204" pitchFamily="34" charset="0"/>
                          <a:cs typeface="Arial" panose="020B0604020202020204" pitchFamily="34" charset="0"/>
                        </a:rPr>
                        <a:t>Monitoring and Follow‑Up </a:t>
                      </a:r>
                    </a:p>
                    <a:p>
                      <a:pPr fontAlgn="t">
                        <a:lnSpc>
                          <a:spcPts val="1500"/>
                        </a:lnSpc>
                        <a:buNone/>
                      </a:pPr>
                      <a:r>
                        <a:rPr lang="en-US" sz="1200" b="0" i="0">
                          <a:effectLst/>
                          <a:latin typeface="Arial" panose="020B0604020202020204" pitchFamily="34" charset="0"/>
                          <a:cs typeface="Arial" panose="020B0604020202020204" pitchFamily="34" charset="0"/>
                        </a:rPr>
                        <a:t>Ongoing monitoring is crucial for assessing how well the care plan is working and for identifying any complications at an early stage. Regular blood tests should be carried out to check HbA1c levels, which reflect average blood glucose control over the previous few months (NICE, 2023).</a:t>
                      </a:r>
                    </a:p>
                    <a:p>
                      <a:pPr fontAlgn="t">
                        <a:lnSpc>
                          <a:spcPts val="1500"/>
                        </a:lnSpc>
                        <a:buNone/>
                      </a:pPr>
                      <a:endParaRPr lang="en-US" sz="1200" b="0" i="0">
                        <a:effectLst/>
                        <a:latin typeface="Arial" panose="020B0604020202020204" pitchFamily="34" charset="0"/>
                        <a:cs typeface="Arial" panose="020B0604020202020204" pitchFamily="34" charset="0"/>
                      </a:endParaRPr>
                    </a:p>
                    <a:p>
                      <a:pPr fontAlgn="t">
                        <a:lnSpc>
                          <a:spcPts val="1500"/>
                        </a:lnSpc>
                        <a:buNone/>
                      </a:pPr>
                      <a:r>
                        <a:rPr lang="en-US" sz="1200" b="0" i="0">
                          <a:effectLst/>
                          <a:latin typeface="Arial" panose="020B0604020202020204" pitchFamily="34" charset="0"/>
                          <a:cs typeface="Arial" panose="020B0604020202020204" pitchFamily="34" charset="0"/>
                        </a:rPr>
                        <a:t>Routine checks of blood pressure and cholesterol are also important. As part of annual reviews, Michael should be screened for diabetes‑related complications such as kidney disease, nerve damage and eye conditions, which are commonly seen in people with long‑term diabetes (NHS, 2024).</a:t>
                      </a:r>
                    </a:p>
                    <a:p>
                      <a:pPr fontAlgn="t">
                        <a:lnSpc>
                          <a:spcPts val="1500"/>
                        </a:lnSpc>
                        <a:buNone/>
                      </a:pPr>
                      <a:r>
                        <a:rPr lang="en-US" sz="1200" b="0" i="0">
                          <a:effectLst/>
                          <a:latin typeface="Arial" panose="020B0604020202020204" pitchFamily="34" charset="0"/>
                          <a:cs typeface="Arial" panose="020B0604020202020204" pitchFamily="34" charset="0"/>
                        </a:rPr>
                        <a:t>He should also be encouraged to keep track of his blood glucose levels at home. Teaching him how to use home glucose monitoring devices can help him take an active role in managing his condition more effectively.</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813568949"/>
                  </a:ext>
                </a:extLst>
              </a:tr>
              <a:tr h="0">
                <a:tc>
                  <a:txBody>
                    <a:bodyPr/>
                    <a:lstStyle/>
                    <a:p>
                      <a:endParaRPr lang="en-US"/>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194591058"/>
                  </a:ext>
                </a:extLst>
              </a:tr>
            </a:tbl>
          </a:graphicData>
        </a:graphic>
      </p:graphicFrame>
      <p:graphicFrame>
        <p:nvGraphicFramePr>
          <p:cNvPr id="4" name="Table 3">
            <a:extLst>
              <a:ext uri="{FF2B5EF4-FFF2-40B4-BE49-F238E27FC236}">
                <a16:creationId xmlns:a16="http://schemas.microsoft.com/office/drawing/2014/main" id="{81EBC361-903C-2BDF-DD43-BD58C71ED55B}"/>
              </a:ext>
            </a:extLst>
          </p:cNvPr>
          <p:cNvGraphicFramePr>
            <a:graphicFrameLocks noGrp="1"/>
          </p:cNvGraphicFramePr>
          <p:nvPr>
            <p:extLst>
              <p:ext uri="{D42A27DB-BD31-4B8C-83A1-F6EECF244321}">
                <p14:modId xmlns:p14="http://schemas.microsoft.com/office/powerpoint/2010/main" val="1217778967"/>
              </p:ext>
            </p:extLst>
          </p:nvPr>
        </p:nvGraphicFramePr>
        <p:xfrm>
          <a:off x="1828800" y="4259852"/>
          <a:ext cx="10363200" cy="1981200"/>
        </p:xfrm>
        <a:graphic>
          <a:graphicData uri="http://schemas.openxmlformats.org/drawingml/2006/table">
            <a:tbl>
              <a:tblPr/>
              <a:tblGrid>
                <a:gridCol w="10363200">
                  <a:extLst>
                    <a:ext uri="{9D8B030D-6E8A-4147-A177-3AD203B41FA5}">
                      <a16:colId xmlns:a16="http://schemas.microsoft.com/office/drawing/2014/main" val="2563060368"/>
                    </a:ext>
                  </a:extLst>
                </a:gridCol>
              </a:tblGrid>
              <a:tr h="0">
                <a:tc>
                  <a:txBody>
                    <a:bodyPr/>
                    <a:lstStyle/>
                    <a:p>
                      <a:pPr fontAlgn="t">
                        <a:lnSpc>
                          <a:spcPts val="1500"/>
                        </a:lnSpc>
                        <a:buNone/>
                      </a:pPr>
                      <a:r>
                        <a:rPr lang="en-US" sz="1200" b="1" i="0">
                          <a:solidFill>
                            <a:schemeClr val="accent1"/>
                          </a:solidFill>
                          <a:effectLst/>
                          <a:latin typeface="Arial" panose="020B0604020202020204" pitchFamily="34" charset="0"/>
                          <a:cs typeface="Arial" panose="020B0604020202020204" pitchFamily="34" charset="0"/>
                        </a:rPr>
                        <a:t>Communication and Person‑Centred Care</a:t>
                      </a:r>
                    </a:p>
                    <a:p>
                      <a:pPr fontAlgn="t">
                        <a:lnSpc>
                          <a:spcPts val="1500"/>
                        </a:lnSpc>
                        <a:buNone/>
                      </a:pPr>
                      <a:r>
                        <a:rPr lang="en-US" sz="1200" b="0" i="0">
                          <a:effectLst/>
                          <a:latin typeface="Arial" panose="020B0604020202020204" pitchFamily="34" charset="0"/>
                          <a:cs typeface="Arial" panose="020B0604020202020204" pitchFamily="34" charset="0"/>
                        </a:rPr>
                        <a:t>Effective communication between healthcare professionals and patients is vital in the management of long‑term conditions. Clear explanations about the diagnosis, treatment options and lifestyle recommendations help patients make informed choices about their health.</a:t>
                      </a:r>
                    </a:p>
                    <a:p>
                      <a:pPr fontAlgn="t">
                        <a:lnSpc>
                          <a:spcPts val="1500"/>
                        </a:lnSpc>
                        <a:buNone/>
                      </a:pPr>
                      <a:endParaRPr lang="en-US" sz="1200" b="0" i="0">
                        <a:effectLst/>
                        <a:latin typeface="Arial" panose="020B0604020202020204" pitchFamily="34" charset="0"/>
                        <a:cs typeface="Arial" panose="020B0604020202020204" pitchFamily="34" charset="0"/>
                      </a:endParaRPr>
                    </a:p>
                    <a:p>
                      <a:pPr fontAlgn="t">
                        <a:lnSpc>
                          <a:spcPts val="1500"/>
                        </a:lnSpc>
                        <a:buNone/>
                      </a:pPr>
                      <a:r>
                        <a:rPr lang="en-US" sz="1200" b="0" i="0">
                          <a:effectLst/>
                          <a:latin typeface="Arial" panose="020B0604020202020204" pitchFamily="34" charset="0"/>
                          <a:cs typeface="Arial" panose="020B0604020202020204" pitchFamily="34" charset="0"/>
                        </a:rPr>
                        <a:t>Person‑centred care places the patient at the centre of decision‑making. Involving Michael in discussions about his treatment plan can increase his engagement, improve adherence and lead to better health outcomes.</a:t>
                      </a:r>
                    </a:p>
                    <a:p>
                      <a:pPr fontAlgn="t">
                        <a:lnSpc>
                          <a:spcPts val="1500"/>
                        </a:lnSpc>
                        <a:buNone/>
                      </a:pPr>
                      <a:r>
                        <a:rPr lang="en-US" sz="1200" b="0" i="0">
                          <a:effectLst/>
                          <a:latin typeface="Arial" panose="020B0604020202020204" pitchFamily="34" charset="0"/>
                          <a:cs typeface="Arial" panose="020B0604020202020204" pitchFamily="34" charset="0"/>
                        </a:rPr>
                        <a:t>Access to diabetes education programmes can further enhance patient understanding and support the development of skills needed for long‑term self‑management (NICE, 2023).</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940507614"/>
                  </a:ext>
                </a:extLst>
              </a:tr>
              <a:tr h="0">
                <a:tc>
                  <a:txBody>
                    <a:bodyPr/>
                    <a:lstStyle/>
                    <a:p>
                      <a:endParaRPr lang="en-US"/>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681249904"/>
                  </a:ext>
                </a:extLst>
              </a:tr>
            </a:tbl>
          </a:graphicData>
        </a:graphic>
      </p:graphicFrame>
      <p:pic>
        <p:nvPicPr>
          <p:cNvPr id="5" name="tmpAudioRecording.m4a">
            <a:hlinkClick r:id="" action="ppaction://media"/>
            <a:extLst>
              <a:ext uri="{FF2B5EF4-FFF2-40B4-BE49-F238E27FC236}">
                <a16:creationId xmlns:a16="http://schemas.microsoft.com/office/drawing/2014/main" id="{0D5764B6-4A4C-138B-DBF2-4F1D8ECE40F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924550" y="3257550"/>
            <a:ext cx="342900" cy="342900"/>
          </a:xfrm>
          <a:prstGeom prst="rect">
            <a:avLst/>
          </a:prstGeom>
        </p:spPr>
      </p:pic>
    </p:spTree>
    <p:extLst>
      <p:ext uri="{BB962C8B-B14F-4D97-AF65-F5344CB8AC3E}">
        <p14:creationId xmlns:p14="http://schemas.microsoft.com/office/powerpoint/2010/main" val="339305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6B145D4-A4DE-19C6-F6B6-3687C86BD8BC}"/>
              </a:ext>
            </a:extLst>
          </p:cNvPr>
          <p:cNvGraphicFramePr>
            <a:graphicFrameLocks noGrp="1"/>
          </p:cNvGraphicFramePr>
          <p:nvPr>
            <p:extLst>
              <p:ext uri="{D42A27DB-BD31-4B8C-83A1-F6EECF244321}">
                <p14:modId xmlns:p14="http://schemas.microsoft.com/office/powerpoint/2010/main" val="3578659780"/>
              </p:ext>
            </p:extLst>
          </p:nvPr>
        </p:nvGraphicFramePr>
        <p:xfrm>
          <a:off x="1458686" y="87086"/>
          <a:ext cx="10733314" cy="2552700"/>
        </p:xfrm>
        <a:graphic>
          <a:graphicData uri="http://schemas.openxmlformats.org/drawingml/2006/table">
            <a:tbl>
              <a:tblPr/>
              <a:tblGrid>
                <a:gridCol w="10733314">
                  <a:extLst>
                    <a:ext uri="{9D8B030D-6E8A-4147-A177-3AD203B41FA5}">
                      <a16:colId xmlns:a16="http://schemas.microsoft.com/office/drawing/2014/main" val="2563309035"/>
                    </a:ext>
                  </a:extLst>
                </a:gridCol>
              </a:tblGrid>
              <a:tr h="2126881">
                <a:tc>
                  <a:txBody>
                    <a:bodyPr/>
                    <a:lstStyle/>
                    <a:p>
                      <a:pPr fontAlgn="t">
                        <a:lnSpc>
                          <a:spcPts val="1500"/>
                        </a:lnSpc>
                        <a:buNone/>
                      </a:pPr>
                      <a:r>
                        <a:rPr lang="en-US" sz="1200" b="1" i="0">
                          <a:solidFill>
                            <a:schemeClr val="accent1"/>
                          </a:solidFill>
                          <a:effectLst/>
                          <a:latin typeface="Arial" panose="020B0604020202020204" pitchFamily="34" charset="0"/>
                          <a:cs typeface="Arial" panose="020B0604020202020204" pitchFamily="34" charset="0"/>
                        </a:rPr>
                        <a:t>Ethical Considerations </a:t>
                      </a:r>
                    </a:p>
                    <a:p>
                      <a:pPr fontAlgn="t">
                        <a:lnSpc>
                          <a:spcPts val="1500"/>
                        </a:lnSpc>
                        <a:buNone/>
                      </a:pPr>
                      <a:r>
                        <a:rPr lang="en-US" sz="1200" b="0" i="0">
                          <a:effectLst/>
                          <a:latin typeface="Arial" panose="020B0604020202020204" pitchFamily="34" charset="0"/>
                          <a:cs typeface="Arial" panose="020B0604020202020204" pitchFamily="34" charset="0"/>
                        </a:rPr>
                        <a:t>When providing care, healthcare professionals must follow key ethical principles to ensure safe and respectful practice. One of these is </a:t>
                      </a:r>
                      <a:r>
                        <a:rPr lang="en-US" sz="1200" b="1" i="0">
                          <a:effectLst/>
                          <a:latin typeface="Arial" panose="020B0604020202020204" pitchFamily="34" charset="0"/>
                          <a:cs typeface="Arial" panose="020B0604020202020204" pitchFamily="34" charset="0"/>
                        </a:rPr>
                        <a:t>patient autonomy</a:t>
                      </a:r>
                      <a:r>
                        <a:rPr lang="en-US" sz="1200" b="0" i="0">
                          <a:effectLst/>
                          <a:latin typeface="Arial" panose="020B0604020202020204" pitchFamily="34" charset="0"/>
                          <a:cs typeface="Arial" panose="020B0604020202020204" pitchFamily="34" charset="0"/>
                        </a:rPr>
                        <a:t>, which recognises the patient’s right to make informed decisions about their own treatment.</a:t>
                      </a:r>
                    </a:p>
                    <a:p>
                      <a:pPr fontAlgn="t">
                        <a:lnSpc>
                          <a:spcPts val="1500"/>
                        </a:lnSpc>
                        <a:buNone/>
                      </a:pPr>
                      <a:endParaRPr lang="en-US" sz="1200" b="0" i="0">
                        <a:effectLst/>
                        <a:latin typeface="Arial" panose="020B0604020202020204" pitchFamily="34" charset="0"/>
                        <a:cs typeface="Arial" panose="020B0604020202020204" pitchFamily="34" charset="0"/>
                      </a:endParaRPr>
                    </a:p>
                    <a:p>
                      <a:pPr fontAlgn="t">
                        <a:lnSpc>
                          <a:spcPts val="1500"/>
                        </a:lnSpc>
                        <a:buNone/>
                      </a:pPr>
                      <a:r>
                        <a:rPr lang="en-US" sz="1200" b="1" i="0">
                          <a:effectLst/>
                          <a:latin typeface="Arial" panose="020B0604020202020204" pitchFamily="34" charset="0"/>
                          <a:cs typeface="Arial" panose="020B0604020202020204" pitchFamily="34" charset="0"/>
                        </a:rPr>
                        <a:t>Informed consent</a:t>
                      </a:r>
                      <a:r>
                        <a:rPr lang="en-US" sz="1200" b="0" i="0">
                          <a:effectLst/>
                          <a:latin typeface="Arial" panose="020B0604020202020204" pitchFamily="34" charset="0"/>
                          <a:cs typeface="Arial" panose="020B0604020202020204" pitchFamily="34" charset="0"/>
                        </a:rPr>
                        <a:t> must be obtained before any procedure or intervention. This requires healthcare professionals to clearly explain the possible risks and benefits so that the patient can make a knowledgeable choice.</a:t>
                      </a:r>
                    </a:p>
                    <a:p>
                      <a:pPr fontAlgn="t">
                        <a:lnSpc>
                          <a:spcPts val="1500"/>
                        </a:lnSpc>
                        <a:buNone/>
                      </a:pPr>
                      <a:endParaRPr lang="en-US" sz="1200" b="0" i="0">
                        <a:effectLst/>
                        <a:latin typeface="Arial" panose="020B0604020202020204" pitchFamily="34" charset="0"/>
                        <a:cs typeface="Arial" panose="020B0604020202020204" pitchFamily="34" charset="0"/>
                      </a:endParaRPr>
                    </a:p>
                    <a:p>
                      <a:pPr fontAlgn="t">
                        <a:lnSpc>
                          <a:spcPts val="1500"/>
                        </a:lnSpc>
                        <a:buNone/>
                      </a:pPr>
                      <a:r>
                        <a:rPr lang="en-US" sz="1200" b="0" i="0">
                          <a:effectLst/>
                          <a:latin typeface="Arial" panose="020B0604020202020204" pitchFamily="34" charset="0"/>
                          <a:cs typeface="Arial" panose="020B0604020202020204" pitchFamily="34" charset="0"/>
                        </a:rPr>
                        <a:t>Another important principle is </a:t>
                      </a:r>
                      <a:r>
                        <a:rPr lang="en-US" sz="1200" b="1" i="0">
                          <a:effectLst/>
                          <a:latin typeface="Arial" panose="020B0604020202020204" pitchFamily="34" charset="0"/>
                          <a:cs typeface="Arial" panose="020B0604020202020204" pitchFamily="34" charset="0"/>
                        </a:rPr>
                        <a:t>confidentiality</a:t>
                      </a:r>
                      <a:r>
                        <a:rPr lang="en-US" sz="1200" b="0" i="0">
                          <a:effectLst/>
                          <a:latin typeface="Arial" panose="020B0604020202020204" pitchFamily="34" charset="0"/>
                          <a:cs typeface="Arial" panose="020B0604020202020204" pitchFamily="34" charset="0"/>
                        </a:rPr>
                        <a:t>. Patient information must be kept secure and shared only with authorised members of the healthcare team who are directly involved in the patient’s care</a:t>
                      </a:r>
                      <a:r>
                        <a:rPr lang="en-US" b="0" i="0">
                          <a:effectLst/>
                          <a:latin typeface="Segoe UI" panose="020B0502040204020203" pitchFamily="34" charset="0"/>
                        </a:rPr>
                        <a:t>.</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1967409810"/>
                  </a:ext>
                </a:extLst>
              </a:tr>
              <a:tr h="425819">
                <a:tc>
                  <a:txBody>
                    <a:bodyPr/>
                    <a:lstStyle/>
                    <a:p>
                      <a:endParaRPr lang="en-US"/>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340256224"/>
                  </a:ext>
                </a:extLst>
              </a:tr>
            </a:tbl>
          </a:graphicData>
        </a:graphic>
      </p:graphicFrame>
      <p:graphicFrame>
        <p:nvGraphicFramePr>
          <p:cNvPr id="3" name="Table 2">
            <a:extLst>
              <a:ext uri="{FF2B5EF4-FFF2-40B4-BE49-F238E27FC236}">
                <a16:creationId xmlns:a16="http://schemas.microsoft.com/office/drawing/2014/main" id="{CE76EF71-3552-927D-47EA-2147240A7CA9}"/>
              </a:ext>
            </a:extLst>
          </p:cNvPr>
          <p:cNvGraphicFramePr>
            <a:graphicFrameLocks noGrp="1"/>
          </p:cNvGraphicFramePr>
          <p:nvPr>
            <p:extLst>
              <p:ext uri="{D42A27DB-BD31-4B8C-83A1-F6EECF244321}">
                <p14:modId xmlns:p14="http://schemas.microsoft.com/office/powerpoint/2010/main" val="3127399394"/>
              </p:ext>
            </p:extLst>
          </p:nvPr>
        </p:nvGraphicFramePr>
        <p:xfrm>
          <a:off x="1458686" y="2152650"/>
          <a:ext cx="10733314" cy="2552700"/>
        </p:xfrm>
        <a:graphic>
          <a:graphicData uri="http://schemas.openxmlformats.org/drawingml/2006/table">
            <a:tbl>
              <a:tblPr/>
              <a:tblGrid>
                <a:gridCol w="10733314">
                  <a:extLst>
                    <a:ext uri="{9D8B030D-6E8A-4147-A177-3AD203B41FA5}">
                      <a16:colId xmlns:a16="http://schemas.microsoft.com/office/drawing/2014/main" val="3891839723"/>
                    </a:ext>
                  </a:extLst>
                </a:gridCol>
              </a:tblGrid>
              <a:tr h="0">
                <a:tc>
                  <a:txBody>
                    <a:bodyPr/>
                    <a:lstStyle/>
                    <a:p>
                      <a:pPr fontAlgn="t">
                        <a:lnSpc>
                          <a:spcPts val="1500"/>
                        </a:lnSpc>
                        <a:buNone/>
                      </a:pPr>
                      <a:r>
                        <a:rPr lang="en-US" sz="1200" b="1" i="0">
                          <a:solidFill>
                            <a:schemeClr val="accent1"/>
                          </a:solidFill>
                          <a:effectLst/>
                          <a:latin typeface="Arial" panose="020B0604020202020204" pitchFamily="34" charset="0"/>
                          <a:cs typeface="Arial" panose="020B0604020202020204" pitchFamily="34" charset="0"/>
                        </a:rPr>
                        <a:t>Conclusion </a:t>
                      </a:r>
                    </a:p>
                    <a:p>
                      <a:pPr fontAlgn="t">
                        <a:lnSpc>
                          <a:spcPts val="1500"/>
                        </a:lnSpc>
                        <a:buNone/>
                      </a:pPr>
                      <a:r>
                        <a:rPr lang="en-US" sz="1200" b="0" i="0">
                          <a:effectLst/>
                          <a:latin typeface="Arial" panose="020B0604020202020204" pitchFamily="34" charset="0"/>
                          <a:cs typeface="Arial" panose="020B0604020202020204" pitchFamily="34" charset="0"/>
                        </a:rPr>
                        <a:t>In summary, the effective management of Type 2 diabetes and cardiovascular disease relies on a coordinated, holistic approach. This case study highlights how lifestyle factors such as smoking, unhealthy eating habits and limited physical activity—play a major role in the development and progression of these conditions.</a:t>
                      </a:r>
                    </a:p>
                    <a:p>
                      <a:pPr fontAlgn="t">
                        <a:lnSpc>
                          <a:spcPts val="1500"/>
                        </a:lnSpc>
                        <a:buNone/>
                      </a:pPr>
                      <a:endParaRPr lang="en-US" sz="1200" b="0" i="0">
                        <a:effectLst/>
                        <a:latin typeface="Arial" panose="020B0604020202020204" pitchFamily="34" charset="0"/>
                        <a:cs typeface="Arial" panose="020B0604020202020204" pitchFamily="34" charset="0"/>
                      </a:endParaRPr>
                    </a:p>
                    <a:p>
                      <a:pPr fontAlgn="t">
                        <a:lnSpc>
                          <a:spcPts val="1500"/>
                        </a:lnSpc>
                        <a:buNone/>
                      </a:pPr>
                      <a:r>
                        <a:rPr lang="en-US" sz="1200" b="0" i="0">
                          <a:effectLst/>
                          <a:latin typeface="Arial" panose="020B0604020202020204" pitchFamily="34" charset="0"/>
                          <a:cs typeface="Arial" panose="020B0604020202020204" pitchFamily="34" charset="0"/>
                        </a:rPr>
                        <a:t>An understanding of cardiovascular anatomy and physiology helps explain how long‑term high blood glucose levels cause blood vessel damage and raise the risk of serious complications, including heart attacks and strokes.</a:t>
                      </a:r>
                    </a:p>
                    <a:p>
                      <a:pPr fontAlgn="t">
                        <a:lnSpc>
                          <a:spcPts val="1500"/>
                        </a:lnSpc>
                        <a:buNone/>
                      </a:pPr>
                      <a:endParaRPr lang="en-US" sz="1200" b="0" i="0">
                        <a:effectLst/>
                        <a:latin typeface="Arial" panose="020B0604020202020204" pitchFamily="34" charset="0"/>
                        <a:cs typeface="Arial" panose="020B0604020202020204" pitchFamily="34" charset="0"/>
                      </a:endParaRPr>
                    </a:p>
                    <a:p>
                      <a:pPr fontAlgn="t">
                        <a:lnSpc>
                          <a:spcPts val="1500"/>
                        </a:lnSpc>
                        <a:buNone/>
                      </a:pPr>
                      <a:r>
                        <a:rPr lang="en-US" sz="1200" b="0" i="0">
                          <a:effectLst/>
                          <a:latin typeface="Arial" panose="020B0604020202020204" pitchFamily="34" charset="0"/>
                          <a:cs typeface="Arial" panose="020B0604020202020204" pitchFamily="34" charset="0"/>
                        </a:rPr>
                        <a:t>To improve long‑term outcomes, it is essential to address modifiable risk factors, follow evidence‑based treatments and promote patient education. Considering social and behavioural influences on patient adherence is equally important. By combining clinical interventions with preventive strategies, healthcare professionals can help reduce cardiovascular risk and support better overall wellbeing.</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452612729"/>
                  </a:ext>
                </a:extLst>
              </a:tr>
              <a:tr h="179547">
                <a:tc>
                  <a:txBody>
                    <a:bodyPr/>
                    <a:lstStyle/>
                    <a:p>
                      <a:endParaRPr lang="en-US"/>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354242668"/>
                  </a:ext>
                </a:extLst>
              </a:tr>
            </a:tbl>
          </a:graphicData>
        </a:graphic>
      </p:graphicFrame>
    </p:spTree>
    <p:extLst>
      <p:ext uri="{BB962C8B-B14F-4D97-AF65-F5344CB8AC3E}">
        <p14:creationId xmlns:p14="http://schemas.microsoft.com/office/powerpoint/2010/main" val="3784107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4F408DC-4299-7520-104B-1DDBBC215C6B}"/>
              </a:ext>
            </a:extLst>
          </p:cNvPr>
          <p:cNvGraphicFramePr>
            <a:graphicFrameLocks noGrp="1"/>
          </p:cNvGraphicFramePr>
          <p:nvPr>
            <p:extLst>
              <p:ext uri="{D42A27DB-BD31-4B8C-83A1-F6EECF244321}">
                <p14:modId xmlns:p14="http://schemas.microsoft.com/office/powerpoint/2010/main" val="3657390744"/>
              </p:ext>
            </p:extLst>
          </p:nvPr>
        </p:nvGraphicFramePr>
        <p:xfrm>
          <a:off x="195943" y="163286"/>
          <a:ext cx="11756571" cy="6758445"/>
        </p:xfrm>
        <a:graphic>
          <a:graphicData uri="http://schemas.openxmlformats.org/drawingml/2006/table">
            <a:tbl>
              <a:tblPr/>
              <a:tblGrid>
                <a:gridCol w="11756571">
                  <a:extLst>
                    <a:ext uri="{9D8B030D-6E8A-4147-A177-3AD203B41FA5}">
                      <a16:colId xmlns:a16="http://schemas.microsoft.com/office/drawing/2014/main" val="3728974573"/>
                    </a:ext>
                  </a:extLst>
                </a:gridCol>
              </a:tblGrid>
              <a:tr h="6410731">
                <a:tc>
                  <a:txBody>
                    <a:bodyPr/>
                    <a:lstStyle/>
                    <a:p>
                      <a:pPr fontAlgn="t">
                        <a:lnSpc>
                          <a:spcPct val="200000"/>
                        </a:lnSpc>
                        <a:buNone/>
                      </a:pPr>
                      <a:r>
                        <a:rPr lang="en-US" sz="1300" b="1" i="0">
                          <a:effectLst/>
                          <a:latin typeface="Segoe UI" panose="020B0502040204020203" pitchFamily="34" charset="0"/>
                        </a:rPr>
                        <a:t>References </a:t>
                      </a:r>
                    </a:p>
                    <a:p>
                      <a:pPr fontAlgn="t">
                        <a:lnSpc>
                          <a:spcPct val="200000"/>
                        </a:lnSpc>
                        <a:buNone/>
                      </a:pPr>
                      <a:r>
                        <a:rPr lang="en-US" sz="1300" b="0" i="0">
                          <a:effectLst/>
                          <a:latin typeface="Segoe UI"/>
                        </a:rPr>
                        <a:t>British Heart Foundation (2024) </a:t>
                      </a:r>
                      <a:r>
                        <a:rPr lang="en-US" sz="1300" b="0" i="1">
                          <a:effectLst/>
                          <a:latin typeface="Segoe UI"/>
                        </a:rPr>
                        <a:t>Cardiovascular disease statistics</a:t>
                      </a:r>
                      <a:r>
                        <a:rPr lang="en-US" sz="1300" b="0" i="0">
                          <a:effectLst/>
                          <a:latin typeface="Segoe UI"/>
                        </a:rPr>
                        <a:t>. Available at : https://www.bhf.org.uk (Accessed: 6 </a:t>
                      </a:r>
                      <a:r>
                        <a:rPr lang="en-US" sz="1300" b="0" i="1">
                          <a:effectLst/>
                          <a:latin typeface="Segoe UI"/>
                        </a:rPr>
                        <a:t>March 2026).</a:t>
                      </a:r>
                    </a:p>
                    <a:p>
                      <a:pPr fontAlgn="t">
                        <a:lnSpc>
                          <a:spcPct val="200000"/>
                        </a:lnSpc>
                        <a:buNone/>
                      </a:pPr>
                      <a:r>
                        <a:rPr lang="en-US" sz="1300" b="0" i="0" dirty="0">
                          <a:effectLst/>
                          <a:latin typeface="Segoe UI"/>
                        </a:rPr>
                        <a:t>Colberg, S.R., Sigal, R.J., Yardley, J.E., Riddell, M.C., Dunstan, D.W., Dempsey, P.C., Horton, E.S., Castorino, K. and Tate, D.F. (2016) ‘Physical activity and diabetes’, </a:t>
                      </a:r>
                      <a:r>
                        <a:rPr lang="en-US" sz="1300" b="0" i="1" dirty="0">
                          <a:effectLst/>
                          <a:latin typeface="Segoe UI"/>
                        </a:rPr>
                        <a:t>Diabetes Care</a:t>
                      </a:r>
                      <a:r>
                        <a:rPr lang="en-US" sz="1300" b="0" i="0" dirty="0">
                          <a:effectLst/>
                          <a:latin typeface="Segoe UI"/>
                        </a:rPr>
                        <a:t>, 39(11) , pp. 2065–2079.</a:t>
                      </a:r>
                    </a:p>
                    <a:p>
                      <a:pPr fontAlgn="t">
                        <a:lnSpc>
                          <a:spcPct val="200000"/>
                        </a:lnSpc>
                        <a:buNone/>
                      </a:pPr>
                      <a:r>
                        <a:rPr lang="en-US" sz="1300" b="0" i="0">
                          <a:effectLst/>
                          <a:latin typeface="Segoe UI" panose="020B0502040204020203" pitchFamily="34" charset="0"/>
                        </a:rPr>
                        <a:t>Emerging Risk Factors Collaboration (2015) ‘Diabetes and vascular disease risk’, </a:t>
                      </a:r>
                      <a:r>
                        <a:rPr lang="en-US" sz="1300" b="0" i="1">
                          <a:effectLst/>
                          <a:latin typeface="Segoe UI" panose="020B0502040204020203" pitchFamily="34" charset="0"/>
                        </a:rPr>
                        <a:t>The Lancet</a:t>
                      </a:r>
                      <a:r>
                        <a:rPr lang="en-US" sz="1300" b="0" i="0">
                          <a:effectLst/>
                          <a:latin typeface="Segoe UI" panose="020B0502040204020203" pitchFamily="34" charset="0"/>
                        </a:rPr>
                        <a:t>, 375(9733), pp. 2215–2222.</a:t>
                      </a:r>
                    </a:p>
                    <a:p>
                      <a:pPr fontAlgn="t">
                        <a:lnSpc>
                          <a:spcPct val="200000"/>
                        </a:lnSpc>
                        <a:buNone/>
                      </a:pPr>
                      <a:r>
                        <a:rPr lang="en-US" sz="1300" b="0" i="0" dirty="0">
                          <a:effectLst/>
                          <a:latin typeface="Segoe UI"/>
                        </a:rPr>
                        <a:t>Evert, A.B., Dennison, M., Gardner, C.D., Garvey, W.T., Lau, K.H.K., MacLeod, J., </a:t>
                      </a:r>
                      <a:r>
                        <a:rPr lang="en-US" sz="1300" b="0" i="0" dirty="0" err="1">
                          <a:effectLst/>
                          <a:latin typeface="Segoe UI"/>
                        </a:rPr>
                        <a:t>Mitri</a:t>
                      </a:r>
                      <a:r>
                        <a:rPr lang="en-US" sz="1300" b="0" i="0" dirty="0">
                          <a:effectLst/>
                          <a:latin typeface="Segoe UI"/>
                        </a:rPr>
                        <a:t>, J. and Woo, V. (2019) ‘Nutrition therapy for adults with diabetes’, </a:t>
                      </a:r>
                      <a:r>
                        <a:rPr lang="en-US" sz="1300" b="0" i="1" dirty="0">
                          <a:effectLst/>
                          <a:latin typeface="Segoe UI"/>
                        </a:rPr>
                        <a:t>Diabetes Care</a:t>
                      </a:r>
                      <a:r>
                        <a:rPr lang="en-US" sz="1300" b="0" i="0" dirty="0">
                          <a:effectLst/>
                          <a:latin typeface="Segoe UI"/>
                        </a:rPr>
                        <a:t>, 42(5), pp. 731–754.</a:t>
                      </a:r>
                    </a:p>
                    <a:p>
                      <a:pPr fontAlgn="t">
                        <a:lnSpc>
                          <a:spcPct val="200000"/>
                        </a:lnSpc>
                        <a:buNone/>
                      </a:pPr>
                      <a:r>
                        <a:rPr lang="en-US" sz="1300" b="0" i="0" dirty="0">
                          <a:effectLst/>
                          <a:latin typeface="Segoe UI"/>
                        </a:rPr>
                        <a:t>Hall, J.E. and Hall, M.E. (2021) </a:t>
                      </a:r>
                      <a:r>
                        <a:rPr lang="en-US" sz="1300" b="0" i="1" dirty="0">
                          <a:effectLst/>
                          <a:latin typeface="Segoe UI"/>
                        </a:rPr>
                        <a:t>Guyton and Hall textbook of medical physiology</a:t>
                      </a:r>
                      <a:r>
                        <a:rPr lang="en-US" sz="1300" b="0" i="0" dirty="0">
                          <a:effectLst/>
                          <a:latin typeface="Segoe UI"/>
                        </a:rPr>
                        <a:t>. 14th </a:t>
                      </a:r>
                      <a:r>
                        <a:rPr lang="en-US" sz="1300" b="0" i="0" dirty="0" err="1">
                          <a:effectLst/>
                          <a:latin typeface="Segoe UI"/>
                        </a:rPr>
                        <a:t>edn</a:t>
                      </a:r>
                      <a:r>
                        <a:rPr lang="en-US" sz="1300" b="0" i="0" dirty="0">
                          <a:effectLst/>
                          <a:latin typeface="Segoe UI"/>
                        </a:rPr>
                        <a:t>. Philadelphia: Elsevier.</a:t>
                      </a:r>
                    </a:p>
                    <a:p>
                      <a:pPr fontAlgn="t">
                        <a:lnSpc>
                          <a:spcPct val="200000"/>
                        </a:lnSpc>
                        <a:buNone/>
                      </a:pPr>
                      <a:r>
                        <a:rPr lang="en-US" sz="1300" b="0" i="0">
                          <a:effectLst/>
                          <a:latin typeface="Segoe UI" panose="020B0502040204020203" pitchFamily="34" charset="0"/>
                        </a:rPr>
                        <a:t>Libby, P. (2021) ‘The changing landscape of atherosclerosis’, </a:t>
                      </a:r>
                      <a:r>
                        <a:rPr lang="en-US" sz="1300" b="0" i="1">
                          <a:effectLst/>
                          <a:latin typeface="Segoe UI" panose="020B0502040204020203" pitchFamily="34" charset="0"/>
                        </a:rPr>
                        <a:t>Nature</a:t>
                      </a:r>
                      <a:r>
                        <a:rPr lang="en-US" sz="1300" b="0" i="0">
                          <a:effectLst/>
                          <a:latin typeface="Segoe UI" panose="020B0502040204020203" pitchFamily="34" charset="0"/>
                        </a:rPr>
                        <a:t>, 592, pp. 524–533.</a:t>
                      </a:r>
                    </a:p>
                    <a:p>
                      <a:pPr fontAlgn="t">
                        <a:lnSpc>
                          <a:spcPct val="200000"/>
                        </a:lnSpc>
                        <a:buNone/>
                      </a:pPr>
                      <a:r>
                        <a:rPr lang="en-US" sz="1300" b="0" i="0">
                          <a:effectLst/>
                          <a:latin typeface="Segoe UI" panose="020B0502040204020203" pitchFamily="34" charset="0"/>
                        </a:rPr>
                        <a:t>NICE (2023) </a:t>
                      </a:r>
                      <a:r>
                        <a:rPr lang="en-US" sz="1300" b="0" i="1">
                          <a:effectLst/>
                          <a:latin typeface="Segoe UI" panose="020B0502040204020203" pitchFamily="34" charset="0"/>
                        </a:rPr>
                        <a:t>Type 2 diabetes in adults: management</a:t>
                      </a:r>
                      <a:r>
                        <a:rPr lang="en-US" sz="1300" b="0" i="0">
                          <a:effectLst/>
                          <a:latin typeface="Segoe UI" panose="020B0502040204020203" pitchFamily="34" charset="0"/>
                        </a:rPr>
                        <a:t>. Available at: https://www.nice.org.uk (Accessed: 11 March 2026).</a:t>
                      </a:r>
                    </a:p>
                    <a:p>
                      <a:pPr fontAlgn="t">
                        <a:lnSpc>
                          <a:spcPct val="200000"/>
                        </a:lnSpc>
                        <a:buNone/>
                      </a:pPr>
                      <a:r>
                        <a:rPr lang="en-US" sz="1300" b="0" i="0">
                          <a:effectLst/>
                          <a:latin typeface="Segoe UI" panose="020B0502040204020203" pitchFamily="34" charset="0"/>
                        </a:rPr>
                        <a:t>NHS (2024) </a:t>
                      </a:r>
                      <a:r>
                        <a:rPr lang="en-US" sz="1300" b="0" i="1">
                          <a:effectLst/>
                          <a:latin typeface="Segoe UI" panose="020B0502040204020203" pitchFamily="34" charset="0"/>
                        </a:rPr>
                        <a:t>Type 2 diabetes</a:t>
                      </a:r>
                      <a:r>
                        <a:rPr lang="en-US" sz="1300" b="0" i="0">
                          <a:effectLst/>
                          <a:latin typeface="Segoe UI" panose="020B0502040204020203" pitchFamily="34" charset="0"/>
                        </a:rPr>
                        <a:t>. Available at: https://www.nhs.uk (Accessed: 10 March 2026).</a:t>
                      </a:r>
                    </a:p>
                    <a:p>
                      <a:pPr fontAlgn="t">
                        <a:lnSpc>
                          <a:spcPct val="200000"/>
                        </a:lnSpc>
                        <a:buNone/>
                      </a:pPr>
                      <a:r>
                        <a:rPr lang="en-US" sz="1300" b="0" i="0" dirty="0">
                          <a:effectLst/>
                          <a:latin typeface="Segoe UI"/>
                        </a:rPr>
                        <a:t>Ralston, S.H., Penman, I.D., Strachan, M.W.J. and Hobson, R. (2022) </a:t>
                      </a:r>
                      <a:r>
                        <a:rPr lang="en-US" sz="1300" b="0" i="1" dirty="0">
                          <a:effectLst/>
                          <a:latin typeface="Segoe UI"/>
                        </a:rPr>
                        <a:t>Davidson’s principles and practice of medicine</a:t>
                      </a:r>
                      <a:r>
                        <a:rPr lang="en-US" sz="1300" b="0" i="0" dirty="0">
                          <a:effectLst/>
                          <a:latin typeface="Segoe UI"/>
                        </a:rPr>
                        <a:t>. 24th </a:t>
                      </a:r>
                      <a:r>
                        <a:rPr lang="en-US" sz="1300" b="0" i="0" dirty="0" err="1">
                          <a:effectLst/>
                          <a:latin typeface="Segoe UI"/>
                        </a:rPr>
                        <a:t>edn</a:t>
                      </a:r>
                      <a:r>
                        <a:rPr lang="en-US" sz="1300" b="0" i="0" dirty="0">
                          <a:effectLst/>
                          <a:latin typeface="Segoe UI"/>
                        </a:rPr>
                        <a:t>. Edinburgh: Elsevier.</a:t>
                      </a:r>
                    </a:p>
                    <a:p>
                      <a:pPr fontAlgn="t">
                        <a:lnSpc>
                          <a:spcPct val="200000"/>
                        </a:lnSpc>
                        <a:buNone/>
                      </a:pPr>
                      <a:r>
                        <a:rPr lang="en-US" sz="1300" b="0" i="0" dirty="0">
                          <a:effectLst/>
                          <a:latin typeface="Segoe UI"/>
                        </a:rPr>
                        <a:t>Silverthorn, D.U. (2019) </a:t>
                      </a:r>
                      <a:r>
                        <a:rPr lang="en-US" sz="1300" b="0" i="1" dirty="0">
                          <a:effectLst/>
                          <a:latin typeface="Segoe UI"/>
                        </a:rPr>
                        <a:t>Human physiology: an integrated approach</a:t>
                      </a:r>
                      <a:r>
                        <a:rPr lang="en-US" sz="1300" b="0" i="0" dirty="0">
                          <a:effectLst/>
                          <a:latin typeface="Segoe UI"/>
                        </a:rPr>
                        <a:t>. 8th </a:t>
                      </a:r>
                      <a:r>
                        <a:rPr lang="en-US" sz="1300" b="0" i="0" dirty="0" err="1">
                          <a:effectLst/>
                          <a:latin typeface="Segoe UI"/>
                        </a:rPr>
                        <a:t>edn</a:t>
                      </a:r>
                      <a:r>
                        <a:rPr lang="en-US" sz="1300" b="0" i="0" dirty="0">
                          <a:effectLst/>
                          <a:latin typeface="Segoe UI"/>
                        </a:rPr>
                        <a:t>. Harlow: Pearson.</a:t>
                      </a:r>
                    </a:p>
                    <a:p>
                      <a:pPr fontAlgn="t">
                        <a:lnSpc>
                          <a:spcPct val="200000"/>
                        </a:lnSpc>
                        <a:buNone/>
                      </a:pPr>
                      <a:r>
                        <a:rPr lang="en-US" sz="1300" b="0" i="0" dirty="0">
                          <a:effectLst/>
                          <a:latin typeface="Segoe UI"/>
                        </a:rPr>
                        <a:t>Tortora, G.J. and Derrickson, B. (2021) </a:t>
                      </a:r>
                      <a:r>
                        <a:rPr lang="en-US" sz="1300" b="0" i="1" dirty="0">
                          <a:effectLst/>
                          <a:latin typeface="Segoe UI"/>
                        </a:rPr>
                        <a:t>Principles of anatomy and physiology</a:t>
                      </a:r>
                      <a:r>
                        <a:rPr lang="en-US" sz="1300" b="0" i="0" dirty="0">
                          <a:effectLst/>
                          <a:latin typeface="Segoe UI"/>
                        </a:rPr>
                        <a:t>. 16th </a:t>
                      </a:r>
                      <a:r>
                        <a:rPr lang="en-US" sz="1300" b="0" i="0" dirty="0" err="1">
                          <a:effectLst/>
                          <a:latin typeface="Segoe UI"/>
                        </a:rPr>
                        <a:t>edn</a:t>
                      </a:r>
                      <a:r>
                        <a:rPr lang="en-US" sz="1300" b="0" i="0" dirty="0">
                          <a:effectLst/>
                          <a:latin typeface="Segoe UI"/>
                        </a:rPr>
                        <a:t>. Hoboken: Wiley.</a:t>
                      </a:r>
                    </a:p>
                    <a:p>
                      <a:pPr fontAlgn="t">
                        <a:lnSpc>
                          <a:spcPct val="200000"/>
                        </a:lnSpc>
                        <a:buNone/>
                      </a:pPr>
                      <a:r>
                        <a:rPr lang="en-US" sz="1300" b="0" i="0">
                          <a:effectLst/>
                          <a:latin typeface="Segoe UI"/>
                        </a:rPr>
                        <a:t>World Health Organization (2023) </a:t>
                      </a:r>
                      <a:r>
                        <a:rPr lang="en-US" sz="1300" b="0" i="1">
                          <a:effectLst/>
                          <a:latin typeface="Segoe UI"/>
                        </a:rPr>
                        <a:t>Cardiovascular diseases (CVDs)</a:t>
                      </a:r>
                      <a:r>
                        <a:rPr lang="en-US" sz="1300" b="0" i="0">
                          <a:effectLst/>
                          <a:latin typeface="Segoe UI"/>
                        </a:rPr>
                        <a:t>. Available at  : https://www.who.int (Accessed: 11 March 2026).</a:t>
                      </a:r>
                    </a:p>
                  </a:txBody>
                  <a:tcPr marL="64431" marR="64431" marT="32215" marB="32215">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896895722"/>
                  </a:ext>
                </a:extLst>
              </a:tr>
              <a:tr h="347714">
                <a:tc>
                  <a:txBody>
                    <a:bodyPr/>
                    <a:lstStyle/>
                    <a:p>
                      <a:endParaRPr lang="en-US" sz="1300"/>
                    </a:p>
                  </a:txBody>
                  <a:tcPr marL="64431" marR="64431" marT="32215" marB="32215">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466796257"/>
                  </a:ext>
                </a:extLst>
              </a:tr>
            </a:tbl>
          </a:graphicData>
        </a:graphic>
      </p:graphicFrame>
    </p:spTree>
    <p:extLst>
      <p:ext uri="{BB962C8B-B14F-4D97-AF65-F5344CB8AC3E}">
        <p14:creationId xmlns:p14="http://schemas.microsoft.com/office/powerpoint/2010/main" val="2273453279"/>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{211865A9-8407-4600-93AA-615E43F3DCA9}TF62d0d592-7ac2-4846-a919-75806e8bead49553d537-f813ce055067</Template>
  <Application>Microsoft Office PowerPoint</Application>
  <PresentationFormat>Widescreen</PresentationFormat>
  <Slides>8</Slides>
  <Notes>1</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elijah kyeremeh</dc:creator>
  <cp:lastModifiedBy>Regina Owusu</cp:lastModifiedBy>
  <cp:revision>46</cp:revision>
  <dcterms:created xsi:type="dcterms:W3CDTF">2026-03-12T06:51:36Z</dcterms:created>
  <dcterms:modified xsi:type="dcterms:W3CDTF">2026-04-08T17:00:37Z</dcterms:modified>
</cp:coreProperties>
</file>