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4"/>
  </p:sldMasterIdLst>
  <p:notesMasterIdLst>
    <p:notesMasterId r:id="rId14"/>
  </p:notesMasterIdLst>
  <p:sldIdLst>
    <p:sldId id="256" r:id="rId5"/>
    <p:sldId id="257" r:id="rId6"/>
    <p:sldId id="260" r:id="rId7"/>
    <p:sldId id="258" r:id="rId8"/>
    <p:sldId id="259" r:id="rId9"/>
    <p:sldId id="261" r:id="rId10"/>
    <p:sldId id="262" r:id="rId11"/>
    <p:sldId id="263" r:id="rId12"/>
    <p:sldId id="265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109" d="100"/>
          <a:sy n="109" d="100"/>
        </p:scale>
        <p:origin x="672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D4FA8EF-CCF4-4E66-A310-994B5CA2EF53}" type="doc">
      <dgm:prSet loTypeId="urn:microsoft.com/office/officeart/2016/7/layout/BasicProcessNew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FA737D1A-21ED-4596-B98A-8290421442EC}">
      <dgm:prSet custT="1"/>
      <dgm:spPr/>
      <dgm:t>
        <a:bodyPr/>
        <a:lstStyle/>
        <a:p>
          <a:pPr algn="l"/>
          <a:r>
            <a:rPr lang="en-GB" sz="1800" b="0" dirty="0"/>
            <a:t>Dr. Hart was an expert in AI ethics and focused on the risks of decision-making using AI (O'Neil, 2016; Crawford, 2021).</a:t>
          </a:r>
          <a:endParaRPr lang="ro-RO" sz="1800" b="0" dirty="0"/>
        </a:p>
        <a:p>
          <a:pPr algn="l"/>
          <a:endParaRPr lang="ro-RO" sz="1800" b="0" dirty="0"/>
        </a:p>
        <a:p>
          <a:pPr algn="l"/>
          <a:r>
            <a:rPr lang="en-GB" sz="1800" b="0" dirty="0"/>
            <a:t>She warned that AI systems could be biased, lack accountability, and be misused (O'Neil, 2016; Crawford, 2021</a:t>
          </a:r>
          <a:r>
            <a:rPr lang="en-GB" sz="1200" b="0" dirty="0"/>
            <a:t>).</a:t>
          </a:r>
          <a:endParaRPr lang="en-US" sz="1200" b="0" dirty="0"/>
        </a:p>
      </dgm:t>
    </dgm:pt>
    <dgm:pt modelId="{AD50033C-9AA3-4E97-BB5E-0BE5DB9087C9}" type="parTrans" cxnId="{43BA1721-6EA5-4357-89E8-3C3397EADE0D}">
      <dgm:prSet/>
      <dgm:spPr/>
      <dgm:t>
        <a:bodyPr/>
        <a:lstStyle/>
        <a:p>
          <a:endParaRPr lang="en-US"/>
        </a:p>
      </dgm:t>
    </dgm:pt>
    <dgm:pt modelId="{DC006716-6EAE-4926-9575-BEABF93C7D83}" type="sibTrans" cxnId="{43BA1721-6EA5-4357-89E8-3C3397EADE0D}">
      <dgm:prSet/>
      <dgm:spPr/>
      <dgm:t>
        <a:bodyPr/>
        <a:lstStyle/>
        <a:p>
          <a:endParaRPr lang="en-US"/>
        </a:p>
      </dgm:t>
    </dgm:pt>
    <dgm:pt modelId="{F839ABC2-A9BE-45DD-8B19-A3C164CCB1D9}">
      <dgm:prSet custT="1"/>
      <dgm:spPr/>
      <dgm:t>
        <a:bodyPr/>
        <a:lstStyle/>
        <a:p>
          <a:pPr>
            <a:buNone/>
          </a:pPr>
          <a:r>
            <a:rPr lang="en-GB" sz="1600" b="0" dirty="0">
              <a:latin typeface="Neue Haas Grotesk Text Pro (Corp)"/>
            </a:rPr>
            <a:t>Key Evidence:</a:t>
          </a:r>
          <a:endParaRPr lang="en-US" sz="1600" b="0" dirty="0">
            <a:latin typeface="Neue Haas Grotesk Text Pro (Corp)"/>
          </a:endParaRPr>
        </a:p>
      </dgm:t>
    </dgm:pt>
    <dgm:pt modelId="{0E051DA3-1D8A-4B4A-8C7A-96909F3CC0DC}" type="parTrans" cxnId="{80A2EBA7-DEA0-4E92-9043-43D818F82242}">
      <dgm:prSet/>
      <dgm:spPr/>
      <dgm:t>
        <a:bodyPr/>
        <a:lstStyle/>
        <a:p>
          <a:endParaRPr lang="en-US"/>
        </a:p>
      </dgm:t>
    </dgm:pt>
    <dgm:pt modelId="{000FC502-6F2B-4F20-A754-E4F8DF69B4C1}" type="sibTrans" cxnId="{80A2EBA7-DEA0-4E92-9043-43D818F82242}">
      <dgm:prSet/>
      <dgm:spPr/>
      <dgm:t>
        <a:bodyPr/>
        <a:lstStyle/>
        <a:p>
          <a:endParaRPr lang="en-US"/>
        </a:p>
      </dgm:t>
    </dgm:pt>
    <dgm:pt modelId="{837CD0E2-A0C3-45B9-918D-D26FEB80627F}">
      <dgm:prSet custT="1"/>
      <dgm:spPr/>
      <dgm:t>
        <a:bodyPr/>
        <a:lstStyle/>
        <a:p>
          <a:pPr>
            <a:buFont typeface="Wingdings" panose="05000000000000000000" pitchFamily="2" charset="2"/>
            <a:buChar char="Ø"/>
          </a:pPr>
          <a:r>
            <a:rPr lang="en-GB" sz="1600" b="0" dirty="0">
              <a:latin typeface="Neue Haas Grotesk Text Pro (Corp)"/>
            </a:rPr>
            <a:t>Dr. Hart raised concerns about AI systems making unfair decisions in areas like policing and hiring (O'Neil, 2016; Crawford, 2021).</a:t>
          </a:r>
          <a:endParaRPr lang="en-US" sz="1600" b="0" dirty="0">
            <a:latin typeface="Neue Haas Grotesk Text Pro (Corp)"/>
          </a:endParaRPr>
        </a:p>
      </dgm:t>
    </dgm:pt>
    <dgm:pt modelId="{EEE3E030-2803-4D24-8039-3FF402535A0A}" type="parTrans" cxnId="{956CB68F-89BC-4B9D-A540-83A9577114C4}">
      <dgm:prSet/>
      <dgm:spPr/>
      <dgm:t>
        <a:bodyPr/>
        <a:lstStyle/>
        <a:p>
          <a:endParaRPr lang="en-US"/>
        </a:p>
      </dgm:t>
    </dgm:pt>
    <dgm:pt modelId="{D7EB930D-6603-4350-9615-6C334F52229B}" type="sibTrans" cxnId="{956CB68F-89BC-4B9D-A540-83A9577114C4}">
      <dgm:prSet/>
      <dgm:spPr/>
      <dgm:t>
        <a:bodyPr/>
        <a:lstStyle/>
        <a:p>
          <a:endParaRPr lang="en-US"/>
        </a:p>
      </dgm:t>
    </dgm:pt>
    <dgm:pt modelId="{D0B7C239-C25E-4777-ADF8-07714FABA366}">
      <dgm:prSet custT="1"/>
      <dgm:spPr/>
      <dgm:t>
        <a:bodyPr/>
        <a:lstStyle/>
        <a:p>
          <a:pPr>
            <a:buFont typeface="Wingdings" panose="05000000000000000000" pitchFamily="2" charset="2"/>
            <a:buChar char="Ø"/>
          </a:pPr>
          <a:r>
            <a:rPr lang="en-GB" sz="1600" b="0" dirty="0">
              <a:latin typeface="Neue Haas Grotesk Text Pro (Corp)"/>
            </a:rPr>
            <a:t>She advocated for more transparency and human oversight in AI applications (IEEE, 2020).</a:t>
          </a:r>
          <a:endParaRPr lang="en-US" sz="1600" b="0" dirty="0">
            <a:latin typeface="Neue Haas Grotesk Text Pro (Corp)"/>
          </a:endParaRPr>
        </a:p>
      </dgm:t>
    </dgm:pt>
    <dgm:pt modelId="{3AC452EC-122F-48EB-A84D-D9E7A4E4B051}" type="parTrans" cxnId="{4695C276-D686-420B-85AC-58F3AA5F7527}">
      <dgm:prSet/>
      <dgm:spPr/>
      <dgm:t>
        <a:bodyPr/>
        <a:lstStyle/>
        <a:p>
          <a:endParaRPr lang="en-US"/>
        </a:p>
      </dgm:t>
    </dgm:pt>
    <dgm:pt modelId="{095F8734-2F8D-4DF7-A692-85B070CC17BA}" type="sibTrans" cxnId="{4695C276-D686-420B-85AC-58F3AA5F7527}">
      <dgm:prSet/>
      <dgm:spPr/>
      <dgm:t>
        <a:bodyPr/>
        <a:lstStyle/>
        <a:p>
          <a:endParaRPr lang="en-US"/>
        </a:p>
      </dgm:t>
    </dgm:pt>
    <dgm:pt modelId="{D23E069C-EDDD-4C7D-97FE-F34DD3288187}">
      <dgm:prSet custT="1"/>
      <dgm:spPr/>
      <dgm:t>
        <a:bodyPr/>
        <a:lstStyle/>
        <a:p>
          <a:pPr>
            <a:buFont typeface="Wingdings" panose="05000000000000000000" pitchFamily="2" charset="2"/>
            <a:buChar char="Ø"/>
          </a:pPr>
          <a:r>
            <a:rPr lang="en-GB" sz="1600" b="0" dirty="0">
              <a:latin typeface="Neue Haas Grotesk Text Pro (Corp)"/>
            </a:rPr>
            <a:t>She may have faced opposition from powerful corporate or political figures because of her views (Bostrom, 2014).</a:t>
          </a:r>
          <a:endParaRPr lang="en-US" sz="1600" b="0" dirty="0">
            <a:latin typeface="Neue Haas Grotesk Text Pro (Corp)"/>
          </a:endParaRPr>
        </a:p>
      </dgm:t>
    </dgm:pt>
    <dgm:pt modelId="{B594EB23-0B11-4650-BBB9-B3B335546A6B}" type="parTrans" cxnId="{D462E47D-8A12-499C-9D89-6619BA3E3ABD}">
      <dgm:prSet/>
      <dgm:spPr/>
      <dgm:t>
        <a:bodyPr/>
        <a:lstStyle/>
        <a:p>
          <a:endParaRPr lang="en-US"/>
        </a:p>
      </dgm:t>
    </dgm:pt>
    <dgm:pt modelId="{E13F6795-F1E4-4E63-B56F-1949842B6D2C}" type="sibTrans" cxnId="{D462E47D-8A12-499C-9D89-6619BA3E3ABD}">
      <dgm:prSet/>
      <dgm:spPr/>
      <dgm:t>
        <a:bodyPr/>
        <a:lstStyle/>
        <a:p>
          <a:endParaRPr lang="en-US"/>
        </a:p>
      </dgm:t>
    </dgm:pt>
    <dgm:pt modelId="{2795050A-52AC-4A22-886A-DC127AFC644B}">
      <dgm:prSet custT="1"/>
      <dgm:spPr/>
      <dgm:t>
        <a:bodyPr/>
        <a:lstStyle/>
        <a:p>
          <a:pPr>
            <a:buFont typeface="Wingdings" panose="05000000000000000000" pitchFamily="2" charset="2"/>
            <a:buChar char="Ø"/>
          </a:pPr>
          <a:r>
            <a:rPr lang="en-GB" sz="1600" b="0" dirty="0">
              <a:latin typeface="Neue Haas Grotesk Text Pro (Corp)"/>
            </a:rPr>
            <a:t>Her work on preventing the misuse of AI in surveillance and military applications may have put her at risk (Bostrom, 2014).</a:t>
          </a:r>
          <a:endParaRPr lang="en-US" sz="1600" b="0" dirty="0">
            <a:latin typeface="Neue Haas Grotesk Text Pro (Corp)"/>
          </a:endParaRPr>
        </a:p>
      </dgm:t>
    </dgm:pt>
    <dgm:pt modelId="{2AA24564-4BBE-4ECB-9391-877013794B84}" type="parTrans" cxnId="{D5D09C0D-94BD-49D6-85A4-7CDA23A93911}">
      <dgm:prSet/>
      <dgm:spPr/>
      <dgm:t>
        <a:bodyPr/>
        <a:lstStyle/>
        <a:p>
          <a:endParaRPr lang="en-US"/>
        </a:p>
      </dgm:t>
    </dgm:pt>
    <dgm:pt modelId="{CE252FBA-7D04-4937-AC7F-3DA4F4B453E8}" type="sibTrans" cxnId="{D5D09C0D-94BD-49D6-85A4-7CDA23A93911}">
      <dgm:prSet/>
      <dgm:spPr/>
      <dgm:t>
        <a:bodyPr/>
        <a:lstStyle/>
        <a:p>
          <a:endParaRPr lang="en-US"/>
        </a:p>
      </dgm:t>
    </dgm:pt>
    <dgm:pt modelId="{A93B03DB-CBBA-47E0-B2C1-01E8E95FB2E0}">
      <dgm:prSet/>
      <dgm:spPr/>
      <dgm:t>
        <a:bodyPr/>
        <a:lstStyle/>
        <a:p>
          <a:pPr>
            <a:buNone/>
          </a:pPr>
          <a:r>
            <a:rPr lang="en-GB" b="0" dirty="0">
              <a:latin typeface="Neue Haas Grotesk Text Pro (Corp)"/>
            </a:rPr>
            <a:t>Reliability of Evidence:</a:t>
          </a:r>
          <a:endParaRPr lang="en-US" b="0" dirty="0">
            <a:latin typeface="Neue Haas Grotesk Text Pro (Corp)"/>
          </a:endParaRPr>
        </a:p>
      </dgm:t>
    </dgm:pt>
    <dgm:pt modelId="{64A61380-A184-4858-AD30-57AD999B93BB}" type="parTrans" cxnId="{2B09DFDA-9D5C-4BA4-9327-254D6CEF57A1}">
      <dgm:prSet/>
      <dgm:spPr/>
      <dgm:t>
        <a:bodyPr/>
        <a:lstStyle/>
        <a:p>
          <a:endParaRPr lang="en-US"/>
        </a:p>
      </dgm:t>
    </dgm:pt>
    <dgm:pt modelId="{542DDA9E-2ADA-4A55-AB48-49F038B196AA}" type="sibTrans" cxnId="{2B09DFDA-9D5C-4BA4-9327-254D6CEF57A1}">
      <dgm:prSet/>
      <dgm:spPr/>
      <dgm:t>
        <a:bodyPr/>
        <a:lstStyle/>
        <a:p>
          <a:endParaRPr lang="en-US"/>
        </a:p>
      </dgm:t>
    </dgm:pt>
    <dgm:pt modelId="{D2C9980A-FE4D-49CC-9456-768230A4B826}">
      <dgm:prSet/>
      <dgm:spPr/>
      <dgm:t>
        <a:bodyPr/>
        <a:lstStyle/>
        <a:p>
          <a:pPr>
            <a:buFont typeface="Wingdings" panose="05000000000000000000" pitchFamily="2" charset="2"/>
            <a:buChar char="Ø"/>
          </a:pPr>
          <a:r>
            <a:rPr lang="en-GB" b="0" dirty="0">
              <a:latin typeface="Neue Haas Grotesk Text Pro (Corp)"/>
            </a:rPr>
            <a:t>Information comes from respected experts and published works (O'Neil, 2016; Crawford, 2021; Bostrom, 2014; IEEE, 2020).</a:t>
          </a:r>
          <a:endParaRPr lang="en-US" b="0" dirty="0">
            <a:latin typeface="Neue Haas Grotesk Text Pro (Corp)"/>
          </a:endParaRPr>
        </a:p>
      </dgm:t>
    </dgm:pt>
    <dgm:pt modelId="{F6F40EC2-0FCA-4274-BC89-68F696DB4773}" type="parTrans" cxnId="{692DCC4F-ABB4-4FE8-9AC7-68562D27CDD0}">
      <dgm:prSet/>
      <dgm:spPr/>
      <dgm:t>
        <a:bodyPr/>
        <a:lstStyle/>
        <a:p>
          <a:endParaRPr lang="en-US"/>
        </a:p>
      </dgm:t>
    </dgm:pt>
    <dgm:pt modelId="{711EDC75-C79D-4D26-8CC2-B1E6A37AAD35}" type="sibTrans" cxnId="{692DCC4F-ABB4-4FE8-9AC7-68562D27CDD0}">
      <dgm:prSet/>
      <dgm:spPr/>
      <dgm:t>
        <a:bodyPr/>
        <a:lstStyle/>
        <a:p>
          <a:endParaRPr lang="en-US"/>
        </a:p>
      </dgm:t>
    </dgm:pt>
    <dgm:pt modelId="{BFE58EF7-407C-4611-BCB5-16FA503C40D5}">
      <dgm:prSet/>
      <dgm:spPr/>
      <dgm:t>
        <a:bodyPr/>
        <a:lstStyle/>
        <a:p>
          <a:pPr>
            <a:buFont typeface="Wingdings" panose="05000000000000000000" pitchFamily="2" charset="2"/>
            <a:buChar char="Ø"/>
          </a:pPr>
          <a:r>
            <a:rPr lang="en-GB" b="0" dirty="0">
              <a:latin typeface="Neue Haas Grotesk Text Pro (Corp)"/>
            </a:rPr>
            <a:t>Cross-checked facts to ensure credibility (IEEE, 2020).</a:t>
          </a:r>
          <a:endParaRPr lang="en-US" b="0" dirty="0">
            <a:latin typeface="Neue Haas Grotesk Text Pro (Corp)"/>
          </a:endParaRPr>
        </a:p>
      </dgm:t>
    </dgm:pt>
    <dgm:pt modelId="{C55918F1-FF59-4D9A-9000-0F4AFDD38BC3}" type="parTrans" cxnId="{212738DB-9C01-4833-96F7-E9ECCFFE209A}">
      <dgm:prSet/>
      <dgm:spPr/>
      <dgm:t>
        <a:bodyPr/>
        <a:lstStyle/>
        <a:p>
          <a:endParaRPr lang="en-US"/>
        </a:p>
      </dgm:t>
    </dgm:pt>
    <dgm:pt modelId="{5A908AFF-DBD5-41FF-8767-0DE74CA7CD1B}" type="sibTrans" cxnId="{212738DB-9C01-4833-96F7-E9ECCFFE209A}">
      <dgm:prSet/>
      <dgm:spPr/>
      <dgm:t>
        <a:bodyPr/>
        <a:lstStyle/>
        <a:p>
          <a:endParaRPr lang="en-US"/>
        </a:p>
      </dgm:t>
    </dgm:pt>
    <dgm:pt modelId="{F70084CE-5977-44CC-931A-EF1485366481}">
      <dgm:prSet/>
      <dgm:spPr/>
      <dgm:t>
        <a:bodyPr/>
        <a:lstStyle/>
        <a:p>
          <a:pPr>
            <a:buFont typeface="Wingdings" panose="05000000000000000000" pitchFamily="2" charset="2"/>
            <a:buChar char="Ø"/>
          </a:pPr>
          <a:r>
            <a:rPr lang="en-GB" b="0" dirty="0">
              <a:latin typeface="Neue Haas Grotesk Text Pro (Corp)"/>
            </a:rPr>
            <a:t>Considered different viewpoints to form a balanced analysis (O'Neil, 2016; Crawford, 2021).</a:t>
          </a:r>
          <a:endParaRPr lang="en-US" b="0" dirty="0">
            <a:latin typeface="Neue Haas Grotesk Text Pro (Corp)"/>
          </a:endParaRPr>
        </a:p>
      </dgm:t>
    </dgm:pt>
    <dgm:pt modelId="{86D50619-919C-4F58-8626-17197AFBEB0C}" type="parTrans" cxnId="{3D266067-40DE-4B3B-B4C4-26921CF1BCEC}">
      <dgm:prSet/>
      <dgm:spPr/>
      <dgm:t>
        <a:bodyPr/>
        <a:lstStyle/>
        <a:p>
          <a:endParaRPr lang="en-US"/>
        </a:p>
      </dgm:t>
    </dgm:pt>
    <dgm:pt modelId="{5F1453BD-F73B-4C30-A032-BE9FC280D7FC}" type="sibTrans" cxnId="{3D266067-40DE-4B3B-B4C4-26921CF1BCEC}">
      <dgm:prSet/>
      <dgm:spPr/>
      <dgm:t>
        <a:bodyPr/>
        <a:lstStyle/>
        <a:p>
          <a:endParaRPr lang="en-US"/>
        </a:p>
      </dgm:t>
    </dgm:pt>
    <dgm:pt modelId="{B459E14D-AEEC-4A34-A09A-76FC0CBA5040}" type="pres">
      <dgm:prSet presAssocID="{BD4FA8EF-CCF4-4E66-A310-994B5CA2EF53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FF847104-074C-47FF-908E-1C9A0B58767A}" type="pres">
      <dgm:prSet presAssocID="{FA737D1A-21ED-4596-B98A-8290421442EC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608C1D6-740D-47B4-8B1F-07A61395487C}" type="pres">
      <dgm:prSet presAssocID="{DC006716-6EAE-4926-9575-BEABF93C7D83}" presName="sibTransSpacerBeforeConnector" presStyleCnt="0"/>
      <dgm:spPr/>
    </dgm:pt>
    <dgm:pt modelId="{5E3976C5-F2DD-443E-B493-BF8EB427BC8C}" type="pres">
      <dgm:prSet presAssocID="{DC006716-6EAE-4926-9575-BEABF93C7D83}" presName="sibTrans" presStyleLbl="node1" presStyleIdx="1" presStyleCnt="5"/>
      <dgm:spPr/>
      <dgm:t>
        <a:bodyPr/>
        <a:lstStyle/>
        <a:p>
          <a:endParaRPr lang="en-US"/>
        </a:p>
      </dgm:t>
    </dgm:pt>
    <dgm:pt modelId="{4E9733F7-7D0F-4C38-B0B6-14C3FBC277B8}" type="pres">
      <dgm:prSet presAssocID="{DC006716-6EAE-4926-9575-BEABF93C7D83}" presName="sibTransSpacerAfterConnector" presStyleCnt="0"/>
      <dgm:spPr/>
    </dgm:pt>
    <dgm:pt modelId="{1C2457E8-5288-4484-B12D-776139ADDF76}" type="pres">
      <dgm:prSet presAssocID="{F839ABC2-A9BE-45DD-8B19-A3C164CCB1D9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916A00C-242F-4CF7-9F05-D1A7F96EEB67}" type="pres">
      <dgm:prSet presAssocID="{000FC502-6F2B-4F20-A754-E4F8DF69B4C1}" presName="sibTransSpacerBeforeConnector" presStyleCnt="0"/>
      <dgm:spPr/>
    </dgm:pt>
    <dgm:pt modelId="{9A40D749-2236-4314-B5FA-0B844964027A}" type="pres">
      <dgm:prSet presAssocID="{000FC502-6F2B-4F20-A754-E4F8DF69B4C1}" presName="sibTrans" presStyleLbl="node1" presStyleIdx="3" presStyleCnt="5"/>
      <dgm:spPr/>
      <dgm:t>
        <a:bodyPr/>
        <a:lstStyle/>
        <a:p>
          <a:endParaRPr lang="en-US"/>
        </a:p>
      </dgm:t>
    </dgm:pt>
    <dgm:pt modelId="{FB6A0B84-FA49-4138-B370-9ADA966483BA}" type="pres">
      <dgm:prSet presAssocID="{000FC502-6F2B-4F20-A754-E4F8DF69B4C1}" presName="sibTransSpacerAfterConnector" presStyleCnt="0"/>
      <dgm:spPr/>
    </dgm:pt>
    <dgm:pt modelId="{B3CDF610-6046-45B8-A12F-D3C6B43D264D}" type="pres">
      <dgm:prSet presAssocID="{A93B03DB-CBBA-47E0-B2C1-01E8E95FB2E0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692DCC4F-ABB4-4FE8-9AC7-68562D27CDD0}" srcId="{A93B03DB-CBBA-47E0-B2C1-01E8E95FB2E0}" destId="{D2C9980A-FE4D-49CC-9456-768230A4B826}" srcOrd="0" destOrd="0" parTransId="{F6F40EC2-0FCA-4274-BC89-68F696DB4773}" sibTransId="{711EDC75-C79D-4D26-8CC2-B1E6A37AAD35}"/>
    <dgm:cxn modelId="{3D266067-40DE-4B3B-B4C4-26921CF1BCEC}" srcId="{A93B03DB-CBBA-47E0-B2C1-01E8E95FB2E0}" destId="{F70084CE-5977-44CC-931A-EF1485366481}" srcOrd="2" destOrd="0" parTransId="{86D50619-919C-4F58-8626-17197AFBEB0C}" sibTransId="{5F1453BD-F73B-4C30-A032-BE9FC280D7FC}"/>
    <dgm:cxn modelId="{ADDA04E2-C439-4130-80E3-38E43772DB1B}" type="presOf" srcId="{A93B03DB-CBBA-47E0-B2C1-01E8E95FB2E0}" destId="{B3CDF610-6046-45B8-A12F-D3C6B43D264D}" srcOrd="0" destOrd="0" presId="urn:microsoft.com/office/officeart/2016/7/layout/BasicProcessNew"/>
    <dgm:cxn modelId="{956CB68F-89BC-4B9D-A540-83A9577114C4}" srcId="{F839ABC2-A9BE-45DD-8B19-A3C164CCB1D9}" destId="{837CD0E2-A0C3-45B9-918D-D26FEB80627F}" srcOrd="0" destOrd="0" parTransId="{EEE3E030-2803-4D24-8039-3FF402535A0A}" sibTransId="{D7EB930D-6603-4350-9615-6C334F52229B}"/>
    <dgm:cxn modelId="{80A2EBA7-DEA0-4E92-9043-43D818F82242}" srcId="{BD4FA8EF-CCF4-4E66-A310-994B5CA2EF53}" destId="{F839ABC2-A9BE-45DD-8B19-A3C164CCB1D9}" srcOrd="1" destOrd="0" parTransId="{0E051DA3-1D8A-4B4A-8C7A-96909F3CC0DC}" sibTransId="{000FC502-6F2B-4F20-A754-E4F8DF69B4C1}"/>
    <dgm:cxn modelId="{15E59880-2745-44B6-ACAC-086E68C543A5}" type="presOf" srcId="{D2C9980A-FE4D-49CC-9456-768230A4B826}" destId="{B3CDF610-6046-45B8-A12F-D3C6B43D264D}" srcOrd="0" destOrd="1" presId="urn:microsoft.com/office/officeart/2016/7/layout/BasicProcessNew"/>
    <dgm:cxn modelId="{04749C17-3D20-4ADD-B8E5-21C17D4F1C0C}" type="presOf" srcId="{F70084CE-5977-44CC-931A-EF1485366481}" destId="{B3CDF610-6046-45B8-A12F-D3C6B43D264D}" srcOrd="0" destOrd="3" presId="urn:microsoft.com/office/officeart/2016/7/layout/BasicProcessNew"/>
    <dgm:cxn modelId="{5D9DC103-B1B5-4DBF-8694-CC5764843B4F}" type="presOf" srcId="{000FC502-6F2B-4F20-A754-E4F8DF69B4C1}" destId="{9A40D749-2236-4314-B5FA-0B844964027A}" srcOrd="0" destOrd="0" presId="urn:microsoft.com/office/officeart/2016/7/layout/BasicProcessNew"/>
    <dgm:cxn modelId="{DAE0F0BD-62F0-4C88-B293-E621A6429DD3}" type="presOf" srcId="{837CD0E2-A0C3-45B9-918D-D26FEB80627F}" destId="{1C2457E8-5288-4484-B12D-776139ADDF76}" srcOrd="0" destOrd="1" presId="urn:microsoft.com/office/officeart/2016/7/layout/BasicProcessNew"/>
    <dgm:cxn modelId="{2B09DFDA-9D5C-4BA4-9327-254D6CEF57A1}" srcId="{BD4FA8EF-CCF4-4E66-A310-994B5CA2EF53}" destId="{A93B03DB-CBBA-47E0-B2C1-01E8E95FB2E0}" srcOrd="2" destOrd="0" parTransId="{64A61380-A184-4858-AD30-57AD999B93BB}" sibTransId="{542DDA9E-2ADA-4A55-AB48-49F038B196AA}"/>
    <dgm:cxn modelId="{43BA1721-6EA5-4357-89E8-3C3397EADE0D}" srcId="{BD4FA8EF-CCF4-4E66-A310-994B5CA2EF53}" destId="{FA737D1A-21ED-4596-B98A-8290421442EC}" srcOrd="0" destOrd="0" parTransId="{AD50033C-9AA3-4E97-BB5E-0BE5DB9087C9}" sibTransId="{DC006716-6EAE-4926-9575-BEABF93C7D83}"/>
    <dgm:cxn modelId="{4695C276-D686-420B-85AC-58F3AA5F7527}" srcId="{F839ABC2-A9BE-45DD-8B19-A3C164CCB1D9}" destId="{D0B7C239-C25E-4777-ADF8-07714FABA366}" srcOrd="1" destOrd="0" parTransId="{3AC452EC-122F-48EB-A84D-D9E7A4E4B051}" sibTransId="{095F8734-2F8D-4DF7-A692-85B070CC17BA}"/>
    <dgm:cxn modelId="{3AC969C6-AC35-4605-915F-2C663B2C6F2A}" type="presOf" srcId="{F839ABC2-A9BE-45DD-8B19-A3C164CCB1D9}" destId="{1C2457E8-5288-4484-B12D-776139ADDF76}" srcOrd="0" destOrd="0" presId="urn:microsoft.com/office/officeart/2016/7/layout/BasicProcessNew"/>
    <dgm:cxn modelId="{062AD64E-CF2D-478B-8D3D-54C5767DDADD}" type="presOf" srcId="{2795050A-52AC-4A22-886A-DC127AFC644B}" destId="{1C2457E8-5288-4484-B12D-776139ADDF76}" srcOrd="0" destOrd="4" presId="urn:microsoft.com/office/officeart/2016/7/layout/BasicProcessNew"/>
    <dgm:cxn modelId="{92011BAC-3C77-4FB4-936F-918A77BAB877}" type="presOf" srcId="{DC006716-6EAE-4926-9575-BEABF93C7D83}" destId="{5E3976C5-F2DD-443E-B493-BF8EB427BC8C}" srcOrd="0" destOrd="0" presId="urn:microsoft.com/office/officeart/2016/7/layout/BasicProcessNew"/>
    <dgm:cxn modelId="{0198E4E6-74F6-44EA-BFC0-783BE854A878}" type="presOf" srcId="{D0B7C239-C25E-4777-ADF8-07714FABA366}" destId="{1C2457E8-5288-4484-B12D-776139ADDF76}" srcOrd="0" destOrd="2" presId="urn:microsoft.com/office/officeart/2016/7/layout/BasicProcessNew"/>
    <dgm:cxn modelId="{D5D09C0D-94BD-49D6-85A4-7CDA23A93911}" srcId="{F839ABC2-A9BE-45DD-8B19-A3C164CCB1D9}" destId="{2795050A-52AC-4A22-886A-DC127AFC644B}" srcOrd="3" destOrd="0" parTransId="{2AA24564-4BBE-4ECB-9391-877013794B84}" sibTransId="{CE252FBA-7D04-4937-AC7F-3DA4F4B453E8}"/>
    <dgm:cxn modelId="{5453C321-4D2D-4B35-8A11-E9E6D8285AFB}" type="presOf" srcId="{FA737D1A-21ED-4596-B98A-8290421442EC}" destId="{FF847104-074C-47FF-908E-1C9A0B58767A}" srcOrd="0" destOrd="0" presId="urn:microsoft.com/office/officeart/2016/7/layout/BasicProcessNew"/>
    <dgm:cxn modelId="{E2EE177D-6290-47D7-978B-73EF3B18E181}" type="presOf" srcId="{D23E069C-EDDD-4C7D-97FE-F34DD3288187}" destId="{1C2457E8-5288-4484-B12D-776139ADDF76}" srcOrd="0" destOrd="3" presId="urn:microsoft.com/office/officeart/2016/7/layout/BasicProcessNew"/>
    <dgm:cxn modelId="{4F992CEA-2977-4741-AEB5-4DBD7647C4B5}" type="presOf" srcId="{BFE58EF7-407C-4611-BCB5-16FA503C40D5}" destId="{B3CDF610-6046-45B8-A12F-D3C6B43D264D}" srcOrd="0" destOrd="2" presId="urn:microsoft.com/office/officeart/2016/7/layout/BasicProcessNew"/>
    <dgm:cxn modelId="{3DDEC099-041E-48C2-9738-A30AF166928C}" type="presOf" srcId="{BD4FA8EF-CCF4-4E66-A310-994B5CA2EF53}" destId="{B459E14D-AEEC-4A34-A09A-76FC0CBA5040}" srcOrd="0" destOrd="0" presId="urn:microsoft.com/office/officeart/2016/7/layout/BasicProcessNew"/>
    <dgm:cxn modelId="{212738DB-9C01-4833-96F7-E9ECCFFE209A}" srcId="{A93B03DB-CBBA-47E0-B2C1-01E8E95FB2E0}" destId="{BFE58EF7-407C-4611-BCB5-16FA503C40D5}" srcOrd="1" destOrd="0" parTransId="{C55918F1-FF59-4D9A-9000-0F4AFDD38BC3}" sibTransId="{5A908AFF-DBD5-41FF-8767-0DE74CA7CD1B}"/>
    <dgm:cxn modelId="{D462E47D-8A12-499C-9D89-6619BA3E3ABD}" srcId="{F839ABC2-A9BE-45DD-8B19-A3C164CCB1D9}" destId="{D23E069C-EDDD-4C7D-97FE-F34DD3288187}" srcOrd="2" destOrd="0" parTransId="{B594EB23-0B11-4650-BBB9-B3B335546A6B}" sibTransId="{E13F6795-F1E4-4E63-B56F-1949842B6D2C}"/>
    <dgm:cxn modelId="{FD969518-FC14-416E-B5B4-B563F9B1719F}" type="presParOf" srcId="{B459E14D-AEEC-4A34-A09A-76FC0CBA5040}" destId="{FF847104-074C-47FF-908E-1C9A0B58767A}" srcOrd="0" destOrd="0" presId="urn:microsoft.com/office/officeart/2016/7/layout/BasicProcessNew"/>
    <dgm:cxn modelId="{E7C816D2-34B3-4B36-92F4-87A350AB179B}" type="presParOf" srcId="{B459E14D-AEEC-4A34-A09A-76FC0CBA5040}" destId="{C608C1D6-740D-47B4-8B1F-07A61395487C}" srcOrd="1" destOrd="0" presId="urn:microsoft.com/office/officeart/2016/7/layout/BasicProcessNew"/>
    <dgm:cxn modelId="{14102D86-0C14-45CB-AC48-53E611741896}" type="presParOf" srcId="{B459E14D-AEEC-4A34-A09A-76FC0CBA5040}" destId="{5E3976C5-F2DD-443E-B493-BF8EB427BC8C}" srcOrd="2" destOrd="0" presId="urn:microsoft.com/office/officeart/2016/7/layout/BasicProcessNew"/>
    <dgm:cxn modelId="{1C1397FA-4EF5-41F9-B77C-95F8C9176401}" type="presParOf" srcId="{B459E14D-AEEC-4A34-A09A-76FC0CBA5040}" destId="{4E9733F7-7D0F-4C38-B0B6-14C3FBC277B8}" srcOrd="3" destOrd="0" presId="urn:microsoft.com/office/officeart/2016/7/layout/BasicProcessNew"/>
    <dgm:cxn modelId="{E7E367AD-1B49-4F66-A94A-3833C9DE4A35}" type="presParOf" srcId="{B459E14D-AEEC-4A34-A09A-76FC0CBA5040}" destId="{1C2457E8-5288-4484-B12D-776139ADDF76}" srcOrd="4" destOrd="0" presId="urn:microsoft.com/office/officeart/2016/7/layout/BasicProcessNew"/>
    <dgm:cxn modelId="{7475BC06-4416-466A-94AF-5181D44E51CF}" type="presParOf" srcId="{B459E14D-AEEC-4A34-A09A-76FC0CBA5040}" destId="{3916A00C-242F-4CF7-9F05-D1A7F96EEB67}" srcOrd="5" destOrd="0" presId="urn:microsoft.com/office/officeart/2016/7/layout/BasicProcessNew"/>
    <dgm:cxn modelId="{AF59864F-C85D-44E6-A5EC-9268958F36A7}" type="presParOf" srcId="{B459E14D-AEEC-4A34-A09A-76FC0CBA5040}" destId="{9A40D749-2236-4314-B5FA-0B844964027A}" srcOrd="6" destOrd="0" presId="urn:microsoft.com/office/officeart/2016/7/layout/BasicProcessNew"/>
    <dgm:cxn modelId="{EC222830-2D08-40E4-B018-6D1FCCAC4C38}" type="presParOf" srcId="{B459E14D-AEEC-4A34-A09A-76FC0CBA5040}" destId="{FB6A0B84-FA49-4138-B370-9ADA966483BA}" srcOrd="7" destOrd="0" presId="urn:microsoft.com/office/officeart/2016/7/layout/BasicProcessNew"/>
    <dgm:cxn modelId="{29D4124C-FB0B-455B-A5E7-68AC9C8F1452}" type="presParOf" srcId="{B459E14D-AEEC-4A34-A09A-76FC0CBA5040}" destId="{B3CDF610-6046-45B8-A12F-D3C6B43D264D}" srcOrd="8" destOrd="0" presId="urn:microsoft.com/office/officeart/2016/7/layout/Basic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23C35E4-B615-4C7D-8142-C52067AFAA20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CE82CE4-854D-4D10-A819-82B8FB97743E}">
      <dgm:prSet/>
      <dgm:spPr/>
      <dgm:t>
        <a:bodyPr/>
        <a:lstStyle/>
        <a:p>
          <a:r>
            <a:rPr lang="en-GB" b="1"/>
            <a:t>Too Much Stress</a:t>
          </a:r>
          <a:endParaRPr lang="en-US"/>
        </a:p>
      </dgm:t>
    </dgm:pt>
    <dgm:pt modelId="{579278EE-8208-404A-8484-3E7164081F77}" type="parTrans" cxnId="{16C6C64E-94CB-48DC-8E81-9ACD20DA8748}">
      <dgm:prSet/>
      <dgm:spPr/>
      <dgm:t>
        <a:bodyPr/>
        <a:lstStyle/>
        <a:p>
          <a:endParaRPr lang="en-US"/>
        </a:p>
      </dgm:t>
    </dgm:pt>
    <dgm:pt modelId="{CC2C2AD8-2371-4638-992E-5AC43802BA88}" type="sibTrans" cxnId="{16C6C64E-94CB-48DC-8E81-9ACD20DA8748}">
      <dgm:prSet/>
      <dgm:spPr/>
      <dgm:t>
        <a:bodyPr/>
        <a:lstStyle/>
        <a:p>
          <a:endParaRPr lang="en-US"/>
        </a:p>
      </dgm:t>
    </dgm:pt>
    <dgm:pt modelId="{BAD7765E-1D0E-4C0A-A789-DA45F20A1BA0}">
      <dgm:prSet/>
      <dgm:spPr/>
      <dgm:t>
        <a:bodyPr/>
        <a:lstStyle/>
        <a:p>
          <a:r>
            <a:rPr lang="en-GB"/>
            <a:t>She worked on </a:t>
          </a:r>
          <a:r>
            <a:rPr lang="en-GB" b="1"/>
            <a:t>difficult AI projects</a:t>
          </a:r>
          <a:r>
            <a:rPr lang="en-GB"/>
            <a:t>.</a:t>
          </a:r>
          <a:endParaRPr lang="en-US"/>
        </a:p>
      </dgm:t>
    </dgm:pt>
    <dgm:pt modelId="{C459BB4D-7208-4CF9-AACF-1BCFC8E2E441}" type="parTrans" cxnId="{69CD4A65-FEED-4ACB-85AF-ADC2A92C9B21}">
      <dgm:prSet/>
      <dgm:spPr/>
      <dgm:t>
        <a:bodyPr/>
        <a:lstStyle/>
        <a:p>
          <a:endParaRPr lang="en-US"/>
        </a:p>
      </dgm:t>
    </dgm:pt>
    <dgm:pt modelId="{E8063308-7B0B-41B2-BE7D-2C13C9CA7853}" type="sibTrans" cxnId="{69CD4A65-FEED-4ACB-85AF-ADC2A92C9B21}">
      <dgm:prSet/>
      <dgm:spPr/>
      <dgm:t>
        <a:bodyPr/>
        <a:lstStyle/>
        <a:p>
          <a:endParaRPr lang="en-US"/>
        </a:p>
      </dgm:t>
    </dgm:pt>
    <dgm:pt modelId="{C63C9348-B26F-4DA2-971B-6E5E4F9599C8}">
      <dgm:prSet/>
      <dgm:spPr/>
      <dgm:t>
        <a:bodyPr/>
        <a:lstStyle/>
        <a:p>
          <a:r>
            <a:rPr lang="en-GB"/>
            <a:t>Maybe she </a:t>
          </a:r>
          <a:r>
            <a:rPr lang="en-GB" b="1"/>
            <a:t>ran away</a:t>
          </a:r>
          <a:r>
            <a:rPr lang="en-GB"/>
            <a:t> because of stress.</a:t>
          </a:r>
          <a:endParaRPr lang="en-US"/>
        </a:p>
      </dgm:t>
    </dgm:pt>
    <dgm:pt modelId="{EEE29A86-717A-454E-BA31-75632469370A}" type="parTrans" cxnId="{D3AF4CAA-D893-43BE-9F85-1747073DF7F7}">
      <dgm:prSet/>
      <dgm:spPr/>
      <dgm:t>
        <a:bodyPr/>
        <a:lstStyle/>
        <a:p>
          <a:endParaRPr lang="en-US"/>
        </a:p>
      </dgm:t>
    </dgm:pt>
    <dgm:pt modelId="{223997CF-DB56-4874-91CC-FBD0A91AFEFE}" type="sibTrans" cxnId="{D3AF4CAA-D893-43BE-9F85-1747073DF7F7}">
      <dgm:prSet/>
      <dgm:spPr/>
      <dgm:t>
        <a:bodyPr/>
        <a:lstStyle/>
        <a:p>
          <a:endParaRPr lang="en-US"/>
        </a:p>
      </dgm:t>
    </dgm:pt>
    <dgm:pt modelId="{D63BA669-42AD-42AD-809E-CADF08E370A8}">
      <dgm:prSet/>
      <dgm:spPr/>
      <dgm:t>
        <a:bodyPr/>
        <a:lstStyle/>
        <a:p>
          <a:r>
            <a:rPr lang="en-GB" b="1"/>
            <a:t>Job Problems</a:t>
          </a:r>
          <a:endParaRPr lang="en-US"/>
        </a:p>
      </dgm:t>
    </dgm:pt>
    <dgm:pt modelId="{BCF072D9-EE25-49F0-98C8-5FDCD4839CBA}" type="parTrans" cxnId="{5A2DB091-66F4-4A66-B758-D723639AD20F}">
      <dgm:prSet/>
      <dgm:spPr/>
      <dgm:t>
        <a:bodyPr/>
        <a:lstStyle/>
        <a:p>
          <a:endParaRPr lang="en-US"/>
        </a:p>
      </dgm:t>
    </dgm:pt>
    <dgm:pt modelId="{3DAEEB49-B883-4437-8480-59E5CEF342AF}" type="sibTrans" cxnId="{5A2DB091-66F4-4A66-B758-D723639AD20F}">
      <dgm:prSet/>
      <dgm:spPr/>
      <dgm:t>
        <a:bodyPr/>
        <a:lstStyle/>
        <a:p>
          <a:endParaRPr lang="en-US"/>
        </a:p>
      </dgm:t>
    </dgm:pt>
    <dgm:pt modelId="{B0AADDEB-FBC1-4AA1-9B16-AD91720CF566}">
      <dgm:prSet/>
      <dgm:spPr/>
      <dgm:t>
        <a:bodyPr/>
        <a:lstStyle/>
        <a:p>
          <a:r>
            <a:rPr lang="en-GB"/>
            <a:t>She said </a:t>
          </a:r>
          <a:r>
            <a:rPr lang="en-GB" b="1"/>
            <a:t>AI was being used in bad ways</a:t>
          </a:r>
          <a:r>
            <a:rPr lang="en-GB"/>
            <a:t>.</a:t>
          </a:r>
          <a:endParaRPr lang="en-US"/>
        </a:p>
      </dgm:t>
    </dgm:pt>
    <dgm:pt modelId="{BBF72699-1042-489A-9307-21F6DBF54CDE}" type="parTrans" cxnId="{CEB38321-A4EB-42C3-B83D-593A7AF82267}">
      <dgm:prSet/>
      <dgm:spPr/>
      <dgm:t>
        <a:bodyPr/>
        <a:lstStyle/>
        <a:p>
          <a:endParaRPr lang="en-US"/>
        </a:p>
      </dgm:t>
    </dgm:pt>
    <dgm:pt modelId="{E1E260FC-E911-4AB2-B97E-693A22853386}" type="sibTrans" cxnId="{CEB38321-A4EB-42C3-B83D-593A7AF82267}">
      <dgm:prSet/>
      <dgm:spPr/>
      <dgm:t>
        <a:bodyPr/>
        <a:lstStyle/>
        <a:p>
          <a:endParaRPr lang="en-US"/>
        </a:p>
      </dgm:t>
    </dgm:pt>
    <dgm:pt modelId="{5B6D8658-EDBF-41FF-9D4C-4C3F78231A76}">
      <dgm:prSet/>
      <dgm:spPr/>
      <dgm:t>
        <a:bodyPr/>
        <a:lstStyle/>
        <a:p>
          <a:r>
            <a:rPr lang="en-GB"/>
            <a:t>Maybe someone at </a:t>
          </a:r>
          <a:r>
            <a:rPr lang="en-GB" b="1"/>
            <a:t>her job wanted her to stop talking</a:t>
          </a:r>
          <a:r>
            <a:rPr lang="en-GB"/>
            <a:t>.</a:t>
          </a:r>
          <a:endParaRPr lang="en-US"/>
        </a:p>
      </dgm:t>
    </dgm:pt>
    <dgm:pt modelId="{85ECCDC6-A98D-4E21-8193-EA0975088FBB}" type="parTrans" cxnId="{E278CDE2-234A-40CA-AA9C-09392934607E}">
      <dgm:prSet/>
      <dgm:spPr/>
      <dgm:t>
        <a:bodyPr/>
        <a:lstStyle/>
        <a:p>
          <a:endParaRPr lang="en-US"/>
        </a:p>
      </dgm:t>
    </dgm:pt>
    <dgm:pt modelId="{0E5AAB0D-FC98-4E5E-89D2-803F79BCCE0E}" type="sibTrans" cxnId="{E278CDE2-234A-40CA-AA9C-09392934607E}">
      <dgm:prSet/>
      <dgm:spPr/>
      <dgm:t>
        <a:bodyPr/>
        <a:lstStyle/>
        <a:p>
          <a:endParaRPr lang="en-US"/>
        </a:p>
      </dgm:t>
    </dgm:pt>
    <dgm:pt modelId="{177F159A-147E-4FFB-9355-45DC6CFE8241}">
      <dgm:prSet/>
      <dgm:spPr/>
      <dgm:t>
        <a:bodyPr/>
        <a:lstStyle/>
        <a:p>
          <a:r>
            <a:rPr lang="en-GB" b="1"/>
            <a:t>Outside Danger</a:t>
          </a:r>
          <a:endParaRPr lang="en-US"/>
        </a:p>
      </dgm:t>
    </dgm:pt>
    <dgm:pt modelId="{3594CF2F-3D25-496D-91B3-7B5661E21EAD}" type="parTrans" cxnId="{76E0A81B-D16A-4B4A-91BE-957F3A02B7EF}">
      <dgm:prSet/>
      <dgm:spPr/>
      <dgm:t>
        <a:bodyPr/>
        <a:lstStyle/>
        <a:p>
          <a:endParaRPr lang="en-US"/>
        </a:p>
      </dgm:t>
    </dgm:pt>
    <dgm:pt modelId="{03FBFE59-9413-433A-AAE3-E5627BA508C6}" type="sibTrans" cxnId="{76E0A81B-D16A-4B4A-91BE-957F3A02B7EF}">
      <dgm:prSet/>
      <dgm:spPr/>
      <dgm:t>
        <a:bodyPr/>
        <a:lstStyle/>
        <a:p>
          <a:endParaRPr lang="en-US"/>
        </a:p>
      </dgm:t>
    </dgm:pt>
    <dgm:pt modelId="{B571996E-EC1C-435B-B214-8C4C749D533E}">
      <dgm:prSet/>
      <dgm:spPr/>
      <dgm:t>
        <a:bodyPr/>
        <a:lstStyle/>
        <a:p>
          <a:r>
            <a:rPr lang="en-GB"/>
            <a:t>AI is </a:t>
          </a:r>
          <a:r>
            <a:rPr lang="en-GB" b="1"/>
            <a:t>used in war and spying</a:t>
          </a:r>
          <a:r>
            <a:rPr lang="en-GB"/>
            <a:t> (Bostrom, 2014).</a:t>
          </a:r>
          <a:endParaRPr lang="en-US"/>
        </a:p>
      </dgm:t>
    </dgm:pt>
    <dgm:pt modelId="{6B215A3F-AF32-481A-A62C-89E93EED0FA6}" type="parTrans" cxnId="{70D5D10A-4437-458D-AFD8-6BEFECB76933}">
      <dgm:prSet/>
      <dgm:spPr/>
      <dgm:t>
        <a:bodyPr/>
        <a:lstStyle/>
        <a:p>
          <a:endParaRPr lang="en-US"/>
        </a:p>
      </dgm:t>
    </dgm:pt>
    <dgm:pt modelId="{7DD2C163-02B2-4FA4-BDB9-FAE757EE1827}" type="sibTrans" cxnId="{70D5D10A-4437-458D-AFD8-6BEFECB76933}">
      <dgm:prSet/>
      <dgm:spPr/>
      <dgm:t>
        <a:bodyPr/>
        <a:lstStyle/>
        <a:p>
          <a:endParaRPr lang="en-US"/>
        </a:p>
      </dgm:t>
    </dgm:pt>
    <dgm:pt modelId="{D567C526-E9FE-4EDE-A6D3-9C73E31CDE88}">
      <dgm:prSet/>
      <dgm:spPr/>
      <dgm:t>
        <a:bodyPr/>
        <a:lstStyle/>
        <a:p>
          <a:r>
            <a:rPr lang="en-GB"/>
            <a:t>Maybe </a:t>
          </a:r>
          <a:r>
            <a:rPr lang="en-GB" b="1"/>
            <a:t>someone silenced her</a:t>
          </a:r>
          <a:r>
            <a:rPr lang="en-GB"/>
            <a:t> to protect AI secrets.</a:t>
          </a:r>
          <a:endParaRPr lang="en-US"/>
        </a:p>
      </dgm:t>
    </dgm:pt>
    <dgm:pt modelId="{73D69817-1AD3-4338-AA5E-BE347F249A7A}" type="parTrans" cxnId="{571BCEA1-8AA1-4AAA-BE6A-686F7D71E039}">
      <dgm:prSet/>
      <dgm:spPr/>
      <dgm:t>
        <a:bodyPr/>
        <a:lstStyle/>
        <a:p>
          <a:endParaRPr lang="en-US"/>
        </a:p>
      </dgm:t>
    </dgm:pt>
    <dgm:pt modelId="{F0C9A52B-DB85-414F-A6F5-AD12952A169A}" type="sibTrans" cxnId="{571BCEA1-8AA1-4AAA-BE6A-686F7D71E039}">
      <dgm:prSet/>
      <dgm:spPr/>
      <dgm:t>
        <a:bodyPr/>
        <a:lstStyle/>
        <a:p>
          <a:endParaRPr lang="en-US"/>
        </a:p>
      </dgm:t>
    </dgm:pt>
    <dgm:pt modelId="{EE666BD3-7E71-49E6-8CA4-A914A777EFE8}">
      <dgm:prSet/>
      <dgm:spPr/>
      <dgm:t>
        <a:bodyPr/>
        <a:lstStyle/>
        <a:p>
          <a:r>
            <a:rPr lang="en-GB"/>
            <a:t>📌 (Bostrom, 2014; Crawford, 2021)</a:t>
          </a:r>
          <a:endParaRPr lang="en-US"/>
        </a:p>
      </dgm:t>
    </dgm:pt>
    <dgm:pt modelId="{58890123-4001-4E83-9DEA-03AB26898128}" type="parTrans" cxnId="{54F5CF31-0CDF-4522-9176-19361905A8CE}">
      <dgm:prSet/>
      <dgm:spPr/>
      <dgm:t>
        <a:bodyPr/>
        <a:lstStyle/>
        <a:p>
          <a:endParaRPr lang="en-US"/>
        </a:p>
      </dgm:t>
    </dgm:pt>
    <dgm:pt modelId="{030E2007-1224-4C52-89F2-6EC9A23A27B2}" type="sibTrans" cxnId="{54F5CF31-0CDF-4522-9176-19361905A8CE}">
      <dgm:prSet/>
      <dgm:spPr/>
      <dgm:t>
        <a:bodyPr/>
        <a:lstStyle/>
        <a:p>
          <a:endParaRPr lang="en-US"/>
        </a:p>
      </dgm:t>
    </dgm:pt>
    <dgm:pt modelId="{E6E89D61-C2DC-4FFA-BF4A-8E697121418B}" type="pres">
      <dgm:prSet presAssocID="{223C35E4-B615-4C7D-8142-C52067AFAA20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921AD39F-2D64-4A9A-873C-DD0F5B1EF80F}" type="pres">
      <dgm:prSet presAssocID="{9CE82CE4-854D-4D10-A819-82B8FB97743E}" presName="node" presStyleLbl="node1" presStyleIdx="0" presStyleCnt="10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720D96D-CABC-43EE-A8BD-717BEAA15279}" type="pres">
      <dgm:prSet presAssocID="{CC2C2AD8-2371-4638-992E-5AC43802BA88}" presName="sibTrans" presStyleCnt="0"/>
      <dgm:spPr/>
    </dgm:pt>
    <dgm:pt modelId="{31269713-8B0B-408C-9BB2-90EB3627D653}" type="pres">
      <dgm:prSet presAssocID="{BAD7765E-1D0E-4C0A-A789-DA45F20A1BA0}" presName="node" presStyleLbl="node1" presStyleIdx="1" presStyleCnt="10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6C92589-C6E4-4037-86A8-65EDA505240F}" type="pres">
      <dgm:prSet presAssocID="{E8063308-7B0B-41B2-BE7D-2C13C9CA7853}" presName="sibTrans" presStyleCnt="0"/>
      <dgm:spPr/>
    </dgm:pt>
    <dgm:pt modelId="{8782FC81-E1D6-4273-AD3B-9AFEA3AD430A}" type="pres">
      <dgm:prSet presAssocID="{C63C9348-B26F-4DA2-971B-6E5E4F9599C8}" presName="node" presStyleLbl="node1" presStyleIdx="2" presStyleCnt="10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68A4C33-52B8-4435-9A73-797F8CFE5F2A}" type="pres">
      <dgm:prSet presAssocID="{223997CF-DB56-4874-91CC-FBD0A91AFEFE}" presName="sibTrans" presStyleCnt="0"/>
      <dgm:spPr/>
    </dgm:pt>
    <dgm:pt modelId="{2E36F86F-C5E5-46E2-A52C-04C61208F32D}" type="pres">
      <dgm:prSet presAssocID="{D63BA669-42AD-42AD-809E-CADF08E370A8}" presName="node" presStyleLbl="node1" presStyleIdx="3" presStyleCnt="10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CA68B1C-9BE0-4855-A935-EE192E2BAAB8}" type="pres">
      <dgm:prSet presAssocID="{3DAEEB49-B883-4437-8480-59E5CEF342AF}" presName="sibTrans" presStyleCnt="0"/>
      <dgm:spPr/>
    </dgm:pt>
    <dgm:pt modelId="{2B88DCDC-32D4-4554-9328-57D28275C5E1}" type="pres">
      <dgm:prSet presAssocID="{B0AADDEB-FBC1-4AA1-9B16-AD91720CF566}" presName="node" presStyleLbl="node1" presStyleIdx="4" presStyleCnt="10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82A2227-A236-48AE-BDAC-B680FEE7E4B6}" type="pres">
      <dgm:prSet presAssocID="{E1E260FC-E911-4AB2-B97E-693A22853386}" presName="sibTrans" presStyleCnt="0"/>
      <dgm:spPr/>
    </dgm:pt>
    <dgm:pt modelId="{FE753859-162E-4284-A36C-174BF126E87A}" type="pres">
      <dgm:prSet presAssocID="{5B6D8658-EDBF-41FF-9D4C-4C3F78231A76}" presName="node" presStyleLbl="node1" presStyleIdx="5" presStyleCnt="10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32D85C3-00E0-4724-85E6-0FB0A3DCC78F}" type="pres">
      <dgm:prSet presAssocID="{0E5AAB0D-FC98-4E5E-89D2-803F79BCCE0E}" presName="sibTrans" presStyleCnt="0"/>
      <dgm:spPr/>
    </dgm:pt>
    <dgm:pt modelId="{1E982C13-ABD0-430A-8A61-ED8E4999ACFB}" type="pres">
      <dgm:prSet presAssocID="{177F159A-147E-4FFB-9355-45DC6CFE8241}" presName="node" presStyleLbl="node1" presStyleIdx="6" presStyleCnt="10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19FC24A-3478-4E8C-81A4-3B0E55FDD410}" type="pres">
      <dgm:prSet presAssocID="{03FBFE59-9413-433A-AAE3-E5627BA508C6}" presName="sibTrans" presStyleCnt="0"/>
      <dgm:spPr/>
    </dgm:pt>
    <dgm:pt modelId="{654F1B08-56CA-4416-AD6F-6F724960D2C8}" type="pres">
      <dgm:prSet presAssocID="{B571996E-EC1C-435B-B214-8C4C749D533E}" presName="node" presStyleLbl="node1" presStyleIdx="7" presStyleCnt="10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407510A-47B1-4C19-BC89-DB60EB34C56A}" type="pres">
      <dgm:prSet presAssocID="{7DD2C163-02B2-4FA4-BDB9-FAE757EE1827}" presName="sibTrans" presStyleCnt="0"/>
      <dgm:spPr/>
    </dgm:pt>
    <dgm:pt modelId="{E8DDB60A-796F-45B3-A026-0CFD4FF7975E}" type="pres">
      <dgm:prSet presAssocID="{D567C526-E9FE-4EDE-A6D3-9C73E31CDE88}" presName="node" presStyleLbl="node1" presStyleIdx="8" presStyleCnt="10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F58DB08-AA33-4C28-A4F1-8FEDF70F12E6}" type="pres">
      <dgm:prSet presAssocID="{F0C9A52B-DB85-414F-A6F5-AD12952A169A}" presName="sibTrans" presStyleCnt="0"/>
      <dgm:spPr/>
    </dgm:pt>
    <dgm:pt modelId="{E35A6219-3169-4942-A286-CFE1D144A22A}" type="pres">
      <dgm:prSet presAssocID="{EE666BD3-7E71-49E6-8CA4-A914A777EFE8}" presName="node" presStyleLbl="node1" presStyleIdx="9" presStyleCnt="10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CEB38321-A4EB-42C3-B83D-593A7AF82267}" srcId="{223C35E4-B615-4C7D-8142-C52067AFAA20}" destId="{B0AADDEB-FBC1-4AA1-9B16-AD91720CF566}" srcOrd="4" destOrd="0" parTransId="{BBF72699-1042-489A-9307-21F6DBF54CDE}" sibTransId="{E1E260FC-E911-4AB2-B97E-693A22853386}"/>
    <dgm:cxn modelId="{AA20D571-4AD3-4602-A55F-7905B0010547}" type="presOf" srcId="{177F159A-147E-4FFB-9355-45DC6CFE8241}" destId="{1E982C13-ABD0-430A-8A61-ED8E4999ACFB}" srcOrd="0" destOrd="0" presId="urn:microsoft.com/office/officeart/2005/8/layout/default"/>
    <dgm:cxn modelId="{FB5E917B-64F2-4B0D-A419-892A720F8B4B}" type="presOf" srcId="{D567C526-E9FE-4EDE-A6D3-9C73E31CDE88}" destId="{E8DDB60A-796F-45B3-A026-0CFD4FF7975E}" srcOrd="0" destOrd="0" presId="urn:microsoft.com/office/officeart/2005/8/layout/default"/>
    <dgm:cxn modelId="{6DF31D09-C703-49FC-9D08-A9F868A2015E}" type="presOf" srcId="{BAD7765E-1D0E-4C0A-A789-DA45F20A1BA0}" destId="{31269713-8B0B-408C-9BB2-90EB3627D653}" srcOrd="0" destOrd="0" presId="urn:microsoft.com/office/officeart/2005/8/layout/default"/>
    <dgm:cxn modelId="{B95BE173-2C74-43B9-A533-C0A67B0ECD75}" type="presOf" srcId="{C63C9348-B26F-4DA2-971B-6E5E4F9599C8}" destId="{8782FC81-E1D6-4273-AD3B-9AFEA3AD430A}" srcOrd="0" destOrd="0" presId="urn:microsoft.com/office/officeart/2005/8/layout/default"/>
    <dgm:cxn modelId="{D3AF4CAA-D893-43BE-9F85-1747073DF7F7}" srcId="{223C35E4-B615-4C7D-8142-C52067AFAA20}" destId="{C63C9348-B26F-4DA2-971B-6E5E4F9599C8}" srcOrd="2" destOrd="0" parTransId="{EEE29A86-717A-454E-BA31-75632469370A}" sibTransId="{223997CF-DB56-4874-91CC-FBD0A91AFEFE}"/>
    <dgm:cxn modelId="{9464B5DB-D388-48AA-943D-26F0BA5B8B9A}" type="presOf" srcId="{5B6D8658-EDBF-41FF-9D4C-4C3F78231A76}" destId="{FE753859-162E-4284-A36C-174BF126E87A}" srcOrd="0" destOrd="0" presId="urn:microsoft.com/office/officeart/2005/8/layout/default"/>
    <dgm:cxn modelId="{69CD4A65-FEED-4ACB-85AF-ADC2A92C9B21}" srcId="{223C35E4-B615-4C7D-8142-C52067AFAA20}" destId="{BAD7765E-1D0E-4C0A-A789-DA45F20A1BA0}" srcOrd="1" destOrd="0" parTransId="{C459BB4D-7208-4CF9-AACF-1BCFC8E2E441}" sibTransId="{E8063308-7B0B-41B2-BE7D-2C13C9CA7853}"/>
    <dgm:cxn modelId="{21F1952F-26FD-40AF-A466-A2AF7C9FB9D3}" type="presOf" srcId="{223C35E4-B615-4C7D-8142-C52067AFAA20}" destId="{E6E89D61-C2DC-4FFA-BF4A-8E697121418B}" srcOrd="0" destOrd="0" presId="urn:microsoft.com/office/officeart/2005/8/layout/default"/>
    <dgm:cxn modelId="{70D5D10A-4437-458D-AFD8-6BEFECB76933}" srcId="{223C35E4-B615-4C7D-8142-C52067AFAA20}" destId="{B571996E-EC1C-435B-B214-8C4C749D533E}" srcOrd="7" destOrd="0" parTransId="{6B215A3F-AF32-481A-A62C-89E93EED0FA6}" sibTransId="{7DD2C163-02B2-4FA4-BDB9-FAE757EE1827}"/>
    <dgm:cxn modelId="{571BCEA1-8AA1-4AAA-BE6A-686F7D71E039}" srcId="{223C35E4-B615-4C7D-8142-C52067AFAA20}" destId="{D567C526-E9FE-4EDE-A6D3-9C73E31CDE88}" srcOrd="8" destOrd="0" parTransId="{73D69817-1AD3-4338-AA5E-BE347F249A7A}" sibTransId="{F0C9A52B-DB85-414F-A6F5-AD12952A169A}"/>
    <dgm:cxn modelId="{CCD71871-D01A-4DAB-BBE5-7F0991116B9A}" type="presOf" srcId="{D63BA669-42AD-42AD-809E-CADF08E370A8}" destId="{2E36F86F-C5E5-46E2-A52C-04C61208F32D}" srcOrd="0" destOrd="0" presId="urn:microsoft.com/office/officeart/2005/8/layout/default"/>
    <dgm:cxn modelId="{5A2DB091-66F4-4A66-B758-D723639AD20F}" srcId="{223C35E4-B615-4C7D-8142-C52067AFAA20}" destId="{D63BA669-42AD-42AD-809E-CADF08E370A8}" srcOrd="3" destOrd="0" parTransId="{BCF072D9-EE25-49F0-98C8-5FDCD4839CBA}" sibTransId="{3DAEEB49-B883-4437-8480-59E5CEF342AF}"/>
    <dgm:cxn modelId="{54F5CF31-0CDF-4522-9176-19361905A8CE}" srcId="{223C35E4-B615-4C7D-8142-C52067AFAA20}" destId="{EE666BD3-7E71-49E6-8CA4-A914A777EFE8}" srcOrd="9" destOrd="0" parTransId="{58890123-4001-4E83-9DEA-03AB26898128}" sibTransId="{030E2007-1224-4C52-89F2-6EC9A23A27B2}"/>
    <dgm:cxn modelId="{76E0A81B-D16A-4B4A-91BE-957F3A02B7EF}" srcId="{223C35E4-B615-4C7D-8142-C52067AFAA20}" destId="{177F159A-147E-4FFB-9355-45DC6CFE8241}" srcOrd="6" destOrd="0" parTransId="{3594CF2F-3D25-496D-91B3-7B5661E21EAD}" sibTransId="{03FBFE59-9413-433A-AAE3-E5627BA508C6}"/>
    <dgm:cxn modelId="{EF940679-3A8E-43F2-9F05-077BD209A16C}" type="presOf" srcId="{EE666BD3-7E71-49E6-8CA4-A914A777EFE8}" destId="{E35A6219-3169-4942-A286-CFE1D144A22A}" srcOrd="0" destOrd="0" presId="urn:microsoft.com/office/officeart/2005/8/layout/default"/>
    <dgm:cxn modelId="{E278CDE2-234A-40CA-AA9C-09392934607E}" srcId="{223C35E4-B615-4C7D-8142-C52067AFAA20}" destId="{5B6D8658-EDBF-41FF-9D4C-4C3F78231A76}" srcOrd="5" destOrd="0" parTransId="{85ECCDC6-A98D-4E21-8193-EA0975088FBB}" sibTransId="{0E5AAB0D-FC98-4E5E-89D2-803F79BCCE0E}"/>
    <dgm:cxn modelId="{836373BE-3DD8-46FB-9FB0-AA8F4FF3420C}" type="presOf" srcId="{B0AADDEB-FBC1-4AA1-9B16-AD91720CF566}" destId="{2B88DCDC-32D4-4554-9328-57D28275C5E1}" srcOrd="0" destOrd="0" presId="urn:microsoft.com/office/officeart/2005/8/layout/default"/>
    <dgm:cxn modelId="{16C6C64E-94CB-48DC-8E81-9ACD20DA8748}" srcId="{223C35E4-B615-4C7D-8142-C52067AFAA20}" destId="{9CE82CE4-854D-4D10-A819-82B8FB97743E}" srcOrd="0" destOrd="0" parTransId="{579278EE-8208-404A-8484-3E7164081F77}" sibTransId="{CC2C2AD8-2371-4638-992E-5AC43802BA88}"/>
    <dgm:cxn modelId="{3D1C9BFE-81AB-4ED2-B4A3-D87CF8F9D0A4}" type="presOf" srcId="{9CE82CE4-854D-4D10-A819-82B8FB97743E}" destId="{921AD39F-2D64-4A9A-873C-DD0F5B1EF80F}" srcOrd="0" destOrd="0" presId="urn:microsoft.com/office/officeart/2005/8/layout/default"/>
    <dgm:cxn modelId="{20743341-DA2C-4D47-AB27-E500823EA142}" type="presOf" srcId="{B571996E-EC1C-435B-B214-8C4C749D533E}" destId="{654F1B08-56CA-4416-AD6F-6F724960D2C8}" srcOrd="0" destOrd="0" presId="urn:microsoft.com/office/officeart/2005/8/layout/default"/>
    <dgm:cxn modelId="{82C9C232-EAD0-43D2-8C3F-052AAAD76D9B}" type="presParOf" srcId="{E6E89D61-C2DC-4FFA-BF4A-8E697121418B}" destId="{921AD39F-2D64-4A9A-873C-DD0F5B1EF80F}" srcOrd="0" destOrd="0" presId="urn:microsoft.com/office/officeart/2005/8/layout/default"/>
    <dgm:cxn modelId="{C2131304-1924-4084-86F1-4659C7956967}" type="presParOf" srcId="{E6E89D61-C2DC-4FFA-BF4A-8E697121418B}" destId="{6720D96D-CABC-43EE-A8BD-717BEAA15279}" srcOrd="1" destOrd="0" presId="urn:microsoft.com/office/officeart/2005/8/layout/default"/>
    <dgm:cxn modelId="{6D8E910C-7437-423D-A71A-D8C90C3D2E4C}" type="presParOf" srcId="{E6E89D61-C2DC-4FFA-BF4A-8E697121418B}" destId="{31269713-8B0B-408C-9BB2-90EB3627D653}" srcOrd="2" destOrd="0" presId="urn:microsoft.com/office/officeart/2005/8/layout/default"/>
    <dgm:cxn modelId="{CDFC36D0-6DAF-497E-A2FA-390590C5276D}" type="presParOf" srcId="{E6E89D61-C2DC-4FFA-BF4A-8E697121418B}" destId="{66C92589-C6E4-4037-86A8-65EDA505240F}" srcOrd="3" destOrd="0" presId="urn:microsoft.com/office/officeart/2005/8/layout/default"/>
    <dgm:cxn modelId="{572070E8-ACBB-4ED0-86E5-8B52FB6070CE}" type="presParOf" srcId="{E6E89D61-C2DC-4FFA-BF4A-8E697121418B}" destId="{8782FC81-E1D6-4273-AD3B-9AFEA3AD430A}" srcOrd="4" destOrd="0" presId="urn:microsoft.com/office/officeart/2005/8/layout/default"/>
    <dgm:cxn modelId="{CCBEE5DE-1D7A-489A-A31D-797BCF4E91BC}" type="presParOf" srcId="{E6E89D61-C2DC-4FFA-BF4A-8E697121418B}" destId="{768A4C33-52B8-4435-9A73-797F8CFE5F2A}" srcOrd="5" destOrd="0" presId="urn:microsoft.com/office/officeart/2005/8/layout/default"/>
    <dgm:cxn modelId="{9AA81BB7-6028-44B3-BC79-3A40EDFA6666}" type="presParOf" srcId="{E6E89D61-C2DC-4FFA-BF4A-8E697121418B}" destId="{2E36F86F-C5E5-46E2-A52C-04C61208F32D}" srcOrd="6" destOrd="0" presId="urn:microsoft.com/office/officeart/2005/8/layout/default"/>
    <dgm:cxn modelId="{08D7D9D3-B413-437E-A963-F05080B3EE5C}" type="presParOf" srcId="{E6E89D61-C2DC-4FFA-BF4A-8E697121418B}" destId="{DCA68B1C-9BE0-4855-A935-EE192E2BAAB8}" srcOrd="7" destOrd="0" presId="urn:microsoft.com/office/officeart/2005/8/layout/default"/>
    <dgm:cxn modelId="{845A608A-E41A-49D1-B606-3CDDDF65BAD9}" type="presParOf" srcId="{E6E89D61-C2DC-4FFA-BF4A-8E697121418B}" destId="{2B88DCDC-32D4-4554-9328-57D28275C5E1}" srcOrd="8" destOrd="0" presId="urn:microsoft.com/office/officeart/2005/8/layout/default"/>
    <dgm:cxn modelId="{523D8C38-E470-469D-BB7E-14DE0B340B0D}" type="presParOf" srcId="{E6E89D61-C2DC-4FFA-BF4A-8E697121418B}" destId="{282A2227-A236-48AE-BDAC-B680FEE7E4B6}" srcOrd="9" destOrd="0" presId="urn:microsoft.com/office/officeart/2005/8/layout/default"/>
    <dgm:cxn modelId="{1F6EE4F4-2F59-4485-B182-33ECBDD6C50A}" type="presParOf" srcId="{E6E89D61-C2DC-4FFA-BF4A-8E697121418B}" destId="{FE753859-162E-4284-A36C-174BF126E87A}" srcOrd="10" destOrd="0" presId="urn:microsoft.com/office/officeart/2005/8/layout/default"/>
    <dgm:cxn modelId="{F71778A7-AC95-428A-9E32-AA8F8D2EEA95}" type="presParOf" srcId="{E6E89D61-C2DC-4FFA-BF4A-8E697121418B}" destId="{F32D85C3-00E0-4724-85E6-0FB0A3DCC78F}" srcOrd="11" destOrd="0" presId="urn:microsoft.com/office/officeart/2005/8/layout/default"/>
    <dgm:cxn modelId="{9F227DE1-0CFA-44D4-8DA9-B6CCB206E8AB}" type="presParOf" srcId="{E6E89D61-C2DC-4FFA-BF4A-8E697121418B}" destId="{1E982C13-ABD0-430A-8A61-ED8E4999ACFB}" srcOrd="12" destOrd="0" presId="urn:microsoft.com/office/officeart/2005/8/layout/default"/>
    <dgm:cxn modelId="{537EA52A-FEAB-45D9-BA32-5B856AD11E54}" type="presParOf" srcId="{E6E89D61-C2DC-4FFA-BF4A-8E697121418B}" destId="{A19FC24A-3478-4E8C-81A4-3B0E55FDD410}" srcOrd="13" destOrd="0" presId="urn:microsoft.com/office/officeart/2005/8/layout/default"/>
    <dgm:cxn modelId="{87568408-6183-42D3-8CCD-45EF79DC435C}" type="presParOf" srcId="{E6E89D61-C2DC-4FFA-BF4A-8E697121418B}" destId="{654F1B08-56CA-4416-AD6F-6F724960D2C8}" srcOrd="14" destOrd="0" presId="urn:microsoft.com/office/officeart/2005/8/layout/default"/>
    <dgm:cxn modelId="{D65D6B04-D4DD-4D5D-8DFC-43204DF415B0}" type="presParOf" srcId="{E6E89D61-C2DC-4FFA-BF4A-8E697121418B}" destId="{1407510A-47B1-4C19-BC89-DB60EB34C56A}" srcOrd="15" destOrd="0" presId="urn:microsoft.com/office/officeart/2005/8/layout/default"/>
    <dgm:cxn modelId="{DF198981-4274-4C25-B88F-21C5BF6C8455}" type="presParOf" srcId="{E6E89D61-C2DC-4FFA-BF4A-8E697121418B}" destId="{E8DDB60A-796F-45B3-A026-0CFD4FF7975E}" srcOrd="16" destOrd="0" presId="urn:microsoft.com/office/officeart/2005/8/layout/default"/>
    <dgm:cxn modelId="{B96D1827-2A32-4A54-9339-70E1070066E4}" type="presParOf" srcId="{E6E89D61-C2DC-4FFA-BF4A-8E697121418B}" destId="{BF58DB08-AA33-4C28-A4F1-8FEDF70F12E6}" srcOrd="17" destOrd="0" presId="urn:microsoft.com/office/officeart/2005/8/layout/default"/>
    <dgm:cxn modelId="{8D3198BE-A006-46C7-8FB4-29DF266CCA53}" type="presParOf" srcId="{E6E89D61-C2DC-4FFA-BF4A-8E697121418B}" destId="{E35A6219-3169-4942-A286-CFE1D144A22A}" srcOrd="1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847104-074C-47FF-908E-1C9A0B58767A}">
      <dsp:nvSpPr>
        <dsp:cNvPr id="0" name=""/>
        <dsp:cNvSpPr/>
      </dsp:nvSpPr>
      <dsp:spPr>
        <a:xfrm>
          <a:off x="7713" y="11798"/>
          <a:ext cx="3309248" cy="497802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b="0" kern="1200" dirty="0"/>
            <a:t>Dr. Hart was an expert in AI ethics and focused on the risks of decision-making using AI (O'Neil, 2016; Crawford, 2021).</a:t>
          </a:r>
          <a:endParaRPr lang="ro-RO" sz="1800" b="0" kern="1200" dirty="0"/>
        </a:p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ro-RO" sz="1800" b="0" kern="1200" dirty="0"/>
        </a:p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b="0" kern="1200" dirty="0"/>
            <a:t>She warned that AI systems could be biased, lack accountability, and be misused (O'Neil, 2016; Crawford, 2021</a:t>
          </a:r>
          <a:r>
            <a:rPr lang="en-GB" sz="1200" b="0" kern="1200" dirty="0"/>
            <a:t>).</a:t>
          </a:r>
          <a:endParaRPr lang="en-US" sz="1200" b="0" kern="1200" dirty="0"/>
        </a:p>
      </dsp:txBody>
      <dsp:txXfrm>
        <a:off x="7713" y="11798"/>
        <a:ext cx="3309248" cy="4978029"/>
      </dsp:txXfrm>
    </dsp:sp>
    <dsp:sp modelId="{5E3976C5-F2DD-443E-B493-BF8EB427BC8C}">
      <dsp:nvSpPr>
        <dsp:cNvPr id="0" name=""/>
        <dsp:cNvSpPr/>
      </dsp:nvSpPr>
      <dsp:spPr>
        <a:xfrm>
          <a:off x="3365134" y="2379313"/>
          <a:ext cx="496387" cy="243000"/>
        </a:xfrm>
        <a:prstGeom prst="rightArrow">
          <a:avLst>
            <a:gd name="adj1" fmla="val 5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2457E8-5288-4484-B12D-776139ADDF76}">
      <dsp:nvSpPr>
        <dsp:cNvPr id="0" name=""/>
        <dsp:cNvSpPr/>
      </dsp:nvSpPr>
      <dsp:spPr>
        <a:xfrm>
          <a:off x="3909694" y="11798"/>
          <a:ext cx="3309248" cy="4978029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kern="1200" dirty="0">
              <a:latin typeface="Neue Haas Grotesk Text Pro (Corp)"/>
            </a:rPr>
            <a:t>Key Evidence:</a:t>
          </a:r>
          <a:endParaRPr lang="en-US" sz="1600" b="0" kern="1200" dirty="0">
            <a:latin typeface="Neue Haas Grotesk Text Pro (Corp)"/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Wingdings" panose="05000000000000000000" pitchFamily="2" charset="2"/>
            <a:buChar char="••"/>
          </a:pPr>
          <a:r>
            <a:rPr lang="en-GB" sz="1600" b="0" kern="1200" dirty="0">
              <a:latin typeface="Neue Haas Grotesk Text Pro (Corp)"/>
            </a:rPr>
            <a:t>Dr. Hart raised concerns about AI systems making unfair decisions in areas like policing and hiring (O'Neil, 2016; Crawford, 2021).</a:t>
          </a:r>
          <a:endParaRPr lang="en-US" sz="1600" b="0" kern="1200" dirty="0">
            <a:latin typeface="Neue Haas Grotesk Text Pro (Corp)"/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Wingdings" panose="05000000000000000000" pitchFamily="2" charset="2"/>
            <a:buChar char="••"/>
          </a:pPr>
          <a:r>
            <a:rPr lang="en-GB" sz="1600" b="0" kern="1200" dirty="0">
              <a:latin typeface="Neue Haas Grotesk Text Pro (Corp)"/>
            </a:rPr>
            <a:t>She advocated for more transparency and human oversight in AI applications (IEEE, 2020).</a:t>
          </a:r>
          <a:endParaRPr lang="en-US" sz="1600" b="0" kern="1200" dirty="0">
            <a:latin typeface="Neue Haas Grotesk Text Pro (Corp)"/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Wingdings" panose="05000000000000000000" pitchFamily="2" charset="2"/>
            <a:buChar char="••"/>
          </a:pPr>
          <a:r>
            <a:rPr lang="en-GB" sz="1600" b="0" kern="1200" dirty="0">
              <a:latin typeface="Neue Haas Grotesk Text Pro (Corp)"/>
            </a:rPr>
            <a:t>She may have faced opposition from powerful corporate or political figures because of her views (Bostrom, 2014).</a:t>
          </a:r>
          <a:endParaRPr lang="en-US" sz="1600" b="0" kern="1200" dirty="0">
            <a:latin typeface="Neue Haas Grotesk Text Pro (Corp)"/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Wingdings" panose="05000000000000000000" pitchFamily="2" charset="2"/>
            <a:buChar char="••"/>
          </a:pPr>
          <a:r>
            <a:rPr lang="en-GB" sz="1600" b="0" kern="1200" dirty="0">
              <a:latin typeface="Neue Haas Grotesk Text Pro (Corp)"/>
            </a:rPr>
            <a:t>Her work on preventing the misuse of AI in surveillance and military applications may have put her at risk (Bostrom, 2014).</a:t>
          </a:r>
          <a:endParaRPr lang="en-US" sz="1600" b="0" kern="1200" dirty="0">
            <a:latin typeface="Neue Haas Grotesk Text Pro (Corp)"/>
          </a:endParaRPr>
        </a:p>
      </dsp:txBody>
      <dsp:txXfrm>
        <a:off x="3909694" y="11798"/>
        <a:ext cx="3309248" cy="4978029"/>
      </dsp:txXfrm>
    </dsp:sp>
    <dsp:sp modelId="{9A40D749-2236-4314-B5FA-0B844964027A}">
      <dsp:nvSpPr>
        <dsp:cNvPr id="0" name=""/>
        <dsp:cNvSpPr/>
      </dsp:nvSpPr>
      <dsp:spPr>
        <a:xfrm>
          <a:off x="7267115" y="2379313"/>
          <a:ext cx="496387" cy="243000"/>
        </a:xfrm>
        <a:prstGeom prst="rightArrow">
          <a:avLst>
            <a:gd name="adj1" fmla="val 5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CDF610-6046-45B8-A12F-D3C6B43D264D}">
      <dsp:nvSpPr>
        <dsp:cNvPr id="0" name=""/>
        <dsp:cNvSpPr/>
      </dsp:nvSpPr>
      <dsp:spPr>
        <a:xfrm>
          <a:off x="7811675" y="11798"/>
          <a:ext cx="3309248" cy="4978029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kern="1200" dirty="0">
              <a:latin typeface="Neue Haas Grotesk Text Pro (Corp)"/>
            </a:rPr>
            <a:t>Reliability of Evidence:</a:t>
          </a:r>
          <a:endParaRPr lang="en-US" sz="2400" b="0" kern="1200" dirty="0">
            <a:latin typeface="Neue Haas Grotesk Text Pro (Corp)"/>
          </a:endParaRP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Wingdings" panose="05000000000000000000" pitchFamily="2" charset="2"/>
            <a:buChar char="••"/>
          </a:pPr>
          <a:r>
            <a:rPr lang="en-GB" sz="1900" b="0" kern="1200" dirty="0">
              <a:latin typeface="Neue Haas Grotesk Text Pro (Corp)"/>
            </a:rPr>
            <a:t>Information comes from respected experts and published works (O'Neil, 2016; Crawford, 2021; Bostrom, 2014; IEEE, 2020).</a:t>
          </a:r>
          <a:endParaRPr lang="en-US" sz="1900" b="0" kern="1200" dirty="0">
            <a:latin typeface="Neue Haas Grotesk Text Pro (Corp)"/>
          </a:endParaRP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Wingdings" panose="05000000000000000000" pitchFamily="2" charset="2"/>
            <a:buChar char="••"/>
          </a:pPr>
          <a:r>
            <a:rPr lang="en-GB" sz="1900" b="0" kern="1200" dirty="0">
              <a:latin typeface="Neue Haas Grotesk Text Pro (Corp)"/>
            </a:rPr>
            <a:t>Cross-checked facts to ensure credibility (IEEE, 2020).</a:t>
          </a:r>
          <a:endParaRPr lang="en-US" sz="1900" b="0" kern="1200" dirty="0">
            <a:latin typeface="Neue Haas Grotesk Text Pro (Corp)"/>
          </a:endParaRP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Wingdings" panose="05000000000000000000" pitchFamily="2" charset="2"/>
            <a:buChar char="••"/>
          </a:pPr>
          <a:r>
            <a:rPr lang="en-GB" sz="1900" b="0" kern="1200" dirty="0">
              <a:latin typeface="Neue Haas Grotesk Text Pro (Corp)"/>
            </a:rPr>
            <a:t>Considered different viewpoints to form a balanced analysis (O'Neil, 2016; Crawford, 2021).</a:t>
          </a:r>
          <a:endParaRPr lang="en-US" sz="1900" b="0" kern="1200" dirty="0">
            <a:latin typeface="Neue Haas Grotesk Text Pro (Corp)"/>
          </a:endParaRPr>
        </a:p>
      </dsp:txBody>
      <dsp:txXfrm>
        <a:off x="7811675" y="11798"/>
        <a:ext cx="3309248" cy="497802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21AD39F-2D64-4A9A-873C-DD0F5B1EF80F}">
      <dsp:nvSpPr>
        <dsp:cNvPr id="0" name=""/>
        <dsp:cNvSpPr/>
      </dsp:nvSpPr>
      <dsp:spPr>
        <a:xfrm>
          <a:off x="0" y="540316"/>
          <a:ext cx="1733365" cy="104001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b="1" kern="1200"/>
            <a:t>Too Much Stress</a:t>
          </a:r>
          <a:endParaRPr lang="en-US" sz="1600" kern="1200"/>
        </a:p>
      </dsp:txBody>
      <dsp:txXfrm>
        <a:off x="0" y="540316"/>
        <a:ext cx="1733365" cy="1040019"/>
      </dsp:txXfrm>
    </dsp:sp>
    <dsp:sp modelId="{31269713-8B0B-408C-9BB2-90EB3627D653}">
      <dsp:nvSpPr>
        <dsp:cNvPr id="0" name=""/>
        <dsp:cNvSpPr/>
      </dsp:nvSpPr>
      <dsp:spPr>
        <a:xfrm>
          <a:off x="1906702" y="540316"/>
          <a:ext cx="1733365" cy="104001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/>
            <a:t>She worked on </a:t>
          </a:r>
          <a:r>
            <a:rPr lang="en-GB" sz="1600" b="1" kern="1200"/>
            <a:t>difficult AI projects</a:t>
          </a:r>
          <a:r>
            <a:rPr lang="en-GB" sz="1600" kern="1200"/>
            <a:t>.</a:t>
          </a:r>
          <a:endParaRPr lang="en-US" sz="1600" kern="1200"/>
        </a:p>
      </dsp:txBody>
      <dsp:txXfrm>
        <a:off x="1906702" y="540316"/>
        <a:ext cx="1733365" cy="1040019"/>
      </dsp:txXfrm>
    </dsp:sp>
    <dsp:sp modelId="{8782FC81-E1D6-4273-AD3B-9AFEA3AD430A}">
      <dsp:nvSpPr>
        <dsp:cNvPr id="0" name=""/>
        <dsp:cNvSpPr/>
      </dsp:nvSpPr>
      <dsp:spPr>
        <a:xfrm>
          <a:off x="3813404" y="540316"/>
          <a:ext cx="1733365" cy="104001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/>
            <a:t>Maybe she </a:t>
          </a:r>
          <a:r>
            <a:rPr lang="en-GB" sz="1600" b="1" kern="1200"/>
            <a:t>ran away</a:t>
          </a:r>
          <a:r>
            <a:rPr lang="en-GB" sz="1600" kern="1200"/>
            <a:t> because of stress.</a:t>
          </a:r>
          <a:endParaRPr lang="en-US" sz="1600" kern="1200"/>
        </a:p>
      </dsp:txBody>
      <dsp:txXfrm>
        <a:off x="3813404" y="540316"/>
        <a:ext cx="1733365" cy="1040019"/>
      </dsp:txXfrm>
    </dsp:sp>
    <dsp:sp modelId="{2E36F86F-C5E5-46E2-A52C-04C61208F32D}">
      <dsp:nvSpPr>
        <dsp:cNvPr id="0" name=""/>
        <dsp:cNvSpPr/>
      </dsp:nvSpPr>
      <dsp:spPr>
        <a:xfrm>
          <a:off x="0" y="1753672"/>
          <a:ext cx="1733365" cy="104001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b="1" kern="1200"/>
            <a:t>Job Problems</a:t>
          </a:r>
          <a:endParaRPr lang="en-US" sz="1600" kern="1200"/>
        </a:p>
      </dsp:txBody>
      <dsp:txXfrm>
        <a:off x="0" y="1753672"/>
        <a:ext cx="1733365" cy="1040019"/>
      </dsp:txXfrm>
    </dsp:sp>
    <dsp:sp modelId="{2B88DCDC-32D4-4554-9328-57D28275C5E1}">
      <dsp:nvSpPr>
        <dsp:cNvPr id="0" name=""/>
        <dsp:cNvSpPr/>
      </dsp:nvSpPr>
      <dsp:spPr>
        <a:xfrm>
          <a:off x="1906702" y="1753672"/>
          <a:ext cx="1733365" cy="104001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/>
            <a:t>She said </a:t>
          </a:r>
          <a:r>
            <a:rPr lang="en-GB" sz="1600" b="1" kern="1200"/>
            <a:t>AI was being used in bad ways</a:t>
          </a:r>
          <a:r>
            <a:rPr lang="en-GB" sz="1600" kern="1200"/>
            <a:t>.</a:t>
          </a:r>
          <a:endParaRPr lang="en-US" sz="1600" kern="1200"/>
        </a:p>
      </dsp:txBody>
      <dsp:txXfrm>
        <a:off x="1906702" y="1753672"/>
        <a:ext cx="1733365" cy="1040019"/>
      </dsp:txXfrm>
    </dsp:sp>
    <dsp:sp modelId="{FE753859-162E-4284-A36C-174BF126E87A}">
      <dsp:nvSpPr>
        <dsp:cNvPr id="0" name=""/>
        <dsp:cNvSpPr/>
      </dsp:nvSpPr>
      <dsp:spPr>
        <a:xfrm>
          <a:off x="3813404" y="1753672"/>
          <a:ext cx="1733365" cy="104001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/>
            <a:t>Maybe someone at </a:t>
          </a:r>
          <a:r>
            <a:rPr lang="en-GB" sz="1600" b="1" kern="1200"/>
            <a:t>her job wanted her to stop talking</a:t>
          </a:r>
          <a:r>
            <a:rPr lang="en-GB" sz="1600" kern="1200"/>
            <a:t>.</a:t>
          </a:r>
          <a:endParaRPr lang="en-US" sz="1600" kern="1200"/>
        </a:p>
      </dsp:txBody>
      <dsp:txXfrm>
        <a:off x="3813404" y="1753672"/>
        <a:ext cx="1733365" cy="1040019"/>
      </dsp:txXfrm>
    </dsp:sp>
    <dsp:sp modelId="{1E982C13-ABD0-430A-8A61-ED8E4999ACFB}">
      <dsp:nvSpPr>
        <dsp:cNvPr id="0" name=""/>
        <dsp:cNvSpPr/>
      </dsp:nvSpPr>
      <dsp:spPr>
        <a:xfrm>
          <a:off x="0" y="2967028"/>
          <a:ext cx="1733365" cy="104001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b="1" kern="1200"/>
            <a:t>Outside Danger</a:t>
          </a:r>
          <a:endParaRPr lang="en-US" sz="1600" kern="1200"/>
        </a:p>
      </dsp:txBody>
      <dsp:txXfrm>
        <a:off x="0" y="2967028"/>
        <a:ext cx="1733365" cy="1040019"/>
      </dsp:txXfrm>
    </dsp:sp>
    <dsp:sp modelId="{654F1B08-56CA-4416-AD6F-6F724960D2C8}">
      <dsp:nvSpPr>
        <dsp:cNvPr id="0" name=""/>
        <dsp:cNvSpPr/>
      </dsp:nvSpPr>
      <dsp:spPr>
        <a:xfrm>
          <a:off x="1906702" y="2967028"/>
          <a:ext cx="1733365" cy="104001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/>
            <a:t>AI is </a:t>
          </a:r>
          <a:r>
            <a:rPr lang="en-GB" sz="1600" b="1" kern="1200"/>
            <a:t>used in war and spying</a:t>
          </a:r>
          <a:r>
            <a:rPr lang="en-GB" sz="1600" kern="1200"/>
            <a:t> (Bostrom, 2014).</a:t>
          </a:r>
          <a:endParaRPr lang="en-US" sz="1600" kern="1200"/>
        </a:p>
      </dsp:txBody>
      <dsp:txXfrm>
        <a:off x="1906702" y="2967028"/>
        <a:ext cx="1733365" cy="1040019"/>
      </dsp:txXfrm>
    </dsp:sp>
    <dsp:sp modelId="{E8DDB60A-796F-45B3-A026-0CFD4FF7975E}">
      <dsp:nvSpPr>
        <dsp:cNvPr id="0" name=""/>
        <dsp:cNvSpPr/>
      </dsp:nvSpPr>
      <dsp:spPr>
        <a:xfrm>
          <a:off x="3813404" y="2967028"/>
          <a:ext cx="1733365" cy="104001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/>
            <a:t>Maybe </a:t>
          </a:r>
          <a:r>
            <a:rPr lang="en-GB" sz="1600" b="1" kern="1200"/>
            <a:t>someone silenced her</a:t>
          </a:r>
          <a:r>
            <a:rPr lang="en-GB" sz="1600" kern="1200"/>
            <a:t> to protect AI secrets.</a:t>
          </a:r>
          <a:endParaRPr lang="en-US" sz="1600" kern="1200"/>
        </a:p>
      </dsp:txBody>
      <dsp:txXfrm>
        <a:off x="3813404" y="2967028"/>
        <a:ext cx="1733365" cy="1040019"/>
      </dsp:txXfrm>
    </dsp:sp>
    <dsp:sp modelId="{E35A6219-3169-4942-A286-CFE1D144A22A}">
      <dsp:nvSpPr>
        <dsp:cNvPr id="0" name=""/>
        <dsp:cNvSpPr/>
      </dsp:nvSpPr>
      <dsp:spPr>
        <a:xfrm>
          <a:off x="1906702" y="4180384"/>
          <a:ext cx="1733365" cy="104001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/>
            <a:t>📌 (Bostrom, 2014; Crawford, 2021)</a:t>
          </a:r>
          <a:endParaRPr lang="en-US" sz="1600" kern="1200"/>
        </a:p>
      </dsp:txBody>
      <dsp:txXfrm>
        <a:off x="1906702" y="4180384"/>
        <a:ext cx="1733365" cy="10400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BasicProcessNew">
  <dgm:title val="Basic Process New"/>
  <dgm:desc val=""/>
  <dgm:catLst>
    <dgm:cat type="process" pri="5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fact="0.15"/>
      <dgm:constr type="h" for="ch" forName="sibTrans" op="equ"/>
    </dgm:constrLst>
    <dgm:ruleLst>
      <dgm:rule type="h" for="ch" forName="sibTrans" val="6.75" fact="NaN" max="NaN"/>
      <dgm:rule type="w" for="ch" forName="sibTrans" val="8.75" fact="NaN" max="NaN"/>
    </dgm:ruleLst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lMarg" val="12"/>
          <dgm:constr type="rMarg" val="12"/>
          <dgm:constr type="tMarg" val="12"/>
          <dgm:constr type="bMarg" val="12"/>
        </dgm:constrLst>
        <dgm:ruleLst>
          <dgm:rule type="primFontSz" val="11" fact="NaN" max="NaN"/>
          <dgm:rule type="primFontSz" val="18" fact="NaN" max="NaN"/>
          <dgm:rule type="h" val="NaN" fact="1.5" max="NaN"/>
          <dgm:rule type="primFontSz" val="11" fact="NaN" max="NaN"/>
          <dgm:rule type="h" val="INF" fact="NaN" max="NaN"/>
        </dgm:ruleLst>
      </dgm:layoutNode>
      <dgm:forEach name="sibTransForEach" axis="followSib" ptType="sibTrans" cnt="1">
        <dgm:layoutNode name="sibTransSpacerBeforeConnector" styleLbl="node1">
          <dgm:alg type="sp"/>
          <dgm:shape xmlns:r="http://schemas.openxmlformats.org/officeDocument/2006/relationships" r:blip="">
            <dgm:adjLst/>
          </dgm:shape>
          <dgm:constrLst>
            <dgm:constr type="w" val="4.5"/>
          </dgm:constrLst>
          <dgm:presOf/>
          <dgm:ruleLst>
            <dgm:rule type="w" val="4.5" fact="NaN" max="NaN"/>
          </dgm:ruleLst>
        </dgm:layoutNode>
        <dgm:layoutNode name="sibTrans" styleLbl="node1">
          <dgm:alg type="sp"/>
          <dgm:shape xmlns:r="http://schemas.openxmlformats.org/officeDocument/2006/relationships" type="rightArrow" r:blip="">
            <dgm:adjLst>
              <dgm:adj idx="1" val="0.5"/>
            </dgm:adjLst>
          </dgm:shape>
          <dgm:presOf axis="self"/>
          <dgm:constrLst>
            <dgm:constr type="h" val="6.75"/>
          </dgm:constrLst>
          <dgm:ruleLst>
            <dgm:rule type="h" val="6.75" fact="NaN" max="NaN"/>
            <dgm:rule type="w" val="8.75" fact="NaN" max="NaN"/>
          </dgm:ruleLst>
        </dgm:layoutNode>
        <dgm:layoutNode name="sibTransSpacerAfterConnector">
          <dgm:alg type="sp"/>
          <dgm:shape xmlns:r="http://schemas.openxmlformats.org/officeDocument/2006/relationships" r:blip="">
            <dgm:adjLst/>
          </dgm:shape>
          <dgm:constrLst>
            <dgm:constr type="w" val="4.5"/>
          </dgm:constrLst>
          <dgm:presOf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antet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Substituent dată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4C10B78-ED30-49F3-BACA-1E61390A5413}" type="datetimeFigureOut">
              <a:rPr lang="en-GB" smtClean="0"/>
              <a:t>24/03/2025</a:t>
            </a:fld>
            <a:endParaRPr lang="en-GB"/>
          </a:p>
        </p:txBody>
      </p:sp>
      <p:sp>
        <p:nvSpPr>
          <p:cNvPr id="4" name="Substituent imagine diapozitiv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Substituent note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GB"/>
          </a:p>
        </p:txBody>
      </p:sp>
      <p:sp>
        <p:nvSpPr>
          <p:cNvPr id="6" name="Substituent subsol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ubstituent număr diapozitiv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BE19CB6-FD57-4A16-9C61-79AB2EF92C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51715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imagine diapozitiv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ubstituent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ubstituent număr diapozitiv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E19CB6-FD57-4A16-9C61-79AB2EF92CA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511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3/24/2025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67529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3/24/2025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9961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3/24/2025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50537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3/24/2025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21615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3/24/2025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03633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3/24/2025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04870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3/24/2025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67387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3/24/2025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32023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3/24/2025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11535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3/24/2025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61921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3/24/2025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56715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7F45AC6-C491-4585-A584-9CE2AF7D5500}" type="datetime1">
              <a:rPr lang="en-US" smtClean="0"/>
              <a:t>3/24/2025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35169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89" r:id="rId6"/>
    <p:sldLayoutId id="2147483685" r:id="rId7"/>
    <p:sldLayoutId id="2147483686" r:id="rId8"/>
    <p:sldLayoutId id="2147483687" r:id="rId9"/>
    <p:sldLayoutId id="2147483688" r:id="rId10"/>
    <p:sldLayoutId id="2147483690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apicciano.commons.gc.cuny.edu/2021/02/24/artificial-intelligence-here-there-everywhere-oh-my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mmons.org/licenses/by-nc-sa/3.0/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kist.com/free-photo-vddfz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mj.com/content/366/bmj.l5434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/3.0/" TargetMode="Externa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hyperlink" Target="https://pixabay.com/en/magnifying-glass-png-detective-2681372/" TargetMode="Externa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hyperlink" Target="https://technofaq.org/posts/2016/12/deciding-between-security-camera-and-security-guard/" TargetMode="External"/><Relationship Id="rId7" Type="http://schemas.openxmlformats.org/officeDocument/2006/relationships/diagramColors" Target="../diagrams/colors2.xm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hyperlink" Target="https://creativecommons.org/licenses/by-nc-sa/3.0/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pressbooks.bccampus.ca/teachinginadigitalagev2/chapter/8-7-c-artificial-intelligence/" TargetMode="Externa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punttic.gencat.cat/es/article/quieres-explorar-el-chat-gpt-y-las-inteligencias" TargetMode="External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standards.ieee.org/industry-connections/activities/ieee-global-initiative/" TargetMode="External"/><Relationship Id="rId2" Type="http://schemas.openxmlformats.org/officeDocument/2006/relationships/hyperlink" Target="https://www.google.co.uk/books/edition/The_Atlas_of_AI/KfodEAAAQBAJ?hl=en&amp;gbpv=1" TargetMode="External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www.researchgate.net/publication/314165204_Cathy_O'Neil_Weapons_of_Math_Destruction_How_Big_Data_Increases_Inequality_and_Threatens_Democracy_New_York_Crown_Publishers_2016_272p_Hardcover_26_ISBN_978-055341881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>
            <a:extLst>
              <a:ext uri="{FF2B5EF4-FFF2-40B4-BE49-F238E27FC236}">
                <a16:creationId xmlns:a16="http://schemas.microsoft.com/office/drawing/2014/main" id="{6E448DB1-4196-18A6-15DA-C72635C1B11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pic>
        <p:nvPicPr>
          <p:cNvPr id="5" name="Imagine 4" descr="O imagine care conține persoană, mână&#10;&#10;Conținutul generat de inteligența artificială poate fi incorect.">
            <a:extLst>
              <a:ext uri="{FF2B5EF4-FFF2-40B4-BE49-F238E27FC236}">
                <a16:creationId xmlns:a16="http://schemas.microsoft.com/office/drawing/2014/main" id="{16940246-482B-E53B-713D-972D67BA10B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xmlns="" r:id="rId3"/>
              </a:ext>
            </a:extLst>
          </a:blip>
          <a:srcRect l="13939" t="909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31" name="Rectangle 30">
            <a:extLst>
              <a:ext uri="{FF2B5EF4-FFF2-40B4-BE49-F238E27FC236}">
                <a16:creationId xmlns:a16="http://schemas.microsoft.com/office/drawing/2014/main" id="{DF15DF8A-891A-1965-E372-1BA1F3B945E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507179" y="173179"/>
            <a:ext cx="6858002" cy="6511640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46000">
                <a:schemeClr val="bg1">
                  <a:alpha val="33000"/>
                </a:schemeClr>
              </a:gs>
              <a:gs pos="26000">
                <a:schemeClr val="bg1">
                  <a:alpha val="20000"/>
                </a:schemeClr>
              </a:gs>
              <a:gs pos="100000">
                <a:schemeClr val="bg1">
                  <a:alpha val="4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u 1">
            <a:extLst>
              <a:ext uri="{FF2B5EF4-FFF2-40B4-BE49-F238E27FC236}">
                <a16:creationId xmlns:a16="http://schemas.microsoft.com/office/drawing/2014/main" id="{BD93EFCC-F17A-CD15-9408-BC7B85EBD82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473219" y="898373"/>
            <a:ext cx="4470544" cy="3474720"/>
          </a:xfrm>
        </p:spPr>
        <p:txBody>
          <a:bodyPr anchor="b">
            <a:normAutofit/>
          </a:bodyPr>
          <a:lstStyle/>
          <a:p>
            <a:pPr algn="l"/>
            <a:r>
              <a:rPr lang="en-GB" sz="4100"/>
              <a:t>The Disappearance of Dr. Dana Hart</a:t>
            </a:r>
            <a:br>
              <a:rPr lang="en-GB" sz="4100"/>
            </a:br>
            <a:r>
              <a:rPr lang="ro-RO" sz="4100"/>
              <a:t/>
            </a:r>
            <a:br>
              <a:rPr lang="ro-RO" sz="4100"/>
            </a:br>
            <a:endParaRPr lang="en-GB" sz="4100"/>
          </a:p>
        </p:txBody>
      </p:sp>
      <p:sp>
        <p:nvSpPr>
          <p:cNvPr id="3" name="Subtitlu 2">
            <a:extLst>
              <a:ext uri="{FF2B5EF4-FFF2-40B4-BE49-F238E27FC236}">
                <a16:creationId xmlns:a16="http://schemas.microsoft.com/office/drawing/2014/main" id="{BA4A245D-F93A-06A6-ACEF-1E60FBF027A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482646" y="4495013"/>
            <a:ext cx="4116410" cy="1386840"/>
          </a:xfrm>
        </p:spPr>
        <p:txBody>
          <a:bodyPr anchor="t">
            <a:normAutofit/>
          </a:bodyPr>
          <a:lstStyle/>
          <a:p>
            <a:pPr algn="l"/>
            <a:endParaRPr lang="en-GB" sz="2200" dirty="0"/>
          </a:p>
        </p:txBody>
      </p:sp>
      <p:sp>
        <p:nvSpPr>
          <p:cNvPr id="6" name="CasetăText 5">
            <a:extLst>
              <a:ext uri="{FF2B5EF4-FFF2-40B4-BE49-F238E27FC236}">
                <a16:creationId xmlns:a16="http://schemas.microsoft.com/office/drawing/2014/main" id="{9F5FDD3A-2164-139A-138A-02717E5B371C}"/>
              </a:ext>
            </a:extLst>
          </p:cNvPr>
          <p:cNvSpPr txBox="1"/>
          <p:nvPr/>
        </p:nvSpPr>
        <p:spPr>
          <a:xfrm>
            <a:off x="8615379" y="6657945"/>
            <a:ext cx="3576621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apicciano.commons.gc.cuny.edu/2021/02/24/artificial-intelligence-here-there-everywhere-oh-my/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Această fotografie</a:t>
            </a:r>
            <a:r>
              <a:rPr lang="en-GB" sz="700">
                <a:solidFill>
                  <a:srgbClr val="FFFFFF"/>
                </a:solidFill>
              </a:rPr>
              <a:t> de Autor necunoscut este licențiată în condițiile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221546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92CC1E4F-F1F0-B945-BE50-C72A7103E8A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Substituent conținut 6" descr="O imagine care conține plasă de păianjen, păianjen&#10;&#10;Conținutul generat de inteligența artificială poate fi incorect.">
            <a:extLst>
              <a:ext uri="{FF2B5EF4-FFF2-40B4-BE49-F238E27FC236}">
                <a16:creationId xmlns:a16="http://schemas.microsoft.com/office/drawing/2014/main" id="{257E2A41-4F51-EAA8-CB9B-9BE1805E8AF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xmlns="" r:id="rId3"/>
              </a:ext>
            </a:extLst>
          </a:blip>
          <a:srcRect l="30866" r="20111" b="-1"/>
          <a:stretch/>
        </p:blipFill>
        <p:spPr>
          <a:xfrm>
            <a:off x="1" y="10"/>
            <a:ext cx="6373368" cy="6857990"/>
          </a:xfrm>
          <a:prstGeom prst="rect">
            <a:avLst/>
          </a:prstGeom>
        </p:spPr>
      </p:pic>
      <p:sp>
        <p:nvSpPr>
          <p:cNvPr id="2" name="Titlu 1">
            <a:extLst>
              <a:ext uri="{FF2B5EF4-FFF2-40B4-BE49-F238E27FC236}">
                <a16:creationId xmlns:a16="http://schemas.microsoft.com/office/drawing/2014/main" id="{C8A015C9-F9FF-AA5A-455D-614CFD72C6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23015" y="603504"/>
            <a:ext cx="4361689" cy="1527048"/>
          </a:xfrm>
        </p:spPr>
        <p:txBody>
          <a:bodyPr anchor="b">
            <a:normAutofit/>
          </a:bodyPr>
          <a:lstStyle/>
          <a:p>
            <a:r>
              <a:rPr lang="en-GB" sz="2000" b="1" dirty="0">
                <a:solidFill>
                  <a:srgbClr val="FF0000"/>
                </a:solidFill>
              </a:rPr>
              <a:t>Purpose</a:t>
            </a:r>
            <a:r>
              <a:rPr lang="ro-RO" sz="2000" dirty="0">
                <a:solidFill>
                  <a:srgbClr val="FF0000"/>
                </a:solidFill>
              </a:rPr>
              <a:t> </a:t>
            </a:r>
            <a:r>
              <a:rPr lang="ro-RO" sz="2000" dirty="0"/>
              <a:t/>
            </a:r>
            <a:br>
              <a:rPr lang="ro-RO" sz="2000" dirty="0"/>
            </a:br>
            <a:r>
              <a:rPr lang="en-GB" sz="2000" dirty="0"/>
              <a:t>To investigate the possible reasons for her disappearance and its implications.</a:t>
            </a:r>
            <a:br>
              <a:rPr lang="en-GB" sz="2000" dirty="0"/>
            </a:br>
            <a:endParaRPr lang="en-GB" sz="2000" dirty="0"/>
          </a:p>
        </p:txBody>
      </p:sp>
      <p:sp>
        <p:nvSpPr>
          <p:cNvPr id="16" name="Content Placeholder 15">
            <a:extLst>
              <a:ext uri="{FF2B5EF4-FFF2-40B4-BE49-F238E27FC236}">
                <a16:creationId xmlns:a16="http://schemas.microsoft.com/office/drawing/2014/main" id="{337D9BF5-E236-98E3-44DA-86F300DB03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23017" y="2212848"/>
            <a:ext cx="4361688" cy="4096512"/>
          </a:xfrm>
        </p:spPr>
        <p:txBody>
          <a:bodyPr>
            <a:normAutofit/>
          </a:bodyPr>
          <a:lstStyle/>
          <a:p>
            <a:pPr marL="742950" lvl="1" indent="-285750">
              <a:buFont typeface="Wingdings" panose="05000000000000000000" pitchFamily="2" charset="2"/>
              <a:buChar char="q"/>
            </a:pPr>
            <a:r>
              <a:rPr lang="en-GB" dirty="0"/>
              <a:t>What were Dr. Hart’s concerns regarding AI ethics?</a:t>
            </a:r>
          </a:p>
          <a:p>
            <a:pPr marL="742950" lvl="1" indent="-285750">
              <a:buFont typeface="Wingdings" panose="05000000000000000000" pitchFamily="2" charset="2"/>
              <a:buChar char="q"/>
            </a:pPr>
            <a:r>
              <a:rPr lang="en-GB" dirty="0"/>
              <a:t>What key evidence supports different theories about her disappearance?</a:t>
            </a:r>
          </a:p>
          <a:p>
            <a:pPr marL="742950" lvl="1" indent="-285750">
              <a:buFont typeface="Wingdings" panose="05000000000000000000" pitchFamily="2" charset="2"/>
              <a:buChar char="q"/>
            </a:pPr>
            <a:r>
              <a:rPr lang="en-GB" dirty="0"/>
              <a:t>What conclusions can be drawn from the analysis?</a:t>
            </a:r>
          </a:p>
          <a:p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2636297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6ACA6F80-D392-A64E-3CF8-F28F1CCEE67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pic>
        <p:nvPicPr>
          <p:cNvPr id="5" name="Imagine 4" descr="O imagine care conține persoană, îmbrăcăminte, computer, Loc de muncă&#10;&#10;Conținutul generat de inteligența artificială poate fi incorect.">
            <a:extLst>
              <a:ext uri="{FF2B5EF4-FFF2-40B4-BE49-F238E27FC236}">
                <a16:creationId xmlns:a16="http://schemas.microsoft.com/office/drawing/2014/main" id="{5D03EC61-0992-3E55-EFC1-AF98245B0EB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xmlns="" r:id="rId3"/>
              </a:ext>
            </a:extLst>
          </a:blip>
          <a:srcRect l="28212" r="1211" b="-2"/>
          <a:stretch/>
        </p:blipFill>
        <p:spPr>
          <a:xfrm>
            <a:off x="731521" y="2011679"/>
            <a:ext cx="4684352" cy="429768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" name="Titlu 1">
            <a:extLst>
              <a:ext uri="{FF2B5EF4-FFF2-40B4-BE49-F238E27FC236}">
                <a16:creationId xmlns:a16="http://schemas.microsoft.com/office/drawing/2014/main" id="{8DFB1757-96FF-3A8A-BE9E-A8970C6623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9" y="548641"/>
            <a:ext cx="4779572" cy="1298448"/>
          </a:xfrm>
        </p:spPr>
        <p:txBody>
          <a:bodyPr anchor="t">
            <a:normAutofit/>
          </a:bodyPr>
          <a:lstStyle/>
          <a:p>
            <a:r>
              <a:rPr lang="ro-RO"/>
              <a:t>INTRODUCTION </a:t>
            </a:r>
            <a:endParaRPr lang="en-GB" dirty="0"/>
          </a:p>
        </p:txBody>
      </p:sp>
      <p:sp>
        <p:nvSpPr>
          <p:cNvPr id="30" name="Substituent conținut 2">
            <a:extLst>
              <a:ext uri="{FF2B5EF4-FFF2-40B4-BE49-F238E27FC236}">
                <a16:creationId xmlns:a16="http://schemas.microsoft.com/office/drawing/2014/main" id="{DF1CCD90-3ED1-2882-3A77-310740E0D7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30551" y="548638"/>
            <a:ext cx="5546770" cy="5760721"/>
          </a:xfrm>
        </p:spPr>
        <p:txBody>
          <a:bodyPr anchor="t">
            <a:normAutofit/>
          </a:bodyPr>
          <a:lstStyle/>
          <a:p>
            <a:pPr>
              <a:buNone/>
            </a:pPr>
            <a:r>
              <a:rPr lang="en-GB" sz="1800"/>
              <a:t>Dr. Dana Hart was a </a:t>
            </a:r>
            <a:r>
              <a:rPr lang="en-GB" sz="1800" b="1"/>
              <a:t>leading expert in AI ethics</a:t>
            </a:r>
            <a:r>
              <a:rPr lang="en-GB" sz="1800"/>
              <a:t> and worked at </a:t>
            </a:r>
            <a:r>
              <a:rPr lang="en-GB" sz="1800" b="1"/>
              <a:t>SynTech Labs</a:t>
            </a:r>
            <a:r>
              <a:rPr lang="en-GB" sz="1800"/>
              <a:t>. She focused on how AI makes decisions in </a:t>
            </a:r>
            <a:r>
              <a:rPr lang="en-GB" sz="1800" b="1"/>
              <a:t>high-risk areas</a:t>
            </a:r>
            <a:r>
              <a:rPr lang="en-GB" sz="1800"/>
              <a:t> like </a:t>
            </a:r>
            <a:r>
              <a:rPr lang="en-GB" sz="1800" b="1"/>
              <a:t>military and security</a:t>
            </a:r>
            <a:r>
              <a:rPr lang="en-GB" sz="1800"/>
              <a:t>.</a:t>
            </a:r>
          </a:p>
          <a:p>
            <a:pPr>
              <a:buNone/>
            </a:pPr>
            <a:r>
              <a:rPr lang="en-GB" sz="1800"/>
              <a:t>Before she disappeared, she </a:t>
            </a:r>
            <a:r>
              <a:rPr lang="en-GB" sz="1800" b="1"/>
              <a:t>spoke out about AI dangers</a:t>
            </a:r>
            <a:r>
              <a:rPr lang="en-GB" sz="1800"/>
              <a:t>, such as:</a:t>
            </a:r>
            <a:br>
              <a:rPr lang="en-GB" sz="1800"/>
            </a:br>
            <a:r>
              <a:rPr lang="en-GB" sz="1800"/>
              <a:t>✔ AI being </a:t>
            </a:r>
            <a:r>
              <a:rPr lang="en-GB" sz="1800" b="1"/>
              <a:t>unfair or biased</a:t>
            </a:r>
            <a:r>
              <a:rPr lang="en-GB" sz="1800"/>
              <a:t/>
            </a:r>
            <a:br>
              <a:rPr lang="en-GB" sz="1800"/>
            </a:br>
            <a:r>
              <a:rPr lang="en-GB" sz="1800"/>
              <a:t>✔ </a:t>
            </a:r>
            <a:r>
              <a:rPr lang="en-GB" sz="1800" b="1"/>
              <a:t>Lack of accountability</a:t>
            </a:r>
            <a:r>
              <a:rPr lang="en-GB" sz="1800"/>
              <a:t> in AI decisions</a:t>
            </a:r>
            <a:br>
              <a:rPr lang="en-GB" sz="1800"/>
            </a:br>
            <a:r>
              <a:rPr lang="en-GB" sz="1800"/>
              <a:t>✔ AI </a:t>
            </a:r>
            <a:r>
              <a:rPr lang="en-GB" sz="1800" b="1"/>
              <a:t>being used for harmful purposes</a:t>
            </a:r>
            <a:endParaRPr lang="en-GB" sz="1800"/>
          </a:p>
          <a:p>
            <a:pPr>
              <a:buNone/>
            </a:pPr>
            <a:r>
              <a:rPr lang="en-GB" sz="1800"/>
              <a:t>Her disappearance raises </a:t>
            </a:r>
            <a:r>
              <a:rPr lang="en-GB" sz="1800" b="1"/>
              <a:t>serious questions</a:t>
            </a:r>
            <a:r>
              <a:rPr lang="en-GB" sz="1800"/>
              <a:t> about AI safety and ethics.</a:t>
            </a:r>
          </a:p>
          <a:p>
            <a:r>
              <a:rPr lang="en-GB" sz="1800"/>
              <a:t>📌 (O'Neil, 2016; Crawford, 2021)</a:t>
            </a:r>
          </a:p>
          <a:p>
            <a:endParaRPr lang="en-GB" sz="1800"/>
          </a:p>
        </p:txBody>
      </p:sp>
      <p:sp>
        <p:nvSpPr>
          <p:cNvPr id="6" name="CasetăText 5">
            <a:extLst>
              <a:ext uri="{FF2B5EF4-FFF2-40B4-BE49-F238E27FC236}">
                <a16:creationId xmlns:a16="http://schemas.microsoft.com/office/drawing/2014/main" id="{A513B1A3-6373-69E2-25CB-4E5476DA155C}"/>
              </a:ext>
            </a:extLst>
          </p:cNvPr>
          <p:cNvSpPr txBox="1"/>
          <p:nvPr/>
        </p:nvSpPr>
        <p:spPr>
          <a:xfrm>
            <a:off x="1996347" y="6109304"/>
            <a:ext cx="341952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bmj.com/content/366/bmj.l5434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Această fotografie</a:t>
            </a:r>
            <a:r>
              <a:rPr lang="en-GB" sz="700">
                <a:solidFill>
                  <a:srgbClr val="FFFFFF"/>
                </a:solidFill>
              </a:rPr>
              <a:t> de Autor necunoscut este licențiată în condițiile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/3.0/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CC BY-NC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86175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Rectangle 49">
            <a:extLst>
              <a:ext uri="{FF2B5EF4-FFF2-40B4-BE49-F238E27FC236}">
                <a16:creationId xmlns:a16="http://schemas.microsoft.com/office/drawing/2014/main" id="{353CF00F-82D0-0DBA-75D5-1D01B4526C6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u 1">
            <a:extLst>
              <a:ext uri="{FF2B5EF4-FFF2-40B4-BE49-F238E27FC236}">
                <a16:creationId xmlns:a16="http://schemas.microsoft.com/office/drawing/2014/main" id="{34478A8B-F3C5-7B79-1CBE-5548F91136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945037" cy="1133856"/>
          </a:xfrm>
        </p:spPr>
        <p:txBody>
          <a:bodyPr anchor="t">
            <a:normAutofit/>
          </a:bodyPr>
          <a:lstStyle/>
          <a:p>
            <a:r>
              <a:rPr lang="en-GB" b="1" dirty="0"/>
              <a:t>Key Evidence and Analysis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graphicFrame>
        <p:nvGraphicFramePr>
          <p:cNvPr id="14" name="Content Placeholder 8">
            <a:extLst>
              <a:ext uri="{FF2B5EF4-FFF2-40B4-BE49-F238E27FC236}">
                <a16:creationId xmlns:a16="http://schemas.microsoft.com/office/drawing/2014/main" id="{E60200AC-EB19-2A46-7CCE-E7023AA256D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67581237"/>
              </p:ext>
            </p:extLst>
          </p:nvPr>
        </p:nvGraphicFramePr>
        <p:xfrm>
          <a:off x="612648" y="1293779"/>
          <a:ext cx="11128637" cy="50016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1" name="Imagine 10" descr="O imagine care conține de interior&#10;&#10;Conținutul generat de inteligența artificială poate fi incorect.">
            <a:extLst>
              <a:ext uri="{FF2B5EF4-FFF2-40B4-BE49-F238E27FC236}">
                <a16:creationId xmlns:a16="http://schemas.microsoft.com/office/drawing/2014/main" id="{802F8226-7F64-800A-74C6-D1F3570B2671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xmlns="" r:id="rId9"/>
              </a:ext>
            </a:extLst>
          </a:blip>
          <a:stretch>
            <a:fillRect/>
          </a:stretch>
        </p:blipFill>
        <p:spPr>
          <a:xfrm>
            <a:off x="7419033" y="-63963"/>
            <a:ext cx="4015991" cy="197034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3566190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6ACA6F80-D392-A64E-3CF8-F28F1CCEE67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pic>
        <p:nvPicPr>
          <p:cNvPr id="5" name="Substituent conținut 4" descr="O imagine care conține în aer liber, cer, Bloc turn, Metropolă&#10;&#10;Conținutul generat de inteligența artificială poate fi incorect.">
            <a:extLst>
              <a:ext uri="{FF2B5EF4-FFF2-40B4-BE49-F238E27FC236}">
                <a16:creationId xmlns:a16="http://schemas.microsoft.com/office/drawing/2014/main" id="{AB40EEF2-3BFE-4956-494A-0BFEC880D0A3}"/>
              </a:ext>
            </a:extLst>
          </p:cNvPr>
          <p:cNvPicPr>
            <a:picLocks noChangeAspect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xmlns="" r:id="rId3"/>
              </a:ext>
            </a:extLst>
          </a:blip>
          <a:srcRect l="27346" r="172" b="2"/>
          <a:stretch/>
        </p:blipFill>
        <p:spPr>
          <a:xfrm>
            <a:off x="731521" y="2011679"/>
            <a:ext cx="4684352" cy="4297680"/>
          </a:xfrm>
          <a:prstGeom prst="rect">
            <a:avLst/>
          </a:prstGeom>
        </p:spPr>
      </p:pic>
      <p:sp>
        <p:nvSpPr>
          <p:cNvPr id="2" name="Titlu 1">
            <a:extLst>
              <a:ext uri="{FF2B5EF4-FFF2-40B4-BE49-F238E27FC236}">
                <a16:creationId xmlns:a16="http://schemas.microsoft.com/office/drawing/2014/main" id="{00019C16-7182-25E0-1C3C-A8B32FBDD6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9" y="548641"/>
            <a:ext cx="4779572" cy="1298448"/>
          </a:xfrm>
        </p:spPr>
        <p:txBody>
          <a:bodyPr anchor="t">
            <a:normAutofit/>
          </a:bodyPr>
          <a:lstStyle/>
          <a:p>
            <a:r>
              <a:rPr lang="en-GB" sz="2000" b="1"/>
              <a:t>Why Did She Disappear?</a:t>
            </a:r>
            <a:br>
              <a:rPr lang="en-GB" sz="2000" b="1"/>
            </a:br>
            <a:r>
              <a:rPr lang="en-GB" sz="2000"/>
              <a:t>There are </a:t>
            </a:r>
            <a:r>
              <a:rPr lang="en-GB" sz="2000" b="1"/>
              <a:t>three ideas</a:t>
            </a:r>
            <a:r>
              <a:rPr lang="en-GB" sz="2000"/>
              <a:t> about what happened</a:t>
            </a:r>
            <a:br>
              <a:rPr lang="en-GB" sz="2000"/>
            </a:br>
            <a:endParaRPr lang="en-GB" sz="2000"/>
          </a:p>
        </p:txBody>
      </p:sp>
      <p:graphicFrame>
        <p:nvGraphicFramePr>
          <p:cNvPr id="20" name="Content Placeholder 9">
            <a:extLst>
              <a:ext uri="{FF2B5EF4-FFF2-40B4-BE49-F238E27FC236}">
                <a16:creationId xmlns:a16="http://schemas.microsoft.com/office/drawing/2014/main" id="{37540DBB-E2C6-5FF2-E949-DEE65897A2B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030551" y="548638"/>
          <a:ext cx="5546770" cy="576072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6" name="CasetăText 5">
            <a:extLst>
              <a:ext uri="{FF2B5EF4-FFF2-40B4-BE49-F238E27FC236}">
                <a16:creationId xmlns:a16="http://schemas.microsoft.com/office/drawing/2014/main" id="{54D19663-E355-5361-24D3-B9FCC71908FB}"/>
              </a:ext>
            </a:extLst>
          </p:cNvPr>
          <p:cNvSpPr txBox="1"/>
          <p:nvPr/>
        </p:nvSpPr>
        <p:spPr>
          <a:xfrm>
            <a:off x="1839253" y="6109304"/>
            <a:ext cx="3576620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technofaq.org/posts/2016/12/deciding-between-security-camera-and-security-guard/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Această fotografie</a:t>
            </a:r>
            <a:r>
              <a:rPr lang="en-GB" sz="700">
                <a:solidFill>
                  <a:srgbClr val="FFFFFF"/>
                </a:solidFill>
              </a:rPr>
              <a:t> de Autor necunoscut este licențiată în condițiile </a:t>
            </a:r>
            <a:r>
              <a:rPr lang="en-GB" sz="700">
                <a:solidFill>
                  <a:srgbClr val="FFFFFF"/>
                </a:solidFill>
                <a:hlinkClick r:id="rId9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89007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27">
            <a:extLst>
              <a:ext uri="{FF2B5EF4-FFF2-40B4-BE49-F238E27FC236}">
                <a16:creationId xmlns:a16="http://schemas.microsoft.com/office/drawing/2014/main" id="{CD59064A-7BD3-673D-2606-9507EFB48AA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7" name="Picture 16" descr="Digital art of brain">
            <a:extLst>
              <a:ext uri="{FF2B5EF4-FFF2-40B4-BE49-F238E27FC236}">
                <a16:creationId xmlns:a16="http://schemas.microsoft.com/office/drawing/2014/main" id="{B1A2A990-F663-89F3-174D-6F9202675B0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924" r="3091" b="-2"/>
          <a:stretch/>
        </p:blipFill>
        <p:spPr>
          <a:xfrm>
            <a:off x="379223" y="1705291"/>
            <a:ext cx="7129183" cy="466388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" name="Titlu 1">
            <a:extLst>
              <a:ext uri="{FF2B5EF4-FFF2-40B4-BE49-F238E27FC236}">
                <a16:creationId xmlns:a16="http://schemas.microsoft.com/office/drawing/2014/main" id="{BBE5887F-AA8C-EDD5-5B3E-16053DA522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3018" y="488823"/>
            <a:ext cx="7204271" cy="109473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Solutions to AI Risks</a:t>
            </a:r>
          </a:p>
        </p:txBody>
      </p:sp>
      <p:sp>
        <p:nvSpPr>
          <p:cNvPr id="32" name="CasetăText 31">
            <a:extLst>
              <a:ext uri="{FF2B5EF4-FFF2-40B4-BE49-F238E27FC236}">
                <a16:creationId xmlns:a16="http://schemas.microsoft.com/office/drawing/2014/main" id="{21D1455A-526E-3765-E029-24BD45D3F1D8}"/>
              </a:ext>
            </a:extLst>
          </p:cNvPr>
          <p:cNvSpPr txBox="1"/>
          <p:nvPr/>
        </p:nvSpPr>
        <p:spPr>
          <a:xfrm>
            <a:off x="8050306" y="419102"/>
            <a:ext cx="3434399" cy="60339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12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Dr. Hart suggested </a:t>
            </a:r>
            <a:r>
              <a:rPr lang="en-US" sz="1700" b="1" dirty="0"/>
              <a:t>ways to make AI safer</a:t>
            </a:r>
            <a:r>
              <a:rPr lang="en-US" sz="1700" dirty="0"/>
              <a:t> before she disappeared:</a:t>
            </a:r>
          </a:p>
          <a:p>
            <a:pPr>
              <a:lnSpc>
                <a:spcPct val="120000"/>
              </a:lnSpc>
              <a:spcAft>
                <a:spcPts val="600"/>
              </a:spcAft>
            </a:pPr>
            <a:r>
              <a:rPr lang="en-US" sz="1700" dirty="0"/>
              <a:t>✔ </a:t>
            </a:r>
            <a:r>
              <a:rPr lang="en-US" sz="1700" b="1" dirty="0"/>
              <a:t>Transparency</a:t>
            </a:r>
            <a:r>
              <a:rPr lang="en-US" sz="1700" dirty="0"/>
              <a:t> – AI companies should </a:t>
            </a:r>
            <a:r>
              <a:rPr lang="en-US" sz="1700" b="1" dirty="0"/>
              <a:t>explain how their systems work</a:t>
            </a:r>
            <a:r>
              <a:rPr lang="en-US" sz="1700" dirty="0"/>
              <a:t> (Crawford, 2021).</a:t>
            </a:r>
            <a:br>
              <a:rPr lang="en-US" sz="1700" dirty="0"/>
            </a:br>
            <a:r>
              <a:rPr lang="en-US" sz="1700" dirty="0"/>
              <a:t>✔ </a:t>
            </a:r>
            <a:r>
              <a:rPr lang="en-US" sz="1700" b="1" dirty="0"/>
              <a:t>Human Oversight</a:t>
            </a:r>
            <a:r>
              <a:rPr lang="en-US" sz="1700" dirty="0"/>
              <a:t> – AI should </a:t>
            </a:r>
            <a:r>
              <a:rPr lang="en-US" sz="1700" b="1" dirty="0"/>
              <a:t>never make final decisions alone</a:t>
            </a:r>
            <a:r>
              <a:rPr lang="en-US" sz="1700" dirty="0"/>
              <a:t> (Bostrom, 2014).</a:t>
            </a:r>
            <a:br>
              <a:rPr lang="en-US" sz="1700" dirty="0"/>
            </a:br>
            <a:r>
              <a:rPr lang="en-US" sz="1700" dirty="0"/>
              <a:t>✔ </a:t>
            </a:r>
            <a:r>
              <a:rPr lang="en-US" sz="1700" b="1" dirty="0"/>
              <a:t>Global AI Laws</a:t>
            </a:r>
            <a:r>
              <a:rPr lang="en-US" sz="1700" dirty="0"/>
              <a:t> – AI needs </a:t>
            </a:r>
            <a:r>
              <a:rPr lang="en-US" sz="1700" b="1" dirty="0"/>
              <a:t>worldwide rules</a:t>
            </a:r>
            <a:r>
              <a:rPr lang="en-US" sz="1700" dirty="0"/>
              <a:t> to stop misuse (IEEE, 2020).</a:t>
            </a:r>
          </a:p>
          <a:p>
            <a:pPr indent="-228600">
              <a:lnSpc>
                <a:spcPct val="12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These solutions </a:t>
            </a:r>
            <a:r>
              <a:rPr lang="en-US" sz="1700" b="1" dirty="0"/>
              <a:t>protect people from AI mistakes</a:t>
            </a:r>
            <a:r>
              <a:rPr lang="en-US" sz="1700" dirty="0"/>
              <a:t> and </a:t>
            </a:r>
            <a:r>
              <a:rPr lang="en-US" sz="1700" b="1" dirty="0"/>
              <a:t>prevent misuse</a:t>
            </a:r>
            <a:r>
              <a:rPr lang="en-US" sz="1700" dirty="0"/>
              <a:t>.</a:t>
            </a:r>
          </a:p>
          <a:p>
            <a:pPr indent="-228600">
              <a:lnSpc>
                <a:spcPct val="12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📌 (Crawford, 2021; Bostrom, 2014; IEEE, 2020)</a:t>
            </a:r>
          </a:p>
          <a:p>
            <a:pPr indent="-228600">
              <a:lnSpc>
                <a:spcPct val="12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</p:txBody>
      </p:sp>
    </p:spTree>
    <p:extLst>
      <p:ext uri="{BB962C8B-B14F-4D97-AF65-F5344CB8AC3E}">
        <p14:creationId xmlns:p14="http://schemas.microsoft.com/office/powerpoint/2010/main" val="38738298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0">
            <a:extLst>
              <a:ext uri="{FF2B5EF4-FFF2-40B4-BE49-F238E27FC236}">
                <a16:creationId xmlns:a16="http://schemas.microsoft.com/office/drawing/2014/main" id="{6ACA6F80-D392-A64E-3CF8-F28F1CCEE67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u 1">
            <a:extLst>
              <a:ext uri="{FF2B5EF4-FFF2-40B4-BE49-F238E27FC236}">
                <a16:creationId xmlns:a16="http://schemas.microsoft.com/office/drawing/2014/main" id="{A73641B2-E1AF-E93D-8D3D-B664743A9F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9" y="548640"/>
            <a:ext cx="4779572" cy="2067705"/>
          </a:xfrm>
        </p:spPr>
        <p:txBody>
          <a:bodyPr anchor="t">
            <a:normAutofit/>
          </a:bodyPr>
          <a:lstStyle/>
          <a:p>
            <a:r>
              <a:rPr lang="en-GB" dirty="0"/>
              <a:t>Reflection and Conclusion</a:t>
            </a: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55481E09-2AE5-55AD-EE2E-9EDD3D42DC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30551" y="548638"/>
            <a:ext cx="5546770" cy="5760721"/>
          </a:xfrm>
        </p:spPr>
        <p:txBody>
          <a:bodyPr anchor="t">
            <a:normAutofit lnSpcReduction="10000"/>
          </a:bodyPr>
          <a:lstStyle/>
          <a:p>
            <a:pPr>
              <a:lnSpc>
                <a:spcPct val="110000"/>
              </a:lnSpc>
              <a:buNone/>
            </a:pPr>
            <a:r>
              <a:rPr lang="en-GB" sz="1800" dirty="0">
                <a:latin typeface="Arial "/>
              </a:rPr>
              <a:t>Dr. Hart’s story </a:t>
            </a:r>
            <a:r>
              <a:rPr lang="en-GB" sz="1800" b="1" dirty="0">
                <a:latin typeface="Arial "/>
              </a:rPr>
              <a:t>teaches us important lessons</a:t>
            </a:r>
            <a:r>
              <a:rPr lang="en-GB" sz="1800" dirty="0">
                <a:latin typeface="Arial "/>
              </a:rPr>
              <a:t> about AI and ethics.</a:t>
            </a:r>
          </a:p>
          <a:p>
            <a:pPr>
              <a:lnSpc>
                <a:spcPct val="110000"/>
              </a:lnSpc>
              <a:buNone/>
            </a:pPr>
            <a:r>
              <a:rPr lang="en-GB" sz="1800" dirty="0">
                <a:latin typeface="Arial "/>
              </a:rPr>
              <a:t>✔ </a:t>
            </a:r>
            <a:r>
              <a:rPr lang="en-GB" sz="1800" b="1" dirty="0">
                <a:latin typeface="Arial "/>
              </a:rPr>
              <a:t>Speaking up about AI dangers is risky</a:t>
            </a:r>
            <a:r>
              <a:rPr lang="en-GB" sz="1800" dirty="0">
                <a:latin typeface="Arial "/>
              </a:rPr>
              <a:t> – People who question AI may </a:t>
            </a:r>
            <a:r>
              <a:rPr lang="en-GB" sz="1800" b="1" dirty="0">
                <a:latin typeface="Arial "/>
              </a:rPr>
              <a:t>face problems</a:t>
            </a:r>
            <a:r>
              <a:rPr lang="en-GB" sz="1800" dirty="0">
                <a:latin typeface="Arial "/>
              </a:rPr>
              <a:t> at work or in society.</a:t>
            </a:r>
            <a:br>
              <a:rPr lang="en-GB" sz="1800" dirty="0">
                <a:latin typeface="Arial "/>
              </a:rPr>
            </a:br>
            <a:r>
              <a:rPr lang="en-GB" sz="1800" dirty="0">
                <a:latin typeface="Arial "/>
              </a:rPr>
              <a:t>✔ </a:t>
            </a:r>
            <a:r>
              <a:rPr lang="en-GB" sz="1800" b="1" dirty="0">
                <a:latin typeface="Arial "/>
              </a:rPr>
              <a:t>AI can be dangerous</a:t>
            </a:r>
            <a:r>
              <a:rPr lang="en-GB" sz="1800" dirty="0">
                <a:latin typeface="Arial "/>
              </a:rPr>
              <a:t> – If not controlled, AI can be </a:t>
            </a:r>
            <a:r>
              <a:rPr lang="en-GB" sz="1800" b="1" dirty="0">
                <a:latin typeface="Arial "/>
              </a:rPr>
              <a:t>unfair, unaccountable, and used for bad things</a:t>
            </a:r>
            <a:r>
              <a:rPr lang="en-GB" sz="1800" dirty="0">
                <a:latin typeface="Arial "/>
              </a:rPr>
              <a:t>.</a:t>
            </a:r>
            <a:br>
              <a:rPr lang="en-GB" sz="1800" dirty="0">
                <a:latin typeface="Arial "/>
              </a:rPr>
            </a:br>
            <a:r>
              <a:rPr lang="en-GB" sz="1800" dirty="0">
                <a:latin typeface="Arial "/>
              </a:rPr>
              <a:t>✔ </a:t>
            </a:r>
            <a:r>
              <a:rPr lang="en-GB" sz="1800" b="1" dirty="0">
                <a:latin typeface="Arial "/>
              </a:rPr>
              <a:t>AI researchers need protection</a:t>
            </a:r>
            <a:r>
              <a:rPr lang="en-GB" sz="1800" dirty="0">
                <a:latin typeface="Arial "/>
              </a:rPr>
              <a:t> – Scientists like Dr. Hart should feel </a:t>
            </a:r>
            <a:r>
              <a:rPr lang="en-GB" sz="1800" b="1" dirty="0">
                <a:latin typeface="Arial "/>
              </a:rPr>
              <a:t>safe when talking about AI risks</a:t>
            </a:r>
            <a:r>
              <a:rPr lang="en-GB" sz="1800" dirty="0">
                <a:latin typeface="Arial "/>
              </a:rPr>
              <a:t>.</a:t>
            </a:r>
          </a:p>
          <a:p>
            <a:pPr>
              <a:lnSpc>
                <a:spcPct val="110000"/>
              </a:lnSpc>
              <a:buNone/>
            </a:pPr>
            <a:r>
              <a:rPr lang="en-GB" sz="1800" dirty="0">
                <a:latin typeface="Arial "/>
              </a:rPr>
              <a:t>We also </a:t>
            </a:r>
            <a:r>
              <a:rPr lang="en-GB" sz="1800" b="1" dirty="0">
                <a:latin typeface="Arial "/>
              </a:rPr>
              <a:t>faced challenges in this investigation</a:t>
            </a:r>
            <a:r>
              <a:rPr lang="en-GB" sz="1800" dirty="0">
                <a:latin typeface="Arial "/>
              </a:rPr>
              <a:t>:</a:t>
            </a:r>
            <a:br>
              <a:rPr lang="en-GB" sz="1800" dirty="0">
                <a:latin typeface="Arial "/>
              </a:rPr>
            </a:br>
            <a:r>
              <a:rPr lang="en-GB" sz="1800" dirty="0">
                <a:latin typeface="Arial "/>
              </a:rPr>
              <a:t>✔ </a:t>
            </a:r>
            <a:r>
              <a:rPr lang="en-GB" sz="1800" b="1" dirty="0">
                <a:latin typeface="Arial "/>
              </a:rPr>
              <a:t>Not enough evidence</a:t>
            </a:r>
            <a:r>
              <a:rPr lang="en-GB" sz="1800" dirty="0">
                <a:latin typeface="Arial "/>
              </a:rPr>
              <a:t> – We don’t have </a:t>
            </a:r>
            <a:r>
              <a:rPr lang="en-GB" sz="1800" b="1" dirty="0">
                <a:latin typeface="Arial "/>
              </a:rPr>
              <a:t>proof of what happened</a:t>
            </a:r>
            <a:r>
              <a:rPr lang="en-GB" sz="1800" dirty="0">
                <a:latin typeface="Arial "/>
              </a:rPr>
              <a:t> to Dr. Hart.</a:t>
            </a:r>
            <a:br>
              <a:rPr lang="en-GB" sz="1800" dirty="0">
                <a:latin typeface="Arial "/>
              </a:rPr>
            </a:br>
            <a:r>
              <a:rPr lang="en-GB" sz="1800" dirty="0">
                <a:latin typeface="Arial "/>
              </a:rPr>
              <a:t>✔ </a:t>
            </a:r>
            <a:r>
              <a:rPr lang="en-GB" sz="1800" b="1" dirty="0">
                <a:latin typeface="Arial "/>
              </a:rPr>
              <a:t>Different opinions</a:t>
            </a:r>
            <a:r>
              <a:rPr lang="en-GB" sz="1800" dirty="0">
                <a:latin typeface="Arial "/>
              </a:rPr>
              <a:t> – Some say she </a:t>
            </a:r>
            <a:r>
              <a:rPr lang="en-GB" sz="1800" b="1" dirty="0">
                <a:latin typeface="Arial "/>
              </a:rPr>
              <a:t>was too worried</a:t>
            </a:r>
            <a:r>
              <a:rPr lang="en-GB" sz="1800" dirty="0">
                <a:latin typeface="Arial "/>
              </a:rPr>
              <a:t>, others say she </a:t>
            </a:r>
            <a:r>
              <a:rPr lang="en-GB" sz="1800" b="1" dirty="0">
                <a:latin typeface="Arial "/>
              </a:rPr>
              <a:t>was right</a:t>
            </a:r>
            <a:r>
              <a:rPr lang="en-GB" sz="1800" dirty="0">
                <a:latin typeface="Arial "/>
              </a:rPr>
              <a:t>.</a:t>
            </a:r>
            <a:br>
              <a:rPr lang="en-GB" sz="1800" dirty="0">
                <a:latin typeface="Arial "/>
              </a:rPr>
            </a:br>
            <a:r>
              <a:rPr lang="en-GB" sz="1800" dirty="0">
                <a:latin typeface="Arial "/>
              </a:rPr>
              <a:t>✔ </a:t>
            </a:r>
            <a:r>
              <a:rPr lang="en-GB" sz="1800" b="1" dirty="0">
                <a:latin typeface="Arial "/>
              </a:rPr>
              <a:t>AI rules are still weak</a:t>
            </a:r>
            <a:r>
              <a:rPr lang="en-GB" sz="1800" dirty="0">
                <a:latin typeface="Arial "/>
              </a:rPr>
              <a:t> – There are </a:t>
            </a:r>
            <a:r>
              <a:rPr lang="en-GB" sz="1800" b="1" dirty="0">
                <a:latin typeface="Arial "/>
              </a:rPr>
              <a:t>few laws</a:t>
            </a:r>
            <a:r>
              <a:rPr lang="en-GB" sz="1800" dirty="0">
                <a:latin typeface="Arial "/>
              </a:rPr>
              <a:t> to stop AI from being used wrongly.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800" dirty="0">
                <a:latin typeface="Arial "/>
              </a:rPr>
              <a:t>📌 (Crawford, 2021; O'Neil, 2016)</a:t>
            </a:r>
          </a:p>
          <a:p>
            <a:pPr>
              <a:lnSpc>
                <a:spcPct val="110000"/>
              </a:lnSpc>
            </a:pPr>
            <a:endParaRPr lang="en-GB" sz="1500" dirty="0"/>
          </a:p>
        </p:txBody>
      </p:sp>
      <p:pic>
        <p:nvPicPr>
          <p:cNvPr id="5" name="Imagine 4" descr="O imagine care conține Chip de om, persoană, automat, desen animat&#10;&#10;Conținutul generat de inteligența artificială poate fi incorect.">
            <a:extLst>
              <a:ext uri="{FF2B5EF4-FFF2-40B4-BE49-F238E27FC236}">
                <a16:creationId xmlns:a16="http://schemas.microsoft.com/office/drawing/2014/main" id="{E2168CD8-08F4-302A-06C5-FEC08458557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xmlns="" r:id="rId3"/>
              </a:ext>
            </a:extLst>
          </a:blip>
          <a:stretch>
            <a:fillRect/>
          </a:stretch>
        </p:blipFill>
        <p:spPr>
          <a:xfrm>
            <a:off x="731520" y="3212995"/>
            <a:ext cx="4673754" cy="309636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2923069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35D3817B-01DA-DCDA-FA18-49D6FF00376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Substituent conținut 4" descr="O imagine care conține Nevertebrate marine, Bioluminiscență, nevertebrate, meduză&#10;&#10;Conținutul generat de inteligența artificială poate fi incorect.">
            <a:extLst>
              <a:ext uri="{FF2B5EF4-FFF2-40B4-BE49-F238E27FC236}">
                <a16:creationId xmlns:a16="http://schemas.microsoft.com/office/drawing/2014/main" id="{6F949E7D-9B7E-7018-9A72-A71C11E18AA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xmlns="" r:id="rId3"/>
              </a:ext>
            </a:extLst>
          </a:blip>
          <a:srcRect t="7203" b="8528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6" name="CasetăText 5">
            <a:extLst>
              <a:ext uri="{FF2B5EF4-FFF2-40B4-BE49-F238E27FC236}">
                <a16:creationId xmlns:a16="http://schemas.microsoft.com/office/drawing/2014/main" id="{6CD77EC6-A4DB-F053-D612-CBF65598373D}"/>
              </a:ext>
            </a:extLst>
          </p:cNvPr>
          <p:cNvSpPr txBox="1"/>
          <p:nvPr/>
        </p:nvSpPr>
        <p:spPr>
          <a:xfrm>
            <a:off x="8782092" y="6657945"/>
            <a:ext cx="3409908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punttic.gencat.cat/es/article/quieres-explorar-el-chat-gpt-y-las-inteligencias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Această fotografie</a:t>
            </a:r>
            <a:r>
              <a:rPr lang="en-GB" sz="700">
                <a:solidFill>
                  <a:srgbClr val="FFFFFF"/>
                </a:solidFill>
              </a:rPr>
              <a:t> de Autor necunoscut este licențiată în condițiile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7" name="CasetăText 6">
            <a:extLst>
              <a:ext uri="{FF2B5EF4-FFF2-40B4-BE49-F238E27FC236}">
                <a16:creationId xmlns:a16="http://schemas.microsoft.com/office/drawing/2014/main" id="{2B1F30D7-54A2-CE63-498C-4865C5F89159}"/>
              </a:ext>
            </a:extLst>
          </p:cNvPr>
          <p:cNvSpPr txBox="1"/>
          <p:nvPr/>
        </p:nvSpPr>
        <p:spPr>
          <a:xfrm>
            <a:off x="2169269" y="369650"/>
            <a:ext cx="641052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600" dirty="0">
                <a:solidFill>
                  <a:schemeClr val="bg1"/>
                </a:solidFill>
                <a:latin typeface="Arial "/>
              </a:rPr>
              <a:t>Q&amp;A </a:t>
            </a:r>
          </a:p>
        </p:txBody>
      </p:sp>
    </p:spTree>
    <p:extLst>
      <p:ext uri="{BB962C8B-B14F-4D97-AF65-F5344CB8AC3E}">
        <p14:creationId xmlns:p14="http://schemas.microsoft.com/office/powerpoint/2010/main" val="16052669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B79CA-1CB8-A133-67D7-E2B7AC1F945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u 1">
            <a:extLst>
              <a:ext uri="{FF2B5EF4-FFF2-40B4-BE49-F238E27FC236}">
                <a16:creationId xmlns:a16="http://schemas.microsoft.com/office/drawing/2014/main" id="{2FB33E65-4750-DC5A-13D5-5016687534D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78522" y="849085"/>
            <a:ext cx="3602356" cy="51799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36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REFERENCE </a:t>
            </a:r>
            <a:br>
              <a:rPr lang="en-US" sz="36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3600" b="1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Subtitlu 2">
            <a:extLst>
              <a:ext uri="{FF2B5EF4-FFF2-40B4-BE49-F238E27FC236}">
                <a16:creationId xmlns:a16="http://schemas.microsoft.com/office/drawing/2014/main" id="{2F012F7B-2528-6E6B-1CE3-861FA514583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487394" y="849085"/>
            <a:ext cx="6144768" cy="51799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400" b="1" i="0" u="none" strike="noStrike" baseline="0"/>
              <a:t>Bostrom, N.</a:t>
            </a:r>
            <a:r>
              <a:rPr lang="en-US" sz="1400" b="0" i="0" u="none" strike="noStrike" baseline="0"/>
              <a:t> (2014). </a:t>
            </a:r>
            <a:r>
              <a:rPr lang="en-US" sz="1400" b="0" i="1" u="none" strike="noStrike" baseline="0"/>
              <a:t>Superintelligence: Paths, Dangers, Strategies</a:t>
            </a:r>
            <a:r>
              <a:rPr lang="en-US" sz="1400" b="0" i="0" u="none" strike="noStrike" baseline="0"/>
              <a:t>. Oxford University Press. Available at: </a:t>
            </a:r>
            <a:r>
              <a:rPr lang="en-US" sz="1400" u="sng"/>
              <a:t>https://www.google.co.uk/books/edition/Superintelligence/7_H8AwAAQBAJ?hl=en&amp;gbpv=1&amp;dq=Bostrom,+N.+(2014).+Superintelligence:+Paths,+Dangers,+Strategies.+Oxford+University+Press.&amp;printsec=frontcover</a:t>
            </a:r>
            <a:r>
              <a:rPr lang="en-US" sz="1400"/>
              <a:t> (Accessed: 27 February 2025).</a:t>
            </a:r>
          </a:p>
          <a:p>
            <a:pPr marR="0"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400" b="1" i="0" u="none" strike="noStrike" baseline="0"/>
              <a:t>Crawford, K. (2021).</a:t>
            </a:r>
            <a:r>
              <a:rPr lang="en-US" sz="1400" b="0" i="0" u="none" strike="noStrike" baseline="0"/>
              <a:t> </a:t>
            </a:r>
            <a:r>
              <a:rPr lang="en-US" sz="1400" b="0" i="1" u="none" strike="noStrike" baseline="0"/>
              <a:t>Atlas of AI: Power, Politics, and the Planetary Costs of Artificial Intelligence.</a:t>
            </a:r>
            <a:r>
              <a:rPr lang="en-US" sz="1400" b="0" i="0" u="none" strike="noStrike" baseline="0"/>
              <a:t> Yale University Press. Available at: </a:t>
            </a:r>
            <a:r>
              <a:rPr lang="en-US" sz="1400" b="0" i="0" u="sng" strike="noStrike" baseline="0">
                <a:hlinkClick r:id="rId2"/>
              </a:rPr>
              <a:t>https://www.google.co.uk/books/edition/The_Atlas_of_AI/KfodEAAAQBAJ?hl=en&amp;gbpv=1</a:t>
            </a:r>
            <a:r>
              <a:rPr lang="en-US" sz="1400" b="0" i="0" u="none" strike="noStrike" baseline="0">
                <a:hlinkClick r:id="rId2"/>
              </a:rPr>
              <a:t> (Accessed: 27 February 2025).</a:t>
            </a:r>
          </a:p>
          <a:p>
            <a:pPr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400" b="0" i="0" u="none" strike="noStrike" baseline="0"/>
              <a:t>IEEE (2020) </a:t>
            </a:r>
            <a:r>
              <a:rPr lang="en-US" sz="1400" b="0" i="1" u="none" strike="noStrike" baseline="0"/>
              <a:t>IEEE Global Initiative on Ethics of Autonomous and Intelligent Systems</a:t>
            </a:r>
            <a:r>
              <a:rPr lang="en-US" sz="1400" b="0" i="0" u="none" strike="noStrike" baseline="0"/>
              <a:t>. Available at: </a:t>
            </a:r>
            <a:r>
              <a:rPr lang="en-US" sz="1400" b="0" i="0" u="sng" strike="noStrike" baseline="0">
                <a:hlinkClick r:id="rId3"/>
              </a:rPr>
              <a:t>https://standards.ieee.org/industry-connections/activities/ieee-global-initiative/</a:t>
            </a:r>
            <a:r>
              <a:rPr lang="en-US" sz="1400" b="0" i="0" u="none" strike="noStrike" baseline="0">
                <a:hlinkClick r:id="rId3"/>
              </a:rPr>
              <a:t> (Accessed: [insert date]).</a:t>
            </a:r>
          </a:p>
          <a:p>
            <a:pPr marR="0"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400" b="0" i="0" u="none" strike="noStrike" baseline="0"/>
              <a:t>O'Neil, C. (2016) </a:t>
            </a:r>
            <a:r>
              <a:rPr lang="en-US" sz="1400" b="0" i="1" u="none" strike="noStrike" baseline="0"/>
              <a:t>Weapons of Math Destruction: How Big Data Increases Inequality and Threatens Democracy</a:t>
            </a:r>
            <a:r>
              <a:rPr lang="en-US" sz="1400" b="0" i="0" u="none" strike="noStrike" baseline="0"/>
              <a:t>. New York: Crown Publishers. Available at: </a:t>
            </a:r>
            <a:r>
              <a:rPr lang="en-US" sz="1400" b="0" i="0" u="sng" strike="noStrike" baseline="0">
                <a:hlinkClick r:id="rId4"/>
              </a:rPr>
              <a:t>https://www.researchgate.net/publication/314165204_Cathy_O'Neil_Weapons_of_Math_Destruction_How_Big_Data_Increases_Inequality_and_Threatens_Democracy_New_York_Crown_Publishers_2016_272p_Hardcover_26_ISBN_978-0553418811</a:t>
            </a:r>
            <a:r>
              <a:rPr lang="en-US" sz="1400" b="0" i="0" u="none" strike="noStrike" baseline="0">
                <a:hlinkClick r:id="rId4"/>
              </a:rPr>
              <a:t> (Accessed: </a:t>
            </a:r>
            <a:r>
              <a:rPr lang="en-US" sz="1400">
                <a:hlinkClick r:id="rId4"/>
              </a:rPr>
              <a:t>13 MARCH 2025</a:t>
            </a:r>
            <a:r>
              <a:rPr lang="en-US" sz="1400" b="0" i="0" u="none" strike="noStrike" baseline="0">
                <a:hlinkClick r:id="rId4"/>
              </a:rPr>
              <a:t>).</a:t>
            </a:r>
          </a:p>
          <a:p>
            <a:pPr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en-US" sz="1400"/>
          </a:p>
        </p:txBody>
      </p:sp>
    </p:spTree>
    <p:extLst>
      <p:ext uri="{BB962C8B-B14F-4D97-AF65-F5344CB8AC3E}">
        <p14:creationId xmlns:p14="http://schemas.microsoft.com/office/powerpoint/2010/main" val="496952193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ppt/theme/theme2.xml><?xml version="1.0" encoding="utf-8"?>
<a:theme xmlns:a="http://schemas.openxmlformats.org/drawingml/2006/main" name="Temă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6C35893723481499D5E15EC9A008DE9" ma:contentTypeVersion="10" ma:contentTypeDescription="Create a new document." ma:contentTypeScope="" ma:versionID="8881a2b77403558d863af283f9d02983">
  <xsd:schema xmlns:xsd="http://www.w3.org/2001/XMLSchema" xmlns:xs="http://www.w3.org/2001/XMLSchema" xmlns:p="http://schemas.microsoft.com/office/2006/metadata/properties" xmlns:ns3="df592246-5146-4cb7-bc44-3621ac1984f6" xmlns:ns4="6ecccc47-7987-4632-89ad-6412d53c1f34" targetNamespace="http://schemas.microsoft.com/office/2006/metadata/properties" ma:root="true" ma:fieldsID="7b45dd38aa177c0392baaaecf250e647" ns3:_="" ns4:_="">
    <xsd:import namespace="df592246-5146-4cb7-bc44-3621ac1984f6"/>
    <xsd:import namespace="6ecccc47-7987-4632-89ad-6412d53c1f34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f592246-5146-4cb7-bc44-3621ac1984f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1" nillable="true" ma:displayName="Tags" ma:internalName="MediaServiceAutoTags" ma:readOnly="true">
      <xsd:simpleType>
        <xsd:restriction base="dms:Text"/>
      </xsd:simpleType>
    </xsd:element>
    <xsd:element name="MediaServiceOCR" ma:index="12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ecccc47-7987-4632-89ad-6412d53c1f34" elementFormDefault="qualified">
    <xsd:import namespace="http://schemas.microsoft.com/office/2006/documentManagement/types"/>
    <xsd:import namespace="http://schemas.microsoft.com/office/infopath/2007/PartnerControls"/>
    <xsd:element name="SharedWithUsers" ma:index="15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6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7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ECEDF8A5-BC45-42E2-A9BE-09E6CA97A84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f592246-5146-4cb7-bc44-3621ac1984f6"/>
    <ds:schemaRef ds:uri="6ecccc47-7987-4632-89ad-6412d53c1f3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C4AD5149-EAAC-412E-9AFA-0E8CA9EAC7D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949D2E4-3025-437F-970B-6940A0A34D7F}">
  <ds:schemaRefs>
    <ds:schemaRef ds:uri="http://purl.org/dc/elements/1.1/"/>
    <ds:schemaRef ds:uri="http://schemas.microsoft.com/office/2006/metadata/properties"/>
    <ds:schemaRef ds:uri="df592246-5146-4cb7-bc44-3621ac1984f6"/>
    <ds:schemaRef ds:uri="http://purl.org/dc/terms/"/>
    <ds:schemaRef ds:uri="http://schemas.openxmlformats.org/package/2006/metadata/core-properties"/>
    <ds:schemaRef ds:uri="http://purl.org/dc/dcmitype/"/>
    <ds:schemaRef ds:uri="6ecccc47-7987-4632-89ad-6412d53c1f34"/>
    <ds:schemaRef ds:uri="http://schemas.microsoft.com/office/2006/documentManagement/types"/>
    <ds:schemaRef ds:uri="http://schemas.microsoft.com/office/infopath/2007/PartnerControl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164</TotalTime>
  <Words>888</Words>
  <Application>Microsoft Office PowerPoint</Application>
  <PresentationFormat>Widescreen</PresentationFormat>
  <Paragraphs>55</Paragraphs>
  <Slides>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6" baseType="lpstr">
      <vt:lpstr>Aptos</vt:lpstr>
      <vt:lpstr>Arial</vt:lpstr>
      <vt:lpstr>Arial </vt:lpstr>
      <vt:lpstr>Neue Haas Grotesk Text Pro</vt:lpstr>
      <vt:lpstr>Neue Haas Grotesk Text Pro (Corp)</vt:lpstr>
      <vt:lpstr>Wingdings</vt:lpstr>
      <vt:lpstr>VanillaVTI</vt:lpstr>
      <vt:lpstr>The Disappearance of Dr. Dana Hart  </vt:lpstr>
      <vt:lpstr>Purpose  To investigate the possible reasons for her disappearance and its implications. </vt:lpstr>
      <vt:lpstr>INTRODUCTION </vt:lpstr>
      <vt:lpstr>Key Evidence and Analysis </vt:lpstr>
      <vt:lpstr>Why Did She Disappear? There are three ideas about what happened </vt:lpstr>
      <vt:lpstr>Solutions to AI Risks</vt:lpstr>
      <vt:lpstr>Reflection and Conclusion</vt:lpstr>
      <vt:lpstr>PowerPoint Presentation</vt:lpstr>
      <vt:lpstr>REFERENCE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Disappearance of Dr. Dana Hart  </dc:title>
  <dc:creator>Alina Piri</dc:creator>
  <cp:lastModifiedBy>Frimmer, Rudi</cp:lastModifiedBy>
  <cp:revision>7</cp:revision>
  <dcterms:created xsi:type="dcterms:W3CDTF">2025-03-11T20:06:46Z</dcterms:created>
  <dcterms:modified xsi:type="dcterms:W3CDTF">2025-03-24T01:22:55Z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0x01010006C35893723481499D5E15EC9A008DE9</vt:lpwstr>
  </property>
</Properties>
</file>