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2" r:id="rId4"/>
  </p:sldMasterIdLst>
  <p:notesMasterIdLst>
    <p:notesMasterId r:id="rId28"/>
  </p:notesMasterIdLst>
  <p:handoutMasterIdLst>
    <p:handoutMasterId r:id="rId29"/>
  </p:handoutMasterIdLst>
  <p:sldIdLst>
    <p:sldId id="313" r:id="rId5"/>
    <p:sldId id="297" r:id="rId6"/>
    <p:sldId id="285" r:id="rId7"/>
    <p:sldId id="318" r:id="rId8"/>
    <p:sldId id="311" r:id="rId9"/>
    <p:sldId id="324" r:id="rId10"/>
    <p:sldId id="328" r:id="rId11"/>
    <p:sldId id="325" r:id="rId12"/>
    <p:sldId id="326" r:id="rId13"/>
    <p:sldId id="327" r:id="rId14"/>
    <p:sldId id="296" r:id="rId15"/>
    <p:sldId id="298" r:id="rId16"/>
    <p:sldId id="258" r:id="rId17"/>
    <p:sldId id="314" r:id="rId18"/>
    <p:sldId id="267" r:id="rId19"/>
    <p:sldId id="273" r:id="rId20"/>
    <p:sldId id="278" r:id="rId21"/>
    <p:sldId id="319" r:id="rId22"/>
    <p:sldId id="320" r:id="rId23"/>
    <p:sldId id="321" r:id="rId24"/>
    <p:sldId id="322" r:id="rId25"/>
    <p:sldId id="323" r:id="rId26"/>
    <p:sldId id="317" r:id="rId27"/>
  </p:sldIdLst>
  <p:sldSz cx="9144000" cy="6858000" type="screen4x3"/>
  <p:notesSz cx="6669088" cy="9926638"/>
  <p:defaultTextStyle>
    <a:defPPr>
      <a:defRPr lang="en-GB"/>
    </a:defPPr>
    <a:lvl1pPr algn="l" rtl="0" fontAlgn="base">
      <a:spcBef>
        <a:spcPct val="0"/>
      </a:spcBef>
      <a:spcAft>
        <a:spcPct val="0"/>
      </a:spcAft>
      <a:defRPr sz="3600" u="sng" kern="1200">
        <a:solidFill>
          <a:schemeClr val="tx1"/>
        </a:solidFill>
        <a:latin typeface="Arial" pitchFamily="34" charset="0"/>
        <a:ea typeface="+mn-ea"/>
        <a:cs typeface="+mn-cs"/>
      </a:defRPr>
    </a:lvl1pPr>
    <a:lvl2pPr marL="457200" algn="l" rtl="0" fontAlgn="base">
      <a:spcBef>
        <a:spcPct val="0"/>
      </a:spcBef>
      <a:spcAft>
        <a:spcPct val="0"/>
      </a:spcAft>
      <a:defRPr sz="3600" u="sng" kern="1200">
        <a:solidFill>
          <a:schemeClr val="tx1"/>
        </a:solidFill>
        <a:latin typeface="Arial" pitchFamily="34" charset="0"/>
        <a:ea typeface="+mn-ea"/>
        <a:cs typeface="+mn-cs"/>
      </a:defRPr>
    </a:lvl2pPr>
    <a:lvl3pPr marL="914400" algn="l" rtl="0" fontAlgn="base">
      <a:spcBef>
        <a:spcPct val="0"/>
      </a:spcBef>
      <a:spcAft>
        <a:spcPct val="0"/>
      </a:spcAft>
      <a:defRPr sz="3600" u="sng" kern="1200">
        <a:solidFill>
          <a:schemeClr val="tx1"/>
        </a:solidFill>
        <a:latin typeface="Arial" pitchFamily="34" charset="0"/>
        <a:ea typeface="+mn-ea"/>
        <a:cs typeface="+mn-cs"/>
      </a:defRPr>
    </a:lvl3pPr>
    <a:lvl4pPr marL="1371600" algn="l" rtl="0" fontAlgn="base">
      <a:spcBef>
        <a:spcPct val="0"/>
      </a:spcBef>
      <a:spcAft>
        <a:spcPct val="0"/>
      </a:spcAft>
      <a:defRPr sz="3600" u="sng" kern="1200">
        <a:solidFill>
          <a:schemeClr val="tx1"/>
        </a:solidFill>
        <a:latin typeface="Arial" pitchFamily="34" charset="0"/>
        <a:ea typeface="+mn-ea"/>
        <a:cs typeface="+mn-cs"/>
      </a:defRPr>
    </a:lvl4pPr>
    <a:lvl5pPr marL="1828800" algn="l" rtl="0" fontAlgn="base">
      <a:spcBef>
        <a:spcPct val="0"/>
      </a:spcBef>
      <a:spcAft>
        <a:spcPct val="0"/>
      </a:spcAft>
      <a:defRPr sz="3600" u="sng" kern="1200">
        <a:solidFill>
          <a:schemeClr val="tx1"/>
        </a:solidFill>
        <a:latin typeface="Arial" pitchFamily="34" charset="0"/>
        <a:ea typeface="+mn-ea"/>
        <a:cs typeface="+mn-cs"/>
      </a:defRPr>
    </a:lvl5pPr>
    <a:lvl6pPr marL="2286000" algn="l" defTabSz="914400" rtl="0" eaLnBrk="1" latinLnBrk="0" hangingPunct="1">
      <a:defRPr sz="3600" u="sng" kern="1200">
        <a:solidFill>
          <a:schemeClr val="tx1"/>
        </a:solidFill>
        <a:latin typeface="Arial" pitchFamily="34" charset="0"/>
        <a:ea typeface="+mn-ea"/>
        <a:cs typeface="+mn-cs"/>
      </a:defRPr>
    </a:lvl6pPr>
    <a:lvl7pPr marL="2743200" algn="l" defTabSz="914400" rtl="0" eaLnBrk="1" latinLnBrk="0" hangingPunct="1">
      <a:defRPr sz="3600" u="sng" kern="1200">
        <a:solidFill>
          <a:schemeClr val="tx1"/>
        </a:solidFill>
        <a:latin typeface="Arial" pitchFamily="34" charset="0"/>
        <a:ea typeface="+mn-ea"/>
        <a:cs typeface="+mn-cs"/>
      </a:defRPr>
    </a:lvl7pPr>
    <a:lvl8pPr marL="3200400" algn="l" defTabSz="914400" rtl="0" eaLnBrk="1" latinLnBrk="0" hangingPunct="1">
      <a:defRPr sz="3600" u="sng" kern="1200">
        <a:solidFill>
          <a:schemeClr val="tx1"/>
        </a:solidFill>
        <a:latin typeface="Arial" pitchFamily="34" charset="0"/>
        <a:ea typeface="+mn-ea"/>
        <a:cs typeface="+mn-cs"/>
      </a:defRPr>
    </a:lvl8pPr>
    <a:lvl9pPr marL="3657600" algn="l" defTabSz="914400" rtl="0" eaLnBrk="1" latinLnBrk="0" hangingPunct="1">
      <a:defRPr sz="3600" u="sng"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41D4"/>
    <a:srgbClr val="6666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0929"/>
  </p:normalViewPr>
  <p:slideViewPr>
    <p:cSldViewPr>
      <p:cViewPr varScale="1">
        <p:scale>
          <a:sx n="91" d="100"/>
          <a:sy n="91" d="100"/>
        </p:scale>
        <p:origin x="86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sldNum" sz="quarter" idx="3"/>
          </p:nvPr>
        </p:nvSpPr>
        <p:spPr bwMode="auto">
          <a:xfrm>
            <a:off x="3259884" y="9263797"/>
            <a:ext cx="295496"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b" anchorCtr="0" compatLnSpc="1">
            <a:prstTxWarp prst="textNoShape">
              <a:avLst/>
            </a:prstTxWarp>
          </a:bodyPr>
          <a:lstStyle>
            <a:lvl1pPr algn="ctr" eaLnBrk="0" hangingPunct="0">
              <a:defRPr sz="1200" u="none">
                <a:latin typeface="Tahoma" pitchFamily="34" charset="0"/>
              </a:defRPr>
            </a:lvl1pPr>
          </a:lstStyle>
          <a:p>
            <a:fld id="{5DB12561-3B38-4116-946C-79FE08C417A4}" type="slidenum">
              <a:rPr lang="en-GB" altLang="en-US"/>
              <a:pPr/>
              <a:t>‹#›</a:t>
            </a:fld>
            <a:endParaRPr lang="en-GB" altLang="en-US"/>
          </a:p>
        </p:txBody>
      </p:sp>
      <p:sp>
        <p:nvSpPr>
          <p:cNvPr id="4099" name="Rectangle 3"/>
          <p:cNvSpPr>
            <a:spLocks noChangeArrowheads="1"/>
          </p:cNvSpPr>
          <p:nvPr/>
        </p:nvSpPr>
        <p:spPr bwMode="auto">
          <a:xfrm>
            <a:off x="888059" y="164513"/>
            <a:ext cx="4891398" cy="399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eaLnBrk="0" hangingPunct="0">
              <a:spcBef>
                <a:spcPct val="50000"/>
              </a:spcBef>
            </a:pPr>
            <a:r>
              <a:rPr lang="en-GB" altLang="en-US" sz="2000" b="1" u="none">
                <a:latin typeface="Tahoma" pitchFamily="34" charset="0"/>
              </a:rPr>
              <a:t>Market-Led Strategic Change</a:t>
            </a:r>
          </a:p>
        </p:txBody>
      </p:sp>
      <p:sp>
        <p:nvSpPr>
          <p:cNvPr id="4100" name="Rectangle 4"/>
          <p:cNvSpPr>
            <a:spLocks noGrp="1" noChangeArrowheads="1"/>
          </p:cNvSpPr>
          <p:nvPr>
            <p:ph type="dt" sz="quarter" idx="1"/>
          </p:nvPr>
        </p:nvSpPr>
        <p:spPr bwMode="auto">
          <a:xfrm>
            <a:off x="3778574"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r">
              <a:defRPr sz="1000" i="1" u="none"/>
            </a:lvl1pPr>
          </a:lstStyle>
          <a:p>
            <a:endParaRPr lang="en-GB" altLang="en-US"/>
          </a:p>
        </p:txBody>
      </p:sp>
      <p:sp>
        <p:nvSpPr>
          <p:cNvPr id="4101" name="Rectangle 5"/>
          <p:cNvSpPr>
            <a:spLocks noGrp="1" noChangeArrowheads="1"/>
          </p:cNvSpPr>
          <p:nvPr>
            <p:ph type="ftr" sz="quarter" idx="2"/>
          </p:nvPr>
        </p:nvSpPr>
        <p:spPr bwMode="auto">
          <a:xfrm>
            <a:off x="-1572" y="942990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defRPr sz="1000" i="1" u="none"/>
            </a:lvl1pPr>
          </a:lstStyle>
          <a:p>
            <a:endParaRPr lang="en-GB" altLang="en-US"/>
          </a:p>
        </p:txBody>
      </p:sp>
      <p:sp>
        <p:nvSpPr>
          <p:cNvPr id="4102" name="Rectangle 6"/>
          <p:cNvSpPr>
            <a:spLocks noGrp="1" noChangeArrowheads="1"/>
          </p:cNvSpPr>
          <p:nvPr>
            <p:ph type="hdr" sz="quarter"/>
          </p:nvPr>
        </p:nvSpPr>
        <p:spPr bwMode="auto">
          <a:xfrm>
            <a:off x="-1572"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defRPr sz="1000" i="1" u="none"/>
            </a:lvl1pPr>
          </a:lstStyle>
          <a:p>
            <a:endParaRPr lang="en-GB" altLang="en-US"/>
          </a:p>
        </p:txBody>
      </p:sp>
    </p:spTree>
    <p:extLst>
      <p:ext uri="{BB962C8B-B14F-4D97-AF65-F5344CB8AC3E}">
        <p14:creationId xmlns:p14="http://schemas.microsoft.com/office/powerpoint/2010/main" val="22651767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1572"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lvl1pPr eaLnBrk="0" hangingPunct="0">
              <a:defRPr sz="1200" u="none">
                <a:latin typeface="Times New Roman" pitchFamily="18" charset="0"/>
              </a:defRPr>
            </a:lvl1pPr>
          </a:lstStyle>
          <a:p>
            <a:endParaRPr lang="en-GB" altLang="en-US"/>
          </a:p>
        </p:txBody>
      </p:sp>
      <p:sp>
        <p:nvSpPr>
          <p:cNvPr id="2051" name="Rectangle 3"/>
          <p:cNvSpPr>
            <a:spLocks noGrp="1" noChangeArrowheads="1"/>
          </p:cNvSpPr>
          <p:nvPr>
            <p:ph type="dt" idx="1"/>
          </p:nvPr>
        </p:nvSpPr>
        <p:spPr bwMode="auto">
          <a:xfrm>
            <a:off x="3778574"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lvl1pPr algn="r" eaLnBrk="0" hangingPunct="0">
              <a:defRPr sz="1200" u="none">
                <a:latin typeface="Times New Roman" pitchFamily="18" charset="0"/>
              </a:defRPr>
            </a:lvl1pPr>
          </a:lstStyle>
          <a:p>
            <a:endParaRPr lang="en-GB" altLang="en-US"/>
          </a:p>
        </p:txBody>
      </p:sp>
      <p:sp>
        <p:nvSpPr>
          <p:cNvPr id="2052" name="Rectangle 4"/>
          <p:cNvSpPr>
            <a:spLocks noGrp="1" noRot="1" noChangeAspect="1" noChangeArrowheads="1" noTextEdit="1"/>
          </p:cNvSpPr>
          <p:nvPr>
            <p:ph type="sldImg" idx="2"/>
          </p:nvPr>
        </p:nvSpPr>
        <p:spPr bwMode="auto">
          <a:xfrm>
            <a:off x="854075" y="744538"/>
            <a:ext cx="4959350" cy="3719512"/>
          </a:xfrm>
          <a:prstGeom prst="rect">
            <a:avLst/>
          </a:prstGeom>
          <a:no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3" name="Rectangle 5"/>
          <p:cNvSpPr>
            <a:spLocks noGrp="1" noChangeArrowheads="1"/>
          </p:cNvSpPr>
          <p:nvPr>
            <p:ph type="body" sz="quarter" idx="3"/>
          </p:nvPr>
        </p:nvSpPr>
        <p:spPr bwMode="auto">
          <a:xfrm>
            <a:off x="888059" y="4714953"/>
            <a:ext cx="4891398" cy="4218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054" name="Rectangle 6"/>
          <p:cNvSpPr>
            <a:spLocks noChangeArrowheads="1"/>
          </p:cNvSpPr>
          <p:nvPr/>
        </p:nvSpPr>
        <p:spPr bwMode="auto">
          <a:xfrm>
            <a:off x="888059" y="164513"/>
            <a:ext cx="4891398" cy="459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eaLnBrk="0" hangingPunct="0">
              <a:spcBef>
                <a:spcPct val="50000"/>
              </a:spcBef>
            </a:pPr>
            <a:r>
              <a:rPr lang="en-GB" altLang="en-US" sz="2400" b="1" u="none">
                <a:latin typeface="Tahoma" pitchFamily="34" charset="0"/>
              </a:rPr>
              <a:t>Market-Led Strategic Change</a:t>
            </a:r>
          </a:p>
        </p:txBody>
      </p:sp>
      <p:sp>
        <p:nvSpPr>
          <p:cNvPr id="2055" name="Rectangle 7"/>
          <p:cNvSpPr>
            <a:spLocks noChangeArrowheads="1"/>
          </p:cNvSpPr>
          <p:nvPr/>
        </p:nvSpPr>
        <p:spPr bwMode="auto">
          <a:xfrm>
            <a:off x="3259884" y="9263797"/>
            <a:ext cx="295496"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b"/>
          <a:lstStyle/>
          <a:p>
            <a:pPr algn="ctr" eaLnBrk="0" hangingPunct="0"/>
            <a:fld id="{6C7C3184-C3E3-41E4-80E3-59EF4EC3D4DB}" type="slidenum">
              <a:rPr lang="en-GB" altLang="en-US" sz="1200" u="none">
                <a:latin typeface="Tahoma" pitchFamily="34" charset="0"/>
              </a:rPr>
              <a:pPr algn="ctr" eaLnBrk="0" hangingPunct="0"/>
              <a:t>‹#›</a:t>
            </a:fld>
            <a:endParaRPr lang="en-GB" altLang="en-US" sz="1200" u="none">
              <a:latin typeface="Tahoma" pitchFamily="34" charset="0"/>
            </a:endParaRPr>
          </a:p>
        </p:txBody>
      </p:sp>
      <p:sp>
        <p:nvSpPr>
          <p:cNvPr id="2056" name="Rectangle 8"/>
          <p:cNvSpPr>
            <a:spLocks noGrp="1" noChangeArrowheads="1"/>
          </p:cNvSpPr>
          <p:nvPr>
            <p:ph type="sldNum" sz="quarter" idx="5"/>
          </p:nvPr>
        </p:nvSpPr>
        <p:spPr bwMode="auto">
          <a:xfrm>
            <a:off x="3778574" y="942990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r">
              <a:defRPr sz="1000" i="1" u="none"/>
            </a:lvl1pPr>
          </a:lstStyle>
          <a:p>
            <a:fld id="{BC72D634-72A0-4C69-8C50-30EC6D56BF5C}" type="slidenum">
              <a:rPr lang="en-GB" altLang="en-US"/>
              <a:pPr/>
              <a:t>‹#›</a:t>
            </a:fld>
            <a:endParaRPr lang="en-GB" altLang="en-US"/>
          </a:p>
        </p:txBody>
      </p:sp>
      <p:sp>
        <p:nvSpPr>
          <p:cNvPr id="2057" name="Rectangle 9"/>
          <p:cNvSpPr>
            <a:spLocks noGrp="1" noChangeArrowheads="1"/>
          </p:cNvSpPr>
          <p:nvPr>
            <p:ph type="ftr" sz="quarter" idx="4"/>
          </p:nvPr>
        </p:nvSpPr>
        <p:spPr bwMode="auto">
          <a:xfrm>
            <a:off x="-1572" y="942990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defRPr sz="1000" i="1" u="none"/>
            </a:lvl1pPr>
          </a:lstStyle>
          <a:p>
            <a:endParaRPr lang="en-GB" altLang="en-US"/>
          </a:p>
        </p:txBody>
      </p:sp>
    </p:spTree>
    <p:extLst>
      <p:ext uri="{BB962C8B-B14F-4D97-AF65-F5344CB8AC3E}">
        <p14:creationId xmlns:p14="http://schemas.microsoft.com/office/powerpoint/2010/main" val="51485131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ahoma" pitchFamily="34" charset="0"/>
        <a:ea typeface="+mn-ea"/>
        <a:cs typeface="+mn-cs"/>
      </a:defRPr>
    </a:lvl1pPr>
    <a:lvl2pPr marL="457200" algn="l" rtl="0" fontAlgn="base">
      <a:spcBef>
        <a:spcPct val="30000"/>
      </a:spcBef>
      <a:spcAft>
        <a:spcPct val="0"/>
      </a:spcAft>
      <a:defRPr sz="1200" kern="1200">
        <a:solidFill>
          <a:schemeClr val="tx1"/>
        </a:solidFill>
        <a:latin typeface="Tahoma" pitchFamily="34" charset="0"/>
        <a:ea typeface="+mn-ea"/>
        <a:cs typeface="+mn-cs"/>
      </a:defRPr>
    </a:lvl2pPr>
    <a:lvl3pPr marL="914400" algn="l" rtl="0" fontAlgn="base">
      <a:spcBef>
        <a:spcPct val="30000"/>
      </a:spcBef>
      <a:spcAft>
        <a:spcPct val="0"/>
      </a:spcAft>
      <a:defRPr sz="1200" kern="1200">
        <a:solidFill>
          <a:schemeClr val="tx1"/>
        </a:solidFill>
        <a:latin typeface="Tahoma" pitchFamily="34" charset="0"/>
        <a:ea typeface="+mn-ea"/>
        <a:cs typeface="+mn-cs"/>
      </a:defRPr>
    </a:lvl3pPr>
    <a:lvl4pPr marL="1371600" algn="l" rtl="0" fontAlgn="base">
      <a:spcBef>
        <a:spcPct val="30000"/>
      </a:spcBef>
      <a:spcAft>
        <a:spcPct val="0"/>
      </a:spcAft>
      <a:defRPr sz="1200" kern="1200">
        <a:solidFill>
          <a:schemeClr val="tx1"/>
        </a:solidFill>
        <a:latin typeface="Tahoma" pitchFamily="34" charset="0"/>
        <a:ea typeface="+mn-ea"/>
        <a:cs typeface="+mn-cs"/>
      </a:defRPr>
    </a:lvl4pPr>
    <a:lvl5pPr marL="1828800" algn="l" rtl="0" fontAlgn="base">
      <a:spcBef>
        <a:spcPct val="30000"/>
      </a:spcBef>
      <a:spcAft>
        <a:spcPct val="0"/>
      </a:spcAft>
      <a:defRPr sz="1200" kern="1200">
        <a:solidFill>
          <a:schemeClr val="tx1"/>
        </a:solidFill>
        <a:latin typeface="Tahom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72D634-72A0-4C69-8C50-30EC6D56BF5C}" type="slidenum">
              <a:rPr lang="en-GB" altLang="en-US" smtClean="0"/>
              <a:pPr/>
              <a:t>1</a:t>
            </a:fld>
            <a:endParaRPr lang="en-GB" altLang="en-US"/>
          </a:p>
        </p:txBody>
      </p:sp>
    </p:spTree>
    <p:extLst>
      <p:ext uri="{BB962C8B-B14F-4D97-AF65-F5344CB8AC3E}">
        <p14:creationId xmlns:p14="http://schemas.microsoft.com/office/powerpoint/2010/main" val="1276323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can an organisation maximise customer value?  Value </a:t>
            </a:r>
            <a:r>
              <a:rPr lang="en-GB" b="1" i="1" dirty="0"/>
              <a:t>to </a:t>
            </a:r>
            <a:r>
              <a:rPr lang="en-GB" dirty="0"/>
              <a:t>the customer and value </a:t>
            </a:r>
            <a:r>
              <a:rPr lang="en-GB" b="1" i="1" dirty="0"/>
              <a:t>from</a:t>
            </a:r>
            <a:r>
              <a:rPr lang="en-GB" dirty="0"/>
              <a:t> the customer.  What can impact on either of these?  </a:t>
            </a:r>
            <a:r>
              <a:rPr lang="en-GB" i="1" dirty="0"/>
              <a:t>Critically analyse </a:t>
            </a:r>
            <a:r>
              <a:rPr lang="en-GB" dirty="0"/>
              <a:t>your organisation’s ability to do this?  </a:t>
            </a:r>
            <a:r>
              <a:rPr lang="en-GB" b="1" i="1" dirty="0"/>
              <a:t>Best </a:t>
            </a:r>
            <a:r>
              <a:rPr lang="en-GB" dirty="0"/>
              <a:t>practice?</a:t>
            </a:r>
            <a:r>
              <a:rPr lang="en-GB" baseline="0" dirty="0"/>
              <a:t> </a:t>
            </a:r>
            <a:r>
              <a:rPr lang="en-GB" b="1" i="1" baseline="0" dirty="0"/>
              <a:t>Worst</a:t>
            </a:r>
            <a:r>
              <a:rPr lang="en-GB" baseline="0" dirty="0"/>
              <a:t> practice? </a:t>
            </a:r>
            <a:r>
              <a:rPr lang="en-GB" b="1" i="1" baseline="0" dirty="0"/>
              <a:t>Your</a:t>
            </a:r>
            <a:r>
              <a:rPr lang="en-GB" baseline="0" dirty="0"/>
              <a:t> practice?  </a:t>
            </a:r>
            <a:r>
              <a:rPr lang="en-GB" i="1" baseline="0" dirty="0"/>
              <a:t>What</a:t>
            </a:r>
            <a:r>
              <a:rPr lang="en-GB" baseline="0" dirty="0"/>
              <a:t> could you do better?</a:t>
            </a:r>
          </a:p>
          <a:p>
            <a:endParaRPr lang="en-GB" baseline="0" dirty="0"/>
          </a:p>
          <a:p>
            <a:r>
              <a:rPr lang="en-GB" baseline="0" dirty="0"/>
              <a:t>Demonstrate a critical understanding -  you show what’s good, or otherwise, in regard to your organisation’s quality processes.  What are quality processes?  What do they do?  Meeting customer requirements……or even going beyond this to excite and generate loyalty!</a:t>
            </a:r>
            <a:endParaRPr lang="en-GB" dirty="0"/>
          </a:p>
        </p:txBody>
      </p:sp>
      <p:sp>
        <p:nvSpPr>
          <p:cNvPr id="4" name="Slide Number Placeholder 3"/>
          <p:cNvSpPr>
            <a:spLocks noGrp="1"/>
          </p:cNvSpPr>
          <p:nvPr>
            <p:ph type="sldNum" sz="quarter" idx="10"/>
          </p:nvPr>
        </p:nvSpPr>
        <p:spPr/>
        <p:txBody>
          <a:bodyPr/>
          <a:lstStyle/>
          <a:p>
            <a:fld id="{BC72D634-72A0-4C69-8C50-30EC6D56BF5C}" type="slidenum">
              <a:rPr lang="en-GB" altLang="en-US" smtClean="0"/>
              <a:pPr/>
              <a:t>3</a:t>
            </a:fld>
            <a:endParaRPr lang="en-GB" altLang="en-US"/>
          </a:p>
        </p:txBody>
      </p:sp>
    </p:spTree>
    <p:extLst>
      <p:ext uri="{BB962C8B-B14F-4D97-AF65-F5344CB8AC3E}">
        <p14:creationId xmlns:p14="http://schemas.microsoft.com/office/powerpoint/2010/main" val="886383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Grp="1" noChangeArrowheads="1"/>
          </p:cNvSpPr>
          <p:nvPr>
            <p:ph type="sldNum" sz="quarter" idx="5"/>
          </p:nvPr>
        </p:nvSpPr>
        <p:spPr>
          <a:ln/>
        </p:spPr>
        <p:txBody>
          <a:bodyPr/>
          <a:lstStyle/>
          <a:p>
            <a:fld id="{7EE752DC-9C42-4467-B04C-11373DB982F9}" type="slidenum">
              <a:rPr lang="en-GB" altLang="en-US"/>
              <a:pPr/>
              <a:t>13</a:t>
            </a:fld>
            <a:endParaRPr lang="en-GB" altLang="en-US"/>
          </a:p>
        </p:txBody>
      </p:sp>
      <p:sp>
        <p:nvSpPr>
          <p:cNvPr id="10242" name="Rectangle 2"/>
          <p:cNvSpPr>
            <a:spLocks noGrp="1" noRot="1" noChangeAspect="1" noChangeArrowheads="1" noTextEdit="1"/>
          </p:cNvSpPr>
          <p:nvPr>
            <p:ph type="sldImg"/>
          </p:nvPr>
        </p:nvSpPr>
        <p:spPr>
          <a:xfrm>
            <a:off x="854075" y="744538"/>
            <a:ext cx="4959350" cy="3719512"/>
          </a:xfrm>
          <a:ln cap="flat"/>
        </p:spPr>
      </p:sp>
      <p:sp>
        <p:nvSpPr>
          <p:cNvPr id="10243"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83885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Grp="1" noChangeArrowheads="1"/>
          </p:cNvSpPr>
          <p:nvPr>
            <p:ph type="sldNum" sz="quarter" idx="5"/>
          </p:nvPr>
        </p:nvSpPr>
        <p:spPr>
          <a:ln/>
        </p:spPr>
        <p:txBody>
          <a:bodyPr/>
          <a:lstStyle/>
          <a:p>
            <a:fld id="{A3F5B59D-8107-4E90-ADD5-3F690447449A}" type="slidenum">
              <a:rPr lang="en-GB" altLang="en-US"/>
              <a:pPr/>
              <a:t>15</a:t>
            </a:fld>
            <a:endParaRPr lang="en-GB" altLang="en-US"/>
          </a:p>
        </p:txBody>
      </p:sp>
      <p:sp>
        <p:nvSpPr>
          <p:cNvPr id="28674" name="Rectangle 2"/>
          <p:cNvSpPr>
            <a:spLocks noGrp="1" noRot="1" noChangeAspect="1" noChangeArrowheads="1" noTextEdit="1"/>
          </p:cNvSpPr>
          <p:nvPr>
            <p:ph type="sldImg"/>
          </p:nvPr>
        </p:nvSpPr>
        <p:spPr>
          <a:xfrm>
            <a:off x="854075" y="744538"/>
            <a:ext cx="4959350" cy="3719512"/>
          </a:xfrm>
          <a:ln cap="flat"/>
        </p:spPr>
      </p:sp>
      <p:sp>
        <p:nvSpPr>
          <p:cNvPr id="28675"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3938418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Grp="1" noChangeArrowheads="1"/>
          </p:cNvSpPr>
          <p:nvPr>
            <p:ph type="sldNum" sz="quarter" idx="5"/>
          </p:nvPr>
        </p:nvSpPr>
        <p:spPr>
          <a:ln/>
        </p:spPr>
        <p:txBody>
          <a:bodyPr/>
          <a:lstStyle/>
          <a:p>
            <a:fld id="{6D37AD7C-D48E-428A-A66C-CE99C2F564BC}" type="slidenum">
              <a:rPr lang="en-GB" altLang="en-US"/>
              <a:pPr/>
              <a:t>16</a:t>
            </a:fld>
            <a:endParaRPr lang="en-GB" altLang="en-US"/>
          </a:p>
        </p:txBody>
      </p:sp>
      <p:sp>
        <p:nvSpPr>
          <p:cNvPr id="40962" name="Rectangle 2"/>
          <p:cNvSpPr>
            <a:spLocks noGrp="1" noRot="1" noChangeAspect="1" noChangeArrowheads="1" noTextEdit="1"/>
          </p:cNvSpPr>
          <p:nvPr>
            <p:ph type="sldImg"/>
          </p:nvPr>
        </p:nvSpPr>
        <p:spPr>
          <a:xfrm>
            <a:off x="854075" y="744538"/>
            <a:ext cx="4959350" cy="3719512"/>
          </a:xfrm>
          <a:ln cap="flat"/>
        </p:spPr>
      </p:sp>
      <p:sp>
        <p:nvSpPr>
          <p:cNvPr id="40963"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18949832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Grp="1" noChangeArrowheads="1"/>
          </p:cNvSpPr>
          <p:nvPr>
            <p:ph type="sldNum" sz="quarter" idx="5"/>
          </p:nvPr>
        </p:nvSpPr>
        <p:spPr>
          <a:ln/>
        </p:spPr>
        <p:txBody>
          <a:bodyPr/>
          <a:lstStyle/>
          <a:p>
            <a:fld id="{7FB2FA5B-473E-4916-AC70-744929B5E4A6}" type="slidenum">
              <a:rPr lang="en-GB" altLang="en-US"/>
              <a:pPr/>
              <a:t>17</a:t>
            </a:fld>
            <a:endParaRPr lang="en-GB" altLang="en-US"/>
          </a:p>
        </p:txBody>
      </p:sp>
      <p:sp>
        <p:nvSpPr>
          <p:cNvPr id="51202" name="Rectangle 2"/>
          <p:cNvSpPr>
            <a:spLocks noGrp="1" noRot="1" noChangeAspect="1" noChangeArrowheads="1" noTextEdit="1"/>
          </p:cNvSpPr>
          <p:nvPr>
            <p:ph type="sldImg"/>
          </p:nvPr>
        </p:nvSpPr>
        <p:spPr>
          <a:xfrm>
            <a:off x="854075" y="744538"/>
            <a:ext cx="4959350" cy="3719512"/>
          </a:xfrm>
          <a:ln cap="flat"/>
        </p:spPr>
      </p:sp>
      <p:sp>
        <p:nvSpPr>
          <p:cNvPr id="51203"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219386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EF508469-4E72-4486-BA2C-764E784E4C07}" type="slidenum">
              <a:rPr lang="en-GB" altLang="en-US" smtClean="0"/>
              <a:pPr/>
              <a:t>‹#›</a:t>
            </a:fld>
            <a:endParaRPr lang="en-GB" altLang="en-US"/>
          </a:p>
        </p:txBody>
      </p:sp>
    </p:spTree>
    <p:extLst>
      <p:ext uri="{BB962C8B-B14F-4D97-AF65-F5344CB8AC3E}">
        <p14:creationId xmlns:p14="http://schemas.microsoft.com/office/powerpoint/2010/main" val="3376173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A0B59305-2C5D-4A95-B45F-0E7817A8C723}" type="slidenum">
              <a:rPr lang="en-GB" altLang="en-US" smtClean="0"/>
              <a:pPr/>
              <a:t>‹#›</a:t>
            </a:fld>
            <a:endParaRPr lang="en-GB" altLang="en-US"/>
          </a:p>
        </p:txBody>
      </p:sp>
    </p:spTree>
    <p:extLst>
      <p:ext uri="{BB962C8B-B14F-4D97-AF65-F5344CB8AC3E}">
        <p14:creationId xmlns:p14="http://schemas.microsoft.com/office/powerpoint/2010/main" val="1822301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204F8CE-1F95-4824-A05D-61B7F2E93EEF}" type="slidenum">
              <a:rPr lang="en-GB" altLang="en-US" smtClean="0"/>
              <a:pPr/>
              <a:t>‹#›</a:t>
            </a:fld>
            <a:endParaRPr lang="en-GB" altLang="en-US"/>
          </a:p>
        </p:txBody>
      </p:sp>
    </p:spTree>
    <p:extLst>
      <p:ext uri="{BB962C8B-B14F-4D97-AF65-F5344CB8AC3E}">
        <p14:creationId xmlns:p14="http://schemas.microsoft.com/office/powerpoint/2010/main" val="3107326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70064E6C-F9E8-4098-840B-60AE6431D598}" type="slidenum">
              <a:rPr lang="en-GB" altLang="en-US" smtClean="0"/>
              <a:pPr/>
              <a:t>‹#›</a:t>
            </a:fld>
            <a:endParaRPr lang="en-GB" altLang="en-US"/>
          </a:p>
        </p:txBody>
      </p:sp>
    </p:spTree>
    <p:extLst>
      <p:ext uri="{BB962C8B-B14F-4D97-AF65-F5344CB8AC3E}">
        <p14:creationId xmlns:p14="http://schemas.microsoft.com/office/powerpoint/2010/main" val="3817397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endParaRPr lang="en-GB" altLang="en-US"/>
          </a:p>
        </p:txBody>
      </p:sp>
      <p:sp>
        <p:nvSpPr>
          <p:cNvPr id="8" name="Footer Placeholder 7"/>
          <p:cNvSpPr>
            <a:spLocks noGrp="1"/>
          </p:cNvSpPr>
          <p:nvPr>
            <p:ph type="ftr" sz="quarter" idx="11"/>
          </p:nvPr>
        </p:nvSpPr>
        <p:spPr/>
        <p:txBody>
          <a:bodyPr/>
          <a:lstStyle/>
          <a:p>
            <a:endParaRPr lang="en-GB" altLang="en-US"/>
          </a:p>
        </p:txBody>
      </p:sp>
      <p:sp>
        <p:nvSpPr>
          <p:cNvPr id="9" name="Slide Number Placeholder 8"/>
          <p:cNvSpPr>
            <a:spLocks noGrp="1"/>
          </p:cNvSpPr>
          <p:nvPr>
            <p:ph type="sldNum" sz="quarter" idx="12"/>
          </p:nvPr>
        </p:nvSpPr>
        <p:spPr/>
        <p:txBody>
          <a:bodyPr/>
          <a:lstStyle/>
          <a:p>
            <a:fld id="{A830CFBE-17F1-4F18-9D85-CCC76A0A33AF}" type="slidenum">
              <a:rPr lang="en-GB" altLang="en-US" smtClean="0"/>
              <a:pPr/>
              <a:t>‹#›</a:t>
            </a:fld>
            <a:endParaRPr lang="en-GB" altLang="en-US"/>
          </a:p>
        </p:txBody>
      </p:sp>
    </p:spTree>
    <p:extLst>
      <p:ext uri="{BB962C8B-B14F-4D97-AF65-F5344CB8AC3E}">
        <p14:creationId xmlns:p14="http://schemas.microsoft.com/office/powerpoint/2010/main" val="2994565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endParaRPr lang="en-GB" altLang="en-US"/>
          </a:p>
        </p:txBody>
      </p:sp>
      <p:sp>
        <p:nvSpPr>
          <p:cNvPr id="4" name="Footer Placeholder 3"/>
          <p:cNvSpPr>
            <a:spLocks noGrp="1"/>
          </p:cNvSpPr>
          <p:nvPr>
            <p:ph type="ftr" sz="quarter" idx="11"/>
          </p:nvPr>
        </p:nvSpPr>
        <p:spPr/>
        <p:txBody>
          <a:bodyPr/>
          <a:lstStyle/>
          <a:p>
            <a:endParaRPr lang="en-GB" altLang="en-US"/>
          </a:p>
        </p:txBody>
      </p:sp>
      <p:sp>
        <p:nvSpPr>
          <p:cNvPr id="5" name="Slide Number Placeholder 4"/>
          <p:cNvSpPr>
            <a:spLocks noGrp="1"/>
          </p:cNvSpPr>
          <p:nvPr>
            <p:ph type="sldNum" sz="quarter" idx="12"/>
          </p:nvPr>
        </p:nvSpPr>
        <p:spPr/>
        <p:txBody>
          <a:bodyPr/>
          <a:lstStyle/>
          <a:p>
            <a:fld id="{98556C83-7BCB-4A47-A27F-2AFF205F76C8}" type="slidenum">
              <a:rPr lang="en-GB" altLang="en-US" smtClean="0"/>
              <a:pPr/>
              <a:t>‹#›</a:t>
            </a:fld>
            <a:endParaRPr lang="en-GB" altLang="en-US"/>
          </a:p>
        </p:txBody>
      </p:sp>
    </p:spTree>
    <p:extLst>
      <p:ext uri="{BB962C8B-B14F-4D97-AF65-F5344CB8AC3E}">
        <p14:creationId xmlns:p14="http://schemas.microsoft.com/office/powerpoint/2010/main" val="212976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ltLang="en-US"/>
          </a:p>
        </p:txBody>
      </p:sp>
      <p:sp>
        <p:nvSpPr>
          <p:cNvPr id="3" name="Footer Placeholder 2"/>
          <p:cNvSpPr>
            <a:spLocks noGrp="1"/>
          </p:cNvSpPr>
          <p:nvPr>
            <p:ph type="ftr" sz="quarter" idx="11"/>
          </p:nvPr>
        </p:nvSpPr>
        <p:spPr/>
        <p:txBody>
          <a:bodyPr/>
          <a:lstStyle/>
          <a:p>
            <a:endParaRPr lang="en-GB" altLang="en-US"/>
          </a:p>
        </p:txBody>
      </p:sp>
      <p:sp>
        <p:nvSpPr>
          <p:cNvPr id="4" name="Slide Number Placeholder 3"/>
          <p:cNvSpPr>
            <a:spLocks noGrp="1"/>
          </p:cNvSpPr>
          <p:nvPr>
            <p:ph type="sldNum" sz="quarter" idx="12"/>
          </p:nvPr>
        </p:nvSpPr>
        <p:spPr/>
        <p:txBody>
          <a:bodyPr/>
          <a:lstStyle/>
          <a:p>
            <a:fld id="{3F7C84D8-D9F6-418F-8C5F-867422F6EA8E}" type="slidenum">
              <a:rPr lang="en-GB" altLang="en-US" smtClean="0"/>
              <a:pPr/>
              <a:t>‹#›</a:t>
            </a:fld>
            <a:endParaRPr lang="en-GB" altLang="en-US"/>
          </a:p>
        </p:txBody>
      </p:sp>
    </p:spTree>
    <p:extLst>
      <p:ext uri="{BB962C8B-B14F-4D97-AF65-F5344CB8AC3E}">
        <p14:creationId xmlns:p14="http://schemas.microsoft.com/office/powerpoint/2010/main" val="237240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C689DB22-5937-477F-A28E-9FC78F84E6D2}" type="slidenum">
              <a:rPr lang="en-GB" altLang="en-US" smtClean="0"/>
              <a:pPr/>
              <a:t>‹#›</a:t>
            </a:fld>
            <a:endParaRPr lang="en-GB" altLang="en-US"/>
          </a:p>
        </p:txBody>
      </p:sp>
    </p:spTree>
    <p:extLst>
      <p:ext uri="{BB962C8B-B14F-4D97-AF65-F5344CB8AC3E}">
        <p14:creationId xmlns:p14="http://schemas.microsoft.com/office/powerpoint/2010/main" val="2367729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AFF49409-5161-4407-999C-DC6E60DFD2F5}" type="slidenum">
              <a:rPr lang="en-GB" altLang="en-US" smtClean="0"/>
              <a:pPr/>
              <a:t>‹#›</a:t>
            </a:fld>
            <a:endParaRPr lang="en-GB" altLang="en-US"/>
          </a:p>
        </p:txBody>
      </p:sp>
    </p:spTree>
    <p:extLst>
      <p:ext uri="{BB962C8B-B14F-4D97-AF65-F5344CB8AC3E}">
        <p14:creationId xmlns:p14="http://schemas.microsoft.com/office/powerpoint/2010/main" val="4197658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54755FD4-BB2F-427D-AD9B-EB3B9227A290}" type="slidenum">
              <a:rPr lang="en-GB" altLang="en-US" smtClean="0"/>
              <a:pPr/>
              <a:t>‹#›</a:t>
            </a:fld>
            <a:endParaRPr lang="en-GB" altLang="en-US"/>
          </a:p>
        </p:txBody>
      </p:sp>
    </p:spTree>
    <p:extLst>
      <p:ext uri="{BB962C8B-B14F-4D97-AF65-F5344CB8AC3E}">
        <p14:creationId xmlns:p14="http://schemas.microsoft.com/office/powerpoint/2010/main" val="1955308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BA24138A-1031-4E1E-96AD-FFCAF2D3C283}" type="slidenum">
              <a:rPr lang="en-GB" altLang="en-US" smtClean="0"/>
              <a:pPr/>
              <a:t>‹#›</a:t>
            </a:fld>
            <a:endParaRPr lang="en-GB" altLang="en-US"/>
          </a:p>
        </p:txBody>
      </p:sp>
    </p:spTree>
    <p:extLst>
      <p:ext uri="{BB962C8B-B14F-4D97-AF65-F5344CB8AC3E}">
        <p14:creationId xmlns:p14="http://schemas.microsoft.com/office/powerpoint/2010/main" val="1496866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F6C380-2812-42BD-83D5-96D1B63D170B}" type="slidenum">
              <a:rPr lang="en-GB" altLang="en-US" smtClean="0"/>
              <a:pPr/>
              <a:t>‹#›</a:t>
            </a:fld>
            <a:endParaRPr lang="en-GB" altLang="en-US"/>
          </a:p>
        </p:txBody>
      </p:sp>
    </p:spTree>
    <p:extLst>
      <p:ext uri="{BB962C8B-B14F-4D97-AF65-F5344CB8AC3E}">
        <p14:creationId xmlns:p14="http://schemas.microsoft.com/office/powerpoint/2010/main" val="67548741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Understanding and Engaging in the Customer Experience</a:t>
            </a:r>
          </a:p>
        </p:txBody>
      </p:sp>
      <p:sp>
        <p:nvSpPr>
          <p:cNvPr id="3" name="Subtitle 2"/>
          <p:cNvSpPr>
            <a:spLocks noGrp="1"/>
          </p:cNvSpPr>
          <p:nvPr>
            <p:ph type="subTitle" idx="1"/>
          </p:nvPr>
        </p:nvSpPr>
        <p:spPr/>
        <p:txBody>
          <a:bodyPr/>
          <a:lstStyle/>
          <a:p>
            <a:r>
              <a:rPr lang="en-GB" dirty="0">
                <a:solidFill>
                  <a:srgbClr val="3241D4"/>
                </a:solidFill>
              </a:rPr>
              <a:t>Level 5 - Workshop 3</a:t>
            </a:r>
          </a:p>
          <a:p>
            <a:r>
              <a:rPr lang="en-GB" dirty="0">
                <a:solidFill>
                  <a:srgbClr val="3241D4"/>
                </a:solidFill>
              </a:rPr>
              <a:t>Cardiff WIAV</a:t>
            </a:r>
          </a:p>
          <a:p>
            <a:r>
              <a:rPr lang="en-GB" dirty="0">
                <a:solidFill>
                  <a:srgbClr val="3241D4"/>
                </a:solidFill>
              </a:rPr>
              <a:t>9</a:t>
            </a:r>
            <a:r>
              <a:rPr lang="en-GB" baseline="30000" dirty="0">
                <a:solidFill>
                  <a:srgbClr val="3241D4"/>
                </a:solidFill>
              </a:rPr>
              <a:t>th</a:t>
            </a:r>
            <a:r>
              <a:rPr lang="en-GB" dirty="0">
                <a:solidFill>
                  <a:srgbClr val="3241D4"/>
                </a:solidFill>
              </a:rPr>
              <a:t> September 2015</a:t>
            </a:r>
          </a:p>
        </p:txBody>
      </p:sp>
      <p:sp>
        <p:nvSpPr>
          <p:cNvPr id="4" name="Slide Number Placeholder 3"/>
          <p:cNvSpPr>
            <a:spLocks noGrp="1"/>
          </p:cNvSpPr>
          <p:nvPr>
            <p:ph type="sldNum" sz="quarter" idx="12"/>
          </p:nvPr>
        </p:nvSpPr>
        <p:spPr/>
        <p:txBody>
          <a:bodyPr/>
          <a:lstStyle/>
          <a:p>
            <a:fld id="{EF508469-4E72-4486-BA2C-764E784E4C07}" type="slidenum">
              <a:rPr lang="en-GB" altLang="en-US" smtClean="0"/>
              <a:pPr/>
              <a:t>1</a:t>
            </a:fld>
            <a:endParaRPr lang="en-GB" altLang="en-US"/>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3888" y="335251"/>
            <a:ext cx="2379320" cy="1947286"/>
          </a:xfrm>
          <a:prstGeom prst="rect">
            <a:avLst/>
          </a:prstGeom>
        </p:spPr>
      </p:pic>
    </p:spTree>
    <p:extLst>
      <p:ext uri="{BB962C8B-B14F-4D97-AF65-F5344CB8AC3E}">
        <p14:creationId xmlns:p14="http://schemas.microsoft.com/office/powerpoint/2010/main" val="3432612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 &amp; Learning Outcomes</a:t>
            </a:r>
          </a:p>
        </p:txBody>
      </p:sp>
      <p:sp>
        <p:nvSpPr>
          <p:cNvPr id="3" name="Content Placeholder 2"/>
          <p:cNvSpPr>
            <a:spLocks noGrp="1"/>
          </p:cNvSpPr>
          <p:nvPr>
            <p:ph idx="1"/>
          </p:nvPr>
        </p:nvSpPr>
        <p:spPr/>
        <p:txBody>
          <a:bodyPr>
            <a:noAutofit/>
          </a:bodyPr>
          <a:lstStyle/>
          <a:p>
            <a:pPr marL="0" indent="0">
              <a:buNone/>
            </a:pPr>
            <a:r>
              <a:rPr lang="en-GB" sz="1600" b="1" dirty="0"/>
              <a:t>AIM(S)</a:t>
            </a:r>
          </a:p>
          <a:p>
            <a:pPr lvl="1"/>
            <a:r>
              <a:rPr lang="en-GB" sz="1400" b="1" dirty="0"/>
              <a:t>To instil a critical understanding of quality systems and controls for customers.   </a:t>
            </a:r>
          </a:p>
          <a:p>
            <a:pPr marL="0" indent="0">
              <a:buNone/>
            </a:pPr>
            <a:endParaRPr lang="en-GB" sz="1400" b="1" dirty="0"/>
          </a:p>
          <a:p>
            <a:pPr marL="0" indent="0">
              <a:buNone/>
            </a:pPr>
            <a:r>
              <a:rPr lang="en-GB" sz="1600" b="1" dirty="0"/>
              <a:t>LEARNING OUTCOMES </a:t>
            </a:r>
          </a:p>
          <a:p>
            <a:pPr marL="0" indent="0">
              <a:buNone/>
            </a:pPr>
            <a:r>
              <a:rPr lang="en-GB" sz="1400" b="1" dirty="0"/>
              <a:t>Upon the successful completion of this module, the student should be able to demonstrate the ability to:</a:t>
            </a:r>
          </a:p>
          <a:p>
            <a:pPr lvl="1"/>
            <a:r>
              <a:rPr lang="en-GB" sz="1400" b="1" dirty="0"/>
              <a:t>evidence a critical understanding of quality process in the workplace;</a:t>
            </a:r>
          </a:p>
          <a:p>
            <a:pPr lvl="1"/>
            <a:r>
              <a:rPr lang="en-GB" sz="1400" b="1" dirty="0"/>
              <a:t>analyse the customers’ experience of an organisation;</a:t>
            </a:r>
          </a:p>
          <a:p>
            <a:pPr lvl="1"/>
            <a:r>
              <a:rPr lang="en-GB" sz="1400" b="1" dirty="0"/>
              <a:t>critically evaluate the benefits and challenges of developing and maintaining good customer relationships.</a:t>
            </a:r>
          </a:p>
          <a:p>
            <a:pPr marL="0" indent="0">
              <a:buNone/>
            </a:pPr>
            <a:r>
              <a:rPr lang="en-GB" sz="1600" b="1" dirty="0"/>
              <a:t>INDICATIVE CONTENT</a:t>
            </a:r>
          </a:p>
          <a:p>
            <a:pPr lvl="1"/>
            <a:r>
              <a:rPr lang="en-GB" sz="1600" b="1" dirty="0">
                <a:solidFill>
                  <a:srgbClr val="0070C0"/>
                </a:solidFill>
              </a:rPr>
              <a:t>Quality modules and standards.</a:t>
            </a:r>
          </a:p>
          <a:p>
            <a:pPr lvl="1"/>
            <a:r>
              <a:rPr lang="en-GB" sz="1400" b="1" dirty="0"/>
              <a:t>Customer service.</a:t>
            </a:r>
          </a:p>
          <a:p>
            <a:pPr lvl="1"/>
            <a:r>
              <a:rPr lang="en-GB" sz="1400" b="1" dirty="0"/>
              <a:t>Customer centrality.</a:t>
            </a:r>
          </a:p>
          <a:p>
            <a:pPr lvl="1"/>
            <a:r>
              <a:rPr lang="en-GB" sz="1400" b="1" dirty="0"/>
              <a:t>Value and purpose of customer relationship management (CRM).</a:t>
            </a:r>
          </a:p>
          <a:p>
            <a:pPr lvl="1"/>
            <a:r>
              <a:rPr lang="en-GB" sz="1400" b="1" dirty="0"/>
              <a:t>Buyer seller relationships.</a:t>
            </a:r>
          </a:p>
          <a:p>
            <a:pPr lvl="1"/>
            <a:r>
              <a:rPr lang="en-GB" sz="1400" b="1" dirty="0"/>
              <a:t>Managing customer expectations.</a:t>
            </a:r>
          </a:p>
          <a:p>
            <a:pPr lvl="1"/>
            <a:r>
              <a:rPr lang="en-GB" sz="1400" b="1" dirty="0"/>
              <a:t>Buying decision making process: ethical considerations such as fair-trade, sustainable resources.</a:t>
            </a:r>
          </a:p>
          <a:p>
            <a:pPr lvl="1"/>
            <a:r>
              <a:rPr lang="en-GB" sz="1400" b="1" dirty="0"/>
              <a:t>Appreciation of the importance of quality control.</a:t>
            </a:r>
          </a:p>
          <a:p>
            <a:pPr lvl="1"/>
            <a:r>
              <a:rPr lang="en-GB" sz="1600" b="1" dirty="0">
                <a:solidFill>
                  <a:srgbClr val="0070C0"/>
                </a:solidFill>
              </a:rPr>
              <a:t>Customer value.</a:t>
            </a:r>
          </a:p>
          <a:p>
            <a:endParaRPr lang="en-GB" sz="1400" b="1"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971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Understanding and Engaging in the Customer Experience</a:t>
            </a:r>
          </a:p>
        </p:txBody>
      </p:sp>
      <p:sp>
        <p:nvSpPr>
          <p:cNvPr id="3" name="Content Placeholder 2"/>
          <p:cNvSpPr>
            <a:spLocks noGrp="1"/>
          </p:cNvSpPr>
          <p:nvPr>
            <p:ph idx="1"/>
          </p:nvPr>
        </p:nvSpPr>
        <p:spPr/>
        <p:txBody>
          <a:bodyPr>
            <a:normAutofit fontScale="92500" lnSpcReduction="10000"/>
          </a:bodyPr>
          <a:lstStyle/>
          <a:p>
            <a:pPr marL="0" indent="0">
              <a:buNone/>
            </a:pPr>
            <a:r>
              <a:rPr lang="en-GB" b="1" u="sng" dirty="0"/>
              <a:t>Assessment</a:t>
            </a:r>
            <a:r>
              <a:rPr lang="en-GB" dirty="0"/>
              <a:t>	</a:t>
            </a:r>
          </a:p>
          <a:p>
            <a:pPr marL="0" indent="0">
              <a:buNone/>
            </a:pPr>
            <a:endParaRPr lang="en-GB" dirty="0"/>
          </a:p>
          <a:p>
            <a:r>
              <a:rPr lang="en-GB" dirty="0"/>
              <a:t>Critically analyse the factors that impact upon your organisation’s ability to maximise customer </a:t>
            </a:r>
            <a:r>
              <a:rPr lang="en-GB" i="1" dirty="0"/>
              <a:t>value</a:t>
            </a:r>
          </a:p>
          <a:p>
            <a:pPr marL="0" indent="0">
              <a:buNone/>
            </a:pPr>
            <a:endParaRPr lang="en-GB" dirty="0"/>
          </a:p>
          <a:p>
            <a:r>
              <a:rPr lang="en-GB" dirty="0">
                <a:solidFill>
                  <a:srgbClr val="3241D4"/>
                </a:solidFill>
              </a:rPr>
              <a:t>Demonstrate a</a:t>
            </a:r>
            <a:r>
              <a:rPr lang="en-GB" dirty="0"/>
              <a:t> critical understanding of your organisation’s quality processes and its effectiveness in meeting customer requirements</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3</a:t>
            </a:fld>
            <a:endParaRPr lang="en-GB" altLang="en-US"/>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7082" y="862782"/>
            <a:ext cx="2026121" cy="1738728"/>
          </a:xfrm>
          <a:prstGeom prst="rect">
            <a:avLst/>
          </a:prstGeom>
        </p:spPr>
      </p:pic>
    </p:spTree>
    <p:extLst>
      <p:ext uri="{BB962C8B-B14F-4D97-AF65-F5344CB8AC3E}">
        <p14:creationId xmlns:p14="http://schemas.microsoft.com/office/powerpoint/2010/main" val="2510091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a:t>The story so far….</a:t>
            </a:r>
          </a:p>
          <a:p>
            <a:r>
              <a:rPr lang="en-GB" dirty="0"/>
              <a:t>We’ve looked at CRM</a:t>
            </a:r>
          </a:p>
          <a:p>
            <a:pPr lvl="1"/>
            <a:r>
              <a:rPr lang="en-GB" dirty="0"/>
              <a:t>Function  (</a:t>
            </a:r>
            <a:r>
              <a:rPr lang="en-GB" b="1" dirty="0">
                <a:solidFill>
                  <a:srgbClr val="0070C0"/>
                </a:solidFill>
              </a:rPr>
              <a:t>Why</a:t>
            </a:r>
            <a:r>
              <a:rPr lang="en-GB" dirty="0"/>
              <a:t> we do it)</a:t>
            </a:r>
          </a:p>
          <a:p>
            <a:pPr lvl="1"/>
            <a:r>
              <a:rPr lang="en-GB" dirty="0"/>
              <a:t>Operation (</a:t>
            </a:r>
            <a:r>
              <a:rPr lang="en-GB" b="1" dirty="0">
                <a:solidFill>
                  <a:srgbClr val="0070C0"/>
                </a:solidFill>
              </a:rPr>
              <a:t>Who, what, where, when</a:t>
            </a:r>
            <a:r>
              <a:rPr lang="en-GB" dirty="0"/>
              <a:t> and </a:t>
            </a:r>
            <a:r>
              <a:rPr lang="en-GB" b="1" dirty="0">
                <a:solidFill>
                  <a:srgbClr val="0070C0"/>
                </a:solidFill>
              </a:rPr>
              <a:t>how</a:t>
            </a:r>
            <a:r>
              <a:rPr lang="en-GB" dirty="0"/>
              <a:t> we do it)</a:t>
            </a:r>
          </a:p>
          <a:p>
            <a:pPr lvl="1"/>
            <a:r>
              <a:rPr lang="en-GB" dirty="0"/>
              <a:t>Investigated Touch Points</a:t>
            </a:r>
          </a:p>
          <a:p>
            <a:pPr lvl="1"/>
            <a:r>
              <a:rPr lang="en-GB" dirty="0"/>
              <a:t>Customer </a:t>
            </a:r>
            <a:r>
              <a:rPr lang="en-GB" i="1" dirty="0"/>
              <a:t>Experience</a:t>
            </a:r>
          </a:p>
          <a:p>
            <a:pPr lvl="1"/>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4</a:t>
            </a:fld>
            <a:endParaRPr lang="en-GB" altLang="en-US"/>
          </a:p>
        </p:txBody>
      </p:sp>
      <p:sp>
        <p:nvSpPr>
          <p:cNvPr id="6" name="Title 1"/>
          <p:cNvSpPr>
            <a:spLocks noGrp="1"/>
          </p:cNvSpPr>
          <p:nvPr>
            <p:ph type="title"/>
          </p:nvPr>
        </p:nvSpPr>
        <p:spPr>
          <a:xfrm>
            <a:off x="457200" y="472282"/>
            <a:ext cx="8229600" cy="1143000"/>
          </a:xfrm>
        </p:spPr>
        <p:txBody>
          <a:bodyPr>
            <a:normAutofit fontScale="90000"/>
          </a:bodyPr>
          <a:lstStyle/>
          <a:p>
            <a:r>
              <a:rPr lang="en-GB" dirty="0"/>
              <a:t>Understanding and Engaging in the Customer Experience</a:t>
            </a:r>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8950" y="4048225"/>
            <a:ext cx="2193032" cy="2193032"/>
          </a:xfrm>
          <a:prstGeom prst="rect">
            <a:avLst/>
          </a:prstGeom>
        </p:spPr>
      </p:pic>
    </p:spTree>
    <p:extLst>
      <p:ext uri="{BB962C8B-B14F-4D97-AF65-F5344CB8AC3E}">
        <p14:creationId xmlns:p14="http://schemas.microsoft.com/office/powerpoint/2010/main" val="1633181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a:t>
            </a:r>
          </a:p>
        </p:txBody>
      </p:sp>
      <p:sp>
        <p:nvSpPr>
          <p:cNvPr id="3" name="Content Placeholder 2"/>
          <p:cNvSpPr>
            <a:spLocks noGrp="1"/>
          </p:cNvSpPr>
          <p:nvPr>
            <p:ph idx="1"/>
          </p:nvPr>
        </p:nvSpPr>
        <p:spPr/>
        <p:txBody>
          <a:bodyPr/>
          <a:lstStyle/>
          <a:p>
            <a:r>
              <a:rPr lang="en-GB" dirty="0"/>
              <a:t>Customers are looking for quality to be more than a thin veneer; they are looking for it to be the wood from which the whole organisation is cut (Patricia Wellington)</a:t>
            </a:r>
          </a:p>
          <a:p>
            <a:r>
              <a:rPr lang="en-GB" dirty="0"/>
              <a:t>“Quality is not an act, it is a habit”  (Aristotle)</a:t>
            </a:r>
          </a:p>
          <a:p>
            <a:r>
              <a:rPr lang="en-GB" dirty="0"/>
              <a:t>Total Quality Management – TQM</a:t>
            </a:r>
          </a:p>
          <a:p>
            <a:r>
              <a:rPr lang="en-GB" dirty="0"/>
              <a:t>4 key elements</a:t>
            </a:r>
          </a:p>
          <a:p>
            <a:r>
              <a:rPr lang="en-GB" dirty="0"/>
              <a:t>EFQM Excellence Model</a:t>
            </a:r>
          </a:p>
          <a:p>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5</a:t>
            </a:fld>
            <a:endParaRPr lang="en-GB" alt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6357" y="265619"/>
            <a:ext cx="1936043" cy="1386945"/>
          </a:xfrm>
          <a:prstGeom prst="rect">
            <a:avLst/>
          </a:prstGeom>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0659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Definition of Quality</a:t>
            </a:r>
            <a:endParaRPr lang="en-US" dirty="0"/>
          </a:p>
        </p:txBody>
      </p:sp>
      <p:sp>
        <p:nvSpPr>
          <p:cNvPr id="3" name="Content Placeholder 2"/>
          <p:cNvSpPr>
            <a:spLocks noGrp="1"/>
          </p:cNvSpPr>
          <p:nvPr>
            <p:ph idx="1"/>
          </p:nvPr>
        </p:nvSpPr>
        <p:spPr/>
        <p:txBody>
          <a:bodyPr/>
          <a:lstStyle/>
          <a:p>
            <a:pPr marL="0" indent="0">
              <a:buNone/>
            </a:pPr>
            <a:r>
              <a:rPr lang="en-GB" dirty="0"/>
              <a:t>In small groups, pairs or individually, write down a definition of ‘Quality’.</a:t>
            </a:r>
          </a:p>
          <a:p>
            <a:pPr marL="0" indent="0">
              <a:buNone/>
            </a:pPr>
            <a:endParaRPr lang="en-GB" dirty="0"/>
          </a:p>
          <a:p>
            <a:pPr marL="0" indent="0">
              <a:buNone/>
            </a:pPr>
            <a:r>
              <a:rPr lang="en-GB" dirty="0"/>
              <a:t>5 mins.  Then we will discuss your views.</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6</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3225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Eight Dimensions of Quality</a:t>
            </a:r>
            <a:endParaRPr lang="en-US" dirty="0"/>
          </a:p>
        </p:txBody>
      </p:sp>
      <p:sp>
        <p:nvSpPr>
          <p:cNvPr id="3" name="Content Placeholder 2"/>
          <p:cNvSpPr>
            <a:spLocks noGrp="1"/>
          </p:cNvSpPr>
          <p:nvPr>
            <p:ph idx="1"/>
          </p:nvPr>
        </p:nvSpPr>
        <p:spPr/>
        <p:txBody>
          <a:bodyPr>
            <a:normAutofit lnSpcReduction="10000"/>
          </a:bodyPr>
          <a:lstStyle/>
          <a:p>
            <a:r>
              <a:rPr lang="en-GB" dirty="0"/>
              <a:t>Performance</a:t>
            </a:r>
          </a:p>
          <a:p>
            <a:r>
              <a:rPr lang="en-GB" dirty="0"/>
              <a:t>Features</a:t>
            </a:r>
          </a:p>
          <a:p>
            <a:r>
              <a:rPr lang="en-GB" dirty="0"/>
              <a:t>Reliability</a:t>
            </a:r>
          </a:p>
          <a:p>
            <a:r>
              <a:rPr lang="en-GB" dirty="0"/>
              <a:t>Conformance </a:t>
            </a:r>
          </a:p>
          <a:p>
            <a:r>
              <a:rPr lang="en-GB" dirty="0"/>
              <a:t>Durability</a:t>
            </a:r>
          </a:p>
          <a:p>
            <a:r>
              <a:rPr lang="en-GB" dirty="0"/>
              <a:t>Serviceability</a:t>
            </a:r>
          </a:p>
          <a:p>
            <a:r>
              <a:rPr lang="en-GB" dirty="0"/>
              <a:t>Aesthetics</a:t>
            </a:r>
          </a:p>
          <a:p>
            <a:r>
              <a:rPr lang="en-GB" dirty="0"/>
              <a:t>Perceived quality</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7</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0527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Eight Key Quality Issues</a:t>
            </a:r>
            <a:endParaRPr lang="en-US" dirty="0"/>
          </a:p>
        </p:txBody>
      </p:sp>
      <p:sp>
        <p:nvSpPr>
          <p:cNvPr id="3" name="Content Placeholder 2"/>
          <p:cNvSpPr>
            <a:spLocks noGrp="1"/>
          </p:cNvSpPr>
          <p:nvPr>
            <p:ph idx="1"/>
          </p:nvPr>
        </p:nvSpPr>
        <p:spPr/>
        <p:txBody>
          <a:bodyPr>
            <a:normAutofit fontScale="85000" lnSpcReduction="20000"/>
          </a:bodyPr>
          <a:lstStyle/>
          <a:p>
            <a:r>
              <a:rPr lang="en-GB" dirty="0"/>
              <a:t>Quality leads to lower costs and inspection is too late</a:t>
            </a:r>
          </a:p>
          <a:p>
            <a:r>
              <a:rPr lang="en-GB" dirty="0"/>
              <a:t>The boardroom has ultimate responsibility for quality</a:t>
            </a:r>
          </a:p>
          <a:p>
            <a:r>
              <a:rPr lang="en-GB" dirty="0"/>
              <a:t>Most defects are caused by the system</a:t>
            </a:r>
          </a:p>
          <a:p>
            <a:r>
              <a:rPr lang="en-GB" dirty="0"/>
              <a:t>No process is optimised, it can always be improved</a:t>
            </a:r>
          </a:p>
          <a:p>
            <a:r>
              <a:rPr lang="en-GB" dirty="0"/>
              <a:t>Fear degrades processes – provide job security</a:t>
            </a:r>
          </a:p>
          <a:p>
            <a:r>
              <a:rPr lang="en-GB" dirty="0"/>
              <a:t>Managers must do more than respond to system failure</a:t>
            </a:r>
          </a:p>
          <a:p>
            <a:r>
              <a:rPr lang="en-GB" dirty="0"/>
              <a:t>Build long term relationships with trusted suppliers</a:t>
            </a:r>
          </a:p>
          <a:p>
            <a:r>
              <a:rPr lang="en-GB" dirty="0"/>
              <a:t>Prevention of variation and failure is the key</a:t>
            </a:r>
          </a:p>
          <a:p>
            <a:pPr marL="0" indent="0">
              <a:buNone/>
            </a:pPr>
            <a:endParaRPr lang="en-GB" dirty="0"/>
          </a:p>
          <a:p>
            <a:pPr marL="0" indent="0">
              <a:buNone/>
            </a:pPr>
            <a:r>
              <a:rPr lang="en-GB" sz="2100" dirty="0"/>
              <a:t>Source: W. E. Deming</a:t>
            </a:r>
            <a:endParaRPr lang="en-US" sz="21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8</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0735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Eight Routes to Poor Quality</a:t>
            </a:r>
            <a:endParaRPr lang="en-US" dirty="0"/>
          </a:p>
        </p:txBody>
      </p:sp>
      <p:sp>
        <p:nvSpPr>
          <p:cNvPr id="3" name="Content Placeholder 2"/>
          <p:cNvSpPr>
            <a:spLocks noGrp="1"/>
          </p:cNvSpPr>
          <p:nvPr>
            <p:ph idx="1"/>
          </p:nvPr>
        </p:nvSpPr>
        <p:spPr/>
        <p:txBody>
          <a:bodyPr>
            <a:normAutofit fontScale="85000" lnSpcReduction="10000"/>
          </a:bodyPr>
          <a:lstStyle/>
          <a:p>
            <a:r>
              <a:rPr lang="en-GB" dirty="0"/>
              <a:t>Emphasis on short term profitability</a:t>
            </a:r>
          </a:p>
          <a:p>
            <a:r>
              <a:rPr lang="en-GB" dirty="0"/>
              <a:t>Clamping down on cost but tolerating high waste levels</a:t>
            </a:r>
          </a:p>
          <a:p>
            <a:r>
              <a:rPr lang="en-GB" dirty="0"/>
              <a:t>A ‘take it or leave it’ attitude towards customers</a:t>
            </a:r>
          </a:p>
          <a:p>
            <a:r>
              <a:rPr lang="en-GB" dirty="0"/>
              <a:t>Treating employees as productive robots</a:t>
            </a:r>
          </a:p>
          <a:p>
            <a:r>
              <a:rPr lang="en-GB" dirty="0"/>
              <a:t>Competing on price not sufficiently on quality</a:t>
            </a:r>
          </a:p>
          <a:p>
            <a:r>
              <a:rPr lang="en-GB" dirty="0"/>
              <a:t>Buying at the lowest price</a:t>
            </a:r>
          </a:p>
          <a:p>
            <a:r>
              <a:rPr lang="en-GB" dirty="0"/>
              <a:t>Anti - change but changing arbitrarily when forced</a:t>
            </a:r>
          </a:p>
          <a:p>
            <a:r>
              <a:rPr lang="en-GB" dirty="0"/>
              <a:t>Macho management – the crisis manager   </a:t>
            </a:r>
          </a:p>
          <a:p>
            <a:pPr marL="0" indent="0">
              <a:buNone/>
            </a:pPr>
            <a:endParaRPr lang="en-GB" dirty="0"/>
          </a:p>
          <a:p>
            <a:pPr marL="0" indent="0">
              <a:buNone/>
            </a:pPr>
            <a:r>
              <a:rPr lang="en-GB" sz="2100" dirty="0"/>
              <a:t>Source: UK </a:t>
            </a:r>
            <a:r>
              <a:rPr lang="en-GB" sz="2100" dirty="0" err="1"/>
              <a:t>Dept</a:t>
            </a:r>
            <a:r>
              <a:rPr lang="en-GB" sz="2100" dirty="0"/>
              <a:t> of Trade and Industry</a:t>
            </a:r>
          </a:p>
          <a:p>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9</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535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dirty="0"/>
              <a:t>Nine Parts to Juran’s Quality </a:t>
            </a:r>
            <a:r>
              <a:rPr lang="en-GB" i="1" dirty="0"/>
              <a:t>‘Route Map’</a:t>
            </a:r>
            <a:endParaRPr lang="en-US" i="1" dirty="0"/>
          </a:p>
        </p:txBody>
      </p:sp>
      <p:sp>
        <p:nvSpPr>
          <p:cNvPr id="3" name="Content Placeholder 2"/>
          <p:cNvSpPr>
            <a:spLocks noGrp="1"/>
          </p:cNvSpPr>
          <p:nvPr>
            <p:ph idx="1"/>
          </p:nvPr>
        </p:nvSpPr>
        <p:spPr/>
        <p:txBody>
          <a:bodyPr>
            <a:normAutofit fontScale="70000" lnSpcReduction="20000"/>
          </a:bodyPr>
          <a:lstStyle/>
          <a:p>
            <a:pPr marL="0" indent="0">
              <a:buNone/>
            </a:pPr>
            <a:endParaRPr lang="en-GB" dirty="0"/>
          </a:p>
          <a:p>
            <a:r>
              <a:rPr lang="en-GB" dirty="0"/>
              <a:t>Identify </a:t>
            </a:r>
            <a:r>
              <a:rPr lang="en-GB" i="1" dirty="0"/>
              <a:t>who</a:t>
            </a:r>
            <a:r>
              <a:rPr lang="en-GB" dirty="0"/>
              <a:t> are our customers</a:t>
            </a:r>
          </a:p>
          <a:p>
            <a:r>
              <a:rPr lang="en-GB" dirty="0"/>
              <a:t>Determine the specific </a:t>
            </a:r>
            <a:r>
              <a:rPr lang="en-GB" i="1" dirty="0"/>
              <a:t>needs</a:t>
            </a:r>
            <a:r>
              <a:rPr lang="en-GB" dirty="0"/>
              <a:t> of those customers</a:t>
            </a:r>
          </a:p>
          <a:p>
            <a:r>
              <a:rPr lang="en-GB" dirty="0"/>
              <a:t>Translate those </a:t>
            </a:r>
            <a:r>
              <a:rPr lang="en-GB" i="1" dirty="0"/>
              <a:t>needs</a:t>
            </a:r>
            <a:r>
              <a:rPr lang="en-GB" dirty="0"/>
              <a:t> into our language</a:t>
            </a:r>
          </a:p>
          <a:p>
            <a:r>
              <a:rPr lang="en-GB" dirty="0"/>
              <a:t>Develop products that </a:t>
            </a:r>
            <a:r>
              <a:rPr lang="en-GB" i="1" dirty="0"/>
              <a:t>respond </a:t>
            </a:r>
            <a:r>
              <a:rPr lang="en-GB" dirty="0"/>
              <a:t>to those needs</a:t>
            </a:r>
          </a:p>
          <a:p>
            <a:r>
              <a:rPr lang="en-GB" dirty="0"/>
              <a:t>Optimise product features to </a:t>
            </a:r>
            <a:r>
              <a:rPr lang="en-GB" i="1" dirty="0"/>
              <a:t>meet</a:t>
            </a:r>
            <a:r>
              <a:rPr lang="en-GB" dirty="0"/>
              <a:t> our needs too</a:t>
            </a:r>
          </a:p>
          <a:p>
            <a:r>
              <a:rPr lang="en-GB" i="1" dirty="0"/>
              <a:t>Develop processes </a:t>
            </a:r>
            <a:r>
              <a:rPr lang="en-GB" dirty="0"/>
              <a:t>able to produce the products</a:t>
            </a:r>
          </a:p>
          <a:p>
            <a:r>
              <a:rPr lang="en-GB" dirty="0"/>
              <a:t>Fine tune and </a:t>
            </a:r>
            <a:r>
              <a:rPr lang="en-GB" i="1" dirty="0"/>
              <a:t>optimise</a:t>
            </a:r>
            <a:r>
              <a:rPr lang="en-GB" dirty="0"/>
              <a:t> the process</a:t>
            </a:r>
          </a:p>
          <a:p>
            <a:r>
              <a:rPr lang="en-GB" i="1" dirty="0"/>
              <a:t>Improve </a:t>
            </a:r>
            <a:r>
              <a:rPr lang="en-GB" dirty="0"/>
              <a:t>the process under operating conditions</a:t>
            </a:r>
          </a:p>
          <a:p>
            <a:r>
              <a:rPr lang="en-GB" i="1" dirty="0"/>
              <a:t>Transfer</a:t>
            </a:r>
            <a:r>
              <a:rPr lang="en-GB" dirty="0"/>
              <a:t> the process to operations</a:t>
            </a:r>
          </a:p>
          <a:p>
            <a:endParaRPr lang="en-GB" dirty="0"/>
          </a:p>
          <a:p>
            <a:pPr marL="0" indent="0">
              <a:buNone/>
            </a:pPr>
            <a:r>
              <a:rPr lang="en-GB" sz="2300" dirty="0"/>
              <a:t>Source: Joseph Juran</a:t>
            </a:r>
          </a:p>
          <a:p>
            <a:pPr marL="0" indent="0">
              <a:buNone/>
            </a:pPr>
            <a:endParaRPr lang="en-GB" sz="2300" dirty="0"/>
          </a:p>
          <a:p>
            <a:pPr marL="0" indent="0">
              <a:buNone/>
            </a:pPr>
            <a:r>
              <a:rPr lang="en-GB" sz="2300" dirty="0"/>
              <a:t>Juran, J.  (1988). </a:t>
            </a:r>
            <a:r>
              <a:rPr lang="en-GB" sz="2300" i="1" dirty="0"/>
              <a:t>Quality Control Handbook </a:t>
            </a:r>
            <a:r>
              <a:rPr lang="en-GB" sz="2300" dirty="0"/>
              <a:t>4</a:t>
            </a:r>
            <a:r>
              <a:rPr lang="en-GB" sz="2300" baseline="30000" dirty="0"/>
              <a:t>th</a:t>
            </a:r>
            <a:r>
              <a:rPr lang="en-GB" sz="2300" dirty="0"/>
              <a:t> Edition US. McGraw-Hill </a:t>
            </a:r>
          </a:p>
          <a:p>
            <a:pPr marL="0" indent="0">
              <a:buNone/>
            </a:pP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10</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8245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EFQM Excellence Model</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11</a:t>
            </a:fld>
            <a:endParaRPr lang="en-GB" altLang="en-US"/>
          </a:p>
        </p:txBody>
      </p:sp>
      <p:pic>
        <p:nvPicPr>
          <p:cNvPr id="4098" name="Picture 2" descr="http://www.efqm.org/sites/default/files/styles/full_width/public/images/page/excellence_model.fw_.png?itok=CRM6I81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60" y="2060848"/>
            <a:ext cx="9144000" cy="38671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2912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a:t>Holistic</a:t>
            </a:r>
          </a:p>
          <a:p>
            <a:r>
              <a:rPr lang="en-GB" dirty="0"/>
              <a:t>Policy focused upon Customers – not </a:t>
            </a:r>
            <a:r>
              <a:rPr lang="en-GB" i="1" dirty="0"/>
              <a:t>trite</a:t>
            </a:r>
            <a:r>
              <a:rPr lang="en-GB" dirty="0"/>
              <a:t>, but exemplified by </a:t>
            </a:r>
            <a:r>
              <a:rPr lang="en-GB" u="sng" dirty="0"/>
              <a:t>performance</a:t>
            </a:r>
          </a:p>
          <a:p>
            <a:r>
              <a:rPr lang="en-GB" dirty="0"/>
              <a:t>Customer Delight as a component of ‘Loyalty’</a:t>
            </a:r>
          </a:p>
          <a:p>
            <a:r>
              <a:rPr lang="en-GB" dirty="0"/>
              <a:t>Cheapest v Unique ….avoid ‘Death Valley’!</a:t>
            </a:r>
          </a:p>
          <a:p>
            <a:r>
              <a:rPr lang="en-GB" dirty="0"/>
              <a:t>Kano &amp; Taguchi</a:t>
            </a:r>
          </a:p>
          <a:p>
            <a:r>
              <a:rPr lang="en-GB" dirty="0"/>
              <a:t>Lean Principles</a:t>
            </a:r>
          </a:p>
          <a:p>
            <a:r>
              <a:rPr lang="en-GB" dirty="0"/>
              <a:t>Piercy and the </a:t>
            </a:r>
            <a:r>
              <a:rPr lang="en-GB" i="1" dirty="0"/>
              <a:t>Customer Conundrum</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12</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1"/>
          <p:cNvSpPr>
            <a:spLocks noGrp="1"/>
          </p:cNvSpPr>
          <p:nvPr>
            <p:ph type="title"/>
          </p:nvPr>
        </p:nvSpPr>
        <p:spPr/>
        <p:txBody>
          <a:bodyPr>
            <a:normAutofit fontScale="90000"/>
          </a:bodyPr>
          <a:lstStyle/>
          <a:p>
            <a:r>
              <a:rPr lang="en-GB" dirty="0"/>
              <a:t>Understanding and Engaging in the Customer Experience</a:t>
            </a:r>
          </a:p>
        </p:txBody>
      </p:sp>
    </p:spTree>
    <p:extLst>
      <p:ext uri="{BB962C8B-B14F-4D97-AF65-F5344CB8AC3E}">
        <p14:creationId xmlns:p14="http://schemas.microsoft.com/office/powerpoint/2010/main" val="3070815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27062" y="487363"/>
            <a:ext cx="7772400" cy="1190625"/>
          </a:xfrm>
          <a:noFill/>
          <a:ln/>
        </p:spPr>
        <p:txBody>
          <a:bodyPr>
            <a:normAutofit fontScale="90000"/>
          </a:bodyPr>
          <a:lstStyle/>
          <a:p>
            <a:r>
              <a:rPr lang="en-GB" altLang="en-US" dirty="0"/>
              <a:t>Customer Satisfaction and Customer Loyalty</a:t>
            </a:r>
          </a:p>
        </p:txBody>
      </p:sp>
      <p:sp>
        <p:nvSpPr>
          <p:cNvPr id="9219" name="Rectangle 3"/>
          <p:cNvSpPr>
            <a:spLocks noGrp="1" noChangeArrowheads="1"/>
          </p:cNvSpPr>
          <p:nvPr>
            <p:ph idx="1"/>
          </p:nvPr>
        </p:nvSpPr>
        <p:spPr>
          <a:xfrm>
            <a:off x="179512" y="1916832"/>
            <a:ext cx="8712968" cy="4572000"/>
          </a:xfrm>
          <a:noFill/>
          <a:ln/>
        </p:spPr>
        <p:txBody>
          <a:bodyPr>
            <a:normAutofit/>
          </a:bodyPr>
          <a:lstStyle/>
          <a:p>
            <a:pPr>
              <a:lnSpc>
                <a:spcPct val="90000"/>
              </a:lnSpc>
            </a:pPr>
            <a:r>
              <a:rPr lang="en-GB" altLang="en-US" dirty="0"/>
              <a:t>The goal is </a:t>
            </a:r>
            <a:r>
              <a:rPr lang="en-GB" altLang="en-US" b="1" i="1" dirty="0"/>
              <a:t>customer loyalty/retention </a:t>
            </a:r>
            <a:r>
              <a:rPr lang="en-GB" altLang="en-US" dirty="0"/>
              <a:t>because:</a:t>
            </a:r>
          </a:p>
          <a:p>
            <a:pPr lvl="1">
              <a:lnSpc>
                <a:spcPct val="90000"/>
              </a:lnSpc>
            </a:pPr>
            <a:r>
              <a:rPr lang="en-GB" altLang="en-US" dirty="0"/>
              <a:t>retention enhances profitability dramatically</a:t>
            </a:r>
          </a:p>
          <a:p>
            <a:pPr lvl="1">
              <a:lnSpc>
                <a:spcPct val="90000"/>
              </a:lnSpc>
            </a:pPr>
            <a:r>
              <a:rPr lang="en-GB" altLang="en-US" dirty="0"/>
              <a:t>costs of acquiring new customers are higher than costs of retaining old customers</a:t>
            </a:r>
          </a:p>
          <a:p>
            <a:pPr lvl="1">
              <a:lnSpc>
                <a:spcPct val="90000"/>
              </a:lnSpc>
            </a:pPr>
            <a:r>
              <a:rPr lang="en-GB" altLang="en-US" dirty="0"/>
              <a:t>it maximizes customer lifetime value</a:t>
            </a:r>
          </a:p>
          <a:p>
            <a:pPr lvl="1">
              <a:lnSpc>
                <a:spcPct val="90000"/>
              </a:lnSpc>
            </a:pPr>
            <a:r>
              <a:rPr lang="en-GB" altLang="en-US" dirty="0"/>
              <a:t>the causes of customer defection are often directly actionable</a:t>
            </a:r>
          </a:p>
          <a:p>
            <a:pPr lvl="1">
              <a:lnSpc>
                <a:spcPct val="90000"/>
              </a:lnSpc>
            </a:pPr>
            <a:r>
              <a:rPr lang="en-GB" dirty="0"/>
              <a:t>Customer Satisfaction (what they think about us) and Customer Loyalty (share we take of their business) are different things!</a:t>
            </a:r>
          </a:p>
          <a:p>
            <a:pPr lvl="1">
              <a:lnSpc>
                <a:spcPct val="90000"/>
              </a:lnSpc>
            </a:pPr>
            <a:endParaRPr lang="en-GB" altLang="en-US" dirty="0"/>
          </a:p>
          <a:p>
            <a:pPr>
              <a:lnSpc>
                <a:spcPct val="90000"/>
              </a:lnSpc>
            </a:pPr>
            <a:endParaRPr lang="en-GB" altLang="en-US" dirty="0"/>
          </a:p>
        </p:txBody>
      </p:sp>
      <p:sp>
        <p:nvSpPr>
          <p:cNvPr id="4" name="Slide Number Placeholder 4"/>
          <p:cNvSpPr>
            <a:spLocks noGrp="1"/>
          </p:cNvSpPr>
          <p:nvPr>
            <p:ph type="sldNum" sz="quarter" idx="12"/>
          </p:nvPr>
        </p:nvSpPr>
        <p:spPr/>
        <p:txBody>
          <a:bodyPr/>
          <a:lstStyle/>
          <a:p>
            <a:fld id="{D2681D08-0940-4DFA-B7E6-28BCA86FDBEB}" type="slidenum">
              <a:rPr lang="en-GB" altLang="en-US"/>
              <a:pPr/>
              <a:t>13</a:t>
            </a:fld>
            <a:endParaRPr lang="en-GB" altLang="en-US"/>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3F7C84D8-D9F6-418F-8C5F-867422F6EA8E}" type="slidenum">
              <a:rPr lang="en-GB" altLang="en-US" smtClean="0"/>
              <a:pPr/>
              <a:t>14</a:t>
            </a:fld>
            <a:endParaRPr lang="en-GB" altLang="en-US"/>
          </a:p>
        </p:txBody>
      </p:sp>
      <p:grpSp>
        <p:nvGrpSpPr>
          <p:cNvPr id="3" name="Group 18"/>
          <p:cNvGrpSpPr>
            <a:grpSpLocks/>
          </p:cNvGrpSpPr>
          <p:nvPr/>
        </p:nvGrpSpPr>
        <p:grpSpPr bwMode="auto">
          <a:xfrm>
            <a:off x="2627784" y="1437825"/>
            <a:ext cx="5257799" cy="4689476"/>
            <a:chOff x="1765" y="1572"/>
            <a:chExt cx="3312" cy="2954"/>
          </a:xfrm>
        </p:grpSpPr>
        <p:grpSp>
          <p:nvGrpSpPr>
            <p:cNvPr id="4" name="Group 7"/>
            <p:cNvGrpSpPr>
              <a:grpSpLocks/>
            </p:cNvGrpSpPr>
            <p:nvPr/>
          </p:nvGrpSpPr>
          <p:grpSpPr bwMode="auto">
            <a:xfrm>
              <a:off x="2356" y="1588"/>
              <a:ext cx="2680" cy="2296"/>
              <a:chOff x="2356" y="1588"/>
              <a:chExt cx="2680" cy="2296"/>
            </a:xfrm>
          </p:grpSpPr>
          <p:sp>
            <p:nvSpPr>
              <p:cNvPr id="15" name="Rectangle 3"/>
              <p:cNvSpPr>
                <a:spLocks noChangeArrowheads="1"/>
              </p:cNvSpPr>
              <p:nvPr/>
            </p:nvSpPr>
            <p:spPr bwMode="auto">
              <a:xfrm>
                <a:off x="2356" y="1588"/>
                <a:ext cx="1336" cy="1144"/>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6" name="Rectangle 4"/>
              <p:cNvSpPr>
                <a:spLocks noChangeArrowheads="1"/>
              </p:cNvSpPr>
              <p:nvPr/>
            </p:nvSpPr>
            <p:spPr bwMode="auto">
              <a:xfrm>
                <a:off x="3700" y="1588"/>
                <a:ext cx="1336" cy="1144"/>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 name="Rectangle 5"/>
              <p:cNvSpPr>
                <a:spLocks noChangeArrowheads="1"/>
              </p:cNvSpPr>
              <p:nvPr/>
            </p:nvSpPr>
            <p:spPr bwMode="auto">
              <a:xfrm>
                <a:off x="3700" y="2740"/>
                <a:ext cx="1336" cy="1144"/>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8" name="Rectangle 6"/>
              <p:cNvSpPr>
                <a:spLocks noChangeArrowheads="1"/>
              </p:cNvSpPr>
              <p:nvPr/>
            </p:nvSpPr>
            <p:spPr bwMode="auto">
              <a:xfrm>
                <a:off x="2356" y="2740"/>
                <a:ext cx="1336" cy="1144"/>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6" name="Rectangle 9"/>
            <p:cNvSpPr>
              <a:spLocks noChangeArrowheads="1"/>
            </p:cNvSpPr>
            <p:nvPr/>
          </p:nvSpPr>
          <p:spPr bwMode="auto">
            <a:xfrm>
              <a:off x="2677" y="4235"/>
              <a:ext cx="2208"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pPr eaLnBrk="0" hangingPunct="0"/>
              <a:r>
                <a:rPr lang="en-GB" altLang="en-US" sz="2400" b="1" u="none" dirty="0"/>
                <a:t>Customer Satisfaction</a:t>
              </a:r>
            </a:p>
          </p:txBody>
        </p:sp>
        <p:sp>
          <p:nvSpPr>
            <p:cNvPr id="7" name="Rectangle 10"/>
            <p:cNvSpPr>
              <a:spLocks noChangeArrowheads="1"/>
            </p:cNvSpPr>
            <p:nvPr/>
          </p:nvSpPr>
          <p:spPr bwMode="auto">
            <a:xfrm>
              <a:off x="4175" y="3886"/>
              <a:ext cx="5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dirty="0"/>
                <a:t>High</a:t>
              </a:r>
            </a:p>
          </p:txBody>
        </p:sp>
        <p:sp>
          <p:nvSpPr>
            <p:cNvPr id="8" name="Rectangle 11"/>
            <p:cNvSpPr>
              <a:spLocks noChangeArrowheads="1"/>
            </p:cNvSpPr>
            <p:nvPr/>
          </p:nvSpPr>
          <p:spPr bwMode="auto">
            <a:xfrm>
              <a:off x="2829" y="3896"/>
              <a:ext cx="4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dirty="0"/>
                <a:t>Low</a:t>
              </a:r>
            </a:p>
          </p:txBody>
        </p:sp>
        <p:sp>
          <p:nvSpPr>
            <p:cNvPr id="9" name="Rectangle 12"/>
            <p:cNvSpPr>
              <a:spLocks noChangeArrowheads="1"/>
            </p:cNvSpPr>
            <p:nvPr/>
          </p:nvSpPr>
          <p:spPr bwMode="auto">
            <a:xfrm>
              <a:off x="1765" y="1973"/>
              <a:ext cx="5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a:t>High</a:t>
              </a:r>
            </a:p>
          </p:txBody>
        </p:sp>
        <p:sp>
          <p:nvSpPr>
            <p:cNvPr id="10" name="Rectangle 13"/>
            <p:cNvSpPr>
              <a:spLocks noChangeArrowheads="1"/>
            </p:cNvSpPr>
            <p:nvPr/>
          </p:nvSpPr>
          <p:spPr bwMode="auto">
            <a:xfrm>
              <a:off x="1797" y="3106"/>
              <a:ext cx="4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a:t>Low</a:t>
              </a:r>
            </a:p>
          </p:txBody>
        </p:sp>
        <p:sp>
          <p:nvSpPr>
            <p:cNvPr id="11" name="Rectangle 14"/>
            <p:cNvSpPr>
              <a:spLocks noChangeArrowheads="1"/>
            </p:cNvSpPr>
            <p:nvPr/>
          </p:nvSpPr>
          <p:spPr bwMode="auto">
            <a:xfrm>
              <a:off x="3783" y="1572"/>
              <a:ext cx="1294" cy="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400" i="1" u="none" dirty="0">
                  <a:solidFill>
                    <a:srgbClr val="00B050"/>
                  </a:solidFill>
                </a:rPr>
                <a:t>Apostle</a:t>
              </a:r>
            </a:p>
            <a:p>
              <a:pPr algn="ctr" eaLnBrk="0" hangingPunct="0"/>
              <a:r>
                <a:rPr lang="en-GB" altLang="en-US" sz="2400" i="1" u="none" dirty="0">
                  <a:solidFill>
                    <a:srgbClr val="00B050"/>
                  </a:solidFill>
                </a:rPr>
                <a:t>(Supra-Loyal)</a:t>
              </a:r>
            </a:p>
          </p:txBody>
        </p:sp>
        <p:sp>
          <p:nvSpPr>
            <p:cNvPr id="12" name="Rectangle 15"/>
            <p:cNvSpPr>
              <a:spLocks noChangeArrowheads="1"/>
            </p:cNvSpPr>
            <p:nvPr/>
          </p:nvSpPr>
          <p:spPr bwMode="auto">
            <a:xfrm>
              <a:off x="2303" y="1583"/>
              <a:ext cx="1434" cy="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400" i="1" u="none" dirty="0">
                  <a:solidFill>
                    <a:srgbClr val="FF0000"/>
                  </a:solidFill>
                </a:rPr>
                <a:t>Hostage</a:t>
              </a:r>
            </a:p>
            <a:p>
              <a:pPr algn="ctr" eaLnBrk="0" hangingPunct="0"/>
              <a:r>
                <a:rPr lang="en-GB" altLang="en-US" sz="2400" i="1" u="none" dirty="0">
                  <a:solidFill>
                    <a:srgbClr val="FF0000"/>
                  </a:solidFill>
                </a:rPr>
                <a:t>(Pseudo-Loyal)</a:t>
              </a:r>
            </a:p>
          </p:txBody>
        </p:sp>
        <p:sp>
          <p:nvSpPr>
            <p:cNvPr id="13" name="Rectangle 16"/>
            <p:cNvSpPr>
              <a:spLocks noChangeArrowheads="1"/>
            </p:cNvSpPr>
            <p:nvPr/>
          </p:nvSpPr>
          <p:spPr bwMode="auto">
            <a:xfrm>
              <a:off x="2436" y="2715"/>
              <a:ext cx="1024" cy="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400" i="1" u="none" dirty="0">
                  <a:solidFill>
                    <a:srgbClr val="FF0000"/>
                  </a:solidFill>
                </a:rPr>
                <a:t>Defector</a:t>
              </a:r>
            </a:p>
            <a:p>
              <a:pPr algn="ctr" eaLnBrk="0" hangingPunct="0"/>
              <a:r>
                <a:rPr lang="en-GB" altLang="en-US" sz="2400" i="1" u="none" dirty="0">
                  <a:solidFill>
                    <a:srgbClr val="FF0000"/>
                  </a:solidFill>
                </a:rPr>
                <a:t>(De-Loyal)</a:t>
              </a:r>
            </a:p>
          </p:txBody>
        </p:sp>
        <p:sp>
          <p:nvSpPr>
            <p:cNvPr id="14" name="Rectangle 17"/>
            <p:cNvSpPr>
              <a:spLocks noChangeArrowheads="1"/>
            </p:cNvSpPr>
            <p:nvPr/>
          </p:nvSpPr>
          <p:spPr bwMode="auto">
            <a:xfrm>
              <a:off x="3851" y="3299"/>
              <a:ext cx="1034" cy="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400" i="1" u="none" dirty="0">
                  <a:solidFill>
                    <a:srgbClr val="FF0000"/>
                  </a:solidFill>
                </a:rPr>
                <a:t>Mercenary</a:t>
              </a:r>
            </a:p>
            <a:p>
              <a:pPr algn="ctr" eaLnBrk="0" hangingPunct="0"/>
              <a:r>
                <a:rPr lang="en-GB" altLang="en-US" sz="2400" i="1" u="none" dirty="0">
                  <a:solidFill>
                    <a:srgbClr val="FF0000"/>
                  </a:solidFill>
                </a:rPr>
                <a:t>(A-Loyal)</a:t>
              </a:r>
            </a:p>
          </p:txBody>
        </p:sp>
      </p:grpSp>
      <p:sp>
        <p:nvSpPr>
          <p:cNvPr id="19" name="Rectangle 2"/>
          <p:cNvSpPr>
            <a:spLocks noChangeArrowheads="1"/>
          </p:cNvSpPr>
          <p:nvPr/>
        </p:nvSpPr>
        <p:spPr bwMode="auto">
          <a:xfrm>
            <a:off x="715110" y="537646"/>
            <a:ext cx="7772400" cy="646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lvl1pPr>
              <a:defRPr sz="2400">
                <a:solidFill>
                  <a:schemeClr val="tx1"/>
                </a:solidFill>
                <a:latin typeface="Times New Roman" pitchFamily="18" charset="0"/>
              </a:defRPr>
            </a:lvl1pPr>
            <a:lvl2pPr marL="114300">
              <a:defRPr sz="2400">
                <a:solidFill>
                  <a:schemeClr val="tx1"/>
                </a:solidFill>
                <a:latin typeface="Times New Roman" pitchFamily="18" charset="0"/>
              </a:defRPr>
            </a:lvl2pPr>
            <a:lvl3pPr marL="228600">
              <a:defRPr sz="2400">
                <a:solidFill>
                  <a:schemeClr val="tx1"/>
                </a:solidFill>
                <a:latin typeface="Times New Roman" pitchFamily="18" charset="0"/>
              </a:defRPr>
            </a:lvl3pPr>
            <a:lvl4pPr marL="342900">
              <a:defRPr sz="2400">
                <a:solidFill>
                  <a:schemeClr val="tx1"/>
                </a:solidFill>
                <a:latin typeface="Times New Roman" pitchFamily="18" charset="0"/>
              </a:defRPr>
            </a:lvl4pPr>
            <a:lvl5pPr marL="457200">
              <a:defRPr sz="2400">
                <a:solidFill>
                  <a:schemeClr val="tx1"/>
                </a:solidFill>
                <a:latin typeface="Times New Roman" pitchFamily="18" charset="0"/>
              </a:defRPr>
            </a:lvl5pPr>
            <a:lvl6pPr marL="914400" fontAlgn="base">
              <a:spcBef>
                <a:spcPct val="0"/>
              </a:spcBef>
              <a:spcAft>
                <a:spcPct val="0"/>
              </a:spcAft>
              <a:defRPr sz="2400">
                <a:solidFill>
                  <a:schemeClr val="tx1"/>
                </a:solidFill>
                <a:latin typeface="Times New Roman" pitchFamily="18" charset="0"/>
              </a:defRPr>
            </a:lvl6pPr>
            <a:lvl7pPr marL="1371600" fontAlgn="base">
              <a:spcBef>
                <a:spcPct val="0"/>
              </a:spcBef>
              <a:spcAft>
                <a:spcPct val="0"/>
              </a:spcAft>
              <a:defRPr sz="2400">
                <a:solidFill>
                  <a:schemeClr val="tx1"/>
                </a:solidFill>
                <a:latin typeface="Times New Roman" pitchFamily="18" charset="0"/>
              </a:defRPr>
            </a:lvl7pPr>
            <a:lvl8pPr marL="1828800" fontAlgn="base">
              <a:spcBef>
                <a:spcPct val="0"/>
              </a:spcBef>
              <a:spcAft>
                <a:spcPct val="0"/>
              </a:spcAft>
              <a:defRPr sz="2400">
                <a:solidFill>
                  <a:schemeClr val="tx1"/>
                </a:solidFill>
                <a:latin typeface="Times New Roman" pitchFamily="18" charset="0"/>
              </a:defRPr>
            </a:lvl8pPr>
            <a:lvl9pPr marL="2286000" fontAlgn="base">
              <a:spcBef>
                <a:spcPct val="0"/>
              </a:spcBef>
              <a:spcAft>
                <a:spcPct val="0"/>
              </a:spcAft>
              <a:defRPr sz="2400">
                <a:solidFill>
                  <a:schemeClr val="tx1"/>
                </a:solidFill>
                <a:latin typeface="Times New Roman" pitchFamily="18" charset="0"/>
              </a:defRPr>
            </a:lvl9pPr>
          </a:lstStyle>
          <a:p>
            <a:pPr algn="ctr"/>
            <a:r>
              <a:rPr lang="en-GB" altLang="en-US" sz="3600" u="none" dirty="0">
                <a:latin typeface="Tahoma" pitchFamily="34" charset="0"/>
              </a:rPr>
              <a:t>Loyalty Matrix</a:t>
            </a:r>
          </a:p>
        </p:txBody>
      </p:sp>
      <p:sp>
        <p:nvSpPr>
          <p:cNvPr id="20" name="Rectangle 14"/>
          <p:cNvSpPr>
            <a:spLocks noChangeArrowheads="1"/>
          </p:cNvSpPr>
          <p:nvPr/>
        </p:nvSpPr>
        <p:spPr bwMode="auto">
          <a:xfrm>
            <a:off x="5626951" y="2790031"/>
            <a:ext cx="2258632" cy="462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400" i="1" u="none" dirty="0">
                <a:solidFill>
                  <a:srgbClr val="00B050"/>
                </a:solidFill>
              </a:rPr>
              <a:t>Loyalist (Loyal)</a:t>
            </a:r>
          </a:p>
        </p:txBody>
      </p:sp>
      <p:sp>
        <p:nvSpPr>
          <p:cNvPr id="21" name="Rectangle 8"/>
          <p:cNvSpPr>
            <a:spLocks noChangeArrowheads="1"/>
          </p:cNvSpPr>
          <p:nvPr/>
        </p:nvSpPr>
        <p:spPr bwMode="auto">
          <a:xfrm>
            <a:off x="429302" y="3048171"/>
            <a:ext cx="2786019" cy="462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b="1" u="none" dirty="0"/>
              <a:t>Customer Loyalty</a:t>
            </a:r>
          </a:p>
        </p:txBody>
      </p:sp>
      <p:sp>
        <p:nvSpPr>
          <p:cNvPr id="22" name="Rectangle 16"/>
          <p:cNvSpPr>
            <a:spLocks noChangeArrowheads="1"/>
          </p:cNvSpPr>
          <p:nvPr/>
        </p:nvSpPr>
        <p:spPr bwMode="auto">
          <a:xfrm>
            <a:off x="3720460" y="4236762"/>
            <a:ext cx="1761701" cy="831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400" i="1" u="none" dirty="0">
                <a:solidFill>
                  <a:srgbClr val="FF0000"/>
                </a:solidFill>
              </a:rPr>
              <a:t>Terrorist</a:t>
            </a:r>
          </a:p>
          <a:p>
            <a:pPr algn="ctr" eaLnBrk="0" hangingPunct="0"/>
            <a:r>
              <a:rPr lang="en-GB" altLang="en-US" sz="2400" i="1" u="none" dirty="0">
                <a:solidFill>
                  <a:srgbClr val="FF0000"/>
                </a:solidFill>
              </a:rPr>
              <a:t>(Anti-Loyal)</a:t>
            </a:r>
          </a:p>
        </p:txBody>
      </p:sp>
      <p:sp>
        <p:nvSpPr>
          <p:cNvPr id="23" name="TextBox 22"/>
          <p:cNvSpPr txBox="1"/>
          <p:nvPr/>
        </p:nvSpPr>
        <p:spPr>
          <a:xfrm>
            <a:off x="1959693" y="6072549"/>
            <a:ext cx="4495141" cy="338554"/>
          </a:xfrm>
          <a:prstGeom prst="rect">
            <a:avLst/>
          </a:prstGeom>
          <a:noFill/>
        </p:spPr>
        <p:txBody>
          <a:bodyPr wrap="none" rtlCol="0">
            <a:spAutoFit/>
          </a:bodyPr>
          <a:lstStyle/>
          <a:p>
            <a:r>
              <a:rPr lang="en-GB" sz="1600" dirty="0"/>
              <a:t>Source: Cartwright, R : </a:t>
            </a:r>
            <a:r>
              <a:rPr lang="en-GB" sz="1600" i="1" dirty="0"/>
              <a:t>Customer Relationships</a:t>
            </a:r>
          </a:p>
        </p:txBody>
      </p:sp>
      <p:pic>
        <p:nvPicPr>
          <p:cNvPr id="2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98271" y="1184619"/>
            <a:ext cx="1994925" cy="1093769"/>
          </a:xfrm>
          <a:prstGeom prst="rect">
            <a:avLst/>
          </a:prstGeom>
        </p:spPr>
      </p:pic>
    </p:spTree>
    <p:extLst>
      <p:ext uri="{BB962C8B-B14F-4D97-AF65-F5344CB8AC3E}">
        <p14:creationId xmlns:p14="http://schemas.microsoft.com/office/powerpoint/2010/main" val="595828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noFill/>
          <a:ln/>
        </p:spPr>
        <p:txBody>
          <a:bodyPr/>
          <a:lstStyle/>
          <a:p>
            <a:r>
              <a:rPr lang="en-GB" altLang="en-US"/>
              <a:t>The Real Customer Problem</a:t>
            </a:r>
          </a:p>
        </p:txBody>
      </p:sp>
      <p:sp>
        <p:nvSpPr>
          <p:cNvPr id="27651" name="Rectangle 3"/>
          <p:cNvSpPr>
            <a:spLocks noGrp="1" noChangeArrowheads="1"/>
          </p:cNvSpPr>
          <p:nvPr>
            <p:ph idx="1"/>
          </p:nvPr>
        </p:nvSpPr>
        <p:spPr>
          <a:noFill/>
          <a:ln/>
        </p:spPr>
        <p:txBody>
          <a:bodyPr/>
          <a:lstStyle/>
          <a:p>
            <a:r>
              <a:rPr lang="en-GB" altLang="en-US" dirty="0"/>
              <a:t>Do we really know what service to maximize - or do we invest in creating “value” that customers do not want?</a:t>
            </a:r>
          </a:p>
          <a:p>
            <a:r>
              <a:rPr lang="en-GB" altLang="en-US" dirty="0"/>
              <a:t>Can we deliver what we promise?</a:t>
            </a:r>
          </a:p>
          <a:p>
            <a:r>
              <a:rPr lang="en-GB" altLang="en-US" dirty="0"/>
              <a:t>Can we track the impact of service and quality on customer satisfaction?</a:t>
            </a:r>
          </a:p>
          <a:p>
            <a:r>
              <a:rPr lang="en-GB" altLang="en-US" dirty="0"/>
              <a:t>CS Measurement – collect the right data, interpret it effectively, and </a:t>
            </a:r>
            <a:r>
              <a:rPr lang="en-GB" altLang="en-US" b="1" i="1" dirty="0"/>
              <a:t>use it </a:t>
            </a:r>
            <a:r>
              <a:rPr lang="en-GB" altLang="en-US" dirty="0"/>
              <a:t>proactively</a:t>
            </a:r>
          </a:p>
        </p:txBody>
      </p:sp>
      <p:sp>
        <p:nvSpPr>
          <p:cNvPr id="4" name="Slide Number Placeholder 4"/>
          <p:cNvSpPr>
            <a:spLocks noGrp="1"/>
          </p:cNvSpPr>
          <p:nvPr>
            <p:ph type="sldNum" sz="quarter" idx="12"/>
          </p:nvPr>
        </p:nvSpPr>
        <p:spPr/>
        <p:txBody>
          <a:bodyPr/>
          <a:lstStyle/>
          <a:p>
            <a:fld id="{7B904583-210D-466B-9E6E-AABD566379F4}" type="slidenum">
              <a:rPr lang="en-GB" altLang="en-US"/>
              <a:pPr/>
              <a:t>15</a:t>
            </a:fld>
            <a:endParaRPr lang="en-GB" altLang="en-US"/>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85800" y="174625"/>
            <a:ext cx="7772400" cy="641350"/>
          </a:xfrm>
          <a:noFill/>
          <a:ln/>
        </p:spPr>
        <p:txBody>
          <a:bodyPr>
            <a:normAutofit fontScale="90000"/>
          </a:bodyPr>
          <a:lstStyle/>
          <a:p>
            <a:r>
              <a:rPr lang="en-GB" altLang="en-US"/>
              <a:t>Research Suggests ...</a:t>
            </a:r>
          </a:p>
        </p:txBody>
      </p:sp>
      <p:sp>
        <p:nvSpPr>
          <p:cNvPr id="39939" name="Rectangle 3"/>
          <p:cNvSpPr>
            <a:spLocks noGrp="1" noChangeArrowheads="1"/>
          </p:cNvSpPr>
          <p:nvPr>
            <p:ph idx="1"/>
          </p:nvPr>
        </p:nvSpPr>
        <p:spPr>
          <a:xfrm>
            <a:off x="304800" y="838200"/>
            <a:ext cx="8610600" cy="4572000"/>
          </a:xfrm>
          <a:noFill/>
          <a:ln/>
        </p:spPr>
        <p:txBody>
          <a:bodyPr/>
          <a:lstStyle/>
          <a:p>
            <a:pPr>
              <a:lnSpc>
                <a:spcPct val="90000"/>
              </a:lnSpc>
            </a:pPr>
            <a:r>
              <a:rPr lang="en-GB" altLang="en-US" dirty="0"/>
              <a:t>Internal barriers to the effective use of CSM:</a:t>
            </a:r>
          </a:p>
          <a:p>
            <a:pPr lvl="1">
              <a:lnSpc>
                <a:spcPct val="90000"/>
              </a:lnSpc>
            </a:pPr>
            <a:r>
              <a:rPr lang="en-GB" altLang="en-US" sz="2200" dirty="0"/>
              <a:t>internal politics (</a:t>
            </a:r>
            <a:r>
              <a:rPr lang="en-GB" altLang="en-US" sz="2200" dirty="0">
                <a:solidFill>
                  <a:srgbClr val="0070C0"/>
                </a:solidFill>
              </a:rPr>
              <a:t>conflict and struggles for power</a:t>
            </a:r>
            <a:r>
              <a:rPr lang="en-GB" altLang="en-US" sz="2200" dirty="0"/>
              <a:t>)</a:t>
            </a:r>
          </a:p>
          <a:p>
            <a:pPr lvl="1">
              <a:lnSpc>
                <a:spcPct val="90000"/>
              </a:lnSpc>
            </a:pPr>
            <a:r>
              <a:rPr lang="en-GB" altLang="en-US" sz="2200" dirty="0"/>
              <a:t>market simplification (</a:t>
            </a:r>
            <a:r>
              <a:rPr lang="en-GB" altLang="en-US" sz="2200" dirty="0">
                <a:solidFill>
                  <a:srgbClr val="0070C0"/>
                </a:solidFill>
              </a:rPr>
              <a:t>CS does not really matter</a:t>
            </a:r>
            <a:r>
              <a:rPr lang="en-GB" altLang="en-US" sz="2200" dirty="0"/>
              <a:t>)</a:t>
            </a:r>
          </a:p>
          <a:p>
            <a:pPr lvl="1">
              <a:lnSpc>
                <a:spcPct val="90000"/>
              </a:lnSpc>
            </a:pPr>
            <a:r>
              <a:rPr lang="en-GB" altLang="en-US" sz="2200" dirty="0"/>
              <a:t>customer fear (</a:t>
            </a:r>
            <a:r>
              <a:rPr lang="en-GB" altLang="en-US" sz="2200" dirty="0">
                <a:solidFill>
                  <a:srgbClr val="0070C0"/>
                </a:solidFill>
              </a:rPr>
              <a:t>asking CS questions raises customer expectations</a:t>
            </a:r>
            <a:r>
              <a:rPr lang="en-GB" altLang="en-US" sz="2200" dirty="0"/>
              <a:t>)</a:t>
            </a:r>
          </a:p>
          <a:p>
            <a:pPr lvl="1">
              <a:lnSpc>
                <a:spcPct val="90000"/>
              </a:lnSpc>
            </a:pPr>
            <a:r>
              <a:rPr lang="en-GB" altLang="en-US" sz="2200" dirty="0"/>
              <a:t>corporate culture (</a:t>
            </a:r>
            <a:r>
              <a:rPr lang="en-GB" altLang="en-US" sz="2200" dirty="0">
                <a:solidFill>
                  <a:srgbClr val="0070C0"/>
                </a:solidFill>
              </a:rPr>
              <a:t>CS is a low management priority</a:t>
            </a:r>
            <a:r>
              <a:rPr lang="en-GB" altLang="en-US" sz="2200" dirty="0"/>
              <a:t>)</a:t>
            </a:r>
          </a:p>
          <a:p>
            <a:pPr lvl="1">
              <a:lnSpc>
                <a:spcPct val="90000"/>
              </a:lnSpc>
            </a:pPr>
            <a:r>
              <a:rPr lang="en-GB" altLang="en-US" sz="2200" dirty="0"/>
              <a:t>market complacency (</a:t>
            </a:r>
            <a:r>
              <a:rPr lang="en-GB" altLang="en-US" sz="2200" dirty="0">
                <a:solidFill>
                  <a:srgbClr val="0070C0"/>
                </a:solidFill>
              </a:rPr>
              <a:t>we already know what customers want</a:t>
            </a:r>
            <a:r>
              <a:rPr lang="en-GB" altLang="en-US" sz="2200" dirty="0"/>
              <a:t>)</a:t>
            </a:r>
          </a:p>
          <a:p>
            <a:pPr lvl="1">
              <a:lnSpc>
                <a:spcPct val="90000"/>
              </a:lnSpc>
            </a:pPr>
            <a:r>
              <a:rPr lang="en-GB" altLang="en-US" sz="2200" dirty="0"/>
              <a:t>resources/capability (</a:t>
            </a:r>
            <a:r>
              <a:rPr lang="en-GB" altLang="en-US" sz="2200" dirty="0">
                <a:solidFill>
                  <a:srgbClr val="0070C0"/>
                </a:solidFill>
              </a:rPr>
              <a:t>too difficult</a:t>
            </a:r>
            <a:r>
              <a:rPr lang="en-GB" altLang="en-US" sz="2200" dirty="0"/>
              <a:t>)</a:t>
            </a:r>
          </a:p>
          <a:p>
            <a:pPr lvl="1">
              <a:lnSpc>
                <a:spcPct val="90000"/>
              </a:lnSpc>
            </a:pPr>
            <a:r>
              <a:rPr lang="en-GB" altLang="en-US" sz="2200" dirty="0"/>
              <a:t>logistics (</a:t>
            </a:r>
            <a:r>
              <a:rPr lang="en-GB" altLang="en-US" sz="2200" dirty="0">
                <a:solidFill>
                  <a:srgbClr val="0070C0"/>
                </a:solidFill>
              </a:rPr>
              <a:t>who is the real customer?</a:t>
            </a:r>
            <a:r>
              <a:rPr lang="en-GB" altLang="en-US" sz="2200" dirty="0"/>
              <a:t>)</a:t>
            </a:r>
          </a:p>
          <a:p>
            <a:pPr lvl="1">
              <a:lnSpc>
                <a:spcPct val="90000"/>
              </a:lnSpc>
            </a:pPr>
            <a:r>
              <a:rPr lang="en-GB" altLang="en-US" sz="2200" dirty="0"/>
              <a:t>cost barriers (</a:t>
            </a:r>
            <a:r>
              <a:rPr lang="en-GB" altLang="en-US" sz="2200" dirty="0">
                <a:solidFill>
                  <a:srgbClr val="0070C0"/>
                </a:solidFill>
              </a:rPr>
              <a:t>CSM is too expensive</a:t>
            </a:r>
            <a:r>
              <a:rPr lang="en-GB" altLang="en-US" sz="2200" dirty="0"/>
              <a:t>)</a:t>
            </a:r>
          </a:p>
          <a:p>
            <a:pPr lvl="1">
              <a:lnSpc>
                <a:spcPct val="90000"/>
              </a:lnSpc>
            </a:pPr>
            <a:r>
              <a:rPr lang="en-GB" altLang="en-US" sz="2200" dirty="0"/>
              <a:t>perceived market drivers (</a:t>
            </a:r>
            <a:r>
              <a:rPr lang="en-GB" altLang="en-US" sz="2200" dirty="0">
                <a:solidFill>
                  <a:srgbClr val="0070C0"/>
                </a:solidFill>
              </a:rPr>
              <a:t>specs and price drive the market not CS</a:t>
            </a:r>
            <a:r>
              <a:rPr lang="en-GB" altLang="en-US" sz="2200" dirty="0"/>
              <a:t>)</a:t>
            </a:r>
          </a:p>
          <a:p>
            <a:pPr lvl="1">
              <a:lnSpc>
                <a:spcPct val="90000"/>
              </a:lnSpc>
            </a:pPr>
            <a:r>
              <a:rPr lang="en-GB" altLang="en-US" sz="2200" dirty="0"/>
              <a:t>credibility (</a:t>
            </a:r>
            <a:r>
              <a:rPr lang="en-GB" altLang="en-US" sz="2200" dirty="0">
                <a:solidFill>
                  <a:srgbClr val="0070C0"/>
                </a:solidFill>
              </a:rPr>
              <a:t>people do not believe the results</a:t>
            </a:r>
            <a:r>
              <a:rPr lang="en-GB" altLang="en-US" sz="2200" dirty="0"/>
              <a:t>)</a:t>
            </a:r>
          </a:p>
        </p:txBody>
      </p:sp>
      <p:sp>
        <p:nvSpPr>
          <p:cNvPr id="4" name="Slide Number Placeholder 4"/>
          <p:cNvSpPr>
            <a:spLocks noGrp="1"/>
          </p:cNvSpPr>
          <p:nvPr>
            <p:ph type="sldNum" sz="quarter" idx="12"/>
          </p:nvPr>
        </p:nvSpPr>
        <p:spPr/>
        <p:txBody>
          <a:bodyPr/>
          <a:lstStyle/>
          <a:p>
            <a:fld id="{2DB3060A-22A9-4360-BE37-03FBD0B6A6CF}" type="slidenum">
              <a:rPr lang="en-GB" altLang="en-US"/>
              <a:pPr/>
              <a:t>16</a:t>
            </a:fld>
            <a:endParaRPr lang="en-GB" altLang="en-US"/>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994" y="5010929"/>
            <a:ext cx="2302024" cy="1710546"/>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2"/>
          <p:cNvSpPr>
            <a:spLocks noGrp="1"/>
          </p:cNvSpPr>
          <p:nvPr>
            <p:ph type="sldNum" sz="quarter" idx="12"/>
          </p:nvPr>
        </p:nvSpPr>
        <p:spPr/>
        <p:txBody>
          <a:bodyPr/>
          <a:lstStyle/>
          <a:p>
            <a:fld id="{8ABE74B9-12D5-4347-A3BB-1BFA052F63B1}" type="slidenum">
              <a:rPr lang="en-GB" altLang="en-US"/>
              <a:pPr/>
              <a:t>17</a:t>
            </a:fld>
            <a:endParaRPr lang="en-GB" altLang="en-US"/>
          </a:p>
        </p:txBody>
      </p:sp>
      <p:sp>
        <p:nvSpPr>
          <p:cNvPr id="50178" name="Rectangle 2"/>
          <p:cNvSpPr>
            <a:spLocks noChangeArrowheads="1"/>
          </p:cNvSpPr>
          <p:nvPr/>
        </p:nvSpPr>
        <p:spPr bwMode="auto">
          <a:xfrm>
            <a:off x="631750" y="487363"/>
            <a:ext cx="7772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spAutoFit/>
          </a:bodyPr>
          <a:lstStyle>
            <a:lvl1pPr>
              <a:defRPr sz="2400">
                <a:solidFill>
                  <a:schemeClr val="tx1"/>
                </a:solidFill>
                <a:latin typeface="Times New Roman" pitchFamily="18" charset="0"/>
              </a:defRPr>
            </a:lvl1pPr>
            <a:lvl2pPr marL="114300">
              <a:defRPr sz="2400">
                <a:solidFill>
                  <a:schemeClr val="tx1"/>
                </a:solidFill>
                <a:latin typeface="Times New Roman" pitchFamily="18" charset="0"/>
              </a:defRPr>
            </a:lvl2pPr>
            <a:lvl3pPr marL="228600">
              <a:defRPr sz="2400">
                <a:solidFill>
                  <a:schemeClr val="tx1"/>
                </a:solidFill>
                <a:latin typeface="Times New Roman" pitchFamily="18" charset="0"/>
              </a:defRPr>
            </a:lvl3pPr>
            <a:lvl4pPr marL="342900">
              <a:defRPr sz="2400">
                <a:solidFill>
                  <a:schemeClr val="tx1"/>
                </a:solidFill>
                <a:latin typeface="Times New Roman" pitchFamily="18" charset="0"/>
              </a:defRPr>
            </a:lvl4pPr>
            <a:lvl5pPr marL="457200">
              <a:defRPr sz="2400">
                <a:solidFill>
                  <a:schemeClr val="tx1"/>
                </a:solidFill>
                <a:latin typeface="Times New Roman" pitchFamily="18" charset="0"/>
              </a:defRPr>
            </a:lvl5pPr>
            <a:lvl6pPr marL="914400" fontAlgn="base">
              <a:spcBef>
                <a:spcPct val="0"/>
              </a:spcBef>
              <a:spcAft>
                <a:spcPct val="0"/>
              </a:spcAft>
              <a:defRPr sz="2400">
                <a:solidFill>
                  <a:schemeClr val="tx1"/>
                </a:solidFill>
                <a:latin typeface="Times New Roman" pitchFamily="18" charset="0"/>
              </a:defRPr>
            </a:lvl6pPr>
            <a:lvl7pPr marL="1371600" fontAlgn="base">
              <a:spcBef>
                <a:spcPct val="0"/>
              </a:spcBef>
              <a:spcAft>
                <a:spcPct val="0"/>
              </a:spcAft>
              <a:defRPr sz="2400">
                <a:solidFill>
                  <a:schemeClr val="tx1"/>
                </a:solidFill>
                <a:latin typeface="Times New Roman" pitchFamily="18" charset="0"/>
              </a:defRPr>
            </a:lvl7pPr>
            <a:lvl8pPr marL="1828800" fontAlgn="base">
              <a:spcBef>
                <a:spcPct val="0"/>
              </a:spcBef>
              <a:spcAft>
                <a:spcPct val="0"/>
              </a:spcAft>
              <a:defRPr sz="2400">
                <a:solidFill>
                  <a:schemeClr val="tx1"/>
                </a:solidFill>
                <a:latin typeface="Times New Roman" pitchFamily="18" charset="0"/>
              </a:defRPr>
            </a:lvl8pPr>
            <a:lvl9pPr marL="2286000" fontAlgn="base">
              <a:spcBef>
                <a:spcPct val="0"/>
              </a:spcBef>
              <a:spcAft>
                <a:spcPct val="0"/>
              </a:spcAft>
              <a:defRPr sz="2400">
                <a:solidFill>
                  <a:schemeClr val="tx1"/>
                </a:solidFill>
                <a:latin typeface="Times New Roman" pitchFamily="18" charset="0"/>
              </a:defRPr>
            </a:lvl9pPr>
          </a:lstStyle>
          <a:p>
            <a:pPr algn="ctr"/>
            <a:r>
              <a:rPr lang="en-GB" altLang="en-US" sz="3600" u="none" dirty="0">
                <a:latin typeface="Tahoma" pitchFamily="34" charset="0"/>
              </a:rPr>
              <a:t>Customer Satisfaction and the Internal Market</a:t>
            </a:r>
          </a:p>
        </p:txBody>
      </p:sp>
      <p:grpSp>
        <p:nvGrpSpPr>
          <p:cNvPr id="50194" name="Group 18"/>
          <p:cNvGrpSpPr>
            <a:grpSpLocks/>
          </p:cNvGrpSpPr>
          <p:nvPr/>
        </p:nvGrpSpPr>
        <p:grpSpPr bwMode="auto">
          <a:xfrm>
            <a:off x="1162051" y="1772245"/>
            <a:ext cx="6832600" cy="4673600"/>
            <a:chOff x="757" y="950"/>
            <a:chExt cx="4304" cy="2944"/>
          </a:xfrm>
        </p:grpSpPr>
        <p:grpSp>
          <p:nvGrpSpPr>
            <p:cNvPr id="50183" name="Group 7"/>
            <p:cNvGrpSpPr>
              <a:grpSpLocks/>
            </p:cNvGrpSpPr>
            <p:nvPr/>
          </p:nvGrpSpPr>
          <p:grpSpPr bwMode="auto">
            <a:xfrm>
              <a:off x="2356" y="1588"/>
              <a:ext cx="2680" cy="2296"/>
              <a:chOff x="2356" y="1588"/>
              <a:chExt cx="2680" cy="2296"/>
            </a:xfrm>
          </p:grpSpPr>
          <p:sp>
            <p:nvSpPr>
              <p:cNvPr id="50179" name="Rectangle 3"/>
              <p:cNvSpPr>
                <a:spLocks noChangeArrowheads="1"/>
              </p:cNvSpPr>
              <p:nvPr/>
            </p:nvSpPr>
            <p:spPr bwMode="auto">
              <a:xfrm>
                <a:off x="2356" y="1588"/>
                <a:ext cx="1336" cy="1144"/>
              </a:xfrm>
              <a:prstGeom prst="rect">
                <a:avLst/>
              </a:prstGeom>
              <a:solidFill>
                <a:schemeClr val="bg1"/>
              </a:solidFill>
              <a:ln w="127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0180" name="Rectangle 4"/>
              <p:cNvSpPr>
                <a:spLocks noChangeArrowheads="1"/>
              </p:cNvSpPr>
              <p:nvPr/>
            </p:nvSpPr>
            <p:spPr bwMode="auto">
              <a:xfrm>
                <a:off x="3700" y="1588"/>
                <a:ext cx="1336" cy="1144"/>
              </a:xfrm>
              <a:prstGeom prst="rect">
                <a:avLst/>
              </a:prstGeom>
              <a:solidFill>
                <a:schemeClr val="bg1"/>
              </a:solidFill>
              <a:ln w="127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0181" name="Rectangle 5"/>
              <p:cNvSpPr>
                <a:spLocks noChangeArrowheads="1"/>
              </p:cNvSpPr>
              <p:nvPr/>
            </p:nvSpPr>
            <p:spPr bwMode="auto">
              <a:xfrm>
                <a:off x="3700" y="2740"/>
                <a:ext cx="1336" cy="1144"/>
              </a:xfrm>
              <a:prstGeom prst="rect">
                <a:avLst/>
              </a:prstGeom>
              <a:solidFill>
                <a:schemeClr val="bg1"/>
              </a:solidFill>
              <a:ln w="127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0182" name="Rectangle 6"/>
              <p:cNvSpPr>
                <a:spLocks noChangeArrowheads="1"/>
              </p:cNvSpPr>
              <p:nvPr/>
            </p:nvSpPr>
            <p:spPr bwMode="auto">
              <a:xfrm>
                <a:off x="2356" y="2740"/>
                <a:ext cx="1336" cy="1144"/>
              </a:xfrm>
              <a:prstGeom prst="rect">
                <a:avLst/>
              </a:prstGeom>
              <a:solidFill>
                <a:schemeClr val="bg1"/>
              </a:solidFill>
              <a:ln w="1270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50184" name="Rectangle 8"/>
            <p:cNvSpPr>
              <a:spLocks noChangeArrowheads="1"/>
            </p:cNvSpPr>
            <p:nvPr/>
          </p:nvSpPr>
          <p:spPr bwMode="auto">
            <a:xfrm>
              <a:off x="2309" y="950"/>
              <a:ext cx="2752"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a:t>External Customer Satisfaction</a:t>
              </a:r>
            </a:p>
          </p:txBody>
        </p:sp>
        <p:sp>
          <p:nvSpPr>
            <p:cNvPr id="50185" name="Rectangle 9"/>
            <p:cNvSpPr>
              <a:spLocks noChangeArrowheads="1"/>
            </p:cNvSpPr>
            <p:nvPr/>
          </p:nvSpPr>
          <p:spPr bwMode="auto">
            <a:xfrm>
              <a:off x="757" y="2395"/>
              <a:ext cx="1109"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a:t>Internal</a:t>
              </a:r>
            </a:p>
            <a:p>
              <a:pPr eaLnBrk="0" hangingPunct="0"/>
              <a:r>
                <a:rPr lang="en-GB" altLang="en-US" sz="2400"/>
                <a:t>Customer</a:t>
              </a:r>
            </a:p>
            <a:p>
              <a:pPr eaLnBrk="0" hangingPunct="0"/>
              <a:r>
                <a:rPr lang="en-GB" altLang="en-US" sz="2400"/>
                <a:t>Satisfaction</a:t>
              </a:r>
            </a:p>
          </p:txBody>
        </p:sp>
        <p:sp>
          <p:nvSpPr>
            <p:cNvPr id="50186" name="Rectangle 10"/>
            <p:cNvSpPr>
              <a:spLocks noChangeArrowheads="1"/>
            </p:cNvSpPr>
            <p:nvPr/>
          </p:nvSpPr>
          <p:spPr bwMode="auto">
            <a:xfrm>
              <a:off x="2825" y="1238"/>
              <a:ext cx="5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dirty="0"/>
                <a:t>High</a:t>
              </a:r>
            </a:p>
          </p:txBody>
        </p:sp>
        <p:sp>
          <p:nvSpPr>
            <p:cNvPr id="50187" name="Rectangle 11"/>
            <p:cNvSpPr>
              <a:spLocks noChangeArrowheads="1"/>
            </p:cNvSpPr>
            <p:nvPr/>
          </p:nvSpPr>
          <p:spPr bwMode="auto">
            <a:xfrm>
              <a:off x="4143" y="1238"/>
              <a:ext cx="4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a:t>Low</a:t>
              </a:r>
            </a:p>
          </p:txBody>
        </p:sp>
        <p:sp>
          <p:nvSpPr>
            <p:cNvPr id="50188" name="Rectangle 12"/>
            <p:cNvSpPr>
              <a:spLocks noChangeArrowheads="1"/>
            </p:cNvSpPr>
            <p:nvPr/>
          </p:nvSpPr>
          <p:spPr bwMode="auto">
            <a:xfrm>
              <a:off x="1765" y="2040"/>
              <a:ext cx="51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a:t>High</a:t>
              </a:r>
            </a:p>
          </p:txBody>
        </p:sp>
        <p:sp>
          <p:nvSpPr>
            <p:cNvPr id="50189" name="Rectangle 13"/>
            <p:cNvSpPr>
              <a:spLocks noChangeArrowheads="1"/>
            </p:cNvSpPr>
            <p:nvPr/>
          </p:nvSpPr>
          <p:spPr bwMode="auto">
            <a:xfrm>
              <a:off x="1797" y="3130"/>
              <a:ext cx="46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eaLnBrk="0" hangingPunct="0"/>
              <a:r>
                <a:rPr lang="en-GB" altLang="en-US" sz="2400" u="none"/>
                <a:t>Low</a:t>
              </a:r>
            </a:p>
          </p:txBody>
        </p:sp>
        <p:sp>
          <p:nvSpPr>
            <p:cNvPr id="50190" name="Rectangle 14"/>
            <p:cNvSpPr>
              <a:spLocks noChangeArrowheads="1"/>
            </p:cNvSpPr>
            <p:nvPr/>
          </p:nvSpPr>
          <p:spPr bwMode="auto">
            <a:xfrm>
              <a:off x="2319" y="1723"/>
              <a:ext cx="1427" cy="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000" i="1" dirty="0"/>
                <a:t>Synergy</a:t>
              </a:r>
            </a:p>
            <a:p>
              <a:pPr algn="ctr" eaLnBrk="0" hangingPunct="0"/>
              <a:r>
                <a:rPr lang="en-GB" altLang="en-US" sz="2000" i="1" u="none" dirty="0"/>
                <a:t>“Happy customers</a:t>
              </a:r>
            </a:p>
            <a:p>
              <a:pPr algn="ctr" eaLnBrk="0" hangingPunct="0"/>
              <a:r>
                <a:rPr lang="en-GB" altLang="en-US" sz="2000" i="1" u="none" dirty="0"/>
                <a:t>and “happy”</a:t>
              </a:r>
            </a:p>
            <a:p>
              <a:pPr algn="ctr" eaLnBrk="0" hangingPunct="0"/>
              <a:r>
                <a:rPr lang="en-GB" altLang="en-US" sz="2000" i="1" u="none" dirty="0"/>
                <a:t>employees</a:t>
              </a:r>
            </a:p>
          </p:txBody>
        </p:sp>
        <p:sp>
          <p:nvSpPr>
            <p:cNvPr id="50191" name="Rectangle 15"/>
            <p:cNvSpPr>
              <a:spLocks noChangeArrowheads="1"/>
            </p:cNvSpPr>
            <p:nvPr/>
          </p:nvSpPr>
          <p:spPr bwMode="auto">
            <a:xfrm>
              <a:off x="3654" y="1723"/>
              <a:ext cx="1355" cy="1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000" i="1"/>
                <a:t>Internal Euphoria</a:t>
              </a:r>
              <a:endParaRPr lang="en-GB" altLang="en-US" sz="2000" i="1" u="none"/>
            </a:p>
            <a:p>
              <a:pPr algn="ctr" eaLnBrk="0" hangingPunct="0"/>
              <a:r>
                <a:rPr lang="en-GB" altLang="en-US" sz="2000" i="1" u="none"/>
                <a:t>“Never mind the</a:t>
              </a:r>
            </a:p>
            <a:p>
              <a:pPr algn="ctr" eaLnBrk="0" hangingPunct="0"/>
              <a:r>
                <a:rPr lang="en-GB" altLang="en-US" sz="2000" i="1" u="none"/>
                <a:t>customer, what</a:t>
              </a:r>
            </a:p>
            <a:p>
              <a:pPr algn="ctr" eaLnBrk="0" hangingPunct="0"/>
              <a:r>
                <a:rPr lang="en-GB" altLang="en-US" sz="2000" i="1" u="none"/>
                <a:t>about the squash</a:t>
              </a:r>
            </a:p>
            <a:p>
              <a:pPr algn="ctr" eaLnBrk="0" hangingPunct="0"/>
              <a:r>
                <a:rPr lang="en-GB" altLang="en-US" sz="2000" i="1" u="none"/>
                <a:t>ladder?”</a:t>
              </a:r>
            </a:p>
          </p:txBody>
        </p:sp>
        <p:sp>
          <p:nvSpPr>
            <p:cNvPr id="50192" name="Rectangle 16"/>
            <p:cNvSpPr>
              <a:spLocks noChangeArrowheads="1"/>
            </p:cNvSpPr>
            <p:nvPr/>
          </p:nvSpPr>
          <p:spPr bwMode="auto">
            <a:xfrm>
              <a:off x="3754" y="2866"/>
              <a:ext cx="1158" cy="1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000" i="1"/>
                <a:t>Alienation</a:t>
              </a:r>
            </a:p>
            <a:p>
              <a:pPr algn="ctr" eaLnBrk="0" hangingPunct="0"/>
              <a:r>
                <a:rPr lang="en-GB" altLang="en-US" sz="2000" i="1" u="none"/>
                <a:t>“Unhappy”</a:t>
              </a:r>
            </a:p>
            <a:p>
              <a:pPr algn="ctr" eaLnBrk="0" hangingPunct="0"/>
              <a:r>
                <a:rPr lang="en-GB" altLang="en-US" sz="2000" i="1" u="none"/>
                <a:t>customers</a:t>
              </a:r>
            </a:p>
            <a:p>
              <a:pPr algn="ctr" eaLnBrk="0" hangingPunct="0"/>
              <a:r>
                <a:rPr lang="en-GB" altLang="en-US" sz="2000" i="1" u="none"/>
                <a:t>and “unhappy”</a:t>
              </a:r>
            </a:p>
            <a:p>
              <a:pPr algn="ctr" eaLnBrk="0" hangingPunct="0"/>
              <a:r>
                <a:rPr lang="en-GB" altLang="en-US" sz="2000" i="1" u="none"/>
                <a:t>employees</a:t>
              </a:r>
            </a:p>
          </p:txBody>
        </p:sp>
        <p:sp>
          <p:nvSpPr>
            <p:cNvPr id="50193" name="Rectangle 17"/>
            <p:cNvSpPr>
              <a:spLocks noChangeArrowheads="1"/>
            </p:cNvSpPr>
            <p:nvPr/>
          </p:nvSpPr>
          <p:spPr bwMode="auto">
            <a:xfrm>
              <a:off x="2486" y="2866"/>
              <a:ext cx="1092" cy="1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eaLnBrk="0" hangingPunct="0"/>
              <a:r>
                <a:rPr lang="en-GB" altLang="en-US" sz="2000" i="1"/>
                <a:t>Coercion</a:t>
              </a:r>
            </a:p>
            <a:p>
              <a:pPr algn="ctr" eaLnBrk="0" hangingPunct="0"/>
              <a:r>
                <a:rPr lang="en-GB" altLang="en-US" sz="2000" i="1" u="none"/>
                <a:t>“You WILL be</a:t>
              </a:r>
            </a:p>
            <a:p>
              <a:pPr algn="ctr" eaLnBrk="0" hangingPunct="0"/>
              <a:r>
                <a:rPr lang="en-GB" altLang="en-US" sz="2000" i="1" u="none"/>
                <a:t>committed to</a:t>
              </a:r>
            </a:p>
            <a:p>
              <a:pPr algn="ctr" eaLnBrk="0" hangingPunct="0"/>
              <a:r>
                <a:rPr lang="en-GB" altLang="en-US" sz="2000" i="1" u="none"/>
                <a:t>customers -</a:t>
              </a:r>
            </a:p>
            <a:p>
              <a:pPr algn="ctr" eaLnBrk="0" hangingPunct="0"/>
              <a:r>
                <a:rPr lang="en-GB" altLang="en-US" sz="2000" i="1" u="none"/>
                <a:t>or else….”</a:t>
              </a:r>
            </a:p>
          </p:txBody>
        </p:sp>
      </p:grpSp>
      <p:pic>
        <p:nvPicPr>
          <p:cNvPr id="2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425" y="1082675"/>
            <a:ext cx="3076575" cy="307657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Internal Customer Satisfaction</a:t>
            </a:r>
          </a:p>
        </p:txBody>
      </p:sp>
      <p:sp>
        <p:nvSpPr>
          <p:cNvPr id="4" name="Content Placeholder 3"/>
          <p:cNvSpPr>
            <a:spLocks noGrp="1"/>
          </p:cNvSpPr>
          <p:nvPr>
            <p:ph idx="1"/>
          </p:nvPr>
        </p:nvSpPr>
        <p:spPr/>
        <p:txBody>
          <a:bodyPr/>
          <a:lstStyle/>
          <a:p>
            <a:r>
              <a:rPr lang="en-GB" dirty="0"/>
              <a:t>Total Quality approach</a:t>
            </a:r>
          </a:p>
          <a:p>
            <a:r>
              <a:rPr lang="en-GB" dirty="0"/>
              <a:t>Need a focus on </a:t>
            </a:r>
            <a:r>
              <a:rPr lang="en-GB" b="1" i="1" dirty="0"/>
              <a:t>Process</a:t>
            </a:r>
            <a:r>
              <a:rPr lang="en-GB" dirty="0"/>
              <a:t>, rather than </a:t>
            </a:r>
            <a:r>
              <a:rPr lang="en-GB" i="1" dirty="0"/>
              <a:t>Function</a:t>
            </a:r>
            <a:endParaRPr lang="en-GB" dirty="0"/>
          </a:p>
          <a:p>
            <a:pPr marL="0" indent="0">
              <a:buNone/>
            </a:pPr>
            <a:r>
              <a:rPr lang="en-GB" i="1" dirty="0"/>
              <a:t>What does this mean? What are the benefits of this?</a:t>
            </a:r>
          </a:p>
          <a:p>
            <a:pPr marL="0" indent="0">
              <a:buNone/>
            </a:pPr>
            <a:endParaRPr lang="en-GB" i="1" dirty="0"/>
          </a:p>
        </p:txBody>
      </p:sp>
      <p:sp>
        <p:nvSpPr>
          <p:cNvPr id="2" name="Slide Number Placeholder 1"/>
          <p:cNvSpPr>
            <a:spLocks noGrp="1"/>
          </p:cNvSpPr>
          <p:nvPr>
            <p:ph type="sldNum" sz="quarter" idx="12"/>
          </p:nvPr>
        </p:nvSpPr>
        <p:spPr/>
        <p:txBody>
          <a:bodyPr/>
          <a:lstStyle/>
          <a:p>
            <a:fld id="{3F7C84D8-D9F6-418F-8C5F-867422F6EA8E}" type="slidenum">
              <a:rPr lang="en-GB" altLang="en-US" smtClean="0"/>
              <a:pPr/>
              <a:t>18</a:t>
            </a:fld>
            <a:endParaRPr lang="en-GB" alt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664" y="3232646"/>
            <a:ext cx="2100982" cy="3140968"/>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57682" y="3311026"/>
            <a:ext cx="4647466" cy="1959490"/>
          </a:xfrm>
          <a:prstGeom prst="rect">
            <a:avLst/>
          </a:prstGeom>
        </p:spPr>
      </p:pic>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9785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Lean Thinking</a:t>
            </a:r>
          </a:p>
        </p:txBody>
      </p:sp>
      <p:sp>
        <p:nvSpPr>
          <p:cNvPr id="3" name="Content Placeholder 2"/>
          <p:cNvSpPr>
            <a:spLocks noGrp="1"/>
          </p:cNvSpPr>
          <p:nvPr>
            <p:ph idx="1"/>
          </p:nvPr>
        </p:nvSpPr>
        <p:spPr>
          <a:xfrm>
            <a:off x="457200" y="1624012"/>
            <a:ext cx="8229600" cy="4525963"/>
          </a:xfrm>
        </p:spPr>
        <p:txBody>
          <a:bodyPr>
            <a:normAutofit fontScale="92500" lnSpcReduction="10000"/>
          </a:bodyPr>
          <a:lstStyle/>
          <a:p>
            <a:r>
              <a:rPr lang="en-GB" dirty="0"/>
              <a:t>Womack, J.P. and Jones, D.T. (2003) </a:t>
            </a:r>
            <a:r>
              <a:rPr lang="en-GB" i="1" dirty="0"/>
              <a:t>Lean Thinking: Banish Waste And Create Wealth In Your Corporation,  </a:t>
            </a:r>
            <a:r>
              <a:rPr lang="en-GB" dirty="0"/>
              <a:t>Canada:</a:t>
            </a:r>
            <a:r>
              <a:rPr lang="en-GB" i="1" dirty="0"/>
              <a:t> </a:t>
            </a:r>
            <a:r>
              <a:rPr lang="en-GB" dirty="0"/>
              <a:t>Distican</a:t>
            </a:r>
          </a:p>
          <a:p>
            <a:r>
              <a:rPr lang="en-GB" dirty="0"/>
              <a:t>5 Principles of Lean</a:t>
            </a:r>
          </a:p>
          <a:p>
            <a:pPr marL="1371600" lvl="2" indent="-457200">
              <a:buFont typeface="+mj-lt"/>
              <a:buAutoNum type="arabicPeriod"/>
            </a:pPr>
            <a:r>
              <a:rPr lang="en-GB" dirty="0"/>
              <a:t>Specify what creates value from the customers perspective.</a:t>
            </a:r>
          </a:p>
          <a:p>
            <a:pPr marL="1371600" lvl="2" indent="-457200">
              <a:buFont typeface="+mj-lt"/>
              <a:buAutoNum type="arabicPeriod"/>
            </a:pPr>
            <a:r>
              <a:rPr lang="en-GB" dirty="0"/>
              <a:t>Identify all steps across the whole value stream.</a:t>
            </a:r>
          </a:p>
          <a:p>
            <a:pPr marL="1371600" lvl="2" indent="-457200">
              <a:buFont typeface="+mj-lt"/>
              <a:buAutoNum type="arabicPeriod"/>
            </a:pPr>
            <a:r>
              <a:rPr lang="en-GB" dirty="0"/>
              <a:t>Make those actions that create value flow.</a:t>
            </a:r>
          </a:p>
          <a:p>
            <a:pPr marL="1371600" lvl="2" indent="-457200">
              <a:buFont typeface="+mj-lt"/>
              <a:buAutoNum type="arabicPeriod"/>
            </a:pPr>
            <a:r>
              <a:rPr lang="en-GB" dirty="0"/>
              <a:t>Only make what is pulled by the customer just-in-time.</a:t>
            </a:r>
          </a:p>
          <a:p>
            <a:pPr marL="1371600" lvl="2" indent="-457200">
              <a:buFont typeface="+mj-lt"/>
              <a:buAutoNum type="arabicPeriod"/>
            </a:pPr>
            <a:r>
              <a:rPr lang="en-GB" dirty="0"/>
              <a:t>Strive for perfection by continually removing successive layers of waste.</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19</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9717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Waste - </a:t>
            </a:r>
            <a:r>
              <a:rPr lang="en-GB" i="1" dirty="0" err="1"/>
              <a:t>Muda</a:t>
            </a:r>
            <a:endParaRPr lang="en-GB" i="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5656" y="1596784"/>
            <a:ext cx="6264696" cy="4585499"/>
          </a:xfrm>
        </p:spPr>
      </p:pic>
      <p:sp>
        <p:nvSpPr>
          <p:cNvPr id="4" name="Slide Number Placeholder 3"/>
          <p:cNvSpPr>
            <a:spLocks noGrp="1"/>
          </p:cNvSpPr>
          <p:nvPr>
            <p:ph type="sldNum" sz="quarter" idx="12"/>
          </p:nvPr>
        </p:nvSpPr>
        <p:spPr/>
        <p:txBody>
          <a:bodyPr/>
          <a:lstStyle/>
          <a:p>
            <a:fld id="{A0B59305-2C5D-4A95-B45F-0E7817A8C723}" type="slidenum">
              <a:rPr lang="en-GB" altLang="en-US" smtClean="0"/>
              <a:pPr/>
              <a:t>20</a:t>
            </a:fld>
            <a:endParaRPr lang="en-GB" altLang="en-US"/>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8585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Process Focus</a:t>
            </a:r>
          </a:p>
        </p:txBody>
      </p:sp>
      <p:sp>
        <p:nvSpPr>
          <p:cNvPr id="3" name="Content Placeholder 2"/>
          <p:cNvSpPr>
            <a:spLocks noGrp="1"/>
          </p:cNvSpPr>
          <p:nvPr>
            <p:ph idx="1"/>
          </p:nvPr>
        </p:nvSpPr>
        <p:spPr/>
        <p:txBody>
          <a:bodyPr/>
          <a:lstStyle/>
          <a:p>
            <a:r>
              <a:rPr lang="en-GB" dirty="0"/>
              <a:t>How things are done</a:t>
            </a:r>
          </a:p>
          <a:p>
            <a:r>
              <a:rPr lang="en-GB" dirty="0"/>
              <a:t>Flowcharting</a:t>
            </a:r>
          </a:p>
          <a:p>
            <a:r>
              <a:rPr lang="en-GB" dirty="0"/>
              <a:t>Value Stream Mapping</a:t>
            </a:r>
          </a:p>
          <a:p>
            <a:r>
              <a:rPr lang="en-GB" dirty="0"/>
              <a:t>Process Activity Mapping</a:t>
            </a:r>
          </a:p>
          <a:p>
            <a:r>
              <a:rPr lang="en-GB" dirty="0"/>
              <a:t>Value-Add v Non Value Add</a:t>
            </a:r>
          </a:p>
          <a:p>
            <a:r>
              <a:rPr lang="en-GB" dirty="0"/>
              <a:t>Process Controls</a:t>
            </a:r>
          </a:p>
          <a:p>
            <a:r>
              <a:rPr lang="en-GB" dirty="0"/>
              <a:t>Training &amp; Education</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21</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47677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Process Focus</a:t>
            </a:r>
          </a:p>
        </p:txBody>
      </p:sp>
      <p:sp>
        <p:nvSpPr>
          <p:cNvPr id="3" name="Content Placeholder 2"/>
          <p:cNvSpPr>
            <a:spLocks noGrp="1"/>
          </p:cNvSpPr>
          <p:nvPr>
            <p:ph idx="1"/>
          </p:nvPr>
        </p:nvSpPr>
        <p:spPr/>
        <p:txBody>
          <a:bodyPr/>
          <a:lstStyle/>
          <a:p>
            <a:r>
              <a:rPr lang="en-GB" dirty="0"/>
              <a:t>Continuous Improvement</a:t>
            </a:r>
          </a:p>
          <a:p>
            <a:r>
              <a:rPr lang="en-GB" dirty="0"/>
              <a:t>Internal/External Customer Focus</a:t>
            </a:r>
          </a:p>
          <a:p>
            <a:r>
              <a:rPr lang="en-GB" dirty="0"/>
              <a:t>Process Measures</a:t>
            </a:r>
          </a:p>
          <a:p>
            <a:r>
              <a:rPr lang="en-GB" dirty="0"/>
              <a:t>Feedback and Action</a:t>
            </a:r>
          </a:p>
          <a:p>
            <a:r>
              <a:rPr lang="en-GB" dirty="0"/>
              <a:t>Adherence to the 5 Principles</a:t>
            </a:r>
          </a:p>
          <a:p>
            <a:r>
              <a:rPr lang="en-GB" dirty="0"/>
              <a:t>Application of philosophy, methodologies, tools and techniques in pursuit of…..?</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22</a:t>
            </a:fld>
            <a:endParaRPr lang="en-GB" altLang="en-US"/>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2560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Questions</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23</a:t>
            </a:fld>
            <a:endParaRPr lang="en-GB" alt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7155" y="2228512"/>
            <a:ext cx="3549690" cy="3309649"/>
          </a:xfrm>
          <a:prstGeom prst="rect">
            <a:avLst/>
          </a:prstGeom>
        </p:spPr>
      </p:pic>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1982" y="0"/>
            <a:ext cx="1317625"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14180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503AF72900CEC40B8B6D1653D73A328" ma:contentTypeVersion="2" ma:contentTypeDescription="Create a new document." ma:contentTypeScope="" ma:versionID="5669d746081b5fbb9d2d22ff961cfb51">
  <xsd:schema xmlns:xsd="http://www.w3.org/2001/XMLSchema" xmlns:xs="http://www.w3.org/2001/XMLSchema" xmlns:p="http://schemas.microsoft.com/office/2006/metadata/properties" xmlns:ns2="12dde717-b0d9-4745-903a-e5172bc2ef5a" targetNamespace="http://schemas.microsoft.com/office/2006/metadata/properties" ma:root="true" ma:fieldsID="8d4f4987ef3769ba6095ba468b8bd279" ns2:_="">
    <xsd:import namespace="12dde717-b0d9-4745-903a-e5172bc2ef5a"/>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dde717-b0d9-4745-903a-e5172bc2ef5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BABA445-D0F0-41B8-AF1C-B47ED25B2C00}">
  <ds:schemaRefs>
    <ds:schemaRef ds:uri="http://schemas.microsoft.com/sharepoint/v3/contenttype/forms"/>
  </ds:schemaRefs>
</ds:datastoreItem>
</file>

<file path=customXml/itemProps2.xml><?xml version="1.0" encoding="utf-8"?>
<ds:datastoreItem xmlns:ds="http://schemas.openxmlformats.org/officeDocument/2006/customXml" ds:itemID="{9B4B8C7A-5114-43BF-A98B-494C380B15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dde717-b0d9-4745-903a-e5172bc2ef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F26214-42E0-4092-8F01-00316D99A211}">
  <ds:schemaRefs>
    <ds:schemaRef ds:uri="http://purl.org/dc/elements/1.1/"/>
    <ds:schemaRef ds:uri="http://schemas.microsoft.com/office/2006/metadata/properties"/>
    <ds:schemaRef ds:uri="12dde717-b0d9-4745-903a-e5172bc2ef5a"/>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4837</TotalTime>
  <Words>1198</Words>
  <Application>Microsoft Office PowerPoint</Application>
  <PresentationFormat>On-screen Show (4:3)</PresentationFormat>
  <Paragraphs>233</Paragraphs>
  <Slides>23</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Tahoma</vt:lpstr>
      <vt:lpstr>Times New Roman</vt:lpstr>
      <vt:lpstr>Office Theme</vt:lpstr>
      <vt:lpstr>Understanding and Engaging in the Customer Experience</vt:lpstr>
      <vt:lpstr>Aim &amp; Learning Outcomes</vt:lpstr>
      <vt:lpstr>Understanding and Engaging in the Customer Experience</vt:lpstr>
      <vt:lpstr>Understanding and Engaging in the Customer Experience</vt:lpstr>
      <vt:lpstr>Quality</vt:lpstr>
      <vt:lpstr>Definition of Quality</vt:lpstr>
      <vt:lpstr>Eight Dimensions of Quality</vt:lpstr>
      <vt:lpstr>Eight Key Quality Issues</vt:lpstr>
      <vt:lpstr>Eight Routes to Poor Quality</vt:lpstr>
      <vt:lpstr> Nine Parts to Juran’s Quality ‘Route Map’</vt:lpstr>
      <vt:lpstr>EFQM Excellence Model</vt:lpstr>
      <vt:lpstr>Understanding and Engaging in the Customer Experience</vt:lpstr>
      <vt:lpstr>Customer Satisfaction and Customer Loyalty</vt:lpstr>
      <vt:lpstr>PowerPoint Presentation</vt:lpstr>
      <vt:lpstr>The Real Customer Problem</vt:lpstr>
      <vt:lpstr>Research Suggests ...</vt:lpstr>
      <vt:lpstr>PowerPoint Presentation</vt:lpstr>
      <vt:lpstr>Internal Customer Satisfaction</vt:lpstr>
      <vt:lpstr>Lean Thinking</vt:lpstr>
      <vt:lpstr>Waste - Muda</vt:lpstr>
      <vt:lpstr>Process Focus</vt:lpstr>
      <vt:lpstr>Process Focus</vt:lpstr>
      <vt:lpstr>Questions</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John S. Kiff.</dc:creator>
  <cp:lastModifiedBy>Paul Tinkler</cp:lastModifiedBy>
  <cp:revision>138</cp:revision>
  <cp:lastPrinted>2014-04-04T11:01:44Z</cp:lastPrinted>
  <dcterms:created xsi:type="dcterms:W3CDTF">2001-09-25T11:33:28Z</dcterms:created>
  <dcterms:modified xsi:type="dcterms:W3CDTF">2016-06-15T23:35:48Z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0x010100B503AF72900CEC40B8B6D1653D73A328</vt:lpwstr>
  </property>
</Properties>
</file>