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7325" autoAdjust="0"/>
  </p:normalViewPr>
  <p:slideViewPr>
    <p:cSldViewPr snapToGrid="0">
      <p:cViewPr varScale="1">
        <p:scale>
          <a:sx n="50" d="100"/>
          <a:sy n="50" d="100"/>
        </p:scale>
        <p:origin x="1500" y="42"/>
      </p:cViewPr>
      <p:guideLst/>
    </p:cSldViewPr>
  </p:slideViewPr>
  <p:notesTextViewPr>
    <p:cViewPr>
      <p:scale>
        <a:sx n="1" d="1"/>
        <a:sy n="1" d="1"/>
      </p:scale>
      <p:origin x="0" y="-456"/>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plu Rahman" userId="29e2e14de9b741df" providerId="LiveId" clId="{284EFA48-AD89-4FF2-B3F7-CE3E0E0B0DC4}"/>
    <pc:docChg chg="modSld">
      <pc:chgData name="Shiplu Rahman" userId="29e2e14de9b741df" providerId="LiveId" clId="{284EFA48-AD89-4FF2-B3F7-CE3E0E0B0DC4}" dt="2024-11-15T12:30:37.809" v="0"/>
      <pc:docMkLst>
        <pc:docMk/>
      </pc:docMkLst>
      <pc:sldChg chg="modNotesTx">
        <pc:chgData name="Shiplu Rahman" userId="29e2e14de9b741df" providerId="LiveId" clId="{284EFA48-AD89-4FF2-B3F7-CE3E0E0B0DC4}" dt="2024-11-15T12:30:37.809" v="0"/>
        <pc:sldMkLst>
          <pc:docMk/>
          <pc:sldMk cId="1262270441"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023F94-F6BF-4EDD-B1B8-1866A7966751}" type="datetimeFigureOut">
              <a:rPr lang="en-GB" smtClean="0"/>
              <a:t>17/11/2024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747C2D-B43F-4031-B194-0D71C8038A9D}" type="slidenum">
              <a:rPr lang="en-GB" smtClean="0"/>
              <a:t>‹#›</a:t>
            </a:fld>
            <a:endParaRPr lang="en-GB"/>
          </a:p>
        </p:txBody>
      </p:sp>
    </p:spTree>
    <p:extLst>
      <p:ext uri="{BB962C8B-B14F-4D97-AF65-F5344CB8AC3E}">
        <p14:creationId xmlns:p14="http://schemas.microsoft.com/office/powerpoint/2010/main" val="2447843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dirty="0">
                <a:solidFill>
                  <a:srgbClr val="000000"/>
                </a:solidFill>
                <a:effectLst/>
                <a:latin typeface="Arial" panose="020B0604020202020204" pitchFamily="34" charset="0"/>
              </a:rPr>
              <a:t>Step 1: Place the cursor, where you want the chart. Then select the ‘</a:t>
            </a:r>
            <a:r>
              <a:rPr lang="en-US" sz="1200" b="0" i="1" u="none" strike="noStrike" dirty="0">
                <a:solidFill>
                  <a:srgbClr val="000000"/>
                </a:solidFill>
                <a:effectLst/>
                <a:latin typeface="Arial" panose="020B0604020202020204" pitchFamily="34" charset="0"/>
              </a:rPr>
              <a:t>Insert’ </a:t>
            </a:r>
            <a:r>
              <a:rPr lang="en-US" sz="1200" b="0" i="0" u="none" strike="noStrike" dirty="0">
                <a:solidFill>
                  <a:srgbClr val="000000"/>
                </a:solidFill>
                <a:effectLst/>
                <a:latin typeface="Arial" panose="020B0604020202020204" pitchFamily="34" charset="0"/>
              </a:rPr>
              <a:t>tab from the ribbon. Then select the ‘</a:t>
            </a:r>
            <a:r>
              <a:rPr lang="en-US" sz="1200" b="0" i="1" u="none" strike="noStrike" dirty="0">
                <a:solidFill>
                  <a:srgbClr val="000000"/>
                </a:solidFill>
                <a:effectLst/>
                <a:latin typeface="Arial" panose="020B0604020202020204" pitchFamily="34" charset="0"/>
              </a:rPr>
              <a:t>Chart</a:t>
            </a:r>
            <a:r>
              <a:rPr lang="en-US" sz="1200" b="0" i="0" u="none" strike="noStrike" dirty="0">
                <a:solidFill>
                  <a:srgbClr val="000000"/>
                </a:solidFill>
                <a:effectLst/>
                <a:latin typeface="Arial" panose="020B0604020202020204" pitchFamily="34" charset="0"/>
              </a:rPr>
              <a:t>’ button from the illustrations group. </a:t>
            </a:r>
            <a:endParaRPr lang="en-US" b="0" dirty="0">
              <a:effectLst/>
            </a:endParaRPr>
          </a:p>
          <a:p>
            <a:pPr algn="just" rtl="0"/>
            <a:r>
              <a:rPr lang="en-US" sz="1200" b="0" i="0" u="none" strike="noStrike" dirty="0">
                <a:solidFill>
                  <a:srgbClr val="000000"/>
                </a:solidFill>
                <a:effectLst/>
                <a:latin typeface="Arial" panose="020B0604020202020204" pitchFamily="34" charset="0"/>
              </a:rPr>
              <a:t>Step 2: A list of charts will appear. Select a chart type, then select its subtype. If you are unsure, look at the preview. To see a larger preview, place the cursor over the existing preview in the dialogue box. After selecting the desired chart, press ‘OK’. </a:t>
            </a:r>
            <a:endParaRPr lang="en-US" b="0" dirty="0">
              <a:effectLst/>
            </a:endParaRPr>
          </a:p>
          <a:p>
            <a:pPr algn="just" rtl="0"/>
            <a:r>
              <a:rPr lang="en-US" sz="1200" b="0" i="0" u="none" strike="noStrike" dirty="0">
                <a:solidFill>
                  <a:srgbClr val="000000"/>
                </a:solidFill>
                <a:effectLst/>
                <a:latin typeface="Arial" panose="020B0604020202020204" pitchFamily="34" charset="0"/>
              </a:rPr>
              <a:t>Step 3: A chart and a spreadsheet will appear. The chart is based on a spreadsheet, which contains random data. </a:t>
            </a:r>
            <a:endParaRPr lang="en-US" b="0" dirty="0">
              <a:effectLst/>
            </a:endParaRPr>
          </a:p>
          <a:p>
            <a:pPr algn="just" rtl="0"/>
            <a:r>
              <a:rPr lang="en-US" sz="1200" b="0" i="0" u="none" strike="noStrike" dirty="0">
                <a:solidFill>
                  <a:srgbClr val="000000"/>
                </a:solidFill>
                <a:effectLst/>
                <a:latin typeface="Arial" panose="020B0604020202020204" pitchFamily="34" charset="0"/>
              </a:rPr>
              <a:t>Step 4: Provide data in the spreadsheet. You can add additional categories and data points. To do this, simply go to the lower right corner of the dataset in the spreadsheet. You will find a corner handle. Select it, then hold and drag to increase the number of rows and columns in the table. Column increase will result in category increase. Row increase will result in a data point increase. When your data has been imputed in the spreadsheet, close the spreadsheet tab by pressing the cross (×) button at the top right corner. </a:t>
            </a:r>
            <a:endParaRPr lang="en-US" b="0" dirty="0">
              <a:effectLst/>
            </a:endParaRPr>
          </a:p>
          <a:p>
            <a:pPr algn="just" rtl="0"/>
            <a:r>
              <a:rPr lang="en-US" sz="1200" b="0" i="0" u="none" strike="noStrike" dirty="0">
                <a:solidFill>
                  <a:srgbClr val="000000"/>
                </a:solidFill>
                <a:effectLst/>
                <a:latin typeface="Arial" panose="020B0604020202020204" pitchFamily="34" charset="0"/>
              </a:rPr>
              <a:t>Step 5: At the right side of the chart, you will find the ‘Chart Elements’ button which looks like a plus (+) sign. It can be used to add or remove chart elements. Below this button, there is a ‘Chart Style’ button which features a paintbrush. Here you will find various styles and </a:t>
            </a:r>
            <a:r>
              <a:rPr lang="en-US" sz="1200" b="0" i="0" u="none" strike="noStrike" dirty="0" err="1">
                <a:solidFill>
                  <a:srgbClr val="000000"/>
                </a:solidFill>
                <a:effectLst/>
                <a:latin typeface="Arial" panose="020B0604020202020204" pitchFamily="34" charset="0"/>
              </a:rPr>
              <a:t>colour</a:t>
            </a:r>
            <a:r>
              <a:rPr lang="en-US" sz="1200" b="0" i="0" u="none" strike="noStrike" dirty="0">
                <a:solidFill>
                  <a:srgbClr val="000000"/>
                </a:solidFill>
                <a:effectLst/>
                <a:latin typeface="Arial" panose="020B0604020202020204" pitchFamily="34" charset="0"/>
              </a:rPr>
              <a:t> combinations for the chart. </a:t>
            </a:r>
            <a:endParaRPr lang="en-US" b="0" dirty="0">
              <a:effectLst/>
            </a:endParaRPr>
          </a:p>
          <a:p>
            <a:pPr algn="just" rtl="0"/>
            <a:r>
              <a:rPr lang="en-US" sz="1200" b="0" i="0" u="none" strike="noStrike" dirty="0">
                <a:solidFill>
                  <a:srgbClr val="000000"/>
                </a:solidFill>
                <a:effectLst/>
                <a:latin typeface="Arial" panose="020B0604020202020204" pitchFamily="34" charset="0"/>
              </a:rPr>
              <a:t>Step 6: After the creation of the chart, two new tabs in the ribbon named ‘Chart Design’ and ‘Format’ will be created. Here you will find the rest of the options to create the required charts. In the ‘Data’ group of the ‘Chart Design’ tab, you would be able to alter data. In the ‘Type’ group of the ‘Chart Design’ tab, you would be able to change the chart type as well. </a:t>
            </a:r>
            <a:endParaRPr lang="en-US" b="0" dirty="0">
              <a:effectLst/>
            </a:endParaRPr>
          </a:p>
          <a:p>
            <a:r>
              <a:rPr lang="en-US" dirty="0"/>
              <a:t/>
            </a:r>
            <a:br>
              <a:rPr lang="en-US" dirty="0"/>
            </a:br>
            <a:endParaRPr lang="en-GB" dirty="0"/>
          </a:p>
        </p:txBody>
      </p:sp>
      <p:sp>
        <p:nvSpPr>
          <p:cNvPr id="4" name="Slide Number Placeholder 3"/>
          <p:cNvSpPr>
            <a:spLocks noGrp="1"/>
          </p:cNvSpPr>
          <p:nvPr>
            <p:ph type="sldNum" sz="quarter" idx="5"/>
          </p:nvPr>
        </p:nvSpPr>
        <p:spPr/>
        <p:txBody>
          <a:bodyPr/>
          <a:lstStyle/>
          <a:p>
            <a:fld id="{C6747C2D-B43F-4031-B194-0D71C8038A9D}" type="slidenum">
              <a:rPr lang="en-GB" smtClean="0"/>
              <a:t>1</a:t>
            </a:fld>
            <a:endParaRPr lang="en-GB"/>
          </a:p>
        </p:txBody>
      </p:sp>
    </p:spTree>
    <p:extLst>
      <p:ext uri="{BB962C8B-B14F-4D97-AF65-F5344CB8AC3E}">
        <p14:creationId xmlns:p14="http://schemas.microsoft.com/office/powerpoint/2010/main" val="2747088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60EBFB-B568-D4FD-E77C-68ACBC22E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xmlns="" id="{176E18C8-613C-456C-C246-145DFFF2CC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xmlns="" id="{E50738B3-24AE-671D-B14B-6B46F158DF16}"/>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DA870F20-994E-0C85-0275-F69257BA97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C9C9E6D-DD7E-4F06-ED4B-A36FEC1B56EA}"/>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73435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16870B-75C5-5CA7-7A6F-FE02315570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xmlns="" id="{8E920265-EA31-6DD5-CC17-5049CA3551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D04C1758-33A2-DE54-D2A1-05DAB794CE72}"/>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2A323D50-36BA-E759-6541-C816899BF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A01C876-1FD0-26E2-DC23-AC8749F27DB4}"/>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371654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9100C0-0802-0FDB-324B-E3B33664E41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xmlns="" id="{B3F4A39D-FE3E-903F-0FAD-08993940F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xmlns="" id="{3EFE3560-75C6-A40B-64D4-5BD93D33903F}"/>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87BBF279-0513-8BBB-455C-662AE33E6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FCE380F-89C9-D0F4-4CFC-6D79FD676A46}"/>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2877035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65CA00-01E9-E93D-70BD-E6B86BB5CF8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xmlns="" id="{E9329C77-AFCE-5965-FC2A-B4AF03C170E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xmlns="" id="{9A4E29D6-4DF8-4074-01D9-F3D3B6CB2E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xmlns="" id="{70DAF6C0-A751-3E7C-B050-D764D8C39380}"/>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6" name="Footer Placeholder 5">
            <a:extLst>
              <a:ext uri="{FF2B5EF4-FFF2-40B4-BE49-F238E27FC236}">
                <a16:creationId xmlns:a16="http://schemas.microsoft.com/office/drawing/2014/main" xmlns="" id="{97EC23CF-9022-F3CD-248D-8F36F552A5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04A1833-3741-6D32-6AC4-96BD5EA115ED}"/>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1450166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6574A3-EF7D-5D7A-F71E-99C600402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xmlns="" id="{B2AD1E55-C08E-5413-F42C-7D3C91437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xmlns="" id="{AD99AF0B-EB6F-4D43-FF52-959599E1093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xmlns="" id="{E3FB7837-E217-E078-48FB-AA08B13F7D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xmlns="" id="{31E4CD5A-2092-C731-934B-D534AAD86D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xmlns="" id="{2BA90CAA-AEB2-0A57-5508-11F80FF6E18B}"/>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8" name="Footer Placeholder 7">
            <a:extLst>
              <a:ext uri="{FF2B5EF4-FFF2-40B4-BE49-F238E27FC236}">
                <a16:creationId xmlns:a16="http://schemas.microsoft.com/office/drawing/2014/main" xmlns="" id="{47E53A29-C9BD-A513-D0C4-CB51730813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48485406-D43B-55C9-4196-D52F4604F32B}"/>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2176857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F236A7-8F75-8586-A7EF-DC87AC82AC1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xmlns="" id="{F5C4A853-54B2-15A4-5005-3004C3804E4D}"/>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4" name="Footer Placeholder 3">
            <a:extLst>
              <a:ext uri="{FF2B5EF4-FFF2-40B4-BE49-F238E27FC236}">
                <a16:creationId xmlns:a16="http://schemas.microsoft.com/office/drawing/2014/main" xmlns="" id="{228DFF92-1AFA-4F14-DE97-2721DA2D6F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02F170A-776D-604E-E5B8-42CEDAC192DF}"/>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740930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0684B4B-FCBA-A1C5-CF0E-93EB9ACA96B5}"/>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3" name="Footer Placeholder 2">
            <a:extLst>
              <a:ext uri="{FF2B5EF4-FFF2-40B4-BE49-F238E27FC236}">
                <a16:creationId xmlns:a16="http://schemas.microsoft.com/office/drawing/2014/main" xmlns="" id="{14366D12-9817-830A-3106-8CEBE820EA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4F82B4EF-0D41-B11C-5B0A-0A034DD9A4B6}"/>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2216200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54AA4C-5D90-3A77-5E18-41DF7B6E59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xmlns="" id="{051EC54D-A7FF-A919-AC1D-92A729D4F3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xmlns="" id="{548DDC90-DFFB-8195-A22A-F9FFC6AB5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33B5A242-CDD3-4F4E-6E6A-8C15FB139E41}"/>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6" name="Footer Placeholder 5">
            <a:extLst>
              <a:ext uri="{FF2B5EF4-FFF2-40B4-BE49-F238E27FC236}">
                <a16:creationId xmlns:a16="http://schemas.microsoft.com/office/drawing/2014/main" xmlns="" id="{4D62BCF1-9F5F-B4C1-1A42-9B9BF38B5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683F9DFE-30CA-51A4-3A5C-B188FB261559}"/>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2064152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8EED7C-F188-9E4A-7471-CE7A2BD9B7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xmlns="" id="{04FCB435-014F-1A3B-4330-1F41CF531E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9FD82BD6-E305-C814-F53D-C07B1A5E5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167883C3-A8D8-362F-E52A-B6011B985E64}"/>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6" name="Footer Placeholder 5">
            <a:extLst>
              <a:ext uri="{FF2B5EF4-FFF2-40B4-BE49-F238E27FC236}">
                <a16:creationId xmlns:a16="http://schemas.microsoft.com/office/drawing/2014/main" xmlns="" id="{3602D352-49E4-CABB-B755-C1A063C937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EABF3BFC-1DE1-BFEC-7421-835B6FC6AB4E}"/>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3610463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6E464A-7844-1FFD-0C28-DBE2A32420F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xmlns="" id="{C68A07B6-D88F-9522-89EF-543A2DFECB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F2B24B3D-7783-8EEC-9E6A-EB3E7F4861A7}"/>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F9DF2785-49BC-9595-D98B-ABA8820AB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22CE6FE-4E99-AB37-62C2-96332A24BA8B}"/>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1600997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E94C831-4E65-0A57-D1D1-6DB8CBAC075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xmlns="" id="{14CD8C46-A879-B72F-9CE2-F43E969F8C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EB6DA473-9FB4-1A87-6806-27B8A03357E3}"/>
              </a:ext>
            </a:extLst>
          </p:cNvPr>
          <p:cNvSpPr>
            <a:spLocks noGrp="1"/>
          </p:cNvSpPr>
          <p:nvPr>
            <p:ph type="dt" sz="half" idx="10"/>
          </p:nvPr>
        </p:nvSpPr>
        <p:spPr/>
        <p:txBody>
          <a:body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4D34CDA9-76CC-F872-8D5A-2FA4C3A6A6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F02ADA4-B535-716C-A419-03C739EACF3E}"/>
              </a:ext>
            </a:extLst>
          </p:cNvPr>
          <p:cNvSpPr>
            <a:spLocks noGrp="1"/>
          </p:cNvSpPr>
          <p:nvPr>
            <p:ph type="sldNum" sz="quarter" idx="12"/>
          </p:nvPr>
        </p:nvSpPr>
        <p:spPr/>
        <p:txBody>
          <a:bodyPr/>
          <a:lstStyle/>
          <a:p>
            <a:fld id="{AF22A429-5326-47B8-8AAB-A2C4C27B36D4}" type="slidenum">
              <a:rPr lang="en-GB" smtClean="0"/>
              <a:t>‹#›</a:t>
            </a:fld>
            <a:endParaRPr lang="en-GB"/>
          </a:p>
        </p:txBody>
      </p:sp>
    </p:spTree>
    <p:extLst>
      <p:ext uri="{BB962C8B-B14F-4D97-AF65-F5344CB8AC3E}">
        <p14:creationId xmlns:p14="http://schemas.microsoft.com/office/powerpoint/2010/main" val="1126190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66F36FC-ABF6-FFCC-FC4C-383151106C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xmlns="" id="{480BBDD2-9FB4-C2BD-4DA1-E738CD81B2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xmlns="" id="{62E47C5E-89C6-1D96-4E12-B84FD26974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7CDC42-DEB8-4BF2-A9B7-9480E06F8D8F}" type="datetimeFigureOut">
              <a:rPr lang="en-GB" smtClean="0"/>
              <a:t>17/11/2024</a:t>
            </a:fld>
            <a:endParaRPr lang="en-GB"/>
          </a:p>
        </p:txBody>
      </p:sp>
      <p:sp>
        <p:nvSpPr>
          <p:cNvPr id="5" name="Footer Placeholder 4">
            <a:extLst>
              <a:ext uri="{FF2B5EF4-FFF2-40B4-BE49-F238E27FC236}">
                <a16:creationId xmlns:a16="http://schemas.microsoft.com/office/drawing/2014/main" xmlns="" id="{04FECBF4-F3E3-84C9-93F3-F8952DA26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9FBC1AFC-D8B3-9CD4-8A84-B50610302B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22A429-5326-47B8-8AAB-A2C4C27B36D4}" type="slidenum">
              <a:rPr lang="en-GB" smtClean="0"/>
              <a:t>‹#›</a:t>
            </a:fld>
            <a:endParaRPr lang="en-GB"/>
          </a:p>
        </p:txBody>
      </p:sp>
    </p:spTree>
    <p:extLst>
      <p:ext uri="{BB962C8B-B14F-4D97-AF65-F5344CB8AC3E}">
        <p14:creationId xmlns:p14="http://schemas.microsoft.com/office/powerpoint/2010/main" val="96282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xmlns="" id="{442823D9-E8CC-6699-E63D-EEE286D31C13}"/>
              </a:ext>
            </a:extLst>
          </p:cNvPr>
          <p:cNvSpPr/>
          <p:nvPr/>
        </p:nvSpPr>
        <p:spPr>
          <a:xfrm>
            <a:off x="88488" y="4143633"/>
            <a:ext cx="4793227" cy="2596522"/>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0"/>
            <a:endParaRPr lang="en-US" sz="1200" b="0" i="0" u="none" strike="noStrike" dirty="0">
              <a:solidFill>
                <a:srgbClr val="000000"/>
              </a:solidFill>
              <a:effectLst/>
              <a:latin typeface="Arial" panose="020B0604020202020204" pitchFamily="34" charset="0"/>
            </a:endParaRPr>
          </a:p>
          <a:p>
            <a:pPr algn="just" rtl="0"/>
            <a:endParaRPr lang="en-US" sz="1200" dirty="0">
              <a:solidFill>
                <a:srgbClr val="000000"/>
              </a:solidFill>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pPr algn="just" rtl="0"/>
            <a:endParaRPr lang="en-US" sz="1200" dirty="0">
              <a:solidFill>
                <a:srgbClr val="000000"/>
              </a:solidFill>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pPr algn="just" rtl="0"/>
            <a:endParaRPr lang="en-US" sz="1200" dirty="0">
              <a:solidFill>
                <a:srgbClr val="000000"/>
              </a:solidFill>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pPr algn="just" rtl="0"/>
            <a:endParaRPr lang="en-US" sz="1200" dirty="0">
              <a:solidFill>
                <a:srgbClr val="000000"/>
              </a:solidFill>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pPr algn="just" rtl="0"/>
            <a:endParaRPr lang="en-US" sz="1200" dirty="0">
              <a:solidFill>
                <a:srgbClr val="000000"/>
              </a:solidFill>
              <a:latin typeface="Arial" panose="020B0604020202020204" pitchFamily="34" charset="0"/>
            </a:endParaRPr>
          </a:p>
          <a:p>
            <a:pPr algn="just" rtl="0"/>
            <a:endParaRPr lang="en-US" sz="1200" b="0" i="0" u="none" strike="noStrike" dirty="0">
              <a:solidFill>
                <a:srgbClr val="000000"/>
              </a:solidFill>
              <a:effectLst/>
              <a:latin typeface="Arial" panose="020B0604020202020204" pitchFamily="34" charset="0"/>
            </a:endParaRPr>
          </a:p>
          <a:p>
            <a:r>
              <a:rPr lang="en-US" dirty="0"/>
              <a:t/>
            </a:r>
            <a:br>
              <a:rPr lang="en-US" dirty="0"/>
            </a:br>
            <a:endParaRPr lang="en-GB" dirty="0"/>
          </a:p>
        </p:txBody>
      </p:sp>
      <p:sp>
        <p:nvSpPr>
          <p:cNvPr id="4" name="TextBox 3">
            <a:extLst>
              <a:ext uri="{FF2B5EF4-FFF2-40B4-BE49-F238E27FC236}">
                <a16:creationId xmlns:a16="http://schemas.microsoft.com/office/drawing/2014/main" xmlns="" id="{5225565E-FF7B-F37C-B069-03093B9868F8}"/>
              </a:ext>
            </a:extLst>
          </p:cNvPr>
          <p:cNvSpPr txBox="1"/>
          <p:nvPr/>
        </p:nvSpPr>
        <p:spPr>
          <a:xfrm>
            <a:off x="88488" y="53581"/>
            <a:ext cx="11975693" cy="461665"/>
          </a:xfrm>
          <a:prstGeom prst="rect">
            <a:avLst/>
          </a:prstGeom>
          <a:solidFill>
            <a:schemeClr val="accent4"/>
          </a:solidFill>
        </p:spPr>
        <p:txBody>
          <a:bodyPr wrap="square" rtlCol="0">
            <a:spAutoFit/>
          </a:bodyPr>
          <a:lstStyle/>
          <a:p>
            <a:pPr algn="ctr"/>
            <a:r>
              <a:rPr lang="en-GB" sz="2400" b="1" dirty="0"/>
              <a:t>How to Create a Chart in a Word document</a:t>
            </a:r>
          </a:p>
        </p:txBody>
      </p:sp>
      <p:sp>
        <p:nvSpPr>
          <p:cNvPr id="8" name="Rectangle 7">
            <a:extLst>
              <a:ext uri="{FF2B5EF4-FFF2-40B4-BE49-F238E27FC236}">
                <a16:creationId xmlns:a16="http://schemas.microsoft.com/office/drawing/2014/main" xmlns="" id="{50F29230-6978-2978-F4A1-994DA7381215}"/>
              </a:ext>
            </a:extLst>
          </p:cNvPr>
          <p:cNvSpPr/>
          <p:nvPr/>
        </p:nvSpPr>
        <p:spPr>
          <a:xfrm>
            <a:off x="88489" y="589130"/>
            <a:ext cx="2846440" cy="3480619"/>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800" b="0" i="0" u="none" strike="noStrike" dirty="0">
              <a:solidFill>
                <a:srgbClr val="000000"/>
              </a:solidFill>
              <a:effectLst/>
              <a:latin typeface="Arial" panose="020B0604020202020204" pitchFamily="34" charset="0"/>
            </a:endParaRPr>
          </a:p>
          <a:p>
            <a:pPr algn="just"/>
            <a:endParaRPr lang="en-US" dirty="0">
              <a:solidFill>
                <a:srgbClr val="000000"/>
              </a:solidFill>
              <a:latin typeface="Arial" panose="020B0604020202020204" pitchFamily="34" charset="0"/>
            </a:endParaRPr>
          </a:p>
          <a:p>
            <a:pPr algn="just"/>
            <a:endParaRPr lang="en-US" sz="1800" b="0" i="0" u="none" strike="noStrike" dirty="0">
              <a:solidFill>
                <a:srgbClr val="000000"/>
              </a:solidFill>
              <a:effectLst/>
              <a:latin typeface="Arial" panose="020B0604020202020204" pitchFamily="34" charset="0"/>
            </a:endParaRPr>
          </a:p>
          <a:p>
            <a:pPr algn="just"/>
            <a:endParaRPr lang="en-US" sz="1800" b="0" i="0" u="none" strike="noStrike" dirty="0">
              <a:solidFill>
                <a:srgbClr val="000000"/>
              </a:solidFill>
              <a:effectLst/>
              <a:latin typeface="Arial" panose="020B0604020202020204" pitchFamily="34" charset="0"/>
            </a:endParaRPr>
          </a:p>
          <a:p>
            <a:pPr algn="just"/>
            <a:endParaRPr lang="en-US" dirty="0">
              <a:solidFill>
                <a:srgbClr val="000000"/>
              </a:solidFill>
              <a:latin typeface="Arial" panose="020B0604020202020204" pitchFamily="34" charset="0"/>
            </a:endParaRPr>
          </a:p>
          <a:p>
            <a:pPr algn="just"/>
            <a:endParaRPr lang="en-US"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r>
              <a:rPr lang="en-US" sz="1200" b="0" i="0" u="none" strike="noStrike" dirty="0">
                <a:solidFill>
                  <a:srgbClr val="000000"/>
                </a:solidFill>
                <a:effectLst/>
                <a:latin typeface="Arial" panose="020B0604020202020204" pitchFamily="34" charset="0"/>
              </a:rPr>
              <a:t>Place the cursor, where you want the chart. Then select the ‘</a:t>
            </a:r>
            <a:r>
              <a:rPr lang="en-US" sz="1200" b="0" i="1" u="none" strike="noStrike" dirty="0">
                <a:solidFill>
                  <a:srgbClr val="000000"/>
                </a:solidFill>
                <a:effectLst/>
                <a:latin typeface="Arial" panose="020B0604020202020204" pitchFamily="34" charset="0"/>
              </a:rPr>
              <a:t>Insert’ </a:t>
            </a:r>
            <a:r>
              <a:rPr lang="en-US" sz="1200" b="0" i="0" u="none" strike="noStrike" dirty="0">
                <a:solidFill>
                  <a:srgbClr val="000000"/>
                </a:solidFill>
                <a:effectLst/>
                <a:latin typeface="Arial" panose="020B0604020202020204" pitchFamily="34" charset="0"/>
              </a:rPr>
              <a:t>tab from the ribbon. Then select the ‘</a:t>
            </a:r>
            <a:r>
              <a:rPr lang="en-US" sz="1200" b="0" i="1" u="none" strike="noStrike" dirty="0">
                <a:solidFill>
                  <a:srgbClr val="000000"/>
                </a:solidFill>
                <a:effectLst/>
                <a:latin typeface="Arial" panose="020B0604020202020204" pitchFamily="34" charset="0"/>
              </a:rPr>
              <a:t>Chart</a:t>
            </a:r>
            <a:r>
              <a:rPr lang="en-US" sz="1200" b="0" i="0" u="none" strike="noStrike" dirty="0">
                <a:solidFill>
                  <a:srgbClr val="000000"/>
                </a:solidFill>
                <a:effectLst/>
                <a:latin typeface="Arial" panose="020B0604020202020204" pitchFamily="34" charset="0"/>
              </a:rPr>
              <a:t>’ button from the illustrations group</a:t>
            </a:r>
            <a:r>
              <a:rPr lang="en-US" sz="1400" b="0" i="0" u="none" strike="noStrike" dirty="0">
                <a:solidFill>
                  <a:srgbClr val="000000"/>
                </a:solidFill>
                <a:effectLst/>
                <a:latin typeface="Arial" panose="020B0604020202020204" pitchFamily="34" charset="0"/>
              </a:rPr>
              <a:t>. </a:t>
            </a:r>
            <a:endParaRPr lang="en-GB" sz="1400" dirty="0"/>
          </a:p>
        </p:txBody>
      </p:sp>
      <p:pic>
        <p:nvPicPr>
          <p:cNvPr id="6" name="Picture 5">
            <a:extLst>
              <a:ext uri="{FF2B5EF4-FFF2-40B4-BE49-F238E27FC236}">
                <a16:creationId xmlns:a16="http://schemas.microsoft.com/office/drawing/2014/main" xmlns="" id="{E9B443CF-C804-7BA3-49B8-36757B815B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857" y="897054"/>
            <a:ext cx="2713703" cy="1733650"/>
          </a:xfrm>
          <a:prstGeom prst="rect">
            <a:avLst/>
          </a:prstGeom>
        </p:spPr>
      </p:pic>
      <p:sp>
        <p:nvSpPr>
          <p:cNvPr id="9" name="TextBox 8">
            <a:extLst>
              <a:ext uri="{FF2B5EF4-FFF2-40B4-BE49-F238E27FC236}">
                <a16:creationId xmlns:a16="http://schemas.microsoft.com/office/drawing/2014/main" xmlns="" id="{46131D77-2AE4-237D-8BB4-F85E3DF70530}"/>
              </a:ext>
            </a:extLst>
          </p:cNvPr>
          <p:cNvSpPr txBox="1"/>
          <p:nvPr/>
        </p:nvSpPr>
        <p:spPr>
          <a:xfrm>
            <a:off x="154857" y="575046"/>
            <a:ext cx="2713703" cy="369332"/>
          </a:xfrm>
          <a:prstGeom prst="rect">
            <a:avLst/>
          </a:prstGeom>
          <a:noFill/>
        </p:spPr>
        <p:txBody>
          <a:bodyPr wrap="square" rtlCol="0">
            <a:spAutoFit/>
          </a:bodyPr>
          <a:lstStyle/>
          <a:p>
            <a:pPr algn="ctr"/>
            <a:r>
              <a:rPr lang="en-GB" b="1" dirty="0"/>
              <a:t>Step 1</a:t>
            </a:r>
          </a:p>
        </p:txBody>
      </p:sp>
      <p:grpSp>
        <p:nvGrpSpPr>
          <p:cNvPr id="15" name="Group 14">
            <a:extLst>
              <a:ext uri="{FF2B5EF4-FFF2-40B4-BE49-F238E27FC236}">
                <a16:creationId xmlns:a16="http://schemas.microsoft.com/office/drawing/2014/main" xmlns="" id="{17805E70-9214-F21E-4D24-D42507A4E79D}"/>
              </a:ext>
            </a:extLst>
          </p:cNvPr>
          <p:cNvGrpSpPr/>
          <p:nvPr/>
        </p:nvGrpSpPr>
        <p:grpSpPr>
          <a:xfrm>
            <a:off x="3001297" y="594227"/>
            <a:ext cx="2880852" cy="3480619"/>
            <a:chOff x="3215148" y="722671"/>
            <a:chExt cx="2880852" cy="3480619"/>
          </a:xfrm>
        </p:grpSpPr>
        <p:sp>
          <p:nvSpPr>
            <p:cNvPr id="11" name="Rectangle 10">
              <a:extLst>
                <a:ext uri="{FF2B5EF4-FFF2-40B4-BE49-F238E27FC236}">
                  <a16:creationId xmlns:a16="http://schemas.microsoft.com/office/drawing/2014/main" xmlns="" id="{C8768716-AF58-1E69-ED1B-F82848268421}"/>
                </a:ext>
              </a:extLst>
            </p:cNvPr>
            <p:cNvSpPr/>
            <p:nvPr/>
          </p:nvSpPr>
          <p:spPr>
            <a:xfrm>
              <a:off x="3215148" y="722671"/>
              <a:ext cx="2880852" cy="3480619"/>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300" b="0" i="0" u="none" strike="noStrike" dirty="0">
                <a:solidFill>
                  <a:srgbClr val="000000"/>
                </a:solidFill>
                <a:effectLst/>
                <a:latin typeface="Arial" panose="020B0604020202020204" pitchFamily="34" charset="0"/>
              </a:endParaRPr>
            </a:p>
            <a:p>
              <a:pPr algn="just"/>
              <a:endParaRPr lang="en-US" sz="1300" dirty="0">
                <a:solidFill>
                  <a:srgbClr val="000000"/>
                </a:solidFill>
                <a:latin typeface="Arial" panose="020B0604020202020204" pitchFamily="34" charset="0"/>
              </a:endParaRPr>
            </a:p>
            <a:p>
              <a:pPr algn="just"/>
              <a:endParaRPr lang="en-US" sz="1300" b="0" i="0" u="none" strike="noStrike" dirty="0">
                <a:solidFill>
                  <a:srgbClr val="000000"/>
                </a:solidFill>
                <a:effectLst/>
                <a:latin typeface="Arial" panose="020B0604020202020204" pitchFamily="34" charset="0"/>
              </a:endParaRPr>
            </a:p>
            <a:p>
              <a:pPr algn="just"/>
              <a:endParaRPr lang="en-US" sz="1300" dirty="0">
                <a:solidFill>
                  <a:srgbClr val="000000"/>
                </a:solidFill>
                <a:latin typeface="Arial" panose="020B0604020202020204" pitchFamily="34" charset="0"/>
              </a:endParaRPr>
            </a:p>
            <a:p>
              <a:pPr algn="just"/>
              <a:endParaRPr lang="en-US" sz="1300" b="0" i="0" u="none" strike="noStrike" dirty="0">
                <a:solidFill>
                  <a:srgbClr val="000000"/>
                </a:solidFill>
                <a:effectLst/>
                <a:latin typeface="Arial" panose="020B0604020202020204" pitchFamily="34" charset="0"/>
              </a:endParaRPr>
            </a:p>
            <a:p>
              <a:pPr algn="just"/>
              <a:endParaRPr lang="en-US" sz="1300" dirty="0">
                <a:solidFill>
                  <a:srgbClr val="000000"/>
                </a:solidFill>
                <a:latin typeface="Arial" panose="020B0604020202020204" pitchFamily="34" charset="0"/>
              </a:endParaRPr>
            </a:p>
            <a:p>
              <a:pPr algn="just"/>
              <a:endParaRPr lang="en-US" sz="1300" b="0" i="0" u="none" strike="noStrike" dirty="0">
                <a:solidFill>
                  <a:srgbClr val="000000"/>
                </a:solidFill>
                <a:effectLst/>
                <a:latin typeface="Arial" panose="020B0604020202020204" pitchFamily="34" charset="0"/>
              </a:endParaRPr>
            </a:p>
            <a:p>
              <a:pPr algn="just"/>
              <a:endParaRPr lang="en-US" sz="1300" dirty="0">
                <a:solidFill>
                  <a:srgbClr val="000000"/>
                </a:solidFill>
                <a:latin typeface="Arial" panose="020B0604020202020204" pitchFamily="34" charset="0"/>
              </a:endParaRPr>
            </a:p>
            <a:p>
              <a:pPr algn="just"/>
              <a:endParaRPr lang="en-US" sz="1300" b="0" i="0" u="none" strike="noStrike" dirty="0">
                <a:solidFill>
                  <a:srgbClr val="000000"/>
                </a:solidFill>
                <a:effectLst/>
                <a:latin typeface="Arial" panose="020B0604020202020204" pitchFamily="34" charset="0"/>
              </a:endParaRPr>
            </a:p>
            <a:p>
              <a:pPr algn="just"/>
              <a:endParaRPr lang="en-US" sz="1300" dirty="0">
                <a:solidFill>
                  <a:srgbClr val="000000"/>
                </a:solidFill>
                <a:latin typeface="Arial" panose="020B0604020202020204" pitchFamily="34" charset="0"/>
              </a:endParaRPr>
            </a:p>
            <a:p>
              <a:pPr algn="just"/>
              <a:r>
                <a:rPr lang="en-US" sz="1200" b="0" i="0" u="none" strike="noStrike" dirty="0">
                  <a:solidFill>
                    <a:srgbClr val="000000"/>
                  </a:solidFill>
                  <a:effectLst/>
                  <a:latin typeface="Arial" panose="020B0604020202020204" pitchFamily="34" charset="0"/>
                </a:rPr>
                <a:t>A list of charts will appear. Select a chart type, then select its subtype. If you are unsure, look at the preview. To see a larger preview, place the cursor over the existing preview in the dialogue box. After selecting the desired chart, press ‘OK’. </a:t>
              </a:r>
              <a:endParaRPr lang="en-GB" sz="1200" dirty="0"/>
            </a:p>
          </p:txBody>
        </p:sp>
        <p:sp>
          <p:nvSpPr>
            <p:cNvPr id="12" name="TextBox 11">
              <a:extLst>
                <a:ext uri="{FF2B5EF4-FFF2-40B4-BE49-F238E27FC236}">
                  <a16:creationId xmlns:a16="http://schemas.microsoft.com/office/drawing/2014/main" xmlns="" id="{23678CA8-4DFA-6055-3B36-BD2A5ED7D3B2}"/>
                </a:ext>
              </a:extLst>
            </p:cNvPr>
            <p:cNvSpPr txBox="1"/>
            <p:nvPr/>
          </p:nvSpPr>
          <p:spPr>
            <a:xfrm>
              <a:off x="3298722" y="722671"/>
              <a:ext cx="2713703" cy="369332"/>
            </a:xfrm>
            <a:prstGeom prst="rect">
              <a:avLst/>
            </a:prstGeom>
            <a:noFill/>
          </p:spPr>
          <p:txBody>
            <a:bodyPr wrap="square" rtlCol="0">
              <a:spAutoFit/>
            </a:bodyPr>
            <a:lstStyle/>
            <a:p>
              <a:pPr algn="ctr"/>
              <a:r>
                <a:rPr lang="en-GB" b="1" dirty="0"/>
                <a:t>Step 2</a:t>
              </a:r>
            </a:p>
          </p:txBody>
        </p:sp>
        <p:pic>
          <p:nvPicPr>
            <p:cNvPr id="14" name="Picture 13">
              <a:extLst>
                <a:ext uri="{FF2B5EF4-FFF2-40B4-BE49-F238E27FC236}">
                  <a16:creationId xmlns:a16="http://schemas.microsoft.com/office/drawing/2014/main" xmlns="" id="{37E0AE0B-4161-2DE8-4FC2-C1DA9C3DD6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98721" y="1092003"/>
              <a:ext cx="2713703" cy="1698401"/>
            </a:xfrm>
            <a:prstGeom prst="rect">
              <a:avLst/>
            </a:prstGeom>
          </p:spPr>
        </p:pic>
      </p:grpSp>
      <p:sp>
        <p:nvSpPr>
          <p:cNvPr id="16" name="Rectangle 15">
            <a:extLst>
              <a:ext uri="{FF2B5EF4-FFF2-40B4-BE49-F238E27FC236}">
                <a16:creationId xmlns:a16="http://schemas.microsoft.com/office/drawing/2014/main" xmlns="" id="{56218004-B670-BEEE-677F-BA932FEC9014}"/>
              </a:ext>
            </a:extLst>
          </p:cNvPr>
          <p:cNvSpPr/>
          <p:nvPr/>
        </p:nvSpPr>
        <p:spPr>
          <a:xfrm>
            <a:off x="5965722" y="575047"/>
            <a:ext cx="2713703" cy="2979314"/>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200" b="0" i="0" u="none" strike="noStrike" dirty="0">
              <a:solidFill>
                <a:srgbClr val="000000"/>
              </a:solidFill>
              <a:effectLst/>
              <a:latin typeface="Arial" panose="020B0604020202020204" pitchFamily="34" charset="0"/>
            </a:endParaRPr>
          </a:p>
          <a:p>
            <a:pPr algn="just"/>
            <a:endParaRPr lang="en-US" sz="1200"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endParaRPr lang="en-US" sz="1200"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endParaRPr lang="en-US" sz="1200"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endParaRPr lang="en-US" sz="1200"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endParaRPr lang="en-US" sz="1200" dirty="0">
              <a:solidFill>
                <a:srgbClr val="000000"/>
              </a:solidFill>
              <a:latin typeface="Arial" panose="020B0604020202020204" pitchFamily="34" charset="0"/>
            </a:endParaRPr>
          </a:p>
          <a:p>
            <a:pPr algn="just"/>
            <a:endParaRPr lang="en-US" sz="1200" b="0" i="0" u="none" strike="noStrike" dirty="0">
              <a:solidFill>
                <a:srgbClr val="000000"/>
              </a:solidFill>
              <a:effectLst/>
              <a:latin typeface="Arial" panose="020B0604020202020204" pitchFamily="34" charset="0"/>
            </a:endParaRPr>
          </a:p>
          <a:p>
            <a:pPr algn="just"/>
            <a:r>
              <a:rPr lang="en-US" sz="1200" b="0" i="0" u="none" strike="noStrike" dirty="0">
                <a:solidFill>
                  <a:srgbClr val="000000"/>
                </a:solidFill>
                <a:effectLst/>
                <a:latin typeface="Arial" panose="020B0604020202020204" pitchFamily="34" charset="0"/>
              </a:rPr>
              <a:t>A chart and a spreadsheet will appear. The chart is based on a spreadsheet, which contains random data</a:t>
            </a:r>
            <a:endParaRPr lang="en-GB" sz="1200" dirty="0"/>
          </a:p>
        </p:txBody>
      </p:sp>
      <p:sp>
        <p:nvSpPr>
          <p:cNvPr id="17" name="TextBox 16">
            <a:extLst>
              <a:ext uri="{FF2B5EF4-FFF2-40B4-BE49-F238E27FC236}">
                <a16:creationId xmlns:a16="http://schemas.microsoft.com/office/drawing/2014/main" xmlns="" id="{4EF2FCE3-B7A8-4441-17F1-8B6DA70EE929}"/>
              </a:ext>
            </a:extLst>
          </p:cNvPr>
          <p:cNvSpPr txBox="1"/>
          <p:nvPr/>
        </p:nvSpPr>
        <p:spPr>
          <a:xfrm>
            <a:off x="5899353" y="594227"/>
            <a:ext cx="2713703" cy="369332"/>
          </a:xfrm>
          <a:prstGeom prst="rect">
            <a:avLst/>
          </a:prstGeom>
          <a:noFill/>
        </p:spPr>
        <p:txBody>
          <a:bodyPr wrap="square" rtlCol="0">
            <a:spAutoFit/>
          </a:bodyPr>
          <a:lstStyle/>
          <a:p>
            <a:pPr algn="ctr"/>
            <a:r>
              <a:rPr lang="en-GB" b="1" dirty="0"/>
              <a:t>Step 3</a:t>
            </a:r>
          </a:p>
        </p:txBody>
      </p:sp>
      <p:pic>
        <p:nvPicPr>
          <p:cNvPr id="19" name="Picture 18">
            <a:extLst>
              <a:ext uri="{FF2B5EF4-FFF2-40B4-BE49-F238E27FC236}">
                <a16:creationId xmlns:a16="http://schemas.microsoft.com/office/drawing/2014/main" xmlns="" id="{5FF688F9-E29F-6A2F-EC94-BB47844AE25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32091" y="982741"/>
            <a:ext cx="2563759" cy="1647964"/>
          </a:xfrm>
          <a:prstGeom prst="rect">
            <a:avLst/>
          </a:prstGeom>
        </p:spPr>
      </p:pic>
      <p:sp>
        <p:nvSpPr>
          <p:cNvPr id="20" name="Rectangle 19">
            <a:extLst>
              <a:ext uri="{FF2B5EF4-FFF2-40B4-BE49-F238E27FC236}">
                <a16:creationId xmlns:a16="http://schemas.microsoft.com/office/drawing/2014/main" xmlns="" id="{A13A901D-6979-8E87-3ADE-44933866A7B6}"/>
              </a:ext>
            </a:extLst>
          </p:cNvPr>
          <p:cNvSpPr/>
          <p:nvPr/>
        </p:nvSpPr>
        <p:spPr>
          <a:xfrm>
            <a:off x="8790040" y="575046"/>
            <a:ext cx="3313472" cy="4070696"/>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endParaRPr lang="en-US" sz="1100" dirty="0">
              <a:solidFill>
                <a:srgbClr val="000000"/>
              </a:solidFill>
              <a:latin typeface="Arial" panose="020B0604020202020204" pitchFamily="34" charset="0"/>
            </a:endParaRPr>
          </a:p>
          <a:p>
            <a:pPr algn="just" rtl="0"/>
            <a:endParaRPr lang="en-US" sz="1100" b="0" i="0" u="none" strike="noStrike" dirty="0">
              <a:solidFill>
                <a:srgbClr val="000000"/>
              </a:solidFill>
              <a:effectLst/>
              <a:latin typeface="Arial" panose="020B0604020202020204" pitchFamily="34" charset="0"/>
            </a:endParaRPr>
          </a:p>
          <a:p>
            <a:pPr algn="just" rtl="0"/>
            <a:r>
              <a:rPr lang="en-US" sz="1100" b="0" i="0" u="none" strike="noStrike" dirty="0">
                <a:solidFill>
                  <a:srgbClr val="000000"/>
                </a:solidFill>
                <a:effectLst/>
                <a:latin typeface="Arial" panose="020B0604020202020204" pitchFamily="34" charset="0"/>
              </a:rPr>
              <a:t>Provide data in the spreadsheet. You can add additional categories and data points. To do this, simply go to the lower right corner of the dataset in the spreadsheet. You will find a corner handle. Select it, then hold and drag to increase the number of rows and columns in the table. Column increase will result in category increase. Row increase will result in a data point increase. When your data has been imputed in the spreadsheet, close the spreadsheet tab by pressing the cross (×) button at the top right corner. </a:t>
            </a:r>
            <a:endParaRPr lang="en-US" sz="1100" b="0" dirty="0">
              <a:effectLst/>
            </a:endParaRPr>
          </a:p>
          <a:p>
            <a:r>
              <a:rPr lang="en-US" dirty="0"/>
              <a:t/>
            </a:r>
            <a:br>
              <a:rPr lang="en-US" dirty="0"/>
            </a:br>
            <a:endParaRPr lang="en-GB" dirty="0"/>
          </a:p>
        </p:txBody>
      </p:sp>
      <p:sp>
        <p:nvSpPr>
          <p:cNvPr id="21" name="TextBox 20">
            <a:extLst>
              <a:ext uri="{FF2B5EF4-FFF2-40B4-BE49-F238E27FC236}">
                <a16:creationId xmlns:a16="http://schemas.microsoft.com/office/drawing/2014/main" xmlns="" id="{CC9820DD-4079-E8B0-9C64-D9CFF1531765}"/>
              </a:ext>
            </a:extLst>
          </p:cNvPr>
          <p:cNvSpPr txBox="1"/>
          <p:nvPr/>
        </p:nvSpPr>
        <p:spPr>
          <a:xfrm>
            <a:off x="9089926" y="613409"/>
            <a:ext cx="2713703" cy="369332"/>
          </a:xfrm>
          <a:prstGeom prst="rect">
            <a:avLst/>
          </a:prstGeom>
          <a:noFill/>
        </p:spPr>
        <p:txBody>
          <a:bodyPr wrap="square" rtlCol="0">
            <a:spAutoFit/>
          </a:bodyPr>
          <a:lstStyle/>
          <a:p>
            <a:pPr algn="ctr"/>
            <a:r>
              <a:rPr lang="en-GB" b="1" dirty="0"/>
              <a:t>Step 4</a:t>
            </a:r>
          </a:p>
        </p:txBody>
      </p:sp>
      <p:pic>
        <p:nvPicPr>
          <p:cNvPr id="23" name="Picture 22">
            <a:extLst>
              <a:ext uri="{FF2B5EF4-FFF2-40B4-BE49-F238E27FC236}">
                <a16:creationId xmlns:a16="http://schemas.microsoft.com/office/drawing/2014/main" xmlns="" id="{97D740EA-CC6E-6E29-B227-CC18DC86B6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846572" y="930306"/>
            <a:ext cx="2807111" cy="1667145"/>
          </a:xfrm>
          <a:prstGeom prst="rect">
            <a:avLst/>
          </a:prstGeom>
        </p:spPr>
      </p:pic>
      <p:pic>
        <p:nvPicPr>
          <p:cNvPr id="26" name="Picture 25">
            <a:extLst>
              <a:ext uri="{FF2B5EF4-FFF2-40B4-BE49-F238E27FC236}">
                <a16:creationId xmlns:a16="http://schemas.microsoft.com/office/drawing/2014/main" xmlns="" id="{5B53E166-89B0-C338-FD64-0C9DBDB7818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9941" y="4572765"/>
            <a:ext cx="2497392" cy="1593998"/>
          </a:xfrm>
          <a:prstGeom prst="rect">
            <a:avLst/>
          </a:prstGeom>
        </p:spPr>
      </p:pic>
      <p:sp>
        <p:nvSpPr>
          <p:cNvPr id="27" name="TextBox 26">
            <a:extLst>
              <a:ext uri="{FF2B5EF4-FFF2-40B4-BE49-F238E27FC236}">
                <a16:creationId xmlns:a16="http://schemas.microsoft.com/office/drawing/2014/main" xmlns="" id="{C8F004DC-546F-AB92-0EF6-D69ABD8FFAF8}"/>
              </a:ext>
            </a:extLst>
          </p:cNvPr>
          <p:cNvSpPr txBox="1"/>
          <p:nvPr/>
        </p:nvSpPr>
        <p:spPr>
          <a:xfrm>
            <a:off x="-66370" y="4126097"/>
            <a:ext cx="2713703" cy="369332"/>
          </a:xfrm>
          <a:prstGeom prst="rect">
            <a:avLst/>
          </a:prstGeom>
          <a:noFill/>
        </p:spPr>
        <p:txBody>
          <a:bodyPr wrap="square" rtlCol="0">
            <a:spAutoFit/>
          </a:bodyPr>
          <a:lstStyle/>
          <a:p>
            <a:pPr algn="ctr"/>
            <a:r>
              <a:rPr lang="en-GB" b="1" dirty="0"/>
              <a:t>Step 5</a:t>
            </a:r>
          </a:p>
        </p:txBody>
      </p:sp>
      <p:sp>
        <p:nvSpPr>
          <p:cNvPr id="29" name="TextBox 28">
            <a:extLst>
              <a:ext uri="{FF2B5EF4-FFF2-40B4-BE49-F238E27FC236}">
                <a16:creationId xmlns:a16="http://schemas.microsoft.com/office/drawing/2014/main" xmlns="" id="{F53993BF-31BE-4D59-9FAE-48C202BFD454}"/>
              </a:ext>
            </a:extLst>
          </p:cNvPr>
          <p:cNvSpPr txBox="1"/>
          <p:nvPr/>
        </p:nvSpPr>
        <p:spPr>
          <a:xfrm>
            <a:off x="2647333" y="4495429"/>
            <a:ext cx="2145893" cy="2123658"/>
          </a:xfrm>
          <a:prstGeom prst="rect">
            <a:avLst/>
          </a:prstGeom>
          <a:noFill/>
        </p:spPr>
        <p:txBody>
          <a:bodyPr wrap="square" rtlCol="0">
            <a:spAutoFit/>
          </a:bodyPr>
          <a:lstStyle/>
          <a:p>
            <a:pPr algn="just" rtl="0"/>
            <a:r>
              <a:rPr lang="en-US" sz="1200" b="0" i="0" u="none" strike="noStrike" dirty="0">
                <a:solidFill>
                  <a:srgbClr val="000000"/>
                </a:solidFill>
                <a:effectLst/>
                <a:latin typeface="Arial" panose="020B0604020202020204" pitchFamily="34" charset="0"/>
              </a:rPr>
              <a:t>On the right side of the chart, you will find the ‘Chart Elements’ button which looks like a plus (+) sign. It can be used to add or remove chart elements. Below this button, there is a ‘Chart Style’ button which features a paintbrush. Here you will find various styles and </a:t>
            </a:r>
            <a:r>
              <a:rPr lang="en-US" sz="1200" b="0" i="0" u="none" strike="noStrike" dirty="0" err="1">
                <a:solidFill>
                  <a:srgbClr val="000000"/>
                </a:solidFill>
                <a:effectLst/>
                <a:latin typeface="Arial" panose="020B0604020202020204" pitchFamily="34" charset="0"/>
              </a:rPr>
              <a:t>colour</a:t>
            </a:r>
            <a:r>
              <a:rPr lang="en-US" sz="1200" b="0" i="0" u="none" strike="noStrike" dirty="0">
                <a:solidFill>
                  <a:srgbClr val="000000"/>
                </a:solidFill>
                <a:effectLst/>
                <a:latin typeface="Arial" panose="020B0604020202020204" pitchFamily="34" charset="0"/>
              </a:rPr>
              <a:t> combinations for the chart. </a:t>
            </a:r>
            <a:endParaRPr lang="en-US" sz="1200" b="0" dirty="0">
              <a:effectLst/>
            </a:endParaRPr>
          </a:p>
        </p:txBody>
      </p:sp>
      <p:sp>
        <p:nvSpPr>
          <p:cNvPr id="30" name="Rectangle 29">
            <a:extLst>
              <a:ext uri="{FF2B5EF4-FFF2-40B4-BE49-F238E27FC236}">
                <a16:creationId xmlns:a16="http://schemas.microsoft.com/office/drawing/2014/main" xmlns="" id="{4298B97A-6EDF-4908-2409-61F54D81C57C}"/>
              </a:ext>
            </a:extLst>
          </p:cNvPr>
          <p:cNvSpPr/>
          <p:nvPr/>
        </p:nvSpPr>
        <p:spPr>
          <a:xfrm>
            <a:off x="4984955" y="4143633"/>
            <a:ext cx="3716596" cy="2596522"/>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xmlns="" id="{6DA9AAE5-05F3-D969-2856-4E0EF9CACD88}"/>
              </a:ext>
            </a:extLst>
          </p:cNvPr>
          <p:cNvSpPr txBox="1"/>
          <p:nvPr/>
        </p:nvSpPr>
        <p:spPr>
          <a:xfrm>
            <a:off x="4122174" y="4126097"/>
            <a:ext cx="2713703" cy="369332"/>
          </a:xfrm>
          <a:prstGeom prst="rect">
            <a:avLst/>
          </a:prstGeom>
          <a:noFill/>
        </p:spPr>
        <p:txBody>
          <a:bodyPr wrap="square" rtlCol="0">
            <a:spAutoFit/>
          </a:bodyPr>
          <a:lstStyle/>
          <a:p>
            <a:pPr algn="ctr"/>
            <a:r>
              <a:rPr lang="en-GB" b="1" dirty="0"/>
              <a:t>Step 6</a:t>
            </a:r>
          </a:p>
        </p:txBody>
      </p:sp>
      <p:pic>
        <p:nvPicPr>
          <p:cNvPr id="33" name="Picture 32">
            <a:extLst>
              <a:ext uri="{FF2B5EF4-FFF2-40B4-BE49-F238E27FC236}">
                <a16:creationId xmlns:a16="http://schemas.microsoft.com/office/drawing/2014/main" xmlns="" id="{D0AB25FE-D2E0-5FEE-F822-1C3057F3BAC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36573" y="4444178"/>
            <a:ext cx="3519370" cy="953732"/>
          </a:xfrm>
          <a:prstGeom prst="rect">
            <a:avLst/>
          </a:prstGeom>
        </p:spPr>
      </p:pic>
      <p:sp>
        <p:nvSpPr>
          <p:cNvPr id="34" name="TextBox 33">
            <a:extLst>
              <a:ext uri="{FF2B5EF4-FFF2-40B4-BE49-F238E27FC236}">
                <a16:creationId xmlns:a16="http://schemas.microsoft.com/office/drawing/2014/main" xmlns="" id="{3AD4EF1D-C900-F283-009B-E1AC0D9AF520}"/>
              </a:ext>
            </a:extLst>
          </p:cNvPr>
          <p:cNvSpPr txBox="1"/>
          <p:nvPr/>
        </p:nvSpPr>
        <p:spPr>
          <a:xfrm>
            <a:off x="5027323" y="5397910"/>
            <a:ext cx="3585733" cy="1754326"/>
          </a:xfrm>
          <a:prstGeom prst="rect">
            <a:avLst/>
          </a:prstGeom>
          <a:noFill/>
        </p:spPr>
        <p:txBody>
          <a:bodyPr wrap="square" rtlCol="0">
            <a:spAutoFit/>
          </a:bodyPr>
          <a:lstStyle/>
          <a:p>
            <a:pPr algn="just" rtl="0"/>
            <a:r>
              <a:rPr lang="en-US" sz="1200" b="0" i="0" u="none" strike="noStrike" dirty="0">
                <a:solidFill>
                  <a:srgbClr val="000000"/>
                </a:solidFill>
                <a:effectLst/>
                <a:latin typeface="Arial" panose="020B0604020202020204" pitchFamily="34" charset="0"/>
              </a:rPr>
              <a:t>After the creation of the chart, two new tabs in the ribbon named ‘Chart Design’ and ‘Format’ will be created. Here you will find the rest of the options to create the required charts. In the ‘Data’ group of the ‘Chart Design’ tab, you would be able to alter data. In the ‘Type’ group of the ‘Chart Design’ tab, you would be able to change the chart type.</a:t>
            </a:r>
            <a:endParaRPr lang="en-US" sz="1200" b="0" dirty="0">
              <a:effectLst/>
            </a:endParaRPr>
          </a:p>
          <a:p>
            <a:r>
              <a:rPr lang="en-US" sz="1200" dirty="0"/>
              <a:t/>
            </a:r>
            <a:br>
              <a:rPr lang="en-US" sz="1200" dirty="0"/>
            </a:br>
            <a:endParaRPr lang="en-GB" sz="1200" dirty="0"/>
          </a:p>
        </p:txBody>
      </p:sp>
    </p:spTree>
    <p:extLst>
      <p:ext uri="{BB962C8B-B14F-4D97-AF65-F5344CB8AC3E}">
        <p14:creationId xmlns:p14="http://schemas.microsoft.com/office/powerpoint/2010/main" val="12622704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422</Words>
  <Application>Microsoft Office PowerPoint</Application>
  <PresentationFormat>Widescreen</PresentationFormat>
  <Paragraphs>80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modified xsi:type="dcterms:W3CDTF">2024-11-17T03:22:33Z</dcterms:modified>
</cp:coreProperties>
</file>