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8" r:id="rId9"/>
    <p:sldId id="270" r:id="rId10"/>
    <p:sldId id="265" r:id="rId11"/>
    <p:sldId id="269" r:id="rId12"/>
    <p:sldId id="261" r:id="rId13"/>
    <p:sldId id="262" r:id="rId14"/>
    <p:sldId id="263" r:id="rId15"/>
    <p:sldId id="26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13" autoAdjust="0"/>
    <p:restoredTop sz="94679"/>
  </p:normalViewPr>
  <p:slideViewPr>
    <p:cSldViewPr snapToGrid="0">
      <p:cViewPr varScale="1">
        <p:scale>
          <a:sx n="104" d="100"/>
          <a:sy n="104" d="100"/>
        </p:scale>
        <p:origin x="4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D701C1-8E47-2A47-BAEC-CEE3394EAA9A}" type="datetimeFigureOut">
              <a:rPr lang="en-US" smtClean="0"/>
              <a:t>1/28/25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1395DC-9092-DD42-B07A-3026F56DE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062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1395DC-9092-DD42-B07A-3026F56DEA6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298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70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418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65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068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913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684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649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836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8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442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182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1/28/25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8306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designing-your-curriculum/developing-a-vision-for-curriculum-design/#cynllunio-cwricwlwm-a'r-pedwar-diben" TargetMode="External"/><Relationship Id="rId2" Type="http://schemas.openxmlformats.org/officeDocument/2006/relationships/hyperlink" Target="https://www.sportaus.gov.au/physical_literac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1A389-4184-33F5-27B2-7561643A12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8200" dirty="0"/>
              <a:t>Plant, Sut Maen </a:t>
            </a:r>
            <a:r>
              <a:rPr lang="en-US" sz="8200" dirty="0" err="1"/>
              <a:t>Nhwn’n</a:t>
            </a:r>
            <a:r>
              <a:rPr lang="en-US" sz="8200" dirty="0"/>
              <a:t> </a:t>
            </a:r>
            <a:r>
              <a:rPr lang="en-US" sz="8200" dirty="0" err="1"/>
              <a:t>Symud</a:t>
            </a:r>
            <a:r>
              <a:rPr lang="en-US" sz="8200" dirty="0"/>
              <a:t> a Pham?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CD43E7-CF64-0307-4AFA-BCCB0D27F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r>
              <a:rPr lang="en-US" dirty="0"/>
              <a:t>Gan Ryan Roberts (2305788)</a:t>
            </a:r>
          </a:p>
          <a:p>
            <a:r>
              <a:rPr lang="en-US" dirty="0"/>
              <a:t>BMPE5005</a:t>
            </a:r>
          </a:p>
        </p:txBody>
      </p:sp>
      <p:sp>
        <p:nvSpPr>
          <p:cNvPr id="96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229E7"/>
          </a:solidFill>
          <a:ln w="38100" cap="rnd">
            <a:solidFill>
              <a:srgbClr val="A229E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7" name="Picture 96">
            <a:extLst>
              <a:ext uri="{FF2B5EF4-FFF2-40B4-BE49-F238E27FC236}">
                <a16:creationId xmlns:a16="http://schemas.microsoft.com/office/drawing/2014/main" id="{4FDE8F35-7A35-3B87-4B9E-4DA0B13015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83" r="33100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3492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D580A-911B-3449-5F28-9A095F5EB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Braslun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C4C2F-6CC7-40EE-4288-7B0D968B0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dylanwadu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hyder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plant. </a:t>
            </a:r>
          </a:p>
          <a:p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amryw</a:t>
            </a:r>
            <a:r>
              <a:rPr lang="en-US" dirty="0"/>
              <a:t> o </a:t>
            </a:r>
            <a:r>
              <a:rPr lang="en-US" dirty="0" err="1"/>
              <a:t>chwaraeon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motor </a:t>
            </a:r>
            <a:r>
              <a:rPr lang="en-US" dirty="0" err="1"/>
              <a:t>eang</a:t>
            </a:r>
            <a:r>
              <a:rPr lang="en-US" dirty="0"/>
              <a:t>. </a:t>
            </a:r>
          </a:p>
          <a:p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offeryn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.</a:t>
            </a:r>
          </a:p>
          <a:p>
            <a:r>
              <a:rPr lang="en-US" dirty="0"/>
              <a:t>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bennaf</a:t>
            </a:r>
            <a:r>
              <a:rPr lang="en-US" dirty="0"/>
              <a:t> </a:t>
            </a:r>
            <a:r>
              <a:rPr lang="en-US" dirty="0" err="1"/>
              <a:t>lles</a:t>
            </a:r>
            <a:r>
              <a:rPr lang="en-US" dirty="0"/>
              <a:t> plant. </a:t>
            </a:r>
          </a:p>
          <a:p>
            <a:endParaRPr lang="en-US" dirty="0"/>
          </a:p>
        </p:txBody>
      </p:sp>
      <p:pic>
        <p:nvPicPr>
          <p:cNvPr id="1026" name="Picture 2" descr="Gross Motor Development - Down Syndrome Resource Foundation">
            <a:extLst>
              <a:ext uri="{FF2B5EF4-FFF2-40B4-BE49-F238E27FC236}">
                <a16:creationId xmlns:a16="http://schemas.microsoft.com/office/drawing/2014/main" id="{026B85B0-D38A-CF0A-F894-E01BA71F09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308" y="4086225"/>
            <a:ext cx="3994692" cy="277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hildren's Wellbeing &amp; Mental Health">
            <a:extLst>
              <a:ext uri="{FF2B5EF4-FFF2-40B4-BE49-F238E27FC236}">
                <a16:creationId xmlns:a16="http://schemas.microsoft.com/office/drawing/2014/main" id="{56EDEDCF-059F-E75E-8021-CB50390E1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33668"/>
            <a:ext cx="3518287" cy="25243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enefits of Outdoor Learning for Kids">
            <a:extLst>
              <a:ext uri="{FF2B5EF4-FFF2-40B4-BE49-F238E27FC236}">
                <a16:creationId xmlns:a16="http://schemas.microsoft.com/office/drawing/2014/main" id="{B7B88C99-F80B-1AB9-E924-879404076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037" y="4358110"/>
            <a:ext cx="4468271" cy="247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4674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B843F-1E7D-6F96-5B09-FA3ABB85E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Methodoleg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F8625-A151-0090-D43D-31C6334DD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arsylwadol</a:t>
            </a:r>
            <a:r>
              <a:rPr lang="en-US" dirty="0"/>
              <a:t>. </a:t>
            </a:r>
          </a:p>
          <a:p>
            <a:r>
              <a:rPr lang="en-US" dirty="0" err="1"/>
              <a:t>Arsylwi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a </a:t>
            </a:r>
            <a:r>
              <a:rPr lang="en-US" dirty="0" err="1"/>
              <a:t>champfa</a:t>
            </a:r>
            <a:r>
              <a:rPr lang="en-US" dirty="0"/>
              <a:t>.</a:t>
            </a:r>
          </a:p>
          <a:p>
            <a:r>
              <a:rPr lang="en-US" dirty="0" err="1"/>
              <a:t>Arsylwi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 neu </a:t>
            </a:r>
            <a:r>
              <a:rPr lang="en-US" dirty="0" err="1"/>
              <a:t>athrawes</a:t>
            </a:r>
            <a:r>
              <a:rPr lang="en-US" dirty="0"/>
              <a:t> ac </a:t>
            </a:r>
            <a:r>
              <a:rPr lang="en-US" dirty="0" err="1"/>
              <a:t>gwersi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.</a:t>
            </a:r>
          </a:p>
          <a:p>
            <a:r>
              <a:rPr lang="en-US" dirty="0" err="1"/>
              <a:t>Arsylwi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unigol</a:t>
            </a:r>
            <a:r>
              <a:rPr lang="en-US" dirty="0"/>
              <a:t> am </a:t>
            </a:r>
            <a:r>
              <a:rPr lang="en-US" dirty="0" err="1"/>
              <a:t>gyfnod</a:t>
            </a:r>
            <a:r>
              <a:rPr lang="en-US" dirty="0"/>
              <a:t> o 30 </a:t>
            </a:r>
            <a:r>
              <a:rPr lang="en-US" dirty="0" err="1"/>
              <a:t>eiliad</a:t>
            </a:r>
            <a:r>
              <a:rPr lang="en-US" dirty="0"/>
              <a:t>.  </a:t>
            </a:r>
          </a:p>
        </p:txBody>
      </p:sp>
      <p:pic>
        <p:nvPicPr>
          <p:cNvPr id="1026" name="Picture 2" descr="Your Step-by-Step Guide to Writing a Good Research Methodology">
            <a:extLst>
              <a:ext uri="{FF2B5EF4-FFF2-40B4-BE49-F238E27FC236}">
                <a16:creationId xmlns:a16="http://schemas.microsoft.com/office/drawing/2014/main" id="{5A78FC92-181D-977C-975B-CEDD5D7FCE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97" b="28836"/>
          <a:stretch/>
        </p:blipFill>
        <p:spPr bwMode="auto">
          <a:xfrm>
            <a:off x="5414962" y="4129088"/>
            <a:ext cx="6777187" cy="272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1806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08D65-C7A8-7D78-5CD8-FD55968BE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canlyniadau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1358F-4721-A265-ACF8-86360692A9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8E7103-7D92-289E-6098-EA9CD3D0FB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2456048"/>
              </p:ext>
            </p:extLst>
          </p:nvPr>
        </p:nvGraphicFramePr>
        <p:xfrm>
          <a:off x="838200" y="1929382"/>
          <a:ext cx="10736262" cy="425196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578754">
                  <a:extLst>
                    <a:ext uri="{9D8B030D-6E8A-4147-A177-3AD203B41FA5}">
                      <a16:colId xmlns:a16="http://schemas.microsoft.com/office/drawing/2014/main" val="2745403277"/>
                    </a:ext>
                  </a:extLst>
                </a:gridCol>
                <a:gridCol w="3578754">
                  <a:extLst>
                    <a:ext uri="{9D8B030D-6E8A-4147-A177-3AD203B41FA5}">
                      <a16:colId xmlns:a16="http://schemas.microsoft.com/office/drawing/2014/main" val="3296413540"/>
                    </a:ext>
                  </a:extLst>
                </a:gridCol>
                <a:gridCol w="3578754">
                  <a:extLst>
                    <a:ext uri="{9D8B030D-6E8A-4147-A177-3AD203B41FA5}">
                      <a16:colId xmlns:a16="http://schemas.microsoft.com/office/drawing/2014/main" val="3793191202"/>
                    </a:ext>
                  </a:extLst>
                </a:gridCol>
              </a:tblGrid>
              <a:tr h="1052032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/>
                        <a:t>Awyr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Agored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O </a:t>
                      </a:r>
                      <a:r>
                        <a:rPr lang="en-US" sz="2800" dirty="0" err="1"/>
                        <a:t>fewn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gampfa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8693978"/>
                  </a:ext>
                </a:extLst>
              </a:tr>
              <a:tr h="1066643">
                <a:tc>
                  <a:txBody>
                    <a:bodyPr/>
                    <a:lstStyle/>
                    <a:p>
                      <a:r>
                        <a:rPr lang="en-US" sz="2800" dirty="0" err="1"/>
                        <a:t>Sgiliau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Symud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Sylfaenol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100% o </a:t>
                      </a:r>
                      <a:r>
                        <a:rPr lang="en-US" sz="2800" dirty="0" err="1"/>
                        <a:t>blant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100% o </a:t>
                      </a:r>
                      <a:r>
                        <a:rPr lang="en-US" sz="2800" dirty="0" err="1"/>
                        <a:t>blant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086140"/>
                  </a:ext>
                </a:extLst>
              </a:tr>
              <a:tr h="1066643">
                <a:tc>
                  <a:txBody>
                    <a:bodyPr/>
                    <a:lstStyle/>
                    <a:p>
                      <a:r>
                        <a:rPr lang="en-US" sz="2800" dirty="0" err="1"/>
                        <a:t>Sgiliau</a:t>
                      </a:r>
                      <a:r>
                        <a:rPr lang="en-US" sz="2800" dirty="0"/>
                        <a:t> Motor Cain a </a:t>
                      </a:r>
                      <a:r>
                        <a:rPr lang="en-US" sz="2800" dirty="0" err="1"/>
                        <a:t>Brâs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73% o </a:t>
                      </a:r>
                      <a:r>
                        <a:rPr lang="en-US" sz="2800" dirty="0" err="1"/>
                        <a:t>blant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48% o </a:t>
                      </a:r>
                      <a:r>
                        <a:rPr lang="en-US" sz="2800" dirty="0" err="1"/>
                        <a:t>blant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1798756"/>
                  </a:ext>
                </a:extLst>
              </a:tr>
              <a:tr h="1066643">
                <a:tc>
                  <a:txBody>
                    <a:bodyPr/>
                    <a:lstStyle/>
                    <a:p>
                      <a:r>
                        <a:rPr lang="en-US" sz="2800" dirty="0" err="1"/>
                        <a:t>Gweithio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gyda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unigolyn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arall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86% o </a:t>
                      </a:r>
                      <a:r>
                        <a:rPr lang="en-US" sz="2800" dirty="0" err="1"/>
                        <a:t>blant</a:t>
                      </a:r>
                      <a:r>
                        <a:rPr lang="en-US" sz="28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36% o </a:t>
                      </a:r>
                      <a:r>
                        <a:rPr lang="en-US" sz="2800" dirty="0" err="1"/>
                        <a:t>blant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41222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2143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9F828-A950-1650-0289-999A98BA9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492" y="676656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Trafodaeth</a:t>
            </a:r>
            <a:r>
              <a:rPr lang="en-US" dirty="0"/>
              <a:t> - </a:t>
            </a:r>
            <a:r>
              <a:rPr lang="en-US" dirty="0" err="1"/>
              <a:t>Lefelau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gostwng</a:t>
            </a:r>
            <a:r>
              <a:rPr lang="en-US" dirty="0"/>
              <a:t>.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912C1-7144-AFFB-1922-C1F389CA8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492" y="2172271"/>
            <a:ext cx="10515600" cy="4251960"/>
          </a:xfrm>
        </p:spPr>
        <p:txBody>
          <a:bodyPr>
            <a:normAutofit/>
          </a:bodyPr>
          <a:lstStyle/>
          <a:p>
            <a:r>
              <a:rPr lang="en-US" dirty="0" err="1"/>
              <a:t>Llai</a:t>
            </a:r>
            <a:r>
              <a:rPr lang="en-US" dirty="0"/>
              <a:t> o </a:t>
            </a:r>
            <a:r>
              <a:rPr lang="en-US" dirty="0" err="1"/>
              <a:t>gyfleoedd</a:t>
            </a:r>
            <a:r>
              <a:rPr lang="en-US" dirty="0"/>
              <a:t> i </a:t>
            </a:r>
            <a:r>
              <a:rPr lang="en-US" dirty="0" err="1"/>
              <a:t>ddysgu</a:t>
            </a:r>
            <a:r>
              <a:rPr lang="en-US" dirty="0"/>
              <a:t> am </a:t>
            </a:r>
            <a:r>
              <a:rPr lang="en-US" dirty="0" err="1"/>
              <a:t>sut</a:t>
            </a:r>
            <a:r>
              <a:rPr lang="en-US" dirty="0"/>
              <a:t> i </a:t>
            </a:r>
            <a:r>
              <a:rPr lang="en-US" dirty="0" err="1"/>
              <a:t>ddilyn</a:t>
            </a:r>
            <a:r>
              <a:rPr lang="en-US" dirty="0"/>
              <a:t> </a:t>
            </a:r>
            <a:r>
              <a:rPr lang="en-US" dirty="0" err="1"/>
              <a:t>bywydau</a:t>
            </a:r>
            <a:r>
              <a:rPr lang="en-US" dirty="0"/>
              <a:t> </a:t>
            </a:r>
            <a:r>
              <a:rPr lang="en-US" dirty="0" err="1"/>
              <a:t>actif</a:t>
            </a:r>
            <a:r>
              <a:rPr lang="en-US" dirty="0"/>
              <a:t>. </a:t>
            </a:r>
          </a:p>
          <a:p>
            <a:r>
              <a:rPr lang="en-US" dirty="0" err="1"/>
              <a:t>Gwersi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corff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ffocysu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gemau</a:t>
            </a:r>
            <a:r>
              <a:rPr lang="en-US" dirty="0"/>
              <a:t> </a:t>
            </a:r>
            <a:r>
              <a:rPr lang="en-US" dirty="0" err="1"/>
              <a:t>traddodiadol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. </a:t>
            </a:r>
          </a:p>
          <a:p>
            <a:r>
              <a:rPr lang="en-US" dirty="0" err="1"/>
              <a:t>Horiau</a:t>
            </a:r>
            <a:r>
              <a:rPr lang="en-US" dirty="0"/>
              <a:t> </a:t>
            </a:r>
            <a:r>
              <a:rPr lang="en-US" dirty="0" err="1"/>
              <a:t>eisteddog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cynyddu</a:t>
            </a:r>
            <a:r>
              <a:rPr lang="en-US" dirty="0"/>
              <a:t>.  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600" dirty="0"/>
              <a:t>(Clark a Metcalfe, 2002)</a:t>
            </a:r>
          </a:p>
        </p:txBody>
      </p:sp>
      <p:pic>
        <p:nvPicPr>
          <p:cNvPr id="2050" name="Picture 2" descr="Figur2. The Mountain of Motor Development | Download Scientific Diagram">
            <a:extLst>
              <a:ext uri="{FF2B5EF4-FFF2-40B4-BE49-F238E27FC236}">
                <a16:creationId xmlns:a16="http://schemas.microsoft.com/office/drawing/2014/main" id="{BBED3356-BD49-F340-AD08-14103F140C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6788" y="3288960"/>
            <a:ext cx="3605212" cy="356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272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95D43-5130-099B-C28F-30F93B070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Trafodaeth</a:t>
            </a:r>
            <a:r>
              <a:rPr lang="en-US" dirty="0"/>
              <a:t> – </a:t>
            </a:r>
            <a:r>
              <a:rPr lang="en-US" dirty="0" err="1"/>
              <a:t>Buddion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FA290-FDE7-F03F-C9DE-95B09069D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Hybu</a:t>
            </a:r>
            <a:r>
              <a:rPr lang="en-US" dirty="0"/>
              <a:t> </a:t>
            </a:r>
            <a:r>
              <a:rPr lang="en-US" dirty="0" err="1"/>
              <a:t>creadigrwydd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. </a:t>
            </a:r>
          </a:p>
          <a:p>
            <a:r>
              <a:rPr lang="en-US" dirty="0"/>
              <a:t>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fwy</a:t>
            </a:r>
            <a:r>
              <a:rPr lang="en-US" dirty="0"/>
              <a:t> </a:t>
            </a:r>
            <a:r>
              <a:rPr lang="en-US" dirty="0" err="1"/>
              <a:t>gweithgar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o </a:t>
            </a:r>
            <a:r>
              <a:rPr lang="en-US" dirty="0" err="1"/>
              <a:t>ddosbarth</a:t>
            </a:r>
            <a:r>
              <a:rPr lang="en-US" dirty="0"/>
              <a:t> </a:t>
            </a:r>
            <a:r>
              <a:rPr lang="en-US" dirty="0" err="1"/>
              <a:t>cyffredinol</a:t>
            </a:r>
            <a:r>
              <a:rPr lang="en-US" dirty="0"/>
              <a:t>.  </a:t>
            </a:r>
          </a:p>
          <a:p>
            <a:r>
              <a:rPr lang="en-US" dirty="0" err="1"/>
              <a:t>Effaith</a:t>
            </a:r>
            <a:r>
              <a:rPr lang="en-US" dirty="0"/>
              <a:t> </a:t>
            </a:r>
            <a:r>
              <a:rPr lang="en-US" dirty="0" err="1"/>
              <a:t>positif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les </a:t>
            </a:r>
            <a:r>
              <a:rPr lang="en-US" dirty="0" err="1"/>
              <a:t>blant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. </a:t>
            </a:r>
          </a:p>
          <a:p>
            <a:endParaRPr lang="en-US" dirty="0"/>
          </a:p>
        </p:txBody>
      </p:sp>
      <p:pic>
        <p:nvPicPr>
          <p:cNvPr id="3074" name="Picture 2" descr="Carlton Junior and Infant School - Forest School &amp; Outdoor Learning">
            <a:extLst>
              <a:ext uri="{FF2B5EF4-FFF2-40B4-BE49-F238E27FC236}">
                <a16:creationId xmlns:a16="http://schemas.microsoft.com/office/drawing/2014/main" id="{329E2F55-038C-9D3A-3407-E3581B087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3954462"/>
            <a:ext cx="5905500" cy="290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747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B73DA-1416-6BDE-7512-602744AD3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Hybu</a:t>
            </a:r>
            <a:r>
              <a:rPr lang="en-US" dirty="0"/>
              <a:t> </a:t>
            </a:r>
            <a:r>
              <a:rPr lang="en-US" dirty="0" err="1"/>
              <a:t>creadigrwydd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disgyblion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FA327-8A7E-23D0-9756-F5AA7323B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Teimlad</a:t>
            </a:r>
            <a:r>
              <a:rPr lang="en-US" dirty="0"/>
              <a:t> o </a:t>
            </a:r>
            <a:r>
              <a:rPr lang="en-US" dirty="0" err="1"/>
              <a:t>ryddhad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.</a:t>
            </a:r>
          </a:p>
          <a:p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creu</a:t>
            </a:r>
            <a:r>
              <a:rPr lang="en-US" dirty="0"/>
              <a:t> a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gemau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ffrindiau</a:t>
            </a:r>
            <a:r>
              <a:rPr lang="en-US" dirty="0"/>
              <a:t> felly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cymdeithasu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greadigol</a:t>
            </a:r>
            <a:r>
              <a:rPr lang="en-US" dirty="0"/>
              <a:t>. </a:t>
            </a:r>
          </a:p>
          <a:p>
            <a:r>
              <a:rPr lang="en-US" dirty="0" err="1"/>
              <a:t>Enghraifft</a:t>
            </a:r>
            <a:r>
              <a:rPr lang="en-US" dirty="0"/>
              <a:t> o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deunydd</a:t>
            </a:r>
            <a:r>
              <a:rPr lang="en-US" dirty="0"/>
              <a:t> </a:t>
            </a:r>
            <a:r>
              <a:rPr lang="en-US" dirty="0" err="1"/>
              <a:t>naturiol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dail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greu</a:t>
            </a:r>
            <a:r>
              <a:rPr lang="en-US" dirty="0"/>
              <a:t> </a:t>
            </a:r>
            <a:r>
              <a:rPr lang="en-US" dirty="0" err="1"/>
              <a:t>prosiect</a:t>
            </a:r>
            <a:r>
              <a:rPr lang="en-US" dirty="0"/>
              <a:t> </a:t>
            </a:r>
            <a:r>
              <a:rPr lang="en-US" dirty="0" err="1"/>
              <a:t>celf</a:t>
            </a:r>
            <a:r>
              <a:rPr lang="en-US" dirty="0"/>
              <a:t>.  </a:t>
            </a:r>
          </a:p>
          <a:p>
            <a:endParaRPr lang="en-US" dirty="0"/>
          </a:p>
        </p:txBody>
      </p:sp>
      <p:pic>
        <p:nvPicPr>
          <p:cNvPr id="1026" name="Picture 2" descr="How to Make Fabulous 3D Nature Pictures • Craft Invaders">
            <a:extLst>
              <a:ext uri="{FF2B5EF4-FFF2-40B4-BE49-F238E27FC236}">
                <a16:creationId xmlns:a16="http://schemas.microsoft.com/office/drawing/2014/main" id="{4C30E510-B97B-A3CC-CDB2-C43B381E0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1090" y="4449817"/>
            <a:ext cx="3210910" cy="240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ree Vector | Children Playing in a Playground">
            <a:extLst>
              <a:ext uri="{FF2B5EF4-FFF2-40B4-BE49-F238E27FC236}">
                <a16:creationId xmlns:a16="http://schemas.microsoft.com/office/drawing/2014/main" id="{AAB214CC-423C-ABA2-8DB6-A37DE4A9CA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401" y="4070021"/>
            <a:ext cx="4691599" cy="278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reedom concept line icon. Simple element illustration. freedom concept  outline symbol design. 45255949 Vector Art at Vecteezy">
            <a:extLst>
              <a:ext uri="{FF2B5EF4-FFF2-40B4-BE49-F238E27FC236}">
                <a16:creationId xmlns:a16="http://schemas.microsoft.com/office/drawing/2014/main" id="{2794E3CC-86D0-9679-66CC-9F8AF81B2E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7324" y="1823545"/>
            <a:ext cx="2228194" cy="222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596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BC952-1872-F45C-50E0-10D2275D8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6656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fwy</a:t>
            </a:r>
            <a:r>
              <a:rPr lang="en-US" dirty="0"/>
              <a:t> </a:t>
            </a:r>
            <a:r>
              <a:rPr lang="en-US" dirty="0" err="1"/>
              <a:t>gweithgar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o </a:t>
            </a:r>
            <a:r>
              <a:rPr lang="en-US" dirty="0" err="1"/>
              <a:t>ddosbarth</a:t>
            </a:r>
            <a:r>
              <a:rPr lang="en-US" dirty="0"/>
              <a:t> </a:t>
            </a:r>
            <a:r>
              <a:rPr lang="en-US" dirty="0" err="1"/>
              <a:t>cyffredinol</a:t>
            </a:r>
            <a:r>
              <a:rPr lang="en-US" dirty="0"/>
              <a:t>. 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FEF37-83F5-1B44-2E92-3AEE487B5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sbarduno</a:t>
            </a:r>
            <a:r>
              <a:rPr lang="en-US" dirty="0"/>
              <a:t> </a:t>
            </a:r>
            <a:r>
              <a:rPr lang="en-US" dirty="0" err="1"/>
              <a:t>ymenydd</a:t>
            </a:r>
            <a:r>
              <a:rPr lang="en-US" dirty="0"/>
              <a:t> plant, felly </a:t>
            </a:r>
            <a:r>
              <a:rPr lang="en-US" dirty="0" err="1"/>
              <a:t>bydden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fwy</a:t>
            </a:r>
            <a:r>
              <a:rPr lang="en-US" dirty="0"/>
              <a:t> </a:t>
            </a:r>
            <a:r>
              <a:rPr lang="en-US" dirty="0" err="1"/>
              <a:t>gweithgar</a:t>
            </a:r>
            <a:r>
              <a:rPr lang="en-US" dirty="0"/>
              <a:t>.</a:t>
            </a:r>
          </a:p>
          <a:p>
            <a:r>
              <a:rPr lang="en-US" dirty="0"/>
              <a:t>Gan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llai</a:t>
            </a:r>
            <a:r>
              <a:rPr lang="en-US" dirty="0"/>
              <a:t> o </a:t>
            </a:r>
            <a:r>
              <a:rPr lang="en-US" dirty="0" err="1"/>
              <a:t>reolau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fwy</a:t>
            </a:r>
            <a:r>
              <a:rPr lang="en-US" dirty="0"/>
              <a:t> o </a:t>
            </a:r>
            <a:r>
              <a:rPr lang="en-US" dirty="0" err="1"/>
              <a:t>ryddid</a:t>
            </a:r>
            <a:r>
              <a:rPr lang="en-US" dirty="0"/>
              <a:t> i </a:t>
            </a:r>
            <a:r>
              <a:rPr lang="en-US" dirty="0" err="1"/>
              <a:t>symud</a:t>
            </a:r>
            <a:r>
              <a:rPr lang="en-US" dirty="0"/>
              <a:t> o </a:t>
            </a:r>
            <a:r>
              <a:rPr lang="en-US" dirty="0" err="1"/>
              <a:t>gwmpas</a:t>
            </a:r>
            <a:r>
              <a:rPr lang="en-US" dirty="0"/>
              <a:t> a </a:t>
            </a:r>
            <a:r>
              <a:rPr lang="en-US" dirty="0" err="1"/>
              <a:t>chyfarthrebu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cyfeillion</a:t>
            </a:r>
            <a:r>
              <a:rPr lang="en-US" dirty="0"/>
              <a:t>. </a:t>
            </a:r>
          </a:p>
          <a:p>
            <a:r>
              <a:rPr lang="en-US" dirty="0" err="1"/>
              <a:t>Gwelwn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dueddol</a:t>
            </a:r>
            <a:r>
              <a:rPr lang="en-US" dirty="0"/>
              <a:t> o </a:t>
            </a:r>
            <a:r>
              <a:rPr lang="en-US" dirty="0" err="1"/>
              <a:t>wrando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well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gymharu</a:t>
            </a:r>
            <a:r>
              <a:rPr lang="en-US" dirty="0"/>
              <a:t> </a:t>
            </a:r>
            <a:r>
              <a:rPr lang="en-US" dirty="0" err="1"/>
              <a:t>efo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campfa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at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cyfranogiad</a:t>
            </a:r>
            <a:r>
              <a:rPr lang="en-US" dirty="0"/>
              <a:t> </a:t>
            </a:r>
            <a:r>
              <a:rPr lang="en-US" dirty="0" err="1"/>
              <a:t>gwell</a:t>
            </a:r>
            <a:r>
              <a:rPr lang="en-US" dirty="0"/>
              <a:t>. </a:t>
            </a:r>
          </a:p>
        </p:txBody>
      </p:sp>
      <p:pic>
        <p:nvPicPr>
          <p:cNvPr id="2052" name="Picture 4" descr="52,900+ Brain Lighting Up Stock Photos, Pictures &amp; Royalty-Free Images -  iStock">
            <a:extLst>
              <a:ext uri="{FF2B5EF4-FFF2-40B4-BE49-F238E27FC236}">
                <a16:creationId xmlns:a16="http://schemas.microsoft.com/office/drawing/2014/main" id="{EA96ED20-852E-2C9A-193D-5A6ADC50D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0124" y="4285593"/>
            <a:ext cx="2288628" cy="2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he Great Outdoors: Unlocking the Potential of Outdoor Learning and Play |  Kids Club HQ">
            <a:extLst>
              <a:ext uri="{FF2B5EF4-FFF2-40B4-BE49-F238E27FC236}">
                <a16:creationId xmlns:a16="http://schemas.microsoft.com/office/drawing/2014/main" id="{080A9E70-2535-29FE-377A-611FF1D89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230" y="4285593"/>
            <a:ext cx="3432942" cy="22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6995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45334-137B-D8F1-66AD-1A8D37E68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6656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Effaith</a:t>
            </a:r>
            <a:r>
              <a:rPr lang="en-US" dirty="0"/>
              <a:t> </a:t>
            </a:r>
            <a:r>
              <a:rPr lang="en-US" dirty="0" err="1"/>
              <a:t>positif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les </a:t>
            </a:r>
            <a:r>
              <a:rPr lang="en-US" dirty="0" err="1"/>
              <a:t>blant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.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E66F6-C4D1-0B99-B92A-80E4CF4CD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tueddol</a:t>
            </a:r>
            <a:r>
              <a:rPr lang="en-US" dirty="0"/>
              <a:t> o </a:t>
            </a:r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dirty="0" err="1"/>
              <a:t>endorffinau</a:t>
            </a:r>
            <a:r>
              <a:rPr lang="en-US" dirty="0"/>
              <a:t> </a:t>
            </a:r>
            <a:r>
              <a:rPr lang="en-US" dirty="0" err="1"/>
              <a:t>positif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cynyddu</a:t>
            </a:r>
            <a:r>
              <a:rPr lang="en-US" dirty="0"/>
              <a:t> hwyl plant. </a:t>
            </a:r>
          </a:p>
          <a:p>
            <a:r>
              <a:rPr lang="en-US" dirty="0"/>
              <a:t>Mae </a:t>
            </a:r>
            <a:r>
              <a:rPr lang="en-US" dirty="0" err="1"/>
              <a:t>chwarae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o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ffrindiau</a:t>
            </a:r>
            <a:r>
              <a:rPr lang="en-US" dirty="0"/>
              <a:t>. </a:t>
            </a:r>
          </a:p>
          <a:p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arsylwi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gwelwn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lefelau</a:t>
            </a:r>
            <a:r>
              <a:rPr lang="en-US" dirty="0"/>
              <a:t> </a:t>
            </a:r>
            <a:r>
              <a:rPr lang="en-US" dirty="0" err="1"/>
              <a:t>uwch</a:t>
            </a:r>
            <a:r>
              <a:rPr lang="en-US" dirty="0"/>
              <a:t> o </a:t>
            </a:r>
            <a:r>
              <a:rPr lang="en-US" dirty="0" err="1"/>
              <a:t>gydweithio</a:t>
            </a:r>
            <a:r>
              <a:rPr lang="en-US" dirty="0"/>
              <a:t> a </a:t>
            </a:r>
            <a:r>
              <a:rPr lang="en-US"/>
              <a:t>chyd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, felly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lefelau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 y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cynyddu</a:t>
            </a:r>
            <a:r>
              <a:rPr lang="en-US" dirty="0"/>
              <a:t>. </a:t>
            </a:r>
          </a:p>
        </p:txBody>
      </p:sp>
      <p:pic>
        <p:nvPicPr>
          <p:cNvPr id="3074" name="Picture 2" descr="Smile Stock Illustrations – 1,991,195 Smile Stock Illustrations, Vectors &amp;  Clipart - Dreamstime">
            <a:extLst>
              <a:ext uri="{FF2B5EF4-FFF2-40B4-BE49-F238E27FC236}">
                <a16:creationId xmlns:a16="http://schemas.microsoft.com/office/drawing/2014/main" id="{6F514365-0D60-E3BF-7A2E-2CCA8365AD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096" y="1788756"/>
            <a:ext cx="1121979" cy="112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ake New Friends with these 5 Easy Steps">
            <a:extLst>
              <a:ext uri="{FF2B5EF4-FFF2-40B4-BE49-F238E27FC236}">
                <a16:creationId xmlns:a16="http://schemas.microsoft.com/office/drawing/2014/main" id="{75C91D43-AAB4-767D-8B78-959D04D69D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85" t="-1587" b="1587"/>
          <a:stretch/>
        </p:blipFill>
        <p:spPr bwMode="auto">
          <a:xfrm>
            <a:off x="9295084" y="4256585"/>
            <a:ext cx="2058715" cy="26014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appy children playing outdoors on a sunny day | Premium AI-generated vector">
            <a:extLst>
              <a:ext uri="{FF2B5EF4-FFF2-40B4-BE49-F238E27FC236}">
                <a16:creationId xmlns:a16="http://schemas.microsoft.com/office/drawing/2014/main" id="{34DAD857-B1B7-881D-1626-D8001BBD61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208" y="4256585"/>
            <a:ext cx="3784097" cy="260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946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AF819-E131-2C60-9BA8-34CDCAABF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Argymhellion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EAE23-8E75-4BAB-721F-5D8CD2147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Creu </a:t>
            </a:r>
            <a:r>
              <a:rPr lang="en-US" dirty="0" err="1"/>
              <a:t>gwersi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 a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cymhleth</a:t>
            </a:r>
            <a:r>
              <a:rPr lang="en-US" dirty="0"/>
              <a:t> er </a:t>
            </a: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taflu</a:t>
            </a:r>
            <a:r>
              <a:rPr lang="en-US" dirty="0"/>
              <a:t> </a:t>
            </a:r>
            <a:r>
              <a:rPr lang="en-US" dirty="0" err="1"/>
              <a:t>pêl</a:t>
            </a:r>
            <a:r>
              <a:rPr lang="en-US" dirty="0"/>
              <a:t> </a:t>
            </a:r>
            <a:r>
              <a:rPr lang="en-US" dirty="0" err="1"/>
              <a:t>tenis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bartner</a:t>
            </a:r>
            <a:r>
              <a:rPr lang="en-US" dirty="0"/>
              <a:t>. I </a:t>
            </a:r>
            <a:r>
              <a:rPr lang="en-US" dirty="0" err="1"/>
              <a:t>gefnogi</a:t>
            </a:r>
            <a:r>
              <a:rPr lang="en-US" dirty="0"/>
              <a:t> yr </a:t>
            </a:r>
            <a:r>
              <a:rPr lang="en-US" dirty="0" err="1"/>
              <a:t>amgymhellion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gall </a:t>
            </a:r>
            <a:r>
              <a:rPr lang="en-US" dirty="0" err="1"/>
              <a:t>athrawon</a:t>
            </a:r>
            <a:r>
              <a:rPr lang="en-US" dirty="0"/>
              <a:t> </a:t>
            </a:r>
            <a:r>
              <a:rPr lang="en-US" dirty="0" err="1"/>
              <a:t>mynychu</a:t>
            </a:r>
            <a:r>
              <a:rPr lang="en-US" dirty="0"/>
              <a:t> </a:t>
            </a:r>
            <a:r>
              <a:rPr lang="en-US" dirty="0" err="1"/>
              <a:t>cwrs</a:t>
            </a:r>
            <a:r>
              <a:rPr lang="en-US" dirty="0"/>
              <a:t> SKIP Cymru 2020.</a:t>
            </a:r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plant </a:t>
            </a:r>
            <a:r>
              <a:rPr lang="en-US" dirty="0" err="1"/>
              <a:t>ar</a:t>
            </a:r>
            <a:r>
              <a:rPr lang="en-US" dirty="0"/>
              <a:t> y topic o </a:t>
            </a:r>
            <a:r>
              <a:rPr lang="en-US" dirty="0" err="1"/>
              <a:t>lythrennedd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. </a:t>
            </a:r>
          </a:p>
        </p:txBody>
      </p:sp>
      <p:pic>
        <p:nvPicPr>
          <p:cNvPr id="1026" name="Picture 2" descr="870+ Hand Throwing Ball Stock Illustrations, Royalty-Free Vector Graphics &amp;  Clip Art - iStock | Hand throwing ball side">
            <a:extLst>
              <a:ext uri="{FF2B5EF4-FFF2-40B4-BE49-F238E27FC236}">
                <a16:creationId xmlns:a16="http://schemas.microsoft.com/office/drawing/2014/main" id="{65405471-4C20-DC56-08A7-7772759287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0055" y="2600324"/>
            <a:ext cx="2491946" cy="2491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D1175C2-6E5A-9D61-3BF1-DF5AF371AF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636167"/>
            <a:ext cx="8454451" cy="28915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556D23-DB3A-F6BF-D22A-2F3132BBF61C}"/>
              </a:ext>
            </a:extLst>
          </p:cNvPr>
          <p:cNvSpPr txBox="1"/>
          <p:nvPr/>
        </p:nvSpPr>
        <p:spPr>
          <a:xfrm>
            <a:off x="9873049" y="6420040"/>
            <a:ext cx="2318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(Australian Sports Commission, 2019)</a:t>
            </a:r>
          </a:p>
        </p:txBody>
      </p:sp>
    </p:spTree>
    <p:extLst>
      <p:ext uri="{BB962C8B-B14F-4D97-AF65-F5344CB8AC3E}">
        <p14:creationId xmlns:p14="http://schemas.microsoft.com/office/powerpoint/2010/main" val="2554883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DD0AD-EA1C-85EA-4B86-78837320D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Argymhellion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AE32F-0190-7A8F-8472-EDBC62DBA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o </a:t>
            </a:r>
            <a:r>
              <a:rPr lang="en-US" dirty="0" err="1"/>
              <a:t>wella</a:t>
            </a:r>
            <a:r>
              <a:rPr lang="en-US" dirty="0"/>
              <a:t> </a:t>
            </a:r>
            <a:r>
              <a:rPr lang="en-US" dirty="0" err="1"/>
              <a:t>safon</a:t>
            </a:r>
            <a:r>
              <a:rPr lang="en-US" dirty="0"/>
              <a:t> </a:t>
            </a:r>
            <a:r>
              <a:rPr lang="en-US" dirty="0" err="1"/>
              <a:t>cyfleoedd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.</a:t>
            </a:r>
          </a:p>
          <a:p>
            <a:r>
              <a:rPr lang="en-US" dirty="0" err="1"/>
              <a:t>Gadael</a:t>
            </a:r>
            <a:r>
              <a:rPr lang="en-US" dirty="0"/>
              <a:t> plant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pethau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hunain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annibynol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ymchwilio</a:t>
            </a:r>
            <a:r>
              <a:rPr lang="en-US" dirty="0"/>
              <a:t>.</a:t>
            </a:r>
          </a:p>
        </p:txBody>
      </p:sp>
      <p:pic>
        <p:nvPicPr>
          <p:cNvPr id="6" name="Picture 4" descr="Open book and pile of books on wooden table outside Stock Photo | Adobe  Stock">
            <a:extLst>
              <a:ext uri="{FF2B5EF4-FFF2-40B4-BE49-F238E27FC236}">
                <a16:creationId xmlns:a16="http://schemas.microsoft.com/office/drawing/2014/main" id="{C146370B-38A7-1887-5548-13C91A61A0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73" y="3247984"/>
            <a:ext cx="4865084" cy="324489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9,500+ Cartoon Of A Sailboat On Water Stock Photos, Pictures &amp; Royalty-Free  Images - iStock">
            <a:extLst>
              <a:ext uri="{FF2B5EF4-FFF2-40B4-BE49-F238E27FC236}">
                <a16:creationId xmlns:a16="http://schemas.microsoft.com/office/drawing/2014/main" id="{5BA7C691-B997-242E-7A54-1E60E3E06F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644" y="3247983"/>
            <a:ext cx="4643155" cy="298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0682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2300F-87D8-121D-617C-B4BEFD108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Casgliadau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C450E-4800-0F0B-B603-EFCC61BFA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Mae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 </a:t>
            </a:r>
            <a:r>
              <a:rPr lang="en-US" dirty="0" err="1"/>
              <a:t>gwell</a:t>
            </a:r>
            <a:r>
              <a:rPr lang="en-US" dirty="0"/>
              <a:t> </a:t>
            </a:r>
            <a:r>
              <a:rPr lang="en-US" dirty="0" err="1"/>
              <a:t>cyfleoedd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 a </a:t>
            </a:r>
            <a:r>
              <a:rPr lang="en-US" dirty="0" err="1"/>
              <a:t>sgiliau</a:t>
            </a:r>
            <a:r>
              <a:rPr lang="en-US" dirty="0"/>
              <a:t> motor </a:t>
            </a:r>
            <a:r>
              <a:rPr lang="en-US" dirty="0" err="1"/>
              <a:t>cain</a:t>
            </a:r>
            <a:r>
              <a:rPr lang="en-US" dirty="0"/>
              <a:t> a </a:t>
            </a:r>
            <a:r>
              <a:rPr lang="en-US" dirty="0" err="1"/>
              <a:t>brâs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gymharu</a:t>
            </a:r>
            <a:r>
              <a:rPr lang="en-US" dirty="0"/>
              <a:t> </a:t>
            </a:r>
            <a:r>
              <a:rPr lang="en-US" dirty="0" err="1"/>
              <a:t>efo</a:t>
            </a:r>
            <a:r>
              <a:rPr lang="en-US" dirty="0"/>
              <a:t> </a:t>
            </a:r>
            <a:r>
              <a:rPr lang="en-US" dirty="0" err="1"/>
              <a:t>gampfa</a:t>
            </a:r>
            <a:r>
              <a:rPr lang="en-US" dirty="0"/>
              <a:t>. </a:t>
            </a:r>
            <a:r>
              <a:rPr lang="en-US" dirty="0" err="1"/>
              <a:t>Gwelwn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gydol</a:t>
            </a:r>
            <a:r>
              <a:rPr lang="en-US" dirty="0"/>
              <a:t> y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. </a:t>
            </a:r>
          </a:p>
          <a:p>
            <a:r>
              <a:rPr lang="en-US" dirty="0" err="1"/>
              <a:t>Pwysigrwydd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offeryn</a:t>
            </a:r>
            <a:r>
              <a:rPr lang="en-US" dirty="0"/>
              <a:t> </a:t>
            </a:r>
            <a:r>
              <a:rPr lang="en-US" dirty="0" err="1"/>
              <a:t>buddiol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a </a:t>
            </a:r>
            <a:r>
              <a:rPr lang="en-US" dirty="0" err="1"/>
              <a:t>chwarae</a:t>
            </a:r>
            <a:r>
              <a:rPr lang="en-US" dirty="0"/>
              <a:t>. </a:t>
            </a:r>
          </a:p>
          <a:p>
            <a:r>
              <a:rPr lang="en-US" dirty="0" err="1"/>
              <a:t>Pwysigrwydd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greadigol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. </a:t>
            </a:r>
          </a:p>
          <a:p>
            <a:r>
              <a:rPr lang="en-US" dirty="0" err="1"/>
              <a:t>Gweld</a:t>
            </a:r>
            <a:r>
              <a:rPr lang="en-US" dirty="0"/>
              <a:t> </a:t>
            </a:r>
            <a:r>
              <a:rPr lang="en-US" dirty="0" err="1"/>
              <a:t>effaith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gorfforol</a:t>
            </a:r>
            <a:r>
              <a:rPr lang="en-US" dirty="0"/>
              <a:t>. </a:t>
            </a:r>
          </a:p>
        </p:txBody>
      </p:sp>
      <p:pic>
        <p:nvPicPr>
          <p:cNvPr id="3074" name="Picture 2" descr="Mini brain teaser: how weighing scales work?">
            <a:extLst>
              <a:ext uri="{FF2B5EF4-FFF2-40B4-BE49-F238E27FC236}">
                <a16:creationId xmlns:a16="http://schemas.microsoft.com/office/drawing/2014/main" id="{23DA5472-1E29-CAE6-F780-40573D79A4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0" y="3480487"/>
            <a:ext cx="3905250" cy="337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021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246AA-0325-38EE-33EA-0A484EB48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Cwestiynau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14E5D-3E0F-8F70-A7ED-00DCBBCB9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6000" dirty="0"/>
              <a:t>A </a:t>
            </a:r>
            <a:r>
              <a:rPr lang="en-US" sz="6000" dirty="0" err="1"/>
              <a:t>oes</a:t>
            </a:r>
            <a:r>
              <a:rPr lang="en-US" sz="6000" dirty="0"/>
              <a:t> </a:t>
            </a:r>
            <a:r>
              <a:rPr lang="en-US" sz="6000" dirty="0" err="1"/>
              <a:t>unrhyw</a:t>
            </a:r>
            <a:r>
              <a:rPr lang="en-US" sz="6000" dirty="0"/>
              <a:t> </a:t>
            </a:r>
            <a:r>
              <a:rPr lang="en-US" sz="6000" dirty="0" err="1"/>
              <a:t>Gwestiynau</a:t>
            </a:r>
            <a:endParaRPr lang="en-US" sz="6000" dirty="0"/>
          </a:p>
        </p:txBody>
      </p:sp>
      <p:pic>
        <p:nvPicPr>
          <p:cNvPr id="2050" name="Picture 2" descr="Question mark. Red hand drawn Doodle FAQ symbol. 15568001 Vector Art at  Vecteezy">
            <a:extLst>
              <a:ext uri="{FF2B5EF4-FFF2-40B4-BE49-F238E27FC236}">
                <a16:creationId xmlns:a16="http://schemas.microsoft.com/office/drawing/2014/main" id="{787EAFBB-B009-B2A5-62D4-375E9E998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7738" y="2578894"/>
            <a:ext cx="1700212" cy="170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Question mark. Red hand drawn Doodle FAQ symbol. 15568001 Vector Art at  Vecteezy">
            <a:extLst>
              <a:ext uri="{FF2B5EF4-FFF2-40B4-BE49-F238E27FC236}">
                <a16:creationId xmlns:a16="http://schemas.microsoft.com/office/drawing/2014/main" id="{C5F69725-3B23-1E15-4810-EAED87E04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861" y="2578893"/>
            <a:ext cx="1700213" cy="170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818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3EC7C-421C-7D3A-3A79-CAEDA23AE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F9868-AEEC-247A-E9F3-6805C78DC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Australian Sports Commission, 2019. Australian Sports Commission: Physical Literacy,. Available at, </a:t>
            </a:r>
            <a:r>
              <a:rPr lang="en-US" dirty="0">
                <a:hlinkClick r:id="rId2"/>
              </a:rPr>
              <a:t>https://www.sportaus.gov.au/physical_literacy</a:t>
            </a:r>
            <a:r>
              <a:rPr lang="en-US" dirty="0"/>
              <a:t>. Accessed on: January 25</a:t>
            </a:r>
            <a:r>
              <a:rPr lang="en-US" baseline="30000" dirty="0"/>
              <a:t>th</a:t>
            </a:r>
            <a:r>
              <a:rPr lang="en-US" dirty="0"/>
              <a:t>, 2025.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Broadhead, P., &amp; Burt, A. 2012.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Understanding young children's learning through play: Building playful pedagogies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 Routledge.</a:t>
            </a:r>
            <a:endParaRPr lang="en-US" dirty="0"/>
          </a:p>
          <a:p>
            <a:r>
              <a:rPr lang="en-US" dirty="0"/>
              <a:t>Clark, J. Metcalf, J.S. 2002. The Mountain of Motor Development: </a:t>
            </a:r>
            <a:r>
              <a:rPr lang="en-US" i="1" dirty="0"/>
              <a:t>A Metaphor. Motor Development</a:t>
            </a:r>
            <a:r>
              <a:rPr lang="en-US" dirty="0"/>
              <a:t>: Research and Review, Vol. 2. pp.62-95. </a:t>
            </a:r>
          </a:p>
          <a:p>
            <a:r>
              <a:rPr lang="en-GB" kern="1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Hwb.gov.wales</a:t>
            </a:r>
            <a:r>
              <a:rPr lang="en-GB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2021</a:t>
            </a:r>
            <a:r>
              <a:rPr lang="en-GB" kern="100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kern="1800" spc="-25" dirty="0">
                <a:solidFill>
                  <a:srgbClr val="1F1F1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Developing a vision for curriculum design. </a:t>
            </a:r>
            <a:r>
              <a:rPr lang="en-GB" kern="1800" spc="-25" dirty="0">
                <a:solidFill>
                  <a:srgbClr val="1F1F1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kern="1800" spc="-25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https://hwb.gov.wales/curriculum-for-wales/designing-your-curriculum/developing-a-vision-for-curriculum-design/#cynllunio-cwricwlwm-a'r-pedwar-diben</a:t>
            </a:r>
            <a:r>
              <a:rPr lang="en-GB" kern="1800" spc="-25" dirty="0">
                <a:solidFill>
                  <a:srgbClr val="1F1F1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Accessed: January 25</a:t>
            </a:r>
            <a:r>
              <a:rPr lang="en-GB" kern="1800" spc="-25" baseline="30000" dirty="0">
                <a:solidFill>
                  <a:srgbClr val="1F1F1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kern="1800" spc="-25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, 2025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Mann, J., Gray, T., Truong, S., Brymer, E., Passy, R., Ho, S.,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Sahlberg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P., Ward, K., Bentsen, P., Curry, C. and Cowper, R., 2022. Getting out of the classroom and into nature: a systematic review of nature-specific outdoor learning on school Children's learning and development.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Frontiers in Public Health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10</a:t>
            </a:r>
            <a:r>
              <a:rPr lang="en-GB" dirty="0">
                <a:solidFill>
                  <a:srgbClr val="222222"/>
                </a:solidFill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304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575A-B54C-C374-67BB-96678C40D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 CONT…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7676D-B98B-ED68-C565-B6D1B37C7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</a:rPr>
              <a:t>Nedovic, S. and Morrissey, A.M., 2013. Calm active and focused: Children’s responses to an organic outdoor learning environment.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Learning environments research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pp.281-295.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Whitehead, M., &amp; Maude, P. 2016. From the creation of a concept to the globalisation of physical literacy. In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Sport, Education and Social Policy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,</a:t>
            </a:r>
            <a:r>
              <a:rPr lang="en-GB" dirty="0">
                <a:solidFill>
                  <a:srgbClr val="222222"/>
                </a:solidFill>
              </a:rPr>
              <a:t> </a:t>
            </a:r>
            <a:r>
              <a:rPr lang="en-GB" b="0" i="0" dirty="0">
                <a:solidFill>
                  <a:srgbClr val="222222"/>
                </a:solidFill>
                <a:effectLst/>
              </a:rPr>
              <a:t>pp. 180-200. Routledge.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Wainwright, N., Goodway, J., John, A., Thomas, K., Piper, K., Williams, K. and Gardener, D., 2020. Developing children’s motor skills in the Foundation Phase in Wales to support physical literacy.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Education 3-13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48</a:t>
            </a:r>
            <a:r>
              <a:rPr lang="en-GB" b="0" i="0" dirty="0">
                <a:solidFill>
                  <a:srgbClr val="222222"/>
                </a:solidFill>
                <a:effectLst/>
              </a:rPr>
              <a:t>(5), pp.565-579.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07003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RegularSeedLeftStep">
      <a:dk1>
        <a:srgbClr val="000000"/>
      </a:dk1>
      <a:lt1>
        <a:srgbClr val="FFFFFF"/>
      </a:lt1>
      <a:dk2>
        <a:srgbClr val="1C2432"/>
      </a:dk2>
      <a:lt2>
        <a:srgbClr val="F1F3F0"/>
      </a:lt2>
      <a:accent1>
        <a:srgbClr val="A229E7"/>
      </a:accent1>
      <a:accent2>
        <a:srgbClr val="532DD9"/>
      </a:accent2>
      <a:accent3>
        <a:srgbClr val="294EE7"/>
      </a:accent3>
      <a:accent4>
        <a:srgbClr val="178BD5"/>
      </a:accent4>
      <a:accent5>
        <a:srgbClr val="22BFBB"/>
      </a:accent5>
      <a:accent6>
        <a:srgbClr val="16C678"/>
      </a:accent6>
      <a:hlink>
        <a:srgbClr val="5A9C34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4424</TotalTime>
  <Words>930</Words>
  <Application>Microsoft Macintosh PowerPoint</Application>
  <PresentationFormat>Widescreen</PresentationFormat>
  <Paragraphs>76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The Hand Bold</vt:lpstr>
      <vt:lpstr>The Serif Hand Black</vt:lpstr>
      <vt:lpstr>Times New Roman</vt:lpstr>
      <vt:lpstr>SketchyVTI</vt:lpstr>
      <vt:lpstr>Plant, Sut Maen Nhwn’n Symud a Pham? </vt:lpstr>
      <vt:lpstr>Braslun </vt:lpstr>
      <vt:lpstr>Methodoleg</vt:lpstr>
      <vt:lpstr>canlyniadau </vt:lpstr>
      <vt:lpstr>Trafodaeth - Lefelau llythrennedd corfforol plant yn gostwng.  </vt:lpstr>
      <vt:lpstr>Trafodaeth – Buddion Dysgu o fewn yr awyr agored </vt:lpstr>
      <vt:lpstr>Hybu creadigrwydd o fewn disgyblion</vt:lpstr>
      <vt:lpstr>Plant yn fwy gweithgar wrth symud o ddosbarth cyffredinol.   </vt:lpstr>
      <vt:lpstr>Effaith positif ar les blant wrth chwarae a dysgu yn yr awyr agored.  </vt:lpstr>
      <vt:lpstr>Argymhellion</vt:lpstr>
      <vt:lpstr>Argymhellion</vt:lpstr>
      <vt:lpstr>Casgliadau </vt:lpstr>
      <vt:lpstr>Cwestiynau </vt:lpstr>
      <vt:lpstr>Rhestr Cyfeirnodi</vt:lpstr>
      <vt:lpstr>Rhestr Cyfeirnodi CONT…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Roberts (2305788)</dc:creator>
  <cp:lastModifiedBy>Ryan Roberts (2305788)</cp:lastModifiedBy>
  <cp:revision>13</cp:revision>
  <dcterms:created xsi:type="dcterms:W3CDTF">2025-01-23T18:37:41Z</dcterms:created>
  <dcterms:modified xsi:type="dcterms:W3CDTF">2025-01-31T09:20:54Z</dcterms:modified>
</cp:coreProperties>
</file>