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D7F1"/>
    <a:srgbClr val="FFFD78"/>
    <a:srgbClr val="8DC889"/>
    <a:srgbClr val="FFB0A5"/>
    <a:srgbClr val="FF8AD8"/>
    <a:srgbClr val="FEA4A2"/>
    <a:srgbClr val="FFFE24"/>
    <a:srgbClr val="F5B0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56"/>
    <p:restoredTop sz="94668"/>
  </p:normalViewPr>
  <p:slideViewPr>
    <p:cSldViewPr snapToGrid="0" snapToObjects="1">
      <p:cViewPr varScale="1">
        <p:scale>
          <a:sx n="112" d="100"/>
          <a:sy n="112" d="100"/>
        </p:scale>
        <p:origin x="33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4E439-BBBA-1D4A-9C21-43196E5716AB}" type="datetimeFigureOut">
              <a:rPr lang="en-US" smtClean="0"/>
              <a:t>9/30/19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C38C9-D395-3844-965E-E144D300A9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412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4E439-BBBA-1D4A-9C21-43196E5716AB}" type="datetimeFigureOut">
              <a:rPr lang="en-US" smtClean="0"/>
              <a:t>9/30/19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C38C9-D395-3844-965E-E144D300A9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105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4E439-BBBA-1D4A-9C21-43196E5716AB}" type="datetimeFigureOut">
              <a:rPr lang="en-US" smtClean="0"/>
              <a:t>9/30/19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C38C9-D395-3844-965E-E144D300A9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3742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4E439-BBBA-1D4A-9C21-43196E5716AB}" type="datetimeFigureOut">
              <a:rPr lang="en-US" smtClean="0"/>
              <a:t>9/30/19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C38C9-D395-3844-965E-E144D300A9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889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4E439-BBBA-1D4A-9C21-43196E5716AB}" type="datetimeFigureOut">
              <a:rPr lang="en-US" smtClean="0"/>
              <a:t>9/30/19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C38C9-D395-3844-965E-E144D300A9B0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1404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4E439-BBBA-1D4A-9C21-43196E5716AB}" type="datetimeFigureOut">
              <a:rPr lang="en-US" smtClean="0"/>
              <a:t>9/30/19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C38C9-D395-3844-965E-E144D300A9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1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4E439-BBBA-1D4A-9C21-43196E5716AB}" type="datetimeFigureOut">
              <a:rPr lang="en-US" smtClean="0"/>
              <a:t>9/30/19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C38C9-D395-3844-965E-E144D300A9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029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4E439-BBBA-1D4A-9C21-43196E5716AB}" type="datetimeFigureOut">
              <a:rPr lang="en-US" smtClean="0"/>
              <a:t>9/30/19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C38C9-D395-3844-965E-E144D300A9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706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544E439-BBBA-1D4A-9C21-43196E5716AB}" type="datetimeFigureOut">
              <a:rPr lang="en-US" smtClean="0"/>
              <a:t>9/30/19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C38C9-D395-3844-965E-E144D300A9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51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4E439-BBBA-1D4A-9C21-43196E5716AB}" type="datetimeFigureOut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C38C9-D395-3844-965E-E144D300A9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091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4E439-BBBA-1D4A-9C21-43196E5716AB}" type="datetimeFigureOut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C38C9-D395-3844-965E-E144D300A9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020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544E439-BBBA-1D4A-9C21-43196E5716AB}" type="datetimeFigureOut">
              <a:rPr lang="en-US" smtClean="0"/>
              <a:t>9/30/19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7A7C38C9-D395-3844-965E-E144D300A9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30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490BFF0-C650-2A40-B0D4-A79673913A07}"/>
              </a:ext>
            </a:extLst>
          </p:cNvPr>
          <p:cNvSpPr txBox="1"/>
          <p:nvPr/>
        </p:nvSpPr>
        <p:spPr>
          <a:xfrm>
            <a:off x="114301" y="104288"/>
            <a:ext cx="3128962" cy="3416320"/>
          </a:xfrm>
          <a:prstGeom prst="rect">
            <a:avLst/>
          </a:prstGeom>
          <a:solidFill>
            <a:srgbClr val="FF8AD8">
              <a:alpha val="38039"/>
            </a:srgbClr>
          </a:solidFill>
        </p:spPr>
        <p:txBody>
          <a:bodyPr wrap="square" rtlCol="0">
            <a:spAutoFit/>
          </a:bodyPr>
          <a:lstStyle/>
          <a:p>
            <a:r>
              <a:rPr lang="en-GB" b="1" u="sng" dirty="0"/>
              <a:t>Profiad </a:t>
            </a:r>
            <a:r>
              <a:rPr lang="en-GB" b="1" u="sng" dirty="0" err="1"/>
              <a:t>addysgu</a:t>
            </a:r>
            <a:r>
              <a:rPr lang="en-GB" b="1" u="sng" dirty="0"/>
              <a:t> </a:t>
            </a:r>
            <a:r>
              <a:rPr lang="en-GB" b="1" u="sng" dirty="0" err="1"/>
              <a:t>blaenorol</a:t>
            </a:r>
            <a:endParaRPr lang="en-GB" b="1" u="sng" dirty="0"/>
          </a:p>
          <a:p>
            <a:pPr marL="285750" indent="-285750">
              <a:buFont typeface="Wingdings" pitchFamily="2" charset="2"/>
              <a:buChar char="Ø"/>
            </a:pPr>
            <a:r>
              <a:rPr lang="en-GB" dirty="0"/>
              <a:t>2018 – </a:t>
            </a:r>
            <a:r>
              <a:rPr lang="en-GB" dirty="0" err="1"/>
              <a:t>Gweithiais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un </a:t>
            </a:r>
            <a:r>
              <a:rPr lang="en-GB" dirty="0" err="1"/>
              <a:t>i</a:t>
            </a:r>
            <a:r>
              <a:rPr lang="en-GB" dirty="0"/>
              <a:t> un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bachgen</a:t>
            </a:r>
            <a:r>
              <a:rPr lang="en-GB" dirty="0"/>
              <a:t> </a:t>
            </a:r>
            <a:r>
              <a:rPr lang="en-GB" dirty="0" err="1"/>
              <a:t>pum</a:t>
            </a:r>
            <a:r>
              <a:rPr lang="en-GB" dirty="0"/>
              <a:t> </a:t>
            </a:r>
            <a:r>
              <a:rPr lang="en-GB" dirty="0" err="1"/>
              <a:t>mlwydd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. Y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fwriad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/>
              <a:t>2018-2019 – </a:t>
            </a:r>
            <a:r>
              <a:rPr lang="en-GB" dirty="0" err="1"/>
              <a:t>Gweithiais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un </a:t>
            </a:r>
            <a:r>
              <a:rPr lang="en-GB" dirty="0" err="1"/>
              <a:t>i</a:t>
            </a:r>
            <a:r>
              <a:rPr lang="en-GB" dirty="0"/>
              <a:t> un </a:t>
            </a:r>
            <a:r>
              <a:rPr lang="en-GB" dirty="0" err="1"/>
              <a:t>gyda</a:t>
            </a:r>
            <a:r>
              <a:rPr lang="en-GB" dirty="0"/>
              <a:t> merch saith </a:t>
            </a:r>
            <a:r>
              <a:rPr lang="en-GB" dirty="0" err="1"/>
              <a:t>mlwydd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.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ganddi</a:t>
            </a:r>
            <a:r>
              <a:rPr lang="en-GB" dirty="0"/>
              <a:t> </a:t>
            </a:r>
            <a:r>
              <a:rPr lang="en-GB" dirty="0" err="1"/>
              <a:t>oedi-byd</a:t>
            </a:r>
            <a:r>
              <a:rPr lang="en-GB" dirty="0"/>
              <a:t> </a:t>
            </a:r>
            <a:r>
              <a:rPr lang="en-GB" dirty="0" err="1"/>
              <a:t>eang</a:t>
            </a:r>
            <a:r>
              <a:rPr lang="en-GB" dirty="0"/>
              <a:t> (Global Delay),  </a:t>
            </a:r>
            <a:r>
              <a:rPr lang="en-GB" dirty="0" err="1"/>
              <a:t>gweithies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hi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hiaith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chyfathrebu</a:t>
            </a:r>
            <a:r>
              <a:rPr lang="en-GB" dirty="0"/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A142A4-6C5C-5F43-9B53-BDA1BB737F2A}"/>
              </a:ext>
            </a:extLst>
          </p:cNvPr>
          <p:cNvSpPr txBox="1"/>
          <p:nvPr/>
        </p:nvSpPr>
        <p:spPr>
          <a:xfrm>
            <a:off x="3373959" y="0"/>
            <a:ext cx="5574780" cy="4524315"/>
          </a:xfrm>
          <a:prstGeom prst="rect">
            <a:avLst/>
          </a:prstGeom>
          <a:solidFill>
            <a:srgbClr val="8DC889">
              <a:alpha val="47059"/>
            </a:srgbClr>
          </a:solidFill>
        </p:spPr>
        <p:txBody>
          <a:bodyPr wrap="square" rtlCol="0">
            <a:spAutoFit/>
          </a:bodyPr>
          <a:lstStyle/>
          <a:p>
            <a:r>
              <a:rPr lang="en-US" b="1" u="sng" dirty="0" err="1"/>
              <a:t>Amdana</a:t>
            </a:r>
            <a:r>
              <a:rPr lang="en-US" b="1" u="sng" dirty="0"/>
              <a:t> I </a:t>
            </a:r>
          </a:p>
          <a:p>
            <a:r>
              <a:rPr lang="en-US" dirty="0"/>
              <a:t>Rydw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byw</a:t>
            </a:r>
            <a:r>
              <a:rPr lang="en-US" dirty="0"/>
              <a:t> </a:t>
            </a:r>
            <a:r>
              <a:rPr lang="en-US" dirty="0" err="1"/>
              <a:t>ym</a:t>
            </a:r>
            <a:r>
              <a:rPr lang="en-US" dirty="0"/>
              <a:t> Machen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nheulu</a:t>
            </a:r>
            <a:r>
              <a:rPr lang="en-US" dirty="0"/>
              <a:t>. Mae gen </a:t>
            </a:r>
            <a:r>
              <a:rPr lang="en-US" dirty="0" err="1"/>
              <a:t>i</a:t>
            </a:r>
            <a:r>
              <a:rPr lang="en-US" dirty="0"/>
              <a:t> un </a:t>
            </a:r>
            <a:r>
              <a:rPr lang="en-US" dirty="0" err="1"/>
              <a:t>brawd</a:t>
            </a:r>
            <a:r>
              <a:rPr lang="en-US" dirty="0"/>
              <a:t> ac un </a:t>
            </a:r>
            <a:r>
              <a:rPr lang="en-US" dirty="0" err="1"/>
              <a:t>chwaer</a:t>
            </a:r>
            <a:r>
              <a:rPr lang="en-US" dirty="0"/>
              <a:t>.  Es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Brifysgol</a:t>
            </a:r>
            <a:r>
              <a:rPr lang="en-US" dirty="0"/>
              <a:t> Abertawe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astudio</a:t>
            </a:r>
            <a:r>
              <a:rPr lang="en-US" dirty="0"/>
              <a:t> </a:t>
            </a:r>
            <a:r>
              <a:rPr lang="en-US" dirty="0" err="1"/>
              <a:t>Seicoleg</a:t>
            </a:r>
            <a:r>
              <a:rPr lang="en-US" dirty="0"/>
              <a:t> a </a:t>
            </a:r>
            <a:r>
              <a:rPr lang="en-US" dirty="0" err="1"/>
              <a:t>Criminoleg</a:t>
            </a:r>
            <a:r>
              <a:rPr lang="en-US" dirty="0"/>
              <a:t>, ac mi </a:t>
            </a:r>
            <a:r>
              <a:rPr lang="en-US" dirty="0" err="1"/>
              <a:t>wnes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wraddio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2017. </a:t>
            </a:r>
            <a:r>
              <a:rPr lang="en-US" dirty="0" err="1"/>
              <a:t>Ers</a:t>
            </a:r>
            <a:r>
              <a:rPr lang="en-US" dirty="0"/>
              <a:t> </a:t>
            </a:r>
            <a:r>
              <a:rPr lang="en-US" dirty="0" err="1"/>
              <a:t>hynny</a:t>
            </a:r>
            <a:r>
              <a:rPr lang="en-US" dirty="0"/>
              <a:t> </a:t>
            </a:r>
            <a:r>
              <a:rPr lang="en-US" dirty="0" err="1"/>
              <a:t>rydwyf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gweithio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Ysgol </a:t>
            </a:r>
            <a:r>
              <a:rPr lang="en-US" dirty="0" err="1"/>
              <a:t>Gatholig</a:t>
            </a:r>
            <a:r>
              <a:rPr lang="en-US" dirty="0"/>
              <a:t> St Albans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Nghaerdydd</a:t>
            </a:r>
            <a:r>
              <a:rPr lang="en-US" dirty="0"/>
              <a:t>. Un o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hoff</a:t>
            </a:r>
            <a:r>
              <a:rPr lang="en-US" dirty="0"/>
              <a:t> </a:t>
            </a:r>
            <a:r>
              <a:rPr lang="en-US" dirty="0" err="1"/>
              <a:t>ddiddordebau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dawnsio</a:t>
            </a:r>
            <a:r>
              <a:rPr lang="en-US" dirty="0"/>
              <a:t>. Rydw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dawnsio</a:t>
            </a:r>
            <a:r>
              <a:rPr lang="en-US" dirty="0"/>
              <a:t> </a:t>
            </a:r>
            <a:r>
              <a:rPr lang="en-US" dirty="0" err="1"/>
              <a:t>ers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fi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unarddeg</a:t>
            </a:r>
            <a:r>
              <a:rPr lang="en-US" dirty="0"/>
              <a:t> </a:t>
            </a:r>
            <a:r>
              <a:rPr lang="en-US" dirty="0" err="1"/>
              <a:t>mlwydd</a:t>
            </a:r>
            <a:r>
              <a:rPr lang="en-US" dirty="0"/>
              <a:t> </a:t>
            </a:r>
            <a:r>
              <a:rPr lang="en-US" dirty="0" err="1"/>
              <a:t>oed</a:t>
            </a:r>
            <a:r>
              <a:rPr lang="en-US" dirty="0"/>
              <a:t>, ac </a:t>
            </a:r>
            <a:r>
              <a:rPr lang="en-US" dirty="0" err="1"/>
              <a:t>roeddwn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cystadlu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genedlaethol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rhyngwladol</a:t>
            </a:r>
            <a:r>
              <a:rPr lang="en-US" dirty="0"/>
              <a:t>.  Rydw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hefyd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mwynhau</a:t>
            </a:r>
            <a:r>
              <a:rPr lang="en-US" dirty="0"/>
              <a:t> </a:t>
            </a:r>
            <a:r>
              <a:rPr lang="en-US" dirty="0" err="1"/>
              <a:t>darllen</a:t>
            </a:r>
            <a:r>
              <a:rPr lang="en-US" dirty="0"/>
              <a:t> a </a:t>
            </a:r>
            <a:r>
              <a:rPr lang="en-US" dirty="0" err="1"/>
              <a:t>theithio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9A77F6-0C48-FF4A-B83C-16C402C64D9F}"/>
              </a:ext>
            </a:extLst>
          </p:cNvPr>
          <p:cNvSpPr txBox="1"/>
          <p:nvPr/>
        </p:nvSpPr>
        <p:spPr>
          <a:xfrm>
            <a:off x="152005" y="3616192"/>
            <a:ext cx="3276994" cy="2831544"/>
          </a:xfrm>
          <a:prstGeom prst="rect">
            <a:avLst/>
          </a:prstGeom>
          <a:solidFill>
            <a:srgbClr val="FFB0A5">
              <a:alpha val="50980"/>
            </a:srgbClr>
          </a:solidFill>
        </p:spPr>
        <p:txBody>
          <a:bodyPr wrap="square" rtlCol="0">
            <a:spAutoFit/>
          </a:bodyPr>
          <a:lstStyle/>
          <a:p>
            <a:r>
              <a:rPr lang="en-GB" sz="1600" b="1" u="sng" dirty="0"/>
              <a:t>Cefndir </a:t>
            </a:r>
            <a:r>
              <a:rPr lang="en-GB" sz="1600" b="1" u="sng" dirty="0" err="1"/>
              <a:t>academaidd</a:t>
            </a:r>
            <a:endParaRPr lang="en-GB" sz="1600" dirty="0"/>
          </a:p>
          <a:p>
            <a:pPr marL="171450" indent="-171450">
              <a:buFont typeface="Wingdings" pitchFamily="2" charset="2"/>
              <a:buChar char="Ø"/>
            </a:pPr>
            <a:r>
              <a:rPr lang="en-GB" sz="1600" dirty="0"/>
              <a:t> Ysgol </a:t>
            </a:r>
            <a:r>
              <a:rPr lang="en-GB" sz="1600" dirty="0" err="1"/>
              <a:t>Gynradd</a:t>
            </a:r>
            <a:r>
              <a:rPr lang="en-GB" sz="1600" dirty="0"/>
              <a:t> </a:t>
            </a:r>
            <a:r>
              <a:rPr lang="en-GB" sz="1600" dirty="0" err="1"/>
              <a:t>Gymraeg</a:t>
            </a:r>
            <a:r>
              <a:rPr lang="en-GB" sz="1600" dirty="0"/>
              <a:t> Y Castell. 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en-GB" sz="1600" dirty="0"/>
              <a:t>Ysgol Gyfun Cwm </a:t>
            </a:r>
            <a:r>
              <a:rPr lang="en-GB" sz="1600" dirty="0" err="1"/>
              <a:t>Rhymni</a:t>
            </a:r>
            <a:r>
              <a:rPr lang="en-GB" sz="1600" dirty="0"/>
              <a:t> 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en-GB" sz="1600" dirty="0"/>
              <a:t>BSc </a:t>
            </a:r>
            <a:r>
              <a:rPr lang="en-GB" sz="1600" dirty="0" err="1"/>
              <a:t>Seicoleg</a:t>
            </a:r>
            <a:r>
              <a:rPr lang="en-GB" sz="1600" dirty="0"/>
              <a:t> a </a:t>
            </a:r>
            <a:r>
              <a:rPr lang="en-GB" sz="1600" dirty="0" err="1"/>
              <a:t>Crimioleg</a:t>
            </a:r>
            <a:r>
              <a:rPr lang="en-GB" sz="1600" dirty="0"/>
              <a:t>, </a:t>
            </a:r>
            <a:r>
              <a:rPr lang="en-GB" sz="1600" dirty="0" err="1"/>
              <a:t>Prifysgol</a:t>
            </a:r>
            <a:r>
              <a:rPr lang="en-GB" sz="1600" dirty="0"/>
              <a:t> Abertawe.</a:t>
            </a:r>
          </a:p>
          <a:p>
            <a:pPr marL="171450" indent="-171450">
              <a:buFont typeface="Wingdings" pitchFamily="2" charset="2"/>
              <a:buChar char="Ø"/>
            </a:pPr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pPr marL="171450" indent="-171450">
              <a:buFont typeface="Wingdings" pitchFamily="2" charset="2"/>
              <a:buChar char="Ø"/>
            </a:pPr>
            <a:endParaRPr lang="en-GB" sz="1400" dirty="0"/>
          </a:p>
          <a:p>
            <a:endParaRPr lang="en-GB" sz="1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511070-F851-C647-A55E-D47543F538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270" y="4941694"/>
            <a:ext cx="1324230" cy="18120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AD0ED11-0A1A-D645-BBCA-440A90D691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6141" y="2918678"/>
            <a:ext cx="1498684" cy="19982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3EC5FAC-E97A-D343-898C-C83A936D4AFA}"/>
              </a:ext>
            </a:extLst>
          </p:cNvPr>
          <p:cNvSpPr txBox="1"/>
          <p:nvPr/>
        </p:nvSpPr>
        <p:spPr>
          <a:xfrm>
            <a:off x="3064545" y="5006359"/>
            <a:ext cx="5000625" cy="1754326"/>
          </a:xfrm>
          <a:prstGeom prst="rect">
            <a:avLst/>
          </a:prstGeom>
          <a:solidFill>
            <a:srgbClr val="FFFD78">
              <a:alpha val="65882"/>
            </a:srgbClr>
          </a:solidFill>
        </p:spPr>
        <p:txBody>
          <a:bodyPr wrap="square" rtlCol="0">
            <a:spAutoFit/>
          </a:bodyPr>
          <a:lstStyle/>
          <a:p>
            <a:r>
              <a:rPr lang="en-GB" b="1" u="sng" dirty="0"/>
              <a:t>Rhesymau </a:t>
            </a:r>
            <a:r>
              <a:rPr lang="en-GB" b="1" u="sng" dirty="0" err="1"/>
              <a:t>dros</a:t>
            </a:r>
            <a:r>
              <a:rPr lang="en-GB" b="1" u="sng" dirty="0"/>
              <a:t> </a:t>
            </a:r>
            <a:r>
              <a:rPr lang="en-GB" b="1" u="sng" dirty="0" err="1"/>
              <a:t>ddewis</a:t>
            </a:r>
            <a:r>
              <a:rPr lang="en-GB" b="1" u="sng" dirty="0"/>
              <a:t> </a:t>
            </a:r>
            <a:r>
              <a:rPr lang="en-GB" b="1" u="sng" dirty="0" err="1"/>
              <a:t>addysgu</a:t>
            </a:r>
            <a:r>
              <a:rPr lang="en-GB" b="1" u="sng" dirty="0"/>
              <a:t> </a:t>
            </a:r>
            <a:r>
              <a:rPr lang="en-GB" b="1" u="sng" dirty="0" err="1"/>
              <a:t>fel</a:t>
            </a:r>
            <a:r>
              <a:rPr lang="en-GB" b="1" u="sng" dirty="0"/>
              <a:t> </a:t>
            </a:r>
            <a:r>
              <a:rPr lang="en-GB" b="1" u="sng" dirty="0" err="1"/>
              <a:t>proffesiwn</a:t>
            </a:r>
            <a:endParaRPr lang="en-GB" b="1" u="sng" dirty="0"/>
          </a:p>
          <a:p>
            <a:r>
              <a:rPr lang="en-GB" dirty="0"/>
              <a:t>Gwnes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fwynhau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 </a:t>
            </a:r>
            <a:r>
              <a:rPr lang="en-GB" dirty="0" err="1"/>
              <a:t>rwy’n</a:t>
            </a:r>
            <a:r>
              <a:rPr lang="en-GB" dirty="0"/>
              <a:t> </a:t>
            </a:r>
            <a:r>
              <a:rPr lang="en-GB" dirty="0" err="1"/>
              <a:t>cofio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gwersi</a:t>
            </a:r>
            <a:r>
              <a:rPr lang="en-GB" dirty="0"/>
              <a:t>, a </a:t>
            </a:r>
            <a:r>
              <a:rPr lang="en-GB" dirty="0" err="1"/>
              <a:t>dwi</a:t>
            </a:r>
            <a:r>
              <a:rPr lang="en-GB" dirty="0"/>
              <a:t> am </a:t>
            </a:r>
            <a:r>
              <a:rPr lang="en-GB" dirty="0" err="1"/>
              <a:t>feithrin</a:t>
            </a:r>
            <a:r>
              <a:rPr lang="en-GB" dirty="0"/>
              <a:t> </a:t>
            </a:r>
            <a:r>
              <a:rPr lang="en-GB" dirty="0" err="1"/>
              <a:t>mwynhad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disgyblion</a:t>
            </a:r>
            <a:r>
              <a:rPr lang="en-GB" dirty="0"/>
              <a:t>. </a:t>
            </a:r>
            <a:r>
              <a:rPr lang="en-GB" dirty="0" err="1"/>
              <a:t>Dwi’n</a:t>
            </a:r>
            <a:r>
              <a:rPr lang="en-GB" dirty="0"/>
              <a:t> </a:t>
            </a:r>
            <a:r>
              <a:rPr lang="en-GB" dirty="0" err="1"/>
              <a:t>gobeithio</a:t>
            </a:r>
            <a:r>
              <a:rPr lang="en-GB" dirty="0"/>
              <a:t> y </a:t>
            </a:r>
            <a:r>
              <a:rPr lang="en-GB" dirty="0" err="1"/>
              <a:t>byddant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cofio</a:t>
            </a:r>
            <a:r>
              <a:rPr lang="en-GB" dirty="0"/>
              <a:t> </a:t>
            </a:r>
            <a:r>
              <a:rPr lang="en-GB" dirty="0" err="1"/>
              <a:t>amdanaf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athrawes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am </a:t>
            </a:r>
            <a:r>
              <a:rPr lang="en-GB" dirty="0" err="1"/>
              <a:t>flynyddoedd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/>
              <a:t>.</a:t>
            </a:r>
            <a:endParaRPr lang="en-GB" b="1" u="sng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555BB0-0801-2046-AFB5-5FA9A0E21A1C}"/>
              </a:ext>
            </a:extLst>
          </p:cNvPr>
          <p:cNvSpPr txBox="1"/>
          <p:nvPr/>
        </p:nvSpPr>
        <p:spPr>
          <a:xfrm>
            <a:off x="9186670" y="104288"/>
            <a:ext cx="2752725" cy="2616101"/>
          </a:xfrm>
          <a:prstGeom prst="rect">
            <a:avLst/>
          </a:prstGeom>
          <a:solidFill>
            <a:srgbClr val="FEA4A2">
              <a:alpha val="34118"/>
            </a:srgbClr>
          </a:solidFill>
        </p:spPr>
        <p:txBody>
          <a:bodyPr wrap="square" rtlCol="0">
            <a:spAutoFit/>
          </a:bodyPr>
          <a:lstStyle/>
          <a:p>
            <a:r>
              <a:rPr lang="en-GB" b="1" u="sng" dirty="0"/>
              <a:t>Y math o </a:t>
            </a:r>
            <a:r>
              <a:rPr lang="en-GB" b="1" u="sng" dirty="0" err="1"/>
              <a:t>athro</a:t>
            </a:r>
            <a:r>
              <a:rPr lang="en-GB" b="1" u="sng" dirty="0"/>
              <a:t> </a:t>
            </a:r>
            <a:r>
              <a:rPr lang="en-GB" b="1" u="sng" dirty="0" err="1"/>
              <a:t>hoffaf</a:t>
            </a:r>
            <a:r>
              <a:rPr lang="en-GB" b="1" u="sng" dirty="0"/>
              <a:t> bod</a:t>
            </a:r>
          </a:p>
          <a:p>
            <a:r>
              <a:rPr lang="en-GB" sz="1600" dirty="0"/>
              <a:t>Hoffwn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athrawes</a:t>
            </a:r>
            <a:r>
              <a:rPr lang="en-GB" sz="1600" dirty="0"/>
              <a:t> </a:t>
            </a:r>
            <a:r>
              <a:rPr lang="en-GB" sz="1600" dirty="0" err="1"/>
              <a:t>sydd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garedig</a:t>
            </a:r>
            <a:r>
              <a:rPr lang="en-GB" sz="1600" dirty="0"/>
              <a:t>, </a:t>
            </a:r>
            <a:r>
              <a:rPr lang="en-GB" sz="1600" dirty="0" err="1"/>
              <a:t>amyneddgar</a:t>
            </a:r>
            <a:r>
              <a:rPr lang="en-GB" sz="1600" dirty="0"/>
              <a:t>., ac un </a:t>
            </a:r>
            <a:r>
              <a:rPr lang="en-GB" sz="1600" dirty="0" err="1"/>
              <a:t>lle</a:t>
            </a:r>
            <a:r>
              <a:rPr lang="en-GB" sz="1600" dirty="0"/>
              <a:t> </a:t>
            </a:r>
            <a:r>
              <a:rPr lang="en-GB" sz="1600" dirty="0" err="1"/>
              <a:t>mae’r</a:t>
            </a:r>
            <a:r>
              <a:rPr lang="en-GB" sz="1600" dirty="0"/>
              <a:t> plant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hapus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ymddiried</a:t>
            </a:r>
            <a:r>
              <a:rPr lang="en-GB" sz="1600" dirty="0"/>
              <a:t> </a:t>
            </a:r>
            <a:r>
              <a:rPr lang="en-GB" sz="1600" dirty="0" err="1"/>
              <a:t>ynof</a:t>
            </a:r>
            <a:r>
              <a:rPr lang="en-GB" sz="1600" dirty="0"/>
              <a:t>. </a:t>
            </a:r>
            <a:r>
              <a:rPr lang="en-GB" sz="1600" dirty="0" err="1"/>
              <a:t>Byddwn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trio </a:t>
            </a:r>
            <a:r>
              <a:rPr lang="en-GB" sz="1600" dirty="0" err="1"/>
              <a:t>pwysleisio</a:t>
            </a:r>
            <a:r>
              <a:rPr lang="en-GB" sz="1600" dirty="0"/>
              <a:t> a </a:t>
            </a:r>
            <a:r>
              <a:rPr lang="en-GB" sz="1600" dirty="0" err="1"/>
              <a:t>dangos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bob </a:t>
            </a:r>
            <a:r>
              <a:rPr lang="en-GB" sz="1600" dirty="0" err="1"/>
              <a:t>plentyn</a:t>
            </a:r>
            <a:r>
              <a:rPr lang="en-GB" sz="1600" dirty="0"/>
              <a:t> bod </a:t>
            </a:r>
            <a:r>
              <a:rPr lang="en-GB" sz="1600" dirty="0" err="1"/>
              <a:t>dysgu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hwyl</a:t>
            </a:r>
            <a:r>
              <a:rPr lang="en-GB" sz="1600" dirty="0"/>
              <a:t>, ac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fagu</a:t>
            </a:r>
            <a:r>
              <a:rPr lang="en-GB" sz="1600" dirty="0"/>
              <a:t> </a:t>
            </a:r>
            <a:r>
              <a:rPr lang="en-GB" sz="1600" dirty="0" err="1"/>
              <a:t>hyder</a:t>
            </a:r>
            <a:r>
              <a:rPr lang="en-GB" sz="1600" dirty="0"/>
              <a:t> a </a:t>
            </a:r>
            <a:r>
              <a:rPr lang="en-GB" sz="1600" dirty="0" err="1"/>
              <a:t>brwdfrydedd</a:t>
            </a:r>
            <a:r>
              <a:rPr lang="en-GB" sz="1600" dirty="0"/>
              <a:t> </a:t>
            </a:r>
            <a:r>
              <a:rPr lang="en-GB" sz="1600" dirty="0" err="1"/>
              <a:t>ym</a:t>
            </a:r>
            <a:r>
              <a:rPr lang="en-GB" sz="1600" dirty="0"/>
              <a:t> </a:t>
            </a:r>
            <a:r>
              <a:rPr lang="en-GB" sz="1600" dirty="0" err="1"/>
              <a:t>mhob</a:t>
            </a:r>
            <a:r>
              <a:rPr lang="en-GB" sz="1600" dirty="0"/>
              <a:t> </a:t>
            </a:r>
            <a:r>
              <a:rPr lang="en-GB" sz="1600" dirty="0" err="1"/>
              <a:t>unigolyn</a:t>
            </a:r>
            <a:r>
              <a:rPr lang="en-GB" sz="1600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2B4329B-F389-4A47-8000-D0751E474D57}"/>
              </a:ext>
            </a:extLst>
          </p:cNvPr>
          <p:cNvSpPr txBox="1"/>
          <p:nvPr/>
        </p:nvSpPr>
        <p:spPr>
          <a:xfrm>
            <a:off x="8195866" y="2918678"/>
            <a:ext cx="3648472" cy="3693319"/>
          </a:xfrm>
          <a:prstGeom prst="rect">
            <a:avLst/>
          </a:prstGeom>
          <a:solidFill>
            <a:srgbClr val="F6D7F1">
              <a:alpha val="47059"/>
            </a:srgbClr>
          </a:solidFill>
        </p:spPr>
        <p:txBody>
          <a:bodyPr wrap="square" rtlCol="0">
            <a:spAutoFit/>
          </a:bodyPr>
          <a:lstStyle/>
          <a:p>
            <a:r>
              <a:rPr lang="en-GB" b="1" u="sng" dirty="0"/>
              <a:t>Meysydd / </a:t>
            </a:r>
            <a:r>
              <a:rPr lang="en-GB" b="1" u="sng" dirty="0" err="1"/>
              <a:t>pynciau</a:t>
            </a:r>
            <a:r>
              <a:rPr lang="en-GB" b="1" u="sng" dirty="0"/>
              <a:t> </a:t>
            </a:r>
            <a:r>
              <a:rPr lang="en-GB" b="1" u="sng" dirty="0" err="1"/>
              <a:t>medraf</a:t>
            </a:r>
            <a:r>
              <a:rPr lang="en-GB" b="1" u="sng" dirty="0"/>
              <a:t> </a:t>
            </a:r>
            <a:r>
              <a:rPr lang="en-GB" b="1" u="sng" dirty="0" err="1"/>
              <a:t>eu</a:t>
            </a:r>
            <a:r>
              <a:rPr lang="en-GB" b="1" u="sng" dirty="0"/>
              <a:t> </a:t>
            </a:r>
            <a:r>
              <a:rPr lang="en-GB" b="1" u="sng" dirty="0" err="1"/>
              <a:t>haddysgu</a:t>
            </a:r>
            <a:endParaRPr lang="en-GB" b="1" u="sng" dirty="0"/>
          </a:p>
          <a:p>
            <a:pPr marL="285750" indent="-285750">
              <a:buFont typeface="Wingdings" pitchFamily="2" charset="2"/>
              <a:buChar char="Ø"/>
            </a:pPr>
            <a:r>
              <a:rPr lang="en-GB" dirty="0"/>
              <a:t>Dawns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 err="1"/>
              <a:t>Darlunio</a:t>
            </a:r>
            <a:r>
              <a:rPr lang="en-GB" dirty="0"/>
              <a:t> a </a:t>
            </a:r>
            <a:r>
              <a:rPr lang="en-GB" dirty="0" err="1"/>
              <a:t>Thechnoleg</a:t>
            </a:r>
            <a:endParaRPr lang="en-GB" dirty="0"/>
          </a:p>
          <a:p>
            <a:pPr marL="285750" indent="-285750">
              <a:buFont typeface="Wingdings" pitchFamily="2" charset="2"/>
              <a:buChar char="Ø"/>
            </a:pPr>
            <a:r>
              <a:rPr lang="en-GB" dirty="0" err="1"/>
              <a:t>Tecstiliau</a:t>
            </a:r>
            <a:r>
              <a:rPr lang="en-GB" dirty="0"/>
              <a:t>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/>
              <a:t>Hanes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 err="1"/>
              <a:t>Cadw’n</a:t>
            </a:r>
            <a:r>
              <a:rPr lang="en-GB" dirty="0"/>
              <a:t> </a:t>
            </a:r>
            <a:r>
              <a:rPr lang="en-GB" dirty="0" err="1"/>
              <a:t>heini</a:t>
            </a:r>
            <a:r>
              <a:rPr lang="en-GB" dirty="0"/>
              <a:t>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 err="1"/>
              <a:t>Gwyddoniaeth</a:t>
            </a:r>
            <a:r>
              <a:rPr lang="en-GB" dirty="0"/>
              <a:t>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 err="1"/>
              <a:t>Cymraeg</a:t>
            </a:r>
            <a:r>
              <a:rPr lang="en-GB" dirty="0"/>
              <a:t>, </a:t>
            </a:r>
            <a:r>
              <a:rPr lang="en-GB" dirty="0" err="1"/>
              <a:t>Saesneg</a:t>
            </a:r>
            <a:r>
              <a:rPr lang="en-GB" dirty="0"/>
              <a:t> a</a:t>
            </a:r>
          </a:p>
          <a:p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.                 </a:t>
            </a:r>
          </a:p>
          <a:p>
            <a:pPr marL="285750" indent="-285750">
              <a:buFont typeface="Wingdings" pitchFamily="2" charset="2"/>
              <a:buChar char="Ø"/>
            </a:pPr>
            <a:endParaRPr lang="en-GB" dirty="0"/>
          </a:p>
          <a:p>
            <a:pPr marL="285750" indent="-285750">
              <a:buFont typeface="Wingdings" pitchFamily="2" charset="2"/>
              <a:buChar char="Ø"/>
            </a:pPr>
            <a:endParaRPr lang="en-GB" dirty="0"/>
          </a:p>
          <a:p>
            <a:pPr marL="285750" indent="-285750">
              <a:buFont typeface="Wingdings" pitchFamily="2" charset="2"/>
              <a:buChar char="Ø"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548004-E18F-4248-A105-208A2B861F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26982" y="4196663"/>
            <a:ext cx="1507059" cy="2497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92707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{935CC6B5-2FE5-9240-874F-08C60BE03F2E}tf10001120</Template>
  <TotalTime>1627</TotalTime>
  <Words>298</Words>
  <Application>Microsoft Macintosh PowerPoint</Application>
  <PresentationFormat>Widescreen</PresentationFormat>
  <Paragraphs>32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Gill Sans MT</vt:lpstr>
      <vt:lpstr>Wingdings</vt:lpstr>
      <vt:lpstr>Parcel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Caitlin O'sullivan (1902864)</dc:creator>
  <cp:lastModifiedBy>Caitlin O'sullivan (1902864)</cp:lastModifiedBy>
  <cp:revision>12</cp:revision>
  <dcterms:created xsi:type="dcterms:W3CDTF">2019-09-28T18:18:56Z</dcterms:created>
  <dcterms:modified xsi:type="dcterms:W3CDTF">2019-10-01T20:02:50Z</dcterms:modified>
</cp:coreProperties>
</file>