
<file path=[Content_Types].xml><?xml version="1.0" encoding="utf-8"?>
<Types xmlns="http://schemas.openxmlformats.org/package/2006/content-types">
  <Default Extension="fntdata" ContentType="application/x-fontdata"/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ustom.xml" ContentType="application/vnd.openxmlformats-officedocument.custom-properti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Relationship Id="rId4" Type="http://schemas.openxmlformats.org/officeDocument/2006/relationships/custom-properties" Target="docProps/custom.xml" 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notesMasterIdLst>
    <p:notesMasterId r:id="rId12"/>
  </p:notesMasterIdLst>
  <p:sldSz cx="12192000" cy="6858000"/>
  <p:notesSz cx="6858000" cy="12192000"/>
  <p:embeddedFontLst>
    <p:embeddedFont>
      <p:font typeface="Quattrocento Sans" charset="-122" pitchFamily="34"/>
      <p:regular r:id="rId17"/>
    </p:embeddedFont>
    <p:embeddedFont>
      <p:font typeface="Oranienbaum" charset="-122" pitchFamily="34"/>
      <p:regular r:id="rId18"/>
    </p:embeddedFont>
  </p:embeddedFon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7" Type="http://schemas.openxmlformats.org/officeDocument/2006/relationships/font" Target="fonts/font1.fntdata"/><Relationship Id="rId18" Type="http://schemas.openxmlformats.org/officeDocument/2006/relationships/font" Target="fonts/font2.fntdata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PTIST_MASTER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jp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-1.jp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8F7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kimi-web-img.moonshot.cn/img/www.sfabiao.com/6a53d3eab30773543537132b66e5544e4e865dce.jpg">    </p:cNvPr>
          <p:cNvPicPr>
            <a:picLocks noChangeAspect="1"/>
          </p:cNvPicPr>
          <p:nvPr/>
        </p:nvPicPr>
        <p:blipFill>
          <a:blip r:embed="rId1">
            <a:alphaModFix amt="40000"/>
          </a:blip>
          <a:srcRect l="0" r="0" t="28379" b="28379"/>
          <a:stretch/>
        </p:blipFill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gradFill rotWithShape="1" flip="none">
            <a:gsLst>
              <a:gs pos="0">
                <a:srgbClr val="4A5568">
                  <a:alpha val="90000"/>
                </a:srgbClr>
              </a:gs>
              <a:gs pos="100000">
                <a:srgbClr val="4A6052">
                  <a:alpha val="85000"/>
                </a:srgbClr>
              </a:gs>
            </a:gsLst>
            <a:lin ang="2700000" scaled="1"/>
          </a:gradFill>
          <a:ln/>
        </p:spPr>
      </p:sp>
      <p:sp>
        <p:nvSpPr>
          <p:cNvPr id="4" name="Shape 1"/>
          <p:cNvSpPr/>
          <p:nvPr/>
        </p:nvSpPr>
        <p:spPr>
          <a:xfrm>
            <a:off x="990600" y="381000"/>
            <a:ext cx="2571750" cy="381000"/>
          </a:xfrm>
          <a:custGeom>
            <a:avLst/>
            <a:gdLst/>
            <a:ahLst/>
            <a:cxnLst/>
            <a:rect l="l" t="t" r="r" b="b"/>
            <a:pathLst>
              <a:path w="2571750" h="381000">
                <a:moveTo>
                  <a:pt x="38100" y="0"/>
                </a:moveTo>
                <a:lnTo>
                  <a:pt x="2533650" y="0"/>
                </a:lnTo>
                <a:cubicBezTo>
                  <a:pt x="2554678" y="0"/>
                  <a:pt x="2571750" y="17072"/>
                  <a:pt x="2571750" y="38100"/>
                </a:cubicBezTo>
                <a:lnTo>
                  <a:pt x="2571750" y="342900"/>
                </a:lnTo>
                <a:cubicBezTo>
                  <a:pt x="2571750" y="363928"/>
                  <a:pt x="2554678" y="381000"/>
                  <a:pt x="2533650" y="381000"/>
                </a:cubicBezTo>
                <a:lnTo>
                  <a:pt x="38100" y="381000"/>
                </a:lnTo>
                <a:cubicBezTo>
                  <a:pt x="17072" y="381000"/>
                  <a:pt x="0" y="363928"/>
                  <a:pt x="0" y="342900"/>
                </a:cubicBezTo>
                <a:lnTo>
                  <a:pt x="0" y="38100"/>
                </a:lnTo>
                <a:cubicBezTo>
                  <a:pt x="0" y="17072"/>
                  <a:pt x="17072" y="0"/>
                  <a:pt x="38100" y="0"/>
                </a:cubicBezTo>
                <a:close/>
              </a:path>
            </a:pathLst>
          </a:custGeom>
          <a:solidFill>
            <a:srgbClr val="F8F7F4">
              <a:alpha val="20000"/>
            </a:srgbClr>
          </a:solidFill>
          <a:ln/>
        </p:spPr>
      </p:sp>
      <p:sp>
        <p:nvSpPr>
          <p:cNvPr id="5" name="Text 2"/>
          <p:cNvSpPr/>
          <p:nvPr/>
        </p:nvSpPr>
        <p:spPr>
          <a:xfrm>
            <a:off x="1219200" y="457200"/>
            <a:ext cx="219075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200" b="1" spc="120" kern="0" dirty="0">
                <a:solidFill>
                  <a:srgbClr val="F8F7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METHODOLOGICAL GUIDE</a:t>
            </a:r>
            <a:endParaRPr lang="en-US" sz="1600" dirty="0"/>
          </a:p>
        </p:txBody>
      </p:sp>
      <p:sp>
        <p:nvSpPr>
          <p:cNvPr id="6" name="Text 3"/>
          <p:cNvSpPr/>
          <p:nvPr/>
        </p:nvSpPr>
        <p:spPr>
          <a:xfrm>
            <a:off x="990600" y="990600"/>
            <a:ext cx="8353425" cy="1714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00000"/>
              </a:lnSpc>
            </a:pPr>
            <a:r>
              <a:rPr lang="en-US" sz="5400" b="1" dirty="0">
                <a:solidFill>
                  <a:srgbClr val="F8F7F4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How to Conduct a</a:t>
            </a:r>
            <a:endParaRPr lang="en-US" sz="1600" dirty="0"/>
          </a:p>
          <a:p>
            <a:pPr>
              <a:lnSpc>
                <a:spcPct val="100000"/>
              </a:lnSpc>
            </a:pPr>
            <a:r>
              <a:rPr lang="en-US" sz="5400" b="1" dirty="0">
                <a:solidFill>
                  <a:srgbClr val="F8F7F4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Systematic Literature Review</a:t>
            </a:r>
            <a:endParaRPr lang="en-US" sz="1600" dirty="0"/>
          </a:p>
        </p:txBody>
      </p:sp>
      <p:sp>
        <p:nvSpPr>
          <p:cNvPr id="7" name="Shape 4"/>
          <p:cNvSpPr/>
          <p:nvPr/>
        </p:nvSpPr>
        <p:spPr>
          <a:xfrm>
            <a:off x="990600" y="2933700"/>
            <a:ext cx="1219200" cy="38100"/>
          </a:xfrm>
          <a:custGeom>
            <a:avLst/>
            <a:gdLst/>
            <a:ahLst/>
            <a:cxnLst/>
            <a:rect l="l" t="t" r="r" b="b"/>
            <a:pathLst>
              <a:path w="1219200" h="38100">
                <a:moveTo>
                  <a:pt x="0" y="0"/>
                </a:moveTo>
                <a:lnTo>
                  <a:pt x="1219200" y="0"/>
                </a:lnTo>
                <a:lnTo>
                  <a:pt x="1219200" y="38100"/>
                </a:lnTo>
                <a:lnTo>
                  <a:pt x="0" y="38100"/>
                </a:lnTo>
                <a:lnTo>
                  <a:pt x="0" y="0"/>
                </a:lnTo>
                <a:close/>
              </a:path>
            </a:pathLst>
          </a:custGeom>
          <a:solidFill>
            <a:srgbClr val="4A6052"/>
          </a:solidFill>
          <a:ln/>
        </p:spPr>
      </p:sp>
      <p:sp>
        <p:nvSpPr>
          <p:cNvPr id="8" name="Text 5"/>
          <p:cNvSpPr/>
          <p:nvPr/>
        </p:nvSpPr>
        <p:spPr>
          <a:xfrm>
            <a:off x="990600" y="3200400"/>
            <a:ext cx="7429500" cy="37147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800" dirty="0">
                <a:solidFill>
                  <a:srgbClr val="F8F7F4">
                    <a:alpha val="9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A Methodological Guide Based on Enang et al. (2022)</a:t>
            </a:r>
            <a:endParaRPr lang="en-US" sz="1600" dirty="0"/>
          </a:p>
        </p:txBody>
      </p:sp>
      <p:sp>
        <p:nvSpPr>
          <p:cNvPr id="9" name="Shape 6"/>
          <p:cNvSpPr/>
          <p:nvPr/>
        </p:nvSpPr>
        <p:spPr>
          <a:xfrm>
            <a:off x="990600" y="5938838"/>
            <a:ext cx="10210800" cy="9525"/>
          </a:xfrm>
          <a:custGeom>
            <a:avLst/>
            <a:gdLst/>
            <a:ahLst/>
            <a:cxnLst/>
            <a:rect l="l" t="t" r="r" b="b"/>
            <a:pathLst>
              <a:path w="10210800" h="9525">
                <a:moveTo>
                  <a:pt x="0" y="0"/>
                </a:moveTo>
                <a:lnTo>
                  <a:pt x="10210800" y="0"/>
                </a:lnTo>
                <a:lnTo>
                  <a:pt x="10210800" y="9525"/>
                </a:lnTo>
                <a:lnTo>
                  <a:pt x="0" y="9525"/>
                </a:lnTo>
                <a:lnTo>
                  <a:pt x="0" y="0"/>
                </a:lnTo>
                <a:close/>
              </a:path>
            </a:pathLst>
          </a:custGeom>
          <a:solidFill>
            <a:srgbClr val="F8F7F4">
              <a:alpha val="30196"/>
            </a:srgbClr>
          </a:solidFill>
          <a:ln/>
        </p:spPr>
      </p:sp>
      <p:sp>
        <p:nvSpPr>
          <p:cNvPr id="10" name="Shape 7"/>
          <p:cNvSpPr/>
          <p:nvPr/>
        </p:nvSpPr>
        <p:spPr>
          <a:xfrm>
            <a:off x="1009650" y="6286500"/>
            <a:ext cx="152400" cy="152400"/>
          </a:xfrm>
          <a:custGeom>
            <a:avLst/>
            <a:gdLst/>
            <a:ahLst/>
            <a:cxnLst/>
            <a:rect l="l" t="t" r="r" b="b"/>
            <a:pathLst>
              <a:path w="152400" h="152400">
                <a:moveTo>
                  <a:pt x="80933" y="6013"/>
                </a:moveTo>
                <a:cubicBezTo>
                  <a:pt x="78016" y="4346"/>
                  <a:pt x="74414" y="4346"/>
                  <a:pt x="71467" y="6013"/>
                </a:cubicBezTo>
                <a:lnTo>
                  <a:pt x="4792" y="44113"/>
                </a:lnTo>
                <a:cubicBezTo>
                  <a:pt x="1042" y="46256"/>
                  <a:pt x="-804" y="50661"/>
                  <a:pt x="298" y="54828"/>
                </a:cubicBezTo>
                <a:cubicBezTo>
                  <a:pt x="1399" y="58995"/>
                  <a:pt x="5209" y="61912"/>
                  <a:pt x="9525" y="61912"/>
                </a:cubicBezTo>
                <a:lnTo>
                  <a:pt x="19050" y="61912"/>
                </a:lnTo>
                <a:lnTo>
                  <a:pt x="19050" y="123825"/>
                </a:lnTo>
                <a:lnTo>
                  <a:pt x="19050" y="123825"/>
                </a:lnTo>
                <a:lnTo>
                  <a:pt x="3810" y="135255"/>
                </a:lnTo>
                <a:cubicBezTo>
                  <a:pt x="1399" y="137041"/>
                  <a:pt x="0" y="139869"/>
                  <a:pt x="0" y="142875"/>
                </a:cubicBezTo>
                <a:cubicBezTo>
                  <a:pt x="0" y="148144"/>
                  <a:pt x="4256" y="152400"/>
                  <a:pt x="9525" y="152400"/>
                </a:cubicBezTo>
                <a:lnTo>
                  <a:pt x="142875" y="152400"/>
                </a:lnTo>
                <a:cubicBezTo>
                  <a:pt x="148144" y="152400"/>
                  <a:pt x="152400" y="148144"/>
                  <a:pt x="152400" y="142875"/>
                </a:cubicBezTo>
                <a:cubicBezTo>
                  <a:pt x="152400" y="139869"/>
                  <a:pt x="151001" y="137041"/>
                  <a:pt x="148590" y="135255"/>
                </a:cubicBezTo>
                <a:lnTo>
                  <a:pt x="133350" y="123825"/>
                </a:lnTo>
                <a:lnTo>
                  <a:pt x="133350" y="61912"/>
                </a:lnTo>
                <a:lnTo>
                  <a:pt x="142875" y="61912"/>
                </a:lnTo>
                <a:cubicBezTo>
                  <a:pt x="147191" y="61912"/>
                  <a:pt x="150971" y="58995"/>
                  <a:pt x="152073" y="54828"/>
                </a:cubicBezTo>
                <a:cubicBezTo>
                  <a:pt x="153174" y="50661"/>
                  <a:pt x="151328" y="46256"/>
                  <a:pt x="147578" y="44113"/>
                </a:cubicBezTo>
                <a:lnTo>
                  <a:pt x="80903" y="6013"/>
                </a:lnTo>
                <a:close/>
                <a:moveTo>
                  <a:pt x="119062" y="61912"/>
                </a:moveTo>
                <a:lnTo>
                  <a:pt x="119062" y="123825"/>
                </a:lnTo>
                <a:lnTo>
                  <a:pt x="100013" y="123825"/>
                </a:lnTo>
                <a:lnTo>
                  <a:pt x="100013" y="61912"/>
                </a:lnTo>
                <a:lnTo>
                  <a:pt x="119062" y="61912"/>
                </a:lnTo>
                <a:close/>
                <a:moveTo>
                  <a:pt x="85725" y="61912"/>
                </a:moveTo>
                <a:lnTo>
                  <a:pt x="85725" y="123825"/>
                </a:lnTo>
                <a:lnTo>
                  <a:pt x="66675" y="123825"/>
                </a:lnTo>
                <a:lnTo>
                  <a:pt x="66675" y="61912"/>
                </a:lnTo>
                <a:lnTo>
                  <a:pt x="85725" y="61912"/>
                </a:lnTo>
                <a:close/>
                <a:moveTo>
                  <a:pt x="52388" y="61912"/>
                </a:moveTo>
                <a:lnTo>
                  <a:pt x="52388" y="123825"/>
                </a:lnTo>
                <a:lnTo>
                  <a:pt x="33338" y="123825"/>
                </a:lnTo>
                <a:lnTo>
                  <a:pt x="33338" y="61912"/>
                </a:lnTo>
                <a:lnTo>
                  <a:pt x="52388" y="61912"/>
                </a:lnTo>
                <a:close/>
                <a:moveTo>
                  <a:pt x="76200" y="28575"/>
                </a:moveTo>
                <a:cubicBezTo>
                  <a:pt x="81457" y="28575"/>
                  <a:pt x="85725" y="32843"/>
                  <a:pt x="85725" y="38100"/>
                </a:cubicBezTo>
                <a:cubicBezTo>
                  <a:pt x="85725" y="43357"/>
                  <a:pt x="81457" y="47625"/>
                  <a:pt x="76200" y="47625"/>
                </a:cubicBezTo>
                <a:cubicBezTo>
                  <a:pt x="70943" y="47625"/>
                  <a:pt x="66675" y="43357"/>
                  <a:pt x="66675" y="38100"/>
                </a:cubicBezTo>
                <a:cubicBezTo>
                  <a:pt x="66675" y="32843"/>
                  <a:pt x="70943" y="28575"/>
                  <a:pt x="76200" y="28575"/>
                </a:cubicBezTo>
                <a:close/>
              </a:path>
            </a:pathLst>
          </a:custGeom>
          <a:solidFill>
            <a:srgbClr val="F8F7F4">
              <a:alpha val="80000"/>
            </a:srgbClr>
          </a:solidFill>
          <a:ln/>
        </p:spPr>
      </p:sp>
      <p:sp>
        <p:nvSpPr>
          <p:cNvPr id="11" name="Text 8"/>
          <p:cNvSpPr/>
          <p:nvPr/>
        </p:nvSpPr>
        <p:spPr>
          <a:xfrm>
            <a:off x="1238250" y="6248400"/>
            <a:ext cx="1003935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200" dirty="0">
                <a:solidFill>
                  <a:srgbClr val="F8F7F4">
                    <a:alpha val="8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Policing and Society, 2022 • Evidence-Based Research Methodology</a:t>
            </a:r>
            <a:endParaRPr lang="en-US" sz="1600" dirty="0"/>
          </a:p>
        </p:txBody>
      </p:sp>
    </p:spTree>
  </p:cSld>
  <p:clrMapOvr>
    <a:masterClrMapping/>
  </p:clrMapOvr>
  <p:transition>
    <p:fade/>
    <p:spd val="med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8F7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374850" y="374850"/>
            <a:ext cx="74970" cy="449820"/>
          </a:xfrm>
          <a:custGeom>
            <a:avLst/>
            <a:gdLst/>
            <a:ahLst/>
            <a:cxnLst/>
            <a:rect l="l" t="t" r="r" b="b"/>
            <a:pathLst>
              <a:path w="74970" h="449820">
                <a:moveTo>
                  <a:pt x="0" y="0"/>
                </a:moveTo>
                <a:lnTo>
                  <a:pt x="74970" y="0"/>
                </a:lnTo>
                <a:lnTo>
                  <a:pt x="74970" y="449820"/>
                </a:lnTo>
                <a:lnTo>
                  <a:pt x="0" y="449820"/>
                </a:lnTo>
                <a:lnTo>
                  <a:pt x="0" y="0"/>
                </a:lnTo>
                <a:close/>
              </a:path>
            </a:pathLst>
          </a:custGeom>
          <a:solidFill>
            <a:srgbClr val="4A6052"/>
          </a:solidFill>
          <a:ln/>
        </p:spPr>
      </p:sp>
      <p:sp>
        <p:nvSpPr>
          <p:cNvPr id="3" name="Text 1"/>
          <p:cNvSpPr/>
          <p:nvPr/>
        </p:nvSpPr>
        <p:spPr>
          <a:xfrm>
            <a:off x="562275" y="374850"/>
            <a:ext cx="8012421" cy="4498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80000"/>
              </a:lnSpc>
            </a:pPr>
            <a:r>
              <a:rPr lang="en-US" sz="3542" b="1" dirty="0">
                <a:solidFill>
                  <a:srgbClr val="4A5568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Introduction: What is a Systematic Review?</a:t>
            </a:r>
            <a:endParaRPr lang="en-US" sz="1600" dirty="0"/>
          </a:p>
        </p:txBody>
      </p:sp>
      <p:sp>
        <p:nvSpPr>
          <p:cNvPr id="4" name="Shape 2"/>
          <p:cNvSpPr/>
          <p:nvPr/>
        </p:nvSpPr>
        <p:spPr>
          <a:xfrm>
            <a:off x="393593" y="1049580"/>
            <a:ext cx="5594638" cy="2736406"/>
          </a:xfrm>
          <a:custGeom>
            <a:avLst/>
            <a:gdLst/>
            <a:ahLst/>
            <a:cxnLst/>
            <a:rect l="l" t="t" r="r" b="b"/>
            <a:pathLst>
              <a:path w="5594638" h="2736406">
                <a:moveTo>
                  <a:pt x="37485" y="0"/>
                </a:moveTo>
                <a:lnTo>
                  <a:pt x="5557149" y="0"/>
                </a:lnTo>
                <a:cubicBezTo>
                  <a:pt x="5577854" y="0"/>
                  <a:pt x="5594638" y="16784"/>
                  <a:pt x="5594638" y="37489"/>
                </a:cubicBezTo>
                <a:lnTo>
                  <a:pt x="5594638" y="2698917"/>
                </a:lnTo>
                <a:cubicBezTo>
                  <a:pt x="5594638" y="2719622"/>
                  <a:pt x="5577854" y="2736406"/>
                  <a:pt x="5557149" y="2736406"/>
                </a:cubicBezTo>
                <a:lnTo>
                  <a:pt x="37485" y="2736406"/>
                </a:lnTo>
                <a:cubicBezTo>
                  <a:pt x="16783" y="2736406"/>
                  <a:pt x="0" y="2719623"/>
                  <a:pt x="0" y="2698921"/>
                </a:cubicBezTo>
                <a:lnTo>
                  <a:pt x="0" y="37485"/>
                </a:lnTo>
                <a:cubicBezTo>
                  <a:pt x="0" y="16783"/>
                  <a:pt x="16783" y="0"/>
                  <a:pt x="37485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sx="100000" sy="100000" kx="0" ky="0" algn="bl" rotWithShape="0" blurRad="56228" dist="37485" dir="5400000">
              <a:srgbClr val="000000">
                <a:alpha val="10196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393593" y="1049580"/>
            <a:ext cx="37485" cy="2736406"/>
          </a:xfrm>
          <a:custGeom>
            <a:avLst/>
            <a:gdLst/>
            <a:ahLst/>
            <a:cxnLst/>
            <a:rect l="l" t="t" r="r" b="b"/>
            <a:pathLst>
              <a:path w="37485" h="2736406">
                <a:moveTo>
                  <a:pt x="37485" y="0"/>
                </a:moveTo>
                <a:lnTo>
                  <a:pt x="37485" y="0"/>
                </a:lnTo>
                <a:lnTo>
                  <a:pt x="37485" y="2736406"/>
                </a:lnTo>
                <a:lnTo>
                  <a:pt x="37485" y="2736406"/>
                </a:lnTo>
                <a:cubicBezTo>
                  <a:pt x="16783" y="2736406"/>
                  <a:pt x="0" y="2719623"/>
                  <a:pt x="0" y="2698921"/>
                </a:cubicBezTo>
                <a:lnTo>
                  <a:pt x="0" y="37485"/>
                </a:lnTo>
                <a:cubicBezTo>
                  <a:pt x="0" y="16783"/>
                  <a:pt x="16783" y="0"/>
                  <a:pt x="37485" y="0"/>
                </a:cubicBezTo>
                <a:close/>
              </a:path>
            </a:pathLst>
          </a:custGeom>
          <a:solidFill>
            <a:srgbClr val="4A6052"/>
          </a:solidFill>
          <a:ln/>
        </p:spPr>
      </p:sp>
      <p:sp>
        <p:nvSpPr>
          <p:cNvPr id="6" name="Shape 4"/>
          <p:cNvSpPr/>
          <p:nvPr/>
        </p:nvSpPr>
        <p:spPr>
          <a:xfrm>
            <a:off x="637245" y="1274490"/>
            <a:ext cx="524790" cy="524790"/>
          </a:xfrm>
          <a:custGeom>
            <a:avLst/>
            <a:gdLst/>
            <a:ahLst/>
            <a:cxnLst/>
            <a:rect l="l" t="t" r="r" b="b"/>
            <a:pathLst>
              <a:path w="524790" h="524790">
                <a:moveTo>
                  <a:pt x="37486" y="0"/>
                </a:moveTo>
                <a:lnTo>
                  <a:pt x="487304" y="0"/>
                </a:lnTo>
                <a:cubicBezTo>
                  <a:pt x="508007" y="0"/>
                  <a:pt x="524790" y="16783"/>
                  <a:pt x="524790" y="37486"/>
                </a:cubicBezTo>
                <a:lnTo>
                  <a:pt x="524790" y="487304"/>
                </a:lnTo>
                <a:cubicBezTo>
                  <a:pt x="524790" y="508007"/>
                  <a:pt x="508007" y="524790"/>
                  <a:pt x="487304" y="524790"/>
                </a:cubicBezTo>
                <a:lnTo>
                  <a:pt x="37486" y="524790"/>
                </a:lnTo>
                <a:cubicBezTo>
                  <a:pt x="16783" y="524790"/>
                  <a:pt x="0" y="508007"/>
                  <a:pt x="0" y="487304"/>
                </a:cubicBezTo>
                <a:lnTo>
                  <a:pt x="0" y="37486"/>
                </a:lnTo>
                <a:cubicBezTo>
                  <a:pt x="0" y="16783"/>
                  <a:pt x="16783" y="0"/>
                  <a:pt x="37486" y="0"/>
                </a:cubicBezTo>
                <a:close/>
              </a:path>
            </a:pathLst>
          </a:custGeom>
          <a:solidFill>
            <a:srgbClr val="4A6052"/>
          </a:solidFill>
          <a:ln/>
        </p:spPr>
      </p:sp>
      <p:sp>
        <p:nvSpPr>
          <p:cNvPr id="7" name="Shape 5"/>
          <p:cNvSpPr/>
          <p:nvPr/>
        </p:nvSpPr>
        <p:spPr>
          <a:xfrm>
            <a:off x="787185" y="1424430"/>
            <a:ext cx="224910" cy="224910"/>
          </a:xfrm>
          <a:custGeom>
            <a:avLst/>
            <a:gdLst/>
            <a:ahLst/>
            <a:cxnLst/>
            <a:rect l="l" t="t" r="r" b="b"/>
            <a:pathLst>
              <a:path w="224910" h="224910">
                <a:moveTo>
                  <a:pt x="182739" y="91370"/>
                </a:moveTo>
                <a:cubicBezTo>
                  <a:pt x="182739" y="111533"/>
                  <a:pt x="176194" y="130158"/>
                  <a:pt x="165168" y="145269"/>
                </a:cubicBezTo>
                <a:lnTo>
                  <a:pt x="220781" y="200926"/>
                </a:lnTo>
                <a:cubicBezTo>
                  <a:pt x="226272" y="206416"/>
                  <a:pt x="226272" y="215334"/>
                  <a:pt x="220781" y="220825"/>
                </a:cubicBezTo>
                <a:cubicBezTo>
                  <a:pt x="215290" y="226316"/>
                  <a:pt x="206373" y="226316"/>
                  <a:pt x="200882" y="220825"/>
                </a:cubicBezTo>
                <a:lnTo>
                  <a:pt x="145269" y="165168"/>
                </a:lnTo>
                <a:cubicBezTo>
                  <a:pt x="130158" y="176194"/>
                  <a:pt x="111533" y="182739"/>
                  <a:pt x="91370" y="182739"/>
                </a:cubicBezTo>
                <a:cubicBezTo>
                  <a:pt x="40897" y="182739"/>
                  <a:pt x="0" y="141843"/>
                  <a:pt x="0" y="91370"/>
                </a:cubicBezTo>
                <a:cubicBezTo>
                  <a:pt x="0" y="40897"/>
                  <a:pt x="40897" y="0"/>
                  <a:pt x="91370" y="0"/>
                </a:cubicBezTo>
                <a:cubicBezTo>
                  <a:pt x="141843" y="0"/>
                  <a:pt x="182739" y="40897"/>
                  <a:pt x="182739" y="91370"/>
                </a:cubicBezTo>
                <a:close/>
                <a:moveTo>
                  <a:pt x="91370" y="154626"/>
                </a:moveTo>
                <a:cubicBezTo>
                  <a:pt x="126282" y="154626"/>
                  <a:pt x="154626" y="126282"/>
                  <a:pt x="154626" y="91370"/>
                </a:cubicBezTo>
                <a:cubicBezTo>
                  <a:pt x="154626" y="56458"/>
                  <a:pt x="126282" y="28114"/>
                  <a:pt x="91370" y="28114"/>
                </a:cubicBezTo>
                <a:cubicBezTo>
                  <a:pt x="56458" y="28114"/>
                  <a:pt x="28114" y="56458"/>
                  <a:pt x="28114" y="91370"/>
                </a:cubicBezTo>
                <a:cubicBezTo>
                  <a:pt x="28114" y="126282"/>
                  <a:pt x="56458" y="154626"/>
                  <a:pt x="91370" y="154626"/>
                </a:cubicBezTo>
                <a:close/>
              </a:path>
            </a:pathLst>
          </a:custGeom>
          <a:solidFill>
            <a:srgbClr val="F8F7F4"/>
          </a:solidFill>
          <a:ln/>
        </p:spPr>
      </p:sp>
      <p:sp>
        <p:nvSpPr>
          <p:cNvPr id="8" name="Text 6"/>
          <p:cNvSpPr/>
          <p:nvPr/>
        </p:nvSpPr>
        <p:spPr>
          <a:xfrm>
            <a:off x="1311975" y="1274490"/>
            <a:ext cx="4563800" cy="299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771" b="1" dirty="0">
                <a:solidFill>
                  <a:srgbClr val="4A5568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Definition</a:t>
            </a:r>
            <a:endParaRPr lang="en-US" sz="1600" dirty="0"/>
          </a:p>
        </p:txBody>
      </p:sp>
      <p:sp>
        <p:nvSpPr>
          <p:cNvPr id="9" name="Text 7"/>
          <p:cNvSpPr/>
          <p:nvPr/>
        </p:nvSpPr>
        <p:spPr>
          <a:xfrm>
            <a:off x="1311975" y="1686826"/>
            <a:ext cx="4526315" cy="9746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181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A </a:t>
            </a:r>
            <a:pPr>
              <a:lnSpc>
                <a:spcPct val="140000"/>
              </a:lnSpc>
            </a:pPr>
            <a:r>
              <a:rPr lang="en-US" sz="1181" b="1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systematic review</a:t>
            </a:r>
            <a:pPr>
              <a:lnSpc>
                <a:spcPct val="140000"/>
              </a:lnSpc>
            </a:pPr>
            <a:r>
              <a:rPr lang="en-US" sz="1181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is a methodical, transparent, and replicable approach to evidence synthesis that follows a predefined protocol to identify, select, appraise, and synthesize all relevant research on a specific question.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1311975" y="2773891"/>
            <a:ext cx="4526315" cy="73095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181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Unlike narrative reviews, systematic reviews employ rigorous methodologies to minimize bias and provide reliable evidence for policy and practice.</a:t>
            </a:r>
            <a:endParaRPr lang="en-US" sz="1600" dirty="0"/>
          </a:p>
        </p:txBody>
      </p:sp>
      <p:sp>
        <p:nvSpPr>
          <p:cNvPr id="11" name="Shape 9"/>
          <p:cNvSpPr/>
          <p:nvPr/>
        </p:nvSpPr>
        <p:spPr>
          <a:xfrm>
            <a:off x="6228662" y="1049580"/>
            <a:ext cx="5594638" cy="2736406"/>
          </a:xfrm>
          <a:custGeom>
            <a:avLst/>
            <a:gdLst/>
            <a:ahLst/>
            <a:cxnLst/>
            <a:rect l="l" t="t" r="r" b="b"/>
            <a:pathLst>
              <a:path w="5594638" h="2736406">
                <a:moveTo>
                  <a:pt x="37485" y="0"/>
                </a:moveTo>
                <a:lnTo>
                  <a:pt x="5557149" y="0"/>
                </a:lnTo>
                <a:cubicBezTo>
                  <a:pt x="5577854" y="0"/>
                  <a:pt x="5594638" y="16784"/>
                  <a:pt x="5594638" y="37489"/>
                </a:cubicBezTo>
                <a:lnTo>
                  <a:pt x="5594638" y="2698917"/>
                </a:lnTo>
                <a:cubicBezTo>
                  <a:pt x="5594638" y="2719622"/>
                  <a:pt x="5577854" y="2736406"/>
                  <a:pt x="5557149" y="2736406"/>
                </a:cubicBezTo>
                <a:lnTo>
                  <a:pt x="37485" y="2736406"/>
                </a:lnTo>
                <a:cubicBezTo>
                  <a:pt x="16783" y="2736406"/>
                  <a:pt x="0" y="2719623"/>
                  <a:pt x="0" y="2698921"/>
                </a:cubicBezTo>
                <a:lnTo>
                  <a:pt x="0" y="37485"/>
                </a:lnTo>
                <a:cubicBezTo>
                  <a:pt x="0" y="16783"/>
                  <a:pt x="16783" y="0"/>
                  <a:pt x="37485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sx="100000" sy="100000" kx="0" ky="0" algn="bl" rotWithShape="0" blurRad="56228" dist="37485" dir="5400000">
              <a:srgbClr val="000000">
                <a:alpha val="10196"/>
              </a:srgbClr>
            </a:outerShdw>
          </a:effectLst>
        </p:spPr>
      </p:sp>
      <p:sp>
        <p:nvSpPr>
          <p:cNvPr id="12" name="Shape 10"/>
          <p:cNvSpPr/>
          <p:nvPr/>
        </p:nvSpPr>
        <p:spPr>
          <a:xfrm>
            <a:off x="6228662" y="1049580"/>
            <a:ext cx="37485" cy="2736406"/>
          </a:xfrm>
          <a:custGeom>
            <a:avLst/>
            <a:gdLst/>
            <a:ahLst/>
            <a:cxnLst/>
            <a:rect l="l" t="t" r="r" b="b"/>
            <a:pathLst>
              <a:path w="37485" h="2736406">
                <a:moveTo>
                  <a:pt x="37485" y="0"/>
                </a:moveTo>
                <a:lnTo>
                  <a:pt x="37485" y="0"/>
                </a:lnTo>
                <a:lnTo>
                  <a:pt x="37485" y="2736406"/>
                </a:lnTo>
                <a:lnTo>
                  <a:pt x="37485" y="2736406"/>
                </a:lnTo>
                <a:cubicBezTo>
                  <a:pt x="16783" y="2736406"/>
                  <a:pt x="0" y="2719623"/>
                  <a:pt x="0" y="2698921"/>
                </a:cubicBezTo>
                <a:lnTo>
                  <a:pt x="0" y="37485"/>
                </a:lnTo>
                <a:cubicBezTo>
                  <a:pt x="0" y="16783"/>
                  <a:pt x="16783" y="0"/>
                  <a:pt x="37485" y="0"/>
                </a:cubicBezTo>
                <a:close/>
              </a:path>
            </a:pathLst>
          </a:custGeom>
          <a:solidFill>
            <a:srgbClr val="A0AEC0"/>
          </a:solidFill>
          <a:ln/>
        </p:spPr>
      </p:sp>
      <p:sp>
        <p:nvSpPr>
          <p:cNvPr id="13" name="Shape 11"/>
          <p:cNvSpPr/>
          <p:nvPr/>
        </p:nvSpPr>
        <p:spPr>
          <a:xfrm>
            <a:off x="6472314" y="1274490"/>
            <a:ext cx="524790" cy="524790"/>
          </a:xfrm>
          <a:custGeom>
            <a:avLst/>
            <a:gdLst/>
            <a:ahLst/>
            <a:cxnLst/>
            <a:rect l="l" t="t" r="r" b="b"/>
            <a:pathLst>
              <a:path w="524790" h="524790">
                <a:moveTo>
                  <a:pt x="37486" y="0"/>
                </a:moveTo>
                <a:lnTo>
                  <a:pt x="487304" y="0"/>
                </a:lnTo>
                <a:cubicBezTo>
                  <a:pt x="508007" y="0"/>
                  <a:pt x="524790" y="16783"/>
                  <a:pt x="524790" y="37486"/>
                </a:cubicBezTo>
                <a:lnTo>
                  <a:pt x="524790" y="487304"/>
                </a:lnTo>
                <a:cubicBezTo>
                  <a:pt x="524790" y="508007"/>
                  <a:pt x="508007" y="524790"/>
                  <a:pt x="487304" y="524790"/>
                </a:cubicBezTo>
                <a:lnTo>
                  <a:pt x="37486" y="524790"/>
                </a:lnTo>
                <a:cubicBezTo>
                  <a:pt x="16783" y="524790"/>
                  <a:pt x="0" y="508007"/>
                  <a:pt x="0" y="487304"/>
                </a:cubicBezTo>
                <a:lnTo>
                  <a:pt x="0" y="37486"/>
                </a:lnTo>
                <a:cubicBezTo>
                  <a:pt x="0" y="16783"/>
                  <a:pt x="16783" y="0"/>
                  <a:pt x="37486" y="0"/>
                </a:cubicBezTo>
                <a:close/>
              </a:path>
            </a:pathLst>
          </a:custGeom>
          <a:solidFill>
            <a:srgbClr val="A0AEC0"/>
          </a:solidFill>
          <a:ln/>
        </p:spPr>
      </p:sp>
      <p:sp>
        <p:nvSpPr>
          <p:cNvPr id="14" name="Shape 12"/>
          <p:cNvSpPr/>
          <p:nvPr/>
        </p:nvSpPr>
        <p:spPr>
          <a:xfrm>
            <a:off x="6622254" y="1424430"/>
            <a:ext cx="224910" cy="224910"/>
          </a:xfrm>
          <a:custGeom>
            <a:avLst/>
            <a:gdLst/>
            <a:ahLst/>
            <a:cxnLst/>
            <a:rect l="l" t="t" r="r" b="b"/>
            <a:pathLst>
              <a:path w="224910" h="224910">
                <a:moveTo>
                  <a:pt x="77313" y="0"/>
                </a:moveTo>
                <a:cubicBezTo>
                  <a:pt x="65672" y="0"/>
                  <a:pt x="56228" y="9444"/>
                  <a:pt x="56228" y="21085"/>
                </a:cubicBezTo>
                <a:lnTo>
                  <a:pt x="56228" y="112455"/>
                </a:lnTo>
                <a:cubicBezTo>
                  <a:pt x="56228" y="124096"/>
                  <a:pt x="65672" y="133540"/>
                  <a:pt x="77313" y="133540"/>
                </a:cubicBezTo>
                <a:lnTo>
                  <a:pt x="105427" y="133540"/>
                </a:lnTo>
                <a:cubicBezTo>
                  <a:pt x="117067" y="133540"/>
                  <a:pt x="126512" y="124096"/>
                  <a:pt x="126512" y="112455"/>
                </a:cubicBezTo>
                <a:lnTo>
                  <a:pt x="126512" y="84341"/>
                </a:lnTo>
                <a:lnTo>
                  <a:pt x="140569" y="84341"/>
                </a:lnTo>
                <a:cubicBezTo>
                  <a:pt x="171626" y="84341"/>
                  <a:pt x="196796" y="109512"/>
                  <a:pt x="196796" y="140569"/>
                </a:cubicBezTo>
                <a:cubicBezTo>
                  <a:pt x="196796" y="171626"/>
                  <a:pt x="171626" y="196796"/>
                  <a:pt x="140569" y="196796"/>
                </a:cubicBezTo>
                <a:lnTo>
                  <a:pt x="14057" y="196796"/>
                </a:lnTo>
                <a:cubicBezTo>
                  <a:pt x="6282" y="196796"/>
                  <a:pt x="0" y="203078"/>
                  <a:pt x="0" y="210853"/>
                </a:cubicBezTo>
                <a:cubicBezTo>
                  <a:pt x="0" y="218628"/>
                  <a:pt x="6282" y="224910"/>
                  <a:pt x="14057" y="224910"/>
                </a:cubicBezTo>
                <a:lnTo>
                  <a:pt x="210853" y="224910"/>
                </a:lnTo>
                <a:cubicBezTo>
                  <a:pt x="218628" y="224910"/>
                  <a:pt x="224910" y="218628"/>
                  <a:pt x="224910" y="210853"/>
                </a:cubicBezTo>
                <a:cubicBezTo>
                  <a:pt x="224910" y="203078"/>
                  <a:pt x="218628" y="196796"/>
                  <a:pt x="210853" y="196796"/>
                </a:cubicBezTo>
                <a:lnTo>
                  <a:pt x="203429" y="196796"/>
                </a:lnTo>
                <a:cubicBezTo>
                  <a:pt x="216783" y="181861"/>
                  <a:pt x="224910" y="162181"/>
                  <a:pt x="224910" y="140569"/>
                </a:cubicBezTo>
                <a:cubicBezTo>
                  <a:pt x="224910" y="94005"/>
                  <a:pt x="187132" y="56228"/>
                  <a:pt x="140569" y="56228"/>
                </a:cubicBezTo>
                <a:lnTo>
                  <a:pt x="126512" y="56228"/>
                </a:lnTo>
                <a:lnTo>
                  <a:pt x="126512" y="21085"/>
                </a:lnTo>
                <a:cubicBezTo>
                  <a:pt x="126512" y="9444"/>
                  <a:pt x="117067" y="0"/>
                  <a:pt x="105427" y="0"/>
                </a:cubicBezTo>
                <a:lnTo>
                  <a:pt x="77313" y="0"/>
                </a:lnTo>
                <a:close/>
                <a:moveTo>
                  <a:pt x="52713" y="154626"/>
                </a:moveTo>
                <a:cubicBezTo>
                  <a:pt x="46871" y="154626"/>
                  <a:pt x="42171" y="159326"/>
                  <a:pt x="42171" y="165168"/>
                </a:cubicBezTo>
                <a:cubicBezTo>
                  <a:pt x="42171" y="171011"/>
                  <a:pt x="46871" y="175711"/>
                  <a:pt x="52713" y="175711"/>
                </a:cubicBezTo>
                <a:lnTo>
                  <a:pt x="130026" y="175711"/>
                </a:lnTo>
                <a:cubicBezTo>
                  <a:pt x="135869" y="175711"/>
                  <a:pt x="140569" y="171011"/>
                  <a:pt x="140569" y="165168"/>
                </a:cubicBezTo>
                <a:cubicBezTo>
                  <a:pt x="140569" y="159326"/>
                  <a:pt x="135869" y="154626"/>
                  <a:pt x="130026" y="154626"/>
                </a:cubicBezTo>
                <a:lnTo>
                  <a:pt x="52713" y="154626"/>
                </a:lnTo>
                <a:close/>
              </a:path>
            </a:pathLst>
          </a:custGeom>
          <a:solidFill>
            <a:srgbClr val="F8F7F4"/>
          </a:solidFill>
          <a:ln/>
        </p:spPr>
      </p:sp>
      <p:sp>
        <p:nvSpPr>
          <p:cNvPr id="15" name="Text 13"/>
          <p:cNvSpPr/>
          <p:nvPr/>
        </p:nvSpPr>
        <p:spPr>
          <a:xfrm>
            <a:off x="7147045" y="1274490"/>
            <a:ext cx="4563800" cy="299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771" b="1" dirty="0">
                <a:solidFill>
                  <a:srgbClr val="4A5568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The Research Question</a:t>
            </a:r>
            <a:endParaRPr lang="en-US" sz="1600" dirty="0"/>
          </a:p>
        </p:txBody>
      </p:sp>
      <p:sp>
        <p:nvSpPr>
          <p:cNvPr id="16" name="Shape 14"/>
          <p:cNvSpPr/>
          <p:nvPr/>
        </p:nvSpPr>
        <p:spPr>
          <a:xfrm>
            <a:off x="7156416" y="1686826"/>
            <a:ext cx="4441974" cy="1274490"/>
          </a:xfrm>
          <a:custGeom>
            <a:avLst/>
            <a:gdLst/>
            <a:ahLst/>
            <a:cxnLst/>
            <a:rect l="l" t="t" r="r" b="b"/>
            <a:pathLst>
              <a:path w="4441974" h="1274490">
                <a:moveTo>
                  <a:pt x="18743" y="0"/>
                </a:moveTo>
                <a:lnTo>
                  <a:pt x="4404491" y="0"/>
                </a:lnTo>
                <a:cubicBezTo>
                  <a:pt x="4425192" y="0"/>
                  <a:pt x="4441974" y="16782"/>
                  <a:pt x="4441974" y="37483"/>
                </a:cubicBezTo>
                <a:lnTo>
                  <a:pt x="4441974" y="1237008"/>
                </a:lnTo>
                <a:cubicBezTo>
                  <a:pt x="4441974" y="1257709"/>
                  <a:pt x="4425192" y="1274490"/>
                  <a:pt x="4404491" y="1274490"/>
                </a:cubicBezTo>
                <a:lnTo>
                  <a:pt x="18743" y="1274490"/>
                </a:lnTo>
                <a:cubicBezTo>
                  <a:pt x="8391" y="1274490"/>
                  <a:pt x="0" y="1266099"/>
                  <a:pt x="0" y="1255748"/>
                </a:cubicBezTo>
                <a:lnTo>
                  <a:pt x="0" y="18743"/>
                </a:lnTo>
                <a:cubicBezTo>
                  <a:pt x="0" y="8391"/>
                  <a:pt x="8391" y="0"/>
                  <a:pt x="18743" y="0"/>
                </a:cubicBezTo>
                <a:close/>
              </a:path>
            </a:pathLst>
          </a:custGeom>
          <a:solidFill>
            <a:srgbClr val="4A6052">
              <a:alpha val="10196"/>
            </a:srgbClr>
          </a:solidFill>
          <a:ln/>
        </p:spPr>
      </p:sp>
      <p:sp>
        <p:nvSpPr>
          <p:cNvPr id="17" name="Shape 15"/>
          <p:cNvSpPr/>
          <p:nvPr/>
        </p:nvSpPr>
        <p:spPr>
          <a:xfrm>
            <a:off x="7156416" y="1686826"/>
            <a:ext cx="18743" cy="1274490"/>
          </a:xfrm>
          <a:custGeom>
            <a:avLst/>
            <a:gdLst/>
            <a:ahLst/>
            <a:cxnLst/>
            <a:rect l="l" t="t" r="r" b="b"/>
            <a:pathLst>
              <a:path w="18743" h="1274490">
                <a:moveTo>
                  <a:pt x="18743" y="0"/>
                </a:moveTo>
                <a:lnTo>
                  <a:pt x="18743" y="0"/>
                </a:lnTo>
                <a:lnTo>
                  <a:pt x="18743" y="1274490"/>
                </a:lnTo>
                <a:lnTo>
                  <a:pt x="18743" y="1274490"/>
                </a:lnTo>
                <a:cubicBezTo>
                  <a:pt x="8391" y="1274490"/>
                  <a:pt x="0" y="1266099"/>
                  <a:pt x="0" y="1255748"/>
                </a:cubicBezTo>
                <a:lnTo>
                  <a:pt x="0" y="18743"/>
                </a:lnTo>
                <a:cubicBezTo>
                  <a:pt x="0" y="8391"/>
                  <a:pt x="8391" y="0"/>
                  <a:pt x="18743" y="0"/>
                </a:cubicBezTo>
                <a:close/>
              </a:path>
            </a:pathLst>
          </a:custGeom>
          <a:solidFill>
            <a:srgbClr val="4A6052"/>
          </a:solidFill>
          <a:ln/>
        </p:spPr>
      </p:sp>
      <p:sp>
        <p:nvSpPr>
          <p:cNvPr id="18" name="Text 16"/>
          <p:cNvSpPr/>
          <p:nvPr/>
        </p:nvSpPr>
        <p:spPr>
          <a:xfrm>
            <a:off x="7315727" y="1836766"/>
            <a:ext cx="4207693" cy="9746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181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"How has vulnerability been assessed across law enforcement and public health organisations in countries belonging to the Organisation for Economic Co-operation and Development (OECD)?"</a:t>
            </a:r>
            <a:endParaRPr lang="en-US" sz="1600" dirty="0"/>
          </a:p>
        </p:txBody>
      </p:sp>
      <p:sp>
        <p:nvSpPr>
          <p:cNvPr id="19" name="Text 17"/>
          <p:cNvSpPr/>
          <p:nvPr/>
        </p:nvSpPr>
        <p:spPr>
          <a:xfrm>
            <a:off x="7147045" y="3073771"/>
            <a:ext cx="4526315" cy="48730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181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This question guided the entire review process, from search strategy development to data synthesis.</a:t>
            </a:r>
            <a:endParaRPr lang="en-US" sz="1600" dirty="0"/>
          </a:p>
        </p:txBody>
      </p:sp>
      <p:sp>
        <p:nvSpPr>
          <p:cNvPr id="20" name="Shape 18"/>
          <p:cNvSpPr/>
          <p:nvPr/>
        </p:nvSpPr>
        <p:spPr>
          <a:xfrm>
            <a:off x="374850" y="4010896"/>
            <a:ext cx="11442300" cy="2005448"/>
          </a:xfrm>
          <a:custGeom>
            <a:avLst/>
            <a:gdLst/>
            <a:ahLst/>
            <a:cxnLst/>
            <a:rect l="l" t="t" r="r" b="b"/>
            <a:pathLst>
              <a:path w="11442300" h="2005448">
                <a:moveTo>
                  <a:pt x="37482" y="0"/>
                </a:moveTo>
                <a:lnTo>
                  <a:pt x="11404818" y="0"/>
                </a:lnTo>
                <a:cubicBezTo>
                  <a:pt x="11425519" y="0"/>
                  <a:pt x="11442300" y="16781"/>
                  <a:pt x="11442300" y="37482"/>
                </a:cubicBezTo>
                <a:lnTo>
                  <a:pt x="11442300" y="1967966"/>
                </a:lnTo>
                <a:cubicBezTo>
                  <a:pt x="11442300" y="1988667"/>
                  <a:pt x="11425519" y="2005448"/>
                  <a:pt x="11404818" y="2005448"/>
                </a:cubicBezTo>
                <a:lnTo>
                  <a:pt x="37482" y="2005448"/>
                </a:lnTo>
                <a:cubicBezTo>
                  <a:pt x="16781" y="2005448"/>
                  <a:pt x="0" y="1988667"/>
                  <a:pt x="0" y="1967966"/>
                </a:cubicBezTo>
                <a:lnTo>
                  <a:pt x="0" y="37482"/>
                </a:lnTo>
                <a:cubicBezTo>
                  <a:pt x="0" y="16795"/>
                  <a:pt x="16795" y="0"/>
                  <a:pt x="37482" y="0"/>
                </a:cubicBezTo>
                <a:close/>
              </a:path>
            </a:pathLst>
          </a:custGeom>
          <a:solidFill>
            <a:srgbClr val="4A5568"/>
          </a:solidFill>
          <a:ln/>
        </p:spPr>
      </p:sp>
      <p:sp>
        <p:nvSpPr>
          <p:cNvPr id="21" name="Shape 19"/>
          <p:cNvSpPr/>
          <p:nvPr/>
        </p:nvSpPr>
        <p:spPr>
          <a:xfrm>
            <a:off x="602103" y="4273291"/>
            <a:ext cx="210853" cy="281138"/>
          </a:xfrm>
          <a:custGeom>
            <a:avLst/>
            <a:gdLst/>
            <a:ahLst/>
            <a:cxnLst/>
            <a:rect l="l" t="t" r="r" b="b"/>
            <a:pathLst>
              <a:path w="210853" h="281138">
                <a:moveTo>
                  <a:pt x="170989" y="17571"/>
                </a:moveTo>
                <a:lnTo>
                  <a:pt x="175711" y="17571"/>
                </a:lnTo>
                <a:cubicBezTo>
                  <a:pt x="195094" y="17571"/>
                  <a:pt x="210853" y="33330"/>
                  <a:pt x="210853" y="52713"/>
                </a:cubicBezTo>
                <a:lnTo>
                  <a:pt x="210853" y="245995"/>
                </a:lnTo>
                <a:cubicBezTo>
                  <a:pt x="210853" y="265379"/>
                  <a:pt x="195094" y="281138"/>
                  <a:pt x="175711" y="281138"/>
                </a:cubicBezTo>
                <a:lnTo>
                  <a:pt x="35142" y="281138"/>
                </a:lnTo>
                <a:cubicBezTo>
                  <a:pt x="15759" y="281138"/>
                  <a:pt x="0" y="265379"/>
                  <a:pt x="0" y="245995"/>
                </a:cubicBezTo>
                <a:lnTo>
                  <a:pt x="0" y="52713"/>
                </a:lnTo>
                <a:cubicBezTo>
                  <a:pt x="0" y="33330"/>
                  <a:pt x="15759" y="17571"/>
                  <a:pt x="35142" y="17571"/>
                </a:cubicBezTo>
                <a:lnTo>
                  <a:pt x="39864" y="17571"/>
                </a:lnTo>
                <a:cubicBezTo>
                  <a:pt x="45904" y="7083"/>
                  <a:pt x="57271" y="0"/>
                  <a:pt x="70284" y="0"/>
                </a:cubicBezTo>
                <a:lnTo>
                  <a:pt x="140569" y="0"/>
                </a:lnTo>
                <a:cubicBezTo>
                  <a:pt x="153582" y="0"/>
                  <a:pt x="164949" y="7083"/>
                  <a:pt x="170989" y="17571"/>
                </a:cubicBezTo>
                <a:close/>
                <a:moveTo>
                  <a:pt x="136176" y="61499"/>
                </a:moveTo>
                <a:cubicBezTo>
                  <a:pt x="143479" y="61499"/>
                  <a:pt x="149354" y="55624"/>
                  <a:pt x="149354" y="48321"/>
                </a:cubicBezTo>
                <a:cubicBezTo>
                  <a:pt x="149354" y="41018"/>
                  <a:pt x="143479" y="35142"/>
                  <a:pt x="136176" y="35142"/>
                </a:cubicBezTo>
                <a:lnTo>
                  <a:pt x="74677" y="35142"/>
                </a:lnTo>
                <a:cubicBezTo>
                  <a:pt x="67374" y="35142"/>
                  <a:pt x="61499" y="41018"/>
                  <a:pt x="61499" y="48321"/>
                </a:cubicBezTo>
                <a:cubicBezTo>
                  <a:pt x="61499" y="55624"/>
                  <a:pt x="67374" y="61499"/>
                  <a:pt x="74677" y="61499"/>
                </a:cubicBezTo>
                <a:lnTo>
                  <a:pt x="136176" y="61499"/>
                </a:lnTo>
                <a:close/>
                <a:moveTo>
                  <a:pt x="151770" y="143150"/>
                </a:moveTo>
                <a:cubicBezTo>
                  <a:pt x="155614" y="137000"/>
                  <a:pt x="153747" y="128873"/>
                  <a:pt x="147597" y="124974"/>
                </a:cubicBezTo>
                <a:cubicBezTo>
                  <a:pt x="141447" y="121076"/>
                  <a:pt x="133321" y="122998"/>
                  <a:pt x="129422" y="129148"/>
                </a:cubicBezTo>
                <a:lnTo>
                  <a:pt x="95708" y="183124"/>
                </a:lnTo>
                <a:lnTo>
                  <a:pt x="80882" y="163356"/>
                </a:lnTo>
                <a:cubicBezTo>
                  <a:pt x="76489" y="157536"/>
                  <a:pt x="68253" y="156328"/>
                  <a:pt x="62432" y="160721"/>
                </a:cubicBezTo>
                <a:cubicBezTo>
                  <a:pt x="56612" y="165113"/>
                  <a:pt x="55404" y="173350"/>
                  <a:pt x="59797" y="179170"/>
                </a:cubicBezTo>
                <a:lnTo>
                  <a:pt x="86153" y="214313"/>
                </a:lnTo>
                <a:cubicBezTo>
                  <a:pt x="88734" y="217772"/>
                  <a:pt x="92907" y="219749"/>
                  <a:pt x="97245" y="219584"/>
                </a:cubicBezTo>
                <a:cubicBezTo>
                  <a:pt x="101583" y="219419"/>
                  <a:pt x="105536" y="217113"/>
                  <a:pt x="107843" y="213379"/>
                </a:cubicBezTo>
                <a:lnTo>
                  <a:pt x="151770" y="143095"/>
                </a:lnTo>
                <a:close/>
              </a:path>
            </a:pathLst>
          </a:custGeom>
          <a:solidFill>
            <a:srgbClr val="4A6052"/>
          </a:solidFill>
          <a:ln/>
        </p:spPr>
      </p:sp>
      <p:sp>
        <p:nvSpPr>
          <p:cNvPr id="22" name="Text 20"/>
          <p:cNvSpPr/>
          <p:nvPr/>
        </p:nvSpPr>
        <p:spPr>
          <a:xfrm>
            <a:off x="968460" y="4235806"/>
            <a:ext cx="3242453" cy="26239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476" b="1" dirty="0">
                <a:solidFill>
                  <a:srgbClr val="F8F7F4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PRISMA Methodology</a:t>
            </a:r>
            <a:endParaRPr lang="en-US" sz="1600" dirty="0"/>
          </a:p>
        </p:txBody>
      </p:sp>
      <p:sp>
        <p:nvSpPr>
          <p:cNvPr id="23" name="Text 21"/>
          <p:cNvSpPr/>
          <p:nvPr/>
        </p:nvSpPr>
        <p:spPr>
          <a:xfrm>
            <a:off x="968460" y="4573171"/>
            <a:ext cx="3223711" cy="121826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181" dirty="0">
                <a:solidFill>
                  <a:srgbClr val="F8F7F4">
                    <a:alpha val="9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The </a:t>
            </a:r>
            <a:pPr>
              <a:lnSpc>
                <a:spcPct val="140000"/>
              </a:lnSpc>
            </a:pPr>
            <a:r>
              <a:rPr lang="en-US" sz="1181" b="1" dirty="0">
                <a:solidFill>
                  <a:srgbClr val="F8F7F4">
                    <a:alpha val="9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Preferred Reporting Items for Systematic Reviews and Meta-Analyses (PRISMA)</a:t>
            </a:r>
            <a:pPr>
              <a:lnSpc>
                <a:spcPct val="140000"/>
              </a:lnSpc>
            </a:pPr>
            <a:r>
              <a:rPr lang="en-US" sz="1181" dirty="0">
                <a:solidFill>
                  <a:srgbClr val="F8F7F4">
                    <a:alpha val="9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provides a 27-item checklist ensuring transparent and complete reporting of systematic reviews and meta-analyses.</a:t>
            </a:r>
            <a:endParaRPr lang="en-US" sz="1600" dirty="0"/>
          </a:p>
        </p:txBody>
      </p:sp>
      <p:sp>
        <p:nvSpPr>
          <p:cNvPr id="24" name="Shape 22"/>
          <p:cNvSpPr/>
          <p:nvPr/>
        </p:nvSpPr>
        <p:spPr>
          <a:xfrm>
            <a:off x="4271973" y="4273291"/>
            <a:ext cx="351422" cy="281138"/>
          </a:xfrm>
          <a:custGeom>
            <a:avLst/>
            <a:gdLst/>
            <a:ahLst/>
            <a:cxnLst/>
            <a:rect l="l" t="t" r="r" b="b"/>
            <a:pathLst>
              <a:path w="351422" h="281138">
                <a:moveTo>
                  <a:pt x="210853" y="17571"/>
                </a:moveTo>
                <a:lnTo>
                  <a:pt x="281138" y="17571"/>
                </a:lnTo>
                <a:cubicBezTo>
                  <a:pt x="290857" y="17571"/>
                  <a:pt x="298709" y="25423"/>
                  <a:pt x="298709" y="35142"/>
                </a:cubicBezTo>
                <a:cubicBezTo>
                  <a:pt x="298709" y="44861"/>
                  <a:pt x="290857" y="52713"/>
                  <a:pt x="281138" y="52713"/>
                </a:cubicBezTo>
                <a:lnTo>
                  <a:pt x="218760" y="52713"/>
                </a:lnTo>
                <a:cubicBezTo>
                  <a:pt x="215905" y="66880"/>
                  <a:pt x="206186" y="78576"/>
                  <a:pt x="193282" y="84177"/>
                </a:cubicBezTo>
                <a:lnTo>
                  <a:pt x="193282" y="245995"/>
                </a:lnTo>
                <a:lnTo>
                  <a:pt x="281138" y="245995"/>
                </a:lnTo>
                <a:cubicBezTo>
                  <a:pt x="290857" y="245995"/>
                  <a:pt x="298709" y="253847"/>
                  <a:pt x="298709" y="263566"/>
                </a:cubicBezTo>
                <a:cubicBezTo>
                  <a:pt x="298709" y="273286"/>
                  <a:pt x="290857" y="281138"/>
                  <a:pt x="281138" y="281138"/>
                </a:cubicBezTo>
                <a:lnTo>
                  <a:pt x="70284" y="281138"/>
                </a:lnTo>
                <a:cubicBezTo>
                  <a:pt x="60565" y="281138"/>
                  <a:pt x="52713" y="273286"/>
                  <a:pt x="52713" y="263566"/>
                </a:cubicBezTo>
                <a:cubicBezTo>
                  <a:pt x="52713" y="253847"/>
                  <a:pt x="60565" y="245995"/>
                  <a:pt x="70284" y="245995"/>
                </a:cubicBezTo>
                <a:lnTo>
                  <a:pt x="158140" y="245995"/>
                </a:lnTo>
                <a:lnTo>
                  <a:pt x="158140" y="84177"/>
                </a:lnTo>
                <a:cubicBezTo>
                  <a:pt x="145236" y="78521"/>
                  <a:pt x="135517" y="66825"/>
                  <a:pt x="132662" y="52713"/>
                </a:cubicBezTo>
                <a:lnTo>
                  <a:pt x="70284" y="52713"/>
                </a:lnTo>
                <a:cubicBezTo>
                  <a:pt x="60565" y="52713"/>
                  <a:pt x="52713" y="44861"/>
                  <a:pt x="52713" y="35142"/>
                </a:cubicBezTo>
                <a:cubicBezTo>
                  <a:pt x="52713" y="25423"/>
                  <a:pt x="60565" y="17571"/>
                  <a:pt x="70284" y="17571"/>
                </a:cubicBezTo>
                <a:lnTo>
                  <a:pt x="140569" y="17571"/>
                </a:lnTo>
                <a:cubicBezTo>
                  <a:pt x="148586" y="6919"/>
                  <a:pt x="161325" y="0"/>
                  <a:pt x="175711" y="0"/>
                </a:cubicBezTo>
                <a:cubicBezTo>
                  <a:pt x="190097" y="0"/>
                  <a:pt x="202836" y="6919"/>
                  <a:pt x="210853" y="17571"/>
                </a:cubicBezTo>
                <a:close/>
                <a:moveTo>
                  <a:pt x="241383" y="175711"/>
                </a:moveTo>
                <a:lnTo>
                  <a:pt x="320892" y="175711"/>
                </a:lnTo>
                <a:lnTo>
                  <a:pt x="281138" y="107513"/>
                </a:lnTo>
                <a:lnTo>
                  <a:pt x="241383" y="175711"/>
                </a:lnTo>
                <a:close/>
                <a:moveTo>
                  <a:pt x="281138" y="228424"/>
                </a:moveTo>
                <a:cubicBezTo>
                  <a:pt x="246599" y="228424"/>
                  <a:pt x="217882" y="209755"/>
                  <a:pt x="211951" y="185101"/>
                </a:cubicBezTo>
                <a:cubicBezTo>
                  <a:pt x="210524" y="179060"/>
                  <a:pt x="212500" y="172856"/>
                  <a:pt x="215630" y="167475"/>
                </a:cubicBezTo>
                <a:lnTo>
                  <a:pt x="267904" y="77862"/>
                </a:lnTo>
                <a:cubicBezTo>
                  <a:pt x="270650" y="73140"/>
                  <a:pt x="275702" y="70284"/>
                  <a:pt x="281138" y="70284"/>
                </a:cubicBezTo>
                <a:cubicBezTo>
                  <a:pt x="286574" y="70284"/>
                  <a:pt x="291625" y="73195"/>
                  <a:pt x="294371" y="77862"/>
                </a:cubicBezTo>
                <a:lnTo>
                  <a:pt x="346645" y="167475"/>
                </a:lnTo>
                <a:cubicBezTo>
                  <a:pt x="349775" y="172856"/>
                  <a:pt x="351751" y="179060"/>
                  <a:pt x="350324" y="185101"/>
                </a:cubicBezTo>
                <a:cubicBezTo>
                  <a:pt x="344394" y="209700"/>
                  <a:pt x="315676" y="228424"/>
                  <a:pt x="281138" y="228424"/>
                </a:cubicBezTo>
                <a:close/>
                <a:moveTo>
                  <a:pt x="69625" y="107513"/>
                </a:moveTo>
                <a:lnTo>
                  <a:pt x="29871" y="175711"/>
                </a:lnTo>
                <a:lnTo>
                  <a:pt x="109435" y="175711"/>
                </a:lnTo>
                <a:lnTo>
                  <a:pt x="69625" y="107513"/>
                </a:lnTo>
                <a:close/>
                <a:moveTo>
                  <a:pt x="494" y="185101"/>
                </a:moveTo>
                <a:cubicBezTo>
                  <a:pt x="-933" y="179060"/>
                  <a:pt x="1043" y="172856"/>
                  <a:pt x="4173" y="167475"/>
                </a:cubicBezTo>
                <a:lnTo>
                  <a:pt x="56447" y="77862"/>
                </a:lnTo>
                <a:cubicBezTo>
                  <a:pt x="59193" y="73140"/>
                  <a:pt x="64244" y="70284"/>
                  <a:pt x="69680" y="70284"/>
                </a:cubicBezTo>
                <a:cubicBezTo>
                  <a:pt x="75116" y="70284"/>
                  <a:pt x="80168" y="73195"/>
                  <a:pt x="82914" y="77862"/>
                </a:cubicBezTo>
                <a:lnTo>
                  <a:pt x="135188" y="167475"/>
                </a:lnTo>
                <a:cubicBezTo>
                  <a:pt x="138317" y="172856"/>
                  <a:pt x="140294" y="179060"/>
                  <a:pt x="138867" y="185101"/>
                </a:cubicBezTo>
                <a:cubicBezTo>
                  <a:pt x="132936" y="209700"/>
                  <a:pt x="104219" y="228424"/>
                  <a:pt x="69680" y="228424"/>
                </a:cubicBezTo>
                <a:cubicBezTo>
                  <a:pt x="35142" y="228424"/>
                  <a:pt x="6424" y="209755"/>
                  <a:pt x="494" y="185101"/>
                </a:cubicBezTo>
                <a:close/>
              </a:path>
            </a:pathLst>
          </a:custGeom>
          <a:solidFill>
            <a:srgbClr val="4A6052"/>
          </a:solidFill>
          <a:ln/>
        </p:spPr>
      </p:sp>
      <p:sp>
        <p:nvSpPr>
          <p:cNvPr id="25" name="Text 23"/>
          <p:cNvSpPr/>
          <p:nvPr/>
        </p:nvSpPr>
        <p:spPr>
          <a:xfrm>
            <a:off x="4708615" y="4235806"/>
            <a:ext cx="3242453" cy="26239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476" b="1" dirty="0">
                <a:solidFill>
                  <a:srgbClr val="F8F7F4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Reducing Bias</a:t>
            </a:r>
            <a:endParaRPr lang="en-US" sz="1600" dirty="0"/>
          </a:p>
        </p:txBody>
      </p:sp>
      <p:sp>
        <p:nvSpPr>
          <p:cNvPr id="26" name="Text 24"/>
          <p:cNvSpPr/>
          <p:nvPr/>
        </p:nvSpPr>
        <p:spPr>
          <a:xfrm>
            <a:off x="4708615" y="4573171"/>
            <a:ext cx="3223711" cy="9746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181" dirty="0">
                <a:solidFill>
                  <a:srgbClr val="F8F7F4">
                    <a:alpha val="9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Multiple reviewers, explicit eligibility criteria, comprehensive search strategies, and quality appraisal minimize selection bias and ensure reliable, reproducible findings.</a:t>
            </a:r>
            <a:endParaRPr lang="en-US" sz="1600" dirty="0"/>
          </a:p>
        </p:txBody>
      </p:sp>
      <p:sp>
        <p:nvSpPr>
          <p:cNvPr id="27" name="Shape 25"/>
          <p:cNvSpPr/>
          <p:nvPr/>
        </p:nvSpPr>
        <p:spPr>
          <a:xfrm>
            <a:off x="8012128" y="4273291"/>
            <a:ext cx="351422" cy="281138"/>
          </a:xfrm>
          <a:custGeom>
            <a:avLst/>
            <a:gdLst/>
            <a:ahLst/>
            <a:cxnLst/>
            <a:rect l="l" t="t" r="r" b="b"/>
            <a:pathLst>
              <a:path w="351422" h="281138">
                <a:moveTo>
                  <a:pt x="175711" y="8786"/>
                </a:moveTo>
                <a:cubicBezTo>
                  <a:pt x="207229" y="8786"/>
                  <a:pt x="232817" y="34374"/>
                  <a:pt x="232817" y="65892"/>
                </a:cubicBezTo>
                <a:cubicBezTo>
                  <a:pt x="232817" y="97409"/>
                  <a:pt x="207229" y="122998"/>
                  <a:pt x="175711" y="122998"/>
                </a:cubicBezTo>
                <a:cubicBezTo>
                  <a:pt x="144193" y="122998"/>
                  <a:pt x="118605" y="97409"/>
                  <a:pt x="118605" y="65892"/>
                </a:cubicBezTo>
                <a:cubicBezTo>
                  <a:pt x="118605" y="34374"/>
                  <a:pt x="144193" y="8786"/>
                  <a:pt x="175711" y="8786"/>
                </a:cubicBezTo>
                <a:close/>
                <a:moveTo>
                  <a:pt x="52713" y="48321"/>
                </a:moveTo>
                <a:cubicBezTo>
                  <a:pt x="74533" y="48321"/>
                  <a:pt x="92248" y="66036"/>
                  <a:pt x="92248" y="87855"/>
                </a:cubicBezTo>
                <a:cubicBezTo>
                  <a:pt x="92248" y="109675"/>
                  <a:pt x="74533" y="127390"/>
                  <a:pt x="52713" y="127390"/>
                </a:cubicBezTo>
                <a:cubicBezTo>
                  <a:pt x="30893" y="127390"/>
                  <a:pt x="13178" y="109675"/>
                  <a:pt x="13178" y="87855"/>
                </a:cubicBezTo>
                <a:cubicBezTo>
                  <a:pt x="13178" y="66036"/>
                  <a:pt x="30893" y="48321"/>
                  <a:pt x="52713" y="48321"/>
                </a:cubicBezTo>
                <a:close/>
                <a:moveTo>
                  <a:pt x="0" y="228424"/>
                </a:moveTo>
                <a:cubicBezTo>
                  <a:pt x="0" y="189603"/>
                  <a:pt x="31463" y="158140"/>
                  <a:pt x="70284" y="158140"/>
                </a:cubicBezTo>
                <a:cubicBezTo>
                  <a:pt x="77313" y="158140"/>
                  <a:pt x="84122" y="159183"/>
                  <a:pt x="90546" y="161105"/>
                </a:cubicBezTo>
                <a:cubicBezTo>
                  <a:pt x="72481" y="181312"/>
                  <a:pt x="61499" y="207998"/>
                  <a:pt x="61499" y="237210"/>
                </a:cubicBezTo>
                <a:lnTo>
                  <a:pt x="61499" y="245995"/>
                </a:lnTo>
                <a:cubicBezTo>
                  <a:pt x="61499" y="252255"/>
                  <a:pt x="62817" y="258185"/>
                  <a:pt x="65178" y="263566"/>
                </a:cubicBezTo>
                <a:lnTo>
                  <a:pt x="17571" y="263566"/>
                </a:lnTo>
                <a:cubicBezTo>
                  <a:pt x="7852" y="263566"/>
                  <a:pt x="0" y="255714"/>
                  <a:pt x="0" y="245995"/>
                </a:cubicBezTo>
                <a:lnTo>
                  <a:pt x="0" y="228424"/>
                </a:lnTo>
                <a:close/>
                <a:moveTo>
                  <a:pt x="286244" y="263566"/>
                </a:moveTo>
                <a:cubicBezTo>
                  <a:pt x="288605" y="258185"/>
                  <a:pt x="289923" y="252255"/>
                  <a:pt x="289923" y="245995"/>
                </a:cubicBezTo>
                <a:lnTo>
                  <a:pt x="289923" y="237210"/>
                </a:lnTo>
                <a:cubicBezTo>
                  <a:pt x="289923" y="207998"/>
                  <a:pt x="278941" y="181312"/>
                  <a:pt x="260876" y="161105"/>
                </a:cubicBezTo>
                <a:cubicBezTo>
                  <a:pt x="267300" y="159183"/>
                  <a:pt x="274109" y="158140"/>
                  <a:pt x="281138" y="158140"/>
                </a:cubicBezTo>
                <a:cubicBezTo>
                  <a:pt x="319959" y="158140"/>
                  <a:pt x="351422" y="189603"/>
                  <a:pt x="351422" y="228424"/>
                </a:cubicBezTo>
                <a:lnTo>
                  <a:pt x="351422" y="245995"/>
                </a:lnTo>
                <a:cubicBezTo>
                  <a:pt x="351422" y="255714"/>
                  <a:pt x="343570" y="263566"/>
                  <a:pt x="333851" y="263566"/>
                </a:cubicBezTo>
                <a:lnTo>
                  <a:pt x="286244" y="263566"/>
                </a:lnTo>
                <a:close/>
                <a:moveTo>
                  <a:pt x="259174" y="87855"/>
                </a:moveTo>
                <a:cubicBezTo>
                  <a:pt x="259174" y="66036"/>
                  <a:pt x="276889" y="48321"/>
                  <a:pt x="298709" y="48321"/>
                </a:cubicBezTo>
                <a:cubicBezTo>
                  <a:pt x="320529" y="48321"/>
                  <a:pt x="338244" y="66036"/>
                  <a:pt x="338244" y="87855"/>
                </a:cubicBezTo>
                <a:cubicBezTo>
                  <a:pt x="338244" y="109675"/>
                  <a:pt x="320529" y="127390"/>
                  <a:pt x="298709" y="127390"/>
                </a:cubicBezTo>
                <a:cubicBezTo>
                  <a:pt x="276889" y="127390"/>
                  <a:pt x="259174" y="109675"/>
                  <a:pt x="259174" y="87855"/>
                </a:cubicBezTo>
                <a:close/>
                <a:moveTo>
                  <a:pt x="87855" y="237210"/>
                </a:moveTo>
                <a:cubicBezTo>
                  <a:pt x="87855" y="188670"/>
                  <a:pt x="127171" y="149354"/>
                  <a:pt x="175711" y="149354"/>
                </a:cubicBezTo>
                <a:cubicBezTo>
                  <a:pt x="224251" y="149354"/>
                  <a:pt x="263566" y="188670"/>
                  <a:pt x="263566" y="237210"/>
                </a:cubicBezTo>
                <a:lnTo>
                  <a:pt x="263566" y="245995"/>
                </a:lnTo>
                <a:cubicBezTo>
                  <a:pt x="263566" y="255714"/>
                  <a:pt x="255714" y="263566"/>
                  <a:pt x="245995" y="263566"/>
                </a:cubicBezTo>
                <a:lnTo>
                  <a:pt x="105427" y="263566"/>
                </a:lnTo>
                <a:cubicBezTo>
                  <a:pt x="95708" y="263566"/>
                  <a:pt x="87855" y="255714"/>
                  <a:pt x="87855" y="245995"/>
                </a:cubicBezTo>
                <a:lnTo>
                  <a:pt x="87855" y="237210"/>
                </a:lnTo>
                <a:close/>
              </a:path>
            </a:pathLst>
          </a:custGeom>
          <a:solidFill>
            <a:srgbClr val="4A6052"/>
          </a:solidFill>
          <a:ln/>
        </p:spPr>
      </p:sp>
      <p:sp>
        <p:nvSpPr>
          <p:cNvPr id="28" name="Text 26"/>
          <p:cNvSpPr/>
          <p:nvPr/>
        </p:nvSpPr>
        <p:spPr>
          <a:xfrm>
            <a:off x="8448770" y="4235806"/>
            <a:ext cx="3242453" cy="26239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476" b="1" dirty="0">
                <a:solidFill>
                  <a:srgbClr val="F8F7F4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Expert Advisory Group</a:t>
            </a:r>
            <a:endParaRPr lang="en-US" sz="1600" dirty="0"/>
          </a:p>
        </p:txBody>
      </p:sp>
      <p:sp>
        <p:nvSpPr>
          <p:cNvPr id="29" name="Text 27"/>
          <p:cNvSpPr/>
          <p:nvPr/>
        </p:nvSpPr>
        <p:spPr>
          <a:xfrm>
            <a:off x="8448770" y="4573171"/>
            <a:ext cx="3223711" cy="73095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181" dirty="0">
                <a:solidFill>
                  <a:srgbClr val="F8F7F4">
                    <a:alpha val="9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Consulting 26 senior stakeholders, including those with lived experience, ensures research relevance, validity, and practical applicability.</a:t>
            </a:r>
            <a:endParaRPr lang="en-US" sz="1600" dirty="0"/>
          </a:p>
        </p:txBody>
      </p:sp>
      <p:sp>
        <p:nvSpPr>
          <p:cNvPr id="30" name="Shape 28"/>
          <p:cNvSpPr/>
          <p:nvPr/>
        </p:nvSpPr>
        <p:spPr>
          <a:xfrm>
            <a:off x="374850" y="6175656"/>
            <a:ext cx="11442300" cy="18743"/>
          </a:xfrm>
          <a:custGeom>
            <a:avLst/>
            <a:gdLst/>
            <a:ahLst/>
            <a:cxnLst/>
            <a:rect l="l" t="t" r="r" b="b"/>
            <a:pathLst>
              <a:path w="11442300" h="18743">
                <a:moveTo>
                  <a:pt x="0" y="0"/>
                </a:moveTo>
                <a:lnTo>
                  <a:pt x="11442300" y="0"/>
                </a:lnTo>
                <a:lnTo>
                  <a:pt x="11442300" y="18743"/>
                </a:lnTo>
                <a:lnTo>
                  <a:pt x="0" y="18743"/>
                </a:lnTo>
                <a:lnTo>
                  <a:pt x="0" y="0"/>
                </a:lnTo>
                <a:close/>
              </a:path>
            </a:pathLst>
          </a:custGeom>
          <a:solidFill>
            <a:srgbClr val="4A6052"/>
          </a:solidFill>
          <a:ln/>
        </p:spPr>
      </p:sp>
      <p:sp>
        <p:nvSpPr>
          <p:cNvPr id="31" name="Text 29"/>
          <p:cNvSpPr/>
          <p:nvPr/>
        </p:nvSpPr>
        <p:spPr>
          <a:xfrm>
            <a:off x="374850" y="6297482"/>
            <a:ext cx="11507899" cy="18742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033" b="1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Source:</a:t>
            </a:r>
            <a:pPr>
              <a:lnSpc>
                <a:spcPct val="120000"/>
              </a:lnSpc>
            </a:pPr>
            <a:r>
              <a:rPr lang="en-US" sz="1033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Enang et al. (2022) • </a:t>
            </a:r>
            <a:pPr>
              <a:lnSpc>
                <a:spcPct val="120000"/>
              </a:lnSpc>
            </a:pPr>
            <a:r>
              <a:rPr lang="en-US" sz="1033" dirty="0">
                <a:solidFill>
                  <a:srgbClr val="4A6052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Policing and Society, 32(4), 540-559</a:t>
            </a:r>
            <a:endParaRPr lang="en-US" sz="1600" dirty="0"/>
          </a:p>
        </p:txBody>
      </p:sp>
    </p:spTree>
  </p:cSld>
  <p:clrMapOvr>
    <a:masterClrMapping/>
  </p:clrMapOvr>
  <p:transition>
    <p:fade/>
    <p:spd val="med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8F7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368617" y="368617"/>
            <a:ext cx="442340" cy="442340"/>
          </a:xfrm>
          <a:custGeom>
            <a:avLst/>
            <a:gdLst/>
            <a:ahLst/>
            <a:cxnLst/>
            <a:rect l="l" t="t" r="r" b="b"/>
            <a:pathLst>
              <a:path w="442340" h="442340">
                <a:moveTo>
                  <a:pt x="36860" y="0"/>
                </a:moveTo>
                <a:lnTo>
                  <a:pt x="405480" y="0"/>
                </a:lnTo>
                <a:cubicBezTo>
                  <a:pt x="425837" y="0"/>
                  <a:pt x="442340" y="16503"/>
                  <a:pt x="442340" y="36860"/>
                </a:cubicBezTo>
                <a:lnTo>
                  <a:pt x="442340" y="405480"/>
                </a:lnTo>
                <a:cubicBezTo>
                  <a:pt x="442340" y="425837"/>
                  <a:pt x="425837" y="442340"/>
                  <a:pt x="405480" y="442340"/>
                </a:cubicBezTo>
                <a:lnTo>
                  <a:pt x="36860" y="442340"/>
                </a:lnTo>
                <a:cubicBezTo>
                  <a:pt x="16503" y="442340"/>
                  <a:pt x="0" y="425837"/>
                  <a:pt x="0" y="405480"/>
                </a:cubicBezTo>
                <a:lnTo>
                  <a:pt x="0" y="36860"/>
                </a:lnTo>
                <a:cubicBezTo>
                  <a:pt x="0" y="16517"/>
                  <a:pt x="16517" y="0"/>
                  <a:pt x="36860" y="0"/>
                </a:cubicBezTo>
                <a:close/>
              </a:path>
            </a:pathLst>
          </a:custGeom>
          <a:solidFill>
            <a:srgbClr val="4A6052"/>
          </a:solidFill>
          <a:ln/>
        </p:spPr>
      </p:sp>
      <p:sp>
        <p:nvSpPr>
          <p:cNvPr id="3" name="Text 1"/>
          <p:cNvSpPr/>
          <p:nvPr/>
        </p:nvSpPr>
        <p:spPr>
          <a:xfrm>
            <a:off x="482946" y="442340"/>
            <a:ext cx="322540" cy="29489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742" b="1" dirty="0">
                <a:solidFill>
                  <a:srgbClr val="F8F7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01</a:t>
            </a:r>
            <a:endParaRPr lang="en-US" sz="1600" dirty="0"/>
          </a:p>
        </p:txBody>
      </p:sp>
      <p:sp>
        <p:nvSpPr>
          <p:cNvPr id="4" name="Text 2"/>
          <p:cNvSpPr/>
          <p:nvPr/>
        </p:nvSpPr>
        <p:spPr>
          <a:xfrm>
            <a:off x="921542" y="405478"/>
            <a:ext cx="6211193" cy="36861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90000"/>
              </a:lnSpc>
            </a:pPr>
            <a:r>
              <a:rPr lang="en-US" sz="2612" b="1" dirty="0">
                <a:solidFill>
                  <a:srgbClr val="4A5568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Define Research Question &amp; Eligibility Criteria</a:t>
            </a:r>
            <a:endParaRPr lang="en-US" sz="1600" dirty="0"/>
          </a:p>
        </p:txBody>
      </p:sp>
      <p:sp>
        <p:nvSpPr>
          <p:cNvPr id="5" name="Shape 3"/>
          <p:cNvSpPr/>
          <p:nvPr/>
        </p:nvSpPr>
        <p:spPr>
          <a:xfrm>
            <a:off x="387048" y="995265"/>
            <a:ext cx="4469478" cy="3354413"/>
          </a:xfrm>
          <a:custGeom>
            <a:avLst/>
            <a:gdLst/>
            <a:ahLst/>
            <a:cxnLst/>
            <a:rect l="l" t="t" r="r" b="b"/>
            <a:pathLst>
              <a:path w="4469478" h="3354413">
                <a:moveTo>
                  <a:pt x="36862" y="0"/>
                </a:moveTo>
                <a:lnTo>
                  <a:pt x="4432613" y="0"/>
                </a:lnTo>
                <a:cubicBezTo>
                  <a:pt x="4452973" y="0"/>
                  <a:pt x="4469478" y="16505"/>
                  <a:pt x="4469478" y="36865"/>
                </a:cubicBezTo>
                <a:lnTo>
                  <a:pt x="4469478" y="3317548"/>
                </a:lnTo>
                <a:cubicBezTo>
                  <a:pt x="4469478" y="3337908"/>
                  <a:pt x="4452973" y="3354413"/>
                  <a:pt x="4432613" y="3354413"/>
                </a:cubicBezTo>
                <a:lnTo>
                  <a:pt x="36862" y="3354413"/>
                </a:lnTo>
                <a:cubicBezTo>
                  <a:pt x="16504" y="3354413"/>
                  <a:pt x="0" y="3337909"/>
                  <a:pt x="0" y="3317551"/>
                </a:cubicBezTo>
                <a:lnTo>
                  <a:pt x="0" y="36862"/>
                </a:lnTo>
                <a:cubicBezTo>
                  <a:pt x="0" y="16517"/>
                  <a:pt x="16517" y="0"/>
                  <a:pt x="36862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sx="100000" sy="100000" kx="0" ky="0" algn="bl" rotWithShape="0" blurRad="55293" dist="36862" dir="5400000">
              <a:srgbClr val="000000">
                <a:alpha val="10196"/>
              </a:srgbClr>
            </a:outerShdw>
          </a:effectLst>
        </p:spPr>
      </p:sp>
      <p:sp>
        <p:nvSpPr>
          <p:cNvPr id="6" name="Shape 4"/>
          <p:cNvSpPr/>
          <p:nvPr/>
        </p:nvSpPr>
        <p:spPr>
          <a:xfrm>
            <a:off x="387048" y="995265"/>
            <a:ext cx="36862" cy="3354413"/>
          </a:xfrm>
          <a:custGeom>
            <a:avLst/>
            <a:gdLst/>
            <a:ahLst/>
            <a:cxnLst/>
            <a:rect l="l" t="t" r="r" b="b"/>
            <a:pathLst>
              <a:path w="36862" h="3354413">
                <a:moveTo>
                  <a:pt x="36862" y="0"/>
                </a:moveTo>
                <a:lnTo>
                  <a:pt x="36862" y="0"/>
                </a:lnTo>
                <a:lnTo>
                  <a:pt x="36862" y="3354413"/>
                </a:lnTo>
                <a:lnTo>
                  <a:pt x="36862" y="3354413"/>
                </a:lnTo>
                <a:cubicBezTo>
                  <a:pt x="16504" y="3354413"/>
                  <a:pt x="0" y="3337909"/>
                  <a:pt x="0" y="3317551"/>
                </a:cubicBezTo>
                <a:lnTo>
                  <a:pt x="0" y="36862"/>
                </a:lnTo>
                <a:cubicBezTo>
                  <a:pt x="0" y="16517"/>
                  <a:pt x="16517" y="0"/>
                  <a:pt x="36862" y="0"/>
                </a:cubicBezTo>
                <a:close/>
              </a:path>
            </a:pathLst>
          </a:custGeom>
          <a:solidFill>
            <a:srgbClr val="4A6052"/>
          </a:solidFill>
          <a:ln/>
        </p:spPr>
      </p:sp>
      <p:sp>
        <p:nvSpPr>
          <p:cNvPr id="7" name="Shape 5"/>
          <p:cNvSpPr/>
          <p:nvPr/>
        </p:nvSpPr>
        <p:spPr>
          <a:xfrm>
            <a:off x="612825" y="1216435"/>
            <a:ext cx="184308" cy="184308"/>
          </a:xfrm>
          <a:custGeom>
            <a:avLst/>
            <a:gdLst/>
            <a:ahLst/>
            <a:cxnLst/>
            <a:rect l="l" t="t" r="r" b="b"/>
            <a:pathLst>
              <a:path w="184308" h="184308">
                <a:moveTo>
                  <a:pt x="92154" y="184308"/>
                </a:moveTo>
                <a:cubicBezTo>
                  <a:pt x="143015" y="184308"/>
                  <a:pt x="184308" y="143015"/>
                  <a:pt x="184308" y="92154"/>
                </a:cubicBezTo>
                <a:cubicBezTo>
                  <a:pt x="184308" y="41293"/>
                  <a:pt x="143015" y="0"/>
                  <a:pt x="92154" y="0"/>
                </a:cubicBezTo>
                <a:cubicBezTo>
                  <a:pt x="41293" y="0"/>
                  <a:pt x="0" y="41293"/>
                  <a:pt x="0" y="92154"/>
                </a:cubicBezTo>
                <a:cubicBezTo>
                  <a:pt x="0" y="143015"/>
                  <a:pt x="41293" y="184308"/>
                  <a:pt x="92154" y="184308"/>
                </a:cubicBezTo>
                <a:close/>
                <a:moveTo>
                  <a:pt x="92154" y="63356"/>
                </a:moveTo>
                <a:cubicBezTo>
                  <a:pt x="85783" y="63356"/>
                  <a:pt x="80635" y="68504"/>
                  <a:pt x="80635" y="74875"/>
                </a:cubicBezTo>
                <a:cubicBezTo>
                  <a:pt x="80635" y="79663"/>
                  <a:pt x="76783" y="83515"/>
                  <a:pt x="71995" y="83515"/>
                </a:cubicBezTo>
                <a:cubicBezTo>
                  <a:pt x="67208" y="83515"/>
                  <a:pt x="63356" y="79663"/>
                  <a:pt x="63356" y="74875"/>
                </a:cubicBezTo>
                <a:cubicBezTo>
                  <a:pt x="63356" y="58964"/>
                  <a:pt x="76243" y="46077"/>
                  <a:pt x="92154" y="46077"/>
                </a:cubicBezTo>
                <a:cubicBezTo>
                  <a:pt x="108065" y="46077"/>
                  <a:pt x="120952" y="58964"/>
                  <a:pt x="120952" y="74875"/>
                </a:cubicBezTo>
                <a:cubicBezTo>
                  <a:pt x="120952" y="91866"/>
                  <a:pt x="107993" y="99066"/>
                  <a:pt x="100794" y="101694"/>
                </a:cubicBezTo>
                <a:lnTo>
                  <a:pt x="100794" y="103062"/>
                </a:lnTo>
                <a:cubicBezTo>
                  <a:pt x="100794" y="107849"/>
                  <a:pt x="96942" y="111701"/>
                  <a:pt x="92154" y="111701"/>
                </a:cubicBezTo>
                <a:cubicBezTo>
                  <a:pt x="87366" y="111701"/>
                  <a:pt x="83515" y="107849"/>
                  <a:pt x="83515" y="103062"/>
                </a:cubicBezTo>
                <a:lnTo>
                  <a:pt x="83515" y="100146"/>
                </a:lnTo>
                <a:cubicBezTo>
                  <a:pt x="83515" y="92766"/>
                  <a:pt x="88842" y="87474"/>
                  <a:pt x="94350" y="85675"/>
                </a:cubicBezTo>
                <a:cubicBezTo>
                  <a:pt x="96654" y="84919"/>
                  <a:pt x="99102" y="83695"/>
                  <a:pt x="100902" y="81967"/>
                </a:cubicBezTo>
                <a:cubicBezTo>
                  <a:pt x="102450" y="80455"/>
                  <a:pt x="103673" y="78367"/>
                  <a:pt x="103673" y="74911"/>
                </a:cubicBezTo>
                <a:cubicBezTo>
                  <a:pt x="103673" y="68540"/>
                  <a:pt x="98526" y="63392"/>
                  <a:pt x="92154" y="63392"/>
                </a:cubicBezTo>
                <a:close/>
                <a:moveTo>
                  <a:pt x="80635" y="132472"/>
                </a:moveTo>
                <a:cubicBezTo>
                  <a:pt x="80635" y="126114"/>
                  <a:pt x="85797" y="120952"/>
                  <a:pt x="92154" y="120952"/>
                </a:cubicBezTo>
                <a:cubicBezTo>
                  <a:pt x="98512" y="120952"/>
                  <a:pt x="103673" y="126114"/>
                  <a:pt x="103673" y="132472"/>
                </a:cubicBezTo>
                <a:cubicBezTo>
                  <a:pt x="103673" y="138829"/>
                  <a:pt x="98512" y="143991"/>
                  <a:pt x="92154" y="143991"/>
                </a:cubicBezTo>
                <a:cubicBezTo>
                  <a:pt x="85797" y="143991"/>
                  <a:pt x="80635" y="138829"/>
                  <a:pt x="80635" y="132472"/>
                </a:cubicBezTo>
                <a:close/>
              </a:path>
            </a:pathLst>
          </a:custGeom>
          <a:solidFill>
            <a:srgbClr val="4A6052"/>
          </a:solidFill>
          <a:ln/>
        </p:spPr>
      </p:sp>
      <p:sp>
        <p:nvSpPr>
          <p:cNvPr id="8" name="Text 6"/>
          <p:cNvSpPr/>
          <p:nvPr/>
        </p:nvSpPr>
        <p:spPr>
          <a:xfrm>
            <a:off x="820172" y="1179574"/>
            <a:ext cx="3944200" cy="258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451" b="1" dirty="0">
                <a:solidFill>
                  <a:srgbClr val="4A5568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Research Question Framework</a:t>
            </a:r>
            <a:endParaRPr lang="en-US" sz="1600" dirty="0"/>
          </a:p>
        </p:txBody>
      </p:sp>
      <p:sp>
        <p:nvSpPr>
          <p:cNvPr id="9" name="Text 7"/>
          <p:cNvSpPr/>
          <p:nvPr/>
        </p:nvSpPr>
        <p:spPr>
          <a:xfrm>
            <a:off x="589787" y="1548190"/>
            <a:ext cx="4156154" cy="71880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161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A well-formulated research question is the foundation of a systematic review. It should be </a:t>
            </a:r>
            <a:pPr>
              <a:lnSpc>
                <a:spcPct val="140000"/>
              </a:lnSpc>
            </a:pPr>
            <a:r>
              <a:rPr lang="en-US" sz="1161" b="1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specific, focused, and answerable</a:t>
            </a:r>
            <a:pPr>
              <a:lnSpc>
                <a:spcPct val="140000"/>
              </a:lnSpc>
            </a:pPr>
            <a:r>
              <a:rPr lang="en-US" sz="1161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using research evidence.</a:t>
            </a:r>
            <a:endParaRPr lang="en-US" sz="1600" dirty="0"/>
          </a:p>
        </p:txBody>
      </p:sp>
      <p:sp>
        <p:nvSpPr>
          <p:cNvPr id="10" name="Shape 8"/>
          <p:cNvSpPr/>
          <p:nvPr/>
        </p:nvSpPr>
        <p:spPr>
          <a:xfrm>
            <a:off x="589787" y="2377578"/>
            <a:ext cx="4082431" cy="1290159"/>
          </a:xfrm>
          <a:custGeom>
            <a:avLst/>
            <a:gdLst/>
            <a:ahLst/>
            <a:cxnLst/>
            <a:rect l="l" t="t" r="r" b="b"/>
            <a:pathLst>
              <a:path w="4082431" h="1290159">
                <a:moveTo>
                  <a:pt x="36860" y="0"/>
                </a:moveTo>
                <a:lnTo>
                  <a:pt x="4045571" y="0"/>
                </a:lnTo>
                <a:cubicBezTo>
                  <a:pt x="4065928" y="0"/>
                  <a:pt x="4082431" y="16503"/>
                  <a:pt x="4082431" y="36860"/>
                </a:cubicBezTo>
                <a:lnTo>
                  <a:pt x="4082431" y="1253299"/>
                </a:lnTo>
                <a:cubicBezTo>
                  <a:pt x="4082431" y="1273656"/>
                  <a:pt x="4065928" y="1290159"/>
                  <a:pt x="4045571" y="1290159"/>
                </a:cubicBezTo>
                <a:lnTo>
                  <a:pt x="36860" y="1290159"/>
                </a:lnTo>
                <a:cubicBezTo>
                  <a:pt x="16503" y="1290159"/>
                  <a:pt x="0" y="1273656"/>
                  <a:pt x="0" y="1253299"/>
                </a:cubicBezTo>
                <a:lnTo>
                  <a:pt x="0" y="36860"/>
                </a:lnTo>
                <a:cubicBezTo>
                  <a:pt x="0" y="16516"/>
                  <a:pt x="16516" y="0"/>
                  <a:pt x="36860" y="0"/>
                </a:cubicBezTo>
                <a:close/>
              </a:path>
            </a:pathLst>
          </a:custGeom>
          <a:solidFill>
            <a:srgbClr val="4A6052">
              <a:alpha val="10196"/>
            </a:srgbClr>
          </a:solidFill>
          <a:ln/>
        </p:spPr>
      </p:sp>
      <p:sp>
        <p:nvSpPr>
          <p:cNvPr id="11" name="Text 9"/>
          <p:cNvSpPr/>
          <p:nvPr/>
        </p:nvSpPr>
        <p:spPr>
          <a:xfrm>
            <a:off x="700372" y="2488163"/>
            <a:ext cx="3925769" cy="1843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016" b="1" dirty="0">
                <a:solidFill>
                  <a:srgbClr val="4A5568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PICO Framework:</a:t>
            </a:r>
            <a:endParaRPr lang="en-US" sz="1600" dirty="0"/>
          </a:p>
        </p:txBody>
      </p:sp>
      <p:sp>
        <p:nvSpPr>
          <p:cNvPr id="12" name="Text 10"/>
          <p:cNvSpPr/>
          <p:nvPr/>
        </p:nvSpPr>
        <p:spPr>
          <a:xfrm>
            <a:off x="700372" y="2709333"/>
            <a:ext cx="3925769" cy="1843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016" b="1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P</a:t>
            </a:r>
            <a:pPr>
              <a:lnSpc>
                <a:spcPct val="120000"/>
              </a:lnSpc>
            </a:pPr>
            <a:r>
              <a:rPr lang="en-US" sz="1016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opulation: Adults using LEPH facilities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700372" y="2930503"/>
            <a:ext cx="3925769" cy="1843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016" b="1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I</a:t>
            </a:r>
            <a:pPr>
              <a:lnSpc>
                <a:spcPct val="120000"/>
              </a:lnSpc>
            </a:pPr>
            <a:r>
              <a:rPr lang="en-US" sz="1016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ntervention: Vulnerability assessment</a:t>
            </a:r>
            <a:endParaRPr lang="en-US" sz="1600" dirty="0"/>
          </a:p>
        </p:txBody>
      </p:sp>
      <p:sp>
        <p:nvSpPr>
          <p:cNvPr id="14" name="Text 12"/>
          <p:cNvSpPr/>
          <p:nvPr/>
        </p:nvSpPr>
        <p:spPr>
          <a:xfrm>
            <a:off x="700372" y="3151673"/>
            <a:ext cx="3925769" cy="1843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016" b="1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C</a:t>
            </a:r>
            <a:pPr>
              <a:lnSpc>
                <a:spcPct val="120000"/>
              </a:lnSpc>
            </a:pPr>
            <a:r>
              <a:rPr lang="en-US" sz="1016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omparison: Varied approaches</a:t>
            </a:r>
            <a:endParaRPr lang="en-US" sz="1600" dirty="0"/>
          </a:p>
        </p:txBody>
      </p:sp>
      <p:sp>
        <p:nvSpPr>
          <p:cNvPr id="15" name="Text 13"/>
          <p:cNvSpPr/>
          <p:nvPr/>
        </p:nvSpPr>
        <p:spPr>
          <a:xfrm>
            <a:off x="700372" y="3372844"/>
            <a:ext cx="3925769" cy="1843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016" b="1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O</a:t>
            </a:r>
            <a:pPr>
              <a:lnSpc>
                <a:spcPct val="120000"/>
              </a:lnSpc>
            </a:pPr>
            <a:r>
              <a:rPr lang="en-US" sz="1016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utcomes: Effective components</a:t>
            </a:r>
            <a:endParaRPr lang="en-US" sz="1600" dirty="0"/>
          </a:p>
        </p:txBody>
      </p:sp>
      <p:sp>
        <p:nvSpPr>
          <p:cNvPr id="16" name="Shape 14"/>
          <p:cNvSpPr/>
          <p:nvPr/>
        </p:nvSpPr>
        <p:spPr>
          <a:xfrm>
            <a:off x="5008149" y="995265"/>
            <a:ext cx="6810195" cy="3354413"/>
          </a:xfrm>
          <a:custGeom>
            <a:avLst/>
            <a:gdLst/>
            <a:ahLst/>
            <a:cxnLst/>
            <a:rect l="l" t="t" r="r" b="b"/>
            <a:pathLst>
              <a:path w="6810195" h="3354413">
                <a:moveTo>
                  <a:pt x="36865" y="0"/>
                </a:moveTo>
                <a:lnTo>
                  <a:pt x="6773330" y="0"/>
                </a:lnTo>
                <a:cubicBezTo>
                  <a:pt x="6793690" y="0"/>
                  <a:pt x="6810195" y="16505"/>
                  <a:pt x="6810195" y="36865"/>
                </a:cubicBezTo>
                <a:lnTo>
                  <a:pt x="6810195" y="3317548"/>
                </a:lnTo>
                <a:cubicBezTo>
                  <a:pt x="6810195" y="3337908"/>
                  <a:pt x="6793690" y="3354413"/>
                  <a:pt x="6773330" y="3354413"/>
                </a:cubicBezTo>
                <a:lnTo>
                  <a:pt x="36865" y="3354413"/>
                </a:lnTo>
                <a:cubicBezTo>
                  <a:pt x="16505" y="3354413"/>
                  <a:pt x="0" y="3337908"/>
                  <a:pt x="0" y="3317548"/>
                </a:cubicBezTo>
                <a:lnTo>
                  <a:pt x="0" y="36865"/>
                </a:lnTo>
                <a:cubicBezTo>
                  <a:pt x="0" y="16519"/>
                  <a:pt x="16519" y="0"/>
                  <a:pt x="36865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sx="100000" sy="100000" kx="0" ky="0" algn="bl" rotWithShape="0" blurRad="55293" dist="36862" dir="5400000">
              <a:srgbClr val="000000">
                <a:alpha val="10196"/>
              </a:srgbClr>
            </a:outerShdw>
          </a:effectLst>
        </p:spPr>
      </p:sp>
      <p:sp>
        <p:nvSpPr>
          <p:cNvPr id="17" name="Shape 15"/>
          <p:cNvSpPr/>
          <p:nvPr/>
        </p:nvSpPr>
        <p:spPr>
          <a:xfrm>
            <a:off x="5215495" y="1216435"/>
            <a:ext cx="184308" cy="184308"/>
          </a:xfrm>
          <a:custGeom>
            <a:avLst/>
            <a:gdLst/>
            <a:ahLst/>
            <a:cxnLst/>
            <a:rect l="l" t="t" r="r" b="b"/>
            <a:pathLst>
              <a:path w="184308" h="184308">
                <a:moveTo>
                  <a:pt x="11519" y="23039"/>
                </a:moveTo>
                <a:cubicBezTo>
                  <a:pt x="6876" y="23039"/>
                  <a:pt x="2664" y="25846"/>
                  <a:pt x="864" y="30166"/>
                </a:cubicBezTo>
                <a:cubicBezTo>
                  <a:pt x="-936" y="34486"/>
                  <a:pt x="72" y="39418"/>
                  <a:pt x="3384" y="42693"/>
                </a:cubicBezTo>
                <a:lnTo>
                  <a:pt x="69116" y="108461"/>
                </a:lnTo>
                <a:lnTo>
                  <a:pt x="69116" y="149751"/>
                </a:lnTo>
                <a:cubicBezTo>
                  <a:pt x="69116" y="152810"/>
                  <a:pt x="70340" y="155726"/>
                  <a:pt x="72499" y="157886"/>
                </a:cubicBezTo>
                <a:lnTo>
                  <a:pt x="95538" y="180925"/>
                </a:lnTo>
                <a:cubicBezTo>
                  <a:pt x="98850" y="184236"/>
                  <a:pt x="103781" y="185208"/>
                  <a:pt x="108101" y="183408"/>
                </a:cubicBezTo>
                <a:cubicBezTo>
                  <a:pt x="112421" y="181609"/>
                  <a:pt x="115193" y="177433"/>
                  <a:pt x="115193" y="172789"/>
                </a:cubicBezTo>
                <a:lnTo>
                  <a:pt x="115193" y="108461"/>
                </a:lnTo>
                <a:lnTo>
                  <a:pt x="180925" y="42729"/>
                </a:lnTo>
                <a:cubicBezTo>
                  <a:pt x="184236" y="39418"/>
                  <a:pt x="185208" y="34486"/>
                  <a:pt x="183408" y="30166"/>
                </a:cubicBezTo>
                <a:cubicBezTo>
                  <a:pt x="181609" y="25846"/>
                  <a:pt x="177433" y="23039"/>
                  <a:pt x="172789" y="23039"/>
                </a:cubicBezTo>
                <a:lnTo>
                  <a:pt x="11519" y="23039"/>
                </a:lnTo>
                <a:close/>
              </a:path>
            </a:pathLst>
          </a:custGeom>
          <a:solidFill>
            <a:srgbClr val="4A6052"/>
          </a:solidFill>
          <a:ln/>
        </p:spPr>
      </p:sp>
      <p:sp>
        <p:nvSpPr>
          <p:cNvPr id="18" name="Text 16"/>
          <p:cNvSpPr/>
          <p:nvPr/>
        </p:nvSpPr>
        <p:spPr>
          <a:xfrm>
            <a:off x="5422842" y="1179574"/>
            <a:ext cx="6303347" cy="258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451" b="1" dirty="0">
                <a:solidFill>
                  <a:srgbClr val="4A5568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Inclusion/Exclusion Criteria</a:t>
            </a:r>
            <a:endParaRPr lang="en-US" sz="1600" dirty="0"/>
          </a:p>
        </p:txBody>
      </p:sp>
      <p:sp>
        <p:nvSpPr>
          <p:cNvPr id="19" name="Text 17"/>
          <p:cNvSpPr/>
          <p:nvPr/>
        </p:nvSpPr>
        <p:spPr>
          <a:xfrm>
            <a:off x="5192457" y="1548190"/>
            <a:ext cx="6515302" cy="47920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161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Explicit eligibility criteria are essential for systematic selection and to allow replication. Criteria must be documented and consistently applied.</a:t>
            </a:r>
            <a:endParaRPr lang="en-US" sz="1600" dirty="0"/>
          </a:p>
        </p:txBody>
      </p:sp>
      <p:sp>
        <p:nvSpPr>
          <p:cNvPr id="20" name="Shape 18"/>
          <p:cNvSpPr/>
          <p:nvPr/>
        </p:nvSpPr>
        <p:spPr>
          <a:xfrm>
            <a:off x="5192457" y="2137977"/>
            <a:ext cx="3170104" cy="2027392"/>
          </a:xfrm>
          <a:custGeom>
            <a:avLst/>
            <a:gdLst/>
            <a:ahLst/>
            <a:cxnLst/>
            <a:rect l="l" t="t" r="r" b="b"/>
            <a:pathLst>
              <a:path w="3170104" h="2027392">
                <a:moveTo>
                  <a:pt x="36858" y="0"/>
                </a:moveTo>
                <a:lnTo>
                  <a:pt x="3133246" y="0"/>
                </a:lnTo>
                <a:cubicBezTo>
                  <a:pt x="3153602" y="0"/>
                  <a:pt x="3170104" y="16502"/>
                  <a:pt x="3170104" y="36858"/>
                </a:cubicBezTo>
                <a:lnTo>
                  <a:pt x="3170104" y="1990534"/>
                </a:lnTo>
                <a:cubicBezTo>
                  <a:pt x="3170104" y="2010890"/>
                  <a:pt x="3153602" y="2027392"/>
                  <a:pt x="3133246" y="2027392"/>
                </a:cubicBezTo>
                <a:lnTo>
                  <a:pt x="36858" y="2027392"/>
                </a:lnTo>
                <a:cubicBezTo>
                  <a:pt x="16502" y="2027392"/>
                  <a:pt x="0" y="2010890"/>
                  <a:pt x="0" y="1990534"/>
                </a:cubicBezTo>
                <a:lnTo>
                  <a:pt x="0" y="36858"/>
                </a:lnTo>
                <a:cubicBezTo>
                  <a:pt x="0" y="16516"/>
                  <a:pt x="16516" y="0"/>
                  <a:pt x="36858" y="0"/>
                </a:cubicBezTo>
                <a:close/>
              </a:path>
            </a:pathLst>
          </a:custGeom>
          <a:solidFill>
            <a:srgbClr val="4A6052">
              <a:alpha val="10196"/>
            </a:srgbClr>
          </a:solidFill>
          <a:ln/>
        </p:spPr>
      </p:sp>
      <p:sp>
        <p:nvSpPr>
          <p:cNvPr id="21" name="Shape 19"/>
          <p:cNvSpPr/>
          <p:nvPr/>
        </p:nvSpPr>
        <p:spPr>
          <a:xfrm>
            <a:off x="5321473" y="2285424"/>
            <a:ext cx="147447" cy="147447"/>
          </a:xfrm>
          <a:custGeom>
            <a:avLst/>
            <a:gdLst/>
            <a:ahLst/>
            <a:cxnLst/>
            <a:rect l="l" t="t" r="r" b="b"/>
            <a:pathLst>
              <a:path w="147447" h="147447">
                <a:moveTo>
                  <a:pt x="73723" y="147447"/>
                </a:moveTo>
                <a:cubicBezTo>
                  <a:pt x="114412" y="147447"/>
                  <a:pt x="147447" y="114412"/>
                  <a:pt x="147447" y="73723"/>
                </a:cubicBezTo>
                <a:cubicBezTo>
                  <a:pt x="147447" y="33034"/>
                  <a:pt x="114412" y="0"/>
                  <a:pt x="73723" y="0"/>
                </a:cubicBezTo>
                <a:cubicBezTo>
                  <a:pt x="33034" y="0"/>
                  <a:pt x="0" y="33034"/>
                  <a:pt x="0" y="73723"/>
                </a:cubicBezTo>
                <a:cubicBezTo>
                  <a:pt x="0" y="114412"/>
                  <a:pt x="33034" y="147447"/>
                  <a:pt x="73723" y="147447"/>
                </a:cubicBezTo>
                <a:close/>
                <a:moveTo>
                  <a:pt x="98029" y="61254"/>
                </a:moveTo>
                <a:lnTo>
                  <a:pt x="74990" y="98115"/>
                </a:lnTo>
                <a:cubicBezTo>
                  <a:pt x="73781" y="100045"/>
                  <a:pt x="71707" y="101254"/>
                  <a:pt x="69432" y="101370"/>
                </a:cubicBezTo>
                <a:cubicBezTo>
                  <a:pt x="67157" y="101485"/>
                  <a:pt x="64969" y="100448"/>
                  <a:pt x="63615" y="98605"/>
                </a:cubicBezTo>
                <a:lnTo>
                  <a:pt x="49792" y="80174"/>
                </a:lnTo>
                <a:cubicBezTo>
                  <a:pt x="47488" y="77122"/>
                  <a:pt x="48122" y="72802"/>
                  <a:pt x="51174" y="70498"/>
                </a:cubicBezTo>
                <a:cubicBezTo>
                  <a:pt x="54227" y="68194"/>
                  <a:pt x="58547" y="68828"/>
                  <a:pt x="60851" y="71880"/>
                </a:cubicBezTo>
                <a:lnTo>
                  <a:pt x="68626" y="82248"/>
                </a:lnTo>
                <a:lnTo>
                  <a:pt x="86308" y="53939"/>
                </a:lnTo>
                <a:cubicBezTo>
                  <a:pt x="88324" y="50714"/>
                  <a:pt x="92586" y="49706"/>
                  <a:pt x="95840" y="51750"/>
                </a:cubicBezTo>
                <a:cubicBezTo>
                  <a:pt x="99095" y="53795"/>
                  <a:pt x="100074" y="58028"/>
                  <a:pt x="98029" y="61283"/>
                </a:cubicBezTo>
                <a:close/>
              </a:path>
            </a:pathLst>
          </a:custGeom>
          <a:solidFill>
            <a:srgbClr val="4A6052"/>
          </a:solidFill>
          <a:ln/>
        </p:spPr>
      </p:sp>
      <p:sp>
        <p:nvSpPr>
          <p:cNvPr id="22" name="Text 20"/>
          <p:cNvSpPr/>
          <p:nvPr/>
        </p:nvSpPr>
        <p:spPr>
          <a:xfrm>
            <a:off x="5487350" y="2248562"/>
            <a:ext cx="2838349" cy="22117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161" b="1" dirty="0">
                <a:solidFill>
                  <a:srgbClr val="4A5568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Inclusion Criteria</a:t>
            </a:r>
            <a:endParaRPr lang="en-US" sz="1600" dirty="0"/>
          </a:p>
        </p:txBody>
      </p:sp>
      <p:sp>
        <p:nvSpPr>
          <p:cNvPr id="23" name="Text 21"/>
          <p:cNvSpPr/>
          <p:nvPr/>
        </p:nvSpPr>
        <p:spPr>
          <a:xfrm>
            <a:off x="5303042" y="2543456"/>
            <a:ext cx="3013442" cy="1843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016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• Directly related to vulnerability and its assessment</a:t>
            </a:r>
            <a:endParaRPr lang="en-US" sz="1600" dirty="0"/>
          </a:p>
        </p:txBody>
      </p:sp>
      <p:sp>
        <p:nvSpPr>
          <p:cNvPr id="24" name="Text 22"/>
          <p:cNvSpPr/>
          <p:nvPr/>
        </p:nvSpPr>
        <p:spPr>
          <a:xfrm>
            <a:off x="5303042" y="2764626"/>
            <a:ext cx="3013442" cy="1843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016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• Adult population (16+ years) using LEPH facilities</a:t>
            </a:r>
            <a:endParaRPr lang="en-US" sz="1600" dirty="0"/>
          </a:p>
        </p:txBody>
      </p:sp>
      <p:sp>
        <p:nvSpPr>
          <p:cNvPr id="25" name="Text 23"/>
          <p:cNvSpPr/>
          <p:nvPr/>
        </p:nvSpPr>
        <p:spPr>
          <a:xfrm>
            <a:off x="5303042" y="2985796"/>
            <a:ext cx="3013442" cy="1843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016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• LEPH professional groups included</a:t>
            </a:r>
            <a:endParaRPr lang="en-US" sz="1600" dirty="0"/>
          </a:p>
        </p:txBody>
      </p:sp>
      <p:sp>
        <p:nvSpPr>
          <p:cNvPr id="26" name="Text 24"/>
          <p:cNvSpPr/>
          <p:nvPr/>
        </p:nvSpPr>
        <p:spPr>
          <a:xfrm>
            <a:off x="5303042" y="3206966"/>
            <a:ext cx="3013442" cy="1843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016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• OECD countries only</a:t>
            </a:r>
            <a:endParaRPr lang="en-US" sz="1600" dirty="0"/>
          </a:p>
        </p:txBody>
      </p:sp>
      <p:sp>
        <p:nvSpPr>
          <p:cNvPr id="27" name="Text 25"/>
          <p:cNvSpPr/>
          <p:nvPr/>
        </p:nvSpPr>
        <p:spPr>
          <a:xfrm>
            <a:off x="5303042" y="3428136"/>
            <a:ext cx="3013442" cy="1843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016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• English language publications</a:t>
            </a:r>
            <a:endParaRPr lang="en-US" sz="1600" dirty="0"/>
          </a:p>
        </p:txBody>
      </p:sp>
      <p:sp>
        <p:nvSpPr>
          <p:cNvPr id="28" name="Text 26"/>
          <p:cNvSpPr/>
          <p:nvPr/>
        </p:nvSpPr>
        <p:spPr>
          <a:xfrm>
            <a:off x="5303042" y="3649306"/>
            <a:ext cx="3013442" cy="1843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016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• Peer-reviewed articles only</a:t>
            </a:r>
            <a:endParaRPr lang="en-US" sz="1600" dirty="0"/>
          </a:p>
        </p:txBody>
      </p:sp>
      <p:sp>
        <p:nvSpPr>
          <p:cNvPr id="29" name="Text 27"/>
          <p:cNvSpPr/>
          <p:nvPr/>
        </p:nvSpPr>
        <p:spPr>
          <a:xfrm>
            <a:off x="5303042" y="3870476"/>
            <a:ext cx="3013442" cy="1843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016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• Publications between 2000-2018</a:t>
            </a:r>
            <a:endParaRPr lang="en-US" sz="1600" dirty="0"/>
          </a:p>
        </p:txBody>
      </p:sp>
      <p:sp>
        <p:nvSpPr>
          <p:cNvPr id="30" name="Shape 28"/>
          <p:cNvSpPr/>
          <p:nvPr/>
        </p:nvSpPr>
        <p:spPr>
          <a:xfrm>
            <a:off x="8469402" y="2137977"/>
            <a:ext cx="3170104" cy="2027392"/>
          </a:xfrm>
          <a:custGeom>
            <a:avLst/>
            <a:gdLst/>
            <a:ahLst/>
            <a:cxnLst/>
            <a:rect l="l" t="t" r="r" b="b"/>
            <a:pathLst>
              <a:path w="3170104" h="2027392">
                <a:moveTo>
                  <a:pt x="36858" y="0"/>
                </a:moveTo>
                <a:lnTo>
                  <a:pt x="3133246" y="0"/>
                </a:lnTo>
                <a:cubicBezTo>
                  <a:pt x="3153602" y="0"/>
                  <a:pt x="3170104" y="16502"/>
                  <a:pt x="3170104" y="36858"/>
                </a:cubicBezTo>
                <a:lnTo>
                  <a:pt x="3170104" y="1990534"/>
                </a:lnTo>
                <a:cubicBezTo>
                  <a:pt x="3170104" y="2010890"/>
                  <a:pt x="3153602" y="2027392"/>
                  <a:pt x="3133246" y="2027392"/>
                </a:cubicBezTo>
                <a:lnTo>
                  <a:pt x="36858" y="2027392"/>
                </a:lnTo>
                <a:cubicBezTo>
                  <a:pt x="16502" y="2027392"/>
                  <a:pt x="0" y="2010890"/>
                  <a:pt x="0" y="1990534"/>
                </a:cubicBezTo>
                <a:lnTo>
                  <a:pt x="0" y="36858"/>
                </a:lnTo>
                <a:cubicBezTo>
                  <a:pt x="0" y="16516"/>
                  <a:pt x="16516" y="0"/>
                  <a:pt x="36858" y="0"/>
                </a:cubicBezTo>
                <a:close/>
              </a:path>
            </a:pathLst>
          </a:custGeom>
          <a:solidFill>
            <a:srgbClr val="A0AEC0">
              <a:alpha val="10196"/>
            </a:srgbClr>
          </a:solidFill>
          <a:ln/>
        </p:spPr>
      </p:sp>
      <p:sp>
        <p:nvSpPr>
          <p:cNvPr id="31" name="Shape 29"/>
          <p:cNvSpPr/>
          <p:nvPr/>
        </p:nvSpPr>
        <p:spPr>
          <a:xfrm>
            <a:off x="8598418" y="2285424"/>
            <a:ext cx="147447" cy="147447"/>
          </a:xfrm>
          <a:custGeom>
            <a:avLst/>
            <a:gdLst/>
            <a:ahLst/>
            <a:cxnLst/>
            <a:rect l="l" t="t" r="r" b="b"/>
            <a:pathLst>
              <a:path w="147447" h="147447">
                <a:moveTo>
                  <a:pt x="73723" y="147447"/>
                </a:moveTo>
                <a:cubicBezTo>
                  <a:pt x="114412" y="147447"/>
                  <a:pt x="147447" y="114412"/>
                  <a:pt x="147447" y="73723"/>
                </a:cubicBezTo>
                <a:cubicBezTo>
                  <a:pt x="147447" y="33034"/>
                  <a:pt x="114412" y="0"/>
                  <a:pt x="73723" y="0"/>
                </a:cubicBezTo>
                <a:cubicBezTo>
                  <a:pt x="33034" y="0"/>
                  <a:pt x="0" y="33034"/>
                  <a:pt x="0" y="73723"/>
                </a:cubicBezTo>
                <a:cubicBezTo>
                  <a:pt x="0" y="114412"/>
                  <a:pt x="33034" y="147447"/>
                  <a:pt x="73723" y="147447"/>
                </a:cubicBezTo>
                <a:close/>
                <a:moveTo>
                  <a:pt x="48093" y="48093"/>
                </a:moveTo>
                <a:cubicBezTo>
                  <a:pt x="50800" y="45386"/>
                  <a:pt x="55177" y="45386"/>
                  <a:pt x="57856" y="48093"/>
                </a:cubicBezTo>
                <a:lnTo>
                  <a:pt x="73695" y="63932"/>
                </a:lnTo>
                <a:lnTo>
                  <a:pt x="89534" y="48093"/>
                </a:lnTo>
                <a:cubicBezTo>
                  <a:pt x="92241" y="45386"/>
                  <a:pt x="96618" y="45386"/>
                  <a:pt x="99296" y="48093"/>
                </a:cubicBezTo>
                <a:cubicBezTo>
                  <a:pt x="101974" y="50800"/>
                  <a:pt x="102003" y="55177"/>
                  <a:pt x="99296" y="57856"/>
                </a:cubicBezTo>
                <a:lnTo>
                  <a:pt x="83457" y="73695"/>
                </a:lnTo>
                <a:lnTo>
                  <a:pt x="99296" y="89534"/>
                </a:lnTo>
                <a:cubicBezTo>
                  <a:pt x="102003" y="92241"/>
                  <a:pt x="102003" y="96618"/>
                  <a:pt x="99296" y="99296"/>
                </a:cubicBezTo>
                <a:cubicBezTo>
                  <a:pt x="96589" y="101974"/>
                  <a:pt x="92212" y="102003"/>
                  <a:pt x="89534" y="99296"/>
                </a:cubicBezTo>
                <a:lnTo>
                  <a:pt x="73695" y="83457"/>
                </a:lnTo>
                <a:lnTo>
                  <a:pt x="57856" y="99296"/>
                </a:lnTo>
                <a:cubicBezTo>
                  <a:pt x="55149" y="102003"/>
                  <a:pt x="50771" y="102003"/>
                  <a:pt x="48093" y="99296"/>
                </a:cubicBezTo>
                <a:cubicBezTo>
                  <a:pt x="45415" y="96589"/>
                  <a:pt x="45386" y="92212"/>
                  <a:pt x="48093" y="89534"/>
                </a:cubicBezTo>
                <a:lnTo>
                  <a:pt x="63932" y="73695"/>
                </a:lnTo>
                <a:lnTo>
                  <a:pt x="48093" y="57856"/>
                </a:lnTo>
                <a:cubicBezTo>
                  <a:pt x="45386" y="55149"/>
                  <a:pt x="45386" y="50771"/>
                  <a:pt x="48093" y="48093"/>
                </a:cubicBezTo>
                <a:close/>
              </a:path>
            </a:pathLst>
          </a:custGeom>
          <a:solidFill>
            <a:srgbClr val="A0AEC0"/>
          </a:solidFill>
          <a:ln/>
        </p:spPr>
      </p:sp>
      <p:sp>
        <p:nvSpPr>
          <p:cNvPr id="32" name="Text 30"/>
          <p:cNvSpPr/>
          <p:nvPr/>
        </p:nvSpPr>
        <p:spPr>
          <a:xfrm>
            <a:off x="8764296" y="2248562"/>
            <a:ext cx="2838349" cy="22117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161" b="1" dirty="0">
                <a:solidFill>
                  <a:srgbClr val="4A5568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Exclusion Criteria</a:t>
            </a:r>
            <a:endParaRPr lang="en-US" sz="1600" dirty="0"/>
          </a:p>
        </p:txBody>
      </p:sp>
      <p:sp>
        <p:nvSpPr>
          <p:cNvPr id="33" name="Text 31"/>
          <p:cNvSpPr/>
          <p:nvPr/>
        </p:nvSpPr>
        <p:spPr>
          <a:xfrm>
            <a:off x="8579988" y="2543456"/>
            <a:ext cx="3013442" cy="1843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016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• Book chapters and reviews</a:t>
            </a:r>
            <a:endParaRPr lang="en-US" sz="1600" dirty="0"/>
          </a:p>
        </p:txBody>
      </p:sp>
      <p:sp>
        <p:nvSpPr>
          <p:cNvPr id="34" name="Text 32"/>
          <p:cNvSpPr/>
          <p:nvPr/>
        </p:nvSpPr>
        <p:spPr>
          <a:xfrm>
            <a:off x="8579988" y="2764626"/>
            <a:ext cx="3013442" cy="1843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016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• Research commentaries</a:t>
            </a:r>
            <a:endParaRPr lang="en-US" sz="1600" dirty="0"/>
          </a:p>
        </p:txBody>
      </p:sp>
      <p:sp>
        <p:nvSpPr>
          <p:cNvPr id="35" name="Text 33"/>
          <p:cNvSpPr/>
          <p:nvPr/>
        </p:nvSpPr>
        <p:spPr>
          <a:xfrm>
            <a:off x="8579988" y="2985796"/>
            <a:ext cx="3013442" cy="1843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016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• Non-peer-reviewed articles</a:t>
            </a:r>
            <a:endParaRPr lang="en-US" sz="1600" dirty="0"/>
          </a:p>
        </p:txBody>
      </p:sp>
      <p:sp>
        <p:nvSpPr>
          <p:cNvPr id="36" name="Text 34"/>
          <p:cNvSpPr/>
          <p:nvPr/>
        </p:nvSpPr>
        <p:spPr>
          <a:xfrm>
            <a:off x="8579988" y="3206966"/>
            <a:ext cx="3013442" cy="1843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016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• Grey literature</a:t>
            </a:r>
            <a:endParaRPr lang="en-US" sz="1600" dirty="0"/>
          </a:p>
        </p:txBody>
      </p:sp>
      <p:sp>
        <p:nvSpPr>
          <p:cNvPr id="37" name="Text 35"/>
          <p:cNvSpPr/>
          <p:nvPr/>
        </p:nvSpPr>
        <p:spPr>
          <a:xfrm>
            <a:off x="8579988" y="3428136"/>
            <a:ext cx="3013442" cy="1843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016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• Articles not explicitly discussing vulnerability</a:t>
            </a:r>
            <a:endParaRPr lang="en-US" sz="1600" dirty="0"/>
          </a:p>
        </p:txBody>
      </p:sp>
      <p:sp>
        <p:nvSpPr>
          <p:cNvPr id="38" name="Text 36"/>
          <p:cNvSpPr/>
          <p:nvPr/>
        </p:nvSpPr>
        <p:spPr>
          <a:xfrm>
            <a:off x="8579988" y="3649306"/>
            <a:ext cx="3013442" cy="1843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016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• Related concepts without vulnerability focus</a:t>
            </a:r>
            <a:endParaRPr lang="en-US" sz="1600" dirty="0"/>
          </a:p>
        </p:txBody>
      </p:sp>
      <p:sp>
        <p:nvSpPr>
          <p:cNvPr id="39" name="Text 37"/>
          <p:cNvSpPr/>
          <p:nvPr/>
        </p:nvSpPr>
        <p:spPr>
          <a:xfrm>
            <a:off x="8579988" y="3870476"/>
            <a:ext cx="3013442" cy="1843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016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• Non-English publications</a:t>
            </a:r>
            <a:endParaRPr lang="en-US" sz="1600" dirty="0"/>
          </a:p>
        </p:txBody>
      </p:sp>
      <p:sp>
        <p:nvSpPr>
          <p:cNvPr id="40" name="Shape 38"/>
          <p:cNvSpPr/>
          <p:nvPr/>
        </p:nvSpPr>
        <p:spPr>
          <a:xfrm>
            <a:off x="368617" y="4497125"/>
            <a:ext cx="3723029" cy="1345451"/>
          </a:xfrm>
          <a:custGeom>
            <a:avLst/>
            <a:gdLst/>
            <a:ahLst/>
            <a:cxnLst/>
            <a:rect l="l" t="t" r="r" b="b"/>
            <a:pathLst>
              <a:path w="3723029" h="1345451">
                <a:moveTo>
                  <a:pt x="36865" y="0"/>
                </a:moveTo>
                <a:lnTo>
                  <a:pt x="3686164" y="0"/>
                </a:lnTo>
                <a:cubicBezTo>
                  <a:pt x="3706524" y="0"/>
                  <a:pt x="3723029" y="16505"/>
                  <a:pt x="3723029" y="36865"/>
                </a:cubicBezTo>
                <a:lnTo>
                  <a:pt x="3723029" y="1308586"/>
                </a:lnTo>
                <a:cubicBezTo>
                  <a:pt x="3723029" y="1328946"/>
                  <a:pt x="3706524" y="1345451"/>
                  <a:pt x="3686164" y="1345451"/>
                </a:cubicBezTo>
                <a:lnTo>
                  <a:pt x="36865" y="1345451"/>
                </a:lnTo>
                <a:cubicBezTo>
                  <a:pt x="16505" y="1345451"/>
                  <a:pt x="0" y="1328946"/>
                  <a:pt x="0" y="1308586"/>
                </a:cubicBezTo>
                <a:lnTo>
                  <a:pt x="0" y="36865"/>
                </a:lnTo>
                <a:cubicBezTo>
                  <a:pt x="0" y="16505"/>
                  <a:pt x="16505" y="0"/>
                  <a:pt x="36865" y="0"/>
                </a:cubicBezTo>
                <a:close/>
              </a:path>
            </a:pathLst>
          </a:custGeom>
          <a:solidFill>
            <a:srgbClr val="4A5568"/>
          </a:solidFill>
          <a:ln/>
        </p:spPr>
      </p:sp>
      <p:sp>
        <p:nvSpPr>
          <p:cNvPr id="41" name="Shape 39"/>
          <p:cNvSpPr/>
          <p:nvPr/>
        </p:nvSpPr>
        <p:spPr>
          <a:xfrm>
            <a:off x="543710" y="4663002"/>
            <a:ext cx="221170" cy="221170"/>
          </a:xfrm>
          <a:custGeom>
            <a:avLst/>
            <a:gdLst/>
            <a:ahLst/>
            <a:cxnLst/>
            <a:rect l="l" t="t" r="r" b="b"/>
            <a:pathLst>
              <a:path w="221170" h="221170">
                <a:moveTo>
                  <a:pt x="152011" y="120952"/>
                </a:moveTo>
                <a:lnTo>
                  <a:pt x="69548" y="120952"/>
                </a:lnTo>
                <a:cubicBezTo>
                  <a:pt x="70800" y="148815"/>
                  <a:pt x="76978" y="174474"/>
                  <a:pt x="85747" y="193265"/>
                </a:cubicBezTo>
                <a:cubicBezTo>
                  <a:pt x="90671" y="203848"/>
                  <a:pt x="95984" y="211321"/>
                  <a:pt x="100909" y="215900"/>
                </a:cubicBezTo>
                <a:cubicBezTo>
                  <a:pt x="105747" y="220436"/>
                  <a:pt x="109073" y="221170"/>
                  <a:pt x="110801" y="221170"/>
                </a:cubicBezTo>
                <a:cubicBezTo>
                  <a:pt x="112529" y="221170"/>
                  <a:pt x="115855" y="220436"/>
                  <a:pt x="120693" y="215900"/>
                </a:cubicBezTo>
                <a:cubicBezTo>
                  <a:pt x="125618" y="211321"/>
                  <a:pt x="130931" y="203805"/>
                  <a:pt x="135855" y="193265"/>
                </a:cubicBezTo>
                <a:cubicBezTo>
                  <a:pt x="144624" y="174474"/>
                  <a:pt x="150802" y="148815"/>
                  <a:pt x="152054" y="120952"/>
                </a:cubicBezTo>
                <a:close/>
                <a:moveTo>
                  <a:pt x="69504" y="100218"/>
                </a:moveTo>
                <a:lnTo>
                  <a:pt x="151968" y="100218"/>
                </a:lnTo>
                <a:cubicBezTo>
                  <a:pt x="150759" y="72355"/>
                  <a:pt x="144581" y="46696"/>
                  <a:pt x="135812" y="27905"/>
                </a:cubicBezTo>
                <a:cubicBezTo>
                  <a:pt x="130888" y="17365"/>
                  <a:pt x="125574" y="9849"/>
                  <a:pt x="120650" y="5270"/>
                </a:cubicBezTo>
                <a:cubicBezTo>
                  <a:pt x="115812" y="734"/>
                  <a:pt x="112486" y="0"/>
                  <a:pt x="110758" y="0"/>
                </a:cubicBezTo>
                <a:cubicBezTo>
                  <a:pt x="109030" y="0"/>
                  <a:pt x="105704" y="734"/>
                  <a:pt x="100866" y="5270"/>
                </a:cubicBezTo>
                <a:cubicBezTo>
                  <a:pt x="95941" y="9849"/>
                  <a:pt x="90628" y="17365"/>
                  <a:pt x="85703" y="27905"/>
                </a:cubicBezTo>
                <a:cubicBezTo>
                  <a:pt x="76934" y="46696"/>
                  <a:pt x="70757" y="72355"/>
                  <a:pt x="69504" y="100218"/>
                </a:cubicBezTo>
                <a:close/>
                <a:moveTo>
                  <a:pt x="48770" y="100218"/>
                </a:moveTo>
                <a:cubicBezTo>
                  <a:pt x="50282" y="63241"/>
                  <a:pt x="59828" y="28899"/>
                  <a:pt x="73781" y="6350"/>
                </a:cubicBezTo>
                <a:cubicBezTo>
                  <a:pt x="33996" y="20432"/>
                  <a:pt x="4709" y="56675"/>
                  <a:pt x="648" y="100218"/>
                </a:cubicBezTo>
                <a:lnTo>
                  <a:pt x="48770" y="100218"/>
                </a:lnTo>
                <a:close/>
                <a:moveTo>
                  <a:pt x="648" y="120952"/>
                </a:moveTo>
                <a:cubicBezTo>
                  <a:pt x="4709" y="164495"/>
                  <a:pt x="33996" y="200738"/>
                  <a:pt x="73781" y="214820"/>
                </a:cubicBezTo>
                <a:cubicBezTo>
                  <a:pt x="59828" y="192271"/>
                  <a:pt x="50282" y="157929"/>
                  <a:pt x="48770" y="120952"/>
                </a:cubicBezTo>
                <a:lnTo>
                  <a:pt x="648" y="120952"/>
                </a:lnTo>
                <a:close/>
                <a:moveTo>
                  <a:pt x="172746" y="120952"/>
                </a:moveTo>
                <a:cubicBezTo>
                  <a:pt x="171234" y="157929"/>
                  <a:pt x="161687" y="192271"/>
                  <a:pt x="147735" y="214820"/>
                </a:cubicBezTo>
                <a:cubicBezTo>
                  <a:pt x="187519" y="200695"/>
                  <a:pt x="216807" y="164495"/>
                  <a:pt x="220868" y="120952"/>
                </a:cubicBezTo>
                <a:lnTo>
                  <a:pt x="172746" y="120952"/>
                </a:lnTo>
                <a:close/>
                <a:moveTo>
                  <a:pt x="220868" y="100218"/>
                </a:moveTo>
                <a:cubicBezTo>
                  <a:pt x="216807" y="56675"/>
                  <a:pt x="187519" y="20432"/>
                  <a:pt x="147735" y="6350"/>
                </a:cubicBezTo>
                <a:cubicBezTo>
                  <a:pt x="161687" y="28899"/>
                  <a:pt x="171234" y="63241"/>
                  <a:pt x="172746" y="100218"/>
                </a:cubicBezTo>
                <a:lnTo>
                  <a:pt x="220868" y="100218"/>
                </a:lnTo>
                <a:close/>
              </a:path>
            </a:pathLst>
          </a:custGeom>
          <a:solidFill>
            <a:srgbClr val="4A6052"/>
          </a:solidFill>
          <a:ln/>
        </p:spPr>
      </p:sp>
      <p:sp>
        <p:nvSpPr>
          <p:cNvPr id="42" name="Text 40"/>
          <p:cNvSpPr/>
          <p:nvPr/>
        </p:nvSpPr>
        <p:spPr>
          <a:xfrm>
            <a:off x="903111" y="4644571"/>
            <a:ext cx="1391528" cy="258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306" b="1" dirty="0">
                <a:solidFill>
                  <a:srgbClr val="F8F7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Geographic Scope</a:t>
            </a:r>
            <a:endParaRPr lang="en-US" sz="1600" dirty="0"/>
          </a:p>
        </p:txBody>
      </p:sp>
      <p:sp>
        <p:nvSpPr>
          <p:cNvPr id="43" name="Text 41"/>
          <p:cNvSpPr/>
          <p:nvPr/>
        </p:nvSpPr>
        <p:spPr>
          <a:xfrm>
            <a:off x="516063" y="4976327"/>
            <a:ext cx="3501859" cy="71880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161" dirty="0">
                <a:solidFill>
                  <a:srgbClr val="F8F7F4">
                    <a:alpha val="9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OECD countries only, ensuring similar political, legislative, and socio-economic structures for better comparison.</a:t>
            </a:r>
            <a:endParaRPr lang="en-US" sz="1600" dirty="0"/>
          </a:p>
        </p:txBody>
      </p:sp>
      <p:sp>
        <p:nvSpPr>
          <p:cNvPr id="44" name="Shape 42"/>
          <p:cNvSpPr/>
          <p:nvPr/>
        </p:nvSpPr>
        <p:spPr>
          <a:xfrm>
            <a:off x="4234917" y="4497125"/>
            <a:ext cx="3723029" cy="1345451"/>
          </a:xfrm>
          <a:custGeom>
            <a:avLst/>
            <a:gdLst/>
            <a:ahLst/>
            <a:cxnLst/>
            <a:rect l="l" t="t" r="r" b="b"/>
            <a:pathLst>
              <a:path w="3723029" h="1345451">
                <a:moveTo>
                  <a:pt x="36865" y="0"/>
                </a:moveTo>
                <a:lnTo>
                  <a:pt x="3686164" y="0"/>
                </a:lnTo>
                <a:cubicBezTo>
                  <a:pt x="3706524" y="0"/>
                  <a:pt x="3723029" y="16505"/>
                  <a:pt x="3723029" y="36865"/>
                </a:cubicBezTo>
                <a:lnTo>
                  <a:pt x="3723029" y="1308586"/>
                </a:lnTo>
                <a:cubicBezTo>
                  <a:pt x="3723029" y="1328946"/>
                  <a:pt x="3706524" y="1345451"/>
                  <a:pt x="3686164" y="1345451"/>
                </a:cubicBezTo>
                <a:lnTo>
                  <a:pt x="36865" y="1345451"/>
                </a:lnTo>
                <a:cubicBezTo>
                  <a:pt x="16505" y="1345451"/>
                  <a:pt x="0" y="1328946"/>
                  <a:pt x="0" y="1308586"/>
                </a:cubicBezTo>
                <a:lnTo>
                  <a:pt x="0" y="36865"/>
                </a:lnTo>
                <a:cubicBezTo>
                  <a:pt x="0" y="16505"/>
                  <a:pt x="16505" y="0"/>
                  <a:pt x="36865" y="0"/>
                </a:cubicBezTo>
                <a:close/>
              </a:path>
            </a:pathLst>
          </a:custGeom>
          <a:solidFill>
            <a:srgbClr val="4A5568"/>
          </a:solidFill>
          <a:ln/>
        </p:spPr>
      </p:sp>
      <p:sp>
        <p:nvSpPr>
          <p:cNvPr id="45" name="Shape 43"/>
          <p:cNvSpPr/>
          <p:nvPr/>
        </p:nvSpPr>
        <p:spPr>
          <a:xfrm>
            <a:off x="4423833" y="4663002"/>
            <a:ext cx="193524" cy="221170"/>
          </a:xfrm>
          <a:custGeom>
            <a:avLst/>
            <a:gdLst/>
            <a:ahLst/>
            <a:cxnLst/>
            <a:rect l="l" t="t" r="r" b="b"/>
            <a:pathLst>
              <a:path w="193524" h="221170">
                <a:moveTo>
                  <a:pt x="55293" y="0"/>
                </a:moveTo>
                <a:cubicBezTo>
                  <a:pt x="62938" y="0"/>
                  <a:pt x="69116" y="6177"/>
                  <a:pt x="69116" y="13823"/>
                </a:cubicBezTo>
                <a:lnTo>
                  <a:pt x="69116" y="27646"/>
                </a:lnTo>
                <a:lnTo>
                  <a:pt x="124408" y="27646"/>
                </a:lnTo>
                <a:lnTo>
                  <a:pt x="124408" y="13823"/>
                </a:lnTo>
                <a:cubicBezTo>
                  <a:pt x="124408" y="6177"/>
                  <a:pt x="130585" y="0"/>
                  <a:pt x="138231" y="0"/>
                </a:cubicBezTo>
                <a:cubicBezTo>
                  <a:pt x="145877" y="0"/>
                  <a:pt x="152054" y="6177"/>
                  <a:pt x="152054" y="13823"/>
                </a:cubicBezTo>
                <a:lnTo>
                  <a:pt x="152054" y="27646"/>
                </a:lnTo>
                <a:lnTo>
                  <a:pt x="165878" y="27646"/>
                </a:lnTo>
                <a:cubicBezTo>
                  <a:pt x="181126" y="27646"/>
                  <a:pt x="193524" y="40044"/>
                  <a:pt x="193524" y="55293"/>
                </a:cubicBezTo>
                <a:lnTo>
                  <a:pt x="193524" y="179701"/>
                </a:lnTo>
                <a:cubicBezTo>
                  <a:pt x="193524" y="194949"/>
                  <a:pt x="181126" y="207347"/>
                  <a:pt x="165878" y="207347"/>
                </a:cubicBezTo>
                <a:lnTo>
                  <a:pt x="27646" y="207347"/>
                </a:lnTo>
                <a:cubicBezTo>
                  <a:pt x="12398" y="207347"/>
                  <a:pt x="0" y="194949"/>
                  <a:pt x="0" y="179701"/>
                </a:cubicBezTo>
                <a:lnTo>
                  <a:pt x="0" y="55293"/>
                </a:lnTo>
                <a:cubicBezTo>
                  <a:pt x="0" y="40044"/>
                  <a:pt x="12398" y="27646"/>
                  <a:pt x="27646" y="27646"/>
                </a:cubicBezTo>
                <a:lnTo>
                  <a:pt x="41469" y="27646"/>
                </a:lnTo>
                <a:lnTo>
                  <a:pt x="41469" y="13823"/>
                </a:lnTo>
                <a:cubicBezTo>
                  <a:pt x="41469" y="6177"/>
                  <a:pt x="47647" y="0"/>
                  <a:pt x="55293" y="0"/>
                </a:cubicBezTo>
                <a:close/>
                <a:moveTo>
                  <a:pt x="27646" y="103673"/>
                </a:moveTo>
                <a:lnTo>
                  <a:pt x="27646" y="117497"/>
                </a:lnTo>
                <a:cubicBezTo>
                  <a:pt x="27646" y="121298"/>
                  <a:pt x="30756" y="124408"/>
                  <a:pt x="34558" y="124408"/>
                </a:cubicBezTo>
                <a:lnTo>
                  <a:pt x="48381" y="124408"/>
                </a:lnTo>
                <a:cubicBezTo>
                  <a:pt x="52182" y="124408"/>
                  <a:pt x="55293" y="121298"/>
                  <a:pt x="55293" y="117497"/>
                </a:cubicBezTo>
                <a:lnTo>
                  <a:pt x="55293" y="103673"/>
                </a:lnTo>
                <a:cubicBezTo>
                  <a:pt x="55293" y="99872"/>
                  <a:pt x="52182" y="96762"/>
                  <a:pt x="48381" y="96762"/>
                </a:cubicBezTo>
                <a:lnTo>
                  <a:pt x="34558" y="96762"/>
                </a:lnTo>
                <a:cubicBezTo>
                  <a:pt x="30756" y="96762"/>
                  <a:pt x="27646" y="99872"/>
                  <a:pt x="27646" y="103673"/>
                </a:cubicBezTo>
                <a:close/>
                <a:moveTo>
                  <a:pt x="82939" y="103673"/>
                </a:moveTo>
                <a:lnTo>
                  <a:pt x="82939" y="117497"/>
                </a:lnTo>
                <a:cubicBezTo>
                  <a:pt x="82939" y="121298"/>
                  <a:pt x="86049" y="124408"/>
                  <a:pt x="89850" y="124408"/>
                </a:cubicBezTo>
                <a:lnTo>
                  <a:pt x="103673" y="124408"/>
                </a:lnTo>
                <a:cubicBezTo>
                  <a:pt x="107475" y="124408"/>
                  <a:pt x="110585" y="121298"/>
                  <a:pt x="110585" y="117497"/>
                </a:cubicBezTo>
                <a:lnTo>
                  <a:pt x="110585" y="103673"/>
                </a:lnTo>
                <a:cubicBezTo>
                  <a:pt x="110585" y="99872"/>
                  <a:pt x="107475" y="96762"/>
                  <a:pt x="103673" y="96762"/>
                </a:cubicBezTo>
                <a:lnTo>
                  <a:pt x="89850" y="96762"/>
                </a:lnTo>
                <a:cubicBezTo>
                  <a:pt x="86049" y="96762"/>
                  <a:pt x="82939" y="99872"/>
                  <a:pt x="82939" y="103673"/>
                </a:cubicBezTo>
                <a:close/>
                <a:moveTo>
                  <a:pt x="145143" y="96762"/>
                </a:moveTo>
                <a:cubicBezTo>
                  <a:pt x="141341" y="96762"/>
                  <a:pt x="138231" y="99872"/>
                  <a:pt x="138231" y="103673"/>
                </a:cubicBezTo>
                <a:lnTo>
                  <a:pt x="138231" y="117497"/>
                </a:lnTo>
                <a:cubicBezTo>
                  <a:pt x="138231" y="121298"/>
                  <a:pt x="141341" y="124408"/>
                  <a:pt x="145143" y="124408"/>
                </a:cubicBezTo>
                <a:lnTo>
                  <a:pt x="158966" y="124408"/>
                </a:lnTo>
                <a:cubicBezTo>
                  <a:pt x="162767" y="124408"/>
                  <a:pt x="165878" y="121298"/>
                  <a:pt x="165878" y="117497"/>
                </a:cubicBezTo>
                <a:lnTo>
                  <a:pt x="165878" y="103673"/>
                </a:lnTo>
                <a:cubicBezTo>
                  <a:pt x="165878" y="99872"/>
                  <a:pt x="162767" y="96762"/>
                  <a:pt x="158966" y="96762"/>
                </a:cubicBezTo>
                <a:lnTo>
                  <a:pt x="145143" y="96762"/>
                </a:lnTo>
                <a:close/>
                <a:moveTo>
                  <a:pt x="27646" y="158966"/>
                </a:moveTo>
                <a:lnTo>
                  <a:pt x="27646" y="172789"/>
                </a:lnTo>
                <a:cubicBezTo>
                  <a:pt x="27646" y="176590"/>
                  <a:pt x="30756" y="179701"/>
                  <a:pt x="34558" y="179701"/>
                </a:cubicBezTo>
                <a:lnTo>
                  <a:pt x="48381" y="179701"/>
                </a:lnTo>
                <a:cubicBezTo>
                  <a:pt x="52182" y="179701"/>
                  <a:pt x="55293" y="176590"/>
                  <a:pt x="55293" y="172789"/>
                </a:cubicBezTo>
                <a:lnTo>
                  <a:pt x="55293" y="158966"/>
                </a:lnTo>
                <a:cubicBezTo>
                  <a:pt x="55293" y="155165"/>
                  <a:pt x="52182" y="152054"/>
                  <a:pt x="48381" y="152054"/>
                </a:cubicBezTo>
                <a:lnTo>
                  <a:pt x="34558" y="152054"/>
                </a:lnTo>
                <a:cubicBezTo>
                  <a:pt x="30756" y="152054"/>
                  <a:pt x="27646" y="155165"/>
                  <a:pt x="27646" y="158966"/>
                </a:cubicBezTo>
                <a:close/>
                <a:moveTo>
                  <a:pt x="89850" y="152054"/>
                </a:moveTo>
                <a:cubicBezTo>
                  <a:pt x="86049" y="152054"/>
                  <a:pt x="82939" y="155165"/>
                  <a:pt x="82939" y="158966"/>
                </a:cubicBezTo>
                <a:lnTo>
                  <a:pt x="82939" y="172789"/>
                </a:lnTo>
                <a:cubicBezTo>
                  <a:pt x="82939" y="176590"/>
                  <a:pt x="86049" y="179701"/>
                  <a:pt x="89850" y="179701"/>
                </a:cubicBezTo>
                <a:lnTo>
                  <a:pt x="103673" y="179701"/>
                </a:lnTo>
                <a:cubicBezTo>
                  <a:pt x="107475" y="179701"/>
                  <a:pt x="110585" y="176590"/>
                  <a:pt x="110585" y="172789"/>
                </a:cubicBezTo>
                <a:lnTo>
                  <a:pt x="110585" y="158966"/>
                </a:lnTo>
                <a:cubicBezTo>
                  <a:pt x="110585" y="155165"/>
                  <a:pt x="107475" y="152054"/>
                  <a:pt x="103673" y="152054"/>
                </a:cubicBezTo>
                <a:lnTo>
                  <a:pt x="89850" y="152054"/>
                </a:lnTo>
                <a:close/>
                <a:moveTo>
                  <a:pt x="138231" y="158966"/>
                </a:moveTo>
                <a:lnTo>
                  <a:pt x="138231" y="172789"/>
                </a:lnTo>
                <a:cubicBezTo>
                  <a:pt x="138231" y="176590"/>
                  <a:pt x="141341" y="179701"/>
                  <a:pt x="145143" y="179701"/>
                </a:cubicBezTo>
                <a:lnTo>
                  <a:pt x="158966" y="179701"/>
                </a:lnTo>
                <a:cubicBezTo>
                  <a:pt x="162767" y="179701"/>
                  <a:pt x="165878" y="176590"/>
                  <a:pt x="165878" y="172789"/>
                </a:cubicBezTo>
                <a:lnTo>
                  <a:pt x="165878" y="158966"/>
                </a:lnTo>
                <a:cubicBezTo>
                  <a:pt x="165878" y="155165"/>
                  <a:pt x="162767" y="152054"/>
                  <a:pt x="158966" y="152054"/>
                </a:cubicBezTo>
                <a:lnTo>
                  <a:pt x="145143" y="152054"/>
                </a:lnTo>
                <a:cubicBezTo>
                  <a:pt x="141341" y="152054"/>
                  <a:pt x="138231" y="155165"/>
                  <a:pt x="138231" y="158966"/>
                </a:cubicBezTo>
                <a:close/>
              </a:path>
            </a:pathLst>
          </a:custGeom>
          <a:solidFill>
            <a:srgbClr val="4A6052"/>
          </a:solidFill>
          <a:ln/>
        </p:spPr>
      </p:sp>
      <p:sp>
        <p:nvSpPr>
          <p:cNvPr id="46" name="Text 44"/>
          <p:cNvSpPr/>
          <p:nvPr/>
        </p:nvSpPr>
        <p:spPr>
          <a:xfrm>
            <a:off x="4769412" y="4644571"/>
            <a:ext cx="939973" cy="258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306" b="1" dirty="0">
                <a:solidFill>
                  <a:srgbClr val="F8F7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Time Period</a:t>
            </a:r>
            <a:endParaRPr lang="en-US" sz="1600" dirty="0"/>
          </a:p>
        </p:txBody>
      </p:sp>
      <p:sp>
        <p:nvSpPr>
          <p:cNvPr id="47" name="Text 45"/>
          <p:cNvSpPr/>
          <p:nvPr/>
        </p:nvSpPr>
        <p:spPr>
          <a:xfrm>
            <a:off x="4382364" y="4976327"/>
            <a:ext cx="3501859" cy="47920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161" dirty="0">
                <a:solidFill>
                  <a:srgbClr val="F8F7F4">
                    <a:alpha val="9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2000-2018: Lower limit ties to Adults with Incapacity (Scotland) Act 2000; upper limit marks search date.</a:t>
            </a:r>
            <a:endParaRPr lang="en-US" sz="1600" dirty="0"/>
          </a:p>
        </p:txBody>
      </p:sp>
      <p:sp>
        <p:nvSpPr>
          <p:cNvPr id="48" name="Shape 46"/>
          <p:cNvSpPr/>
          <p:nvPr/>
        </p:nvSpPr>
        <p:spPr>
          <a:xfrm>
            <a:off x="8101218" y="4497125"/>
            <a:ext cx="3723029" cy="1345451"/>
          </a:xfrm>
          <a:custGeom>
            <a:avLst/>
            <a:gdLst/>
            <a:ahLst/>
            <a:cxnLst/>
            <a:rect l="l" t="t" r="r" b="b"/>
            <a:pathLst>
              <a:path w="3723029" h="1345451">
                <a:moveTo>
                  <a:pt x="36865" y="0"/>
                </a:moveTo>
                <a:lnTo>
                  <a:pt x="3686164" y="0"/>
                </a:lnTo>
                <a:cubicBezTo>
                  <a:pt x="3706524" y="0"/>
                  <a:pt x="3723029" y="16505"/>
                  <a:pt x="3723029" y="36865"/>
                </a:cubicBezTo>
                <a:lnTo>
                  <a:pt x="3723029" y="1308586"/>
                </a:lnTo>
                <a:cubicBezTo>
                  <a:pt x="3723029" y="1328946"/>
                  <a:pt x="3706524" y="1345451"/>
                  <a:pt x="3686164" y="1345451"/>
                </a:cubicBezTo>
                <a:lnTo>
                  <a:pt x="36865" y="1345451"/>
                </a:lnTo>
                <a:cubicBezTo>
                  <a:pt x="16505" y="1345451"/>
                  <a:pt x="0" y="1328946"/>
                  <a:pt x="0" y="1308586"/>
                </a:cubicBezTo>
                <a:lnTo>
                  <a:pt x="0" y="36865"/>
                </a:lnTo>
                <a:cubicBezTo>
                  <a:pt x="0" y="16505"/>
                  <a:pt x="16505" y="0"/>
                  <a:pt x="36865" y="0"/>
                </a:cubicBezTo>
                <a:close/>
              </a:path>
            </a:pathLst>
          </a:custGeom>
          <a:solidFill>
            <a:srgbClr val="4A5568"/>
          </a:solidFill>
          <a:ln/>
        </p:spPr>
      </p:sp>
      <p:sp>
        <p:nvSpPr>
          <p:cNvPr id="49" name="Shape 47"/>
          <p:cNvSpPr/>
          <p:nvPr/>
        </p:nvSpPr>
        <p:spPr>
          <a:xfrm>
            <a:off x="8248664" y="4663002"/>
            <a:ext cx="276463" cy="221170"/>
          </a:xfrm>
          <a:custGeom>
            <a:avLst/>
            <a:gdLst/>
            <a:ahLst/>
            <a:cxnLst/>
            <a:rect l="l" t="t" r="r" b="b"/>
            <a:pathLst>
              <a:path w="276463" h="221170">
                <a:moveTo>
                  <a:pt x="138231" y="6912"/>
                </a:moveTo>
                <a:cubicBezTo>
                  <a:pt x="163026" y="6912"/>
                  <a:pt x="183156" y="27042"/>
                  <a:pt x="183156" y="51837"/>
                </a:cubicBezTo>
                <a:cubicBezTo>
                  <a:pt x="183156" y="76632"/>
                  <a:pt x="163026" y="96762"/>
                  <a:pt x="138231" y="96762"/>
                </a:cubicBezTo>
                <a:cubicBezTo>
                  <a:pt x="113436" y="96762"/>
                  <a:pt x="93306" y="76632"/>
                  <a:pt x="93306" y="51837"/>
                </a:cubicBezTo>
                <a:cubicBezTo>
                  <a:pt x="93306" y="27042"/>
                  <a:pt x="113436" y="6912"/>
                  <a:pt x="138231" y="6912"/>
                </a:cubicBezTo>
                <a:close/>
                <a:moveTo>
                  <a:pt x="41469" y="38014"/>
                </a:moveTo>
                <a:cubicBezTo>
                  <a:pt x="58635" y="38014"/>
                  <a:pt x="72571" y="51950"/>
                  <a:pt x="72571" y="69116"/>
                </a:cubicBezTo>
                <a:cubicBezTo>
                  <a:pt x="72571" y="86281"/>
                  <a:pt x="58635" y="100218"/>
                  <a:pt x="41469" y="100218"/>
                </a:cubicBezTo>
                <a:cubicBezTo>
                  <a:pt x="24304" y="100218"/>
                  <a:pt x="10367" y="86281"/>
                  <a:pt x="10367" y="69116"/>
                </a:cubicBezTo>
                <a:cubicBezTo>
                  <a:pt x="10367" y="51950"/>
                  <a:pt x="24304" y="38014"/>
                  <a:pt x="41469" y="38014"/>
                </a:cubicBezTo>
                <a:close/>
                <a:moveTo>
                  <a:pt x="0" y="179701"/>
                </a:moveTo>
                <a:cubicBezTo>
                  <a:pt x="0" y="149160"/>
                  <a:pt x="24752" y="124408"/>
                  <a:pt x="55293" y="124408"/>
                </a:cubicBezTo>
                <a:cubicBezTo>
                  <a:pt x="60822" y="124408"/>
                  <a:pt x="66178" y="125229"/>
                  <a:pt x="71232" y="126741"/>
                </a:cubicBezTo>
                <a:cubicBezTo>
                  <a:pt x="57020" y="142637"/>
                  <a:pt x="48381" y="163631"/>
                  <a:pt x="48381" y="186612"/>
                </a:cubicBezTo>
                <a:lnTo>
                  <a:pt x="48381" y="193524"/>
                </a:lnTo>
                <a:cubicBezTo>
                  <a:pt x="48381" y="198448"/>
                  <a:pt x="49418" y="203114"/>
                  <a:pt x="51275" y="207347"/>
                </a:cubicBezTo>
                <a:lnTo>
                  <a:pt x="13823" y="207347"/>
                </a:lnTo>
                <a:cubicBezTo>
                  <a:pt x="6177" y="207347"/>
                  <a:pt x="0" y="201170"/>
                  <a:pt x="0" y="193524"/>
                </a:cubicBezTo>
                <a:lnTo>
                  <a:pt x="0" y="179701"/>
                </a:lnTo>
                <a:close/>
                <a:moveTo>
                  <a:pt x="225187" y="207347"/>
                </a:moveTo>
                <a:cubicBezTo>
                  <a:pt x="227045" y="203114"/>
                  <a:pt x="228082" y="198448"/>
                  <a:pt x="228082" y="193524"/>
                </a:cubicBezTo>
                <a:lnTo>
                  <a:pt x="228082" y="186612"/>
                </a:lnTo>
                <a:cubicBezTo>
                  <a:pt x="228082" y="163631"/>
                  <a:pt x="219442" y="142637"/>
                  <a:pt x="205230" y="126741"/>
                </a:cubicBezTo>
                <a:cubicBezTo>
                  <a:pt x="210284" y="125229"/>
                  <a:pt x="215641" y="124408"/>
                  <a:pt x="221170" y="124408"/>
                </a:cubicBezTo>
                <a:cubicBezTo>
                  <a:pt x="251711" y="124408"/>
                  <a:pt x="276463" y="149160"/>
                  <a:pt x="276463" y="179701"/>
                </a:cubicBezTo>
                <a:lnTo>
                  <a:pt x="276463" y="193524"/>
                </a:lnTo>
                <a:cubicBezTo>
                  <a:pt x="276463" y="201170"/>
                  <a:pt x="270285" y="207347"/>
                  <a:pt x="262639" y="207347"/>
                </a:cubicBezTo>
                <a:lnTo>
                  <a:pt x="225187" y="207347"/>
                </a:lnTo>
                <a:close/>
                <a:moveTo>
                  <a:pt x="203891" y="69116"/>
                </a:moveTo>
                <a:cubicBezTo>
                  <a:pt x="203891" y="51950"/>
                  <a:pt x="217828" y="38014"/>
                  <a:pt x="234993" y="38014"/>
                </a:cubicBezTo>
                <a:cubicBezTo>
                  <a:pt x="252159" y="38014"/>
                  <a:pt x="266095" y="51950"/>
                  <a:pt x="266095" y="69116"/>
                </a:cubicBezTo>
                <a:cubicBezTo>
                  <a:pt x="266095" y="86281"/>
                  <a:pt x="252159" y="100218"/>
                  <a:pt x="234993" y="100218"/>
                </a:cubicBezTo>
                <a:cubicBezTo>
                  <a:pt x="217828" y="100218"/>
                  <a:pt x="203891" y="86281"/>
                  <a:pt x="203891" y="69116"/>
                </a:cubicBezTo>
                <a:close/>
                <a:moveTo>
                  <a:pt x="69116" y="186612"/>
                </a:moveTo>
                <a:cubicBezTo>
                  <a:pt x="69116" y="148426"/>
                  <a:pt x="100045" y="117497"/>
                  <a:pt x="138231" y="117497"/>
                </a:cubicBezTo>
                <a:cubicBezTo>
                  <a:pt x="176418" y="117497"/>
                  <a:pt x="207347" y="148426"/>
                  <a:pt x="207347" y="186612"/>
                </a:cubicBezTo>
                <a:lnTo>
                  <a:pt x="207347" y="193524"/>
                </a:lnTo>
                <a:cubicBezTo>
                  <a:pt x="207347" y="201170"/>
                  <a:pt x="201170" y="207347"/>
                  <a:pt x="193524" y="207347"/>
                </a:cubicBezTo>
                <a:lnTo>
                  <a:pt x="82939" y="207347"/>
                </a:lnTo>
                <a:cubicBezTo>
                  <a:pt x="75293" y="207347"/>
                  <a:pt x="69116" y="201170"/>
                  <a:pt x="69116" y="193524"/>
                </a:cubicBezTo>
                <a:lnTo>
                  <a:pt x="69116" y="186612"/>
                </a:lnTo>
                <a:close/>
              </a:path>
            </a:pathLst>
          </a:custGeom>
          <a:solidFill>
            <a:srgbClr val="4A6052"/>
          </a:solidFill>
          <a:ln/>
        </p:spPr>
      </p:sp>
      <p:sp>
        <p:nvSpPr>
          <p:cNvPr id="50" name="Text 48"/>
          <p:cNvSpPr/>
          <p:nvPr/>
        </p:nvSpPr>
        <p:spPr>
          <a:xfrm>
            <a:off x="8635712" y="4644571"/>
            <a:ext cx="958404" cy="258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306" b="1" dirty="0">
                <a:solidFill>
                  <a:srgbClr val="F8F7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Expert Input</a:t>
            </a:r>
            <a:endParaRPr lang="en-US" sz="1600" dirty="0"/>
          </a:p>
        </p:txBody>
      </p:sp>
      <p:sp>
        <p:nvSpPr>
          <p:cNvPr id="51" name="Text 49"/>
          <p:cNvSpPr/>
          <p:nvPr/>
        </p:nvSpPr>
        <p:spPr>
          <a:xfrm>
            <a:off x="8248664" y="4976327"/>
            <a:ext cx="3501859" cy="47920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161" dirty="0">
                <a:solidFill>
                  <a:srgbClr val="F8F7F4">
                    <a:alpha val="9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26 senior LEPH stakeholders and people with lived experience advised on research priorities.</a:t>
            </a:r>
            <a:endParaRPr lang="en-US" sz="1600" dirty="0"/>
          </a:p>
        </p:txBody>
      </p:sp>
      <p:sp>
        <p:nvSpPr>
          <p:cNvPr id="52" name="Shape 50"/>
          <p:cNvSpPr/>
          <p:nvPr/>
        </p:nvSpPr>
        <p:spPr>
          <a:xfrm>
            <a:off x="368617" y="5999238"/>
            <a:ext cx="11454766" cy="18431"/>
          </a:xfrm>
          <a:custGeom>
            <a:avLst/>
            <a:gdLst/>
            <a:ahLst/>
            <a:cxnLst/>
            <a:rect l="l" t="t" r="r" b="b"/>
            <a:pathLst>
              <a:path w="11454766" h="18431">
                <a:moveTo>
                  <a:pt x="0" y="0"/>
                </a:moveTo>
                <a:lnTo>
                  <a:pt x="11454766" y="0"/>
                </a:lnTo>
                <a:lnTo>
                  <a:pt x="11454766" y="18431"/>
                </a:lnTo>
                <a:lnTo>
                  <a:pt x="0" y="18431"/>
                </a:lnTo>
                <a:lnTo>
                  <a:pt x="0" y="0"/>
                </a:lnTo>
                <a:close/>
              </a:path>
            </a:pathLst>
          </a:custGeom>
          <a:solidFill>
            <a:srgbClr val="4A6052"/>
          </a:solidFill>
          <a:ln/>
        </p:spPr>
      </p:sp>
      <p:sp>
        <p:nvSpPr>
          <p:cNvPr id="53" name="Text 51"/>
          <p:cNvSpPr/>
          <p:nvPr/>
        </p:nvSpPr>
        <p:spPr>
          <a:xfrm>
            <a:off x="368617" y="6119039"/>
            <a:ext cx="11519274" cy="1843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016" b="1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Source:</a:t>
            </a:r>
            <a:pPr>
              <a:lnSpc>
                <a:spcPct val="120000"/>
              </a:lnSpc>
            </a:pPr>
            <a:r>
              <a:rPr lang="en-US" sz="1016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Enang et al. (2022) • </a:t>
            </a:r>
            <a:pPr>
              <a:lnSpc>
                <a:spcPct val="120000"/>
              </a:lnSpc>
            </a:pPr>
            <a:r>
              <a:rPr lang="en-US" sz="1016" dirty="0">
                <a:solidFill>
                  <a:srgbClr val="4A6052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Policing and Society, 32(4), 540-559</a:t>
            </a:r>
            <a:endParaRPr lang="en-US" sz="1600" dirty="0"/>
          </a:p>
        </p:txBody>
      </p:sp>
    </p:spTree>
  </p:cSld>
  <p:clrMapOvr>
    <a:masterClrMapping/>
  </p:clrMapOvr>
  <p:transition>
    <p:fade/>
    <p:spd val="med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8F7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355452" y="355452"/>
            <a:ext cx="426542" cy="426542"/>
          </a:xfrm>
          <a:custGeom>
            <a:avLst/>
            <a:gdLst/>
            <a:ahLst/>
            <a:cxnLst/>
            <a:rect l="l" t="t" r="r" b="b"/>
            <a:pathLst>
              <a:path w="426542" h="426542">
                <a:moveTo>
                  <a:pt x="35544" y="0"/>
                </a:moveTo>
                <a:lnTo>
                  <a:pt x="390999" y="0"/>
                </a:lnTo>
                <a:cubicBezTo>
                  <a:pt x="410629" y="0"/>
                  <a:pt x="426542" y="15913"/>
                  <a:pt x="426542" y="35544"/>
                </a:cubicBezTo>
                <a:lnTo>
                  <a:pt x="426542" y="390999"/>
                </a:lnTo>
                <a:cubicBezTo>
                  <a:pt x="426542" y="410629"/>
                  <a:pt x="410629" y="426542"/>
                  <a:pt x="390999" y="426542"/>
                </a:cubicBezTo>
                <a:lnTo>
                  <a:pt x="35544" y="426542"/>
                </a:lnTo>
                <a:cubicBezTo>
                  <a:pt x="15913" y="426542"/>
                  <a:pt x="0" y="410629"/>
                  <a:pt x="0" y="390999"/>
                </a:cubicBezTo>
                <a:lnTo>
                  <a:pt x="0" y="35544"/>
                </a:lnTo>
                <a:cubicBezTo>
                  <a:pt x="0" y="15927"/>
                  <a:pt x="15927" y="0"/>
                  <a:pt x="35544" y="0"/>
                </a:cubicBezTo>
                <a:close/>
              </a:path>
            </a:pathLst>
          </a:custGeom>
          <a:solidFill>
            <a:srgbClr val="4A6052"/>
          </a:solidFill>
          <a:ln/>
        </p:spPr>
      </p:sp>
      <p:sp>
        <p:nvSpPr>
          <p:cNvPr id="3" name="Text 1"/>
          <p:cNvSpPr/>
          <p:nvPr/>
        </p:nvSpPr>
        <p:spPr>
          <a:xfrm>
            <a:off x="445148" y="426542"/>
            <a:ext cx="355452" cy="28436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679" b="1" dirty="0">
                <a:solidFill>
                  <a:srgbClr val="F8F7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02</a:t>
            </a:r>
            <a:endParaRPr lang="en-US" sz="1600" dirty="0"/>
          </a:p>
        </p:txBody>
      </p:sp>
      <p:sp>
        <p:nvSpPr>
          <p:cNvPr id="4" name="Text 2"/>
          <p:cNvSpPr/>
          <p:nvPr/>
        </p:nvSpPr>
        <p:spPr>
          <a:xfrm>
            <a:off x="888630" y="390997"/>
            <a:ext cx="3243499" cy="3554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90000"/>
              </a:lnSpc>
            </a:pPr>
            <a:r>
              <a:rPr lang="en-US" sz="2519" b="1" dirty="0">
                <a:solidFill>
                  <a:srgbClr val="4A5568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Develop Search Strategy</a:t>
            </a:r>
            <a:endParaRPr lang="en-US" sz="1600" dirty="0"/>
          </a:p>
        </p:txBody>
      </p:sp>
      <p:sp>
        <p:nvSpPr>
          <p:cNvPr id="5" name="Shape 3"/>
          <p:cNvSpPr/>
          <p:nvPr/>
        </p:nvSpPr>
        <p:spPr>
          <a:xfrm>
            <a:off x="373224" y="924175"/>
            <a:ext cx="3714472" cy="2648117"/>
          </a:xfrm>
          <a:custGeom>
            <a:avLst/>
            <a:gdLst/>
            <a:ahLst/>
            <a:cxnLst/>
            <a:rect l="l" t="t" r="r" b="b"/>
            <a:pathLst>
              <a:path w="3714472" h="2648117">
                <a:moveTo>
                  <a:pt x="35538" y="0"/>
                </a:moveTo>
                <a:lnTo>
                  <a:pt x="3678935" y="0"/>
                </a:lnTo>
                <a:cubicBezTo>
                  <a:pt x="3698562" y="0"/>
                  <a:pt x="3714472" y="15911"/>
                  <a:pt x="3714472" y="35538"/>
                </a:cubicBezTo>
                <a:lnTo>
                  <a:pt x="3714472" y="2612579"/>
                </a:lnTo>
                <a:cubicBezTo>
                  <a:pt x="3714472" y="2632206"/>
                  <a:pt x="3698562" y="2648117"/>
                  <a:pt x="3678935" y="2648117"/>
                </a:cubicBezTo>
                <a:lnTo>
                  <a:pt x="35538" y="2648117"/>
                </a:lnTo>
                <a:cubicBezTo>
                  <a:pt x="15911" y="2648117"/>
                  <a:pt x="0" y="2632206"/>
                  <a:pt x="0" y="2612579"/>
                </a:cubicBezTo>
                <a:lnTo>
                  <a:pt x="0" y="35538"/>
                </a:lnTo>
                <a:cubicBezTo>
                  <a:pt x="0" y="15924"/>
                  <a:pt x="15924" y="0"/>
                  <a:pt x="35538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sx="100000" sy="100000" kx="0" ky="0" algn="bl" rotWithShape="0" blurRad="53318" dist="35545" dir="5400000">
              <a:srgbClr val="000000">
                <a:alpha val="10196"/>
              </a:srgbClr>
            </a:outerShdw>
          </a:effectLst>
        </p:spPr>
      </p:sp>
      <p:sp>
        <p:nvSpPr>
          <p:cNvPr id="6" name="Shape 4"/>
          <p:cNvSpPr/>
          <p:nvPr/>
        </p:nvSpPr>
        <p:spPr>
          <a:xfrm>
            <a:off x="373224" y="924175"/>
            <a:ext cx="35545" cy="2648117"/>
          </a:xfrm>
          <a:custGeom>
            <a:avLst/>
            <a:gdLst/>
            <a:ahLst/>
            <a:cxnLst/>
            <a:rect l="l" t="t" r="r" b="b"/>
            <a:pathLst>
              <a:path w="35545" h="2648117">
                <a:moveTo>
                  <a:pt x="35545" y="0"/>
                </a:moveTo>
                <a:lnTo>
                  <a:pt x="35545" y="0"/>
                </a:lnTo>
                <a:lnTo>
                  <a:pt x="35545" y="2648117"/>
                </a:lnTo>
                <a:lnTo>
                  <a:pt x="35545" y="2648117"/>
                </a:lnTo>
                <a:cubicBezTo>
                  <a:pt x="15914" y="2648117"/>
                  <a:pt x="0" y="2632202"/>
                  <a:pt x="0" y="2612571"/>
                </a:cubicBezTo>
                <a:lnTo>
                  <a:pt x="0" y="35545"/>
                </a:lnTo>
                <a:cubicBezTo>
                  <a:pt x="0" y="15927"/>
                  <a:pt x="15927" y="0"/>
                  <a:pt x="35545" y="0"/>
                </a:cubicBezTo>
                <a:close/>
              </a:path>
            </a:pathLst>
          </a:custGeom>
          <a:solidFill>
            <a:srgbClr val="4A6052"/>
          </a:solidFill>
          <a:ln/>
        </p:spPr>
      </p:sp>
      <p:sp>
        <p:nvSpPr>
          <p:cNvPr id="7" name="Text 5"/>
          <p:cNvSpPr/>
          <p:nvPr/>
        </p:nvSpPr>
        <p:spPr>
          <a:xfrm>
            <a:off x="533178" y="1066356"/>
            <a:ext cx="3492315" cy="2488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259" b="1" dirty="0">
                <a:solidFill>
                  <a:srgbClr val="4A5568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Boolean Operators</a:t>
            </a:r>
            <a:endParaRPr lang="en-US" sz="1600" dirty="0"/>
          </a:p>
        </p:txBody>
      </p:sp>
      <p:sp>
        <p:nvSpPr>
          <p:cNvPr id="8" name="Text 6"/>
          <p:cNvSpPr/>
          <p:nvPr/>
        </p:nvSpPr>
        <p:spPr>
          <a:xfrm>
            <a:off x="533178" y="1421808"/>
            <a:ext cx="3483429" cy="46208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120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Combine search terms using </a:t>
            </a:r>
            <a:pPr>
              <a:lnSpc>
                <a:spcPct val="140000"/>
              </a:lnSpc>
            </a:pPr>
            <a:r>
              <a:rPr lang="en-US" sz="1120" b="1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BOOLEAN operators</a:t>
            </a:r>
            <a:pPr>
              <a:lnSpc>
                <a:spcPct val="140000"/>
              </a:lnSpc>
            </a:pPr>
            <a:r>
              <a:rPr lang="en-US" sz="1120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to create precise, reproducible searches:</a:t>
            </a:r>
            <a:endParaRPr lang="en-US" sz="1600" dirty="0"/>
          </a:p>
        </p:txBody>
      </p:sp>
      <p:sp>
        <p:nvSpPr>
          <p:cNvPr id="9" name="Shape 7"/>
          <p:cNvSpPr/>
          <p:nvPr/>
        </p:nvSpPr>
        <p:spPr>
          <a:xfrm>
            <a:off x="533178" y="1990531"/>
            <a:ext cx="3412338" cy="426542"/>
          </a:xfrm>
          <a:custGeom>
            <a:avLst/>
            <a:gdLst/>
            <a:ahLst/>
            <a:cxnLst/>
            <a:rect l="l" t="t" r="r" b="b"/>
            <a:pathLst>
              <a:path w="3412338" h="426542">
                <a:moveTo>
                  <a:pt x="35544" y="0"/>
                </a:moveTo>
                <a:lnTo>
                  <a:pt x="3376794" y="0"/>
                </a:lnTo>
                <a:cubicBezTo>
                  <a:pt x="3396425" y="0"/>
                  <a:pt x="3412338" y="15913"/>
                  <a:pt x="3412338" y="35544"/>
                </a:cubicBezTo>
                <a:lnTo>
                  <a:pt x="3412338" y="390999"/>
                </a:lnTo>
                <a:cubicBezTo>
                  <a:pt x="3412338" y="410629"/>
                  <a:pt x="3396425" y="426542"/>
                  <a:pt x="3376794" y="426542"/>
                </a:cubicBezTo>
                <a:lnTo>
                  <a:pt x="35544" y="426542"/>
                </a:lnTo>
                <a:cubicBezTo>
                  <a:pt x="15913" y="426542"/>
                  <a:pt x="0" y="410629"/>
                  <a:pt x="0" y="390999"/>
                </a:cubicBezTo>
                <a:lnTo>
                  <a:pt x="0" y="35544"/>
                </a:lnTo>
                <a:cubicBezTo>
                  <a:pt x="0" y="15927"/>
                  <a:pt x="15927" y="0"/>
                  <a:pt x="35544" y="0"/>
                </a:cubicBezTo>
                <a:close/>
              </a:path>
            </a:pathLst>
          </a:custGeom>
          <a:solidFill>
            <a:srgbClr val="4A6052">
              <a:alpha val="10196"/>
            </a:srgbClr>
          </a:solidFill>
          <a:ln/>
        </p:spPr>
      </p:sp>
      <p:sp>
        <p:nvSpPr>
          <p:cNvPr id="10" name="Shape 8"/>
          <p:cNvSpPr/>
          <p:nvPr/>
        </p:nvSpPr>
        <p:spPr>
          <a:xfrm>
            <a:off x="604268" y="2061621"/>
            <a:ext cx="408770" cy="284362"/>
          </a:xfrm>
          <a:custGeom>
            <a:avLst/>
            <a:gdLst/>
            <a:ahLst/>
            <a:cxnLst/>
            <a:rect l="l" t="t" r="r" b="b"/>
            <a:pathLst>
              <a:path w="408770" h="284362">
                <a:moveTo>
                  <a:pt x="35545" y="0"/>
                </a:moveTo>
                <a:lnTo>
                  <a:pt x="373224" y="0"/>
                </a:lnTo>
                <a:cubicBezTo>
                  <a:pt x="392856" y="0"/>
                  <a:pt x="408770" y="15914"/>
                  <a:pt x="408770" y="35545"/>
                </a:cubicBezTo>
                <a:lnTo>
                  <a:pt x="408770" y="248816"/>
                </a:lnTo>
                <a:cubicBezTo>
                  <a:pt x="408770" y="268447"/>
                  <a:pt x="392856" y="284362"/>
                  <a:pt x="373224" y="284362"/>
                </a:cubicBezTo>
                <a:lnTo>
                  <a:pt x="35545" y="284362"/>
                </a:lnTo>
                <a:cubicBezTo>
                  <a:pt x="15914" y="284362"/>
                  <a:pt x="0" y="268447"/>
                  <a:pt x="0" y="248816"/>
                </a:cubicBezTo>
                <a:lnTo>
                  <a:pt x="0" y="35545"/>
                </a:lnTo>
                <a:cubicBezTo>
                  <a:pt x="0" y="15927"/>
                  <a:pt x="15927" y="0"/>
                  <a:pt x="35545" y="0"/>
                </a:cubicBezTo>
                <a:close/>
              </a:path>
            </a:pathLst>
          </a:custGeom>
          <a:solidFill>
            <a:srgbClr val="4A6052"/>
          </a:solidFill>
          <a:ln/>
        </p:spPr>
      </p:sp>
      <p:sp>
        <p:nvSpPr>
          <p:cNvPr id="11" name="Text 9"/>
          <p:cNvSpPr/>
          <p:nvPr/>
        </p:nvSpPr>
        <p:spPr>
          <a:xfrm>
            <a:off x="604268" y="2061621"/>
            <a:ext cx="479860" cy="284362"/>
          </a:xfrm>
          <a:prstGeom prst="rect">
            <a:avLst/>
          </a:prstGeom>
          <a:noFill/>
          <a:ln/>
        </p:spPr>
        <p:txBody>
          <a:bodyPr wrap="square" lIns="106636" tIns="35545" rIns="106636" bIns="35545" rtlCol="0" anchor="ctr"/>
          <a:lstStyle/>
          <a:p>
            <a:pPr>
              <a:lnSpc>
                <a:spcPct val="130000"/>
              </a:lnSpc>
            </a:pPr>
            <a:r>
              <a:rPr lang="en-US" sz="1120" b="1" dirty="0">
                <a:solidFill>
                  <a:srgbClr val="F8F7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OR</a:t>
            </a:r>
            <a:endParaRPr lang="en-US" sz="1600" dirty="0"/>
          </a:p>
        </p:txBody>
      </p:sp>
      <p:sp>
        <p:nvSpPr>
          <p:cNvPr id="12" name="Text 10"/>
          <p:cNvSpPr/>
          <p:nvPr/>
        </p:nvSpPr>
        <p:spPr>
          <a:xfrm>
            <a:off x="1116341" y="2097166"/>
            <a:ext cx="2043848" cy="21327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120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Expands search within concepts</a:t>
            </a:r>
            <a:endParaRPr lang="en-US" sz="1600" dirty="0"/>
          </a:p>
        </p:txBody>
      </p:sp>
      <p:sp>
        <p:nvSpPr>
          <p:cNvPr id="13" name="Shape 11"/>
          <p:cNvSpPr/>
          <p:nvPr/>
        </p:nvSpPr>
        <p:spPr>
          <a:xfrm>
            <a:off x="533178" y="2488163"/>
            <a:ext cx="3412338" cy="426542"/>
          </a:xfrm>
          <a:custGeom>
            <a:avLst/>
            <a:gdLst/>
            <a:ahLst/>
            <a:cxnLst/>
            <a:rect l="l" t="t" r="r" b="b"/>
            <a:pathLst>
              <a:path w="3412338" h="426542">
                <a:moveTo>
                  <a:pt x="35544" y="0"/>
                </a:moveTo>
                <a:lnTo>
                  <a:pt x="3376794" y="0"/>
                </a:lnTo>
                <a:cubicBezTo>
                  <a:pt x="3396425" y="0"/>
                  <a:pt x="3412338" y="15913"/>
                  <a:pt x="3412338" y="35544"/>
                </a:cubicBezTo>
                <a:lnTo>
                  <a:pt x="3412338" y="390999"/>
                </a:lnTo>
                <a:cubicBezTo>
                  <a:pt x="3412338" y="410629"/>
                  <a:pt x="3396425" y="426542"/>
                  <a:pt x="3376794" y="426542"/>
                </a:cubicBezTo>
                <a:lnTo>
                  <a:pt x="35544" y="426542"/>
                </a:lnTo>
                <a:cubicBezTo>
                  <a:pt x="15913" y="426542"/>
                  <a:pt x="0" y="410629"/>
                  <a:pt x="0" y="390999"/>
                </a:cubicBezTo>
                <a:lnTo>
                  <a:pt x="0" y="35544"/>
                </a:lnTo>
                <a:cubicBezTo>
                  <a:pt x="0" y="15927"/>
                  <a:pt x="15927" y="0"/>
                  <a:pt x="35544" y="0"/>
                </a:cubicBezTo>
                <a:close/>
              </a:path>
            </a:pathLst>
          </a:custGeom>
          <a:solidFill>
            <a:srgbClr val="A0AEC0">
              <a:alpha val="10196"/>
            </a:srgbClr>
          </a:solidFill>
          <a:ln/>
        </p:spPr>
      </p:sp>
      <p:sp>
        <p:nvSpPr>
          <p:cNvPr id="14" name="Shape 12"/>
          <p:cNvSpPr/>
          <p:nvPr/>
        </p:nvSpPr>
        <p:spPr>
          <a:xfrm>
            <a:off x="604268" y="2559254"/>
            <a:ext cx="506519" cy="284362"/>
          </a:xfrm>
          <a:custGeom>
            <a:avLst/>
            <a:gdLst/>
            <a:ahLst/>
            <a:cxnLst/>
            <a:rect l="l" t="t" r="r" b="b"/>
            <a:pathLst>
              <a:path w="506519" h="284362">
                <a:moveTo>
                  <a:pt x="35545" y="0"/>
                </a:moveTo>
                <a:lnTo>
                  <a:pt x="470974" y="0"/>
                </a:lnTo>
                <a:cubicBezTo>
                  <a:pt x="490605" y="0"/>
                  <a:pt x="506519" y="15914"/>
                  <a:pt x="506519" y="35545"/>
                </a:cubicBezTo>
                <a:lnTo>
                  <a:pt x="506519" y="248816"/>
                </a:lnTo>
                <a:cubicBezTo>
                  <a:pt x="506519" y="268447"/>
                  <a:pt x="490605" y="284362"/>
                  <a:pt x="470974" y="284362"/>
                </a:cubicBezTo>
                <a:lnTo>
                  <a:pt x="35545" y="284362"/>
                </a:lnTo>
                <a:cubicBezTo>
                  <a:pt x="15914" y="284362"/>
                  <a:pt x="0" y="268447"/>
                  <a:pt x="0" y="248816"/>
                </a:cubicBezTo>
                <a:lnTo>
                  <a:pt x="0" y="35545"/>
                </a:lnTo>
                <a:cubicBezTo>
                  <a:pt x="0" y="15927"/>
                  <a:pt x="15927" y="0"/>
                  <a:pt x="35545" y="0"/>
                </a:cubicBezTo>
                <a:close/>
              </a:path>
            </a:pathLst>
          </a:custGeom>
          <a:solidFill>
            <a:srgbClr val="A0AEC0"/>
          </a:solidFill>
          <a:ln/>
        </p:spPr>
      </p:sp>
      <p:sp>
        <p:nvSpPr>
          <p:cNvPr id="15" name="Text 13"/>
          <p:cNvSpPr/>
          <p:nvPr/>
        </p:nvSpPr>
        <p:spPr>
          <a:xfrm>
            <a:off x="604268" y="2559254"/>
            <a:ext cx="577609" cy="284362"/>
          </a:xfrm>
          <a:prstGeom prst="rect">
            <a:avLst/>
          </a:prstGeom>
          <a:noFill/>
          <a:ln/>
        </p:spPr>
        <p:txBody>
          <a:bodyPr wrap="square" lIns="106636" tIns="35545" rIns="106636" bIns="35545" rtlCol="0" anchor="ctr"/>
          <a:lstStyle/>
          <a:p>
            <a:pPr>
              <a:lnSpc>
                <a:spcPct val="130000"/>
              </a:lnSpc>
            </a:pPr>
            <a:r>
              <a:rPr lang="en-US" sz="1120" b="1" dirty="0">
                <a:solidFill>
                  <a:srgbClr val="F8F7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AND</a:t>
            </a:r>
            <a:endParaRPr lang="en-US" sz="1600" dirty="0"/>
          </a:p>
        </p:txBody>
      </p:sp>
      <p:sp>
        <p:nvSpPr>
          <p:cNvPr id="16" name="Text 14"/>
          <p:cNvSpPr/>
          <p:nvPr/>
        </p:nvSpPr>
        <p:spPr>
          <a:xfrm>
            <a:off x="1215757" y="2594799"/>
            <a:ext cx="2070507" cy="21327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120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Narrows by combining concepts</a:t>
            </a:r>
            <a:endParaRPr lang="en-US" sz="1600" dirty="0"/>
          </a:p>
        </p:txBody>
      </p:sp>
      <p:sp>
        <p:nvSpPr>
          <p:cNvPr id="17" name="Shape 15"/>
          <p:cNvSpPr/>
          <p:nvPr/>
        </p:nvSpPr>
        <p:spPr>
          <a:xfrm>
            <a:off x="4248900" y="924175"/>
            <a:ext cx="3714472" cy="2648117"/>
          </a:xfrm>
          <a:custGeom>
            <a:avLst/>
            <a:gdLst/>
            <a:ahLst/>
            <a:cxnLst/>
            <a:rect l="l" t="t" r="r" b="b"/>
            <a:pathLst>
              <a:path w="3714472" h="2648117">
                <a:moveTo>
                  <a:pt x="35538" y="0"/>
                </a:moveTo>
                <a:lnTo>
                  <a:pt x="3678935" y="0"/>
                </a:lnTo>
                <a:cubicBezTo>
                  <a:pt x="3698562" y="0"/>
                  <a:pt x="3714472" y="15911"/>
                  <a:pt x="3714472" y="35538"/>
                </a:cubicBezTo>
                <a:lnTo>
                  <a:pt x="3714472" y="2612579"/>
                </a:lnTo>
                <a:cubicBezTo>
                  <a:pt x="3714472" y="2632206"/>
                  <a:pt x="3698562" y="2648117"/>
                  <a:pt x="3678935" y="2648117"/>
                </a:cubicBezTo>
                <a:lnTo>
                  <a:pt x="35538" y="2648117"/>
                </a:lnTo>
                <a:cubicBezTo>
                  <a:pt x="15911" y="2648117"/>
                  <a:pt x="0" y="2632206"/>
                  <a:pt x="0" y="2612579"/>
                </a:cubicBezTo>
                <a:lnTo>
                  <a:pt x="0" y="35538"/>
                </a:lnTo>
                <a:cubicBezTo>
                  <a:pt x="0" y="15924"/>
                  <a:pt x="15924" y="0"/>
                  <a:pt x="35538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sx="100000" sy="100000" kx="0" ky="0" algn="bl" rotWithShape="0" blurRad="53318" dist="35545" dir="5400000">
              <a:srgbClr val="000000">
                <a:alpha val="10196"/>
              </a:srgbClr>
            </a:outerShdw>
          </a:effectLst>
        </p:spPr>
      </p:sp>
      <p:sp>
        <p:nvSpPr>
          <p:cNvPr id="18" name="Shape 16"/>
          <p:cNvSpPr/>
          <p:nvPr/>
        </p:nvSpPr>
        <p:spPr>
          <a:xfrm>
            <a:off x="4248900" y="924175"/>
            <a:ext cx="35545" cy="2648117"/>
          </a:xfrm>
          <a:custGeom>
            <a:avLst/>
            <a:gdLst/>
            <a:ahLst/>
            <a:cxnLst/>
            <a:rect l="l" t="t" r="r" b="b"/>
            <a:pathLst>
              <a:path w="35545" h="2648117">
                <a:moveTo>
                  <a:pt x="35545" y="0"/>
                </a:moveTo>
                <a:lnTo>
                  <a:pt x="35545" y="0"/>
                </a:lnTo>
                <a:lnTo>
                  <a:pt x="35545" y="2648117"/>
                </a:lnTo>
                <a:lnTo>
                  <a:pt x="35545" y="2648117"/>
                </a:lnTo>
                <a:cubicBezTo>
                  <a:pt x="15914" y="2648117"/>
                  <a:pt x="0" y="2632202"/>
                  <a:pt x="0" y="2612571"/>
                </a:cubicBezTo>
                <a:lnTo>
                  <a:pt x="0" y="35545"/>
                </a:lnTo>
                <a:cubicBezTo>
                  <a:pt x="0" y="15927"/>
                  <a:pt x="15927" y="0"/>
                  <a:pt x="35545" y="0"/>
                </a:cubicBezTo>
                <a:close/>
              </a:path>
            </a:pathLst>
          </a:custGeom>
          <a:solidFill>
            <a:srgbClr val="A0AEC0"/>
          </a:solidFill>
          <a:ln/>
        </p:spPr>
      </p:sp>
      <p:sp>
        <p:nvSpPr>
          <p:cNvPr id="19" name="Text 17"/>
          <p:cNvSpPr/>
          <p:nvPr/>
        </p:nvSpPr>
        <p:spPr>
          <a:xfrm>
            <a:off x="4408853" y="1066356"/>
            <a:ext cx="3492315" cy="2488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259" b="1" dirty="0">
                <a:solidFill>
                  <a:srgbClr val="4A5568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Databases Searched</a:t>
            </a:r>
            <a:endParaRPr lang="en-US" sz="1600" dirty="0"/>
          </a:p>
        </p:txBody>
      </p:sp>
      <p:sp>
        <p:nvSpPr>
          <p:cNvPr id="20" name="Shape 18"/>
          <p:cNvSpPr/>
          <p:nvPr/>
        </p:nvSpPr>
        <p:spPr>
          <a:xfrm>
            <a:off x="4441066" y="1448466"/>
            <a:ext cx="139959" cy="159953"/>
          </a:xfrm>
          <a:custGeom>
            <a:avLst/>
            <a:gdLst/>
            <a:ahLst/>
            <a:cxnLst/>
            <a:rect l="l" t="t" r="r" b="b"/>
            <a:pathLst>
              <a:path w="139959" h="159953">
                <a:moveTo>
                  <a:pt x="139959" y="64294"/>
                </a:moveTo>
                <a:cubicBezTo>
                  <a:pt x="135336" y="67355"/>
                  <a:pt x="130025" y="69823"/>
                  <a:pt x="124495" y="71792"/>
                </a:cubicBezTo>
                <a:cubicBezTo>
                  <a:pt x="109812" y="77040"/>
                  <a:pt x="90536" y="79977"/>
                  <a:pt x="69980" y="79977"/>
                </a:cubicBezTo>
                <a:cubicBezTo>
                  <a:pt x="49423" y="79977"/>
                  <a:pt x="30116" y="77009"/>
                  <a:pt x="15464" y="71792"/>
                </a:cubicBezTo>
                <a:cubicBezTo>
                  <a:pt x="9966" y="69823"/>
                  <a:pt x="4624" y="67355"/>
                  <a:pt x="0" y="64294"/>
                </a:cubicBezTo>
                <a:lnTo>
                  <a:pt x="0" y="89974"/>
                </a:lnTo>
                <a:cubicBezTo>
                  <a:pt x="0" y="103782"/>
                  <a:pt x="31335" y="114966"/>
                  <a:pt x="69980" y="114966"/>
                </a:cubicBezTo>
                <a:cubicBezTo>
                  <a:pt x="108625" y="114966"/>
                  <a:pt x="139959" y="103782"/>
                  <a:pt x="139959" y="89974"/>
                </a:cubicBezTo>
                <a:lnTo>
                  <a:pt x="139959" y="64294"/>
                </a:lnTo>
                <a:close/>
                <a:moveTo>
                  <a:pt x="139959" y="39988"/>
                </a:moveTo>
                <a:lnTo>
                  <a:pt x="139959" y="24993"/>
                </a:lnTo>
                <a:cubicBezTo>
                  <a:pt x="139959" y="11184"/>
                  <a:pt x="108625" y="0"/>
                  <a:pt x="69980" y="0"/>
                </a:cubicBezTo>
                <a:cubicBezTo>
                  <a:pt x="31335" y="0"/>
                  <a:pt x="0" y="11184"/>
                  <a:pt x="0" y="24993"/>
                </a:cubicBezTo>
                <a:lnTo>
                  <a:pt x="0" y="39988"/>
                </a:lnTo>
                <a:cubicBezTo>
                  <a:pt x="0" y="53797"/>
                  <a:pt x="31335" y="64981"/>
                  <a:pt x="69980" y="64981"/>
                </a:cubicBezTo>
                <a:cubicBezTo>
                  <a:pt x="108625" y="64981"/>
                  <a:pt x="139959" y="53797"/>
                  <a:pt x="139959" y="39988"/>
                </a:cubicBezTo>
                <a:close/>
                <a:moveTo>
                  <a:pt x="124495" y="121777"/>
                </a:moveTo>
                <a:cubicBezTo>
                  <a:pt x="109843" y="126994"/>
                  <a:pt x="90567" y="129962"/>
                  <a:pt x="69980" y="129962"/>
                </a:cubicBezTo>
                <a:cubicBezTo>
                  <a:pt x="49392" y="129962"/>
                  <a:pt x="30116" y="126994"/>
                  <a:pt x="15464" y="121777"/>
                </a:cubicBezTo>
                <a:cubicBezTo>
                  <a:pt x="9966" y="119809"/>
                  <a:pt x="4624" y="117341"/>
                  <a:pt x="0" y="114279"/>
                </a:cubicBezTo>
                <a:lnTo>
                  <a:pt x="0" y="134961"/>
                </a:lnTo>
                <a:cubicBezTo>
                  <a:pt x="0" y="148769"/>
                  <a:pt x="31335" y="159953"/>
                  <a:pt x="69980" y="159953"/>
                </a:cubicBezTo>
                <a:cubicBezTo>
                  <a:pt x="108625" y="159953"/>
                  <a:pt x="139959" y="148769"/>
                  <a:pt x="139959" y="134961"/>
                </a:cubicBezTo>
                <a:lnTo>
                  <a:pt x="139959" y="114279"/>
                </a:lnTo>
                <a:cubicBezTo>
                  <a:pt x="135336" y="117341"/>
                  <a:pt x="130025" y="119809"/>
                  <a:pt x="124495" y="121777"/>
                </a:cubicBezTo>
                <a:close/>
              </a:path>
            </a:pathLst>
          </a:custGeom>
          <a:solidFill>
            <a:srgbClr val="4A6052"/>
          </a:solidFill>
          <a:ln/>
        </p:spPr>
      </p:sp>
      <p:sp>
        <p:nvSpPr>
          <p:cNvPr id="21" name="Text 19"/>
          <p:cNvSpPr/>
          <p:nvPr/>
        </p:nvSpPr>
        <p:spPr>
          <a:xfrm>
            <a:off x="4679885" y="1448466"/>
            <a:ext cx="561781" cy="15995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120" b="1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CINAHL</a:t>
            </a:r>
            <a:endParaRPr lang="en-US" sz="1600" dirty="0"/>
          </a:p>
        </p:txBody>
      </p:sp>
      <p:sp>
        <p:nvSpPr>
          <p:cNvPr id="22" name="Shape 20"/>
          <p:cNvSpPr/>
          <p:nvPr/>
        </p:nvSpPr>
        <p:spPr>
          <a:xfrm>
            <a:off x="4441066" y="1732828"/>
            <a:ext cx="139959" cy="159953"/>
          </a:xfrm>
          <a:custGeom>
            <a:avLst/>
            <a:gdLst/>
            <a:ahLst/>
            <a:cxnLst/>
            <a:rect l="l" t="t" r="r" b="b"/>
            <a:pathLst>
              <a:path w="139959" h="159953">
                <a:moveTo>
                  <a:pt x="139959" y="64294"/>
                </a:moveTo>
                <a:cubicBezTo>
                  <a:pt x="135336" y="67355"/>
                  <a:pt x="130025" y="69823"/>
                  <a:pt x="124495" y="71792"/>
                </a:cubicBezTo>
                <a:cubicBezTo>
                  <a:pt x="109812" y="77040"/>
                  <a:pt x="90536" y="79977"/>
                  <a:pt x="69980" y="79977"/>
                </a:cubicBezTo>
                <a:cubicBezTo>
                  <a:pt x="49423" y="79977"/>
                  <a:pt x="30116" y="77009"/>
                  <a:pt x="15464" y="71792"/>
                </a:cubicBezTo>
                <a:cubicBezTo>
                  <a:pt x="9966" y="69823"/>
                  <a:pt x="4624" y="67355"/>
                  <a:pt x="0" y="64294"/>
                </a:cubicBezTo>
                <a:lnTo>
                  <a:pt x="0" y="89974"/>
                </a:lnTo>
                <a:cubicBezTo>
                  <a:pt x="0" y="103782"/>
                  <a:pt x="31335" y="114966"/>
                  <a:pt x="69980" y="114966"/>
                </a:cubicBezTo>
                <a:cubicBezTo>
                  <a:pt x="108625" y="114966"/>
                  <a:pt x="139959" y="103782"/>
                  <a:pt x="139959" y="89974"/>
                </a:cubicBezTo>
                <a:lnTo>
                  <a:pt x="139959" y="64294"/>
                </a:lnTo>
                <a:close/>
                <a:moveTo>
                  <a:pt x="139959" y="39988"/>
                </a:moveTo>
                <a:lnTo>
                  <a:pt x="139959" y="24993"/>
                </a:lnTo>
                <a:cubicBezTo>
                  <a:pt x="139959" y="11184"/>
                  <a:pt x="108625" y="0"/>
                  <a:pt x="69980" y="0"/>
                </a:cubicBezTo>
                <a:cubicBezTo>
                  <a:pt x="31335" y="0"/>
                  <a:pt x="0" y="11184"/>
                  <a:pt x="0" y="24993"/>
                </a:cubicBezTo>
                <a:lnTo>
                  <a:pt x="0" y="39988"/>
                </a:lnTo>
                <a:cubicBezTo>
                  <a:pt x="0" y="53797"/>
                  <a:pt x="31335" y="64981"/>
                  <a:pt x="69980" y="64981"/>
                </a:cubicBezTo>
                <a:cubicBezTo>
                  <a:pt x="108625" y="64981"/>
                  <a:pt x="139959" y="53797"/>
                  <a:pt x="139959" y="39988"/>
                </a:cubicBezTo>
                <a:close/>
                <a:moveTo>
                  <a:pt x="124495" y="121777"/>
                </a:moveTo>
                <a:cubicBezTo>
                  <a:pt x="109843" y="126994"/>
                  <a:pt x="90567" y="129962"/>
                  <a:pt x="69980" y="129962"/>
                </a:cubicBezTo>
                <a:cubicBezTo>
                  <a:pt x="49392" y="129962"/>
                  <a:pt x="30116" y="126994"/>
                  <a:pt x="15464" y="121777"/>
                </a:cubicBezTo>
                <a:cubicBezTo>
                  <a:pt x="9966" y="119809"/>
                  <a:pt x="4624" y="117341"/>
                  <a:pt x="0" y="114279"/>
                </a:cubicBezTo>
                <a:lnTo>
                  <a:pt x="0" y="134961"/>
                </a:lnTo>
                <a:cubicBezTo>
                  <a:pt x="0" y="148769"/>
                  <a:pt x="31335" y="159953"/>
                  <a:pt x="69980" y="159953"/>
                </a:cubicBezTo>
                <a:cubicBezTo>
                  <a:pt x="108625" y="159953"/>
                  <a:pt x="139959" y="148769"/>
                  <a:pt x="139959" y="134961"/>
                </a:cubicBezTo>
                <a:lnTo>
                  <a:pt x="139959" y="114279"/>
                </a:lnTo>
                <a:cubicBezTo>
                  <a:pt x="135336" y="117341"/>
                  <a:pt x="130025" y="119809"/>
                  <a:pt x="124495" y="121777"/>
                </a:cubicBezTo>
                <a:close/>
              </a:path>
            </a:pathLst>
          </a:custGeom>
          <a:solidFill>
            <a:srgbClr val="4A6052"/>
          </a:solidFill>
          <a:ln/>
        </p:spPr>
      </p:sp>
      <p:sp>
        <p:nvSpPr>
          <p:cNvPr id="23" name="Text 21"/>
          <p:cNvSpPr/>
          <p:nvPr/>
        </p:nvSpPr>
        <p:spPr>
          <a:xfrm>
            <a:off x="4679885" y="1732828"/>
            <a:ext cx="647589" cy="15995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120" b="1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MEDLINE</a:t>
            </a:r>
            <a:endParaRPr lang="en-US" sz="1600" dirty="0"/>
          </a:p>
        </p:txBody>
      </p:sp>
      <p:sp>
        <p:nvSpPr>
          <p:cNvPr id="24" name="Shape 22"/>
          <p:cNvSpPr/>
          <p:nvPr/>
        </p:nvSpPr>
        <p:spPr>
          <a:xfrm>
            <a:off x="4441066" y="2017190"/>
            <a:ext cx="139959" cy="159953"/>
          </a:xfrm>
          <a:custGeom>
            <a:avLst/>
            <a:gdLst/>
            <a:ahLst/>
            <a:cxnLst/>
            <a:rect l="l" t="t" r="r" b="b"/>
            <a:pathLst>
              <a:path w="139959" h="159953">
                <a:moveTo>
                  <a:pt x="139959" y="64294"/>
                </a:moveTo>
                <a:cubicBezTo>
                  <a:pt x="135336" y="67355"/>
                  <a:pt x="130025" y="69823"/>
                  <a:pt x="124495" y="71792"/>
                </a:cubicBezTo>
                <a:cubicBezTo>
                  <a:pt x="109812" y="77040"/>
                  <a:pt x="90536" y="79977"/>
                  <a:pt x="69980" y="79977"/>
                </a:cubicBezTo>
                <a:cubicBezTo>
                  <a:pt x="49423" y="79977"/>
                  <a:pt x="30116" y="77009"/>
                  <a:pt x="15464" y="71792"/>
                </a:cubicBezTo>
                <a:cubicBezTo>
                  <a:pt x="9966" y="69823"/>
                  <a:pt x="4624" y="67355"/>
                  <a:pt x="0" y="64294"/>
                </a:cubicBezTo>
                <a:lnTo>
                  <a:pt x="0" y="89974"/>
                </a:lnTo>
                <a:cubicBezTo>
                  <a:pt x="0" y="103782"/>
                  <a:pt x="31335" y="114966"/>
                  <a:pt x="69980" y="114966"/>
                </a:cubicBezTo>
                <a:cubicBezTo>
                  <a:pt x="108625" y="114966"/>
                  <a:pt x="139959" y="103782"/>
                  <a:pt x="139959" y="89974"/>
                </a:cubicBezTo>
                <a:lnTo>
                  <a:pt x="139959" y="64294"/>
                </a:lnTo>
                <a:close/>
                <a:moveTo>
                  <a:pt x="139959" y="39988"/>
                </a:moveTo>
                <a:lnTo>
                  <a:pt x="139959" y="24993"/>
                </a:lnTo>
                <a:cubicBezTo>
                  <a:pt x="139959" y="11184"/>
                  <a:pt x="108625" y="0"/>
                  <a:pt x="69980" y="0"/>
                </a:cubicBezTo>
                <a:cubicBezTo>
                  <a:pt x="31335" y="0"/>
                  <a:pt x="0" y="11184"/>
                  <a:pt x="0" y="24993"/>
                </a:cubicBezTo>
                <a:lnTo>
                  <a:pt x="0" y="39988"/>
                </a:lnTo>
                <a:cubicBezTo>
                  <a:pt x="0" y="53797"/>
                  <a:pt x="31335" y="64981"/>
                  <a:pt x="69980" y="64981"/>
                </a:cubicBezTo>
                <a:cubicBezTo>
                  <a:pt x="108625" y="64981"/>
                  <a:pt x="139959" y="53797"/>
                  <a:pt x="139959" y="39988"/>
                </a:cubicBezTo>
                <a:close/>
                <a:moveTo>
                  <a:pt x="124495" y="121777"/>
                </a:moveTo>
                <a:cubicBezTo>
                  <a:pt x="109843" y="126994"/>
                  <a:pt x="90567" y="129962"/>
                  <a:pt x="69980" y="129962"/>
                </a:cubicBezTo>
                <a:cubicBezTo>
                  <a:pt x="49392" y="129962"/>
                  <a:pt x="30116" y="126994"/>
                  <a:pt x="15464" y="121777"/>
                </a:cubicBezTo>
                <a:cubicBezTo>
                  <a:pt x="9966" y="119809"/>
                  <a:pt x="4624" y="117341"/>
                  <a:pt x="0" y="114279"/>
                </a:cubicBezTo>
                <a:lnTo>
                  <a:pt x="0" y="134961"/>
                </a:lnTo>
                <a:cubicBezTo>
                  <a:pt x="0" y="148769"/>
                  <a:pt x="31335" y="159953"/>
                  <a:pt x="69980" y="159953"/>
                </a:cubicBezTo>
                <a:cubicBezTo>
                  <a:pt x="108625" y="159953"/>
                  <a:pt x="139959" y="148769"/>
                  <a:pt x="139959" y="134961"/>
                </a:cubicBezTo>
                <a:lnTo>
                  <a:pt x="139959" y="114279"/>
                </a:lnTo>
                <a:cubicBezTo>
                  <a:pt x="135336" y="117341"/>
                  <a:pt x="130025" y="119809"/>
                  <a:pt x="124495" y="121777"/>
                </a:cubicBezTo>
                <a:close/>
              </a:path>
            </a:pathLst>
          </a:custGeom>
          <a:solidFill>
            <a:srgbClr val="4A6052"/>
          </a:solidFill>
          <a:ln/>
        </p:spPr>
      </p:sp>
      <p:sp>
        <p:nvSpPr>
          <p:cNvPr id="25" name="Text 23"/>
          <p:cNvSpPr/>
          <p:nvPr/>
        </p:nvSpPr>
        <p:spPr>
          <a:xfrm>
            <a:off x="4679885" y="2017190"/>
            <a:ext cx="668555" cy="15995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120" b="1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PsycINFO</a:t>
            </a:r>
            <a:endParaRPr lang="en-US" sz="1600" dirty="0"/>
          </a:p>
        </p:txBody>
      </p:sp>
      <p:sp>
        <p:nvSpPr>
          <p:cNvPr id="26" name="Shape 24"/>
          <p:cNvSpPr/>
          <p:nvPr/>
        </p:nvSpPr>
        <p:spPr>
          <a:xfrm>
            <a:off x="4441066" y="2301551"/>
            <a:ext cx="139959" cy="159953"/>
          </a:xfrm>
          <a:custGeom>
            <a:avLst/>
            <a:gdLst/>
            <a:ahLst/>
            <a:cxnLst/>
            <a:rect l="l" t="t" r="r" b="b"/>
            <a:pathLst>
              <a:path w="139959" h="159953">
                <a:moveTo>
                  <a:pt x="139959" y="64294"/>
                </a:moveTo>
                <a:cubicBezTo>
                  <a:pt x="135336" y="67355"/>
                  <a:pt x="130025" y="69823"/>
                  <a:pt x="124495" y="71792"/>
                </a:cubicBezTo>
                <a:cubicBezTo>
                  <a:pt x="109812" y="77040"/>
                  <a:pt x="90536" y="79977"/>
                  <a:pt x="69980" y="79977"/>
                </a:cubicBezTo>
                <a:cubicBezTo>
                  <a:pt x="49423" y="79977"/>
                  <a:pt x="30116" y="77009"/>
                  <a:pt x="15464" y="71792"/>
                </a:cubicBezTo>
                <a:cubicBezTo>
                  <a:pt x="9966" y="69823"/>
                  <a:pt x="4624" y="67355"/>
                  <a:pt x="0" y="64294"/>
                </a:cubicBezTo>
                <a:lnTo>
                  <a:pt x="0" y="89974"/>
                </a:lnTo>
                <a:cubicBezTo>
                  <a:pt x="0" y="103782"/>
                  <a:pt x="31335" y="114966"/>
                  <a:pt x="69980" y="114966"/>
                </a:cubicBezTo>
                <a:cubicBezTo>
                  <a:pt x="108625" y="114966"/>
                  <a:pt x="139959" y="103782"/>
                  <a:pt x="139959" y="89974"/>
                </a:cubicBezTo>
                <a:lnTo>
                  <a:pt x="139959" y="64294"/>
                </a:lnTo>
                <a:close/>
                <a:moveTo>
                  <a:pt x="139959" y="39988"/>
                </a:moveTo>
                <a:lnTo>
                  <a:pt x="139959" y="24993"/>
                </a:lnTo>
                <a:cubicBezTo>
                  <a:pt x="139959" y="11184"/>
                  <a:pt x="108625" y="0"/>
                  <a:pt x="69980" y="0"/>
                </a:cubicBezTo>
                <a:cubicBezTo>
                  <a:pt x="31335" y="0"/>
                  <a:pt x="0" y="11184"/>
                  <a:pt x="0" y="24993"/>
                </a:cubicBezTo>
                <a:lnTo>
                  <a:pt x="0" y="39988"/>
                </a:lnTo>
                <a:cubicBezTo>
                  <a:pt x="0" y="53797"/>
                  <a:pt x="31335" y="64981"/>
                  <a:pt x="69980" y="64981"/>
                </a:cubicBezTo>
                <a:cubicBezTo>
                  <a:pt x="108625" y="64981"/>
                  <a:pt x="139959" y="53797"/>
                  <a:pt x="139959" y="39988"/>
                </a:cubicBezTo>
                <a:close/>
                <a:moveTo>
                  <a:pt x="124495" y="121777"/>
                </a:moveTo>
                <a:cubicBezTo>
                  <a:pt x="109843" y="126994"/>
                  <a:pt x="90567" y="129962"/>
                  <a:pt x="69980" y="129962"/>
                </a:cubicBezTo>
                <a:cubicBezTo>
                  <a:pt x="49392" y="129962"/>
                  <a:pt x="30116" y="126994"/>
                  <a:pt x="15464" y="121777"/>
                </a:cubicBezTo>
                <a:cubicBezTo>
                  <a:pt x="9966" y="119809"/>
                  <a:pt x="4624" y="117341"/>
                  <a:pt x="0" y="114279"/>
                </a:cubicBezTo>
                <a:lnTo>
                  <a:pt x="0" y="134961"/>
                </a:lnTo>
                <a:cubicBezTo>
                  <a:pt x="0" y="148769"/>
                  <a:pt x="31335" y="159953"/>
                  <a:pt x="69980" y="159953"/>
                </a:cubicBezTo>
                <a:cubicBezTo>
                  <a:pt x="108625" y="159953"/>
                  <a:pt x="139959" y="148769"/>
                  <a:pt x="139959" y="134961"/>
                </a:cubicBezTo>
                <a:lnTo>
                  <a:pt x="139959" y="114279"/>
                </a:lnTo>
                <a:cubicBezTo>
                  <a:pt x="135336" y="117341"/>
                  <a:pt x="130025" y="119809"/>
                  <a:pt x="124495" y="121777"/>
                </a:cubicBezTo>
                <a:close/>
              </a:path>
            </a:pathLst>
          </a:custGeom>
          <a:solidFill>
            <a:srgbClr val="A0AEC0"/>
          </a:solidFill>
          <a:ln/>
        </p:spPr>
      </p:sp>
      <p:sp>
        <p:nvSpPr>
          <p:cNvPr id="27" name="Text 25"/>
          <p:cNvSpPr/>
          <p:nvPr/>
        </p:nvSpPr>
        <p:spPr>
          <a:xfrm>
            <a:off x="4679885" y="2301551"/>
            <a:ext cx="1468461" cy="15995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120" b="1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Criminology Collection</a:t>
            </a:r>
            <a:endParaRPr lang="en-US" sz="1600" dirty="0"/>
          </a:p>
        </p:txBody>
      </p:sp>
      <p:sp>
        <p:nvSpPr>
          <p:cNvPr id="28" name="Shape 26"/>
          <p:cNvSpPr/>
          <p:nvPr/>
        </p:nvSpPr>
        <p:spPr>
          <a:xfrm>
            <a:off x="4441066" y="2585913"/>
            <a:ext cx="139959" cy="159953"/>
          </a:xfrm>
          <a:custGeom>
            <a:avLst/>
            <a:gdLst/>
            <a:ahLst/>
            <a:cxnLst/>
            <a:rect l="l" t="t" r="r" b="b"/>
            <a:pathLst>
              <a:path w="139959" h="159953">
                <a:moveTo>
                  <a:pt x="139959" y="64294"/>
                </a:moveTo>
                <a:cubicBezTo>
                  <a:pt x="135336" y="67355"/>
                  <a:pt x="130025" y="69823"/>
                  <a:pt x="124495" y="71792"/>
                </a:cubicBezTo>
                <a:cubicBezTo>
                  <a:pt x="109812" y="77040"/>
                  <a:pt x="90536" y="79977"/>
                  <a:pt x="69980" y="79977"/>
                </a:cubicBezTo>
                <a:cubicBezTo>
                  <a:pt x="49423" y="79977"/>
                  <a:pt x="30116" y="77009"/>
                  <a:pt x="15464" y="71792"/>
                </a:cubicBezTo>
                <a:cubicBezTo>
                  <a:pt x="9966" y="69823"/>
                  <a:pt x="4624" y="67355"/>
                  <a:pt x="0" y="64294"/>
                </a:cubicBezTo>
                <a:lnTo>
                  <a:pt x="0" y="89974"/>
                </a:lnTo>
                <a:cubicBezTo>
                  <a:pt x="0" y="103782"/>
                  <a:pt x="31335" y="114966"/>
                  <a:pt x="69980" y="114966"/>
                </a:cubicBezTo>
                <a:cubicBezTo>
                  <a:pt x="108625" y="114966"/>
                  <a:pt x="139959" y="103782"/>
                  <a:pt x="139959" y="89974"/>
                </a:cubicBezTo>
                <a:lnTo>
                  <a:pt x="139959" y="64294"/>
                </a:lnTo>
                <a:close/>
                <a:moveTo>
                  <a:pt x="139959" y="39988"/>
                </a:moveTo>
                <a:lnTo>
                  <a:pt x="139959" y="24993"/>
                </a:lnTo>
                <a:cubicBezTo>
                  <a:pt x="139959" y="11184"/>
                  <a:pt x="108625" y="0"/>
                  <a:pt x="69980" y="0"/>
                </a:cubicBezTo>
                <a:cubicBezTo>
                  <a:pt x="31335" y="0"/>
                  <a:pt x="0" y="11184"/>
                  <a:pt x="0" y="24993"/>
                </a:cubicBezTo>
                <a:lnTo>
                  <a:pt x="0" y="39988"/>
                </a:lnTo>
                <a:cubicBezTo>
                  <a:pt x="0" y="53797"/>
                  <a:pt x="31335" y="64981"/>
                  <a:pt x="69980" y="64981"/>
                </a:cubicBezTo>
                <a:cubicBezTo>
                  <a:pt x="108625" y="64981"/>
                  <a:pt x="139959" y="53797"/>
                  <a:pt x="139959" y="39988"/>
                </a:cubicBezTo>
                <a:close/>
                <a:moveTo>
                  <a:pt x="124495" y="121777"/>
                </a:moveTo>
                <a:cubicBezTo>
                  <a:pt x="109843" y="126994"/>
                  <a:pt x="90567" y="129962"/>
                  <a:pt x="69980" y="129962"/>
                </a:cubicBezTo>
                <a:cubicBezTo>
                  <a:pt x="49392" y="129962"/>
                  <a:pt x="30116" y="126994"/>
                  <a:pt x="15464" y="121777"/>
                </a:cubicBezTo>
                <a:cubicBezTo>
                  <a:pt x="9966" y="119809"/>
                  <a:pt x="4624" y="117341"/>
                  <a:pt x="0" y="114279"/>
                </a:cubicBezTo>
                <a:lnTo>
                  <a:pt x="0" y="134961"/>
                </a:lnTo>
                <a:cubicBezTo>
                  <a:pt x="0" y="148769"/>
                  <a:pt x="31335" y="159953"/>
                  <a:pt x="69980" y="159953"/>
                </a:cubicBezTo>
                <a:cubicBezTo>
                  <a:pt x="108625" y="159953"/>
                  <a:pt x="139959" y="148769"/>
                  <a:pt x="139959" y="134961"/>
                </a:cubicBezTo>
                <a:lnTo>
                  <a:pt x="139959" y="114279"/>
                </a:lnTo>
                <a:cubicBezTo>
                  <a:pt x="135336" y="117341"/>
                  <a:pt x="130025" y="119809"/>
                  <a:pt x="124495" y="121777"/>
                </a:cubicBezTo>
                <a:close/>
              </a:path>
            </a:pathLst>
          </a:custGeom>
          <a:solidFill>
            <a:srgbClr val="A0AEC0"/>
          </a:solidFill>
          <a:ln/>
        </p:spPr>
      </p:sp>
      <p:sp>
        <p:nvSpPr>
          <p:cNvPr id="29" name="Text 27"/>
          <p:cNvSpPr/>
          <p:nvPr/>
        </p:nvSpPr>
        <p:spPr>
          <a:xfrm>
            <a:off x="4679885" y="2585913"/>
            <a:ext cx="1323919" cy="15995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120" b="1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Sociology Collection</a:t>
            </a:r>
            <a:endParaRPr lang="en-US" sz="1600" dirty="0"/>
          </a:p>
        </p:txBody>
      </p:sp>
      <p:sp>
        <p:nvSpPr>
          <p:cNvPr id="30" name="Shape 28"/>
          <p:cNvSpPr/>
          <p:nvPr/>
        </p:nvSpPr>
        <p:spPr>
          <a:xfrm>
            <a:off x="8106802" y="924175"/>
            <a:ext cx="3732245" cy="2648117"/>
          </a:xfrm>
          <a:custGeom>
            <a:avLst/>
            <a:gdLst/>
            <a:ahLst/>
            <a:cxnLst/>
            <a:rect l="l" t="t" r="r" b="b"/>
            <a:pathLst>
              <a:path w="3732245" h="2648117">
                <a:moveTo>
                  <a:pt x="35538" y="0"/>
                </a:moveTo>
                <a:lnTo>
                  <a:pt x="3696707" y="0"/>
                </a:lnTo>
                <a:cubicBezTo>
                  <a:pt x="3716334" y="0"/>
                  <a:pt x="3732245" y="15911"/>
                  <a:pt x="3732245" y="35538"/>
                </a:cubicBezTo>
                <a:lnTo>
                  <a:pt x="3732245" y="2612579"/>
                </a:lnTo>
                <a:cubicBezTo>
                  <a:pt x="3732245" y="2632206"/>
                  <a:pt x="3716334" y="2648117"/>
                  <a:pt x="3696707" y="2648117"/>
                </a:cubicBezTo>
                <a:lnTo>
                  <a:pt x="35538" y="2648117"/>
                </a:lnTo>
                <a:cubicBezTo>
                  <a:pt x="15911" y="2648117"/>
                  <a:pt x="0" y="2632206"/>
                  <a:pt x="0" y="2612579"/>
                </a:cubicBezTo>
                <a:lnTo>
                  <a:pt x="0" y="35538"/>
                </a:lnTo>
                <a:cubicBezTo>
                  <a:pt x="0" y="15924"/>
                  <a:pt x="15924" y="0"/>
                  <a:pt x="35538" y="0"/>
                </a:cubicBezTo>
                <a:close/>
              </a:path>
            </a:pathLst>
          </a:custGeom>
          <a:solidFill>
            <a:srgbClr val="4A6052"/>
          </a:solidFill>
          <a:ln/>
        </p:spPr>
      </p:sp>
      <p:sp>
        <p:nvSpPr>
          <p:cNvPr id="31" name="Text 29"/>
          <p:cNvSpPr/>
          <p:nvPr/>
        </p:nvSpPr>
        <p:spPr>
          <a:xfrm>
            <a:off x="8248983" y="1066356"/>
            <a:ext cx="3527860" cy="2488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259" b="1" dirty="0">
                <a:solidFill>
                  <a:srgbClr val="F8F7F4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Search Results</a:t>
            </a:r>
            <a:endParaRPr lang="en-US" sz="1600" dirty="0"/>
          </a:p>
        </p:txBody>
      </p:sp>
      <p:sp>
        <p:nvSpPr>
          <p:cNvPr id="32" name="Text 30"/>
          <p:cNvSpPr/>
          <p:nvPr/>
        </p:nvSpPr>
        <p:spPr>
          <a:xfrm>
            <a:off x="8169007" y="1421808"/>
            <a:ext cx="3607837" cy="3554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90000"/>
              </a:lnSpc>
            </a:pPr>
            <a:r>
              <a:rPr lang="en-US" sz="2519" b="1" dirty="0">
                <a:solidFill>
                  <a:srgbClr val="F8F7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82</a:t>
            </a:r>
            <a:endParaRPr lang="en-US" sz="1600" dirty="0"/>
          </a:p>
        </p:txBody>
      </p:sp>
      <p:sp>
        <p:nvSpPr>
          <p:cNvPr id="33" name="Text 31"/>
          <p:cNvSpPr/>
          <p:nvPr/>
        </p:nvSpPr>
        <p:spPr>
          <a:xfrm>
            <a:off x="8213438" y="1777259"/>
            <a:ext cx="3518974" cy="21327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120" dirty="0">
                <a:solidFill>
                  <a:srgbClr val="F8F7F4">
                    <a:alpha val="9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Total identified</a:t>
            </a:r>
            <a:endParaRPr lang="en-US" sz="1600" dirty="0"/>
          </a:p>
        </p:txBody>
      </p:sp>
      <p:sp>
        <p:nvSpPr>
          <p:cNvPr id="34" name="Shape 32"/>
          <p:cNvSpPr/>
          <p:nvPr/>
        </p:nvSpPr>
        <p:spPr>
          <a:xfrm>
            <a:off x="8248983" y="2101609"/>
            <a:ext cx="3447883" cy="8886"/>
          </a:xfrm>
          <a:custGeom>
            <a:avLst/>
            <a:gdLst/>
            <a:ahLst/>
            <a:cxnLst/>
            <a:rect l="l" t="t" r="r" b="b"/>
            <a:pathLst>
              <a:path w="3447883" h="8886">
                <a:moveTo>
                  <a:pt x="0" y="0"/>
                </a:moveTo>
                <a:lnTo>
                  <a:pt x="3447883" y="0"/>
                </a:lnTo>
                <a:lnTo>
                  <a:pt x="3447883" y="8886"/>
                </a:lnTo>
                <a:lnTo>
                  <a:pt x="0" y="8886"/>
                </a:lnTo>
                <a:lnTo>
                  <a:pt x="0" y="0"/>
                </a:lnTo>
                <a:close/>
              </a:path>
            </a:pathLst>
          </a:custGeom>
          <a:solidFill>
            <a:srgbClr val="F8F7F4">
              <a:alpha val="30196"/>
            </a:srgbClr>
          </a:solidFill>
          <a:ln/>
        </p:spPr>
      </p:sp>
      <p:sp>
        <p:nvSpPr>
          <p:cNvPr id="35" name="Text 33"/>
          <p:cNvSpPr/>
          <p:nvPr/>
        </p:nvSpPr>
        <p:spPr>
          <a:xfrm>
            <a:off x="8182336" y="2177143"/>
            <a:ext cx="3581178" cy="3199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00000"/>
              </a:lnSpc>
            </a:pPr>
            <a:r>
              <a:rPr lang="en-US" sz="2099" b="1" dirty="0">
                <a:solidFill>
                  <a:srgbClr val="F8F7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61</a:t>
            </a:r>
            <a:endParaRPr lang="en-US" sz="1600" dirty="0"/>
          </a:p>
        </p:txBody>
      </p:sp>
      <p:sp>
        <p:nvSpPr>
          <p:cNvPr id="36" name="Text 34"/>
          <p:cNvSpPr/>
          <p:nvPr/>
        </p:nvSpPr>
        <p:spPr>
          <a:xfrm>
            <a:off x="8213438" y="2497050"/>
            <a:ext cx="3518974" cy="21327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120" dirty="0">
                <a:solidFill>
                  <a:srgbClr val="F8F7F4">
                    <a:alpha val="9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Criminology/Sociology</a:t>
            </a:r>
            <a:endParaRPr lang="en-US" sz="1600" dirty="0"/>
          </a:p>
        </p:txBody>
      </p:sp>
      <p:sp>
        <p:nvSpPr>
          <p:cNvPr id="37" name="Shape 35"/>
          <p:cNvSpPr/>
          <p:nvPr/>
        </p:nvSpPr>
        <p:spPr>
          <a:xfrm>
            <a:off x="8248983" y="2821399"/>
            <a:ext cx="3447883" cy="8886"/>
          </a:xfrm>
          <a:custGeom>
            <a:avLst/>
            <a:gdLst/>
            <a:ahLst/>
            <a:cxnLst/>
            <a:rect l="l" t="t" r="r" b="b"/>
            <a:pathLst>
              <a:path w="3447883" h="8886">
                <a:moveTo>
                  <a:pt x="0" y="0"/>
                </a:moveTo>
                <a:lnTo>
                  <a:pt x="3447883" y="0"/>
                </a:lnTo>
                <a:lnTo>
                  <a:pt x="3447883" y="8886"/>
                </a:lnTo>
                <a:lnTo>
                  <a:pt x="0" y="8886"/>
                </a:lnTo>
                <a:lnTo>
                  <a:pt x="0" y="0"/>
                </a:lnTo>
                <a:close/>
              </a:path>
            </a:pathLst>
          </a:custGeom>
          <a:solidFill>
            <a:srgbClr val="F8F7F4">
              <a:alpha val="30196"/>
            </a:srgbClr>
          </a:solidFill>
          <a:ln/>
        </p:spPr>
      </p:sp>
      <p:sp>
        <p:nvSpPr>
          <p:cNvPr id="38" name="Text 36"/>
          <p:cNvSpPr/>
          <p:nvPr/>
        </p:nvSpPr>
        <p:spPr>
          <a:xfrm>
            <a:off x="8182336" y="2896933"/>
            <a:ext cx="3581178" cy="3199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00000"/>
              </a:lnSpc>
            </a:pPr>
            <a:r>
              <a:rPr lang="en-US" sz="2099" b="1" dirty="0">
                <a:solidFill>
                  <a:srgbClr val="F8F7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21</a:t>
            </a:r>
            <a:endParaRPr lang="en-US" sz="1600" dirty="0"/>
          </a:p>
        </p:txBody>
      </p:sp>
      <p:sp>
        <p:nvSpPr>
          <p:cNvPr id="39" name="Text 37"/>
          <p:cNvSpPr/>
          <p:nvPr/>
        </p:nvSpPr>
        <p:spPr>
          <a:xfrm>
            <a:off x="8213438" y="3216840"/>
            <a:ext cx="3518974" cy="21327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120" dirty="0">
                <a:solidFill>
                  <a:srgbClr val="F8F7F4">
                    <a:alpha val="9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Health databases</a:t>
            </a:r>
            <a:endParaRPr lang="en-US" sz="1600" dirty="0"/>
          </a:p>
        </p:txBody>
      </p:sp>
      <p:sp>
        <p:nvSpPr>
          <p:cNvPr id="40" name="Shape 38"/>
          <p:cNvSpPr/>
          <p:nvPr/>
        </p:nvSpPr>
        <p:spPr>
          <a:xfrm>
            <a:off x="355452" y="3714472"/>
            <a:ext cx="11481096" cy="2345983"/>
          </a:xfrm>
          <a:custGeom>
            <a:avLst/>
            <a:gdLst/>
            <a:ahLst/>
            <a:cxnLst/>
            <a:rect l="l" t="t" r="r" b="b"/>
            <a:pathLst>
              <a:path w="11481096" h="2345983">
                <a:moveTo>
                  <a:pt x="35542" y="0"/>
                </a:moveTo>
                <a:lnTo>
                  <a:pt x="11445555" y="0"/>
                </a:lnTo>
                <a:cubicBezTo>
                  <a:pt x="11465184" y="0"/>
                  <a:pt x="11481096" y="15913"/>
                  <a:pt x="11481096" y="35542"/>
                </a:cubicBezTo>
                <a:lnTo>
                  <a:pt x="11481096" y="2310441"/>
                </a:lnTo>
                <a:cubicBezTo>
                  <a:pt x="11481096" y="2330070"/>
                  <a:pt x="11465184" y="2345983"/>
                  <a:pt x="11445555" y="2345983"/>
                </a:cubicBezTo>
                <a:lnTo>
                  <a:pt x="35542" y="2345983"/>
                </a:lnTo>
                <a:cubicBezTo>
                  <a:pt x="15913" y="2345983"/>
                  <a:pt x="0" y="2330070"/>
                  <a:pt x="0" y="2310441"/>
                </a:cubicBezTo>
                <a:lnTo>
                  <a:pt x="0" y="35542"/>
                </a:lnTo>
                <a:cubicBezTo>
                  <a:pt x="0" y="15926"/>
                  <a:pt x="15926" y="0"/>
                  <a:pt x="35542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sx="100000" sy="100000" kx="0" ky="0" algn="bl" rotWithShape="0" blurRad="53318" dist="35545" dir="5400000">
              <a:srgbClr val="000000">
                <a:alpha val="10196"/>
              </a:srgbClr>
            </a:outerShdw>
          </a:effectLst>
        </p:spPr>
      </p:sp>
      <p:sp>
        <p:nvSpPr>
          <p:cNvPr id="41" name="Text 39"/>
          <p:cNvSpPr/>
          <p:nvPr/>
        </p:nvSpPr>
        <p:spPr>
          <a:xfrm>
            <a:off x="497633" y="3856653"/>
            <a:ext cx="11276711" cy="2488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259" b="1" dirty="0">
                <a:solidFill>
                  <a:srgbClr val="4A5568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Search String Components</a:t>
            </a:r>
            <a:endParaRPr lang="en-US" sz="1600" dirty="0"/>
          </a:p>
        </p:txBody>
      </p:sp>
      <p:sp>
        <p:nvSpPr>
          <p:cNvPr id="42" name="Shape 40"/>
          <p:cNvSpPr/>
          <p:nvPr/>
        </p:nvSpPr>
        <p:spPr>
          <a:xfrm>
            <a:off x="497633" y="4212105"/>
            <a:ext cx="2150484" cy="1101901"/>
          </a:xfrm>
          <a:custGeom>
            <a:avLst/>
            <a:gdLst/>
            <a:ahLst/>
            <a:cxnLst/>
            <a:rect l="l" t="t" r="r" b="b"/>
            <a:pathLst>
              <a:path w="2150484" h="1101901">
                <a:moveTo>
                  <a:pt x="35547" y="0"/>
                </a:moveTo>
                <a:lnTo>
                  <a:pt x="2114937" y="0"/>
                </a:lnTo>
                <a:cubicBezTo>
                  <a:pt x="2134569" y="0"/>
                  <a:pt x="2150484" y="15915"/>
                  <a:pt x="2150484" y="35547"/>
                </a:cubicBezTo>
                <a:lnTo>
                  <a:pt x="2150484" y="1066354"/>
                </a:lnTo>
                <a:cubicBezTo>
                  <a:pt x="2150484" y="1085986"/>
                  <a:pt x="2134569" y="1101901"/>
                  <a:pt x="2114937" y="1101901"/>
                </a:cubicBezTo>
                <a:lnTo>
                  <a:pt x="35547" y="1101901"/>
                </a:lnTo>
                <a:cubicBezTo>
                  <a:pt x="15915" y="1101901"/>
                  <a:pt x="0" y="1085986"/>
                  <a:pt x="0" y="1066354"/>
                </a:cubicBezTo>
                <a:lnTo>
                  <a:pt x="0" y="35547"/>
                </a:lnTo>
                <a:cubicBezTo>
                  <a:pt x="0" y="15915"/>
                  <a:pt x="15915" y="0"/>
                  <a:pt x="35547" y="0"/>
                </a:cubicBezTo>
                <a:close/>
              </a:path>
            </a:pathLst>
          </a:custGeom>
          <a:solidFill>
            <a:srgbClr val="4A6052">
              <a:alpha val="10196"/>
            </a:srgbClr>
          </a:solidFill>
          <a:ln/>
        </p:spPr>
      </p:sp>
      <p:sp>
        <p:nvSpPr>
          <p:cNvPr id="43" name="Shape 41"/>
          <p:cNvSpPr/>
          <p:nvPr/>
        </p:nvSpPr>
        <p:spPr>
          <a:xfrm>
            <a:off x="604268" y="4318741"/>
            <a:ext cx="248816" cy="248816"/>
          </a:xfrm>
          <a:custGeom>
            <a:avLst/>
            <a:gdLst/>
            <a:ahLst/>
            <a:cxnLst/>
            <a:rect l="l" t="t" r="r" b="b"/>
            <a:pathLst>
              <a:path w="248816" h="248816">
                <a:moveTo>
                  <a:pt x="35546" y="0"/>
                </a:moveTo>
                <a:lnTo>
                  <a:pt x="213270" y="0"/>
                </a:lnTo>
                <a:cubicBezTo>
                  <a:pt x="232889" y="0"/>
                  <a:pt x="248816" y="15928"/>
                  <a:pt x="248816" y="35546"/>
                </a:cubicBezTo>
                <a:lnTo>
                  <a:pt x="248816" y="213270"/>
                </a:lnTo>
                <a:cubicBezTo>
                  <a:pt x="248816" y="232902"/>
                  <a:pt x="232902" y="248816"/>
                  <a:pt x="213270" y="248816"/>
                </a:cubicBezTo>
                <a:lnTo>
                  <a:pt x="35546" y="248816"/>
                </a:lnTo>
                <a:cubicBezTo>
                  <a:pt x="15928" y="248816"/>
                  <a:pt x="0" y="232889"/>
                  <a:pt x="0" y="213270"/>
                </a:cubicBezTo>
                <a:lnTo>
                  <a:pt x="0" y="35546"/>
                </a:lnTo>
                <a:cubicBezTo>
                  <a:pt x="0" y="15928"/>
                  <a:pt x="15928" y="0"/>
                  <a:pt x="35546" y="0"/>
                </a:cubicBezTo>
                <a:close/>
              </a:path>
            </a:pathLst>
          </a:custGeom>
          <a:solidFill>
            <a:srgbClr val="4A6052"/>
          </a:solidFill>
          <a:ln/>
        </p:spPr>
      </p:sp>
      <p:sp>
        <p:nvSpPr>
          <p:cNvPr id="44" name="Text 42"/>
          <p:cNvSpPr/>
          <p:nvPr/>
        </p:nvSpPr>
        <p:spPr>
          <a:xfrm>
            <a:off x="604268" y="4318741"/>
            <a:ext cx="311020" cy="248816"/>
          </a:xfrm>
          <a:prstGeom prst="rect">
            <a:avLst/>
          </a:prstGeom>
          <a:noFill/>
          <a:ln/>
        </p:spPr>
        <p:txBody>
          <a:bodyPr wrap="square" lIns="71090" tIns="35545" rIns="71090" bIns="35545" rtlCol="0" anchor="ctr"/>
          <a:lstStyle/>
          <a:p>
            <a:pPr>
              <a:lnSpc>
                <a:spcPct val="120000"/>
              </a:lnSpc>
            </a:pPr>
            <a:r>
              <a:rPr lang="en-US" sz="980" b="1" dirty="0">
                <a:solidFill>
                  <a:srgbClr val="F8F7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S1</a:t>
            </a:r>
            <a:endParaRPr lang="en-US" sz="1600" dirty="0"/>
          </a:p>
        </p:txBody>
      </p:sp>
      <p:sp>
        <p:nvSpPr>
          <p:cNvPr id="45" name="Text 43"/>
          <p:cNvSpPr/>
          <p:nvPr/>
        </p:nvSpPr>
        <p:spPr>
          <a:xfrm>
            <a:off x="925563" y="4336513"/>
            <a:ext cx="1146332" cy="21327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120" b="1" dirty="0">
                <a:solidFill>
                  <a:srgbClr val="4A5568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Law Enforcement</a:t>
            </a:r>
            <a:endParaRPr lang="en-US" sz="1600" dirty="0"/>
          </a:p>
        </p:txBody>
      </p:sp>
      <p:sp>
        <p:nvSpPr>
          <p:cNvPr id="46" name="Text 44"/>
          <p:cNvSpPr/>
          <p:nvPr/>
        </p:nvSpPr>
        <p:spPr>
          <a:xfrm>
            <a:off x="604268" y="4638647"/>
            <a:ext cx="1999417" cy="3554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980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law enforcement OR police OR policing OR criminal justice</a:t>
            </a:r>
            <a:endParaRPr lang="en-US" sz="1600" dirty="0"/>
          </a:p>
        </p:txBody>
      </p:sp>
      <p:sp>
        <p:nvSpPr>
          <p:cNvPr id="47" name="Text 45"/>
          <p:cNvSpPr/>
          <p:nvPr/>
        </p:nvSpPr>
        <p:spPr>
          <a:xfrm>
            <a:off x="604268" y="5029644"/>
            <a:ext cx="1999417" cy="17772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980" b="1" dirty="0">
                <a:solidFill>
                  <a:srgbClr val="4A6052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235,824 articles</a:t>
            </a:r>
            <a:endParaRPr lang="en-US" sz="1600" dirty="0"/>
          </a:p>
        </p:txBody>
      </p:sp>
      <p:sp>
        <p:nvSpPr>
          <p:cNvPr id="48" name="Shape 46"/>
          <p:cNvSpPr/>
          <p:nvPr/>
        </p:nvSpPr>
        <p:spPr>
          <a:xfrm>
            <a:off x="2759056" y="4212105"/>
            <a:ext cx="2150484" cy="1101901"/>
          </a:xfrm>
          <a:custGeom>
            <a:avLst/>
            <a:gdLst/>
            <a:ahLst/>
            <a:cxnLst/>
            <a:rect l="l" t="t" r="r" b="b"/>
            <a:pathLst>
              <a:path w="2150484" h="1101901">
                <a:moveTo>
                  <a:pt x="35547" y="0"/>
                </a:moveTo>
                <a:lnTo>
                  <a:pt x="2114937" y="0"/>
                </a:lnTo>
                <a:cubicBezTo>
                  <a:pt x="2134569" y="0"/>
                  <a:pt x="2150484" y="15915"/>
                  <a:pt x="2150484" y="35547"/>
                </a:cubicBezTo>
                <a:lnTo>
                  <a:pt x="2150484" y="1066354"/>
                </a:lnTo>
                <a:cubicBezTo>
                  <a:pt x="2150484" y="1085986"/>
                  <a:pt x="2134569" y="1101901"/>
                  <a:pt x="2114937" y="1101901"/>
                </a:cubicBezTo>
                <a:lnTo>
                  <a:pt x="35547" y="1101901"/>
                </a:lnTo>
                <a:cubicBezTo>
                  <a:pt x="15915" y="1101901"/>
                  <a:pt x="0" y="1085986"/>
                  <a:pt x="0" y="1066354"/>
                </a:cubicBezTo>
                <a:lnTo>
                  <a:pt x="0" y="35547"/>
                </a:lnTo>
                <a:cubicBezTo>
                  <a:pt x="0" y="15915"/>
                  <a:pt x="15915" y="0"/>
                  <a:pt x="35547" y="0"/>
                </a:cubicBezTo>
                <a:close/>
              </a:path>
            </a:pathLst>
          </a:custGeom>
          <a:solidFill>
            <a:srgbClr val="4A6052">
              <a:alpha val="10196"/>
            </a:srgbClr>
          </a:solidFill>
          <a:ln/>
        </p:spPr>
      </p:sp>
      <p:sp>
        <p:nvSpPr>
          <p:cNvPr id="49" name="Shape 47"/>
          <p:cNvSpPr/>
          <p:nvPr/>
        </p:nvSpPr>
        <p:spPr>
          <a:xfrm>
            <a:off x="2865692" y="4318741"/>
            <a:ext cx="275475" cy="248816"/>
          </a:xfrm>
          <a:custGeom>
            <a:avLst/>
            <a:gdLst/>
            <a:ahLst/>
            <a:cxnLst/>
            <a:rect l="l" t="t" r="r" b="b"/>
            <a:pathLst>
              <a:path w="275475" h="248816">
                <a:moveTo>
                  <a:pt x="35546" y="0"/>
                </a:moveTo>
                <a:lnTo>
                  <a:pt x="239929" y="0"/>
                </a:lnTo>
                <a:cubicBezTo>
                  <a:pt x="259548" y="0"/>
                  <a:pt x="275475" y="15928"/>
                  <a:pt x="275475" y="35546"/>
                </a:cubicBezTo>
                <a:lnTo>
                  <a:pt x="275475" y="213270"/>
                </a:lnTo>
                <a:cubicBezTo>
                  <a:pt x="275475" y="232902"/>
                  <a:pt x="259561" y="248816"/>
                  <a:pt x="239929" y="248816"/>
                </a:cubicBezTo>
                <a:lnTo>
                  <a:pt x="35546" y="248816"/>
                </a:lnTo>
                <a:cubicBezTo>
                  <a:pt x="15928" y="248816"/>
                  <a:pt x="0" y="232889"/>
                  <a:pt x="0" y="213270"/>
                </a:cubicBezTo>
                <a:lnTo>
                  <a:pt x="0" y="35546"/>
                </a:lnTo>
                <a:cubicBezTo>
                  <a:pt x="0" y="15928"/>
                  <a:pt x="15928" y="0"/>
                  <a:pt x="35546" y="0"/>
                </a:cubicBezTo>
                <a:close/>
              </a:path>
            </a:pathLst>
          </a:custGeom>
          <a:solidFill>
            <a:srgbClr val="4A6052"/>
          </a:solidFill>
          <a:ln/>
        </p:spPr>
      </p:sp>
      <p:sp>
        <p:nvSpPr>
          <p:cNvPr id="50" name="Text 48"/>
          <p:cNvSpPr/>
          <p:nvPr/>
        </p:nvSpPr>
        <p:spPr>
          <a:xfrm>
            <a:off x="2865692" y="4318741"/>
            <a:ext cx="337679" cy="248816"/>
          </a:xfrm>
          <a:prstGeom prst="rect">
            <a:avLst/>
          </a:prstGeom>
          <a:noFill/>
          <a:ln/>
        </p:spPr>
        <p:txBody>
          <a:bodyPr wrap="square" lIns="71090" tIns="35545" rIns="71090" bIns="35545" rtlCol="0" anchor="ctr"/>
          <a:lstStyle/>
          <a:p>
            <a:pPr>
              <a:lnSpc>
                <a:spcPct val="120000"/>
              </a:lnSpc>
            </a:pPr>
            <a:r>
              <a:rPr lang="en-US" sz="980" b="1" dirty="0">
                <a:solidFill>
                  <a:srgbClr val="F8F7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S2</a:t>
            </a:r>
            <a:endParaRPr lang="en-US" sz="1600" dirty="0"/>
          </a:p>
        </p:txBody>
      </p:sp>
      <p:sp>
        <p:nvSpPr>
          <p:cNvPr id="51" name="Text 49"/>
          <p:cNvSpPr/>
          <p:nvPr/>
        </p:nvSpPr>
        <p:spPr>
          <a:xfrm>
            <a:off x="3210869" y="4336513"/>
            <a:ext cx="879743" cy="21327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120" b="1" dirty="0">
                <a:solidFill>
                  <a:srgbClr val="4A5568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Public Health</a:t>
            </a:r>
            <a:endParaRPr lang="en-US" sz="1600" dirty="0"/>
          </a:p>
        </p:txBody>
      </p:sp>
      <p:sp>
        <p:nvSpPr>
          <p:cNvPr id="52" name="Text 50"/>
          <p:cNvSpPr/>
          <p:nvPr/>
        </p:nvSpPr>
        <p:spPr>
          <a:xfrm>
            <a:off x="2865692" y="4638647"/>
            <a:ext cx="1999417" cy="3554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980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public health OR mental health OR psychol* OR psychiat*</a:t>
            </a:r>
            <a:endParaRPr lang="en-US" sz="1600" dirty="0"/>
          </a:p>
        </p:txBody>
      </p:sp>
      <p:sp>
        <p:nvSpPr>
          <p:cNvPr id="53" name="Text 51"/>
          <p:cNvSpPr/>
          <p:nvPr/>
        </p:nvSpPr>
        <p:spPr>
          <a:xfrm>
            <a:off x="2865692" y="5029644"/>
            <a:ext cx="1999417" cy="17772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980" b="1" dirty="0">
                <a:solidFill>
                  <a:srgbClr val="4A6052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275,941 articles</a:t>
            </a:r>
            <a:endParaRPr lang="en-US" sz="1600" dirty="0"/>
          </a:p>
        </p:txBody>
      </p:sp>
      <p:sp>
        <p:nvSpPr>
          <p:cNvPr id="54" name="Shape 52"/>
          <p:cNvSpPr/>
          <p:nvPr/>
        </p:nvSpPr>
        <p:spPr>
          <a:xfrm>
            <a:off x="5020480" y="4212105"/>
            <a:ext cx="2150484" cy="1101901"/>
          </a:xfrm>
          <a:custGeom>
            <a:avLst/>
            <a:gdLst/>
            <a:ahLst/>
            <a:cxnLst/>
            <a:rect l="l" t="t" r="r" b="b"/>
            <a:pathLst>
              <a:path w="2150484" h="1101901">
                <a:moveTo>
                  <a:pt x="35547" y="0"/>
                </a:moveTo>
                <a:lnTo>
                  <a:pt x="2114937" y="0"/>
                </a:lnTo>
                <a:cubicBezTo>
                  <a:pt x="2134569" y="0"/>
                  <a:pt x="2150484" y="15915"/>
                  <a:pt x="2150484" y="35547"/>
                </a:cubicBezTo>
                <a:lnTo>
                  <a:pt x="2150484" y="1066354"/>
                </a:lnTo>
                <a:cubicBezTo>
                  <a:pt x="2150484" y="1085986"/>
                  <a:pt x="2134569" y="1101901"/>
                  <a:pt x="2114937" y="1101901"/>
                </a:cubicBezTo>
                <a:lnTo>
                  <a:pt x="35547" y="1101901"/>
                </a:lnTo>
                <a:cubicBezTo>
                  <a:pt x="15915" y="1101901"/>
                  <a:pt x="0" y="1085986"/>
                  <a:pt x="0" y="1066354"/>
                </a:cubicBezTo>
                <a:lnTo>
                  <a:pt x="0" y="35547"/>
                </a:lnTo>
                <a:cubicBezTo>
                  <a:pt x="0" y="15915"/>
                  <a:pt x="15915" y="0"/>
                  <a:pt x="35547" y="0"/>
                </a:cubicBezTo>
                <a:close/>
              </a:path>
            </a:pathLst>
          </a:custGeom>
          <a:solidFill>
            <a:srgbClr val="A0AEC0">
              <a:alpha val="10196"/>
            </a:srgbClr>
          </a:solidFill>
          <a:ln/>
        </p:spPr>
      </p:sp>
      <p:sp>
        <p:nvSpPr>
          <p:cNvPr id="55" name="Shape 53"/>
          <p:cNvSpPr/>
          <p:nvPr/>
        </p:nvSpPr>
        <p:spPr>
          <a:xfrm>
            <a:off x="5127116" y="4318741"/>
            <a:ext cx="275475" cy="248816"/>
          </a:xfrm>
          <a:custGeom>
            <a:avLst/>
            <a:gdLst/>
            <a:ahLst/>
            <a:cxnLst/>
            <a:rect l="l" t="t" r="r" b="b"/>
            <a:pathLst>
              <a:path w="275475" h="248816">
                <a:moveTo>
                  <a:pt x="35546" y="0"/>
                </a:moveTo>
                <a:lnTo>
                  <a:pt x="239929" y="0"/>
                </a:lnTo>
                <a:cubicBezTo>
                  <a:pt x="259548" y="0"/>
                  <a:pt x="275475" y="15928"/>
                  <a:pt x="275475" y="35546"/>
                </a:cubicBezTo>
                <a:lnTo>
                  <a:pt x="275475" y="213270"/>
                </a:lnTo>
                <a:cubicBezTo>
                  <a:pt x="275475" y="232902"/>
                  <a:pt x="259561" y="248816"/>
                  <a:pt x="239929" y="248816"/>
                </a:cubicBezTo>
                <a:lnTo>
                  <a:pt x="35546" y="248816"/>
                </a:lnTo>
                <a:cubicBezTo>
                  <a:pt x="15928" y="248816"/>
                  <a:pt x="0" y="232889"/>
                  <a:pt x="0" y="213270"/>
                </a:cubicBezTo>
                <a:lnTo>
                  <a:pt x="0" y="35546"/>
                </a:lnTo>
                <a:cubicBezTo>
                  <a:pt x="0" y="15928"/>
                  <a:pt x="15928" y="0"/>
                  <a:pt x="35546" y="0"/>
                </a:cubicBezTo>
                <a:close/>
              </a:path>
            </a:pathLst>
          </a:custGeom>
          <a:solidFill>
            <a:srgbClr val="A0AEC0"/>
          </a:solidFill>
          <a:ln/>
        </p:spPr>
      </p:sp>
      <p:sp>
        <p:nvSpPr>
          <p:cNvPr id="56" name="Text 54"/>
          <p:cNvSpPr/>
          <p:nvPr/>
        </p:nvSpPr>
        <p:spPr>
          <a:xfrm>
            <a:off x="5127116" y="4318741"/>
            <a:ext cx="337679" cy="248816"/>
          </a:xfrm>
          <a:prstGeom prst="rect">
            <a:avLst/>
          </a:prstGeom>
          <a:noFill/>
          <a:ln/>
        </p:spPr>
        <p:txBody>
          <a:bodyPr wrap="square" lIns="71090" tIns="35545" rIns="71090" bIns="35545" rtlCol="0" anchor="ctr"/>
          <a:lstStyle/>
          <a:p>
            <a:pPr>
              <a:lnSpc>
                <a:spcPct val="120000"/>
              </a:lnSpc>
            </a:pPr>
            <a:r>
              <a:rPr lang="en-US" sz="980" b="1" dirty="0">
                <a:solidFill>
                  <a:srgbClr val="F8F7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S3</a:t>
            </a:r>
            <a:endParaRPr lang="en-US" sz="1600" dirty="0"/>
          </a:p>
        </p:txBody>
      </p:sp>
      <p:sp>
        <p:nvSpPr>
          <p:cNvPr id="57" name="Text 55"/>
          <p:cNvSpPr/>
          <p:nvPr/>
        </p:nvSpPr>
        <p:spPr>
          <a:xfrm>
            <a:off x="5475625" y="4336513"/>
            <a:ext cx="844198" cy="21327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120" b="1" dirty="0">
                <a:solidFill>
                  <a:srgbClr val="4A5568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Vulnerability</a:t>
            </a:r>
            <a:endParaRPr lang="en-US" sz="1600" dirty="0"/>
          </a:p>
        </p:txBody>
      </p:sp>
      <p:sp>
        <p:nvSpPr>
          <p:cNvPr id="58" name="Text 56"/>
          <p:cNvSpPr/>
          <p:nvPr/>
        </p:nvSpPr>
        <p:spPr>
          <a:xfrm>
            <a:off x="5127116" y="4638647"/>
            <a:ext cx="1999417" cy="3554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980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vulnerab* OR distress OR access OR adult support</a:t>
            </a:r>
            <a:endParaRPr lang="en-US" sz="1600" dirty="0"/>
          </a:p>
        </p:txBody>
      </p:sp>
      <p:sp>
        <p:nvSpPr>
          <p:cNvPr id="59" name="Text 57"/>
          <p:cNvSpPr/>
          <p:nvPr/>
        </p:nvSpPr>
        <p:spPr>
          <a:xfrm>
            <a:off x="5127116" y="5029644"/>
            <a:ext cx="1999417" cy="17772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980" b="1" dirty="0">
                <a:solidFill>
                  <a:srgbClr val="A0AEC0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217,147 articles</a:t>
            </a:r>
            <a:endParaRPr lang="en-US" sz="1600" dirty="0"/>
          </a:p>
        </p:txBody>
      </p:sp>
      <p:sp>
        <p:nvSpPr>
          <p:cNvPr id="60" name="Shape 58"/>
          <p:cNvSpPr/>
          <p:nvPr/>
        </p:nvSpPr>
        <p:spPr>
          <a:xfrm>
            <a:off x="7281904" y="4212105"/>
            <a:ext cx="2150484" cy="1101901"/>
          </a:xfrm>
          <a:custGeom>
            <a:avLst/>
            <a:gdLst/>
            <a:ahLst/>
            <a:cxnLst/>
            <a:rect l="l" t="t" r="r" b="b"/>
            <a:pathLst>
              <a:path w="2150484" h="1101901">
                <a:moveTo>
                  <a:pt x="35547" y="0"/>
                </a:moveTo>
                <a:lnTo>
                  <a:pt x="2114937" y="0"/>
                </a:lnTo>
                <a:cubicBezTo>
                  <a:pt x="2134569" y="0"/>
                  <a:pt x="2150484" y="15915"/>
                  <a:pt x="2150484" y="35547"/>
                </a:cubicBezTo>
                <a:lnTo>
                  <a:pt x="2150484" y="1066354"/>
                </a:lnTo>
                <a:cubicBezTo>
                  <a:pt x="2150484" y="1085986"/>
                  <a:pt x="2134569" y="1101901"/>
                  <a:pt x="2114937" y="1101901"/>
                </a:cubicBezTo>
                <a:lnTo>
                  <a:pt x="35547" y="1101901"/>
                </a:lnTo>
                <a:cubicBezTo>
                  <a:pt x="15915" y="1101901"/>
                  <a:pt x="0" y="1085986"/>
                  <a:pt x="0" y="1066354"/>
                </a:cubicBezTo>
                <a:lnTo>
                  <a:pt x="0" y="35547"/>
                </a:lnTo>
                <a:cubicBezTo>
                  <a:pt x="0" y="15915"/>
                  <a:pt x="15915" y="0"/>
                  <a:pt x="35547" y="0"/>
                </a:cubicBezTo>
                <a:close/>
              </a:path>
            </a:pathLst>
          </a:custGeom>
          <a:solidFill>
            <a:srgbClr val="A0AEC0">
              <a:alpha val="10196"/>
            </a:srgbClr>
          </a:solidFill>
          <a:ln/>
        </p:spPr>
      </p:sp>
      <p:sp>
        <p:nvSpPr>
          <p:cNvPr id="61" name="Shape 59"/>
          <p:cNvSpPr/>
          <p:nvPr/>
        </p:nvSpPr>
        <p:spPr>
          <a:xfrm>
            <a:off x="7388540" y="4318741"/>
            <a:ext cx="275475" cy="248816"/>
          </a:xfrm>
          <a:custGeom>
            <a:avLst/>
            <a:gdLst/>
            <a:ahLst/>
            <a:cxnLst/>
            <a:rect l="l" t="t" r="r" b="b"/>
            <a:pathLst>
              <a:path w="275475" h="248816">
                <a:moveTo>
                  <a:pt x="35546" y="0"/>
                </a:moveTo>
                <a:lnTo>
                  <a:pt x="239929" y="0"/>
                </a:lnTo>
                <a:cubicBezTo>
                  <a:pt x="259548" y="0"/>
                  <a:pt x="275475" y="15928"/>
                  <a:pt x="275475" y="35546"/>
                </a:cubicBezTo>
                <a:lnTo>
                  <a:pt x="275475" y="213270"/>
                </a:lnTo>
                <a:cubicBezTo>
                  <a:pt x="275475" y="232902"/>
                  <a:pt x="259561" y="248816"/>
                  <a:pt x="239929" y="248816"/>
                </a:cubicBezTo>
                <a:lnTo>
                  <a:pt x="35546" y="248816"/>
                </a:lnTo>
                <a:cubicBezTo>
                  <a:pt x="15928" y="248816"/>
                  <a:pt x="0" y="232889"/>
                  <a:pt x="0" y="213270"/>
                </a:cubicBezTo>
                <a:lnTo>
                  <a:pt x="0" y="35546"/>
                </a:lnTo>
                <a:cubicBezTo>
                  <a:pt x="0" y="15928"/>
                  <a:pt x="15928" y="0"/>
                  <a:pt x="35546" y="0"/>
                </a:cubicBezTo>
                <a:close/>
              </a:path>
            </a:pathLst>
          </a:custGeom>
          <a:solidFill>
            <a:srgbClr val="A0AEC0"/>
          </a:solidFill>
          <a:ln/>
        </p:spPr>
      </p:sp>
      <p:sp>
        <p:nvSpPr>
          <p:cNvPr id="62" name="Text 60"/>
          <p:cNvSpPr/>
          <p:nvPr/>
        </p:nvSpPr>
        <p:spPr>
          <a:xfrm>
            <a:off x="7388540" y="4318741"/>
            <a:ext cx="337679" cy="248816"/>
          </a:xfrm>
          <a:prstGeom prst="rect">
            <a:avLst/>
          </a:prstGeom>
          <a:noFill/>
          <a:ln/>
        </p:spPr>
        <p:txBody>
          <a:bodyPr wrap="square" lIns="71090" tIns="35545" rIns="71090" bIns="35545" rtlCol="0" anchor="ctr"/>
          <a:lstStyle/>
          <a:p>
            <a:pPr>
              <a:lnSpc>
                <a:spcPct val="120000"/>
              </a:lnSpc>
            </a:pPr>
            <a:r>
              <a:rPr lang="en-US" sz="980" b="1" dirty="0">
                <a:solidFill>
                  <a:srgbClr val="F8F7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S4</a:t>
            </a:r>
            <a:endParaRPr lang="en-US" sz="1600" dirty="0"/>
          </a:p>
        </p:txBody>
      </p:sp>
      <p:sp>
        <p:nvSpPr>
          <p:cNvPr id="63" name="Text 61"/>
          <p:cNvSpPr/>
          <p:nvPr/>
        </p:nvSpPr>
        <p:spPr>
          <a:xfrm>
            <a:off x="7733578" y="4336513"/>
            <a:ext cx="808653" cy="21327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120" b="1" dirty="0">
                <a:solidFill>
                  <a:srgbClr val="4A5568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Assessment</a:t>
            </a:r>
            <a:endParaRPr lang="en-US" sz="1600" dirty="0"/>
          </a:p>
        </p:txBody>
      </p:sp>
      <p:sp>
        <p:nvSpPr>
          <p:cNvPr id="64" name="Text 62"/>
          <p:cNvSpPr/>
          <p:nvPr/>
        </p:nvSpPr>
        <p:spPr>
          <a:xfrm>
            <a:off x="7388540" y="4638647"/>
            <a:ext cx="1999417" cy="3554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980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assess OR at risk OR identi* OR review</a:t>
            </a:r>
            <a:endParaRPr lang="en-US" sz="1600" dirty="0"/>
          </a:p>
        </p:txBody>
      </p:sp>
      <p:sp>
        <p:nvSpPr>
          <p:cNvPr id="65" name="Text 63"/>
          <p:cNvSpPr/>
          <p:nvPr/>
        </p:nvSpPr>
        <p:spPr>
          <a:xfrm>
            <a:off x="7388540" y="5029644"/>
            <a:ext cx="1999417" cy="17772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980" b="1" dirty="0">
                <a:solidFill>
                  <a:srgbClr val="A0AEC0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949,385 articles</a:t>
            </a:r>
            <a:endParaRPr lang="en-US" sz="1600" dirty="0"/>
          </a:p>
        </p:txBody>
      </p:sp>
      <p:sp>
        <p:nvSpPr>
          <p:cNvPr id="66" name="Shape 64"/>
          <p:cNvSpPr/>
          <p:nvPr/>
        </p:nvSpPr>
        <p:spPr>
          <a:xfrm>
            <a:off x="9543328" y="4212105"/>
            <a:ext cx="2159370" cy="1101901"/>
          </a:xfrm>
          <a:custGeom>
            <a:avLst/>
            <a:gdLst/>
            <a:ahLst/>
            <a:cxnLst/>
            <a:rect l="l" t="t" r="r" b="b"/>
            <a:pathLst>
              <a:path w="2159370" h="1101901">
                <a:moveTo>
                  <a:pt x="35547" y="0"/>
                </a:moveTo>
                <a:lnTo>
                  <a:pt x="2123823" y="0"/>
                </a:lnTo>
                <a:cubicBezTo>
                  <a:pt x="2143455" y="0"/>
                  <a:pt x="2159370" y="15915"/>
                  <a:pt x="2159370" y="35547"/>
                </a:cubicBezTo>
                <a:lnTo>
                  <a:pt x="2159370" y="1066354"/>
                </a:lnTo>
                <a:cubicBezTo>
                  <a:pt x="2159370" y="1085986"/>
                  <a:pt x="2143455" y="1101901"/>
                  <a:pt x="2123823" y="1101901"/>
                </a:cubicBezTo>
                <a:lnTo>
                  <a:pt x="35547" y="1101901"/>
                </a:lnTo>
                <a:cubicBezTo>
                  <a:pt x="15915" y="1101901"/>
                  <a:pt x="0" y="1085986"/>
                  <a:pt x="0" y="1066354"/>
                </a:cubicBezTo>
                <a:lnTo>
                  <a:pt x="0" y="35547"/>
                </a:lnTo>
                <a:cubicBezTo>
                  <a:pt x="0" y="15915"/>
                  <a:pt x="15915" y="0"/>
                  <a:pt x="35547" y="0"/>
                </a:cubicBezTo>
                <a:close/>
              </a:path>
            </a:pathLst>
          </a:custGeom>
          <a:solidFill>
            <a:srgbClr val="4A5568">
              <a:alpha val="10196"/>
            </a:srgbClr>
          </a:solidFill>
          <a:ln/>
        </p:spPr>
      </p:sp>
      <p:sp>
        <p:nvSpPr>
          <p:cNvPr id="67" name="Shape 65"/>
          <p:cNvSpPr/>
          <p:nvPr/>
        </p:nvSpPr>
        <p:spPr>
          <a:xfrm>
            <a:off x="9649964" y="4318741"/>
            <a:ext cx="275475" cy="248816"/>
          </a:xfrm>
          <a:custGeom>
            <a:avLst/>
            <a:gdLst/>
            <a:ahLst/>
            <a:cxnLst/>
            <a:rect l="l" t="t" r="r" b="b"/>
            <a:pathLst>
              <a:path w="275475" h="248816">
                <a:moveTo>
                  <a:pt x="35546" y="0"/>
                </a:moveTo>
                <a:lnTo>
                  <a:pt x="239929" y="0"/>
                </a:lnTo>
                <a:cubicBezTo>
                  <a:pt x="259548" y="0"/>
                  <a:pt x="275475" y="15928"/>
                  <a:pt x="275475" y="35546"/>
                </a:cubicBezTo>
                <a:lnTo>
                  <a:pt x="275475" y="213270"/>
                </a:lnTo>
                <a:cubicBezTo>
                  <a:pt x="275475" y="232902"/>
                  <a:pt x="259561" y="248816"/>
                  <a:pt x="239929" y="248816"/>
                </a:cubicBezTo>
                <a:lnTo>
                  <a:pt x="35546" y="248816"/>
                </a:lnTo>
                <a:cubicBezTo>
                  <a:pt x="15928" y="248816"/>
                  <a:pt x="0" y="232889"/>
                  <a:pt x="0" y="213270"/>
                </a:cubicBezTo>
                <a:lnTo>
                  <a:pt x="0" y="35546"/>
                </a:lnTo>
                <a:cubicBezTo>
                  <a:pt x="0" y="15928"/>
                  <a:pt x="15928" y="0"/>
                  <a:pt x="35546" y="0"/>
                </a:cubicBezTo>
                <a:close/>
              </a:path>
            </a:pathLst>
          </a:custGeom>
          <a:solidFill>
            <a:srgbClr val="4A5568"/>
          </a:solidFill>
          <a:ln/>
        </p:spPr>
      </p:sp>
      <p:sp>
        <p:nvSpPr>
          <p:cNvPr id="68" name="Text 66"/>
          <p:cNvSpPr/>
          <p:nvPr/>
        </p:nvSpPr>
        <p:spPr>
          <a:xfrm>
            <a:off x="9649964" y="4318741"/>
            <a:ext cx="337679" cy="248816"/>
          </a:xfrm>
          <a:prstGeom prst="rect">
            <a:avLst/>
          </a:prstGeom>
          <a:noFill/>
          <a:ln/>
        </p:spPr>
        <p:txBody>
          <a:bodyPr wrap="square" lIns="71090" tIns="35545" rIns="71090" bIns="35545" rtlCol="0" anchor="ctr"/>
          <a:lstStyle/>
          <a:p>
            <a:pPr>
              <a:lnSpc>
                <a:spcPct val="120000"/>
              </a:lnSpc>
            </a:pPr>
            <a:r>
              <a:rPr lang="en-US" sz="980" b="1" dirty="0">
                <a:solidFill>
                  <a:srgbClr val="F8F7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S5</a:t>
            </a:r>
            <a:endParaRPr lang="en-US" sz="1600" dirty="0"/>
          </a:p>
        </p:txBody>
      </p:sp>
      <p:sp>
        <p:nvSpPr>
          <p:cNvPr id="69" name="Text 67"/>
          <p:cNvSpPr/>
          <p:nvPr/>
        </p:nvSpPr>
        <p:spPr>
          <a:xfrm>
            <a:off x="9998751" y="4336513"/>
            <a:ext cx="897516" cy="21327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120" b="1" dirty="0">
                <a:solidFill>
                  <a:srgbClr val="4A5568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Collaboration</a:t>
            </a:r>
            <a:endParaRPr lang="en-US" sz="1600" dirty="0"/>
          </a:p>
        </p:txBody>
      </p:sp>
      <p:sp>
        <p:nvSpPr>
          <p:cNvPr id="70" name="Text 68"/>
          <p:cNvSpPr/>
          <p:nvPr/>
        </p:nvSpPr>
        <p:spPr>
          <a:xfrm>
            <a:off x="9649964" y="4638647"/>
            <a:ext cx="2008303" cy="3554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980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training OR collabo* OR coordinat* OR communicat*</a:t>
            </a:r>
            <a:endParaRPr lang="en-US" sz="1600" dirty="0"/>
          </a:p>
        </p:txBody>
      </p:sp>
      <p:sp>
        <p:nvSpPr>
          <p:cNvPr id="71" name="Text 69"/>
          <p:cNvSpPr/>
          <p:nvPr/>
        </p:nvSpPr>
        <p:spPr>
          <a:xfrm>
            <a:off x="9649964" y="5029644"/>
            <a:ext cx="2008303" cy="17772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980" b="1" dirty="0">
                <a:solidFill>
                  <a:srgbClr val="4A5568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389,080 articles</a:t>
            </a:r>
            <a:endParaRPr lang="en-US" sz="1600" dirty="0"/>
          </a:p>
        </p:txBody>
      </p:sp>
      <p:sp>
        <p:nvSpPr>
          <p:cNvPr id="72" name="Shape 70"/>
          <p:cNvSpPr/>
          <p:nvPr/>
        </p:nvSpPr>
        <p:spPr>
          <a:xfrm>
            <a:off x="497633" y="5420641"/>
            <a:ext cx="11196735" cy="497633"/>
          </a:xfrm>
          <a:custGeom>
            <a:avLst/>
            <a:gdLst/>
            <a:ahLst/>
            <a:cxnLst/>
            <a:rect l="l" t="t" r="r" b="b"/>
            <a:pathLst>
              <a:path w="11196735" h="497633">
                <a:moveTo>
                  <a:pt x="35546" y="0"/>
                </a:moveTo>
                <a:lnTo>
                  <a:pt x="11161189" y="0"/>
                </a:lnTo>
                <a:cubicBezTo>
                  <a:pt x="11180820" y="0"/>
                  <a:pt x="11196735" y="15914"/>
                  <a:pt x="11196735" y="35546"/>
                </a:cubicBezTo>
                <a:lnTo>
                  <a:pt x="11196735" y="462087"/>
                </a:lnTo>
                <a:cubicBezTo>
                  <a:pt x="11196735" y="481718"/>
                  <a:pt x="11180820" y="497633"/>
                  <a:pt x="11161189" y="497633"/>
                </a:cubicBezTo>
                <a:lnTo>
                  <a:pt x="35546" y="497633"/>
                </a:lnTo>
                <a:cubicBezTo>
                  <a:pt x="15914" y="497633"/>
                  <a:pt x="0" y="481718"/>
                  <a:pt x="0" y="462087"/>
                </a:cubicBezTo>
                <a:lnTo>
                  <a:pt x="0" y="35546"/>
                </a:lnTo>
                <a:cubicBezTo>
                  <a:pt x="0" y="15928"/>
                  <a:pt x="15928" y="0"/>
                  <a:pt x="35546" y="0"/>
                </a:cubicBezTo>
                <a:close/>
              </a:path>
            </a:pathLst>
          </a:custGeom>
          <a:solidFill>
            <a:srgbClr val="4A6052"/>
          </a:solidFill>
          <a:ln/>
        </p:spPr>
      </p:sp>
      <p:sp>
        <p:nvSpPr>
          <p:cNvPr id="73" name="Text 71"/>
          <p:cNvSpPr/>
          <p:nvPr/>
        </p:nvSpPr>
        <p:spPr>
          <a:xfrm>
            <a:off x="604268" y="5527277"/>
            <a:ext cx="11054554" cy="28436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120" b="1" dirty="0">
                <a:solidFill>
                  <a:srgbClr val="F8F7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Final Combination (S6):</a:t>
            </a:r>
            <a:pPr>
              <a:lnSpc>
                <a:spcPct val="130000"/>
              </a:lnSpc>
            </a:pPr>
            <a:r>
              <a:rPr lang="en-US" sz="1120" dirty="0">
                <a:solidFill>
                  <a:srgbClr val="F8F7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S1 AND S2 AND S3 AND S4 AND S5 = </a:t>
            </a:r>
            <a:pPr>
              <a:lnSpc>
                <a:spcPct val="130000"/>
              </a:lnSpc>
            </a:pPr>
            <a:r>
              <a:rPr lang="en-US" sz="1679" b="1" dirty="0">
                <a:solidFill>
                  <a:srgbClr val="F8F7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82 articles</a:t>
            </a:r>
            <a:endParaRPr lang="en-US" sz="1600" dirty="0"/>
          </a:p>
        </p:txBody>
      </p:sp>
      <p:sp>
        <p:nvSpPr>
          <p:cNvPr id="74" name="Shape 72"/>
          <p:cNvSpPr/>
          <p:nvPr/>
        </p:nvSpPr>
        <p:spPr>
          <a:xfrm>
            <a:off x="355452" y="6211522"/>
            <a:ext cx="11481096" cy="17773"/>
          </a:xfrm>
          <a:custGeom>
            <a:avLst/>
            <a:gdLst/>
            <a:ahLst/>
            <a:cxnLst/>
            <a:rect l="l" t="t" r="r" b="b"/>
            <a:pathLst>
              <a:path w="11481096" h="17773">
                <a:moveTo>
                  <a:pt x="0" y="0"/>
                </a:moveTo>
                <a:lnTo>
                  <a:pt x="11481096" y="0"/>
                </a:lnTo>
                <a:lnTo>
                  <a:pt x="11481096" y="17773"/>
                </a:lnTo>
                <a:lnTo>
                  <a:pt x="0" y="17773"/>
                </a:lnTo>
                <a:lnTo>
                  <a:pt x="0" y="0"/>
                </a:lnTo>
                <a:close/>
              </a:path>
            </a:pathLst>
          </a:custGeom>
          <a:solidFill>
            <a:srgbClr val="4A6052"/>
          </a:solidFill>
          <a:ln/>
        </p:spPr>
      </p:sp>
      <p:sp>
        <p:nvSpPr>
          <p:cNvPr id="75" name="Text 73"/>
          <p:cNvSpPr/>
          <p:nvPr/>
        </p:nvSpPr>
        <p:spPr>
          <a:xfrm>
            <a:off x="355452" y="6327044"/>
            <a:ext cx="11543300" cy="17772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980" b="1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Source:</a:t>
            </a:r>
            <a:pPr>
              <a:lnSpc>
                <a:spcPct val="120000"/>
              </a:lnSpc>
            </a:pPr>
            <a:r>
              <a:rPr lang="en-US" sz="980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Enang et al. (2022) • </a:t>
            </a:r>
            <a:pPr>
              <a:lnSpc>
                <a:spcPct val="120000"/>
              </a:lnSpc>
            </a:pPr>
            <a:r>
              <a:rPr lang="en-US" sz="980" dirty="0">
                <a:solidFill>
                  <a:srgbClr val="4A6052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Policing and Society, 32(4), 540-559</a:t>
            </a:r>
            <a:endParaRPr lang="en-US" sz="1600" dirty="0"/>
          </a:p>
        </p:txBody>
      </p:sp>
    </p:spTree>
  </p:cSld>
  <p:clrMapOvr>
    <a:masterClrMapping/>
  </p:clrMapOvr>
  <p:transition>
    <p:fade/>
    <p:spd val="med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8F7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321265" y="321265"/>
            <a:ext cx="385518" cy="385518"/>
          </a:xfrm>
          <a:custGeom>
            <a:avLst/>
            <a:gdLst/>
            <a:ahLst/>
            <a:cxnLst/>
            <a:rect l="l" t="t" r="r" b="b"/>
            <a:pathLst>
              <a:path w="385518" h="385518">
                <a:moveTo>
                  <a:pt x="32125" y="0"/>
                </a:moveTo>
                <a:lnTo>
                  <a:pt x="353393" y="0"/>
                </a:lnTo>
                <a:cubicBezTo>
                  <a:pt x="371135" y="0"/>
                  <a:pt x="385518" y="14383"/>
                  <a:pt x="385518" y="32125"/>
                </a:cubicBezTo>
                <a:lnTo>
                  <a:pt x="385518" y="353393"/>
                </a:lnTo>
                <a:cubicBezTo>
                  <a:pt x="385518" y="371135"/>
                  <a:pt x="371135" y="385518"/>
                  <a:pt x="353393" y="385518"/>
                </a:cubicBezTo>
                <a:lnTo>
                  <a:pt x="32125" y="385518"/>
                </a:lnTo>
                <a:cubicBezTo>
                  <a:pt x="14383" y="385518"/>
                  <a:pt x="0" y="371135"/>
                  <a:pt x="0" y="353393"/>
                </a:cubicBezTo>
                <a:lnTo>
                  <a:pt x="0" y="32125"/>
                </a:lnTo>
                <a:cubicBezTo>
                  <a:pt x="0" y="14395"/>
                  <a:pt x="14395" y="0"/>
                  <a:pt x="32125" y="0"/>
                </a:cubicBezTo>
                <a:close/>
              </a:path>
            </a:pathLst>
          </a:custGeom>
          <a:solidFill>
            <a:srgbClr val="4A6052"/>
          </a:solidFill>
          <a:ln/>
        </p:spPr>
      </p:sp>
      <p:sp>
        <p:nvSpPr>
          <p:cNvPr id="3" name="Text 1"/>
          <p:cNvSpPr/>
          <p:nvPr/>
        </p:nvSpPr>
        <p:spPr>
          <a:xfrm>
            <a:off x="399824" y="385518"/>
            <a:ext cx="321265" cy="2570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518" b="1" dirty="0">
                <a:solidFill>
                  <a:srgbClr val="F8F7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03</a:t>
            </a:r>
            <a:endParaRPr lang="en-US" sz="1600" dirty="0"/>
          </a:p>
        </p:txBody>
      </p:sp>
      <p:sp>
        <p:nvSpPr>
          <p:cNvPr id="4" name="Text 2"/>
          <p:cNvSpPr/>
          <p:nvPr/>
        </p:nvSpPr>
        <p:spPr>
          <a:xfrm>
            <a:off x="803162" y="353391"/>
            <a:ext cx="3558008" cy="32126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90000"/>
              </a:lnSpc>
            </a:pPr>
            <a:r>
              <a:rPr lang="en-US" sz="2277" b="1" dirty="0">
                <a:solidFill>
                  <a:srgbClr val="4A5568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Systematic Screening Process</a:t>
            </a:r>
            <a:endParaRPr lang="en-US" sz="1600" dirty="0"/>
          </a:p>
        </p:txBody>
      </p:sp>
      <p:sp>
        <p:nvSpPr>
          <p:cNvPr id="5" name="Shape 3"/>
          <p:cNvSpPr/>
          <p:nvPr/>
        </p:nvSpPr>
        <p:spPr>
          <a:xfrm>
            <a:off x="321265" y="835289"/>
            <a:ext cx="7654134" cy="3806988"/>
          </a:xfrm>
          <a:custGeom>
            <a:avLst/>
            <a:gdLst/>
            <a:ahLst/>
            <a:cxnLst/>
            <a:rect l="l" t="t" r="r" b="b"/>
            <a:pathLst>
              <a:path w="7654134" h="3806988">
                <a:moveTo>
                  <a:pt x="32131" y="0"/>
                </a:moveTo>
                <a:lnTo>
                  <a:pt x="7622003" y="0"/>
                </a:lnTo>
                <a:cubicBezTo>
                  <a:pt x="7639749" y="0"/>
                  <a:pt x="7654134" y="14386"/>
                  <a:pt x="7654134" y="32131"/>
                </a:cubicBezTo>
                <a:lnTo>
                  <a:pt x="7654134" y="3774857"/>
                </a:lnTo>
                <a:cubicBezTo>
                  <a:pt x="7654134" y="3792603"/>
                  <a:pt x="7639749" y="3806988"/>
                  <a:pt x="7622003" y="3806988"/>
                </a:cubicBezTo>
                <a:lnTo>
                  <a:pt x="32131" y="3806988"/>
                </a:lnTo>
                <a:cubicBezTo>
                  <a:pt x="14386" y="3806988"/>
                  <a:pt x="0" y="3792603"/>
                  <a:pt x="0" y="3774857"/>
                </a:cubicBezTo>
                <a:lnTo>
                  <a:pt x="0" y="32131"/>
                </a:lnTo>
                <a:cubicBezTo>
                  <a:pt x="0" y="14386"/>
                  <a:pt x="14386" y="0"/>
                  <a:pt x="32131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sx="100000" sy="100000" kx="0" ky="0" algn="bl" rotWithShape="0" blurRad="48190" dist="32126" dir="5400000">
              <a:srgbClr val="000000">
                <a:alpha val="10196"/>
              </a:srgbClr>
            </a:outerShdw>
          </a:effectLst>
        </p:spPr>
      </p:sp>
      <p:sp>
        <p:nvSpPr>
          <p:cNvPr id="6" name="Text 4"/>
          <p:cNvSpPr/>
          <p:nvPr/>
        </p:nvSpPr>
        <p:spPr>
          <a:xfrm>
            <a:off x="449771" y="963794"/>
            <a:ext cx="7477439" cy="22488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265" b="1" dirty="0">
                <a:solidFill>
                  <a:srgbClr val="4A5568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PRISMA Flow Diagram</a:t>
            </a:r>
            <a:endParaRPr lang="en-US" sz="1600" dirty="0"/>
          </a:p>
        </p:txBody>
      </p:sp>
      <p:pic>
        <p:nvPicPr>
          <p:cNvPr id="7" name="Image 0" descr="https://kimi-img.moonshot.cn/pub/slides/26-01-22-00:09:29-d5ofkecchmttudhpbofg.pn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449771" y="1285059"/>
            <a:ext cx="6128126" cy="2891383"/>
          </a:xfrm>
          <a:prstGeom prst="roundRect">
            <a:avLst>
              <a:gd name="adj" fmla="val 0"/>
            </a:avLst>
          </a:prstGeom>
        </p:spPr>
      </p:pic>
      <p:sp>
        <p:nvSpPr>
          <p:cNvPr id="8" name="Shape 5"/>
          <p:cNvSpPr/>
          <p:nvPr/>
        </p:nvSpPr>
        <p:spPr>
          <a:xfrm>
            <a:off x="8107670" y="835289"/>
            <a:ext cx="3766830" cy="2088221"/>
          </a:xfrm>
          <a:custGeom>
            <a:avLst/>
            <a:gdLst/>
            <a:ahLst/>
            <a:cxnLst/>
            <a:rect l="l" t="t" r="r" b="b"/>
            <a:pathLst>
              <a:path w="3766830" h="2088221">
                <a:moveTo>
                  <a:pt x="32117" y="0"/>
                </a:moveTo>
                <a:lnTo>
                  <a:pt x="3734713" y="0"/>
                </a:lnTo>
                <a:cubicBezTo>
                  <a:pt x="3752451" y="0"/>
                  <a:pt x="3766830" y="14379"/>
                  <a:pt x="3766830" y="32117"/>
                </a:cubicBezTo>
                <a:lnTo>
                  <a:pt x="3766830" y="2056104"/>
                </a:lnTo>
                <a:cubicBezTo>
                  <a:pt x="3766830" y="2073842"/>
                  <a:pt x="3752451" y="2088221"/>
                  <a:pt x="3734713" y="2088221"/>
                </a:cubicBezTo>
                <a:lnTo>
                  <a:pt x="32117" y="2088221"/>
                </a:lnTo>
                <a:cubicBezTo>
                  <a:pt x="14379" y="2088221"/>
                  <a:pt x="0" y="2073842"/>
                  <a:pt x="0" y="2056104"/>
                </a:cubicBezTo>
                <a:lnTo>
                  <a:pt x="0" y="32117"/>
                </a:lnTo>
                <a:cubicBezTo>
                  <a:pt x="0" y="14391"/>
                  <a:pt x="14391" y="0"/>
                  <a:pt x="32117" y="0"/>
                </a:cubicBezTo>
                <a:close/>
              </a:path>
            </a:pathLst>
          </a:custGeom>
          <a:solidFill>
            <a:srgbClr val="4A6052"/>
          </a:solidFill>
          <a:ln/>
        </p:spPr>
      </p:sp>
      <p:sp>
        <p:nvSpPr>
          <p:cNvPr id="9" name="Text 6"/>
          <p:cNvSpPr/>
          <p:nvPr/>
        </p:nvSpPr>
        <p:spPr>
          <a:xfrm>
            <a:off x="8236176" y="963794"/>
            <a:ext cx="3582103" cy="22488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138" b="1" dirty="0">
                <a:solidFill>
                  <a:srgbClr val="F8F7F4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Two-Stage Screening</a:t>
            </a:r>
            <a:endParaRPr lang="en-US" sz="1600" dirty="0"/>
          </a:p>
        </p:txBody>
      </p:sp>
      <p:sp>
        <p:nvSpPr>
          <p:cNvPr id="10" name="Shape 7"/>
          <p:cNvSpPr/>
          <p:nvPr/>
        </p:nvSpPr>
        <p:spPr>
          <a:xfrm>
            <a:off x="8236176" y="1285059"/>
            <a:ext cx="522055" cy="224885"/>
          </a:xfrm>
          <a:custGeom>
            <a:avLst/>
            <a:gdLst/>
            <a:ahLst/>
            <a:cxnLst/>
            <a:rect l="l" t="t" r="r" b="b"/>
            <a:pathLst>
              <a:path w="522055" h="224885">
                <a:moveTo>
                  <a:pt x="32127" y="0"/>
                </a:moveTo>
                <a:lnTo>
                  <a:pt x="489928" y="0"/>
                </a:lnTo>
                <a:cubicBezTo>
                  <a:pt x="507672" y="0"/>
                  <a:pt x="522055" y="14384"/>
                  <a:pt x="522055" y="32127"/>
                </a:cubicBezTo>
                <a:lnTo>
                  <a:pt x="522055" y="192758"/>
                </a:lnTo>
                <a:cubicBezTo>
                  <a:pt x="522055" y="210502"/>
                  <a:pt x="507672" y="224885"/>
                  <a:pt x="489928" y="224885"/>
                </a:cubicBezTo>
                <a:lnTo>
                  <a:pt x="32127" y="224885"/>
                </a:lnTo>
                <a:cubicBezTo>
                  <a:pt x="14384" y="224885"/>
                  <a:pt x="0" y="210502"/>
                  <a:pt x="0" y="192758"/>
                </a:cubicBezTo>
                <a:lnTo>
                  <a:pt x="0" y="32127"/>
                </a:lnTo>
                <a:cubicBezTo>
                  <a:pt x="0" y="14396"/>
                  <a:pt x="14396" y="0"/>
                  <a:pt x="32127" y="0"/>
                </a:cubicBezTo>
                <a:close/>
              </a:path>
            </a:pathLst>
          </a:custGeom>
          <a:solidFill>
            <a:srgbClr val="F8F7F4">
              <a:alpha val="20000"/>
            </a:srgbClr>
          </a:solidFill>
          <a:ln/>
        </p:spPr>
      </p:sp>
      <p:sp>
        <p:nvSpPr>
          <p:cNvPr id="11" name="Text 8"/>
          <p:cNvSpPr/>
          <p:nvPr/>
        </p:nvSpPr>
        <p:spPr>
          <a:xfrm>
            <a:off x="8236176" y="1285059"/>
            <a:ext cx="578277" cy="224885"/>
          </a:xfrm>
          <a:prstGeom prst="rect">
            <a:avLst/>
          </a:prstGeom>
          <a:noFill/>
          <a:ln/>
        </p:spPr>
        <p:txBody>
          <a:bodyPr wrap="square" lIns="96379" tIns="32126" rIns="96379" bIns="32126" rtlCol="0" anchor="ctr"/>
          <a:lstStyle/>
          <a:p>
            <a:pPr>
              <a:lnSpc>
                <a:spcPct val="120000"/>
              </a:lnSpc>
            </a:pPr>
            <a:r>
              <a:rPr lang="en-US" sz="885" b="1" dirty="0">
                <a:solidFill>
                  <a:srgbClr val="F8F7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Stage 1</a:t>
            </a:r>
            <a:endParaRPr lang="en-US" sz="1600" dirty="0"/>
          </a:p>
        </p:txBody>
      </p:sp>
      <p:sp>
        <p:nvSpPr>
          <p:cNvPr id="12" name="Text 9"/>
          <p:cNvSpPr/>
          <p:nvPr/>
        </p:nvSpPr>
        <p:spPr>
          <a:xfrm>
            <a:off x="8824869" y="1301123"/>
            <a:ext cx="923636" cy="19275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012" b="1" dirty="0">
                <a:solidFill>
                  <a:srgbClr val="F8F7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Title &amp; Abstract</a:t>
            </a:r>
            <a:endParaRPr lang="en-US" sz="1600" dirty="0"/>
          </a:p>
        </p:txBody>
      </p:sp>
      <p:sp>
        <p:nvSpPr>
          <p:cNvPr id="13" name="Text 10"/>
          <p:cNvSpPr/>
          <p:nvPr/>
        </p:nvSpPr>
        <p:spPr>
          <a:xfrm>
            <a:off x="8236176" y="1574198"/>
            <a:ext cx="3566040" cy="36945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885" dirty="0">
                <a:solidFill>
                  <a:srgbClr val="F8F7F4">
                    <a:alpha val="9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IE screened all titles and abstracts against eligibility criteria, removing obviously irrelevant articles.</a:t>
            </a:r>
            <a:endParaRPr lang="en-US" sz="1600" dirty="0"/>
          </a:p>
        </p:txBody>
      </p:sp>
      <p:sp>
        <p:nvSpPr>
          <p:cNvPr id="14" name="Shape 11"/>
          <p:cNvSpPr/>
          <p:nvPr/>
        </p:nvSpPr>
        <p:spPr>
          <a:xfrm>
            <a:off x="8236176" y="2040032"/>
            <a:ext cx="3509818" cy="8032"/>
          </a:xfrm>
          <a:custGeom>
            <a:avLst/>
            <a:gdLst/>
            <a:ahLst/>
            <a:cxnLst/>
            <a:rect l="l" t="t" r="r" b="b"/>
            <a:pathLst>
              <a:path w="3509818" h="8032">
                <a:moveTo>
                  <a:pt x="0" y="0"/>
                </a:moveTo>
                <a:lnTo>
                  <a:pt x="3509818" y="0"/>
                </a:lnTo>
                <a:lnTo>
                  <a:pt x="3509818" y="8032"/>
                </a:lnTo>
                <a:lnTo>
                  <a:pt x="0" y="8032"/>
                </a:lnTo>
                <a:lnTo>
                  <a:pt x="0" y="0"/>
                </a:lnTo>
                <a:close/>
              </a:path>
            </a:pathLst>
          </a:custGeom>
          <a:solidFill>
            <a:srgbClr val="F8F7F4">
              <a:alpha val="30196"/>
            </a:srgbClr>
          </a:solidFill>
          <a:ln/>
        </p:spPr>
      </p:sp>
      <p:sp>
        <p:nvSpPr>
          <p:cNvPr id="15" name="Shape 12"/>
          <p:cNvSpPr/>
          <p:nvPr/>
        </p:nvSpPr>
        <p:spPr>
          <a:xfrm>
            <a:off x="8236176" y="2140427"/>
            <a:ext cx="546150" cy="224885"/>
          </a:xfrm>
          <a:custGeom>
            <a:avLst/>
            <a:gdLst/>
            <a:ahLst/>
            <a:cxnLst/>
            <a:rect l="l" t="t" r="r" b="b"/>
            <a:pathLst>
              <a:path w="546150" h="224885">
                <a:moveTo>
                  <a:pt x="32127" y="0"/>
                </a:moveTo>
                <a:lnTo>
                  <a:pt x="514023" y="0"/>
                </a:lnTo>
                <a:cubicBezTo>
                  <a:pt x="531766" y="0"/>
                  <a:pt x="546150" y="14384"/>
                  <a:pt x="546150" y="32127"/>
                </a:cubicBezTo>
                <a:lnTo>
                  <a:pt x="546150" y="192758"/>
                </a:lnTo>
                <a:cubicBezTo>
                  <a:pt x="546150" y="210502"/>
                  <a:pt x="531766" y="224885"/>
                  <a:pt x="514023" y="224885"/>
                </a:cubicBezTo>
                <a:lnTo>
                  <a:pt x="32127" y="224885"/>
                </a:lnTo>
                <a:cubicBezTo>
                  <a:pt x="14384" y="224885"/>
                  <a:pt x="0" y="210502"/>
                  <a:pt x="0" y="192758"/>
                </a:cubicBezTo>
                <a:lnTo>
                  <a:pt x="0" y="32127"/>
                </a:lnTo>
                <a:cubicBezTo>
                  <a:pt x="0" y="14396"/>
                  <a:pt x="14396" y="0"/>
                  <a:pt x="32127" y="0"/>
                </a:cubicBezTo>
                <a:close/>
              </a:path>
            </a:pathLst>
          </a:custGeom>
          <a:solidFill>
            <a:srgbClr val="F8F7F4">
              <a:alpha val="20000"/>
            </a:srgbClr>
          </a:solidFill>
          <a:ln/>
        </p:spPr>
      </p:sp>
      <p:sp>
        <p:nvSpPr>
          <p:cNvPr id="16" name="Text 13"/>
          <p:cNvSpPr/>
          <p:nvPr/>
        </p:nvSpPr>
        <p:spPr>
          <a:xfrm>
            <a:off x="8236176" y="2140427"/>
            <a:ext cx="602372" cy="224885"/>
          </a:xfrm>
          <a:prstGeom prst="rect">
            <a:avLst/>
          </a:prstGeom>
          <a:noFill/>
          <a:ln/>
        </p:spPr>
        <p:txBody>
          <a:bodyPr wrap="square" lIns="96379" tIns="32126" rIns="96379" bIns="32126" rtlCol="0" anchor="ctr"/>
          <a:lstStyle/>
          <a:p>
            <a:pPr>
              <a:lnSpc>
                <a:spcPct val="120000"/>
              </a:lnSpc>
            </a:pPr>
            <a:r>
              <a:rPr lang="en-US" sz="885" b="1" dirty="0">
                <a:solidFill>
                  <a:srgbClr val="F8F7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Stage 2</a:t>
            </a:r>
            <a:endParaRPr lang="en-US" sz="1600" dirty="0"/>
          </a:p>
        </p:txBody>
      </p:sp>
      <p:sp>
        <p:nvSpPr>
          <p:cNvPr id="17" name="Text 14"/>
          <p:cNvSpPr/>
          <p:nvPr/>
        </p:nvSpPr>
        <p:spPr>
          <a:xfrm>
            <a:off x="8846454" y="2156490"/>
            <a:ext cx="1003953" cy="19275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012" b="1" dirty="0">
                <a:solidFill>
                  <a:srgbClr val="F8F7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Full-Text Review</a:t>
            </a:r>
            <a:endParaRPr lang="en-US" sz="1600" dirty="0"/>
          </a:p>
        </p:txBody>
      </p:sp>
      <p:sp>
        <p:nvSpPr>
          <p:cNvPr id="18" name="Text 15"/>
          <p:cNvSpPr/>
          <p:nvPr/>
        </p:nvSpPr>
        <p:spPr>
          <a:xfrm>
            <a:off x="8236176" y="2429565"/>
            <a:ext cx="3566040" cy="36945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885" dirty="0">
                <a:solidFill>
                  <a:srgbClr val="F8F7F4">
                    <a:alpha val="9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Remaining papers were read in full and included/excluded based on eligibility criteria.</a:t>
            </a:r>
            <a:endParaRPr lang="en-US" sz="1600" dirty="0"/>
          </a:p>
        </p:txBody>
      </p:sp>
      <p:sp>
        <p:nvSpPr>
          <p:cNvPr id="19" name="Shape 16"/>
          <p:cNvSpPr/>
          <p:nvPr/>
        </p:nvSpPr>
        <p:spPr>
          <a:xfrm>
            <a:off x="8123733" y="3052016"/>
            <a:ext cx="3750767" cy="1590261"/>
          </a:xfrm>
          <a:custGeom>
            <a:avLst/>
            <a:gdLst/>
            <a:ahLst/>
            <a:cxnLst/>
            <a:rect l="l" t="t" r="r" b="b"/>
            <a:pathLst>
              <a:path w="3750767" h="1590261">
                <a:moveTo>
                  <a:pt x="32123" y="0"/>
                </a:moveTo>
                <a:lnTo>
                  <a:pt x="3718644" y="0"/>
                </a:lnTo>
                <a:cubicBezTo>
                  <a:pt x="3736385" y="0"/>
                  <a:pt x="3750767" y="14382"/>
                  <a:pt x="3750767" y="32123"/>
                </a:cubicBezTo>
                <a:lnTo>
                  <a:pt x="3750767" y="1558138"/>
                </a:lnTo>
                <a:cubicBezTo>
                  <a:pt x="3750767" y="1575879"/>
                  <a:pt x="3736385" y="1590261"/>
                  <a:pt x="3718644" y="1590261"/>
                </a:cubicBezTo>
                <a:lnTo>
                  <a:pt x="32123" y="1590261"/>
                </a:lnTo>
                <a:cubicBezTo>
                  <a:pt x="14382" y="1590261"/>
                  <a:pt x="0" y="1575879"/>
                  <a:pt x="0" y="1558138"/>
                </a:cubicBezTo>
                <a:lnTo>
                  <a:pt x="0" y="32123"/>
                </a:lnTo>
                <a:cubicBezTo>
                  <a:pt x="0" y="14394"/>
                  <a:pt x="14394" y="0"/>
                  <a:pt x="32123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sx="100000" sy="100000" kx="0" ky="0" algn="bl" rotWithShape="0" blurRad="48190" dist="32126" dir="5400000">
              <a:srgbClr val="000000">
                <a:alpha val="10196"/>
              </a:srgbClr>
            </a:outerShdw>
          </a:effectLst>
        </p:spPr>
      </p:sp>
      <p:sp>
        <p:nvSpPr>
          <p:cNvPr id="20" name="Shape 17"/>
          <p:cNvSpPr/>
          <p:nvPr/>
        </p:nvSpPr>
        <p:spPr>
          <a:xfrm>
            <a:off x="8123733" y="3052016"/>
            <a:ext cx="32126" cy="1590261"/>
          </a:xfrm>
          <a:custGeom>
            <a:avLst/>
            <a:gdLst/>
            <a:ahLst/>
            <a:cxnLst/>
            <a:rect l="l" t="t" r="r" b="b"/>
            <a:pathLst>
              <a:path w="32126" h="1590261">
                <a:moveTo>
                  <a:pt x="32126" y="0"/>
                </a:moveTo>
                <a:lnTo>
                  <a:pt x="32126" y="0"/>
                </a:lnTo>
                <a:lnTo>
                  <a:pt x="32126" y="1590261"/>
                </a:lnTo>
                <a:lnTo>
                  <a:pt x="32126" y="1590261"/>
                </a:lnTo>
                <a:cubicBezTo>
                  <a:pt x="14384" y="1590261"/>
                  <a:pt x="0" y="1575877"/>
                  <a:pt x="0" y="1558134"/>
                </a:cubicBezTo>
                <a:lnTo>
                  <a:pt x="0" y="32126"/>
                </a:lnTo>
                <a:cubicBezTo>
                  <a:pt x="0" y="14384"/>
                  <a:pt x="14384" y="0"/>
                  <a:pt x="32126" y="0"/>
                </a:cubicBezTo>
                <a:close/>
              </a:path>
            </a:pathLst>
          </a:custGeom>
          <a:solidFill>
            <a:srgbClr val="A0AEC0"/>
          </a:solidFill>
          <a:ln/>
        </p:spPr>
      </p:sp>
      <p:sp>
        <p:nvSpPr>
          <p:cNvPr id="21" name="Text 18"/>
          <p:cNvSpPr/>
          <p:nvPr/>
        </p:nvSpPr>
        <p:spPr>
          <a:xfrm>
            <a:off x="8268302" y="3180522"/>
            <a:ext cx="3549976" cy="22488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138" b="1" dirty="0">
                <a:solidFill>
                  <a:srgbClr val="4A5568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Quality Assurance</a:t>
            </a:r>
            <a:endParaRPr lang="en-US" sz="1600" dirty="0"/>
          </a:p>
        </p:txBody>
      </p:sp>
      <p:sp>
        <p:nvSpPr>
          <p:cNvPr id="22" name="Text 19"/>
          <p:cNvSpPr/>
          <p:nvPr/>
        </p:nvSpPr>
        <p:spPr>
          <a:xfrm>
            <a:off x="8268302" y="3501787"/>
            <a:ext cx="3541945" cy="20882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012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Multiple reviewers enhance reliability and reduce bias:</a:t>
            </a:r>
            <a:endParaRPr lang="en-US" sz="1600" dirty="0"/>
          </a:p>
        </p:txBody>
      </p:sp>
      <p:sp>
        <p:nvSpPr>
          <p:cNvPr id="23" name="Shape 20"/>
          <p:cNvSpPr/>
          <p:nvPr/>
        </p:nvSpPr>
        <p:spPr>
          <a:xfrm>
            <a:off x="8284366" y="3839115"/>
            <a:ext cx="128506" cy="128506"/>
          </a:xfrm>
          <a:custGeom>
            <a:avLst/>
            <a:gdLst/>
            <a:ahLst/>
            <a:cxnLst/>
            <a:rect l="l" t="t" r="r" b="b"/>
            <a:pathLst>
              <a:path w="128506" h="128506">
                <a:moveTo>
                  <a:pt x="64253" y="128506"/>
                </a:moveTo>
                <a:cubicBezTo>
                  <a:pt x="99715" y="128506"/>
                  <a:pt x="128506" y="99715"/>
                  <a:pt x="128506" y="64253"/>
                </a:cubicBezTo>
                <a:cubicBezTo>
                  <a:pt x="128506" y="28791"/>
                  <a:pt x="99715" y="0"/>
                  <a:pt x="64253" y="0"/>
                </a:cubicBezTo>
                <a:cubicBezTo>
                  <a:pt x="28791" y="0"/>
                  <a:pt x="0" y="28791"/>
                  <a:pt x="0" y="64253"/>
                </a:cubicBezTo>
                <a:cubicBezTo>
                  <a:pt x="0" y="99715"/>
                  <a:pt x="28791" y="128506"/>
                  <a:pt x="64253" y="128506"/>
                </a:cubicBezTo>
                <a:close/>
                <a:moveTo>
                  <a:pt x="85436" y="53385"/>
                </a:moveTo>
                <a:lnTo>
                  <a:pt x="65357" y="85512"/>
                </a:lnTo>
                <a:cubicBezTo>
                  <a:pt x="64303" y="87193"/>
                  <a:pt x="62496" y="88247"/>
                  <a:pt x="60513" y="88348"/>
                </a:cubicBezTo>
                <a:cubicBezTo>
                  <a:pt x="58530" y="88448"/>
                  <a:pt x="56623" y="87545"/>
                  <a:pt x="55443" y="85938"/>
                </a:cubicBezTo>
                <a:lnTo>
                  <a:pt x="43396" y="69875"/>
                </a:lnTo>
                <a:cubicBezTo>
                  <a:pt x="41388" y="67215"/>
                  <a:pt x="41940" y="63450"/>
                  <a:pt x="44601" y="61442"/>
                </a:cubicBezTo>
                <a:cubicBezTo>
                  <a:pt x="47261" y="59434"/>
                  <a:pt x="51026" y="59986"/>
                  <a:pt x="53034" y="62647"/>
                </a:cubicBezTo>
                <a:lnTo>
                  <a:pt x="59810" y="71682"/>
                </a:lnTo>
                <a:lnTo>
                  <a:pt x="75221" y="47010"/>
                </a:lnTo>
                <a:cubicBezTo>
                  <a:pt x="76978" y="44199"/>
                  <a:pt x="80693" y="43321"/>
                  <a:pt x="83529" y="45103"/>
                </a:cubicBezTo>
                <a:cubicBezTo>
                  <a:pt x="86365" y="46885"/>
                  <a:pt x="87218" y="50574"/>
                  <a:pt x="85436" y="53410"/>
                </a:cubicBezTo>
                <a:close/>
              </a:path>
            </a:pathLst>
          </a:custGeom>
          <a:solidFill>
            <a:srgbClr val="4A6052"/>
          </a:solidFill>
          <a:ln/>
        </p:spPr>
      </p:sp>
      <p:sp>
        <p:nvSpPr>
          <p:cNvPr id="24" name="Text 21"/>
          <p:cNvSpPr/>
          <p:nvPr/>
        </p:nvSpPr>
        <p:spPr>
          <a:xfrm>
            <a:off x="8493188" y="3806988"/>
            <a:ext cx="2032000" cy="19275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012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Author 1 conducted initial screening</a:t>
            </a:r>
            <a:endParaRPr lang="en-US" sz="1600" dirty="0"/>
          </a:p>
        </p:txBody>
      </p:sp>
      <p:sp>
        <p:nvSpPr>
          <p:cNvPr id="25" name="Shape 22"/>
          <p:cNvSpPr/>
          <p:nvPr/>
        </p:nvSpPr>
        <p:spPr>
          <a:xfrm>
            <a:off x="8284366" y="4096126"/>
            <a:ext cx="128506" cy="128506"/>
          </a:xfrm>
          <a:custGeom>
            <a:avLst/>
            <a:gdLst/>
            <a:ahLst/>
            <a:cxnLst/>
            <a:rect l="l" t="t" r="r" b="b"/>
            <a:pathLst>
              <a:path w="128506" h="128506">
                <a:moveTo>
                  <a:pt x="64253" y="128506"/>
                </a:moveTo>
                <a:cubicBezTo>
                  <a:pt x="99715" y="128506"/>
                  <a:pt x="128506" y="99715"/>
                  <a:pt x="128506" y="64253"/>
                </a:cubicBezTo>
                <a:cubicBezTo>
                  <a:pt x="128506" y="28791"/>
                  <a:pt x="99715" y="0"/>
                  <a:pt x="64253" y="0"/>
                </a:cubicBezTo>
                <a:cubicBezTo>
                  <a:pt x="28791" y="0"/>
                  <a:pt x="0" y="28791"/>
                  <a:pt x="0" y="64253"/>
                </a:cubicBezTo>
                <a:cubicBezTo>
                  <a:pt x="0" y="99715"/>
                  <a:pt x="28791" y="128506"/>
                  <a:pt x="64253" y="128506"/>
                </a:cubicBezTo>
                <a:close/>
                <a:moveTo>
                  <a:pt x="85436" y="53385"/>
                </a:moveTo>
                <a:lnTo>
                  <a:pt x="65357" y="85512"/>
                </a:lnTo>
                <a:cubicBezTo>
                  <a:pt x="64303" y="87193"/>
                  <a:pt x="62496" y="88247"/>
                  <a:pt x="60513" y="88348"/>
                </a:cubicBezTo>
                <a:cubicBezTo>
                  <a:pt x="58530" y="88448"/>
                  <a:pt x="56623" y="87545"/>
                  <a:pt x="55443" y="85938"/>
                </a:cubicBezTo>
                <a:lnTo>
                  <a:pt x="43396" y="69875"/>
                </a:lnTo>
                <a:cubicBezTo>
                  <a:pt x="41388" y="67215"/>
                  <a:pt x="41940" y="63450"/>
                  <a:pt x="44601" y="61442"/>
                </a:cubicBezTo>
                <a:cubicBezTo>
                  <a:pt x="47261" y="59434"/>
                  <a:pt x="51026" y="59986"/>
                  <a:pt x="53034" y="62647"/>
                </a:cubicBezTo>
                <a:lnTo>
                  <a:pt x="59810" y="71682"/>
                </a:lnTo>
                <a:lnTo>
                  <a:pt x="75221" y="47010"/>
                </a:lnTo>
                <a:cubicBezTo>
                  <a:pt x="76978" y="44199"/>
                  <a:pt x="80693" y="43321"/>
                  <a:pt x="83529" y="45103"/>
                </a:cubicBezTo>
                <a:cubicBezTo>
                  <a:pt x="86365" y="46885"/>
                  <a:pt x="87218" y="50574"/>
                  <a:pt x="85436" y="53410"/>
                </a:cubicBezTo>
                <a:close/>
              </a:path>
            </a:pathLst>
          </a:custGeom>
          <a:solidFill>
            <a:srgbClr val="4A6052"/>
          </a:solidFill>
          <a:ln/>
        </p:spPr>
      </p:sp>
      <p:sp>
        <p:nvSpPr>
          <p:cNvPr id="26" name="Text 23"/>
          <p:cNvSpPr/>
          <p:nvPr/>
        </p:nvSpPr>
        <p:spPr>
          <a:xfrm>
            <a:off x="8493188" y="4064000"/>
            <a:ext cx="3043984" cy="19275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012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Random sample cross-checked by Authors 2, 4, and 7</a:t>
            </a:r>
            <a:endParaRPr lang="en-US" sz="1600" dirty="0"/>
          </a:p>
        </p:txBody>
      </p:sp>
      <p:sp>
        <p:nvSpPr>
          <p:cNvPr id="27" name="Shape 24"/>
          <p:cNvSpPr/>
          <p:nvPr/>
        </p:nvSpPr>
        <p:spPr>
          <a:xfrm>
            <a:off x="8284366" y="4353138"/>
            <a:ext cx="128506" cy="128506"/>
          </a:xfrm>
          <a:custGeom>
            <a:avLst/>
            <a:gdLst/>
            <a:ahLst/>
            <a:cxnLst/>
            <a:rect l="l" t="t" r="r" b="b"/>
            <a:pathLst>
              <a:path w="128506" h="128506">
                <a:moveTo>
                  <a:pt x="64253" y="128506"/>
                </a:moveTo>
                <a:cubicBezTo>
                  <a:pt x="99715" y="128506"/>
                  <a:pt x="128506" y="99715"/>
                  <a:pt x="128506" y="64253"/>
                </a:cubicBezTo>
                <a:cubicBezTo>
                  <a:pt x="128506" y="28791"/>
                  <a:pt x="99715" y="0"/>
                  <a:pt x="64253" y="0"/>
                </a:cubicBezTo>
                <a:cubicBezTo>
                  <a:pt x="28791" y="0"/>
                  <a:pt x="0" y="28791"/>
                  <a:pt x="0" y="64253"/>
                </a:cubicBezTo>
                <a:cubicBezTo>
                  <a:pt x="0" y="99715"/>
                  <a:pt x="28791" y="128506"/>
                  <a:pt x="64253" y="128506"/>
                </a:cubicBezTo>
                <a:close/>
                <a:moveTo>
                  <a:pt x="85436" y="53385"/>
                </a:moveTo>
                <a:lnTo>
                  <a:pt x="65357" y="85512"/>
                </a:lnTo>
                <a:cubicBezTo>
                  <a:pt x="64303" y="87193"/>
                  <a:pt x="62496" y="88247"/>
                  <a:pt x="60513" y="88348"/>
                </a:cubicBezTo>
                <a:cubicBezTo>
                  <a:pt x="58530" y="88448"/>
                  <a:pt x="56623" y="87545"/>
                  <a:pt x="55443" y="85938"/>
                </a:cubicBezTo>
                <a:lnTo>
                  <a:pt x="43396" y="69875"/>
                </a:lnTo>
                <a:cubicBezTo>
                  <a:pt x="41388" y="67215"/>
                  <a:pt x="41940" y="63450"/>
                  <a:pt x="44601" y="61442"/>
                </a:cubicBezTo>
                <a:cubicBezTo>
                  <a:pt x="47261" y="59434"/>
                  <a:pt x="51026" y="59986"/>
                  <a:pt x="53034" y="62647"/>
                </a:cubicBezTo>
                <a:lnTo>
                  <a:pt x="59810" y="71682"/>
                </a:lnTo>
                <a:lnTo>
                  <a:pt x="75221" y="47010"/>
                </a:lnTo>
                <a:cubicBezTo>
                  <a:pt x="76978" y="44199"/>
                  <a:pt x="80693" y="43321"/>
                  <a:pt x="83529" y="45103"/>
                </a:cubicBezTo>
                <a:cubicBezTo>
                  <a:pt x="86365" y="46885"/>
                  <a:pt x="87218" y="50574"/>
                  <a:pt x="85436" y="53410"/>
                </a:cubicBezTo>
                <a:close/>
              </a:path>
            </a:pathLst>
          </a:custGeom>
          <a:solidFill>
            <a:srgbClr val="4A6052"/>
          </a:solidFill>
          <a:ln/>
        </p:spPr>
      </p:sp>
      <p:sp>
        <p:nvSpPr>
          <p:cNvPr id="28" name="Text 25"/>
          <p:cNvSpPr/>
          <p:nvPr/>
        </p:nvSpPr>
        <p:spPr>
          <a:xfrm>
            <a:off x="8493188" y="4321012"/>
            <a:ext cx="2947605" cy="19275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012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Full consensus achieved on all inclusions/exclusions</a:t>
            </a:r>
            <a:endParaRPr lang="en-US" sz="1600" dirty="0"/>
          </a:p>
        </p:txBody>
      </p:sp>
      <p:sp>
        <p:nvSpPr>
          <p:cNvPr id="29" name="Shape 26"/>
          <p:cNvSpPr/>
          <p:nvPr/>
        </p:nvSpPr>
        <p:spPr>
          <a:xfrm>
            <a:off x="321265" y="4770783"/>
            <a:ext cx="2819099" cy="835289"/>
          </a:xfrm>
          <a:custGeom>
            <a:avLst/>
            <a:gdLst/>
            <a:ahLst/>
            <a:cxnLst/>
            <a:rect l="l" t="t" r="r" b="b"/>
            <a:pathLst>
              <a:path w="2819099" h="835289">
                <a:moveTo>
                  <a:pt x="32125" y="0"/>
                </a:moveTo>
                <a:lnTo>
                  <a:pt x="2786974" y="0"/>
                </a:lnTo>
                <a:cubicBezTo>
                  <a:pt x="2804716" y="0"/>
                  <a:pt x="2819099" y="14383"/>
                  <a:pt x="2819099" y="32125"/>
                </a:cubicBezTo>
                <a:lnTo>
                  <a:pt x="2819099" y="803163"/>
                </a:lnTo>
                <a:cubicBezTo>
                  <a:pt x="2819099" y="820906"/>
                  <a:pt x="2804716" y="835289"/>
                  <a:pt x="2786974" y="835289"/>
                </a:cubicBezTo>
                <a:lnTo>
                  <a:pt x="32125" y="835289"/>
                </a:lnTo>
                <a:cubicBezTo>
                  <a:pt x="14383" y="835289"/>
                  <a:pt x="0" y="820906"/>
                  <a:pt x="0" y="803163"/>
                </a:cubicBezTo>
                <a:lnTo>
                  <a:pt x="0" y="32125"/>
                </a:lnTo>
                <a:cubicBezTo>
                  <a:pt x="0" y="14395"/>
                  <a:pt x="14395" y="0"/>
                  <a:pt x="32125" y="0"/>
                </a:cubicBezTo>
                <a:close/>
              </a:path>
            </a:pathLst>
          </a:custGeom>
          <a:solidFill>
            <a:srgbClr val="4A6052">
              <a:alpha val="10196"/>
            </a:srgbClr>
          </a:solidFill>
          <a:ln/>
        </p:spPr>
      </p:sp>
      <p:sp>
        <p:nvSpPr>
          <p:cNvPr id="30" name="Text 27"/>
          <p:cNvSpPr/>
          <p:nvPr/>
        </p:nvSpPr>
        <p:spPr>
          <a:xfrm>
            <a:off x="357407" y="4867162"/>
            <a:ext cx="2746814" cy="28913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00000"/>
              </a:lnSpc>
            </a:pPr>
            <a:r>
              <a:rPr lang="en-US" sz="1897" b="1" dirty="0">
                <a:solidFill>
                  <a:srgbClr val="4A6052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82</a:t>
            </a:r>
            <a:endParaRPr lang="en-US" sz="1600" dirty="0"/>
          </a:p>
        </p:txBody>
      </p:sp>
      <p:sp>
        <p:nvSpPr>
          <p:cNvPr id="31" name="Text 28"/>
          <p:cNvSpPr/>
          <p:nvPr/>
        </p:nvSpPr>
        <p:spPr>
          <a:xfrm>
            <a:off x="385518" y="5156300"/>
            <a:ext cx="2690593" cy="19275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012" b="1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Identified</a:t>
            </a:r>
            <a:endParaRPr lang="en-US" sz="1600" dirty="0"/>
          </a:p>
        </p:txBody>
      </p:sp>
      <p:sp>
        <p:nvSpPr>
          <p:cNvPr id="32" name="Text 29"/>
          <p:cNvSpPr/>
          <p:nvPr/>
        </p:nvSpPr>
        <p:spPr>
          <a:xfrm>
            <a:off x="389534" y="5349059"/>
            <a:ext cx="2682561" cy="1606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885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Database search</a:t>
            </a:r>
            <a:endParaRPr lang="en-US" sz="1600" dirty="0"/>
          </a:p>
        </p:txBody>
      </p:sp>
      <p:sp>
        <p:nvSpPr>
          <p:cNvPr id="33" name="Shape 30"/>
          <p:cNvSpPr/>
          <p:nvPr/>
        </p:nvSpPr>
        <p:spPr>
          <a:xfrm>
            <a:off x="3233104" y="4770783"/>
            <a:ext cx="2819099" cy="835289"/>
          </a:xfrm>
          <a:custGeom>
            <a:avLst/>
            <a:gdLst/>
            <a:ahLst/>
            <a:cxnLst/>
            <a:rect l="l" t="t" r="r" b="b"/>
            <a:pathLst>
              <a:path w="2819099" h="835289">
                <a:moveTo>
                  <a:pt x="32125" y="0"/>
                </a:moveTo>
                <a:lnTo>
                  <a:pt x="2786974" y="0"/>
                </a:lnTo>
                <a:cubicBezTo>
                  <a:pt x="2804716" y="0"/>
                  <a:pt x="2819099" y="14383"/>
                  <a:pt x="2819099" y="32125"/>
                </a:cubicBezTo>
                <a:lnTo>
                  <a:pt x="2819099" y="803163"/>
                </a:lnTo>
                <a:cubicBezTo>
                  <a:pt x="2819099" y="820906"/>
                  <a:pt x="2804716" y="835289"/>
                  <a:pt x="2786974" y="835289"/>
                </a:cubicBezTo>
                <a:lnTo>
                  <a:pt x="32125" y="835289"/>
                </a:lnTo>
                <a:cubicBezTo>
                  <a:pt x="14383" y="835289"/>
                  <a:pt x="0" y="820906"/>
                  <a:pt x="0" y="803163"/>
                </a:cubicBezTo>
                <a:lnTo>
                  <a:pt x="0" y="32125"/>
                </a:lnTo>
                <a:cubicBezTo>
                  <a:pt x="0" y="14395"/>
                  <a:pt x="14395" y="0"/>
                  <a:pt x="32125" y="0"/>
                </a:cubicBezTo>
                <a:close/>
              </a:path>
            </a:pathLst>
          </a:custGeom>
          <a:solidFill>
            <a:srgbClr val="A0AEC0">
              <a:alpha val="10196"/>
            </a:srgbClr>
          </a:solidFill>
          <a:ln/>
        </p:spPr>
      </p:sp>
      <p:sp>
        <p:nvSpPr>
          <p:cNvPr id="34" name="Text 31"/>
          <p:cNvSpPr/>
          <p:nvPr/>
        </p:nvSpPr>
        <p:spPr>
          <a:xfrm>
            <a:off x="3269246" y="4867162"/>
            <a:ext cx="2746814" cy="28913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00000"/>
              </a:lnSpc>
            </a:pPr>
            <a:r>
              <a:rPr lang="en-US" sz="1897" b="1" dirty="0">
                <a:solidFill>
                  <a:srgbClr val="A0AEC0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60</a:t>
            </a:r>
            <a:endParaRPr lang="en-US" sz="1600" dirty="0"/>
          </a:p>
        </p:txBody>
      </p:sp>
      <p:sp>
        <p:nvSpPr>
          <p:cNvPr id="35" name="Text 32"/>
          <p:cNvSpPr/>
          <p:nvPr/>
        </p:nvSpPr>
        <p:spPr>
          <a:xfrm>
            <a:off x="3297357" y="5156300"/>
            <a:ext cx="2690593" cy="19275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012" b="1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Screened</a:t>
            </a:r>
            <a:endParaRPr lang="en-US" sz="1600" dirty="0"/>
          </a:p>
        </p:txBody>
      </p:sp>
      <p:sp>
        <p:nvSpPr>
          <p:cNvPr id="36" name="Text 33"/>
          <p:cNvSpPr/>
          <p:nvPr/>
        </p:nvSpPr>
        <p:spPr>
          <a:xfrm>
            <a:off x="3301373" y="5349059"/>
            <a:ext cx="2682561" cy="1606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885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After duplicates</a:t>
            </a:r>
            <a:endParaRPr lang="en-US" sz="1600" dirty="0"/>
          </a:p>
        </p:txBody>
      </p:sp>
      <p:sp>
        <p:nvSpPr>
          <p:cNvPr id="37" name="Shape 34"/>
          <p:cNvSpPr/>
          <p:nvPr/>
        </p:nvSpPr>
        <p:spPr>
          <a:xfrm>
            <a:off x="6145068" y="4770783"/>
            <a:ext cx="2819099" cy="835289"/>
          </a:xfrm>
          <a:custGeom>
            <a:avLst/>
            <a:gdLst/>
            <a:ahLst/>
            <a:cxnLst/>
            <a:rect l="l" t="t" r="r" b="b"/>
            <a:pathLst>
              <a:path w="2819099" h="835289">
                <a:moveTo>
                  <a:pt x="32125" y="0"/>
                </a:moveTo>
                <a:lnTo>
                  <a:pt x="2786974" y="0"/>
                </a:lnTo>
                <a:cubicBezTo>
                  <a:pt x="2804716" y="0"/>
                  <a:pt x="2819099" y="14383"/>
                  <a:pt x="2819099" y="32125"/>
                </a:cubicBezTo>
                <a:lnTo>
                  <a:pt x="2819099" y="803163"/>
                </a:lnTo>
                <a:cubicBezTo>
                  <a:pt x="2819099" y="820906"/>
                  <a:pt x="2804716" y="835289"/>
                  <a:pt x="2786974" y="835289"/>
                </a:cubicBezTo>
                <a:lnTo>
                  <a:pt x="32125" y="835289"/>
                </a:lnTo>
                <a:cubicBezTo>
                  <a:pt x="14383" y="835289"/>
                  <a:pt x="0" y="820906"/>
                  <a:pt x="0" y="803163"/>
                </a:cubicBezTo>
                <a:lnTo>
                  <a:pt x="0" y="32125"/>
                </a:lnTo>
                <a:cubicBezTo>
                  <a:pt x="0" y="14395"/>
                  <a:pt x="14395" y="0"/>
                  <a:pt x="32125" y="0"/>
                </a:cubicBezTo>
                <a:close/>
              </a:path>
            </a:pathLst>
          </a:custGeom>
          <a:solidFill>
            <a:srgbClr val="4A6052">
              <a:alpha val="10196"/>
            </a:srgbClr>
          </a:solidFill>
          <a:ln/>
        </p:spPr>
      </p:sp>
      <p:sp>
        <p:nvSpPr>
          <p:cNvPr id="38" name="Text 35"/>
          <p:cNvSpPr/>
          <p:nvPr/>
        </p:nvSpPr>
        <p:spPr>
          <a:xfrm>
            <a:off x="6181210" y="4867162"/>
            <a:ext cx="2746814" cy="28913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00000"/>
              </a:lnSpc>
            </a:pPr>
            <a:r>
              <a:rPr lang="en-US" sz="1897" b="1" dirty="0">
                <a:solidFill>
                  <a:srgbClr val="4A6052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33</a:t>
            </a:r>
            <a:endParaRPr lang="en-US" sz="1600" dirty="0"/>
          </a:p>
        </p:txBody>
      </p:sp>
      <p:sp>
        <p:nvSpPr>
          <p:cNvPr id="39" name="Text 36"/>
          <p:cNvSpPr/>
          <p:nvPr/>
        </p:nvSpPr>
        <p:spPr>
          <a:xfrm>
            <a:off x="6209321" y="5156300"/>
            <a:ext cx="2690593" cy="19275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012" b="1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Assessed</a:t>
            </a:r>
            <a:endParaRPr lang="en-US" sz="1600" dirty="0"/>
          </a:p>
        </p:txBody>
      </p:sp>
      <p:sp>
        <p:nvSpPr>
          <p:cNvPr id="40" name="Text 37"/>
          <p:cNvSpPr/>
          <p:nvPr/>
        </p:nvSpPr>
        <p:spPr>
          <a:xfrm>
            <a:off x="6213337" y="5349059"/>
            <a:ext cx="2682561" cy="1606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885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Full-text review</a:t>
            </a:r>
            <a:endParaRPr lang="en-US" sz="1600" dirty="0"/>
          </a:p>
        </p:txBody>
      </p:sp>
      <p:sp>
        <p:nvSpPr>
          <p:cNvPr id="41" name="Shape 38"/>
          <p:cNvSpPr/>
          <p:nvPr/>
        </p:nvSpPr>
        <p:spPr>
          <a:xfrm>
            <a:off x="9056907" y="4770783"/>
            <a:ext cx="2819099" cy="835289"/>
          </a:xfrm>
          <a:custGeom>
            <a:avLst/>
            <a:gdLst/>
            <a:ahLst/>
            <a:cxnLst/>
            <a:rect l="l" t="t" r="r" b="b"/>
            <a:pathLst>
              <a:path w="2819099" h="835289">
                <a:moveTo>
                  <a:pt x="32125" y="0"/>
                </a:moveTo>
                <a:lnTo>
                  <a:pt x="2786974" y="0"/>
                </a:lnTo>
                <a:cubicBezTo>
                  <a:pt x="2804716" y="0"/>
                  <a:pt x="2819099" y="14383"/>
                  <a:pt x="2819099" y="32125"/>
                </a:cubicBezTo>
                <a:lnTo>
                  <a:pt x="2819099" y="803163"/>
                </a:lnTo>
                <a:cubicBezTo>
                  <a:pt x="2819099" y="820906"/>
                  <a:pt x="2804716" y="835289"/>
                  <a:pt x="2786974" y="835289"/>
                </a:cubicBezTo>
                <a:lnTo>
                  <a:pt x="32125" y="835289"/>
                </a:lnTo>
                <a:cubicBezTo>
                  <a:pt x="14383" y="835289"/>
                  <a:pt x="0" y="820906"/>
                  <a:pt x="0" y="803163"/>
                </a:cubicBezTo>
                <a:lnTo>
                  <a:pt x="0" y="32125"/>
                </a:lnTo>
                <a:cubicBezTo>
                  <a:pt x="0" y="14395"/>
                  <a:pt x="14395" y="0"/>
                  <a:pt x="32125" y="0"/>
                </a:cubicBezTo>
                <a:close/>
              </a:path>
            </a:pathLst>
          </a:custGeom>
          <a:solidFill>
            <a:srgbClr val="4A6052"/>
          </a:solidFill>
          <a:ln/>
        </p:spPr>
      </p:sp>
      <p:sp>
        <p:nvSpPr>
          <p:cNvPr id="42" name="Text 39"/>
          <p:cNvSpPr/>
          <p:nvPr/>
        </p:nvSpPr>
        <p:spPr>
          <a:xfrm>
            <a:off x="9093049" y="4867162"/>
            <a:ext cx="2746814" cy="28913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00000"/>
              </a:lnSpc>
            </a:pPr>
            <a:r>
              <a:rPr lang="en-US" sz="1897" b="1" dirty="0">
                <a:solidFill>
                  <a:srgbClr val="F8F7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18</a:t>
            </a:r>
            <a:endParaRPr lang="en-US" sz="1600" dirty="0"/>
          </a:p>
        </p:txBody>
      </p:sp>
      <p:sp>
        <p:nvSpPr>
          <p:cNvPr id="43" name="Text 40"/>
          <p:cNvSpPr/>
          <p:nvPr/>
        </p:nvSpPr>
        <p:spPr>
          <a:xfrm>
            <a:off x="9121160" y="5156300"/>
            <a:ext cx="2690593" cy="19275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012" b="1" dirty="0">
                <a:solidFill>
                  <a:srgbClr val="F8F7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Included</a:t>
            </a:r>
            <a:endParaRPr lang="en-US" sz="1600" dirty="0"/>
          </a:p>
        </p:txBody>
      </p:sp>
      <p:sp>
        <p:nvSpPr>
          <p:cNvPr id="44" name="Text 41"/>
          <p:cNvSpPr/>
          <p:nvPr/>
        </p:nvSpPr>
        <p:spPr>
          <a:xfrm>
            <a:off x="9125176" y="5349059"/>
            <a:ext cx="2682561" cy="1606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885" dirty="0">
                <a:solidFill>
                  <a:srgbClr val="F8F7F4">
                    <a:alpha val="9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After quality check</a:t>
            </a:r>
            <a:endParaRPr lang="en-US" sz="1600" dirty="0"/>
          </a:p>
        </p:txBody>
      </p:sp>
      <p:sp>
        <p:nvSpPr>
          <p:cNvPr id="45" name="Shape 42"/>
          <p:cNvSpPr/>
          <p:nvPr/>
        </p:nvSpPr>
        <p:spPr>
          <a:xfrm>
            <a:off x="321265" y="5678356"/>
            <a:ext cx="11549470" cy="16063"/>
          </a:xfrm>
          <a:custGeom>
            <a:avLst/>
            <a:gdLst/>
            <a:ahLst/>
            <a:cxnLst/>
            <a:rect l="l" t="t" r="r" b="b"/>
            <a:pathLst>
              <a:path w="11549470" h="16063">
                <a:moveTo>
                  <a:pt x="0" y="0"/>
                </a:moveTo>
                <a:lnTo>
                  <a:pt x="11549470" y="0"/>
                </a:lnTo>
                <a:lnTo>
                  <a:pt x="11549470" y="16063"/>
                </a:lnTo>
                <a:lnTo>
                  <a:pt x="0" y="16063"/>
                </a:lnTo>
                <a:lnTo>
                  <a:pt x="0" y="0"/>
                </a:lnTo>
                <a:close/>
              </a:path>
            </a:pathLst>
          </a:custGeom>
          <a:solidFill>
            <a:srgbClr val="4A6052"/>
          </a:solidFill>
          <a:ln/>
        </p:spPr>
      </p:sp>
      <p:sp>
        <p:nvSpPr>
          <p:cNvPr id="46" name="Text 43"/>
          <p:cNvSpPr/>
          <p:nvPr/>
        </p:nvSpPr>
        <p:spPr>
          <a:xfrm>
            <a:off x="321265" y="5782767"/>
            <a:ext cx="11605692" cy="1606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885" b="1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Source:</a:t>
            </a:r>
            <a:pPr>
              <a:lnSpc>
                <a:spcPct val="120000"/>
              </a:lnSpc>
            </a:pPr>
            <a:r>
              <a:rPr lang="en-US" sz="885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Enang et al. (2022) • </a:t>
            </a:r>
            <a:pPr>
              <a:lnSpc>
                <a:spcPct val="120000"/>
              </a:lnSpc>
            </a:pPr>
            <a:r>
              <a:rPr lang="en-US" sz="885" dirty="0">
                <a:solidFill>
                  <a:srgbClr val="4A6052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Policing and Society, 32(4), 540-559</a:t>
            </a:r>
            <a:endParaRPr lang="en-US" sz="1600" dirty="0"/>
          </a:p>
        </p:txBody>
      </p:sp>
    </p:spTree>
  </p:cSld>
  <p:clrMapOvr>
    <a:masterClrMapping/>
  </p:clrMapOvr>
  <p:transition>
    <p:fade/>
    <p:spd val="med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8F7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317500" y="317500"/>
            <a:ext cx="381000" cy="381000"/>
          </a:xfrm>
          <a:custGeom>
            <a:avLst/>
            <a:gdLst/>
            <a:ahLst/>
            <a:cxnLst/>
            <a:rect l="l" t="t" r="r" b="b"/>
            <a:pathLst>
              <a:path w="381000" h="381000">
                <a:moveTo>
                  <a:pt x="31749" y="0"/>
                </a:moveTo>
                <a:lnTo>
                  <a:pt x="349251" y="0"/>
                </a:lnTo>
                <a:cubicBezTo>
                  <a:pt x="366786" y="0"/>
                  <a:pt x="381000" y="14214"/>
                  <a:pt x="381000" y="31749"/>
                </a:cubicBezTo>
                <a:lnTo>
                  <a:pt x="381000" y="349251"/>
                </a:lnTo>
                <a:cubicBezTo>
                  <a:pt x="381000" y="366786"/>
                  <a:pt x="366786" y="381000"/>
                  <a:pt x="349251" y="381000"/>
                </a:cubicBezTo>
                <a:lnTo>
                  <a:pt x="31749" y="381000"/>
                </a:lnTo>
                <a:cubicBezTo>
                  <a:pt x="14214" y="381000"/>
                  <a:pt x="0" y="366786"/>
                  <a:pt x="0" y="349251"/>
                </a:cubicBezTo>
                <a:lnTo>
                  <a:pt x="0" y="31749"/>
                </a:lnTo>
                <a:cubicBezTo>
                  <a:pt x="0" y="14226"/>
                  <a:pt x="14226" y="0"/>
                  <a:pt x="31749" y="0"/>
                </a:cubicBezTo>
                <a:close/>
              </a:path>
            </a:pathLst>
          </a:custGeom>
          <a:solidFill>
            <a:srgbClr val="4A6052"/>
          </a:solidFill>
          <a:ln/>
        </p:spPr>
      </p:sp>
      <p:sp>
        <p:nvSpPr>
          <p:cNvPr id="3" name="Text 1"/>
          <p:cNvSpPr/>
          <p:nvPr/>
        </p:nvSpPr>
        <p:spPr>
          <a:xfrm>
            <a:off x="397743" y="381000"/>
            <a:ext cx="317500" cy="254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500" b="1" dirty="0">
                <a:solidFill>
                  <a:srgbClr val="F8F7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04</a:t>
            </a:r>
            <a:endParaRPr lang="en-US" sz="1600" dirty="0"/>
          </a:p>
        </p:txBody>
      </p:sp>
      <p:sp>
        <p:nvSpPr>
          <p:cNvPr id="4" name="Text 2"/>
          <p:cNvSpPr/>
          <p:nvPr/>
        </p:nvSpPr>
        <p:spPr>
          <a:xfrm>
            <a:off x="793750" y="349250"/>
            <a:ext cx="2087563" cy="317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90000"/>
              </a:lnSpc>
            </a:pPr>
            <a:r>
              <a:rPr lang="en-US" sz="2250" b="1" dirty="0">
                <a:solidFill>
                  <a:srgbClr val="4A5568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Quality Appraisal</a:t>
            </a:r>
            <a:endParaRPr lang="en-US" sz="1600" dirty="0"/>
          </a:p>
        </p:txBody>
      </p:sp>
      <p:sp>
        <p:nvSpPr>
          <p:cNvPr id="5" name="Shape 3"/>
          <p:cNvSpPr/>
          <p:nvPr/>
        </p:nvSpPr>
        <p:spPr>
          <a:xfrm>
            <a:off x="333375" y="825500"/>
            <a:ext cx="5699125" cy="2571750"/>
          </a:xfrm>
          <a:custGeom>
            <a:avLst/>
            <a:gdLst/>
            <a:ahLst/>
            <a:cxnLst/>
            <a:rect l="l" t="t" r="r" b="b"/>
            <a:pathLst>
              <a:path w="5699125" h="2571750">
                <a:moveTo>
                  <a:pt x="31750" y="0"/>
                </a:moveTo>
                <a:lnTo>
                  <a:pt x="5667364" y="0"/>
                </a:lnTo>
                <a:cubicBezTo>
                  <a:pt x="5684905" y="0"/>
                  <a:pt x="5699125" y="14220"/>
                  <a:pt x="5699125" y="31761"/>
                </a:cubicBezTo>
                <a:lnTo>
                  <a:pt x="5699125" y="2539989"/>
                </a:lnTo>
                <a:cubicBezTo>
                  <a:pt x="5699125" y="2557530"/>
                  <a:pt x="5684905" y="2571750"/>
                  <a:pt x="5667364" y="2571750"/>
                </a:cubicBezTo>
                <a:lnTo>
                  <a:pt x="31750" y="2571750"/>
                </a:lnTo>
                <a:cubicBezTo>
                  <a:pt x="14227" y="2571750"/>
                  <a:pt x="0" y="2557523"/>
                  <a:pt x="0" y="2540000"/>
                </a:cubicBezTo>
                <a:lnTo>
                  <a:pt x="0" y="31750"/>
                </a:lnTo>
                <a:cubicBezTo>
                  <a:pt x="0" y="14227"/>
                  <a:pt x="14227" y="0"/>
                  <a:pt x="31750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sx="100000" sy="100000" kx="0" ky="0" algn="bl" rotWithShape="0" blurRad="47625" dist="31750" dir="5400000">
              <a:srgbClr val="000000">
                <a:alpha val="10196"/>
              </a:srgbClr>
            </a:outerShdw>
          </a:effectLst>
        </p:spPr>
      </p:sp>
      <p:sp>
        <p:nvSpPr>
          <p:cNvPr id="6" name="Shape 4"/>
          <p:cNvSpPr/>
          <p:nvPr/>
        </p:nvSpPr>
        <p:spPr>
          <a:xfrm>
            <a:off x="333375" y="825500"/>
            <a:ext cx="31750" cy="2571750"/>
          </a:xfrm>
          <a:custGeom>
            <a:avLst/>
            <a:gdLst/>
            <a:ahLst/>
            <a:cxnLst/>
            <a:rect l="l" t="t" r="r" b="b"/>
            <a:pathLst>
              <a:path w="31750" h="2571750">
                <a:moveTo>
                  <a:pt x="31750" y="0"/>
                </a:moveTo>
                <a:lnTo>
                  <a:pt x="31750" y="0"/>
                </a:lnTo>
                <a:lnTo>
                  <a:pt x="31750" y="2571750"/>
                </a:lnTo>
                <a:lnTo>
                  <a:pt x="31750" y="2571750"/>
                </a:lnTo>
                <a:cubicBezTo>
                  <a:pt x="14227" y="2571750"/>
                  <a:pt x="0" y="2557523"/>
                  <a:pt x="0" y="2540000"/>
                </a:cubicBezTo>
                <a:lnTo>
                  <a:pt x="0" y="31750"/>
                </a:lnTo>
                <a:cubicBezTo>
                  <a:pt x="0" y="14227"/>
                  <a:pt x="14227" y="0"/>
                  <a:pt x="31750" y="0"/>
                </a:cubicBezTo>
                <a:close/>
              </a:path>
            </a:pathLst>
          </a:custGeom>
          <a:solidFill>
            <a:srgbClr val="4A6052"/>
          </a:solidFill>
          <a:ln/>
        </p:spPr>
      </p:sp>
      <p:sp>
        <p:nvSpPr>
          <p:cNvPr id="7" name="Text 5"/>
          <p:cNvSpPr/>
          <p:nvPr/>
        </p:nvSpPr>
        <p:spPr>
          <a:xfrm>
            <a:off x="476250" y="952500"/>
            <a:ext cx="5508625" cy="2222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250" b="1" dirty="0">
                <a:solidFill>
                  <a:srgbClr val="4A5568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Assessment Framework</a:t>
            </a:r>
            <a:endParaRPr lang="en-US" sz="1600" dirty="0"/>
          </a:p>
        </p:txBody>
      </p:sp>
      <p:sp>
        <p:nvSpPr>
          <p:cNvPr id="8" name="Text 6"/>
          <p:cNvSpPr/>
          <p:nvPr/>
        </p:nvSpPr>
        <p:spPr>
          <a:xfrm>
            <a:off x="476250" y="1270000"/>
            <a:ext cx="5492750" cy="412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000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Quality appraisal ensures included studies meet minimum standards. Enang et al. used checklists based on CRD guidance.</a:t>
            </a:r>
            <a:endParaRPr lang="en-US" sz="1600" dirty="0"/>
          </a:p>
        </p:txBody>
      </p:sp>
      <p:sp>
        <p:nvSpPr>
          <p:cNvPr id="9" name="Shape 7"/>
          <p:cNvSpPr/>
          <p:nvPr/>
        </p:nvSpPr>
        <p:spPr>
          <a:xfrm>
            <a:off x="476250" y="1778000"/>
            <a:ext cx="5429250" cy="1174750"/>
          </a:xfrm>
          <a:custGeom>
            <a:avLst/>
            <a:gdLst/>
            <a:ahLst/>
            <a:cxnLst/>
            <a:rect l="l" t="t" r="r" b="b"/>
            <a:pathLst>
              <a:path w="5429250" h="1174750">
                <a:moveTo>
                  <a:pt x="31753" y="0"/>
                </a:moveTo>
                <a:lnTo>
                  <a:pt x="5397497" y="0"/>
                </a:lnTo>
                <a:cubicBezTo>
                  <a:pt x="5415033" y="0"/>
                  <a:pt x="5429250" y="14217"/>
                  <a:pt x="5429250" y="31753"/>
                </a:cubicBezTo>
                <a:lnTo>
                  <a:pt x="5429250" y="1142997"/>
                </a:lnTo>
                <a:cubicBezTo>
                  <a:pt x="5429250" y="1160533"/>
                  <a:pt x="5415033" y="1174750"/>
                  <a:pt x="5397497" y="1174750"/>
                </a:cubicBezTo>
                <a:lnTo>
                  <a:pt x="31753" y="1174750"/>
                </a:lnTo>
                <a:cubicBezTo>
                  <a:pt x="14217" y="1174750"/>
                  <a:pt x="0" y="1160533"/>
                  <a:pt x="0" y="1142997"/>
                </a:cubicBezTo>
                <a:lnTo>
                  <a:pt x="0" y="31753"/>
                </a:lnTo>
                <a:cubicBezTo>
                  <a:pt x="0" y="14228"/>
                  <a:pt x="14228" y="0"/>
                  <a:pt x="31753" y="0"/>
                </a:cubicBezTo>
                <a:close/>
              </a:path>
            </a:pathLst>
          </a:custGeom>
          <a:solidFill>
            <a:srgbClr val="4A6052">
              <a:alpha val="10196"/>
            </a:srgbClr>
          </a:solidFill>
          <a:ln/>
        </p:spPr>
      </p:sp>
      <p:sp>
        <p:nvSpPr>
          <p:cNvPr id="10" name="Text 8"/>
          <p:cNvSpPr/>
          <p:nvPr/>
        </p:nvSpPr>
        <p:spPr>
          <a:xfrm>
            <a:off x="571500" y="1873250"/>
            <a:ext cx="5302250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00" b="1" dirty="0">
                <a:solidFill>
                  <a:srgbClr val="4A5568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Quality Assurance Process:</a:t>
            </a:r>
            <a:endParaRPr lang="en-US" sz="1600" dirty="0"/>
          </a:p>
        </p:txBody>
      </p:sp>
      <p:sp>
        <p:nvSpPr>
          <p:cNvPr id="11" name="Text 9"/>
          <p:cNvSpPr/>
          <p:nvPr/>
        </p:nvSpPr>
        <p:spPr>
          <a:xfrm>
            <a:off x="571500" y="2127250"/>
            <a:ext cx="5294313" cy="158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875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• </a:t>
            </a:r>
            <a:pPr>
              <a:lnSpc>
                <a:spcPct val="120000"/>
              </a:lnSpc>
            </a:pPr>
            <a:r>
              <a:rPr lang="en-US" sz="875" b="1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Author 1</a:t>
            </a:r>
            <a:pPr>
              <a:lnSpc>
                <a:spcPct val="120000"/>
              </a:lnSpc>
            </a:pPr>
            <a:r>
              <a:rPr lang="en-US" sz="875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assessed all 18 full texts</a:t>
            </a:r>
            <a:endParaRPr lang="en-US" sz="1600" dirty="0"/>
          </a:p>
        </p:txBody>
      </p:sp>
      <p:sp>
        <p:nvSpPr>
          <p:cNvPr id="12" name="Text 10"/>
          <p:cNvSpPr/>
          <p:nvPr/>
        </p:nvSpPr>
        <p:spPr>
          <a:xfrm>
            <a:off x="571500" y="2317750"/>
            <a:ext cx="5294313" cy="158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875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• </a:t>
            </a:r>
            <a:pPr>
              <a:lnSpc>
                <a:spcPct val="120000"/>
              </a:lnSpc>
            </a:pPr>
            <a:r>
              <a:rPr lang="en-US" sz="875" b="1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Random sample</a:t>
            </a:r>
            <a:pPr>
              <a:lnSpc>
                <a:spcPct val="120000"/>
              </a:lnSpc>
            </a:pPr>
            <a:r>
              <a:rPr lang="en-US" sz="875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cross-checked by Authors 2, 4, and 7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571500" y="2508250"/>
            <a:ext cx="5294313" cy="158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875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• </a:t>
            </a:r>
            <a:pPr>
              <a:lnSpc>
                <a:spcPct val="120000"/>
              </a:lnSpc>
            </a:pPr>
            <a:r>
              <a:rPr lang="en-US" sz="875" b="1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Full consensus</a:t>
            </a:r>
            <a:pPr>
              <a:lnSpc>
                <a:spcPct val="120000"/>
              </a:lnSpc>
            </a:pPr>
            <a:r>
              <a:rPr lang="en-US" sz="875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achieved through discussion</a:t>
            </a:r>
            <a:endParaRPr lang="en-US" sz="1600" dirty="0"/>
          </a:p>
        </p:txBody>
      </p:sp>
      <p:sp>
        <p:nvSpPr>
          <p:cNvPr id="14" name="Text 12"/>
          <p:cNvSpPr/>
          <p:nvPr/>
        </p:nvSpPr>
        <p:spPr>
          <a:xfrm>
            <a:off x="571500" y="2698750"/>
            <a:ext cx="5294313" cy="158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875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• </a:t>
            </a:r>
            <a:pPr>
              <a:lnSpc>
                <a:spcPct val="120000"/>
              </a:lnSpc>
            </a:pPr>
            <a:r>
              <a:rPr lang="en-US" sz="875" b="1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No third assessor</a:t>
            </a:r>
            <a:pPr>
              <a:lnSpc>
                <a:spcPct val="120000"/>
              </a:lnSpc>
            </a:pPr>
            <a:r>
              <a:rPr lang="en-US" sz="875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needed (no disagreements)</a:t>
            </a:r>
            <a:endParaRPr lang="en-US" sz="1600" dirty="0"/>
          </a:p>
        </p:txBody>
      </p:sp>
      <p:sp>
        <p:nvSpPr>
          <p:cNvPr id="15" name="Shape 13"/>
          <p:cNvSpPr/>
          <p:nvPr/>
        </p:nvSpPr>
        <p:spPr>
          <a:xfrm>
            <a:off x="6159500" y="825500"/>
            <a:ext cx="5715000" cy="2571750"/>
          </a:xfrm>
          <a:custGeom>
            <a:avLst/>
            <a:gdLst/>
            <a:ahLst/>
            <a:cxnLst/>
            <a:rect l="l" t="t" r="r" b="b"/>
            <a:pathLst>
              <a:path w="5715000" h="2571750">
                <a:moveTo>
                  <a:pt x="31761" y="0"/>
                </a:moveTo>
                <a:lnTo>
                  <a:pt x="5683239" y="0"/>
                </a:lnTo>
                <a:cubicBezTo>
                  <a:pt x="5700780" y="0"/>
                  <a:pt x="5715000" y="14220"/>
                  <a:pt x="5715000" y="31761"/>
                </a:cubicBezTo>
                <a:lnTo>
                  <a:pt x="5715000" y="2539989"/>
                </a:lnTo>
                <a:cubicBezTo>
                  <a:pt x="5715000" y="2557530"/>
                  <a:pt x="5700780" y="2571750"/>
                  <a:pt x="5683239" y="2571750"/>
                </a:cubicBezTo>
                <a:lnTo>
                  <a:pt x="31761" y="2571750"/>
                </a:lnTo>
                <a:cubicBezTo>
                  <a:pt x="14220" y="2571750"/>
                  <a:pt x="0" y="2557530"/>
                  <a:pt x="0" y="2539989"/>
                </a:cubicBezTo>
                <a:lnTo>
                  <a:pt x="0" y="31761"/>
                </a:lnTo>
                <a:cubicBezTo>
                  <a:pt x="0" y="14232"/>
                  <a:pt x="14232" y="0"/>
                  <a:pt x="31761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sx="100000" sy="100000" kx="0" ky="0" algn="bl" rotWithShape="0" blurRad="47625" dist="31750" dir="5400000">
              <a:srgbClr val="000000">
                <a:alpha val="10196"/>
              </a:srgbClr>
            </a:outerShdw>
          </a:effectLst>
        </p:spPr>
      </p:sp>
      <p:sp>
        <p:nvSpPr>
          <p:cNvPr id="16" name="Text 14"/>
          <p:cNvSpPr/>
          <p:nvPr/>
        </p:nvSpPr>
        <p:spPr>
          <a:xfrm>
            <a:off x="6286500" y="952500"/>
            <a:ext cx="5540375" cy="2222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250" b="1" dirty="0">
                <a:solidFill>
                  <a:srgbClr val="4A5568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Five Assessment Criteria</a:t>
            </a:r>
            <a:endParaRPr lang="en-US" sz="1600" dirty="0"/>
          </a:p>
        </p:txBody>
      </p:sp>
      <p:sp>
        <p:nvSpPr>
          <p:cNvPr id="17" name="Shape 15"/>
          <p:cNvSpPr/>
          <p:nvPr/>
        </p:nvSpPr>
        <p:spPr>
          <a:xfrm>
            <a:off x="6286500" y="1270000"/>
            <a:ext cx="5461000" cy="349250"/>
          </a:xfrm>
          <a:custGeom>
            <a:avLst/>
            <a:gdLst/>
            <a:ahLst/>
            <a:cxnLst/>
            <a:rect l="l" t="t" r="r" b="b"/>
            <a:pathLst>
              <a:path w="5461000" h="349250">
                <a:moveTo>
                  <a:pt x="31750" y="0"/>
                </a:moveTo>
                <a:lnTo>
                  <a:pt x="5429250" y="0"/>
                </a:lnTo>
                <a:cubicBezTo>
                  <a:pt x="5446785" y="0"/>
                  <a:pt x="5461000" y="14215"/>
                  <a:pt x="5461000" y="31750"/>
                </a:cubicBezTo>
                <a:lnTo>
                  <a:pt x="5461000" y="317500"/>
                </a:lnTo>
                <a:cubicBezTo>
                  <a:pt x="5461000" y="335035"/>
                  <a:pt x="5446785" y="349250"/>
                  <a:pt x="5429250" y="349250"/>
                </a:cubicBezTo>
                <a:lnTo>
                  <a:pt x="31750" y="349250"/>
                </a:lnTo>
                <a:cubicBezTo>
                  <a:pt x="14215" y="349250"/>
                  <a:pt x="0" y="335035"/>
                  <a:pt x="0" y="317500"/>
                </a:cubicBezTo>
                <a:lnTo>
                  <a:pt x="0" y="31750"/>
                </a:lnTo>
                <a:cubicBezTo>
                  <a:pt x="0" y="14215"/>
                  <a:pt x="14215" y="0"/>
                  <a:pt x="31750" y="0"/>
                </a:cubicBezTo>
                <a:close/>
              </a:path>
            </a:pathLst>
          </a:custGeom>
          <a:solidFill>
            <a:srgbClr val="4A6052">
              <a:alpha val="10196"/>
            </a:srgbClr>
          </a:solidFill>
          <a:ln/>
        </p:spPr>
      </p:sp>
      <p:sp>
        <p:nvSpPr>
          <p:cNvPr id="18" name="Shape 16"/>
          <p:cNvSpPr/>
          <p:nvPr/>
        </p:nvSpPr>
        <p:spPr>
          <a:xfrm>
            <a:off x="6350000" y="1333500"/>
            <a:ext cx="158750" cy="222250"/>
          </a:xfrm>
          <a:custGeom>
            <a:avLst/>
            <a:gdLst/>
            <a:ahLst/>
            <a:cxnLst/>
            <a:rect l="l" t="t" r="r" b="b"/>
            <a:pathLst>
              <a:path w="158750" h="222250">
                <a:moveTo>
                  <a:pt x="31750" y="0"/>
                </a:moveTo>
                <a:lnTo>
                  <a:pt x="127000" y="0"/>
                </a:lnTo>
                <a:cubicBezTo>
                  <a:pt x="144523" y="0"/>
                  <a:pt x="158750" y="14227"/>
                  <a:pt x="158750" y="31750"/>
                </a:cubicBezTo>
                <a:lnTo>
                  <a:pt x="158750" y="190500"/>
                </a:lnTo>
                <a:cubicBezTo>
                  <a:pt x="158750" y="208023"/>
                  <a:pt x="144523" y="222250"/>
                  <a:pt x="127000" y="222250"/>
                </a:cubicBezTo>
                <a:lnTo>
                  <a:pt x="31750" y="222250"/>
                </a:lnTo>
                <a:cubicBezTo>
                  <a:pt x="14227" y="222250"/>
                  <a:pt x="0" y="208023"/>
                  <a:pt x="0" y="190500"/>
                </a:cubicBezTo>
                <a:lnTo>
                  <a:pt x="0" y="31750"/>
                </a:lnTo>
                <a:cubicBezTo>
                  <a:pt x="0" y="14227"/>
                  <a:pt x="14227" y="0"/>
                  <a:pt x="31750" y="0"/>
                </a:cubicBezTo>
                <a:close/>
              </a:path>
            </a:pathLst>
          </a:custGeom>
          <a:solidFill>
            <a:srgbClr val="4A6052"/>
          </a:solidFill>
          <a:ln/>
        </p:spPr>
      </p:sp>
      <p:sp>
        <p:nvSpPr>
          <p:cNvPr id="19" name="Text 17"/>
          <p:cNvSpPr/>
          <p:nvPr/>
        </p:nvSpPr>
        <p:spPr>
          <a:xfrm>
            <a:off x="6350000" y="1333500"/>
            <a:ext cx="214313" cy="222250"/>
          </a:xfrm>
          <a:prstGeom prst="rect">
            <a:avLst/>
          </a:prstGeom>
          <a:noFill/>
          <a:ln/>
        </p:spPr>
        <p:txBody>
          <a:bodyPr wrap="square" lIns="63500" tIns="31750" rIns="63500" bIns="31750" rtlCol="0" anchor="ctr"/>
          <a:lstStyle/>
          <a:p>
            <a:pPr>
              <a:lnSpc>
                <a:spcPct val="120000"/>
              </a:lnSpc>
            </a:pPr>
            <a:r>
              <a:rPr lang="en-US" sz="875" b="1" dirty="0">
                <a:solidFill>
                  <a:srgbClr val="F8F7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1</a:t>
            </a:r>
            <a:endParaRPr lang="en-US" sz="1600" dirty="0"/>
          </a:p>
        </p:txBody>
      </p:sp>
      <p:sp>
        <p:nvSpPr>
          <p:cNvPr id="20" name="Text 18"/>
          <p:cNvSpPr/>
          <p:nvPr/>
        </p:nvSpPr>
        <p:spPr>
          <a:xfrm>
            <a:off x="6607597" y="1333500"/>
            <a:ext cx="3659187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00" b="1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Appropriate methods:</a:t>
            </a:r>
            <a:pPr>
              <a:lnSpc>
                <a:spcPct val="130000"/>
              </a:lnSpc>
            </a:pPr>
            <a:r>
              <a:rPr lang="en-US" sz="1000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Study design suitable for research question</a:t>
            </a:r>
            <a:endParaRPr lang="en-US" sz="1600" dirty="0"/>
          </a:p>
        </p:txBody>
      </p:sp>
      <p:sp>
        <p:nvSpPr>
          <p:cNvPr id="21" name="Shape 19"/>
          <p:cNvSpPr/>
          <p:nvPr/>
        </p:nvSpPr>
        <p:spPr>
          <a:xfrm>
            <a:off x="6286500" y="1682750"/>
            <a:ext cx="5461000" cy="349250"/>
          </a:xfrm>
          <a:custGeom>
            <a:avLst/>
            <a:gdLst/>
            <a:ahLst/>
            <a:cxnLst/>
            <a:rect l="l" t="t" r="r" b="b"/>
            <a:pathLst>
              <a:path w="5461000" h="349250">
                <a:moveTo>
                  <a:pt x="31750" y="0"/>
                </a:moveTo>
                <a:lnTo>
                  <a:pt x="5429250" y="0"/>
                </a:lnTo>
                <a:cubicBezTo>
                  <a:pt x="5446785" y="0"/>
                  <a:pt x="5461000" y="14215"/>
                  <a:pt x="5461000" y="31750"/>
                </a:cubicBezTo>
                <a:lnTo>
                  <a:pt x="5461000" y="317500"/>
                </a:lnTo>
                <a:cubicBezTo>
                  <a:pt x="5461000" y="335035"/>
                  <a:pt x="5446785" y="349250"/>
                  <a:pt x="5429250" y="349250"/>
                </a:cubicBezTo>
                <a:lnTo>
                  <a:pt x="31750" y="349250"/>
                </a:lnTo>
                <a:cubicBezTo>
                  <a:pt x="14215" y="349250"/>
                  <a:pt x="0" y="335035"/>
                  <a:pt x="0" y="317500"/>
                </a:cubicBezTo>
                <a:lnTo>
                  <a:pt x="0" y="31750"/>
                </a:lnTo>
                <a:cubicBezTo>
                  <a:pt x="0" y="14215"/>
                  <a:pt x="14215" y="0"/>
                  <a:pt x="31750" y="0"/>
                </a:cubicBezTo>
                <a:close/>
              </a:path>
            </a:pathLst>
          </a:custGeom>
          <a:solidFill>
            <a:srgbClr val="A0AEC0">
              <a:alpha val="10196"/>
            </a:srgbClr>
          </a:solidFill>
          <a:ln/>
        </p:spPr>
      </p:sp>
      <p:sp>
        <p:nvSpPr>
          <p:cNvPr id="22" name="Shape 20"/>
          <p:cNvSpPr/>
          <p:nvPr/>
        </p:nvSpPr>
        <p:spPr>
          <a:xfrm>
            <a:off x="6350000" y="1746250"/>
            <a:ext cx="182563" cy="222250"/>
          </a:xfrm>
          <a:custGeom>
            <a:avLst/>
            <a:gdLst/>
            <a:ahLst/>
            <a:cxnLst/>
            <a:rect l="l" t="t" r="r" b="b"/>
            <a:pathLst>
              <a:path w="182563" h="222250">
                <a:moveTo>
                  <a:pt x="31749" y="0"/>
                </a:moveTo>
                <a:lnTo>
                  <a:pt x="150813" y="0"/>
                </a:lnTo>
                <a:cubicBezTo>
                  <a:pt x="168348" y="0"/>
                  <a:pt x="182563" y="14215"/>
                  <a:pt x="182563" y="31749"/>
                </a:cubicBezTo>
                <a:lnTo>
                  <a:pt x="182563" y="190501"/>
                </a:lnTo>
                <a:cubicBezTo>
                  <a:pt x="182563" y="208035"/>
                  <a:pt x="168348" y="222250"/>
                  <a:pt x="150813" y="222250"/>
                </a:cubicBezTo>
                <a:lnTo>
                  <a:pt x="31749" y="222250"/>
                </a:lnTo>
                <a:cubicBezTo>
                  <a:pt x="14215" y="222250"/>
                  <a:pt x="0" y="208035"/>
                  <a:pt x="0" y="190501"/>
                </a:cubicBezTo>
                <a:lnTo>
                  <a:pt x="0" y="31749"/>
                </a:lnTo>
                <a:cubicBezTo>
                  <a:pt x="0" y="14226"/>
                  <a:pt x="14226" y="0"/>
                  <a:pt x="31749" y="0"/>
                </a:cubicBezTo>
                <a:close/>
              </a:path>
            </a:pathLst>
          </a:custGeom>
          <a:solidFill>
            <a:srgbClr val="A0AEC0"/>
          </a:solidFill>
          <a:ln/>
        </p:spPr>
      </p:sp>
      <p:sp>
        <p:nvSpPr>
          <p:cNvPr id="23" name="Text 21"/>
          <p:cNvSpPr/>
          <p:nvPr/>
        </p:nvSpPr>
        <p:spPr>
          <a:xfrm>
            <a:off x="6350000" y="1746250"/>
            <a:ext cx="238125" cy="222250"/>
          </a:xfrm>
          <a:prstGeom prst="rect">
            <a:avLst/>
          </a:prstGeom>
          <a:noFill/>
          <a:ln/>
        </p:spPr>
        <p:txBody>
          <a:bodyPr wrap="square" lIns="63500" tIns="31750" rIns="63500" bIns="31750" rtlCol="0" anchor="ctr"/>
          <a:lstStyle/>
          <a:p>
            <a:pPr>
              <a:lnSpc>
                <a:spcPct val="120000"/>
              </a:lnSpc>
            </a:pPr>
            <a:r>
              <a:rPr lang="en-US" sz="875" b="1" dirty="0">
                <a:solidFill>
                  <a:srgbClr val="F8F7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2</a:t>
            </a:r>
            <a:endParaRPr lang="en-US" sz="1600" dirty="0"/>
          </a:p>
        </p:txBody>
      </p:sp>
      <p:sp>
        <p:nvSpPr>
          <p:cNvPr id="24" name="Text 22"/>
          <p:cNvSpPr/>
          <p:nvPr/>
        </p:nvSpPr>
        <p:spPr>
          <a:xfrm>
            <a:off x="6628929" y="1746250"/>
            <a:ext cx="3587750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00" b="1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Data collection:</a:t>
            </a:r>
            <a:pPr>
              <a:lnSpc>
                <a:spcPct val="130000"/>
              </a:lnSpc>
            </a:pPr>
            <a:r>
              <a:rPr lang="en-US" sz="1000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Clear description of procedures and instruments</a:t>
            </a:r>
            <a:endParaRPr lang="en-US" sz="1600" dirty="0"/>
          </a:p>
        </p:txBody>
      </p:sp>
      <p:sp>
        <p:nvSpPr>
          <p:cNvPr id="25" name="Shape 23"/>
          <p:cNvSpPr/>
          <p:nvPr/>
        </p:nvSpPr>
        <p:spPr>
          <a:xfrm>
            <a:off x="6286500" y="2095500"/>
            <a:ext cx="5461000" cy="349250"/>
          </a:xfrm>
          <a:custGeom>
            <a:avLst/>
            <a:gdLst/>
            <a:ahLst/>
            <a:cxnLst/>
            <a:rect l="l" t="t" r="r" b="b"/>
            <a:pathLst>
              <a:path w="5461000" h="349250">
                <a:moveTo>
                  <a:pt x="31750" y="0"/>
                </a:moveTo>
                <a:lnTo>
                  <a:pt x="5429250" y="0"/>
                </a:lnTo>
                <a:cubicBezTo>
                  <a:pt x="5446785" y="0"/>
                  <a:pt x="5461000" y="14215"/>
                  <a:pt x="5461000" y="31750"/>
                </a:cubicBezTo>
                <a:lnTo>
                  <a:pt x="5461000" y="317500"/>
                </a:lnTo>
                <a:cubicBezTo>
                  <a:pt x="5461000" y="335035"/>
                  <a:pt x="5446785" y="349250"/>
                  <a:pt x="5429250" y="349250"/>
                </a:cubicBezTo>
                <a:lnTo>
                  <a:pt x="31750" y="349250"/>
                </a:lnTo>
                <a:cubicBezTo>
                  <a:pt x="14215" y="349250"/>
                  <a:pt x="0" y="335035"/>
                  <a:pt x="0" y="317500"/>
                </a:cubicBezTo>
                <a:lnTo>
                  <a:pt x="0" y="31750"/>
                </a:lnTo>
                <a:cubicBezTo>
                  <a:pt x="0" y="14215"/>
                  <a:pt x="14215" y="0"/>
                  <a:pt x="31750" y="0"/>
                </a:cubicBezTo>
                <a:close/>
              </a:path>
            </a:pathLst>
          </a:custGeom>
          <a:solidFill>
            <a:srgbClr val="4A6052">
              <a:alpha val="10196"/>
            </a:srgbClr>
          </a:solidFill>
          <a:ln/>
        </p:spPr>
      </p:sp>
      <p:sp>
        <p:nvSpPr>
          <p:cNvPr id="26" name="Shape 24"/>
          <p:cNvSpPr/>
          <p:nvPr/>
        </p:nvSpPr>
        <p:spPr>
          <a:xfrm>
            <a:off x="6350000" y="2159000"/>
            <a:ext cx="190500" cy="222250"/>
          </a:xfrm>
          <a:custGeom>
            <a:avLst/>
            <a:gdLst/>
            <a:ahLst/>
            <a:cxnLst/>
            <a:rect l="l" t="t" r="r" b="b"/>
            <a:pathLst>
              <a:path w="190500" h="222250">
                <a:moveTo>
                  <a:pt x="31751" y="0"/>
                </a:moveTo>
                <a:lnTo>
                  <a:pt x="158749" y="0"/>
                </a:lnTo>
                <a:cubicBezTo>
                  <a:pt x="176273" y="0"/>
                  <a:pt x="190500" y="14227"/>
                  <a:pt x="190500" y="31751"/>
                </a:cubicBezTo>
                <a:lnTo>
                  <a:pt x="190500" y="190499"/>
                </a:lnTo>
                <a:cubicBezTo>
                  <a:pt x="190500" y="208023"/>
                  <a:pt x="176273" y="222250"/>
                  <a:pt x="158749" y="222250"/>
                </a:cubicBezTo>
                <a:lnTo>
                  <a:pt x="31751" y="222250"/>
                </a:lnTo>
                <a:cubicBezTo>
                  <a:pt x="14227" y="222250"/>
                  <a:pt x="0" y="208023"/>
                  <a:pt x="0" y="190499"/>
                </a:cubicBezTo>
                <a:lnTo>
                  <a:pt x="0" y="31751"/>
                </a:lnTo>
                <a:cubicBezTo>
                  <a:pt x="0" y="14227"/>
                  <a:pt x="14227" y="0"/>
                  <a:pt x="31751" y="0"/>
                </a:cubicBezTo>
                <a:close/>
              </a:path>
            </a:pathLst>
          </a:custGeom>
          <a:solidFill>
            <a:srgbClr val="4A6052"/>
          </a:solidFill>
          <a:ln/>
        </p:spPr>
      </p:sp>
      <p:sp>
        <p:nvSpPr>
          <p:cNvPr id="27" name="Text 25"/>
          <p:cNvSpPr/>
          <p:nvPr/>
        </p:nvSpPr>
        <p:spPr>
          <a:xfrm>
            <a:off x="6350000" y="2159000"/>
            <a:ext cx="246063" cy="222250"/>
          </a:xfrm>
          <a:prstGeom prst="rect">
            <a:avLst/>
          </a:prstGeom>
          <a:noFill/>
          <a:ln/>
        </p:spPr>
        <p:txBody>
          <a:bodyPr wrap="square" lIns="63500" tIns="31750" rIns="63500" bIns="31750" rtlCol="0" anchor="ctr"/>
          <a:lstStyle/>
          <a:p>
            <a:pPr>
              <a:lnSpc>
                <a:spcPct val="120000"/>
              </a:lnSpc>
            </a:pPr>
            <a:r>
              <a:rPr lang="en-US" sz="875" b="1" dirty="0">
                <a:solidFill>
                  <a:srgbClr val="F8F7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3</a:t>
            </a:r>
            <a:endParaRPr lang="en-US" sz="1600" dirty="0"/>
          </a:p>
        </p:txBody>
      </p:sp>
      <p:sp>
        <p:nvSpPr>
          <p:cNvPr id="28" name="Text 26"/>
          <p:cNvSpPr/>
          <p:nvPr/>
        </p:nvSpPr>
        <p:spPr>
          <a:xfrm>
            <a:off x="6631781" y="2159000"/>
            <a:ext cx="3643313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00" b="1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Data analysis:</a:t>
            </a:r>
            <a:pPr>
              <a:lnSpc>
                <a:spcPct val="130000"/>
              </a:lnSpc>
            </a:pPr>
            <a:r>
              <a:rPr lang="en-US" sz="1000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Appropriate analytical techniques applied correctly</a:t>
            </a:r>
            <a:endParaRPr lang="en-US" sz="1600" dirty="0"/>
          </a:p>
        </p:txBody>
      </p:sp>
      <p:sp>
        <p:nvSpPr>
          <p:cNvPr id="29" name="Shape 27"/>
          <p:cNvSpPr/>
          <p:nvPr/>
        </p:nvSpPr>
        <p:spPr>
          <a:xfrm>
            <a:off x="6286500" y="2508250"/>
            <a:ext cx="5461000" cy="349250"/>
          </a:xfrm>
          <a:custGeom>
            <a:avLst/>
            <a:gdLst/>
            <a:ahLst/>
            <a:cxnLst/>
            <a:rect l="l" t="t" r="r" b="b"/>
            <a:pathLst>
              <a:path w="5461000" h="349250">
                <a:moveTo>
                  <a:pt x="31750" y="0"/>
                </a:moveTo>
                <a:lnTo>
                  <a:pt x="5429250" y="0"/>
                </a:lnTo>
                <a:cubicBezTo>
                  <a:pt x="5446785" y="0"/>
                  <a:pt x="5461000" y="14215"/>
                  <a:pt x="5461000" y="31750"/>
                </a:cubicBezTo>
                <a:lnTo>
                  <a:pt x="5461000" y="317500"/>
                </a:lnTo>
                <a:cubicBezTo>
                  <a:pt x="5461000" y="335035"/>
                  <a:pt x="5446785" y="349250"/>
                  <a:pt x="5429250" y="349250"/>
                </a:cubicBezTo>
                <a:lnTo>
                  <a:pt x="31750" y="349250"/>
                </a:lnTo>
                <a:cubicBezTo>
                  <a:pt x="14215" y="349250"/>
                  <a:pt x="0" y="335035"/>
                  <a:pt x="0" y="317500"/>
                </a:cubicBezTo>
                <a:lnTo>
                  <a:pt x="0" y="31750"/>
                </a:lnTo>
                <a:cubicBezTo>
                  <a:pt x="0" y="14215"/>
                  <a:pt x="14215" y="0"/>
                  <a:pt x="31750" y="0"/>
                </a:cubicBezTo>
                <a:close/>
              </a:path>
            </a:pathLst>
          </a:custGeom>
          <a:solidFill>
            <a:srgbClr val="A0AEC0">
              <a:alpha val="10196"/>
            </a:srgbClr>
          </a:solidFill>
          <a:ln/>
        </p:spPr>
      </p:sp>
      <p:sp>
        <p:nvSpPr>
          <p:cNvPr id="30" name="Shape 28"/>
          <p:cNvSpPr/>
          <p:nvPr/>
        </p:nvSpPr>
        <p:spPr>
          <a:xfrm>
            <a:off x="6350000" y="2571750"/>
            <a:ext cx="182563" cy="222250"/>
          </a:xfrm>
          <a:custGeom>
            <a:avLst/>
            <a:gdLst/>
            <a:ahLst/>
            <a:cxnLst/>
            <a:rect l="l" t="t" r="r" b="b"/>
            <a:pathLst>
              <a:path w="182563" h="222250">
                <a:moveTo>
                  <a:pt x="31749" y="0"/>
                </a:moveTo>
                <a:lnTo>
                  <a:pt x="150813" y="0"/>
                </a:lnTo>
                <a:cubicBezTo>
                  <a:pt x="168348" y="0"/>
                  <a:pt x="182563" y="14215"/>
                  <a:pt x="182563" y="31749"/>
                </a:cubicBezTo>
                <a:lnTo>
                  <a:pt x="182563" y="190501"/>
                </a:lnTo>
                <a:cubicBezTo>
                  <a:pt x="182563" y="208035"/>
                  <a:pt x="168348" y="222250"/>
                  <a:pt x="150813" y="222250"/>
                </a:cubicBezTo>
                <a:lnTo>
                  <a:pt x="31749" y="222250"/>
                </a:lnTo>
                <a:cubicBezTo>
                  <a:pt x="14215" y="222250"/>
                  <a:pt x="0" y="208035"/>
                  <a:pt x="0" y="190501"/>
                </a:cubicBezTo>
                <a:lnTo>
                  <a:pt x="0" y="31749"/>
                </a:lnTo>
                <a:cubicBezTo>
                  <a:pt x="0" y="14226"/>
                  <a:pt x="14226" y="0"/>
                  <a:pt x="31749" y="0"/>
                </a:cubicBezTo>
                <a:close/>
              </a:path>
            </a:pathLst>
          </a:custGeom>
          <a:solidFill>
            <a:srgbClr val="A0AEC0"/>
          </a:solidFill>
          <a:ln/>
        </p:spPr>
      </p:sp>
      <p:sp>
        <p:nvSpPr>
          <p:cNvPr id="31" name="Text 29"/>
          <p:cNvSpPr/>
          <p:nvPr/>
        </p:nvSpPr>
        <p:spPr>
          <a:xfrm>
            <a:off x="6350000" y="2571750"/>
            <a:ext cx="238125" cy="222250"/>
          </a:xfrm>
          <a:prstGeom prst="rect">
            <a:avLst/>
          </a:prstGeom>
          <a:noFill/>
          <a:ln/>
        </p:spPr>
        <p:txBody>
          <a:bodyPr wrap="square" lIns="63500" tIns="31750" rIns="63500" bIns="31750" rtlCol="0" anchor="ctr"/>
          <a:lstStyle/>
          <a:p>
            <a:pPr>
              <a:lnSpc>
                <a:spcPct val="120000"/>
              </a:lnSpc>
            </a:pPr>
            <a:r>
              <a:rPr lang="en-US" sz="875" b="1" dirty="0">
                <a:solidFill>
                  <a:srgbClr val="F8F7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4</a:t>
            </a:r>
            <a:endParaRPr lang="en-US" sz="1600" dirty="0"/>
          </a:p>
        </p:txBody>
      </p:sp>
      <p:sp>
        <p:nvSpPr>
          <p:cNvPr id="32" name="Text 30"/>
          <p:cNvSpPr/>
          <p:nvPr/>
        </p:nvSpPr>
        <p:spPr>
          <a:xfrm>
            <a:off x="6628805" y="2571750"/>
            <a:ext cx="2738438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00" b="1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Data quality:</a:t>
            </a:r>
            <a:pPr>
              <a:lnSpc>
                <a:spcPct val="130000"/>
              </a:lnSpc>
            </a:pPr>
            <a:r>
              <a:rPr lang="en-US" sz="1000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Evidence of rigorous data validation</a:t>
            </a:r>
            <a:endParaRPr lang="en-US" sz="1600" dirty="0"/>
          </a:p>
        </p:txBody>
      </p:sp>
      <p:sp>
        <p:nvSpPr>
          <p:cNvPr id="33" name="Shape 31"/>
          <p:cNvSpPr/>
          <p:nvPr/>
        </p:nvSpPr>
        <p:spPr>
          <a:xfrm>
            <a:off x="6286500" y="2921000"/>
            <a:ext cx="5461000" cy="349250"/>
          </a:xfrm>
          <a:custGeom>
            <a:avLst/>
            <a:gdLst/>
            <a:ahLst/>
            <a:cxnLst/>
            <a:rect l="l" t="t" r="r" b="b"/>
            <a:pathLst>
              <a:path w="5461000" h="349250">
                <a:moveTo>
                  <a:pt x="31750" y="0"/>
                </a:moveTo>
                <a:lnTo>
                  <a:pt x="5429250" y="0"/>
                </a:lnTo>
                <a:cubicBezTo>
                  <a:pt x="5446785" y="0"/>
                  <a:pt x="5461000" y="14215"/>
                  <a:pt x="5461000" y="31750"/>
                </a:cubicBezTo>
                <a:lnTo>
                  <a:pt x="5461000" y="317500"/>
                </a:lnTo>
                <a:cubicBezTo>
                  <a:pt x="5461000" y="335035"/>
                  <a:pt x="5446785" y="349250"/>
                  <a:pt x="5429250" y="349250"/>
                </a:cubicBezTo>
                <a:lnTo>
                  <a:pt x="31750" y="349250"/>
                </a:lnTo>
                <a:cubicBezTo>
                  <a:pt x="14215" y="349250"/>
                  <a:pt x="0" y="335035"/>
                  <a:pt x="0" y="317500"/>
                </a:cubicBezTo>
                <a:lnTo>
                  <a:pt x="0" y="31750"/>
                </a:lnTo>
                <a:cubicBezTo>
                  <a:pt x="0" y="14215"/>
                  <a:pt x="14215" y="0"/>
                  <a:pt x="31750" y="0"/>
                </a:cubicBezTo>
                <a:close/>
              </a:path>
            </a:pathLst>
          </a:custGeom>
          <a:solidFill>
            <a:srgbClr val="4A6052">
              <a:alpha val="10196"/>
            </a:srgbClr>
          </a:solidFill>
          <a:ln/>
        </p:spPr>
      </p:sp>
      <p:sp>
        <p:nvSpPr>
          <p:cNvPr id="34" name="Shape 32"/>
          <p:cNvSpPr/>
          <p:nvPr/>
        </p:nvSpPr>
        <p:spPr>
          <a:xfrm>
            <a:off x="6350000" y="2984500"/>
            <a:ext cx="190500" cy="222250"/>
          </a:xfrm>
          <a:custGeom>
            <a:avLst/>
            <a:gdLst/>
            <a:ahLst/>
            <a:cxnLst/>
            <a:rect l="l" t="t" r="r" b="b"/>
            <a:pathLst>
              <a:path w="190500" h="222250">
                <a:moveTo>
                  <a:pt x="31751" y="0"/>
                </a:moveTo>
                <a:lnTo>
                  <a:pt x="158749" y="0"/>
                </a:lnTo>
                <a:cubicBezTo>
                  <a:pt x="176273" y="0"/>
                  <a:pt x="190500" y="14227"/>
                  <a:pt x="190500" y="31751"/>
                </a:cubicBezTo>
                <a:lnTo>
                  <a:pt x="190500" y="190499"/>
                </a:lnTo>
                <a:cubicBezTo>
                  <a:pt x="190500" y="208023"/>
                  <a:pt x="176273" y="222250"/>
                  <a:pt x="158749" y="222250"/>
                </a:cubicBezTo>
                <a:lnTo>
                  <a:pt x="31751" y="222250"/>
                </a:lnTo>
                <a:cubicBezTo>
                  <a:pt x="14227" y="222250"/>
                  <a:pt x="0" y="208023"/>
                  <a:pt x="0" y="190499"/>
                </a:cubicBezTo>
                <a:lnTo>
                  <a:pt x="0" y="31751"/>
                </a:lnTo>
                <a:cubicBezTo>
                  <a:pt x="0" y="14227"/>
                  <a:pt x="14227" y="0"/>
                  <a:pt x="31751" y="0"/>
                </a:cubicBezTo>
                <a:close/>
              </a:path>
            </a:pathLst>
          </a:custGeom>
          <a:solidFill>
            <a:srgbClr val="4A6052"/>
          </a:solidFill>
          <a:ln/>
        </p:spPr>
      </p:sp>
      <p:sp>
        <p:nvSpPr>
          <p:cNvPr id="35" name="Text 33"/>
          <p:cNvSpPr/>
          <p:nvPr/>
        </p:nvSpPr>
        <p:spPr>
          <a:xfrm>
            <a:off x="6350000" y="2984500"/>
            <a:ext cx="246063" cy="222250"/>
          </a:xfrm>
          <a:prstGeom prst="rect">
            <a:avLst/>
          </a:prstGeom>
          <a:noFill/>
          <a:ln/>
        </p:spPr>
        <p:txBody>
          <a:bodyPr wrap="square" lIns="63500" tIns="31750" rIns="63500" bIns="31750" rtlCol="0" anchor="ctr"/>
          <a:lstStyle/>
          <a:p>
            <a:pPr>
              <a:lnSpc>
                <a:spcPct val="120000"/>
              </a:lnSpc>
            </a:pPr>
            <a:r>
              <a:rPr lang="en-US" sz="875" b="1" dirty="0">
                <a:solidFill>
                  <a:srgbClr val="F8F7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5</a:t>
            </a:r>
            <a:endParaRPr lang="en-US" sz="1600" dirty="0"/>
          </a:p>
        </p:txBody>
      </p:sp>
      <p:sp>
        <p:nvSpPr>
          <p:cNvPr id="36" name="Text 34"/>
          <p:cNvSpPr/>
          <p:nvPr/>
        </p:nvSpPr>
        <p:spPr>
          <a:xfrm>
            <a:off x="6632153" y="2984500"/>
            <a:ext cx="3230563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00" b="1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Sampling methods:</a:t>
            </a:r>
            <a:pPr>
              <a:lnSpc>
                <a:spcPct val="130000"/>
              </a:lnSpc>
            </a:pPr>
            <a:r>
              <a:rPr lang="en-US" sz="1000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Appropriate sample size and selection</a:t>
            </a:r>
            <a:endParaRPr lang="en-US" sz="1600" dirty="0"/>
          </a:p>
        </p:txBody>
      </p:sp>
      <p:sp>
        <p:nvSpPr>
          <p:cNvPr id="37" name="Shape 35"/>
          <p:cNvSpPr/>
          <p:nvPr/>
        </p:nvSpPr>
        <p:spPr>
          <a:xfrm>
            <a:off x="317500" y="3492500"/>
            <a:ext cx="11557000" cy="2555875"/>
          </a:xfrm>
          <a:custGeom>
            <a:avLst/>
            <a:gdLst/>
            <a:ahLst/>
            <a:cxnLst/>
            <a:rect l="l" t="t" r="r" b="b"/>
            <a:pathLst>
              <a:path w="11557000" h="2555875">
                <a:moveTo>
                  <a:pt x="31744" y="0"/>
                </a:moveTo>
                <a:lnTo>
                  <a:pt x="11525256" y="0"/>
                </a:lnTo>
                <a:cubicBezTo>
                  <a:pt x="11542788" y="0"/>
                  <a:pt x="11557000" y="14212"/>
                  <a:pt x="11557000" y="31744"/>
                </a:cubicBezTo>
                <a:lnTo>
                  <a:pt x="11557000" y="2524131"/>
                </a:lnTo>
                <a:cubicBezTo>
                  <a:pt x="11557000" y="2541663"/>
                  <a:pt x="11542788" y="2555875"/>
                  <a:pt x="11525256" y="2555875"/>
                </a:cubicBezTo>
                <a:lnTo>
                  <a:pt x="31744" y="2555875"/>
                </a:lnTo>
                <a:cubicBezTo>
                  <a:pt x="14212" y="2555875"/>
                  <a:pt x="0" y="2541663"/>
                  <a:pt x="0" y="2524131"/>
                </a:cubicBezTo>
                <a:lnTo>
                  <a:pt x="0" y="31744"/>
                </a:lnTo>
                <a:cubicBezTo>
                  <a:pt x="0" y="14224"/>
                  <a:pt x="14224" y="0"/>
                  <a:pt x="31744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sx="100000" sy="100000" kx="0" ky="0" algn="bl" rotWithShape="0" blurRad="47625" dist="31750" dir="5400000">
              <a:srgbClr val="000000">
                <a:alpha val="10196"/>
              </a:srgbClr>
            </a:outerShdw>
          </a:effectLst>
        </p:spPr>
      </p:sp>
      <p:sp>
        <p:nvSpPr>
          <p:cNvPr id="38" name="Text 36"/>
          <p:cNvSpPr/>
          <p:nvPr/>
        </p:nvSpPr>
        <p:spPr>
          <a:xfrm>
            <a:off x="444500" y="3619500"/>
            <a:ext cx="11382375" cy="2222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250" b="1" dirty="0">
                <a:solidFill>
                  <a:srgbClr val="4A5568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Quality Appraisal Scoring Distribution</a:t>
            </a:r>
            <a:endParaRPr lang="en-US" sz="1600" dirty="0"/>
          </a:p>
        </p:txBody>
      </p:sp>
      <p:pic>
        <p:nvPicPr>
          <p:cNvPr id="39" name="Image 0" descr="https://kimi-img.moonshot.cn/pub/slides/26-01-22-00:09:29-d5ofkedeik6iubupq7t0.pn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444500" y="3937000"/>
            <a:ext cx="9271000" cy="1984375"/>
          </a:xfrm>
          <a:prstGeom prst="roundRect">
            <a:avLst>
              <a:gd name="adj" fmla="val 0"/>
            </a:avLst>
          </a:prstGeom>
        </p:spPr>
      </p:pic>
      <p:sp>
        <p:nvSpPr>
          <p:cNvPr id="40" name="Shape 37"/>
          <p:cNvSpPr/>
          <p:nvPr/>
        </p:nvSpPr>
        <p:spPr>
          <a:xfrm>
            <a:off x="317500" y="6143625"/>
            <a:ext cx="3770313" cy="1619250"/>
          </a:xfrm>
          <a:custGeom>
            <a:avLst/>
            <a:gdLst/>
            <a:ahLst/>
            <a:cxnLst/>
            <a:rect l="l" t="t" r="r" b="b"/>
            <a:pathLst>
              <a:path w="3770313" h="1619250">
                <a:moveTo>
                  <a:pt x="31753" y="0"/>
                </a:moveTo>
                <a:lnTo>
                  <a:pt x="3738559" y="0"/>
                </a:lnTo>
                <a:cubicBezTo>
                  <a:pt x="3756096" y="0"/>
                  <a:pt x="3770313" y="14217"/>
                  <a:pt x="3770313" y="31753"/>
                </a:cubicBezTo>
                <a:lnTo>
                  <a:pt x="3770313" y="1587497"/>
                </a:lnTo>
                <a:cubicBezTo>
                  <a:pt x="3770313" y="1605033"/>
                  <a:pt x="3756096" y="1619250"/>
                  <a:pt x="3738559" y="1619250"/>
                </a:cubicBezTo>
                <a:lnTo>
                  <a:pt x="31753" y="1619250"/>
                </a:lnTo>
                <a:cubicBezTo>
                  <a:pt x="14217" y="1619250"/>
                  <a:pt x="0" y="1605033"/>
                  <a:pt x="0" y="1587497"/>
                </a:cubicBezTo>
                <a:lnTo>
                  <a:pt x="0" y="31753"/>
                </a:lnTo>
                <a:cubicBezTo>
                  <a:pt x="0" y="14228"/>
                  <a:pt x="14228" y="0"/>
                  <a:pt x="31753" y="0"/>
                </a:cubicBezTo>
                <a:close/>
              </a:path>
            </a:pathLst>
          </a:custGeom>
          <a:solidFill>
            <a:srgbClr val="4A5568"/>
          </a:solidFill>
          <a:ln/>
        </p:spPr>
      </p:sp>
      <p:sp>
        <p:nvSpPr>
          <p:cNvPr id="41" name="Shape 38"/>
          <p:cNvSpPr/>
          <p:nvPr/>
        </p:nvSpPr>
        <p:spPr>
          <a:xfrm>
            <a:off x="473273" y="6310313"/>
            <a:ext cx="125016" cy="142875"/>
          </a:xfrm>
          <a:custGeom>
            <a:avLst/>
            <a:gdLst/>
            <a:ahLst/>
            <a:cxnLst/>
            <a:rect l="l" t="t" r="r" b="b"/>
            <a:pathLst>
              <a:path w="125016" h="142875">
                <a:moveTo>
                  <a:pt x="68619" y="-7227"/>
                </a:moveTo>
                <a:cubicBezTo>
                  <a:pt x="64880" y="-9516"/>
                  <a:pt x="60164" y="-9516"/>
                  <a:pt x="56424" y="-7227"/>
                </a:cubicBezTo>
                <a:cubicBezTo>
                  <a:pt x="49616" y="-3070"/>
                  <a:pt x="45402" y="-1953"/>
                  <a:pt x="37421" y="-2121"/>
                </a:cubicBezTo>
                <a:cubicBezTo>
                  <a:pt x="33040" y="-2232"/>
                  <a:pt x="28966" y="140"/>
                  <a:pt x="26845" y="3990"/>
                </a:cubicBezTo>
                <a:cubicBezTo>
                  <a:pt x="23022" y="10995"/>
                  <a:pt x="19924" y="14092"/>
                  <a:pt x="12920" y="17915"/>
                </a:cubicBezTo>
                <a:cubicBezTo>
                  <a:pt x="9069" y="20008"/>
                  <a:pt x="6725" y="24110"/>
                  <a:pt x="6809" y="28491"/>
                </a:cubicBezTo>
                <a:cubicBezTo>
                  <a:pt x="7004" y="36472"/>
                  <a:pt x="5860" y="40686"/>
                  <a:pt x="1702" y="47495"/>
                </a:cubicBezTo>
                <a:cubicBezTo>
                  <a:pt x="-586" y="51234"/>
                  <a:pt x="-586" y="55950"/>
                  <a:pt x="1702" y="59689"/>
                </a:cubicBezTo>
                <a:cubicBezTo>
                  <a:pt x="5860" y="66498"/>
                  <a:pt x="6976" y="70712"/>
                  <a:pt x="6809" y="78693"/>
                </a:cubicBezTo>
                <a:cubicBezTo>
                  <a:pt x="6697" y="83074"/>
                  <a:pt x="9069" y="87148"/>
                  <a:pt x="12920" y="89269"/>
                </a:cubicBezTo>
                <a:cubicBezTo>
                  <a:pt x="19087" y="92646"/>
                  <a:pt x="22213" y="95436"/>
                  <a:pt x="25505" y="100850"/>
                </a:cubicBezTo>
                <a:lnTo>
                  <a:pt x="11916" y="127946"/>
                </a:lnTo>
                <a:cubicBezTo>
                  <a:pt x="10269" y="131266"/>
                  <a:pt x="11609" y="135285"/>
                  <a:pt x="14901" y="136931"/>
                </a:cubicBezTo>
                <a:lnTo>
                  <a:pt x="38900" y="148930"/>
                </a:lnTo>
                <a:cubicBezTo>
                  <a:pt x="42109" y="150521"/>
                  <a:pt x="46016" y="149321"/>
                  <a:pt x="47746" y="146196"/>
                </a:cubicBezTo>
                <a:lnTo>
                  <a:pt x="62480" y="119658"/>
                </a:lnTo>
                <a:lnTo>
                  <a:pt x="77214" y="146196"/>
                </a:lnTo>
                <a:cubicBezTo>
                  <a:pt x="78944" y="149321"/>
                  <a:pt x="82851" y="150549"/>
                  <a:pt x="86060" y="148930"/>
                </a:cubicBezTo>
                <a:lnTo>
                  <a:pt x="110058" y="136931"/>
                </a:lnTo>
                <a:cubicBezTo>
                  <a:pt x="113379" y="135285"/>
                  <a:pt x="114719" y="131266"/>
                  <a:pt x="113044" y="127946"/>
                </a:cubicBezTo>
                <a:lnTo>
                  <a:pt x="99482" y="100822"/>
                </a:lnTo>
                <a:cubicBezTo>
                  <a:pt x="102747" y="95408"/>
                  <a:pt x="105901" y="92618"/>
                  <a:pt x="112068" y="89241"/>
                </a:cubicBezTo>
                <a:cubicBezTo>
                  <a:pt x="115919" y="87148"/>
                  <a:pt x="118263" y="83046"/>
                  <a:pt x="118179" y="78665"/>
                </a:cubicBezTo>
                <a:cubicBezTo>
                  <a:pt x="117983" y="70684"/>
                  <a:pt x="119128" y="66470"/>
                  <a:pt x="123285" y="59661"/>
                </a:cubicBezTo>
                <a:cubicBezTo>
                  <a:pt x="125574" y="55922"/>
                  <a:pt x="125574" y="51206"/>
                  <a:pt x="123285" y="47467"/>
                </a:cubicBezTo>
                <a:cubicBezTo>
                  <a:pt x="119128" y="40658"/>
                  <a:pt x="118011" y="36444"/>
                  <a:pt x="118179" y="28463"/>
                </a:cubicBezTo>
                <a:cubicBezTo>
                  <a:pt x="118290" y="24082"/>
                  <a:pt x="115919" y="20008"/>
                  <a:pt x="112068" y="17887"/>
                </a:cubicBezTo>
                <a:cubicBezTo>
                  <a:pt x="105063" y="14064"/>
                  <a:pt x="101966" y="10967"/>
                  <a:pt x="98143" y="3963"/>
                </a:cubicBezTo>
                <a:cubicBezTo>
                  <a:pt x="96050" y="112"/>
                  <a:pt x="91948" y="-2232"/>
                  <a:pt x="87567" y="-2149"/>
                </a:cubicBezTo>
                <a:cubicBezTo>
                  <a:pt x="79586" y="-1953"/>
                  <a:pt x="75372" y="-3097"/>
                  <a:pt x="68563" y="-7255"/>
                </a:cubicBezTo>
                <a:close/>
                <a:moveTo>
                  <a:pt x="62508" y="26789"/>
                </a:moveTo>
                <a:cubicBezTo>
                  <a:pt x="77293" y="26789"/>
                  <a:pt x="89297" y="38793"/>
                  <a:pt x="89297" y="53578"/>
                </a:cubicBezTo>
                <a:cubicBezTo>
                  <a:pt x="89297" y="68363"/>
                  <a:pt x="77293" y="80367"/>
                  <a:pt x="62508" y="80367"/>
                </a:cubicBezTo>
                <a:cubicBezTo>
                  <a:pt x="47723" y="80367"/>
                  <a:pt x="35719" y="68363"/>
                  <a:pt x="35719" y="53578"/>
                </a:cubicBezTo>
                <a:cubicBezTo>
                  <a:pt x="35719" y="38793"/>
                  <a:pt x="47723" y="26789"/>
                  <a:pt x="62508" y="26789"/>
                </a:cubicBezTo>
                <a:close/>
              </a:path>
            </a:pathLst>
          </a:custGeom>
          <a:solidFill>
            <a:srgbClr val="F8F7F4"/>
          </a:solidFill>
          <a:ln/>
        </p:spPr>
      </p:sp>
      <p:sp>
        <p:nvSpPr>
          <p:cNvPr id="42" name="Text 39"/>
          <p:cNvSpPr/>
          <p:nvPr/>
        </p:nvSpPr>
        <p:spPr>
          <a:xfrm>
            <a:off x="627063" y="6270625"/>
            <a:ext cx="3405188" cy="2222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125" b="1" dirty="0">
                <a:solidFill>
                  <a:srgbClr val="F8F7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Scoring System</a:t>
            </a:r>
            <a:endParaRPr lang="en-US" sz="1600" dirty="0"/>
          </a:p>
        </p:txBody>
      </p:sp>
      <p:sp>
        <p:nvSpPr>
          <p:cNvPr id="43" name="Text 40"/>
          <p:cNvSpPr/>
          <p:nvPr/>
        </p:nvSpPr>
        <p:spPr>
          <a:xfrm>
            <a:off x="444500" y="6556375"/>
            <a:ext cx="3579813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00" b="1" dirty="0">
                <a:solidFill>
                  <a:srgbClr val="F8F7F4">
                    <a:alpha val="9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Nil (0):</a:t>
            </a:r>
            <a:pPr>
              <a:lnSpc>
                <a:spcPct val="130000"/>
              </a:lnSpc>
            </a:pPr>
            <a:r>
              <a:rPr lang="en-US" sz="1000" dirty="0">
                <a:solidFill>
                  <a:srgbClr val="F8F7F4">
                    <a:alpha val="9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No criteria met</a:t>
            </a:r>
            <a:endParaRPr lang="en-US" sz="1600" dirty="0"/>
          </a:p>
        </p:txBody>
      </p:sp>
      <p:sp>
        <p:nvSpPr>
          <p:cNvPr id="44" name="Text 41"/>
          <p:cNvSpPr/>
          <p:nvPr/>
        </p:nvSpPr>
        <p:spPr>
          <a:xfrm>
            <a:off x="444500" y="6810375"/>
            <a:ext cx="3579813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00" b="1" dirty="0">
                <a:solidFill>
                  <a:srgbClr val="F8F7F4">
                    <a:alpha val="9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1+:</a:t>
            </a:r>
            <a:pPr>
              <a:lnSpc>
                <a:spcPct val="130000"/>
              </a:lnSpc>
            </a:pPr>
            <a:r>
              <a:rPr lang="en-US" sz="1000" dirty="0">
                <a:solidFill>
                  <a:srgbClr val="F8F7F4">
                    <a:alpha val="9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One criterion fully met</a:t>
            </a:r>
            <a:endParaRPr lang="en-US" sz="1600" dirty="0"/>
          </a:p>
        </p:txBody>
      </p:sp>
      <p:sp>
        <p:nvSpPr>
          <p:cNvPr id="45" name="Text 42"/>
          <p:cNvSpPr/>
          <p:nvPr/>
        </p:nvSpPr>
        <p:spPr>
          <a:xfrm>
            <a:off x="444500" y="7064375"/>
            <a:ext cx="3579813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00" b="1" dirty="0">
                <a:solidFill>
                  <a:srgbClr val="F8F7F4">
                    <a:alpha val="9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5+:</a:t>
            </a:r>
            <a:pPr>
              <a:lnSpc>
                <a:spcPct val="130000"/>
              </a:lnSpc>
            </a:pPr>
            <a:r>
              <a:rPr lang="en-US" sz="1000" dirty="0">
                <a:solidFill>
                  <a:srgbClr val="F8F7F4">
                    <a:alpha val="9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All five criteria fully met</a:t>
            </a:r>
            <a:endParaRPr lang="en-US" sz="1600" dirty="0"/>
          </a:p>
        </p:txBody>
      </p:sp>
      <p:sp>
        <p:nvSpPr>
          <p:cNvPr id="46" name="Text 43"/>
          <p:cNvSpPr/>
          <p:nvPr/>
        </p:nvSpPr>
        <p:spPr>
          <a:xfrm>
            <a:off x="444500" y="7318375"/>
            <a:ext cx="3579813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00" b="1" dirty="0">
                <a:solidFill>
                  <a:srgbClr val="F8F7F4">
                    <a:alpha val="9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0.5+:</a:t>
            </a:r>
            <a:pPr>
              <a:lnSpc>
                <a:spcPct val="130000"/>
              </a:lnSpc>
            </a:pPr>
            <a:r>
              <a:rPr lang="en-US" sz="1000" dirty="0">
                <a:solidFill>
                  <a:srgbClr val="F8F7F4">
                    <a:alpha val="9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One criterion partly met</a:t>
            </a:r>
            <a:endParaRPr lang="en-US" sz="1600" dirty="0"/>
          </a:p>
        </p:txBody>
      </p:sp>
      <p:sp>
        <p:nvSpPr>
          <p:cNvPr id="47" name="Shape 44"/>
          <p:cNvSpPr/>
          <p:nvPr/>
        </p:nvSpPr>
        <p:spPr>
          <a:xfrm>
            <a:off x="4212084" y="6143625"/>
            <a:ext cx="3770313" cy="1619250"/>
          </a:xfrm>
          <a:custGeom>
            <a:avLst/>
            <a:gdLst/>
            <a:ahLst/>
            <a:cxnLst/>
            <a:rect l="l" t="t" r="r" b="b"/>
            <a:pathLst>
              <a:path w="3770313" h="1619250">
                <a:moveTo>
                  <a:pt x="31753" y="0"/>
                </a:moveTo>
                <a:lnTo>
                  <a:pt x="3738559" y="0"/>
                </a:lnTo>
                <a:cubicBezTo>
                  <a:pt x="3756096" y="0"/>
                  <a:pt x="3770313" y="14217"/>
                  <a:pt x="3770313" y="31753"/>
                </a:cubicBezTo>
                <a:lnTo>
                  <a:pt x="3770313" y="1587497"/>
                </a:lnTo>
                <a:cubicBezTo>
                  <a:pt x="3770313" y="1605033"/>
                  <a:pt x="3756096" y="1619250"/>
                  <a:pt x="3738559" y="1619250"/>
                </a:cubicBezTo>
                <a:lnTo>
                  <a:pt x="31753" y="1619250"/>
                </a:lnTo>
                <a:cubicBezTo>
                  <a:pt x="14217" y="1619250"/>
                  <a:pt x="0" y="1605033"/>
                  <a:pt x="0" y="1587497"/>
                </a:cubicBezTo>
                <a:lnTo>
                  <a:pt x="0" y="31753"/>
                </a:lnTo>
                <a:cubicBezTo>
                  <a:pt x="0" y="14228"/>
                  <a:pt x="14228" y="0"/>
                  <a:pt x="31753" y="0"/>
                </a:cubicBezTo>
                <a:close/>
              </a:path>
            </a:pathLst>
          </a:custGeom>
          <a:solidFill>
            <a:srgbClr val="4A6052"/>
          </a:solidFill>
          <a:ln/>
        </p:spPr>
      </p:sp>
      <p:sp>
        <p:nvSpPr>
          <p:cNvPr id="48" name="Shape 45"/>
          <p:cNvSpPr/>
          <p:nvPr/>
        </p:nvSpPr>
        <p:spPr>
          <a:xfrm>
            <a:off x="4376787" y="6310313"/>
            <a:ext cx="107156" cy="142875"/>
          </a:xfrm>
          <a:custGeom>
            <a:avLst/>
            <a:gdLst/>
            <a:ahLst/>
            <a:cxnLst/>
            <a:rect l="l" t="t" r="r" b="b"/>
            <a:pathLst>
              <a:path w="107156" h="142875">
                <a:moveTo>
                  <a:pt x="69735" y="18641"/>
                </a:moveTo>
                <a:cubicBezTo>
                  <a:pt x="72637" y="14650"/>
                  <a:pt x="71744" y="9069"/>
                  <a:pt x="67754" y="6167"/>
                </a:cubicBezTo>
                <a:cubicBezTo>
                  <a:pt x="63764" y="3265"/>
                  <a:pt x="58182" y="4158"/>
                  <a:pt x="55280" y="8148"/>
                </a:cubicBezTo>
                <a:lnTo>
                  <a:pt x="25701" y="48806"/>
                </a:lnTo>
                <a:lnTo>
                  <a:pt x="15236" y="38342"/>
                </a:lnTo>
                <a:cubicBezTo>
                  <a:pt x="11748" y="34854"/>
                  <a:pt x="6083" y="34854"/>
                  <a:pt x="2595" y="38342"/>
                </a:cubicBezTo>
                <a:cubicBezTo>
                  <a:pt x="-893" y="41830"/>
                  <a:pt x="-893" y="47495"/>
                  <a:pt x="2595" y="50983"/>
                </a:cubicBezTo>
                <a:lnTo>
                  <a:pt x="20455" y="68842"/>
                </a:lnTo>
                <a:cubicBezTo>
                  <a:pt x="22296" y="70684"/>
                  <a:pt x="24864" y="71633"/>
                  <a:pt x="27459" y="71438"/>
                </a:cubicBezTo>
                <a:cubicBezTo>
                  <a:pt x="30054" y="71242"/>
                  <a:pt x="32454" y="69903"/>
                  <a:pt x="33989" y="67782"/>
                </a:cubicBezTo>
                <a:lnTo>
                  <a:pt x="69707" y="18669"/>
                </a:lnTo>
                <a:close/>
                <a:moveTo>
                  <a:pt x="105454" y="56592"/>
                </a:moveTo>
                <a:cubicBezTo>
                  <a:pt x="108356" y="52601"/>
                  <a:pt x="107463" y="47020"/>
                  <a:pt x="103473" y="44118"/>
                </a:cubicBezTo>
                <a:cubicBezTo>
                  <a:pt x="99482" y="41216"/>
                  <a:pt x="93901" y="42109"/>
                  <a:pt x="90999" y="46100"/>
                </a:cubicBezTo>
                <a:lnTo>
                  <a:pt x="43560" y="111314"/>
                </a:lnTo>
                <a:lnTo>
                  <a:pt x="24166" y="91920"/>
                </a:lnTo>
                <a:cubicBezTo>
                  <a:pt x="20678" y="88432"/>
                  <a:pt x="15013" y="88432"/>
                  <a:pt x="11525" y="91920"/>
                </a:cubicBezTo>
                <a:cubicBezTo>
                  <a:pt x="8037" y="95408"/>
                  <a:pt x="8037" y="101073"/>
                  <a:pt x="11525" y="104561"/>
                </a:cubicBezTo>
                <a:lnTo>
                  <a:pt x="38314" y="131350"/>
                </a:lnTo>
                <a:cubicBezTo>
                  <a:pt x="40156" y="133192"/>
                  <a:pt x="42723" y="134141"/>
                  <a:pt x="45318" y="133945"/>
                </a:cubicBezTo>
                <a:cubicBezTo>
                  <a:pt x="47913" y="133750"/>
                  <a:pt x="50313" y="132411"/>
                  <a:pt x="51848" y="130290"/>
                </a:cubicBezTo>
                <a:lnTo>
                  <a:pt x="105426" y="56620"/>
                </a:lnTo>
                <a:close/>
              </a:path>
            </a:pathLst>
          </a:custGeom>
          <a:solidFill>
            <a:srgbClr val="F8F7F4"/>
          </a:solidFill>
          <a:ln/>
        </p:spPr>
      </p:sp>
      <p:sp>
        <p:nvSpPr>
          <p:cNvPr id="49" name="Text 46"/>
          <p:cNvSpPr/>
          <p:nvPr/>
        </p:nvSpPr>
        <p:spPr>
          <a:xfrm>
            <a:off x="4521646" y="6270625"/>
            <a:ext cx="3405188" cy="2222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125" b="1" dirty="0">
                <a:solidFill>
                  <a:srgbClr val="F8F7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Key Findings</a:t>
            </a:r>
            <a:endParaRPr lang="en-US" sz="1600" dirty="0"/>
          </a:p>
        </p:txBody>
      </p:sp>
      <p:sp>
        <p:nvSpPr>
          <p:cNvPr id="50" name="Text 47"/>
          <p:cNvSpPr/>
          <p:nvPr/>
        </p:nvSpPr>
        <p:spPr>
          <a:xfrm>
            <a:off x="4339084" y="6556375"/>
            <a:ext cx="3579813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00" dirty="0">
                <a:solidFill>
                  <a:srgbClr val="F8F7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• </a:t>
            </a:r>
            <a:pPr>
              <a:lnSpc>
                <a:spcPct val="130000"/>
              </a:lnSpc>
            </a:pPr>
            <a:r>
              <a:rPr lang="en-US" sz="1000" b="1" dirty="0">
                <a:solidFill>
                  <a:srgbClr val="F8F7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Most papers scored highly</a:t>
            </a:r>
            <a:endParaRPr lang="en-US" sz="1600" dirty="0"/>
          </a:p>
        </p:txBody>
      </p:sp>
      <p:sp>
        <p:nvSpPr>
          <p:cNvPr id="51" name="Text 48"/>
          <p:cNvSpPr/>
          <p:nvPr/>
        </p:nvSpPr>
        <p:spPr>
          <a:xfrm>
            <a:off x="4339084" y="6810375"/>
            <a:ext cx="3579813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00" dirty="0">
                <a:solidFill>
                  <a:srgbClr val="F8F7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• </a:t>
            </a:r>
            <a:pPr>
              <a:lnSpc>
                <a:spcPct val="130000"/>
              </a:lnSpc>
            </a:pPr>
            <a:r>
              <a:rPr lang="en-US" sz="1000" b="1" dirty="0">
                <a:solidFill>
                  <a:srgbClr val="F8F7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6 papers</a:t>
            </a:r>
            <a:pPr>
              <a:lnSpc>
                <a:spcPct val="130000"/>
              </a:lnSpc>
            </a:pPr>
            <a:r>
              <a:rPr lang="en-US" sz="1000" dirty="0">
                <a:solidFill>
                  <a:srgbClr val="F8F7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achieved 5+ scores</a:t>
            </a:r>
            <a:endParaRPr lang="en-US" sz="1600" dirty="0"/>
          </a:p>
        </p:txBody>
      </p:sp>
      <p:sp>
        <p:nvSpPr>
          <p:cNvPr id="52" name="Text 49"/>
          <p:cNvSpPr/>
          <p:nvPr/>
        </p:nvSpPr>
        <p:spPr>
          <a:xfrm>
            <a:off x="4339084" y="7064375"/>
            <a:ext cx="3579813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00" dirty="0">
                <a:solidFill>
                  <a:srgbClr val="F8F7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• </a:t>
            </a:r>
            <a:pPr>
              <a:lnSpc>
                <a:spcPct val="130000"/>
              </a:lnSpc>
            </a:pPr>
            <a:r>
              <a:rPr lang="en-US" sz="1000" b="1" dirty="0">
                <a:solidFill>
                  <a:srgbClr val="F8F7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Only 2 papers</a:t>
            </a:r>
            <a:pPr>
              <a:lnSpc>
                <a:spcPct val="130000"/>
              </a:lnSpc>
            </a:pPr>
            <a:r>
              <a:rPr lang="en-US" sz="1000" dirty="0">
                <a:solidFill>
                  <a:srgbClr val="F8F7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scored nil</a:t>
            </a:r>
            <a:endParaRPr lang="en-US" sz="1600" dirty="0"/>
          </a:p>
        </p:txBody>
      </p:sp>
      <p:sp>
        <p:nvSpPr>
          <p:cNvPr id="53" name="Text 50"/>
          <p:cNvSpPr/>
          <p:nvPr/>
        </p:nvSpPr>
        <p:spPr>
          <a:xfrm>
            <a:off x="4339084" y="7318375"/>
            <a:ext cx="3579813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00" dirty="0">
                <a:solidFill>
                  <a:srgbClr val="F8F7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• </a:t>
            </a:r>
            <a:pPr>
              <a:lnSpc>
                <a:spcPct val="130000"/>
              </a:lnSpc>
            </a:pPr>
            <a:r>
              <a:rPr lang="en-US" sz="1000" b="1" dirty="0">
                <a:solidFill>
                  <a:srgbClr val="F8F7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15 papers excluded</a:t>
            </a:r>
            <a:pPr>
              <a:lnSpc>
                <a:spcPct val="130000"/>
              </a:lnSpc>
            </a:pPr>
            <a:r>
              <a:rPr lang="en-US" sz="1000" dirty="0">
                <a:solidFill>
                  <a:srgbClr val="F8F7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after quality review</a:t>
            </a:r>
            <a:endParaRPr lang="en-US" sz="1600" dirty="0"/>
          </a:p>
        </p:txBody>
      </p:sp>
      <p:sp>
        <p:nvSpPr>
          <p:cNvPr id="54" name="Shape 51"/>
          <p:cNvSpPr/>
          <p:nvPr/>
        </p:nvSpPr>
        <p:spPr>
          <a:xfrm>
            <a:off x="8122667" y="6143625"/>
            <a:ext cx="3754438" cy="1619250"/>
          </a:xfrm>
          <a:custGeom>
            <a:avLst/>
            <a:gdLst/>
            <a:ahLst/>
            <a:cxnLst/>
            <a:rect l="l" t="t" r="r" b="b"/>
            <a:pathLst>
              <a:path w="3754438" h="1619250">
                <a:moveTo>
                  <a:pt x="31750" y="0"/>
                </a:moveTo>
                <a:lnTo>
                  <a:pt x="3722684" y="0"/>
                </a:lnTo>
                <a:cubicBezTo>
                  <a:pt x="3740221" y="0"/>
                  <a:pt x="3754438" y="14217"/>
                  <a:pt x="3754438" y="31753"/>
                </a:cubicBezTo>
                <a:lnTo>
                  <a:pt x="3754438" y="1587497"/>
                </a:lnTo>
                <a:cubicBezTo>
                  <a:pt x="3754438" y="1605033"/>
                  <a:pt x="3740221" y="1619250"/>
                  <a:pt x="3722684" y="1619250"/>
                </a:cubicBezTo>
                <a:lnTo>
                  <a:pt x="31750" y="1619250"/>
                </a:lnTo>
                <a:cubicBezTo>
                  <a:pt x="14227" y="1619250"/>
                  <a:pt x="0" y="1605023"/>
                  <a:pt x="0" y="1587500"/>
                </a:cubicBezTo>
                <a:lnTo>
                  <a:pt x="0" y="31750"/>
                </a:lnTo>
                <a:cubicBezTo>
                  <a:pt x="0" y="14227"/>
                  <a:pt x="14227" y="0"/>
                  <a:pt x="31750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sx="100000" sy="100000" kx="0" ky="0" algn="bl" rotWithShape="0" blurRad="47625" dist="31750" dir="5400000">
              <a:srgbClr val="000000">
                <a:alpha val="10196"/>
              </a:srgbClr>
            </a:outerShdw>
          </a:effectLst>
        </p:spPr>
      </p:sp>
      <p:sp>
        <p:nvSpPr>
          <p:cNvPr id="55" name="Shape 52"/>
          <p:cNvSpPr/>
          <p:nvPr/>
        </p:nvSpPr>
        <p:spPr>
          <a:xfrm>
            <a:off x="8122667" y="6143625"/>
            <a:ext cx="31750" cy="1619250"/>
          </a:xfrm>
          <a:custGeom>
            <a:avLst/>
            <a:gdLst/>
            <a:ahLst/>
            <a:cxnLst/>
            <a:rect l="l" t="t" r="r" b="b"/>
            <a:pathLst>
              <a:path w="31750" h="1619250">
                <a:moveTo>
                  <a:pt x="31750" y="0"/>
                </a:moveTo>
                <a:lnTo>
                  <a:pt x="31750" y="0"/>
                </a:lnTo>
                <a:lnTo>
                  <a:pt x="31750" y="1619250"/>
                </a:lnTo>
                <a:lnTo>
                  <a:pt x="31750" y="1619250"/>
                </a:lnTo>
                <a:cubicBezTo>
                  <a:pt x="14227" y="1619250"/>
                  <a:pt x="0" y="1605023"/>
                  <a:pt x="0" y="1587500"/>
                </a:cubicBezTo>
                <a:lnTo>
                  <a:pt x="0" y="31750"/>
                </a:lnTo>
                <a:cubicBezTo>
                  <a:pt x="0" y="14227"/>
                  <a:pt x="14227" y="0"/>
                  <a:pt x="31750" y="0"/>
                </a:cubicBezTo>
                <a:close/>
              </a:path>
            </a:pathLst>
          </a:custGeom>
          <a:solidFill>
            <a:srgbClr val="4A6052"/>
          </a:solidFill>
          <a:ln/>
        </p:spPr>
      </p:sp>
      <p:sp>
        <p:nvSpPr>
          <p:cNvPr id="56" name="Shape 53"/>
          <p:cNvSpPr/>
          <p:nvPr/>
        </p:nvSpPr>
        <p:spPr>
          <a:xfrm>
            <a:off x="8303245" y="6310313"/>
            <a:ext cx="107156" cy="142875"/>
          </a:xfrm>
          <a:custGeom>
            <a:avLst/>
            <a:gdLst/>
            <a:ahLst/>
            <a:cxnLst/>
            <a:rect l="l" t="t" r="r" b="b"/>
            <a:pathLst>
              <a:path w="107156" h="142875">
                <a:moveTo>
                  <a:pt x="81735" y="107156"/>
                </a:moveTo>
                <a:cubicBezTo>
                  <a:pt x="83772" y="100933"/>
                  <a:pt x="87846" y="95297"/>
                  <a:pt x="92450" y="90441"/>
                </a:cubicBezTo>
                <a:cubicBezTo>
                  <a:pt x="101575" y="80842"/>
                  <a:pt x="107156" y="67866"/>
                  <a:pt x="107156" y="53578"/>
                </a:cubicBezTo>
                <a:cubicBezTo>
                  <a:pt x="107156" y="23999"/>
                  <a:pt x="83158" y="0"/>
                  <a:pt x="53578" y="0"/>
                </a:cubicBezTo>
                <a:cubicBezTo>
                  <a:pt x="23999" y="0"/>
                  <a:pt x="0" y="23999"/>
                  <a:pt x="0" y="53578"/>
                </a:cubicBezTo>
                <a:cubicBezTo>
                  <a:pt x="0" y="67866"/>
                  <a:pt x="5581" y="80842"/>
                  <a:pt x="14706" y="90441"/>
                </a:cubicBezTo>
                <a:cubicBezTo>
                  <a:pt x="19310" y="95297"/>
                  <a:pt x="23413" y="100933"/>
                  <a:pt x="25422" y="107156"/>
                </a:cubicBezTo>
                <a:lnTo>
                  <a:pt x="81707" y="107156"/>
                </a:lnTo>
                <a:close/>
                <a:moveTo>
                  <a:pt x="80367" y="120551"/>
                </a:moveTo>
                <a:lnTo>
                  <a:pt x="26789" y="120551"/>
                </a:lnTo>
                <a:lnTo>
                  <a:pt x="26789" y="125016"/>
                </a:lnTo>
                <a:cubicBezTo>
                  <a:pt x="26789" y="137350"/>
                  <a:pt x="36779" y="147340"/>
                  <a:pt x="49113" y="147340"/>
                </a:cubicBezTo>
                <a:lnTo>
                  <a:pt x="58043" y="147340"/>
                </a:lnTo>
                <a:cubicBezTo>
                  <a:pt x="70377" y="147340"/>
                  <a:pt x="80367" y="137350"/>
                  <a:pt x="80367" y="125016"/>
                </a:cubicBezTo>
                <a:lnTo>
                  <a:pt x="80367" y="120551"/>
                </a:lnTo>
                <a:close/>
                <a:moveTo>
                  <a:pt x="51346" y="31254"/>
                </a:moveTo>
                <a:cubicBezTo>
                  <a:pt x="40239" y="31254"/>
                  <a:pt x="31254" y="40239"/>
                  <a:pt x="31254" y="51346"/>
                </a:cubicBezTo>
                <a:cubicBezTo>
                  <a:pt x="31254" y="55057"/>
                  <a:pt x="28268" y="58043"/>
                  <a:pt x="24557" y="58043"/>
                </a:cubicBezTo>
                <a:cubicBezTo>
                  <a:pt x="20845" y="58043"/>
                  <a:pt x="17859" y="55057"/>
                  <a:pt x="17859" y="51346"/>
                </a:cubicBezTo>
                <a:cubicBezTo>
                  <a:pt x="17859" y="32845"/>
                  <a:pt x="32845" y="17859"/>
                  <a:pt x="51346" y="17859"/>
                </a:cubicBezTo>
                <a:cubicBezTo>
                  <a:pt x="55057" y="17859"/>
                  <a:pt x="58043" y="20845"/>
                  <a:pt x="58043" y="24557"/>
                </a:cubicBezTo>
                <a:cubicBezTo>
                  <a:pt x="58043" y="28268"/>
                  <a:pt x="55057" y="31254"/>
                  <a:pt x="51346" y="31254"/>
                </a:cubicBezTo>
                <a:close/>
              </a:path>
            </a:pathLst>
          </a:custGeom>
          <a:solidFill>
            <a:srgbClr val="4A6052"/>
          </a:solidFill>
          <a:ln/>
        </p:spPr>
      </p:sp>
      <p:sp>
        <p:nvSpPr>
          <p:cNvPr id="57" name="Text 54"/>
          <p:cNvSpPr/>
          <p:nvPr/>
        </p:nvSpPr>
        <p:spPr>
          <a:xfrm>
            <a:off x="8448104" y="6270625"/>
            <a:ext cx="3373438" cy="2222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125" b="1" dirty="0">
                <a:solidFill>
                  <a:srgbClr val="4A5568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Best Practices</a:t>
            </a:r>
            <a:endParaRPr lang="en-US" sz="1600" dirty="0"/>
          </a:p>
        </p:txBody>
      </p:sp>
      <p:sp>
        <p:nvSpPr>
          <p:cNvPr id="58" name="Text 55"/>
          <p:cNvSpPr/>
          <p:nvPr/>
        </p:nvSpPr>
        <p:spPr>
          <a:xfrm>
            <a:off x="8265542" y="6556375"/>
            <a:ext cx="3548063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00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• Use established checklists (e.g., CASP, JBI)</a:t>
            </a:r>
            <a:endParaRPr lang="en-US" sz="1600" dirty="0"/>
          </a:p>
        </p:txBody>
      </p:sp>
      <p:sp>
        <p:nvSpPr>
          <p:cNvPr id="59" name="Text 56"/>
          <p:cNvSpPr/>
          <p:nvPr/>
        </p:nvSpPr>
        <p:spPr>
          <a:xfrm>
            <a:off x="8265542" y="6778625"/>
            <a:ext cx="3548063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00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• Pilot test appraisal criteria</a:t>
            </a:r>
            <a:endParaRPr lang="en-US" sz="1600" dirty="0"/>
          </a:p>
        </p:txBody>
      </p:sp>
      <p:sp>
        <p:nvSpPr>
          <p:cNvPr id="60" name="Text 57"/>
          <p:cNvSpPr/>
          <p:nvPr/>
        </p:nvSpPr>
        <p:spPr>
          <a:xfrm>
            <a:off x="8265542" y="7000875"/>
            <a:ext cx="3548063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00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• Ensure inter-rater reliability</a:t>
            </a:r>
            <a:endParaRPr lang="en-US" sz="1600" dirty="0"/>
          </a:p>
        </p:txBody>
      </p:sp>
      <p:sp>
        <p:nvSpPr>
          <p:cNvPr id="61" name="Text 58"/>
          <p:cNvSpPr/>
          <p:nvPr/>
        </p:nvSpPr>
        <p:spPr>
          <a:xfrm>
            <a:off x="8265542" y="7223125"/>
            <a:ext cx="3548063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00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• Exclude low-quality studies</a:t>
            </a:r>
            <a:endParaRPr lang="en-US" sz="1600" dirty="0"/>
          </a:p>
        </p:txBody>
      </p:sp>
      <p:sp>
        <p:nvSpPr>
          <p:cNvPr id="62" name="Text 59"/>
          <p:cNvSpPr/>
          <p:nvPr/>
        </p:nvSpPr>
        <p:spPr>
          <a:xfrm>
            <a:off x="8265542" y="7445375"/>
            <a:ext cx="3548063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00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• Document all decisions</a:t>
            </a:r>
            <a:endParaRPr lang="en-US" sz="1600" dirty="0"/>
          </a:p>
        </p:txBody>
      </p:sp>
      <p:sp>
        <p:nvSpPr>
          <p:cNvPr id="63" name="Shape 60"/>
          <p:cNvSpPr/>
          <p:nvPr/>
        </p:nvSpPr>
        <p:spPr>
          <a:xfrm>
            <a:off x="317500" y="7770813"/>
            <a:ext cx="11557000" cy="15875"/>
          </a:xfrm>
          <a:custGeom>
            <a:avLst/>
            <a:gdLst/>
            <a:ahLst/>
            <a:cxnLst/>
            <a:rect l="l" t="t" r="r" b="b"/>
            <a:pathLst>
              <a:path w="11557000" h="15875">
                <a:moveTo>
                  <a:pt x="0" y="0"/>
                </a:moveTo>
                <a:lnTo>
                  <a:pt x="11557000" y="0"/>
                </a:lnTo>
                <a:lnTo>
                  <a:pt x="11557000" y="15875"/>
                </a:lnTo>
                <a:lnTo>
                  <a:pt x="0" y="15875"/>
                </a:lnTo>
                <a:lnTo>
                  <a:pt x="0" y="0"/>
                </a:lnTo>
                <a:close/>
              </a:path>
            </a:pathLst>
          </a:custGeom>
          <a:solidFill>
            <a:srgbClr val="4A6052"/>
          </a:solidFill>
          <a:ln/>
        </p:spPr>
      </p:sp>
      <p:sp>
        <p:nvSpPr>
          <p:cNvPr id="64" name="Text 61"/>
          <p:cNvSpPr/>
          <p:nvPr/>
        </p:nvSpPr>
        <p:spPr>
          <a:xfrm>
            <a:off x="317500" y="7874000"/>
            <a:ext cx="11612563" cy="158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875" b="1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Source:</a:t>
            </a:r>
            <a:pPr>
              <a:lnSpc>
                <a:spcPct val="120000"/>
              </a:lnSpc>
            </a:pPr>
            <a:r>
              <a:rPr lang="en-US" sz="875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Enang et al. (2022) • </a:t>
            </a:r>
            <a:pPr>
              <a:lnSpc>
                <a:spcPct val="120000"/>
              </a:lnSpc>
            </a:pPr>
            <a:r>
              <a:rPr lang="en-US" sz="875" dirty="0">
                <a:solidFill>
                  <a:srgbClr val="4A6052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Policing and Society, 32(4), 540-559</a:t>
            </a:r>
            <a:endParaRPr lang="en-US" sz="1600" dirty="0"/>
          </a:p>
        </p:txBody>
      </p:sp>
    </p:spTree>
  </p:cSld>
  <p:clrMapOvr>
    <a:masterClrMapping/>
  </p:clrMapOvr>
  <p:transition>
    <p:fade/>
    <p:spd val="med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8F7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317500" y="317500"/>
            <a:ext cx="381000" cy="381000"/>
          </a:xfrm>
          <a:custGeom>
            <a:avLst/>
            <a:gdLst/>
            <a:ahLst/>
            <a:cxnLst/>
            <a:rect l="l" t="t" r="r" b="b"/>
            <a:pathLst>
              <a:path w="381000" h="381000">
                <a:moveTo>
                  <a:pt x="31749" y="0"/>
                </a:moveTo>
                <a:lnTo>
                  <a:pt x="349251" y="0"/>
                </a:lnTo>
                <a:cubicBezTo>
                  <a:pt x="366786" y="0"/>
                  <a:pt x="381000" y="14214"/>
                  <a:pt x="381000" y="31749"/>
                </a:cubicBezTo>
                <a:lnTo>
                  <a:pt x="381000" y="349251"/>
                </a:lnTo>
                <a:cubicBezTo>
                  <a:pt x="381000" y="366786"/>
                  <a:pt x="366786" y="381000"/>
                  <a:pt x="349251" y="381000"/>
                </a:cubicBezTo>
                <a:lnTo>
                  <a:pt x="31749" y="381000"/>
                </a:lnTo>
                <a:cubicBezTo>
                  <a:pt x="14214" y="381000"/>
                  <a:pt x="0" y="366786"/>
                  <a:pt x="0" y="349251"/>
                </a:cubicBezTo>
                <a:lnTo>
                  <a:pt x="0" y="31749"/>
                </a:lnTo>
                <a:cubicBezTo>
                  <a:pt x="0" y="14226"/>
                  <a:pt x="14226" y="0"/>
                  <a:pt x="31749" y="0"/>
                </a:cubicBezTo>
                <a:close/>
              </a:path>
            </a:pathLst>
          </a:custGeom>
          <a:solidFill>
            <a:srgbClr val="4A6052"/>
          </a:solidFill>
          <a:ln/>
        </p:spPr>
      </p:sp>
      <p:sp>
        <p:nvSpPr>
          <p:cNvPr id="3" name="Text 1"/>
          <p:cNvSpPr/>
          <p:nvPr/>
        </p:nvSpPr>
        <p:spPr>
          <a:xfrm>
            <a:off x="394891" y="381000"/>
            <a:ext cx="325438" cy="254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500" b="1" dirty="0">
                <a:solidFill>
                  <a:srgbClr val="F8F7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05</a:t>
            </a:r>
            <a:endParaRPr lang="en-US" sz="1600" dirty="0"/>
          </a:p>
        </p:txBody>
      </p:sp>
      <p:sp>
        <p:nvSpPr>
          <p:cNvPr id="4" name="Text 2"/>
          <p:cNvSpPr/>
          <p:nvPr/>
        </p:nvSpPr>
        <p:spPr>
          <a:xfrm>
            <a:off x="793750" y="349250"/>
            <a:ext cx="3294063" cy="317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90000"/>
              </a:lnSpc>
            </a:pPr>
            <a:r>
              <a:rPr lang="en-US" sz="2250" b="1" dirty="0">
                <a:solidFill>
                  <a:srgbClr val="4A5568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Data Extraction &amp; Synthesis</a:t>
            </a:r>
            <a:endParaRPr lang="en-US" sz="1600" dirty="0"/>
          </a:p>
        </p:txBody>
      </p:sp>
      <p:sp>
        <p:nvSpPr>
          <p:cNvPr id="5" name="Shape 3"/>
          <p:cNvSpPr/>
          <p:nvPr/>
        </p:nvSpPr>
        <p:spPr>
          <a:xfrm>
            <a:off x="333375" y="825500"/>
            <a:ext cx="3754438" cy="2540000"/>
          </a:xfrm>
          <a:custGeom>
            <a:avLst/>
            <a:gdLst/>
            <a:ahLst/>
            <a:cxnLst/>
            <a:rect l="l" t="t" r="r" b="b"/>
            <a:pathLst>
              <a:path w="3754438" h="2540000">
                <a:moveTo>
                  <a:pt x="31750" y="0"/>
                </a:moveTo>
                <a:lnTo>
                  <a:pt x="3722688" y="0"/>
                </a:lnTo>
                <a:cubicBezTo>
                  <a:pt x="3740211" y="0"/>
                  <a:pt x="3754438" y="14227"/>
                  <a:pt x="3754438" y="31750"/>
                </a:cubicBezTo>
                <a:lnTo>
                  <a:pt x="3754438" y="2508250"/>
                </a:lnTo>
                <a:cubicBezTo>
                  <a:pt x="3754438" y="2525773"/>
                  <a:pt x="3740211" y="2540000"/>
                  <a:pt x="3722688" y="2540000"/>
                </a:cubicBezTo>
                <a:lnTo>
                  <a:pt x="31750" y="2540000"/>
                </a:lnTo>
                <a:cubicBezTo>
                  <a:pt x="14227" y="2540000"/>
                  <a:pt x="0" y="2525773"/>
                  <a:pt x="0" y="2508250"/>
                </a:cubicBezTo>
                <a:lnTo>
                  <a:pt x="0" y="31750"/>
                </a:lnTo>
                <a:cubicBezTo>
                  <a:pt x="0" y="14227"/>
                  <a:pt x="14227" y="0"/>
                  <a:pt x="31750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sx="100000" sy="100000" kx="0" ky="0" algn="bl" rotWithShape="0" blurRad="47625" dist="31750" dir="5400000">
              <a:srgbClr val="000000">
                <a:alpha val="10196"/>
              </a:srgbClr>
            </a:outerShdw>
          </a:effectLst>
        </p:spPr>
      </p:sp>
      <p:sp>
        <p:nvSpPr>
          <p:cNvPr id="6" name="Shape 4"/>
          <p:cNvSpPr/>
          <p:nvPr/>
        </p:nvSpPr>
        <p:spPr>
          <a:xfrm>
            <a:off x="333375" y="825500"/>
            <a:ext cx="31750" cy="2540000"/>
          </a:xfrm>
          <a:custGeom>
            <a:avLst/>
            <a:gdLst/>
            <a:ahLst/>
            <a:cxnLst/>
            <a:rect l="l" t="t" r="r" b="b"/>
            <a:pathLst>
              <a:path w="31750" h="2540000">
                <a:moveTo>
                  <a:pt x="31750" y="0"/>
                </a:moveTo>
                <a:lnTo>
                  <a:pt x="31750" y="0"/>
                </a:lnTo>
                <a:lnTo>
                  <a:pt x="31750" y="2540000"/>
                </a:lnTo>
                <a:lnTo>
                  <a:pt x="31750" y="2540000"/>
                </a:lnTo>
                <a:cubicBezTo>
                  <a:pt x="14227" y="2540000"/>
                  <a:pt x="0" y="2525773"/>
                  <a:pt x="0" y="2508250"/>
                </a:cubicBezTo>
                <a:lnTo>
                  <a:pt x="0" y="31750"/>
                </a:lnTo>
                <a:cubicBezTo>
                  <a:pt x="0" y="14227"/>
                  <a:pt x="14227" y="0"/>
                  <a:pt x="31750" y="0"/>
                </a:cubicBezTo>
                <a:close/>
              </a:path>
            </a:pathLst>
          </a:custGeom>
          <a:solidFill>
            <a:srgbClr val="4A6052"/>
          </a:solidFill>
          <a:ln/>
        </p:spPr>
      </p:sp>
      <p:sp>
        <p:nvSpPr>
          <p:cNvPr id="7" name="Text 5"/>
          <p:cNvSpPr/>
          <p:nvPr/>
        </p:nvSpPr>
        <p:spPr>
          <a:xfrm>
            <a:off x="476250" y="952500"/>
            <a:ext cx="3556000" cy="2222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125" b="1" dirty="0">
                <a:solidFill>
                  <a:srgbClr val="4A5568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Narrative Synthesis Approach</a:t>
            </a:r>
            <a:endParaRPr lang="en-US" sz="1600" dirty="0"/>
          </a:p>
        </p:txBody>
      </p:sp>
      <p:sp>
        <p:nvSpPr>
          <p:cNvPr id="8" name="Text 6"/>
          <p:cNvSpPr/>
          <p:nvPr/>
        </p:nvSpPr>
        <p:spPr>
          <a:xfrm>
            <a:off x="476250" y="1270000"/>
            <a:ext cx="3548063" cy="412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000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For </a:t>
            </a:r>
            <a:pPr>
              <a:lnSpc>
                <a:spcPct val="140000"/>
              </a:lnSpc>
            </a:pPr>
            <a:r>
              <a:rPr lang="en-US" sz="1000" b="1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heterogeneous data</a:t>
            </a:r>
            <a:pPr>
              <a:lnSpc>
                <a:spcPct val="140000"/>
              </a:lnSpc>
            </a:pPr>
            <a:r>
              <a:rPr lang="en-US" sz="1000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, a modified narrative synthesis framework (Popay et al., 2006) is recommended.</a:t>
            </a:r>
            <a:endParaRPr lang="en-US" sz="1600" dirty="0"/>
          </a:p>
        </p:txBody>
      </p:sp>
      <p:sp>
        <p:nvSpPr>
          <p:cNvPr id="9" name="Shape 7"/>
          <p:cNvSpPr/>
          <p:nvPr/>
        </p:nvSpPr>
        <p:spPr>
          <a:xfrm>
            <a:off x="476250" y="1778000"/>
            <a:ext cx="3484563" cy="1174750"/>
          </a:xfrm>
          <a:custGeom>
            <a:avLst/>
            <a:gdLst/>
            <a:ahLst/>
            <a:cxnLst/>
            <a:rect l="l" t="t" r="r" b="b"/>
            <a:pathLst>
              <a:path w="3484563" h="1174750">
                <a:moveTo>
                  <a:pt x="31753" y="0"/>
                </a:moveTo>
                <a:lnTo>
                  <a:pt x="3452809" y="0"/>
                </a:lnTo>
                <a:cubicBezTo>
                  <a:pt x="3470346" y="0"/>
                  <a:pt x="3484563" y="14217"/>
                  <a:pt x="3484563" y="31753"/>
                </a:cubicBezTo>
                <a:lnTo>
                  <a:pt x="3484563" y="1142997"/>
                </a:lnTo>
                <a:cubicBezTo>
                  <a:pt x="3484563" y="1160533"/>
                  <a:pt x="3470346" y="1174750"/>
                  <a:pt x="3452809" y="1174750"/>
                </a:cubicBezTo>
                <a:lnTo>
                  <a:pt x="31753" y="1174750"/>
                </a:lnTo>
                <a:cubicBezTo>
                  <a:pt x="14217" y="1174750"/>
                  <a:pt x="0" y="1160533"/>
                  <a:pt x="0" y="1142997"/>
                </a:cubicBezTo>
                <a:lnTo>
                  <a:pt x="0" y="31753"/>
                </a:lnTo>
                <a:cubicBezTo>
                  <a:pt x="0" y="14228"/>
                  <a:pt x="14228" y="0"/>
                  <a:pt x="31753" y="0"/>
                </a:cubicBezTo>
                <a:close/>
              </a:path>
            </a:pathLst>
          </a:custGeom>
          <a:solidFill>
            <a:srgbClr val="4A6052">
              <a:alpha val="10196"/>
            </a:srgbClr>
          </a:solidFill>
          <a:ln/>
        </p:spPr>
      </p:sp>
      <p:sp>
        <p:nvSpPr>
          <p:cNvPr id="10" name="Text 8"/>
          <p:cNvSpPr/>
          <p:nvPr/>
        </p:nvSpPr>
        <p:spPr>
          <a:xfrm>
            <a:off x="571500" y="1873250"/>
            <a:ext cx="3357563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00" b="1" dirty="0">
                <a:solidFill>
                  <a:srgbClr val="4A5568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Synthesis Process:</a:t>
            </a:r>
            <a:endParaRPr lang="en-US" sz="1600" dirty="0"/>
          </a:p>
        </p:txBody>
      </p:sp>
      <p:sp>
        <p:nvSpPr>
          <p:cNvPr id="11" name="Text 9"/>
          <p:cNvSpPr/>
          <p:nvPr/>
        </p:nvSpPr>
        <p:spPr>
          <a:xfrm>
            <a:off x="571500" y="2127250"/>
            <a:ext cx="3349625" cy="158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875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• </a:t>
            </a:r>
            <a:pPr>
              <a:lnSpc>
                <a:spcPct val="120000"/>
              </a:lnSpc>
            </a:pPr>
            <a:r>
              <a:rPr lang="en-US" sz="875" b="1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Developing theory:</a:t>
            </a:r>
            <a:pPr>
              <a:lnSpc>
                <a:spcPct val="120000"/>
              </a:lnSpc>
            </a:pPr>
            <a:r>
              <a:rPr lang="en-US" sz="875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Preliminary framework</a:t>
            </a:r>
            <a:endParaRPr lang="en-US" sz="1600" dirty="0"/>
          </a:p>
        </p:txBody>
      </p:sp>
      <p:sp>
        <p:nvSpPr>
          <p:cNvPr id="12" name="Text 10"/>
          <p:cNvSpPr/>
          <p:nvPr/>
        </p:nvSpPr>
        <p:spPr>
          <a:xfrm>
            <a:off x="571500" y="2317750"/>
            <a:ext cx="3349625" cy="158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875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• </a:t>
            </a:r>
            <a:pPr>
              <a:lnSpc>
                <a:spcPct val="120000"/>
              </a:lnSpc>
            </a:pPr>
            <a:r>
              <a:rPr lang="en-US" sz="875" b="1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Preliminary synthesis:</a:t>
            </a:r>
            <a:pPr>
              <a:lnSpc>
                <a:spcPct val="120000"/>
              </a:lnSpc>
            </a:pPr>
            <a:r>
              <a:rPr lang="en-US" sz="875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Extract key findings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571500" y="2508250"/>
            <a:ext cx="3349625" cy="158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875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• </a:t>
            </a:r>
            <a:pPr>
              <a:lnSpc>
                <a:spcPct val="120000"/>
              </a:lnSpc>
            </a:pPr>
            <a:r>
              <a:rPr lang="en-US" sz="875" b="1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Exploring relationships:</a:t>
            </a:r>
            <a:pPr>
              <a:lnSpc>
                <a:spcPct val="120000"/>
              </a:lnSpc>
            </a:pPr>
            <a:r>
              <a:rPr lang="en-US" sz="875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Patterns across studies</a:t>
            </a:r>
            <a:endParaRPr lang="en-US" sz="1600" dirty="0"/>
          </a:p>
        </p:txBody>
      </p:sp>
      <p:sp>
        <p:nvSpPr>
          <p:cNvPr id="14" name="Text 12"/>
          <p:cNvSpPr/>
          <p:nvPr/>
        </p:nvSpPr>
        <p:spPr>
          <a:xfrm>
            <a:off x="571500" y="2698750"/>
            <a:ext cx="3349625" cy="158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875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• </a:t>
            </a:r>
            <a:pPr>
              <a:lnSpc>
                <a:spcPct val="120000"/>
              </a:lnSpc>
            </a:pPr>
            <a:r>
              <a:rPr lang="en-US" sz="875" b="1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Robustness testing:</a:t>
            </a:r>
            <a:pPr>
              <a:lnSpc>
                <a:spcPct val="120000"/>
              </a:lnSpc>
            </a:pPr>
            <a:r>
              <a:rPr lang="en-US" sz="875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Validate themes</a:t>
            </a:r>
            <a:endParaRPr lang="en-US" sz="1600" dirty="0"/>
          </a:p>
        </p:txBody>
      </p:sp>
      <p:sp>
        <p:nvSpPr>
          <p:cNvPr id="15" name="Shape 13"/>
          <p:cNvSpPr/>
          <p:nvPr/>
        </p:nvSpPr>
        <p:spPr>
          <a:xfrm>
            <a:off x="4227959" y="825500"/>
            <a:ext cx="3754438" cy="2540000"/>
          </a:xfrm>
          <a:custGeom>
            <a:avLst/>
            <a:gdLst/>
            <a:ahLst/>
            <a:cxnLst/>
            <a:rect l="l" t="t" r="r" b="b"/>
            <a:pathLst>
              <a:path w="3754438" h="2540000">
                <a:moveTo>
                  <a:pt x="31750" y="0"/>
                </a:moveTo>
                <a:lnTo>
                  <a:pt x="3722688" y="0"/>
                </a:lnTo>
                <a:cubicBezTo>
                  <a:pt x="3740211" y="0"/>
                  <a:pt x="3754438" y="14227"/>
                  <a:pt x="3754438" y="31750"/>
                </a:cubicBezTo>
                <a:lnTo>
                  <a:pt x="3754438" y="2508250"/>
                </a:lnTo>
                <a:cubicBezTo>
                  <a:pt x="3754438" y="2525773"/>
                  <a:pt x="3740211" y="2540000"/>
                  <a:pt x="3722688" y="2540000"/>
                </a:cubicBezTo>
                <a:lnTo>
                  <a:pt x="31750" y="2540000"/>
                </a:lnTo>
                <a:cubicBezTo>
                  <a:pt x="14227" y="2540000"/>
                  <a:pt x="0" y="2525773"/>
                  <a:pt x="0" y="2508250"/>
                </a:cubicBezTo>
                <a:lnTo>
                  <a:pt x="0" y="31750"/>
                </a:lnTo>
                <a:cubicBezTo>
                  <a:pt x="0" y="14227"/>
                  <a:pt x="14227" y="0"/>
                  <a:pt x="31750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sx="100000" sy="100000" kx="0" ky="0" algn="bl" rotWithShape="0" blurRad="47625" dist="31750" dir="5400000">
              <a:srgbClr val="000000">
                <a:alpha val="10196"/>
              </a:srgbClr>
            </a:outerShdw>
          </a:effectLst>
        </p:spPr>
      </p:sp>
      <p:sp>
        <p:nvSpPr>
          <p:cNvPr id="16" name="Shape 14"/>
          <p:cNvSpPr/>
          <p:nvPr/>
        </p:nvSpPr>
        <p:spPr>
          <a:xfrm>
            <a:off x="4227959" y="825500"/>
            <a:ext cx="31750" cy="2540000"/>
          </a:xfrm>
          <a:custGeom>
            <a:avLst/>
            <a:gdLst/>
            <a:ahLst/>
            <a:cxnLst/>
            <a:rect l="l" t="t" r="r" b="b"/>
            <a:pathLst>
              <a:path w="31750" h="2540000">
                <a:moveTo>
                  <a:pt x="31750" y="0"/>
                </a:moveTo>
                <a:lnTo>
                  <a:pt x="31750" y="0"/>
                </a:lnTo>
                <a:lnTo>
                  <a:pt x="31750" y="2540000"/>
                </a:lnTo>
                <a:lnTo>
                  <a:pt x="31750" y="2540000"/>
                </a:lnTo>
                <a:cubicBezTo>
                  <a:pt x="14227" y="2540000"/>
                  <a:pt x="0" y="2525773"/>
                  <a:pt x="0" y="2508250"/>
                </a:cubicBezTo>
                <a:lnTo>
                  <a:pt x="0" y="31750"/>
                </a:lnTo>
                <a:cubicBezTo>
                  <a:pt x="0" y="14227"/>
                  <a:pt x="14227" y="0"/>
                  <a:pt x="31750" y="0"/>
                </a:cubicBezTo>
                <a:close/>
              </a:path>
            </a:pathLst>
          </a:custGeom>
          <a:solidFill>
            <a:srgbClr val="A0AEC0"/>
          </a:solidFill>
          <a:ln/>
        </p:spPr>
      </p:sp>
      <p:sp>
        <p:nvSpPr>
          <p:cNvPr id="17" name="Text 15"/>
          <p:cNvSpPr/>
          <p:nvPr/>
        </p:nvSpPr>
        <p:spPr>
          <a:xfrm>
            <a:off x="4370834" y="952500"/>
            <a:ext cx="3556000" cy="2222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125" b="1" dirty="0">
                <a:solidFill>
                  <a:srgbClr val="4A5568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Data Extraction Process</a:t>
            </a:r>
            <a:endParaRPr lang="en-US" sz="1600" dirty="0"/>
          </a:p>
        </p:txBody>
      </p:sp>
      <p:sp>
        <p:nvSpPr>
          <p:cNvPr id="18" name="Text 16"/>
          <p:cNvSpPr/>
          <p:nvPr/>
        </p:nvSpPr>
        <p:spPr>
          <a:xfrm>
            <a:off x="4370834" y="1270000"/>
            <a:ext cx="3548063" cy="412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000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Systematic extraction of key findings by Author 1, with a random sample blind cross-checked by Author 2.</a:t>
            </a:r>
            <a:endParaRPr lang="en-US" sz="1600" dirty="0"/>
          </a:p>
        </p:txBody>
      </p:sp>
      <p:sp>
        <p:nvSpPr>
          <p:cNvPr id="19" name="Shape 17"/>
          <p:cNvSpPr/>
          <p:nvPr/>
        </p:nvSpPr>
        <p:spPr>
          <a:xfrm>
            <a:off x="4370834" y="1778000"/>
            <a:ext cx="3484563" cy="317500"/>
          </a:xfrm>
          <a:custGeom>
            <a:avLst/>
            <a:gdLst/>
            <a:ahLst/>
            <a:cxnLst/>
            <a:rect l="l" t="t" r="r" b="b"/>
            <a:pathLst>
              <a:path w="3484563" h="317500">
                <a:moveTo>
                  <a:pt x="31750" y="0"/>
                </a:moveTo>
                <a:lnTo>
                  <a:pt x="3452813" y="0"/>
                </a:lnTo>
                <a:cubicBezTo>
                  <a:pt x="3470336" y="0"/>
                  <a:pt x="3484563" y="14227"/>
                  <a:pt x="3484563" y="31750"/>
                </a:cubicBezTo>
                <a:lnTo>
                  <a:pt x="3484563" y="285750"/>
                </a:lnTo>
                <a:cubicBezTo>
                  <a:pt x="3484563" y="303273"/>
                  <a:pt x="3470336" y="317500"/>
                  <a:pt x="3452813" y="317500"/>
                </a:cubicBezTo>
                <a:lnTo>
                  <a:pt x="31750" y="317500"/>
                </a:lnTo>
                <a:cubicBezTo>
                  <a:pt x="14227" y="317500"/>
                  <a:pt x="0" y="303273"/>
                  <a:pt x="0" y="285750"/>
                </a:cubicBezTo>
                <a:lnTo>
                  <a:pt x="0" y="31750"/>
                </a:lnTo>
                <a:cubicBezTo>
                  <a:pt x="0" y="14227"/>
                  <a:pt x="14227" y="0"/>
                  <a:pt x="31750" y="0"/>
                </a:cubicBezTo>
                <a:close/>
              </a:path>
            </a:pathLst>
          </a:custGeom>
          <a:solidFill>
            <a:srgbClr val="4A6052">
              <a:alpha val="10196"/>
            </a:srgbClr>
          </a:solidFill>
          <a:ln/>
        </p:spPr>
      </p:sp>
      <p:sp>
        <p:nvSpPr>
          <p:cNvPr id="20" name="Shape 18"/>
          <p:cNvSpPr/>
          <p:nvPr/>
        </p:nvSpPr>
        <p:spPr>
          <a:xfrm>
            <a:off x="4472037" y="1865312"/>
            <a:ext cx="107156" cy="142875"/>
          </a:xfrm>
          <a:custGeom>
            <a:avLst/>
            <a:gdLst/>
            <a:ahLst/>
            <a:cxnLst/>
            <a:rect l="l" t="t" r="r" b="b"/>
            <a:pathLst>
              <a:path w="107156" h="142875">
                <a:moveTo>
                  <a:pt x="0" y="17859"/>
                </a:moveTo>
                <a:cubicBezTo>
                  <a:pt x="0" y="8009"/>
                  <a:pt x="8009" y="0"/>
                  <a:pt x="17859" y="0"/>
                </a:cubicBezTo>
                <a:lnTo>
                  <a:pt x="59578" y="0"/>
                </a:lnTo>
                <a:cubicBezTo>
                  <a:pt x="64322" y="0"/>
                  <a:pt x="68870" y="1870"/>
                  <a:pt x="72219" y="5218"/>
                </a:cubicBezTo>
                <a:lnTo>
                  <a:pt x="101938" y="34965"/>
                </a:lnTo>
                <a:cubicBezTo>
                  <a:pt x="105287" y="38314"/>
                  <a:pt x="107156" y="42863"/>
                  <a:pt x="107156" y="47606"/>
                </a:cubicBezTo>
                <a:lnTo>
                  <a:pt x="107156" y="125016"/>
                </a:lnTo>
                <a:cubicBezTo>
                  <a:pt x="107156" y="134866"/>
                  <a:pt x="99147" y="142875"/>
                  <a:pt x="89297" y="142875"/>
                </a:cubicBezTo>
                <a:lnTo>
                  <a:pt x="17859" y="142875"/>
                </a:lnTo>
                <a:cubicBezTo>
                  <a:pt x="8009" y="142875"/>
                  <a:pt x="0" y="134866"/>
                  <a:pt x="0" y="125016"/>
                </a:cubicBezTo>
                <a:lnTo>
                  <a:pt x="0" y="17859"/>
                </a:lnTo>
                <a:close/>
                <a:moveTo>
                  <a:pt x="58043" y="16325"/>
                </a:moveTo>
                <a:lnTo>
                  <a:pt x="58043" y="42416"/>
                </a:lnTo>
                <a:cubicBezTo>
                  <a:pt x="58043" y="46127"/>
                  <a:pt x="61029" y="49113"/>
                  <a:pt x="64740" y="49113"/>
                </a:cubicBezTo>
                <a:lnTo>
                  <a:pt x="90832" y="49113"/>
                </a:lnTo>
                <a:lnTo>
                  <a:pt x="58043" y="16325"/>
                </a:lnTo>
                <a:close/>
                <a:moveTo>
                  <a:pt x="33486" y="71438"/>
                </a:moveTo>
                <a:cubicBezTo>
                  <a:pt x="29775" y="71438"/>
                  <a:pt x="26789" y="74423"/>
                  <a:pt x="26789" y="78135"/>
                </a:cubicBezTo>
                <a:cubicBezTo>
                  <a:pt x="26789" y="81846"/>
                  <a:pt x="29775" y="84832"/>
                  <a:pt x="33486" y="84832"/>
                </a:cubicBezTo>
                <a:lnTo>
                  <a:pt x="73670" y="84832"/>
                </a:lnTo>
                <a:cubicBezTo>
                  <a:pt x="77381" y="84832"/>
                  <a:pt x="80367" y="81846"/>
                  <a:pt x="80367" y="78135"/>
                </a:cubicBezTo>
                <a:cubicBezTo>
                  <a:pt x="80367" y="74423"/>
                  <a:pt x="77381" y="71438"/>
                  <a:pt x="73670" y="71438"/>
                </a:cubicBezTo>
                <a:lnTo>
                  <a:pt x="33486" y="71438"/>
                </a:lnTo>
                <a:close/>
                <a:moveTo>
                  <a:pt x="33486" y="98227"/>
                </a:moveTo>
                <a:cubicBezTo>
                  <a:pt x="29775" y="98227"/>
                  <a:pt x="26789" y="101212"/>
                  <a:pt x="26789" y="104924"/>
                </a:cubicBezTo>
                <a:cubicBezTo>
                  <a:pt x="26789" y="108635"/>
                  <a:pt x="29775" y="111621"/>
                  <a:pt x="33486" y="111621"/>
                </a:cubicBezTo>
                <a:lnTo>
                  <a:pt x="73670" y="111621"/>
                </a:lnTo>
                <a:cubicBezTo>
                  <a:pt x="77381" y="111621"/>
                  <a:pt x="80367" y="108635"/>
                  <a:pt x="80367" y="104924"/>
                </a:cubicBezTo>
                <a:cubicBezTo>
                  <a:pt x="80367" y="101212"/>
                  <a:pt x="77381" y="98227"/>
                  <a:pt x="73670" y="98227"/>
                </a:cubicBezTo>
                <a:lnTo>
                  <a:pt x="33486" y="98227"/>
                </a:lnTo>
                <a:close/>
              </a:path>
            </a:pathLst>
          </a:custGeom>
          <a:solidFill>
            <a:srgbClr val="4A6052"/>
          </a:solidFill>
          <a:ln/>
        </p:spPr>
      </p:sp>
      <p:sp>
        <p:nvSpPr>
          <p:cNvPr id="21" name="Text 19"/>
          <p:cNvSpPr/>
          <p:nvPr/>
        </p:nvSpPr>
        <p:spPr>
          <a:xfrm>
            <a:off x="4708178" y="1841500"/>
            <a:ext cx="2063750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00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Extract key findings from each paper</a:t>
            </a:r>
            <a:endParaRPr lang="en-US" sz="1600" dirty="0"/>
          </a:p>
        </p:txBody>
      </p:sp>
      <p:sp>
        <p:nvSpPr>
          <p:cNvPr id="22" name="Shape 20"/>
          <p:cNvSpPr/>
          <p:nvPr/>
        </p:nvSpPr>
        <p:spPr>
          <a:xfrm>
            <a:off x="4370834" y="2159000"/>
            <a:ext cx="3484563" cy="317500"/>
          </a:xfrm>
          <a:custGeom>
            <a:avLst/>
            <a:gdLst/>
            <a:ahLst/>
            <a:cxnLst/>
            <a:rect l="l" t="t" r="r" b="b"/>
            <a:pathLst>
              <a:path w="3484563" h="317500">
                <a:moveTo>
                  <a:pt x="31750" y="0"/>
                </a:moveTo>
                <a:lnTo>
                  <a:pt x="3452813" y="0"/>
                </a:lnTo>
                <a:cubicBezTo>
                  <a:pt x="3470336" y="0"/>
                  <a:pt x="3484563" y="14227"/>
                  <a:pt x="3484563" y="31750"/>
                </a:cubicBezTo>
                <a:lnTo>
                  <a:pt x="3484563" y="285750"/>
                </a:lnTo>
                <a:cubicBezTo>
                  <a:pt x="3484563" y="303273"/>
                  <a:pt x="3470336" y="317500"/>
                  <a:pt x="3452813" y="317500"/>
                </a:cubicBezTo>
                <a:lnTo>
                  <a:pt x="31750" y="317500"/>
                </a:lnTo>
                <a:cubicBezTo>
                  <a:pt x="14227" y="317500"/>
                  <a:pt x="0" y="303273"/>
                  <a:pt x="0" y="285750"/>
                </a:cubicBezTo>
                <a:lnTo>
                  <a:pt x="0" y="31750"/>
                </a:lnTo>
                <a:cubicBezTo>
                  <a:pt x="0" y="14227"/>
                  <a:pt x="14227" y="0"/>
                  <a:pt x="31750" y="0"/>
                </a:cubicBezTo>
                <a:close/>
              </a:path>
            </a:pathLst>
          </a:custGeom>
          <a:solidFill>
            <a:srgbClr val="A0AEC0">
              <a:alpha val="10196"/>
            </a:srgbClr>
          </a:solidFill>
          <a:ln/>
        </p:spPr>
      </p:sp>
      <p:sp>
        <p:nvSpPr>
          <p:cNvPr id="23" name="Shape 21"/>
          <p:cNvSpPr/>
          <p:nvPr/>
        </p:nvSpPr>
        <p:spPr>
          <a:xfrm>
            <a:off x="4454178" y="2246313"/>
            <a:ext cx="142875" cy="142875"/>
          </a:xfrm>
          <a:custGeom>
            <a:avLst/>
            <a:gdLst/>
            <a:ahLst/>
            <a:cxnLst/>
            <a:rect l="l" t="t" r="r" b="b"/>
            <a:pathLst>
              <a:path w="142875" h="142875">
                <a:moveTo>
                  <a:pt x="116086" y="58043"/>
                </a:moveTo>
                <a:cubicBezTo>
                  <a:pt x="116086" y="70851"/>
                  <a:pt x="111928" y="82683"/>
                  <a:pt x="104924" y="92283"/>
                </a:cubicBezTo>
                <a:lnTo>
                  <a:pt x="140252" y="127639"/>
                </a:lnTo>
                <a:cubicBezTo>
                  <a:pt x="143740" y="131127"/>
                  <a:pt x="143740" y="136792"/>
                  <a:pt x="140252" y="140280"/>
                </a:cubicBezTo>
                <a:cubicBezTo>
                  <a:pt x="136764" y="143768"/>
                  <a:pt x="131099" y="143768"/>
                  <a:pt x="127611" y="140280"/>
                </a:cubicBezTo>
                <a:lnTo>
                  <a:pt x="92283" y="104924"/>
                </a:lnTo>
                <a:cubicBezTo>
                  <a:pt x="82683" y="111928"/>
                  <a:pt x="70851" y="116086"/>
                  <a:pt x="58043" y="116086"/>
                </a:cubicBezTo>
                <a:cubicBezTo>
                  <a:pt x="25980" y="116086"/>
                  <a:pt x="0" y="90106"/>
                  <a:pt x="0" y="58043"/>
                </a:cubicBezTo>
                <a:cubicBezTo>
                  <a:pt x="0" y="25980"/>
                  <a:pt x="25980" y="0"/>
                  <a:pt x="58043" y="0"/>
                </a:cubicBezTo>
                <a:cubicBezTo>
                  <a:pt x="90106" y="0"/>
                  <a:pt x="116086" y="25980"/>
                  <a:pt x="116086" y="58043"/>
                </a:cubicBezTo>
                <a:close/>
                <a:moveTo>
                  <a:pt x="58043" y="98227"/>
                </a:moveTo>
                <a:cubicBezTo>
                  <a:pt x="80221" y="98227"/>
                  <a:pt x="98227" y="80221"/>
                  <a:pt x="98227" y="58043"/>
                </a:cubicBezTo>
                <a:cubicBezTo>
                  <a:pt x="98227" y="35865"/>
                  <a:pt x="80221" y="17859"/>
                  <a:pt x="58043" y="17859"/>
                </a:cubicBezTo>
                <a:cubicBezTo>
                  <a:pt x="35865" y="17859"/>
                  <a:pt x="17859" y="35865"/>
                  <a:pt x="17859" y="58043"/>
                </a:cubicBezTo>
                <a:cubicBezTo>
                  <a:pt x="17859" y="80221"/>
                  <a:pt x="35865" y="98227"/>
                  <a:pt x="58043" y="98227"/>
                </a:cubicBezTo>
                <a:close/>
              </a:path>
            </a:pathLst>
          </a:custGeom>
          <a:solidFill>
            <a:srgbClr val="A0AEC0"/>
          </a:solidFill>
          <a:ln/>
        </p:spPr>
      </p:sp>
      <p:sp>
        <p:nvSpPr>
          <p:cNvPr id="24" name="Text 22"/>
          <p:cNvSpPr/>
          <p:nvPr/>
        </p:nvSpPr>
        <p:spPr>
          <a:xfrm>
            <a:off x="4708178" y="2222500"/>
            <a:ext cx="1936750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00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Blind cross-check random sample</a:t>
            </a:r>
            <a:endParaRPr lang="en-US" sz="1600" dirty="0"/>
          </a:p>
        </p:txBody>
      </p:sp>
      <p:sp>
        <p:nvSpPr>
          <p:cNvPr id="25" name="Shape 23"/>
          <p:cNvSpPr/>
          <p:nvPr/>
        </p:nvSpPr>
        <p:spPr>
          <a:xfrm>
            <a:off x="4370834" y="2540000"/>
            <a:ext cx="3484563" cy="317500"/>
          </a:xfrm>
          <a:custGeom>
            <a:avLst/>
            <a:gdLst/>
            <a:ahLst/>
            <a:cxnLst/>
            <a:rect l="l" t="t" r="r" b="b"/>
            <a:pathLst>
              <a:path w="3484563" h="317500">
                <a:moveTo>
                  <a:pt x="31750" y="0"/>
                </a:moveTo>
                <a:lnTo>
                  <a:pt x="3452813" y="0"/>
                </a:lnTo>
                <a:cubicBezTo>
                  <a:pt x="3470336" y="0"/>
                  <a:pt x="3484563" y="14227"/>
                  <a:pt x="3484563" y="31750"/>
                </a:cubicBezTo>
                <a:lnTo>
                  <a:pt x="3484563" y="285750"/>
                </a:lnTo>
                <a:cubicBezTo>
                  <a:pt x="3484563" y="303273"/>
                  <a:pt x="3470336" y="317500"/>
                  <a:pt x="3452813" y="317500"/>
                </a:cubicBezTo>
                <a:lnTo>
                  <a:pt x="31750" y="317500"/>
                </a:lnTo>
                <a:cubicBezTo>
                  <a:pt x="14227" y="317500"/>
                  <a:pt x="0" y="303273"/>
                  <a:pt x="0" y="285750"/>
                </a:cubicBezTo>
                <a:lnTo>
                  <a:pt x="0" y="31750"/>
                </a:lnTo>
                <a:cubicBezTo>
                  <a:pt x="0" y="14227"/>
                  <a:pt x="14227" y="0"/>
                  <a:pt x="31750" y="0"/>
                </a:cubicBezTo>
                <a:close/>
              </a:path>
            </a:pathLst>
          </a:custGeom>
          <a:solidFill>
            <a:srgbClr val="4A6052">
              <a:alpha val="10196"/>
            </a:srgbClr>
          </a:solidFill>
          <a:ln/>
        </p:spPr>
      </p:sp>
      <p:sp>
        <p:nvSpPr>
          <p:cNvPr id="26" name="Shape 24"/>
          <p:cNvSpPr/>
          <p:nvPr/>
        </p:nvSpPr>
        <p:spPr>
          <a:xfrm>
            <a:off x="4445248" y="2627313"/>
            <a:ext cx="160734" cy="142875"/>
          </a:xfrm>
          <a:custGeom>
            <a:avLst/>
            <a:gdLst/>
            <a:ahLst/>
            <a:cxnLst/>
            <a:rect l="l" t="t" r="r" b="b"/>
            <a:pathLst>
              <a:path w="160734" h="142875">
                <a:moveTo>
                  <a:pt x="107156" y="40184"/>
                </a:moveTo>
                <a:cubicBezTo>
                  <a:pt x="107156" y="67308"/>
                  <a:pt x="83158" y="89297"/>
                  <a:pt x="53578" y="89297"/>
                </a:cubicBezTo>
                <a:cubicBezTo>
                  <a:pt x="46127" y="89297"/>
                  <a:pt x="39039" y="87902"/>
                  <a:pt x="32593" y="85390"/>
                </a:cubicBezTo>
                <a:lnTo>
                  <a:pt x="9823" y="97445"/>
                </a:lnTo>
                <a:cubicBezTo>
                  <a:pt x="7227" y="98813"/>
                  <a:pt x="4046" y="98338"/>
                  <a:pt x="1953" y="96273"/>
                </a:cubicBezTo>
                <a:cubicBezTo>
                  <a:pt x="-140" y="94208"/>
                  <a:pt x="-614" y="90999"/>
                  <a:pt x="781" y="88404"/>
                </a:cubicBezTo>
                <a:lnTo>
                  <a:pt x="10716" y="69652"/>
                </a:lnTo>
                <a:cubicBezTo>
                  <a:pt x="3990" y="61447"/>
                  <a:pt x="0" y="51234"/>
                  <a:pt x="0" y="40184"/>
                </a:cubicBezTo>
                <a:cubicBezTo>
                  <a:pt x="0" y="13060"/>
                  <a:pt x="23999" y="-8930"/>
                  <a:pt x="53578" y="-8930"/>
                </a:cubicBezTo>
                <a:cubicBezTo>
                  <a:pt x="83158" y="-8930"/>
                  <a:pt x="107156" y="13060"/>
                  <a:pt x="107156" y="40184"/>
                </a:cubicBezTo>
                <a:close/>
                <a:moveTo>
                  <a:pt x="107156" y="142875"/>
                </a:moveTo>
                <a:cubicBezTo>
                  <a:pt x="80897" y="142875"/>
                  <a:pt x="59048" y="125546"/>
                  <a:pt x="54471" y="102691"/>
                </a:cubicBezTo>
                <a:cubicBezTo>
                  <a:pt x="87957" y="102273"/>
                  <a:pt x="117063" y="78442"/>
                  <a:pt x="120272" y="46127"/>
                </a:cubicBezTo>
                <a:cubicBezTo>
                  <a:pt x="143517" y="51485"/>
                  <a:pt x="160734" y="70768"/>
                  <a:pt x="160734" y="93762"/>
                </a:cubicBezTo>
                <a:cubicBezTo>
                  <a:pt x="160734" y="104812"/>
                  <a:pt x="156744" y="115026"/>
                  <a:pt x="150019" y="123230"/>
                </a:cubicBezTo>
                <a:lnTo>
                  <a:pt x="159953" y="141982"/>
                </a:lnTo>
                <a:cubicBezTo>
                  <a:pt x="161320" y="144577"/>
                  <a:pt x="160846" y="147758"/>
                  <a:pt x="158781" y="149851"/>
                </a:cubicBezTo>
                <a:cubicBezTo>
                  <a:pt x="156716" y="151944"/>
                  <a:pt x="153507" y="152419"/>
                  <a:pt x="150912" y="151023"/>
                </a:cubicBezTo>
                <a:lnTo>
                  <a:pt x="128141" y="138968"/>
                </a:lnTo>
                <a:cubicBezTo>
                  <a:pt x="121695" y="141480"/>
                  <a:pt x="114607" y="142875"/>
                  <a:pt x="107156" y="142875"/>
                </a:cubicBezTo>
                <a:close/>
              </a:path>
            </a:pathLst>
          </a:custGeom>
          <a:solidFill>
            <a:srgbClr val="4A6052"/>
          </a:solidFill>
          <a:ln/>
        </p:spPr>
      </p:sp>
      <p:sp>
        <p:nvSpPr>
          <p:cNvPr id="27" name="Text 25"/>
          <p:cNvSpPr/>
          <p:nvPr/>
        </p:nvSpPr>
        <p:spPr>
          <a:xfrm>
            <a:off x="4708178" y="2603500"/>
            <a:ext cx="2246313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00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Discuss findings and resolve differences</a:t>
            </a:r>
            <a:endParaRPr lang="en-US" sz="1600" dirty="0"/>
          </a:p>
        </p:txBody>
      </p:sp>
      <p:sp>
        <p:nvSpPr>
          <p:cNvPr id="28" name="Shape 26"/>
          <p:cNvSpPr/>
          <p:nvPr/>
        </p:nvSpPr>
        <p:spPr>
          <a:xfrm>
            <a:off x="4370834" y="2921000"/>
            <a:ext cx="3484563" cy="317500"/>
          </a:xfrm>
          <a:custGeom>
            <a:avLst/>
            <a:gdLst/>
            <a:ahLst/>
            <a:cxnLst/>
            <a:rect l="l" t="t" r="r" b="b"/>
            <a:pathLst>
              <a:path w="3484563" h="317500">
                <a:moveTo>
                  <a:pt x="31750" y="0"/>
                </a:moveTo>
                <a:lnTo>
                  <a:pt x="3452813" y="0"/>
                </a:lnTo>
                <a:cubicBezTo>
                  <a:pt x="3470336" y="0"/>
                  <a:pt x="3484563" y="14227"/>
                  <a:pt x="3484563" y="31750"/>
                </a:cubicBezTo>
                <a:lnTo>
                  <a:pt x="3484563" y="285750"/>
                </a:lnTo>
                <a:cubicBezTo>
                  <a:pt x="3484563" y="303273"/>
                  <a:pt x="3470336" y="317500"/>
                  <a:pt x="3452813" y="317500"/>
                </a:cubicBezTo>
                <a:lnTo>
                  <a:pt x="31750" y="317500"/>
                </a:lnTo>
                <a:cubicBezTo>
                  <a:pt x="14227" y="317500"/>
                  <a:pt x="0" y="303273"/>
                  <a:pt x="0" y="285750"/>
                </a:cubicBezTo>
                <a:lnTo>
                  <a:pt x="0" y="31750"/>
                </a:lnTo>
                <a:cubicBezTo>
                  <a:pt x="0" y="14227"/>
                  <a:pt x="14227" y="0"/>
                  <a:pt x="31750" y="0"/>
                </a:cubicBezTo>
                <a:close/>
              </a:path>
            </a:pathLst>
          </a:custGeom>
          <a:solidFill>
            <a:srgbClr val="A0AEC0">
              <a:alpha val="10196"/>
            </a:srgbClr>
          </a:solidFill>
          <a:ln/>
        </p:spPr>
      </p:sp>
      <p:sp>
        <p:nvSpPr>
          <p:cNvPr id="29" name="Shape 27"/>
          <p:cNvSpPr/>
          <p:nvPr/>
        </p:nvSpPr>
        <p:spPr>
          <a:xfrm>
            <a:off x="4454178" y="3008313"/>
            <a:ext cx="142875" cy="142875"/>
          </a:xfrm>
          <a:custGeom>
            <a:avLst/>
            <a:gdLst/>
            <a:ahLst/>
            <a:cxnLst/>
            <a:rect l="l" t="t" r="r" b="b"/>
            <a:pathLst>
              <a:path w="142875" h="142875">
                <a:moveTo>
                  <a:pt x="0" y="22324"/>
                </a:moveTo>
                <a:cubicBezTo>
                  <a:pt x="0" y="14929"/>
                  <a:pt x="6000" y="8930"/>
                  <a:pt x="13395" y="8930"/>
                </a:cubicBezTo>
                <a:lnTo>
                  <a:pt x="40184" y="8930"/>
                </a:lnTo>
                <a:cubicBezTo>
                  <a:pt x="47578" y="8930"/>
                  <a:pt x="53578" y="14929"/>
                  <a:pt x="53578" y="22324"/>
                </a:cubicBezTo>
                <a:lnTo>
                  <a:pt x="53578" y="26789"/>
                </a:lnTo>
                <a:lnTo>
                  <a:pt x="89297" y="26789"/>
                </a:lnTo>
                <a:lnTo>
                  <a:pt x="89297" y="22324"/>
                </a:lnTo>
                <a:cubicBezTo>
                  <a:pt x="89297" y="14929"/>
                  <a:pt x="95297" y="8930"/>
                  <a:pt x="102691" y="8930"/>
                </a:cubicBezTo>
                <a:lnTo>
                  <a:pt x="129480" y="8930"/>
                </a:lnTo>
                <a:cubicBezTo>
                  <a:pt x="136875" y="8930"/>
                  <a:pt x="142875" y="14929"/>
                  <a:pt x="142875" y="22324"/>
                </a:cubicBezTo>
                <a:lnTo>
                  <a:pt x="142875" y="49113"/>
                </a:lnTo>
                <a:cubicBezTo>
                  <a:pt x="142875" y="56508"/>
                  <a:pt x="136875" y="62508"/>
                  <a:pt x="129480" y="62508"/>
                </a:cubicBezTo>
                <a:lnTo>
                  <a:pt x="102691" y="62508"/>
                </a:lnTo>
                <a:cubicBezTo>
                  <a:pt x="95297" y="62508"/>
                  <a:pt x="89297" y="56508"/>
                  <a:pt x="89297" y="49113"/>
                </a:cubicBezTo>
                <a:lnTo>
                  <a:pt x="89297" y="44648"/>
                </a:lnTo>
                <a:lnTo>
                  <a:pt x="53578" y="44648"/>
                </a:lnTo>
                <a:lnTo>
                  <a:pt x="53578" y="49113"/>
                </a:lnTo>
                <a:cubicBezTo>
                  <a:pt x="53578" y="51150"/>
                  <a:pt x="53104" y="53104"/>
                  <a:pt x="52294" y="54834"/>
                </a:cubicBezTo>
                <a:lnTo>
                  <a:pt x="71438" y="80367"/>
                </a:lnTo>
                <a:lnTo>
                  <a:pt x="93762" y="80367"/>
                </a:lnTo>
                <a:cubicBezTo>
                  <a:pt x="101157" y="80367"/>
                  <a:pt x="107156" y="86367"/>
                  <a:pt x="107156" y="93762"/>
                </a:cubicBezTo>
                <a:lnTo>
                  <a:pt x="107156" y="120551"/>
                </a:lnTo>
                <a:cubicBezTo>
                  <a:pt x="107156" y="127946"/>
                  <a:pt x="101157" y="133945"/>
                  <a:pt x="93762" y="133945"/>
                </a:cubicBezTo>
                <a:lnTo>
                  <a:pt x="66973" y="133945"/>
                </a:lnTo>
                <a:cubicBezTo>
                  <a:pt x="59578" y="133945"/>
                  <a:pt x="53578" y="127946"/>
                  <a:pt x="53578" y="120551"/>
                </a:cubicBezTo>
                <a:lnTo>
                  <a:pt x="53578" y="93762"/>
                </a:lnTo>
                <a:cubicBezTo>
                  <a:pt x="53578" y="91725"/>
                  <a:pt x="54053" y="89771"/>
                  <a:pt x="54862" y="88041"/>
                </a:cubicBezTo>
                <a:lnTo>
                  <a:pt x="35719" y="62508"/>
                </a:lnTo>
                <a:lnTo>
                  <a:pt x="13395" y="62508"/>
                </a:lnTo>
                <a:cubicBezTo>
                  <a:pt x="6000" y="62508"/>
                  <a:pt x="0" y="56508"/>
                  <a:pt x="0" y="49113"/>
                </a:cubicBezTo>
                <a:lnTo>
                  <a:pt x="0" y="22324"/>
                </a:lnTo>
                <a:close/>
              </a:path>
            </a:pathLst>
          </a:custGeom>
          <a:solidFill>
            <a:srgbClr val="A0AEC0"/>
          </a:solidFill>
          <a:ln/>
        </p:spPr>
      </p:sp>
      <p:sp>
        <p:nvSpPr>
          <p:cNvPr id="30" name="Text 28"/>
          <p:cNvSpPr/>
          <p:nvPr/>
        </p:nvSpPr>
        <p:spPr>
          <a:xfrm>
            <a:off x="4708178" y="2984500"/>
            <a:ext cx="1770063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00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Group into overarching themes</a:t>
            </a:r>
            <a:endParaRPr lang="en-US" sz="1600" dirty="0"/>
          </a:p>
        </p:txBody>
      </p:sp>
      <p:sp>
        <p:nvSpPr>
          <p:cNvPr id="31" name="Shape 29"/>
          <p:cNvSpPr/>
          <p:nvPr/>
        </p:nvSpPr>
        <p:spPr>
          <a:xfrm>
            <a:off x="8106792" y="825500"/>
            <a:ext cx="3770313" cy="2540000"/>
          </a:xfrm>
          <a:custGeom>
            <a:avLst/>
            <a:gdLst/>
            <a:ahLst/>
            <a:cxnLst/>
            <a:rect l="l" t="t" r="r" b="b"/>
            <a:pathLst>
              <a:path w="3770313" h="2540000">
                <a:moveTo>
                  <a:pt x="31750" y="0"/>
                </a:moveTo>
                <a:lnTo>
                  <a:pt x="3738563" y="0"/>
                </a:lnTo>
                <a:cubicBezTo>
                  <a:pt x="3756086" y="0"/>
                  <a:pt x="3770313" y="14227"/>
                  <a:pt x="3770313" y="31750"/>
                </a:cubicBezTo>
                <a:lnTo>
                  <a:pt x="3770313" y="2508250"/>
                </a:lnTo>
                <a:cubicBezTo>
                  <a:pt x="3770313" y="2525773"/>
                  <a:pt x="3756086" y="2540000"/>
                  <a:pt x="3738563" y="2540000"/>
                </a:cubicBezTo>
                <a:lnTo>
                  <a:pt x="31750" y="2540000"/>
                </a:lnTo>
                <a:cubicBezTo>
                  <a:pt x="14227" y="2540000"/>
                  <a:pt x="0" y="2525773"/>
                  <a:pt x="0" y="2508250"/>
                </a:cubicBezTo>
                <a:lnTo>
                  <a:pt x="0" y="31750"/>
                </a:lnTo>
                <a:cubicBezTo>
                  <a:pt x="0" y="14227"/>
                  <a:pt x="14227" y="0"/>
                  <a:pt x="31750" y="0"/>
                </a:cubicBezTo>
                <a:close/>
              </a:path>
            </a:pathLst>
          </a:custGeom>
          <a:solidFill>
            <a:srgbClr val="4A6052"/>
          </a:solidFill>
          <a:ln/>
        </p:spPr>
      </p:sp>
      <p:sp>
        <p:nvSpPr>
          <p:cNvPr id="32" name="Text 30"/>
          <p:cNvSpPr/>
          <p:nvPr/>
        </p:nvSpPr>
        <p:spPr>
          <a:xfrm>
            <a:off x="8233792" y="952500"/>
            <a:ext cx="3587750" cy="2222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125" b="1" dirty="0">
                <a:solidFill>
                  <a:srgbClr val="F8F7F4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Software Support</a:t>
            </a:r>
            <a:endParaRPr lang="en-US" sz="1600" dirty="0"/>
          </a:p>
        </p:txBody>
      </p:sp>
      <p:sp>
        <p:nvSpPr>
          <p:cNvPr id="33" name="Shape 31"/>
          <p:cNvSpPr/>
          <p:nvPr/>
        </p:nvSpPr>
        <p:spPr>
          <a:xfrm>
            <a:off x="9811990" y="1270000"/>
            <a:ext cx="357188" cy="285750"/>
          </a:xfrm>
          <a:custGeom>
            <a:avLst/>
            <a:gdLst/>
            <a:ahLst/>
            <a:cxnLst/>
            <a:rect l="l" t="t" r="r" b="b"/>
            <a:pathLst>
              <a:path w="357188" h="285750">
                <a:moveTo>
                  <a:pt x="35719" y="53578"/>
                </a:moveTo>
                <a:cubicBezTo>
                  <a:pt x="35719" y="33877"/>
                  <a:pt x="51736" y="17859"/>
                  <a:pt x="71438" y="17859"/>
                </a:cubicBezTo>
                <a:lnTo>
                  <a:pt x="285750" y="17859"/>
                </a:lnTo>
                <a:cubicBezTo>
                  <a:pt x="305451" y="17859"/>
                  <a:pt x="321469" y="33877"/>
                  <a:pt x="321469" y="53578"/>
                </a:cubicBezTo>
                <a:lnTo>
                  <a:pt x="321469" y="187523"/>
                </a:lnTo>
                <a:lnTo>
                  <a:pt x="285750" y="187523"/>
                </a:lnTo>
                <a:lnTo>
                  <a:pt x="285750" y="53578"/>
                </a:lnTo>
                <a:lnTo>
                  <a:pt x="71438" y="53578"/>
                </a:lnTo>
                <a:lnTo>
                  <a:pt x="71438" y="187523"/>
                </a:lnTo>
                <a:lnTo>
                  <a:pt x="35719" y="187523"/>
                </a:lnTo>
                <a:lnTo>
                  <a:pt x="35719" y="53578"/>
                </a:lnTo>
                <a:close/>
                <a:moveTo>
                  <a:pt x="0" y="225028"/>
                </a:moveTo>
                <a:cubicBezTo>
                  <a:pt x="0" y="219112"/>
                  <a:pt x="4800" y="214313"/>
                  <a:pt x="10716" y="214313"/>
                </a:cubicBezTo>
                <a:lnTo>
                  <a:pt x="346472" y="214313"/>
                </a:lnTo>
                <a:cubicBezTo>
                  <a:pt x="352388" y="214313"/>
                  <a:pt x="357188" y="219112"/>
                  <a:pt x="357188" y="225028"/>
                </a:cubicBezTo>
                <a:cubicBezTo>
                  <a:pt x="357188" y="248692"/>
                  <a:pt x="337989" y="267891"/>
                  <a:pt x="314325" y="267891"/>
                </a:cubicBezTo>
                <a:lnTo>
                  <a:pt x="42863" y="267891"/>
                </a:lnTo>
                <a:cubicBezTo>
                  <a:pt x="19199" y="267891"/>
                  <a:pt x="0" y="248692"/>
                  <a:pt x="0" y="225028"/>
                </a:cubicBezTo>
                <a:close/>
                <a:moveTo>
                  <a:pt x="156828" y="116644"/>
                </a:moveTo>
                <a:lnTo>
                  <a:pt x="139526" y="133945"/>
                </a:lnTo>
                <a:lnTo>
                  <a:pt x="156828" y="151247"/>
                </a:lnTo>
                <a:cubicBezTo>
                  <a:pt x="162074" y="156493"/>
                  <a:pt x="162074" y="164976"/>
                  <a:pt x="156828" y="170166"/>
                </a:cubicBezTo>
                <a:cubicBezTo>
                  <a:pt x="151581" y="175357"/>
                  <a:pt x="143098" y="175413"/>
                  <a:pt x="137908" y="170166"/>
                </a:cubicBezTo>
                <a:lnTo>
                  <a:pt x="111119" y="143377"/>
                </a:lnTo>
                <a:cubicBezTo>
                  <a:pt x="105873" y="138131"/>
                  <a:pt x="105873" y="129648"/>
                  <a:pt x="111119" y="124458"/>
                </a:cubicBezTo>
                <a:lnTo>
                  <a:pt x="137908" y="97668"/>
                </a:lnTo>
                <a:cubicBezTo>
                  <a:pt x="143154" y="92422"/>
                  <a:pt x="151637" y="92422"/>
                  <a:pt x="156828" y="97668"/>
                </a:cubicBezTo>
                <a:cubicBezTo>
                  <a:pt x="162018" y="102915"/>
                  <a:pt x="162074" y="111398"/>
                  <a:pt x="156828" y="116588"/>
                </a:cubicBezTo>
                <a:close/>
                <a:moveTo>
                  <a:pt x="219335" y="97668"/>
                </a:moveTo>
                <a:lnTo>
                  <a:pt x="246125" y="124458"/>
                </a:lnTo>
                <a:cubicBezTo>
                  <a:pt x="251371" y="129704"/>
                  <a:pt x="251371" y="138187"/>
                  <a:pt x="246125" y="143377"/>
                </a:cubicBezTo>
                <a:lnTo>
                  <a:pt x="219335" y="170166"/>
                </a:lnTo>
                <a:cubicBezTo>
                  <a:pt x="214089" y="175413"/>
                  <a:pt x="205606" y="175413"/>
                  <a:pt x="200416" y="170166"/>
                </a:cubicBezTo>
                <a:cubicBezTo>
                  <a:pt x="195225" y="164920"/>
                  <a:pt x="195169" y="156437"/>
                  <a:pt x="200416" y="151247"/>
                </a:cubicBezTo>
                <a:lnTo>
                  <a:pt x="217717" y="133945"/>
                </a:lnTo>
                <a:lnTo>
                  <a:pt x="200416" y="116644"/>
                </a:lnTo>
                <a:cubicBezTo>
                  <a:pt x="195169" y="111398"/>
                  <a:pt x="195169" y="102915"/>
                  <a:pt x="200416" y="97724"/>
                </a:cubicBezTo>
                <a:cubicBezTo>
                  <a:pt x="205662" y="92534"/>
                  <a:pt x="214145" y="92478"/>
                  <a:pt x="219335" y="97724"/>
                </a:cubicBezTo>
                <a:close/>
              </a:path>
            </a:pathLst>
          </a:custGeom>
          <a:solidFill>
            <a:srgbClr val="F8F7F4"/>
          </a:solidFill>
          <a:ln/>
        </p:spPr>
      </p:sp>
      <p:sp>
        <p:nvSpPr>
          <p:cNvPr id="34" name="Text 32"/>
          <p:cNvSpPr/>
          <p:nvPr/>
        </p:nvSpPr>
        <p:spPr>
          <a:xfrm>
            <a:off x="8194104" y="1619250"/>
            <a:ext cx="3595688" cy="2222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250" b="1" dirty="0">
                <a:solidFill>
                  <a:srgbClr val="F8F7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NVivo 11</a:t>
            </a:r>
            <a:endParaRPr lang="en-US" sz="1600" dirty="0"/>
          </a:p>
        </p:txBody>
      </p:sp>
      <p:sp>
        <p:nvSpPr>
          <p:cNvPr id="35" name="Text 33"/>
          <p:cNvSpPr/>
          <p:nvPr/>
        </p:nvSpPr>
        <p:spPr>
          <a:xfrm>
            <a:off x="8233792" y="1936750"/>
            <a:ext cx="3579813" cy="412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000" dirty="0">
                <a:solidFill>
                  <a:srgbClr val="F8F7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Qualitative data analysis software used to support thematic analysis and identify effective components.</a:t>
            </a:r>
            <a:endParaRPr lang="en-US" sz="1600" dirty="0"/>
          </a:p>
        </p:txBody>
      </p:sp>
      <p:sp>
        <p:nvSpPr>
          <p:cNvPr id="36" name="Shape 34"/>
          <p:cNvSpPr/>
          <p:nvPr/>
        </p:nvSpPr>
        <p:spPr>
          <a:xfrm>
            <a:off x="8233792" y="2448719"/>
            <a:ext cx="3516313" cy="7938"/>
          </a:xfrm>
          <a:custGeom>
            <a:avLst/>
            <a:gdLst/>
            <a:ahLst/>
            <a:cxnLst/>
            <a:rect l="l" t="t" r="r" b="b"/>
            <a:pathLst>
              <a:path w="3516313" h="7938">
                <a:moveTo>
                  <a:pt x="0" y="0"/>
                </a:moveTo>
                <a:lnTo>
                  <a:pt x="3516313" y="0"/>
                </a:lnTo>
                <a:lnTo>
                  <a:pt x="3516313" y="7938"/>
                </a:lnTo>
                <a:lnTo>
                  <a:pt x="0" y="7938"/>
                </a:lnTo>
                <a:lnTo>
                  <a:pt x="0" y="0"/>
                </a:lnTo>
                <a:close/>
              </a:path>
            </a:pathLst>
          </a:custGeom>
          <a:solidFill>
            <a:srgbClr val="F8F7F4">
              <a:alpha val="30196"/>
            </a:srgbClr>
          </a:solidFill>
          <a:ln/>
        </p:spPr>
      </p:sp>
      <p:sp>
        <p:nvSpPr>
          <p:cNvPr id="37" name="Text 35"/>
          <p:cNvSpPr/>
          <p:nvPr/>
        </p:nvSpPr>
        <p:spPr>
          <a:xfrm>
            <a:off x="8233792" y="2516188"/>
            <a:ext cx="3571875" cy="158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875" b="1" dirty="0">
                <a:solidFill>
                  <a:srgbClr val="F8F7F4">
                    <a:alpha val="9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Benefits:</a:t>
            </a:r>
            <a:pPr>
              <a:lnSpc>
                <a:spcPct val="120000"/>
              </a:lnSpc>
            </a:pPr>
            <a:r>
              <a:rPr lang="en-US" sz="875" dirty="0">
                <a:solidFill>
                  <a:srgbClr val="F8F7F4">
                    <a:alpha val="9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Systematic coding, theme development, team collaboration</a:t>
            </a:r>
            <a:endParaRPr lang="en-US" sz="1600" dirty="0"/>
          </a:p>
        </p:txBody>
      </p:sp>
      <p:sp>
        <p:nvSpPr>
          <p:cNvPr id="38" name="Shape 36"/>
          <p:cNvSpPr/>
          <p:nvPr/>
        </p:nvSpPr>
        <p:spPr>
          <a:xfrm>
            <a:off x="317500" y="3492500"/>
            <a:ext cx="11557000" cy="2555875"/>
          </a:xfrm>
          <a:custGeom>
            <a:avLst/>
            <a:gdLst/>
            <a:ahLst/>
            <a:cxnLst/>
            <a:rect l="l" t="t" r="r" b="b"/>
            <a:pathLst>
              <a:path w="11557000" h="2555875">
                <a:moveTo>
                  <a:pt x="31744" y="0"/>
                </a:moveTo>
                <a:lnTo>
                  <a:pt x="11525256" y="0"/>
                </a:lnTo>
                <a:cubicBezTo>
                  <a:pt x="11542788" y="0"/>
                  <a:pt x="11557000" y="14212"/>
                  <a:pt x="11557000" y="31744"/>
                </a:cubicBezTo>
                <a:lnTo>
                  <a:pt x="11557000" y="2524131"/>
                </a:lnTo>
                <a:cubicBezTo>
                  <a:pt x="11557000" y="2541663"/>
                  <a:pt x="11542788" y="2555875"/>
                  <a:pt x="11525256" y="2555875"/>
                </a:cubicBezTo>
                <a:lnTo>
                  <a:pt x="31744" y="2555875"/>
                </a:lnTo>
                <a:cubicBezTo>
                  <a:pt x="14212" y="2555875"/>
                  <a:pt x="0" y="2541663"/>
                  <a:pt x="0" y="2524131"/>
                </a:cubicBezTo>
                <a:lnTo>
                  <a:pt x="0" y="31744"/>
                </a:lnTo>
                <a:cubicBezTo>
                  <a:pt x="0" y="14224"/>
                  <a:pt x="14224" y="0"/>
                  <a:pt x="31744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sx="100000" sy="100000" kx="0" ky="0" algn="bl" rotWithShape="0" blurRad="47625" dist="31750" dir="5400000">
              <a:srgbClr val="000000">
                <a:alpha val="10196"/>
              </a:srgbClr>
            </a:outerShdw>
          </a:effectLst>
        </p:spPr>
      </p:sp>
      <p:sp>
        <p:nvSpPr>
          <p:cNvPr id="39" name="Text 37"/>
          <p:cNvSpPr/>
          <p:nvPr/>
        </p:nvSpPr>
        <p:spPr>
          <a:xfrm>
            <a:off x="444500" y="3619500"/>
            <a:ext cx="11382375" cy="2222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250" b="1" dirty="0">
                <a:solidFill>
                  <a:srgbClr val="4A5568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Classification of Papers by Research Type</a:t>
            </a:r>
            <a:endParaRPr lang="en-US" sz="1600" dirty="0"/>
          </a:p>
        </p:txBody>
      </p:sp>
      <p:pic>
        <p:nvPicPr>
          <p:cNvPr id="40" name="Image 0" descr="https://kimi-img.moonshot.cn/pub/slides/26-01-22-00:09:29-d5ofkeb3jih0398751bg.pn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444500" y="3937000"/>
            <a:ext cx="9271000" cy="1984375"/>
          </a:xfrm>
          <a:prstGeom prst="roundRect">
            <a:avLst>
              <a:gd name="adj" fmla="val 0"/>
            </a:avLst>
          </a:prstGeom>
        </p:spPr>
      </p:pic>
      <p:sp>
        <p:nvSpPr>
          <p:cNvPr id="41" name="Shape 38"/>
          <p:cNvSpPr/>
          <p:nvPr/>
        </p:nvSpPr>
        <p:spPr>
          <a:xfrm>
            <a:off x="317500" y="6175375"/>
            <a:ext cx="2238375" cy="825500"/>
          </a:xfrm>
          <a:custGeom>
            <a:avLst/>
            <a:gdLst/>
            <a:ahLst/>
            <a:cxnLst/>
            <a:rect l="l" t="t" r="r" b="b"/>
            <a:pathLst>
              <a:path w="2238375" h="825500">
                <a:moveTo>
                  <a:pt x="31749" y="0"/>
                </a:moveTo>
                <a:lnTo>
                  <a:pt x="2206626" y="0"/>
                </a:lnTo>
                <a:cubicBezTo>
                  <a:pt x="2224161" y="0"/>
                  <a:pt x="2238375" y="14214"/>
                  <a:pt x="2238375" y="31749"/>
                </a:cubicBezTo>
                <a:lnTo>
                  <a:pt x="2238375" y="793751"/>
                </a:lnTo>
                <a:cubicBezTo>
                  <a:pt x="2238375" y="811286"/>
                  <a:pt x="2224161" y="825500"/>
                  <a:pt x="2206626" y="825500"/>
                </a:cubicBezTo>
                <a:lnTo>
                  <a:pt x="31749" y="825500"/>
                </a:lnTo>
                <a:cubicBezTo>
                  <a:pt x="14214" y="825500"/>
                  <a:pt x="0" y="811286"/>
                  <a:pt x="0" y="793751"/>
                </a:cubicBezTo>
                <a:lnTo>
                  <a:pt x="0" y="31749"/>
                </a:lnTo>
                <a:cubicBezTo>
                  <a:pt x="0" y="14226"/>
                  <a:pt x="14226" y="0"/>
                  <a:pt x="31749" y="0"/>
                </a:cubicBezTo>
                <a:close/>
              </a:path>
            </a:pathLst>
          </a:custGeom>
          <a:solidFill>
            <a:srgbClr val="4A6052">
              <a:alpha val="10196"/>
            </a:srgbClr>
          </a:solidFill>
          <a:ln/>
        </p:spPr>
      </p:sp>
      <p:sp>
        <p:nvSpPr>
          <p:cNvPr id="42" name="Text 39"/>
          <p:cNvSpPr/>
          <p:nvPr/>
        </p:nvSpPr>
        <p:spPr>
          <a:xfrm>
            <a:off x="353219" y="6270625"/>
            <a:ext cx="2166938" cy="285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00000"/>
              </a:lnSpc>
            </a:pPr>
            <a:r>
              <a:rPr lang="en-US" sz="1875" b="1" dirty="0">
                <a:solidFill>
                  <a:srgbClr val="4A6052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5</a:t>
            </a:r>
            <a:endParaRPr lang="en-US" sz="1600" dirty="0"/>
          </a:p>
        </p:txBody>
      </p:sp>
      <p:sp>
        <p:nvSpPr>
          <p:cNvPr id="43" name="Text 40"/>
          <p:cNvSpPr/>
          <p:nvPr/>
        </p:nvSpPr>
        <p:spPr>
          <a:xfrm>
            <a:off x="381000" y="6556375"/>
            <a:ext cx="2111375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000" b="1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Quantitative</a:t>
            </a:r>
            <a:endParaRPr lang="en-US" sz="1600" dirty="0"/>
          </a:p>
        </p:txBody>
      </p:sp>
      <p:sp>
        <p:nvSpPr>
          <p:cNvPr id="44" name="Text 41"/>
          <p:cNvSpPr/>
          <p:nvPr/>
        </p:nvSpPr>
        <p:spPr>
          <a:xfrm>
            <a:off x="384969" y="6746875"/>
            <a:ext cx="2103438" cy="158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875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Statistical analysis</a:t>
            </a:r>
            <a:endParaRPr lang="en-US" sz="1600" dirty="0"/>
          </a:p>
        </p:txBody>
      </p:sp>
      <p:sp>
        <p:nvSpPr>
          <p:cNvPr id="45" name="Shape 42"/>
          <p:cNvSpPr/>
          <p:nvPr/>
        </p:nvSpPr>
        <p:spPr>
          <a:xfrm>
            <a:off x="2647900" y="6175375"/>
            <a:ext cx="2238375" cy="825500"/>
          </a:xfrm>
          <a:custGeom>
            <a:avLst/>
            <a:gdLst/>
            <a:ahLst/>
            <a:cxnLst/>
            <a:rect l="l" t="t" r="r" b="b"/>
            <a:pathLst>
              <a:path w="2238375" h="825500">
                <a:moveTo>
                  <a:pt x="31749" y="0"/>
                </a:moveTo>
                <a:lnTo>
                  <a:pt x="2206626" y="0"/>
                </a:lnTo>
                <a:cubicBezTo>
                  <a:pt x="2224161" y="0"/>
                  <a:pt x="2238375" y="14214"/>
                  <a:pt x="2238375" y="31749"/>
                </a:cubicBezTo>
                <a:lnTo>
                  <a:pt x="2238375" y="793751"/>
                </a:lnTo>
                <a:cubicBezTo>
                  <a:pt x="2238375" y="811286"/>
                  <a:pt x="2224161" y="825500"/>
                  <a:pt x="2206626" y="825500"/>
                </a:cubicBezTo>
                <a:lnTo>
                  <a:pt x="31749" y="825500"/>
                </a:lnTo>
                <a:cubicBezTo>
                  <a:pt x="14214" y="825500"/>
                  <a:pt x="0" y="811286"/>
                  <a:pt x="0" y="793751"/>
                </a:cubicBezTo>
                <a:lnTo>
                  <a:pt x="0" y="31749"/>
                </a:lnTo>
                <a:cubicBezTo>
                  <a:pt x="0" y="14226"/>
                  <a:pt x="14226" y="0"/>
                  <a:pt x="31749" y="0"/>
                </a:cubicBezTo>
                <a:close/>
              </a:path>
            </a:pathLst>
          </a:custGeom>
          <a:solidFill>
            <a:srgbClr val="A0AEC0">
              <a:alpha val="10196"/>
            </a:srgbClr>
          </a:solidFill>
          <a:ln/>
        </p:spPr>
      </p:sp>
      <p:sp>
        <p:nvSpPr>
          <p:cNvPr id="46" name="Text 43"/>
          <p:cNvSpPr/>
          <p:nvPr/>
        </p:nvSpPr>
        <p:spPr>
          <a:xfrm>
            <a:off x="2683619" y="6270625"/>
            <a:ext cx="2166938" cy="285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00000"/>
              </a:lnSpc>
            </a:pPr>
            <a:r>
              <a:rPr lang="en-US" sz="1875" b="1" dirty="0">
                <a:solidFill>
                  <a:srgbClr val="A0AEC0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2</a:t>
            </a:r>
            <a:endParaRPr lang="en-US" sz="1600" dirty="0"/>
          </a:p>
        </p:txBody>
      </p:sp>
      <p:sp>
        <p:nvSpPr>
          <p:cNvPr id="47" name="Text 44"/>
          <p:cNvSpPr/>
          <p:nvPr/>
        </p:nvSpPr>
        <p:spPr>
          <a:xfrm>
            <a:off x="2711400" y="6556375"/>
            <a:ext cx="2111375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000" b="1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Qualitative</a:t>
            </a:r>
            <a:endParaRPr lang="en-US" sz="1600" dirty="0"/>
          </a:p>
        </p:txBody>
      </p:sp>
      <p:sp>
        <p:nvSpPr>
          <p:cNvPr id="48" name="Text 45"/>
          <p:cNvSpPr/>
          <p:nvPr/>
        </p:nvSpPr>
        <p:spPr>
          <a:xfrm>
            <a:off x="2715369" y="6746875"/>
            <a:ext cx="2103438" cy="158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875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Thematic analysis</a:t>
            </a:r>
            <a:endParaRPr lang="en-US" sz="1600" dirty="0"/>
          </a:p>
        </p:txBody>
      </p:sp>
      <p:sp>
        <p:nvSpPr>
          <p:cNvPr id="49" name="Shape 46"/>
          <p:cNvSpPr/>
          <p:nvPr/>
        </p:nvSpPr>
        <p:spPr>
          <a:xfrm>
            <a:off x="4978301" y="6175375"/>
            <a:ext cx="2238375" cy="825500"/>
          </a:xfrm>
          <a:custGeom>
            <a:avLst/>
            <a:gdLst/>
            <a:ahLst/>
            <a:cxnLst/>
            <a:rect l="l" t="t" r="r" b="b"/>
            <a:pathLst>
              <a:path w="2238375" h="825500">
                <a:moveTo>
                  <a:pt x="31749" y="0"/>
                </a:moveTo>
                <a:lnTo>
                  <a:pt x="2206626" y="0"/>
                </a:lnTo>
                <a:cubicBezTo>
                  <a:pt x="2224161" y="0"/>
                  <a:pt x="2238375" y="14214"/>
                  <a:pt x="2238375" y="31749"/>
                </a:cubicBezTo>
                <a:lnTo>
                  <a:pt x="2238375" y="793751"/>
                </a:lnTo>
                <a:cubicBezTo>
                  <a:pt x="2238375" y="811286"/>
                  <a:pt x="2224161" y="825500"/>
                  <a:pt x="2206626" y="825500"/>
                </a:cubicBezTo>
                <a:lnTo>
                  <a:pt x="31749" y="825500"/>
                </a:lnTo>
                <a:cubicBezTo>
                  <a:pt x="14214" y="825500"/>
                  <a:pt x="0" y="811286"/>
                  <a:pt x="0" y="793751"/>
                </a:cubicBezTo>
                <a:lnTo>
                  <a:pt x="0" y="31749"/>
                </a:lnTo>
                <a:cubicBezTo>
                  <a:pt x="0" y="14226"/>
                  <a:pt x="14226" y="0"/>
                  <a:pt x="31749" y="0"/>
                </a:cubicBezTo>
                <a:close/>
              </a:path>
            </a:pathLst>
          </a:custGeom>
          <a:solidFill>
            <a:srgbClr val="4A6052">
              <a:alpha val="10196"/>
            </a:srgbClr>
          </a:solidFill>
          <a:ln/>
        </p:spPr>
      </p:sp>
      <p:sp>
        <p:nvSpPr>
          <p:cNvPr id="50" name="Text 47"/>
          <p:cNvSpPr/>
          <p:nvPr/>
        </p:nvSpPr>
        <p:spPr>
          <a:xfrm>
            <a:off x="5014020" y="6270625"/>
            <a:ext cx="2166938" cy="285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00000"/>
              </a:lnSpc>
            </a:pPr>
            <a:r>
              <a:rPr lang="en-US" sz="1875" b="1" dirty="0">
                <a:solidFill>
                  <a:srgbClr val="4A6052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4</a:t>
            </a:r>
            <a:endParaRPr lang="en-US" sz="1600" dirty="0"/>
          </a:p>
        </p:txBody>
      </p:sp>
      <p:sp>
        <p:nvSpPr>
          <p:cNvPr id="51" name="Text 48"/>
          <p:cNvSpPr/>
          <p:nvPr/>
        </p:nvSpPr>
        <p:spPr>
          <a:xfrm>
            <a:off x="5041801" y="6556375"/>
            <a:ext cx="2111375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000" b="1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Mixed-Methods</a:t>
            </a:r>
            <a:endParaRPr lang="en-US" sz="1600" dirty="0"/>
          </a:p>
        </p:txBody>
      </p:sp>
      <p:sp>
        <p:nvSpPr>
          <p:cNvPr id="52" name="Text 49"/>
          <p:cNvSpPr/>
          <p:nvPr/>
        </p:nvSpPr>
        <p:spPr>
          <a:xfrm>
            <a:off x="5045770" y="6746875"/>
            <a:ext cx="2103438" cy="158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875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Combined approaches</a:t>
            </a:r>
            <a:endParaRPr lang="en-US" sz="1600" dirty="0"/>
          </a:p>
        </p:txBody>
      </p:sp>
      <p:sp>
        <p:nvSpPr>
          <p:cNvPr id="53" name="Shape 50"/>
          <p:cNvSpPr/>
          <p:nvPr/>
        </p:nvSpPr>
        <p:spPr>
          <a:xfrm>
            <a:off x="7308825" y="6175375"/>
            <a:ext cx="2238375" cy="825500"/>
          </a:xfrm>
          <a:custGeom>
            <a:avLst/>
            <a:gdLst/>
            <a:ahLst/>
            <a:cxnLst/>
            <a:rect l="l" t="t" r="r" b="b"/>
            <a:pathLst>
              <a:path w="2238375" h="825500">
                <a:moveTo>
                  <a:pt x="31749" y="0"/>
                </a:moveTo>
                <a:lnTo>
                  <a:pt x="2206626" y="0"/>
                </a:lnTo>
                <a:cubicBezTo>
                  <a:pt x="2224161" y="0"/>
                  <a:pt x="2238375" y="14214"/>
                  <a:pt x="2238375" y="31749"/>
                </a:cubicBezTo>
                <a:lnTo>
                  <a:pt x="2238375" y="793751"/>
                </a:lnTo>
                <a:cubicBezTo>
                  <a:pt x="2238375" y="811286"/>
                  <a:pt x="2224161" y="825500"/>
                  <a:pt x="2206626" y="825500"/>
                </a:cubicBezTo>
                <a:lnTo>
                  <a:pt x="31749" y="825500"/>
                </a:lnTo>
                <a:cubicBezTo>
                  <a:pt x="14214" y="825500"/>
                  <a:pt x="0" y="811286"/>
                  <a:pt x="0" y="793751"/>
                </a:cubicBezTo>
                <a:lnTo>
                  <a:pt x="0" y="31749"/>
                </a:lnTo>
                <a:cubicBezTo>
                  <a:pt x="0" y="14226"/>
                  <a:pt x="14226" y="0"/>
                  <a:pt x="31749" y="0"/>
                </a:cubicBezTo>
                <a:close/>
              </a:path>
            </a:pathLst>
          </a:custGeom>
          <a:solidFill>
            <a:srgbClr val="A0AEC0">
              <a:alpha val="10196"/>
            </a:srgbClr>
          </a:solidFill>
          <a:ln/>
        </p:spPr>
      </p:sp>
      <p:sp>
        <p:nvSpPr>
          <p:cNvPr id="54" name="Text 51"/>
          <p:cNvSpPr/>
          <p:nvPr/>
        </p:nvSpPr>
        <p:spPr>
          <a:xfrm>
            <a:off x="7344544" y="6270625"/>
            <a:ext cx="2166938" cy="285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00000"/>
              </a:lnSpc>
            </a:pPr>
            <a:r>
              <a:rPr lang="en-US" sz="1875" b="1" dirty="0">
                <a:solidFill>
                  <a:srgbClr val="A0AEC0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2</a:t>
            </a:r>
            <a:endParaRPr lang="en-US" sz="1600" dirty="0"/>
          </a:p>
        </p:txBody>
      </p:sp>
      <p:sp>
        <p:nvSpPr>
          <p:cNvPr id="55" name="Text 52"/>
          <p:cNvSpPr/>
          <p:nvPr/>
        </p:nvSpPr>
        <p:spPr>
          <a:xfrm>
            <a:off x="7372325" y="6556375"/>
            <a:ext cx="2111375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000" b="1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Practice-Based</a:t>
            </a:r>
            <a:endParaRPr lang="en-US" sz="1600" dirty="0"/>
          </a:p>
        </p:txBody>
      </p:sp>
      <p:sp>
        <p:nvSpPr>
          <p:cNvPr id="56" name="Text 53"/>
          <p:cNvSpPr/>
          <p:nvPr/>
        </p:nvSpPr>
        <p:spPr>
          <a:xfrm>
            <a:off x="7376294" y="6746875"/>
            <a:ext cx="2103438" cy="158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875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Audit/project</a:t>
            </a:r>
            <a:endParaRPr lang="en-US" sz="1600" dirty="0"/>
          </a:p>
        </p:txBody>
      </p:sp>
      <p:sp>
        <p:nvSpPr>
          <p:cNvPr id="57" name="Shape 54"/>
          <p:cNvSpPr/>
          <p:nvPr/>
        </p:nvSpPr>
        <p:spPr>
          <a:xfrm>
            <a:off x="9639226" y="6175375"/>
            <a:ext cx="2238375" cy="825500"/>
          </a:xfrm>
          <a:custGeom>
            <a:avLst/>
            <a:gdLst/>
            <a:ahLst/>
            <a:cxnLst/>
            <a:rect l="l" t="t" r="r" b="b"/>
            <a:pathLst>
              <a:path w="2238375" h="825500">
                <a:moveTo>
                  <a:pt x="31749" y="0"/>
                </a:moveTo>
                <a:lnTo>
                  <a:pt x="2206626" y="0"/>
                </a:lnTo>
                <a:cubicBezTo>
                  <a:pt x="2224161" y="0"/>
                  <a:pt x="2238375" y="14214"/>
                  <a:pt x="2238375" y="31749"/>
                </a:cubicBezTo>
                <a:lnTo>
                  <a:pt x="2238375" y="793751"/>
                </a:lnTo>
                <a:cubicBezTo>
                  <a:pt x="2238375" y="811286"/>
                  <a:pt x="2224161" y="825500"/>
                  <a:pt x="2206626" y="825500"/>
                </a:cubicBezTo>
                <a:lnTo>
                  <a:pt x="31749" y="825500"/>
                </a:lnTo>
                <a:cubicBezTo>
                  <a:pt x="14214" y="825500"/>
                  <a:pt x="0" y="811286"/>
                  <a:pt x="0" y="793751"/>
                </a:cubicBezTo>
                <a:lnTo>
                  <a:pt x="0" y="31749"/>
                </a:lnTo>
                <a:cubicBezTo>
                  <a:pt x="0" y="14226"/>
                  <a:pt x="14226" y="0"/>
                  <a:pt x="31749" y="0"/>
                </a:cubicBezTo>
                <a:close/>
              </a:path>
            </a:pathLst>
          </a:custGeom>
          <a:solidFill>
            <a:srgbClr val="4A6052"/>
          </a:solidFill>
          <a:ln/>
        </p:spPr>
      </p:sp>
      <p:sp>
        <p:nvSpPr>
          <p:cNvPr id="58" name="Text 55"/>
          <p:cNvSpPr/>
          <p:nvPr/>
        </p:nvSpPr>
        <p:spPr>
          <a:xfrm>
            <a:off x="9674944" y="6270625"/>
            <a:ext cx="2166938" cy="285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00000"/>
              </a:lnSpc>
            </a:pPr>
            <a:r>
              <a:rPr lang="en-US" sz="1875" b="1" dirty="0">
                <a:solidFill>
                  <a:srgbClr val="F8F7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5</a:t>
            </a:r>
            <a:endParaRPr lang="en-US" sz="1600" dirty="0"/>
          </a:p>
        </p:txBody>
      </p:sp>
      <p:sp>
        <p:nvSpPr>
          <p:cNvPr id="59" name="Text 56"/>
          <p:cNvSpPr/>
          <p:nvPr/>
        </p:nvSpPr>
        <p:spPr>
          <a:xfrm>
            <a:off x="9702726" y="6556375"/>
            <a:ext cx="2111375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000" b="1" dirty="0">
                <a:solidFill>
                  <a:srgbClr val="F8F7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Opinion/Review</a:t>
            </a:r>
            <a:endParaRPr lang="en-US" sz="1600" dirty="0"/>
          </a:p>
        </p:txBody>
      </p:sp>
      <p:sp>
        <p:nvSpPr>
          <p:cNvPr id="60" name="Text 57"/>
          <p:cNvSpPr/>
          <p:nvPr/>
        </p:nvSpPr>
        <p:spPr>
          <a:xfrm>
            <a:off x="9706694" y="6746875"/>
            <a:ext cx="2103438" cy="158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875" dirty="0">
                <a:solidFill>
                  <a:srgbClr val="F8F7F4">
                    <a:alpha val="9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Policy papers</a:t>
            </a:r>
            <a:endParaRPr lang="en-US" sz="1600" dirty="0"/>
          </a:p>
        </p:txBody>
      </p:sp>
      <p:sp>
        <p:nvSpPr>
          <p:cNvPr id="61" name="Shape 58"/>
          <p:cNvSpPr/>
          <p:nvPr/>
        </p:nvSpPr>
        <p:spPr>
          <a:xfrm>
            <a:off x="317500" y="7008813"/>
            <a:ext cx="11557000" cy="15875"/>
          </a:xfrm>
          <a:custGeom>
            <a:avLst/>
            <a:gdLst/>
            <a:ahLst/>
            <a:cxnLst/>
            <a:rect l="l" t="t" r="r" b="b"/>
            <a:pathLst>
              <a:path w="11557000" h="15875">
                <a:moveTo>
                  <a:pt x="0" y="0"/>
                </a:moveTo>
                <a:lnTo>
                  <a:pt x="11557000" y="0"/>
                </a:lnTo>
                <a:lnTo>
                  <a:pt x="11557000" y="15875"/>
                </a:lnTo>
                <a:lnTo>
                  <a:pt x="0" y="15875"/>
                </a:lnTo>
                <a:lnTo>
                  <a:pt x="0" y="0"/>
                </a:lnTo>
                <a:close/>
              </a:path>
            </a:pathLst>
          </a:custGeom>
          <a:solidFill>
            <a:srgbClr val="4A6052"/>
          </a:solidFill>
          <a:ln/>
        </p:spPr>
      </p:sp>
      <p:sp>
        <p:nvSpPr>
          <p:cNvPr id="62" name="Text 59"/>
          <p:cNvSpPr/>
          <p:nvPr/>
        </p:nvSpPr>
        <p:spPr>
          <a:xfrm>
            <a:off x="317500" y="7112000"/>
            <a:ext cx="11612563" cy="158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875" b="1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Source:</a:t>
            </a:r>
            <a:pPr>
              <a:lnSpc>
                <a:spcPct val="120000"/>
              </a:lnSpc>
            </a:pPr>
            <a:r>
              <a:rPr lang="en-US" sz="875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Enang et al. (2022) • </a:t>
            </a:r>
            <a:pPr>
              <a:lnSpc>
                <a:spcPct val="120000"/>
              </a:lnSpc>
            </a:pPr>
            <a:r>
              <a:rPr lang="en-US" sz="875" dirty="0">
                <a:solidFill>
                  <a:srgbClr val="4A6052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Policing and Society, 32(4), 540-559</a:t>
            </a:r>
            <a:endParaRPr lang="en-US" sz="1600" dirty="0"/>
          </a:p>
        </p:txBody>
      </p:sp>
    </p:spTree>
  </p:cSld>
  <p:clrMapOvr>
    <a:masterClrMapping/>
  </p:clrMapOvr>
  <p:transition>
    <p:fade/>
    <p:spd val="med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8F7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317500" y="317500"/>
            <a:ext cx="381000" cy="381000"/>
          </a:xfrm>
          <a:custGeom>
            <a:avLst/>
            <a:gdLst/>
            <a:ahLst/>
            <a:cxnLst/>
            <a:rect l="l" t="t" r="r" b="b"/>
            <a:pathLst>
              <a:path w="381000" h="381000">
                <a:moveTo>
                  <a:pt x="31749" y="0"/>
                </a:moveTo>
                <a:lnTo>
                  <a:pt x="349251" y="0"/>
                </a:lnTo>
                <a:cubicBezTo>
                  <a:pt x="366786" y="0"/>
                  <a:pt x="381000" y="14214"/>
                  <a:pt x="381000" y="31749"/>
                </a:cubicBezTo>
                <a:lnTo>
                  <a:pt x="381000" y="349251"/>
                </a:lnTo>
                <a:cubicBezTo>
                  <a:pt x="381000" y="366786"/>
                  <a:pt x="366786" y="381000"/>
                  <a:pt x="349251" y="381000"/>
                </a:cubicBezTo>
                <a:lnTo>
                  <a:pt x="31749" y="381000"/>
                </a:lnTo>
                <a:cubicBezTo>
                  <a:pt x="14214" y="381000"/>
                  <a:pt x="0" y="366786"/>
                  <a:pt x="0" y="349251"/>
                </a:cubicBezTo>
                <a:lnTo>
                  <a:pt x="0" y="31749"/>
                </a:lnTo>
                <a:cubicBezTo>
                  <a:pt x="0" y="14226"/>
                  <a:pt x="14226" y="0"/>
                  <a:pt x="31749" y="0"/>
                </a:cubicBezTo>
                <a:close/>
              </a:path>
            </a:pathLst>
          </a:custGeom>
          <a:solidFill>
            <a:srgbClr val="4A6052"/>
          </a:solidFill>
          <a:ln/>
        </p:spPr>
      </p:sp>
      <p:sp>
        <p:nvSpPr>
          <p:cNvPr id="3" name="Shape 1"/>
          <p:cNvSpPr/>
          <p:nvPr/>
        </p:nvSpPr>
        <p:spPr>
          <a:xfrm>
            <a:off x="412750" y="412750"/>
            <a:ext cx="190500" cy="190500"/>
          </a:xfrm>
          <a:custGeom>
            <a:avLst/>
            <a:gdLst/>
            <a:ahLst/>
            <a:cxnLst/>
            <a:rect l="l" t="t" r="r" b="b"/>
            <a:pathLst>
              <a:path w="190500" h="190500">
                <a:moveTo>
                  <a:pt x="11906" y="11906"/>
                </a:moveTo>
                <a:cubicBezTo>
                  <a:pt x="18492" y="11906"/>
                  <a:pt x="23812" y="17227"/>
                  <a:pt x="23812" y="23812"/>
                </a:cubicBezTo>
                <a:lnTo>
                  <a:pt x="23812" y="148828"/>
                </a:lnTo>
                <a:cubicBezTo>
                  <a:pt x="23812" y="152102"/>
                  <a:pt x="26491" y="154781"/>
                  <a:pt x="29766" y="154781"/>
                </a:cubicBezTo>
                <a:lnTo>
                  <a:pt x="178594" y="154781"/>
                </a:lnTo>
                <a:cubicBezTo>
                  <a:pt x="185179" y="154781"/>
                  <a:pt x="190500" y="160102"/>
                  <a:pt x="190500" y="166688"/>
                </a:cubicBezTo>
                <a:cubicBezTo>
                  <a:pt x="190500" y="173273"/>
                  <a:pt x="185179" y="178594"/>
                  <a:pt x="178594" y="178594"/>
                </a:cubicBezTo>
                <a:lnTo>
                  <a:pt x="29766" y="178594"/>
                </a:lnTo>
                <a:cubicBezTo>
                  <a:pt x="13320" y="178594"/>
                  <a:pt x="0" y="165274"/>
                  <a:pt x="0" y="148828"/>
                </a:cubicBezTo>
                <a:lnTo>
                  <a:pt x="0" y="23812"/>
                </a:lnTo>
                <a:cubicBezTo>
                  <a:pt x="0" y="17227"/>
                  <a:pt x="5321" y="11906"/>
                  <a:pt x="11906" y="11906"/>
                </a:cubicBezTo>
                <a:close/>
                <a:moveTo>
                  <a:pt x="47625" y="35719"/>
                </a:moveTo>
                <a:cubicBezTo>
                  <a:pt x="47625" y="29133"/>
                  <a:pt x="52946" y="23812"/>
                  <a:pt x="59531" y="23812"/>
                </a:cubicBezTo>
                <a:lnTo>
                  <a:pt x="130969" y="23812"/>
                </a:lnTo>
                <a:cubicBezTo>
                  <a:pt x="137554" y="23812"/>
                  <a:pt x="142875" y="29133"/>
                  <a:pt x="142875" y="35719"/>
                </a:cubicBezTo>
                <a:cubicBezTo>
                  <a:pt x="142875" y="42304"/>
                  <a:pt x="137554" y="47625"/>
                  <a:pt x="130969" y="47625"/>
                </a:cubicBezTo>
                <a:lnTo>
                  <a:pt x="59531" y="47625"/>
                </a:lnTo>
                <a:cubicBezTo>
                  <a:pt x="52946" y="47625"/>
                  <a:pt x="47625" y="42304"/>
                  <a:pt x="47625" y="35719"/>
                </a:cubicBezTo>
                <a:close/>
                <a:moveTo>
                  <a:pt x="59531" y="65484"/>
                </a:moveTo>
                <a:lnTo>
                  <a:pt x="107156" y="65484"/>
                </a:lnTo>
                <a:cubicBezTo>
                  <a:pt x="113742" y="65484"/>
                  <a:pt x="119063" y="70805"/>
                  <a:pt x="119063" y="77391"/>
                </a:cubicBezTo>
                <a:cubicBezTo>
                  <a:pt x="119063" y="83976"/>
                  <a:pt x="113742" y="89297"/>
                  <a:pt x="107156" y="89297"/>
                </a:cubicBezTo>
                <a:lnTo>
                  <a:pt x="59531" y="89297"/>
                </a:lnTo>
                <a:cubicBezTo>
                  <a:pt x="52946" y="89297"/>
                  <a:pt x="47625" y="83976"/>
                  <a:pt x="47625" y="77391"/>
                </a:cubicBezTo>
                <a:cubicBezTo>
                  <a:pt x="47625" y="70805"/>
                  <a:pt x="52946" y="65484"/>
                  <a:pt x="59531" y="65484"/>
                </a:cubicBezTo>
                <a:close/>
                <a:moveTo>
                  <a:pt x="59531" y="107156"/>
                </a:moveTo>
                <a:lnTo>
                  <a:pt x="154781" y="107156"/>
                </a:lnTo>
                <a:cubicBezTo>
                  <a:pt x="161367" y="107156"/>
                  <a:pt x="166688" y="112477"/>
                  <a:pt x="166688" y="119063"/>
                </a:cubicBezTo>
                <a:cubicBezTo>
                  <a:pt x="166688" y="125648"/>
                  <a:pt x="161367" y="130969"/>
                  <a:pt x="154781" y="130969"/>
                </a:cubicBezTo>
                <a:lnTo>
                  <a:pt x="59531" y="130969"/>
                </a:lnTo>
                <a:cubicBezTo>
                  <a:pt x="52946" y="130969"/>
                  <a:pt x="47625" y="125648"/>
                  <a:pt x="47625" y="119063"/>
                </a:cubicBezTo>
                <a:cubicBezTo>
                  <a:pt x="47625" y="112477"/>
                  <a:pt x="52946" y="107156"/>
                  <a:pt x="59531" y="107156"/>
                </a:cubicBezTo>
                <a:close/>
              </a:path>
            </a:pathLst>
          </a:custGeom>
          <a:solidFill>
            <a:srgbClr val="F8F7F4"/>
          </a:solidFill>
          <a:ln/>
        </p:spPr>
      </p:sp>
      <p:sp>
        <p:nvSpPr>
          <p:cNvPr id="4" name="Text 2"/>
          <p:cNvSpPr/>
          <p:nvPr/>
        </p:nvSpPr>
        <p:spPr>
          <a:xfrm>
            <a:off x="793750" y="349250"/>
            <a:ext cx="3794125" cy="317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90000"/>
              </a:lnSpc>
            </a:pPr>
            <a:r>
              <a:rPr lang="en-US" sz="2250" b="1" dirty="0">
                <a:solidFill>
                  <a:srgbClr val="4A5568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Results: What the Review Found</a:t>
            </a:r>
            <a:endParaRPr lang="en-US" sz="1600" dirty="0"/>
          </a:p>
        </p:txBody>
      </p:sp>
      <p:sp>
        <p:nvSpPr>
          <p:cNvPr id="5" name="Shape 3"/>
          <p:cNvSpPr/>
          <p:nvPr/>
        </p:nvSpPr>
        <p:spPr>
          <a:xfrm>
            <a:off x="317500" y="825500"/>
            <a:ext cx="5715000" cy="2000250"/>
          </a:xfrm>
          <a:custGeom>
            <a:avLst/>
            <a:gdLst/>
            <a:ahLst/>
            <a:cxnLst/>
            <a:rect l="l" t="t" r="r" b="b"/>
            <a:pathLst>
              <a:path w="5715000" h="2000250">
                <a:moveTo>
                  <a:pt x="31744" y="0"/>
                </a:moveTo>
                <a:lnTo>
                  <a:pt x="5683256" y="0"/>
                </a:lnTo>
                <a:cubicBezTo>
                  <a:pt x="5700788" y="0"/>
                  <a:pt x="5715000" y="14212"/>
                  <a:pt x="5715000" y="31744"/>
                </a:cubicBezTo>
                <a:lnTo>
                  <a:pt x="5715000" y="1968506"/>
                </a:lnTo>
                <a:cubicBezTo>
                  <a:pt x="5715000" y="1986038"/>
                  <a:pt x="5700788" y="2000250"/>
                  <a:pt x="5683256" y="2000250"/>
                </a:cubicBezTo>
                <a:lnTo>
                  <a:pt x="31744" y="2000250"/>
                </a:lnTo>
                <a:cubicBezTo>
                  <a:pt x="14212" y="2000250"/>
                  <a:pt x="0" y="1986038"/>
                  <a:pt x="0" y="1968506"/>
                </a:cubicBezTo>
                <a:lnTo>
                  <a:pt x="0" y="31744"/>
                </a:lnTo>
                <a:cubicBezTo>
                  <a:pt x="0" y="14224"/>
                  <a:pt x="14224" y="0"/>
                  <a:pt x="31744" y="0"/>
                </a:cubicBezTo>
                <a:close/>
              </a:path>
            </a:pathLst>
          </a:custGeom>
          <a:solidFill>
            <a:srgbClr val="4A5568"/>
          </a:solidFill>
          <a:ln/>
        </p:spPr>
      </p:sp>
      <p:sp>
        <p:nvSpPr>
          <p:cNvPr id="6" name="Text 4"/>
          <p:cNvSpPr/>
          <p:nvPr/>
        </p:nvSpPr>
        <p:spPr>
          <a:xfrm>
            <a:off x="444500" y="952500"/>
            <a:ext cx="5540375" cy="2222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250" b="1" dirty="0">
                <a:solidFill>
                  <a:srgbClr val="F8F7F4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Key Finding</a:t>
            </a:r>
            <a:endParaRPr lang="en-US" sz="1600" dirty="0"/>
          </a:p>
        </p:txBody>
      </p:sp>
      <p:sp>
        <p:nvSpPr>
          <p:cNvPr id="7" name="Shape 5"/>
          <p:cNvSpPr/>
          <p:nvPr/>
        </p:nvSpPr>
        <p:spPr>
          <a:xfrm>
            <a:off x="444500" y="1270000"/>
            <a:ext cx="5461000" cy="722313"/>
          </a:xfrm>
          <a:custGeom>
            <a:avLst/>
            <a:gdLst/>
            <a:ahLst/>
            <a:cxnLst/>
            <a:rect l="l" t="t" r="r" b="b"/>
            <a:pathLst>
              <a:path w="5461000" h="722313">
                <a:moveTo>
                  <a:pt x="31753" y="0"/>
                </a:moveTo>
                <a:lnTo>
                  <a:pt x="5429247" y="0"/>
                </a:lnTo>
                <a:cubicBezTo>
                  <a:pt x="5446784" y="0"/>
                  <a:pt x="5461000" y="14216"/>
                  <a:pt x="5461000" y="31753"/>
                </a:cubicBezTo>
                <a:lnTo>
                  <a:pt x="5461000" y="690560"/>
                </a:lnTo>
                <a:cubicBezTo>
                  <a:pt x="5461000" y="708096"/>
                  <a:pt x="5446784" y="722312"/>
                  <a:pt x="5429247" y="722313"/>
                </a:cubicBezTo>
                <a:lnTo>
                  <a:pt x="31753" y="722313"/>
                </a:lnTo>
                <a:cubicBezTo>
                  <a:pt x="14216" y="722313"/>
                  <a:pt x="0" y="708096"/>
                  <a:pt x="0" y="690560"/>
                </a:cubicBezTo>
                <a:lnTo>
                  <a:pt x="0" y="31753"/>
                </a:lnTo>
                <a:cubicBezTo>
                  <a:pt x="0" y="14228"/>
                  <a:pt x="14228" y="0"/>
                  <a:pt x="31753" y="0"/>
                </a:cubicBezTo>
                <a:close/>
              </a:path>
            </a:pathLst>
          </a:custGeom>
          <a:solidFill>
            <a:srgbClr val="F8F7F4">
              <a:alpha val="20000"/>
            </a:srgbClr>
          </a:solidFill>
          <a:ln/>
        </p:spPr>
      </p:sp>
      <p:sp>
        <p:nvSpPr>
          <p:cNvPr id="8" name="Text 6"/>
          <p:cNvSpPr/>
          <p:nvPr/>
        </p:nvSpPr>
        <p:spPr>
          <a:xfrm>
            <a:off x="571500" y="1397000"/>
            <a:ext cx="5278438" cy="46831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125" b="1" dirty="0">
                <a:solidFill>
                  <a:srgbClr val="F8F7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No tools or guidelines</a:t>
            </a:r>
            <a:pPr>
              <a:lnSpc>
                <a:spcPct val="140000"/>
              </a:lnSpc>
            </a:pPr>
            <a:r>
              <a:rPr lang="en-US" sz="1125" dirty="0">
                <a:solidFill>
                  <a:srgbClr val="F8F7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for broad vulnerability assessment applicable across LEPH were identified.</a:t>
            </a:r>
            <a:endParaRPr lang="en-US" sz="1600" dirty="0"/>
          </a:p>
        </p:txBody>
      </p:sp>
      <p:sp>
        <p:nvSpPr>
          <p:cNvPr id="9" name="Text 7"/>
          <p:cNvSpPr/>
          <p:nvPr/>
        </p:nvSpPr>
        <p:spPr>
          <a:xfrm>
            <a:off x="444500" y="2083594"/>
            <a:ext cx="5524500" cy="20637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000" dirty="0">
                <a:solidFill>
                  <a:srgbClr val="F8F7F4">
                    <a:alpha val="9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However, the review identified </a:t>
            </a:r>
            <a:pPr>
              <a:lnSpc>
                <a:spcPct val="140000"/>
              </a:lnSpc>
            </a:pPr>
            <a:r>
              <a:rPr lang="en-US" sz="1000" b="1" dirty="0">
                <a:solidFill>
                  <a:srgbClr val="F8F7F4">
                    <a:alpha val="9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four key themes</a:t>
            </a:r>
            <a:pPr>
              <a:lnSpc>
                <a:spcPct val="140000"/>
              </a:lnSpc>
            </a:pPr>
            <a:r>
              <a:rPr lang="en-US" sz="1000" dirty="0">
                <a:solidFill>
                  <a:srgbClr val="F8F7F4">
                    <a:alpha val="9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of effective vulnerability assessment practices.</a:t>
            </a:r>
            <a:endParaRPr lang="en-US" sz="1600" dirty="0"/>
          </a:p>
        </p:txBody>
      </p:sp>
      <p:sp>
        <p:nvSpPr>
          <p:cNvPr id="10" name="Shape 8"/>
          <p:cNvSpPr/>
          <p:nvPr/>
        </p:nvSpPr>
        <p:spPr>
          <a:xfrm>
            <a:off x="6175375" y="825500"/>
            <a:ext cx="5699125" cy="2000250"/>
          </a:xfrm>
          <a:custGeom>
            <a:avLst/>
            <a:gdLst/>
            <a:ahLst/>
            <a:cxnLst/>
            <a:rect l="l" t="t" r="r" b="b"/>
            <a:pathLst>
              <a:path w="5699125" h="2000250">
                <a:moveTo>
                  <a:pt x="31744" y="0"/>
                </a:moveTo>
                <a:lnTo>
                  <a:pt x="5667381" y="0"/>
                </a:lnTo>
                <a:cubicBezTo>
                  <a:pt x="5684913" y="0"/>
                  <a:pt x="5699125" y="14212"/>
                  <a:pt x="5699125" y="31744"/>
                </a:cubicBezTo>
                <a:lnTo>
                  <a:pt x="5699125" y="1968506"/>
                </a:lnTo>
                <a:cubicBezTo>
                  <a:pt x="5699125" y="1986038"/>
                  <a:pt x="5684913" y="2000250"/>
                  <a:pt x="5667381" y="2000250"/>
                </a:cubicBezTo>
                <a:lnTo>
                  <a:pt x="31744" y="2000250"/>
                </a:lnTo>
                <a:cubicBezTo>
                  <a:pt x="14212" y="2000250"/>
                  <a:pt x="0" y="1986038"/>
                  <a:pt x="0" y="1968506"/>
                </a:cubicBezTo>
                <a:lnTo>
                  <a:pt x="0" y="31744"/>
                </a:lnTo>
                <a:cubicBezTo>
                  <a:pt x="0" y="14224"/>
                  <a:pt x="14224" y="0"/>
                  <a:pt x="31744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sx="100000" sy="100000" kx="0" ky="0" algn="bl" rotWithShape="0" blurRad="47625" dist="31750" dir="5400000">
              <a:srgbClr val="000000">
                <a:alpha val="10196"/>
              </a:srgbClr>
            </a:outerShdw>
          </a:effectLst>
        </p:spPr>
      </p:sp>
      <p:sp>
        <p:nvSpPr>
          <p:cNvPr id="11" name="Shape 9"/>
          <p:cNvSpPr/>
          <p:nvPr/>
        </p:nvSpPr>
        <p:spPr>
          <a:xfrm>
            <a:off x="6175375" y="825500"/>
            <a:ext cx="31750" cy="2000250"/>
          </a:xfrm>
          <a:custGeom>
            <a:avLst/>
            <a:gdLst/>
            <a:ahLst/>
            <a:cxnLst/>
            <a:rect l="l" t="t" r="r" b="b"/>
            <a:pathLst>
              <a:path w="31750" h="2000250">
                <a:moveTo>
                  <a:pt x="31750" y="0"/>
                </a:moveTo>
                <a:lnTo>
                  <a:pt x="31750" y="0"/>
                </a:lnTo>
                <a:lnTo>
                  <a:pt x="31750" y="2000250"/>
                </a:lnTo>
                <a:lnTo>
                  <a:pt x="31750" y="2000250"/>
                </a:lnTo>
                <a:cubicBezTo>
                  <a:pt x="14227" y="2000250"/>
                  <a:pt x="0" y="1986023"/>
                  <a:pt x="0" y="1968500"/>
                </a:cubicBezTo>
                <a:lnTo>
                  <a:pt x="0" y="31750"/>
                </a:lnTo>
                <a:cubicBezTo>
                  <a:pt x="0" y="14227"/>
                  <a:pt x="14227" y="0"/>
                  <a:pt x="31750" y="0"/>
                </a:cubicBezTo>
                <a:close/>
              </a:path>
            </a:pathLst>
          </a:custGeom>
          <a:solidFill>
            <a:srgbClr val="4A6052"/>
          </a:solidFill>
          <a:ln/>
        </p:spPr>
      </p:sp>
      <p:sp>
        <p:nvSpPr>
          <p:cNvPr id="12" name="Text 10"/>
          <p:cNvSpPr/>
          <p:nvPr/>
        </p:nvSpPr>
        <p:spPr>
          <a:xfrm>
            <a:off x="6318250" y="952500"/>
            <a:ext cx="5508625" cy="2222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250" b="1" dirty="0">
                <a:solidFill>
                  <a:srgbClr val="4A5568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Geographic Distribution</a:t>
            </a:r>
            <a:endParaRPr lang="en-US" sz="1600" dirty="0"/>
          </a:p>
        </p:txBody>
      </p:sp>
      <p:sp>
        <p:nvSpPr>
          <p:cNvPr id="13" name="Shape 11"/>
          <p:cNvSpPr/>
          <p:nvPr/>
        </p:nvSpPr>
        <p:spPr>
          <a:xfrm>
            <a:off x="6318250" y="1270000"/>
            <a:ext cx="2667000" cy="666750"/>
          </a:xfrm>
          <a:custGeom>
            <a:avLst/>
            <a:gdLst/>
            <a:ahLst/>
            <a:cxnLst/>
            <a:rect l="l" t="t" r="r" b="b"/>
            <a:pathLst>
              <a:path w="2667000" h="666750">
                <a:moveTo>
                  <a:pt x="31751" y="0"/>
                </a:moveTo>
                <a:lnTo>
                  <a:pt x="2635249" y="0"/>
                </a:lnTo>
                <a:cubicBezTo>
                  <a:pt x="2652785" y="0"/>
                  <a:pt x="2667000" y="14215"/>
                  <a:pt x="2667000" y="31751"/>
                </a:cubicBezTo>
                <a:lnTo>
                  <a:pt x="2667000" y="634999"/>
                </a:lnTo>
                <a:cubicBezTo>
                  <a:pt x="2667000" y="652535"/>
                  <a:pt x="2652785" y="666750"/>
                  <a:pt x="2635249" y="666750"/>
                </a:cubicBezTo>
                <a:lnTo>
                  <a:pt x="31751" y="666750"/>
                </a:lnTo>
                <a:cubicBezTo>
                  <a:pt x="14215" y="666750"/>
                  <a:pt x="0" y="652535"/>
                  <a:pt x="0" y="634999"/>
                </a:cubicBezTo>
                <a:lnTo>
                  <a:pt x="0" y="31751"/>
                </a:lnTo>
                <a:cubicBezTo>
                  <a:pt x="0" y="14227"/>
                  <a:pt x="14227" y="0"/>
                  <a:pt x="31751" y="0"/>
                </a:cubicBezTo>
                <a:close/>
              </a:path>
            </a:pathLst>
          </a:custGeom>
          <a:solidFill>
            <a:srgbClr val="4A6052">
              <a:alpha val="10196"/>
            </a:srgbClr>
          </a:solidFill>
          <a:ln/>
        </p:spPr>
      </p:sp>
      <p:sp>
        <p:nvSpPr>
          <p:cNvPr id="14" name="Text 12"/>
          <p:cNvSpPr/>
          <p:nvPr/>
        </p:nvSpPr>
        <p:spPr>
          <a:xfrm>
            <a:off x="6353969" y="1365250"/>
            <a:ext cx="2595563" cy="285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00000"/>
              </a:lnSpc>
            </a:pPr>
            <a:r>
              <a:rPr lang="en-US" sz="1875" b="1" dirty="0">
                <a:solidFill>
                  <a:srgbClr val="4A6052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6</a:t>
            </a:r>
            <a:endParaRPr lang="en-US" sz="1600" dirty="0"/>
          </a:p>
        </p:txBody>
      </p:sp>
      <p:sp>
        <p:nvSpPr>
          <p:cNvPr id="15" name="Text 13"/>
          <p:cNvSpPr/>
          <p:nvPr/>
        </p:nvSpPr>
        <p:spPr>
          <a:xfrm>
            <a:off x="6381750" y="1651000"/>
            <a:ext cx="2540000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000" b="1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United Kingdom</a:t>
            </a:r>
            <a:endParaRPr lang="en-US" sz="1600" dirty="0"/>
          </a:p>
        </p:txBody>
      </p:sp>
      <p:sp>
        <p:nvSpPr>
          <p:cNvPr id="16" name="Shape 14"/>
          <p:cNvSpPr/>
          <p:nvPr/>
        </p:nvSpPr>
        <p:spPr>
          <a:xfrm>
            <a:off x="9080500" y="1270000"/>
            <a:ext cx="2667000" cy="666750"/>
          </a:xfrm>
          <a:custGeom>
            <a:avLst/>
            <a:gdLst/>
            <a:ahLst/>
            <a:cxnLst/>
            <a:rect l="l" t="t" r="r" b="b"/>
            <a:pathLst>
              <a:path w="2667000" h="666750">
                <a:moveTo>
                  <a:pt x="31751" y="0"/>
                </a:moveTo>
                <a:lnTo>
                  <a:pt x="2635249" y="0"/>
                </a:lnTo>
                <a:cubicBezTo>
                  <a:pt x="2652785" y="0"/>
                  <a:pt x="2667000" y="14215"/>
                  <a:pt x="2667000" y="31751"/>
                </a:cubicBezTo>
                <a:lnTo>
                  <a:pt x="2667000" y="634999"/>
                </a:lnTo>
                <a:cubicBezTo>
                  <a:pt x="2667000" y="652535"/>
                  <a:pt x="2652785" y="666750"/>
                  <a:pt x="2635249" y="666750"/>
                </a:cubicBezTo>
                <a:lnTo>
                  <a:pt x="31751" y="666750"/>
                </a:lnTo>
                <a:cubicBezTo>
                  <a:pt x="14215" y="666750"/>
                  <a:pt x="0" y="652535"/>
                  <a:pt x="0" y="634999"/>
                </a:cubicBezTo>
                <a:lnTo>
                  <a:pt x="0" y="31751"/>
                </a:lnTo>
                <a:cubicBezTo>
                  <a:pt x="0" y="14227"/>
                  <a:pt x="14227" y="0"/>
                  <a:pt x="31751" y="0"/>
                </a:cubicBezTo>
                <a:close/>
              </a:path>
            </a:pathLst>
          </a:custGeom>
          <a:solidFill>
            <a:srgbClr val="A0AEC0">
              <a:alpha val="10196"/>
            </a:srgbClr>
          </a:solidFill>
          <a:ln/>
        </p:spPr>
      </p:sp>
      <p:sp>
        <p:nvSpPr>
          <p:cNvPr id="17" name="Text 15"/>
          <p:cNvSpPr/>
          <p:nvPr/>
        </p:nvSpPr>
        <p:spPr>
          <a:xfrm>
            <a:off x="9116219" y="1365250"/>
            <a:ext cx="2595563" cy="285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00000"/>
              </a:lnSpc>
            </a:pPr>
            <a:r>
              <a:rPr lang="en-US" sz="1875" b="1" dirty="0">
                <a:solidFill>
                  <a:srgbClr val="A0AEC0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6</a:t>
            </a:r>
            <a:endParaRPr lang="en-US" sz="1600" dirty="0"/>
          </a:p>
        </p:txBody>
      </p:sp>
      <p:sp>
        <p:nvSpPr>
          <p:cNvPr id="18" name="Text 16"/>
          <p:cNvSpPr/>
          <p:nvPr/>
        </p:nvSpPr>
        <p:spPr>
          <a:xfrm>
            <a:off x="9144000" y="1651000"/>
            <a:ext cx="2540000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000" b="1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United States</a:t>
            </a:r>
            <a:endParaRPr lang="en-US" sz="1600" dirty="0"/>
          </a:p>
        </p:txBody>
      </p:sp>
      <p:sp>
        <p:nvSpPr>
          <p:cNvPr id="19" name="Shape 17"/>
          <p:cNvSpPr/>
          <p:nvPr/>
        </p:nvSpPr>
        <p:spPr>
          <a:xfrm>
            <a:off x="6318250" y="2032000"/>
            <a:ext cx="2667000" cy="666750"/>
          </a:xfrm>
          <a:custGeom>
            <a:avLst/>
            <a:gdLst/>
            <a:ahLst/>
            <a:cxnLst/>
            <a:rect l="l" t="t" r="r" b="b"/>
            <a:pathLst>
              <a:path w="2667000" h="666750">
                <a:moveTo>
                  <a:pt x="31751" y="0"/>
                </a:moveTo>
                <a:lnTo>
                  <a:pt x="2635249" y="0"/>
                </a:lnTo>
                <a:cubicBezTo>
                  <a:pt x="2652785" y="0"/>
                  <a:pt x="2667000" y="14215"/>
                  <a:pt x="2667000" y="31751"/>
                </a:cubicBezTo>
                <a:lnTo>
                  <a:pt x="2667000" y="634999"/>
                </a:lnTo>
                <a:cubicBezTo>
                  <a:pt x="2667000" y="652535"/>
                  <a:pt x="2652785" y="666750"/>
                  <a:pt x="2635249" y="666750"/>
                </a:cubicBezTo>
                <a:lnTo>
                  <a:pt x="31751" y="666750"/>
                </a:lnTo>
                <a:cubicBezTo>
                  <a:pt x="14215" y="666750"/>
                  <a:pt x="0" y="652535"/>
                  <a:pt x="0" y="634999"/>
                </a:cubicBezTo>
                <a:lnTo>
                  <a:pt x="0" y="31751"/>
                </a:lnTo>
                <a:cubicBezTo>
                  <a:pt x="0" y="14227"/>
                  <a:pt x="14227" y="0"/>
                  <a:pt x="31751" y="0"/>
                </a:cubicBezTo>
                <a:close/>
              </a:path>
            </a:pathLst>
          </a:custGeom>
          <a:solidFill>
            <a:srgbClr val="4A6052">
              <a:alpha val="10196"/>
            </a:srgbClr>
          </a:solidFill>
          <a:ln/>
        </p:spPr>
      </p:sp>
      <p:sp>
        <p:nvSpPr>
          <p:cNvPr id="20" name="Text 18"/>
          <p:cNvSpPr/>
          <p:nvPr/>
        </p:nvSpPr>
        <p:spPr>
          <a:xfrm>
            <a:off x="6353969" y="2127250"/>
            <a:ext cx="2595563" cy="285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00000"/>
              </a:lnSpc>
            </a:pPr>
            <a:r>
              <a:rPr lang="en-US" sz="1875" b="1" dirty="0">
                <a:solidFill>
                  <a:srgbClr val="4A6052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5</a:t>
            </a:r>
            <a:endParaRPr lang="en-US" sz="1600" dirty="0"/>
          </a:p>
        </p:txBody>
      </p:sp>
      <p:sp>
        <p:nvSpPr>
          <p:cNvPr id="21" name="Text 19"/>
          <p:cNvSpPr/>
          <p:nvPr/>
        </p:nvSpPr>
        <p:spPr>
          <a:xfrm>
            <a:off x="6381750" y="2413000"/>
            <a:ext cx="2540000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000" b="1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Australia</a:t>
            </a:r>
            <a:endParaRPr lang="en-US" sz="1600" dirty="0"/>
          </a:p>
        </p:txBody>
      </p:sp>
      <p:sp>
        <p:nvSpPr>
          <p:cNvPr id="22" name="Shape 20"/>
          <p:cNvSpPr/>
          <p:nvPr/>
        </p:nvSpPr>
        <p:spPr>
          <a:xfrm>
            <a:off x="9080500" y="2032000"/>
            <a:ext cx="2667000" cy="666750"/>
          </a:xfrm>
          <a:custGeom>
            <a:avLst/>
            <a:gdLst/>
            <a:ahLst/>
            <a:cxnLst/>
            <a:rect l="l" t="t" r="r" b="b"/>
            <a:pathLst>
              <a:path w="2667000" h="666750">
                <a:moveTo>
                  <a:pt x="31751" y="0"/>
                </a:moveTo>
                <a:lnTo>
                  <a:pt x="2635249" y="0"/>
                </a:lnTo>
                <a:cubicBezTo>
                  <a:pt x="2652785" y="0"/>
                  <a:pt x="2667000" y="14215"/>
                  <a:pt x="2667000" y="31751"/>
                </a:cubicBezTo>
                <a:lnTo>
                  <a:pt x="2667000" y="634999"/>
                </a:lnTo>
                <a:cubicBezTo>
                  <a:pt x="2667000" y="652535"/>
                  <a:pt x="2652785" y="666750"/>
                  <a:pt x="2635249" y="666750"/>
                </a:cubicBezTo>
                <a:lnTo>
                  <a:pt x="31751" y="666750"/>
                </a:lnTo>
                <a:cubicBezTo>
                  <a:pt x="14215" y="666750"/>
                  <a:pt x="0" y="652535"/>
                  <a:pt x="0" y="634999"/>
                </a:cubicBezTo>
                <a:lnTo>
                  <a:pt x="0" y="31751"/>
                </a:lnTo>
                <a:cubicBezTo>
                  <a:pt x="0" y="14227"/>
                  <a:pt x="14227" y="0"/>
                  <a:pt x="31751" y="0"/>
                </a:cubicBezTo>
                <a:close/>
              </a:path>
            </a:pathLst>
          </a:custGeom>
          <a:solidFill>
            <a:srgbClr val="A0AEC0">
              <a:alpha val="10196"/>
            </a:srgbClr>
          </a:solidFill>
          <a:ln/>
        </p:spPr>
      </p:sp>
      <p:sp>
        <p:nvSpPr>
          <p:cNvPr id="23" name="Text 21"/>
          <p:cNvSpPr/>
          <p:nvPr/>
        </p:nvSpPr>
        <p:spPr>
          <a:xfrm>
            <a:off x="9116219" y="2127250"/>
            <a:ext cx="2595563" cy="285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00000"/>
              </a:lnSpc>
            </a:pPr>
            <a:r>
              <a:rPr lang="en-US" sz="1875" b="1" dirty="0">
                <a:solidFill>
                  <a:srgbClr val="A0AEC0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1</a:t>
            </a:r>
            <a:endParaRPr lang="en-US" sz="1600" dirty="0"/>
          </a:p>
        </p:txBody>
      </p:sp>
      <p:sp>
        <p:nvSpPr>
          <p:cNvPr id="24" name="Text 22"/>
          <p:cNvSpPr/>
          <p:nvPr/>
        </p:nvSpPr>
        <p:spPr>
          <a:xfrm>
            <a:off x="9144000" y="2413000"/>
            <a:ext cx="2540000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000" b="1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Netherlands</a:t>
            </a:r>
            <a:endParaRPr lang="en-US" sz="1600" dirty="0"/>
          </a:p>
        </p:txBody>
      </p:sp>
      <p:sp>
        <p:nvSpPr>
          <p:cNvPr id="25" name="Shape 23"/>
          <p:cNvSpPr/>
          <p:nvPr/>
        </p:nvSpPr>
        <p:spPr>
          <a:xfrm>
            <a:off x="333375" y="2952750"/>
            <a:ext cx="2801938" cy="2286000"/>
          </a:xfrm>
          <a:custGeom>
            <a:avLst/>
            <a:gdLst/>
            <a:ahLst/>
            <a:cxnLst/>
            <a:rect l="l" t="t" r="r" b="b"/>
            <a:pathLst>
              <a:path w="2801938" h="2286000">
                <a:moveTo>
                  <a:pt x="31750" y="0"/>
                </a:moveTo>
                <a:lnTo>
                  <a:pt x="2770185" y="0"/>
                </a:lnTo>
                <a:cubicBezTo>
                  <a:pt x="2787721" y="0"/>
                  <a:pt x="2801938" y="14216"/>
                  <a:pt x="2801938" y="31753"/>
                </a:cubicBezTo>
                <a:lnTo>
                  <a:pt x="2801938" y="2254247"/>
                </a:lnTo>
                <a:cubicBezTo>
                  <a:pt x="2801938" y="2271784"/>
                  <a:pt x="2787721" y="2286000"/>
                  <a:pt x="2770185" y="2286000"/>
                </a:cubicBezTo>
                <a:lnTo>
                  <a:pt x="31750" y="2286000"/>
                </a:lnTo>
                <a:cubicBezTo>
                  <a:pt x="14227" y="2286000"/>
                  <a:pt x="0" y="2271773"/>
                  <a:pt x="0" y="2254250"/>
                </a:cubicBezTo>
                <a:lnTo>
                  <a:pt x="0" y="31750"/>
                </a:lnTo>
                <a:cubicBezTo>
                  <a:pt x="0" y="14227"/>
                  <a:pt x="14227" y="0"/>
                  <a:pt x="31750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sx="100000" sy="100000" kx="0" ky="0" algn="bl" rotWithShape="0" blurRad="47625" dist="31750" dir="5400000">
              <a:srgbClr val="000000">
                <a:alpha val="10196"/>
              </a:srgbClr>
            </a:outerShdw>
          </a:effectLst>
        </p:spPr>
      </p:sp>
      <p:sp>
        <p:nvSpPr>
          <p:cNvPr id="26" name="Shape 24"/>
          <p:cNvSpPr/>
          <p:nvPr/>
        </p:nvSpPr>
        <p:spPr>
          <a:xfrm>
            <a:off x="333375" y="2952750"/>
            <a:ext cx="31750" cy="2286000"/>
          </a:xfrm>
          <a:custGeom>
            <a:avLst/>
            <a:gdLst/>
            <a:ahLst/>
            <a:cxnLst/>
            <a:rect l="l" t="t" r="r" b="b"/>
            <a:pathLst>
              <a:path w="31750" h="2286000">
                <a:moveTo>
                  <a:pt x="31750" y="0"/>
                </a:moveTo>
                <a:lnTo>
                  <a:pt x="31750" y="0"/>
                </a:lnTo>
                <a:lnTo>
                  <a:pt x="31750" y="2286000"/>
                </a:lnTo>
                <a:lnTo>
                  <a:pt x="31750" y="2286000"/>
                </a:lnTo>
                <a:cubicBezTo>
                  <a:pt x="14227" y="2286000"/>
                  <a:pt x="0" y="2271773"/>
                  <a:pt x="0" y="2254250"/>
                </a:cubicBezTo>
                <a:lnTo>
                  <a:pt x="0" y="31750"/>
                </a:lnTo>
                <a:cubicBezTo>
                  <a:pt x="0" y="14227"/>
                  <a:pt x="14227" y="0"/>
                  <a:pt x="31750" y="0"/>
                </a:cubicBezTo>
                <a:close/>
              </a:path>
            </a:pathLst>
          </a:custGeom>
          <a:solidFill>
            <a:srgbClr val="4A6052"/>
          </a:solidFill>
          <a:ln/>
        </p:spPr>
      </p:sp>
      <p:sp>
        <p:nvSpPr>
          <p:cNvPr id="27" name="Shape 25"/>
          <p:cNvSpPr/>
          <p:nvPr/>
        </p:nvSpPr>
        <p:spPr>
          <a:xfrm>
            <a:off x="476250" y="3079750"/>
            <a:ext cx="381000" cy="381000"/>
          </a:xfrm>
          <a:custGeom>
            <a:avLst/>
            <a:gdLst/>
            <a:ahLst/>
            <a:cxnLst/>
            <a:rect l="l" t="t" r="r" b="b"/>
            <a:pathLst>
              <a:path w="381000" h="381000">
                <a:moveTo>
                  <a:pt x="31749" y="0"/>
                </a:moveTo>
                <a:lnTo>
                  <a:pt x="349251" y="0"/>
                </a:lnTo>
                <a:cubicBezTo>
                  <a:pt x="366786" y="0"/>
                  <a:pt x="381000" y="14214"/>
                  <a:pt x="381000" y="31749"/>
                </a:cubicBezTo>
                <a:lnTo>
                  <a:pt x="381000" y="349251"/>
                </a:lnTo>
                <a:cubicBezTo>
                  <a:pt x="381000" y="366786"/>
                  <a:pt x="366786" y="381000"/>
                  <a:pt x="349251" y="381000"/>
                </a:cubicBezTo>
                <a:lnTo>
                  <a:pt x="31749" y="381000"/>
                </a:lnTo>
                <a:cubicBezTo>
                  <a:pt x="14214" y="381000"/>
                  <a:pt x="0" y="366786"/>
                  <a:pt x="0" y="349251"/>
                </a:cubicBezTo>
                <a:lnTo>
                  <a:pt x="0" y="31749"/>
                </a:lnTo>
                <a:cubicBezTo>
                  <a:pt x="0" y="14226"/>
                  <a:pt x="14226" y="0"/>
                  <a:pt x="31749" y="0"/>
                </a:cubicBezTo>
                <a:close/>
              </a:path>
            </a:pathLst>
          </a:custGeom>
          <a:solidFill>
            <a:srgbClr val="4A6052"/>
          </a:solidFill>
          <a:ln/>
        </p:spPr>
      </p:sp>
      <p:sp>
        <p:nvSpPr>
          <p:cNvPr id="28" name="Text 26"/>
          <p:cNvSpPr/>
          <p:nvPr/>
        </p:nvSpPr>
        <p:spPr>
          <a:xfrm>
            <a:off x="641573" y="3159125"/>
            <a:ext cx="127000" cy="2222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250" b="1" dirty="0">
                <a:solidFill>
                  <a:srgbClr val="F8F7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1</a:t>
            </a:r>
            <a:endParaRPr lang="en-US" sz="1600" dirty="0"/>
          </a:p>
        </p:txBody>
      </p:sp>
      <p:sp>
        <p:nvSpPr>
          <p:cNvPr id="29" name="Text 27"/>
          <p:cNvSpPr/>
          <p:nvPr/>
        </p:nvSpPr>
        <p:spPr>
          <a:xfrm>
            <a:off x="952500" y="3079750"/>
            <a:ext cx="690563" cy="2222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125" b="1" dirty="0">
                <a:solidFill>
                  <a:srgbClr val="4A5568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Prevention</a:t>
            </a:r>
            <a:endParaRPr lang="en-US" sz="1600" dirty="0"/>
          </a:p>
        </p:txBody>
      </p:sp>
      <p:sp>
        <p:nvSpPr>
          <p:cNvPr id="30" name="Text 28"/>
          <p:cNvSpPr/>
          <p:nvPr/>
        </p:nvSpPr>
        <p:spPr>
          <a:xfrm>
            <a:off x="476250" y="3556000"/>
            <a:ext cx="2595563" cy="412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000" b="1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Early identification</a:t>
            </a:r>
            <a:pPr>
              <a:lnSpc>
                <a:spcPct val="140000"/>
              </a:lnSpc>
            </a:pPr>
            <a:r>
              <a:rPr lang="en-US" sz="1000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of risk profiles through inter-agency collaboration.</a:t>
            </a:r>
            <a:endParaRPr lang="en-US" sz="1600" dirty="0"/>
          </a:p>
        </p:txBody>
      </p:sp>
      <p:sp>
        <p:nvSpPr>
          <p:cNvPr id="31" name="Text 29"/>
          <p:cNvSpPr/>
          <p:nvPr/>
        </p:nvSpPr>
        <p:spPr>
          <a:xfrm>
            <a:off x="476250" y="4032250"/>
            <a:ext cx="2587625" cy="158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875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• Mental health disorders in custody</a:t>
            </a:r>
            <a:endParaRPr lang="en-US" sz="1600" dirty="0"/>
          </a:p>
        </p:txBody>
      </p:sp>
      <p:sp>
        <p:nvSpPr>
          <p:cNvPr id="32" name="Text 30"/>
          <p:cNvSpPr/>
          <p:nvPr/>
        </p:nvSpPr>
        <p:spPr>
          <a:xfrm>
            <a:off x="476250" y="4222750"/>
            <a:ext cx="2587625" cy="158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875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• Elder abuse indicators</a:t>
            </a:r>
            <a:endParaRPr lang="en-US" sz="1600" dirty="0"/>
          </a:p>
        </p:txBody>
      </p:sp>
      <p:sp>
        <p:nvSpPr>
          <p:cNvPr id="33" name="Text 31"/>
          <p:cNvSpPr/>
          <p:nvPr/>
        </p:nvSpPr>
        <p:spPr>
          <a:xfrm>
            <a:off x="476250" y="4413250"/>
            <a:ext cx="2587625" cy="158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875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• Radicalization risk factors</a:t>
            </a:r>
            <a:endParaRPr lang="en-US" sz="1600" dirty="0"/>
          </a:p>
        </p:txBody>
      </p:sp>
      <p:sp>
        <p:nvSpPr>
          <p:cNvPr id="34" name="Text 32"/>
          <p:cNvSpPr/>
          <p:nvPr/>
        </p:nvSpPr>
        <p:spPr>
          <a:xfrm>
            <a:off x="476250" y="4603750"/>
            <a:ext cx="2587625" cy="158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875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• HIV/AIDS risk behaviors</a:t>
            </a:r>
            <a:endParaRPr lang="en-US" sz="1600" dirty="0"/>
          </a:p>
        </p:txBody>
      </p:sp>
      <p:sp>
        <p:nvSpPr>
          <p:cNvPr id="35" name="Shape 33"/>
          <p:cNvSpPr/>
          <p:nvPr/>
        </p:nvSpPr>
        <p:spPr>
          <a:xfrm>
            <a:off x="476250" y="4826000"/>
            <a:ext cx="2532063" cy="285750"/>
          </a:xfrm>
          <a:custGeom>
            <a:avLst/>
            <a:gdLst/>
            <a:ahLst/>
            <a:cxnLst/>
            <a:rect l="l" t="t" r="r" b="b"/>
            <a:pathLst>
              <a:path w="2532063" h="285750">
                <a:moveTo>
                  <a:pt x="31750" y="0"/>
                </a:moveTo>
                <a:lnTo>
                  <a:pt x="2500313" y="0"/>
                </a:lnTo>
                <a:cubicBezTo>
                  <a:pt x="2517848" y="0"/>
                  <a:pt x="2532063" y="14215"/>
                  <a:pt x="2532063" y="31750"/>
                </a:cubicBezTo>
                <a:lnTo>
                  <a:pt x="2532063" y="254000"/>
                </a:lnTo>
                <a:cubicBezTo>
                  <a:pt x="2532063" y="271535"/>
                  <a:pt x="2517848" y="285750"/>
                  <a:pt x="2500313" y="285750"/>
                </a:cubicBezTo>
                <a:lnTo>
                  <a:pt x="31750" y="285750"/>
                </a:lnTo>
                <a:cubicBezTo>
                  <a:pt x="14215" y="285750"/>
                  <a:pt x="0" y="271535"/>
                  <a:pt x="0" y="254000"/>
                </a:cubicBezTo>
                <a:lnTo>
                  <a:pt x="0" y="31750"/>
                </a:lnTo>
                <a:cubicBezTo>
                  <a:pt x="0" y="14227"/>
                  <a:pt x="14227" y="0"/>
                  <a:pt x="31750" y="0"/>
                </a:cubicBezTo>
                <a:close/>
              </a:path>
            </a:pathLst>
          </a:custGeom>
          <a:solidFill>
            <a:srgbClr val="4A6052">
              <a:alpha val="10196"/>
            </a:srgbClr>
          </a:solidFill>
          <a:ln/>
        </p:spPr>
      </p:sp>
      <p:sp>
        <p:nvSpPr>
          <p:cNvPr id="36" name="Text 34"/>
          <p:cNvSpPr/>
          <p:nvPr/>
        </p:nvSpPr>
        <p:spPr>
          <a:xfrm>
            <a:off x="539750" y="4889500"/>
            <a:ext cx="2460625" cy="158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875" b="1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Focus:</a:t>
            </a:r>
            <a:pPr>
              <a:lnSpc>
                <a:spcPct val="120000"/>
              </a:lnSpc>
            </a:pPr>
            <a:r>
              <a:rPr lang="en-US" sz="875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Secondary prevention</a:t>
            </a:r>
            <a:endParaRPr lang="en-US" sz="1600" dirty="0"/>
          </a:p>
        </p:txBody>
      </p:sp>
      <p:sp>
        <p:nvSpPr>
          <p:cNvPr id="37" name="Shape 35"/>
          <p:cNvSpPr/>
          <p:nvPr/>
        </p:nvSpPr>
        <p:spPr>
          <a:xfrm>
            <a:off x="3246438" y="2952750"/>
            <a:ext cx="2801938" cy="2286000"/>
          </a:xfrm>
          <a:custGeom>
            <a:avLst/>
            <a:gdLst/>
            <a:ahLst/>
            <a:cxnLst/>
            <a:rect l="l" t="t" r="r" b="b"/>
            <a:pathLst>
              <a:path w="2801938" h="2286000">
                <a:moveTo>
                  <a:pt x="31750" y="0"/>
                </a:moveTo>
                <a:lnTo>
                  <a:pt x="2770185" y="0"/>
                </a:lnTo>
                <a:cubicBezTo>
                  <a:pt x="2787721" y="0"/>
                  <a:pt x="2801938" y="14216"/>
                  <a:pt x="2801938" y="31753"/>
                </a:cubicBezTo>
                <a:lnTo>
                  <a:pt x="2801938" y="2254247"/>
                </a:lnTo>
                <a:cubicBezTo>
                  <a:pt x="2801938" y="2271784"/>
                  <a:pt x="2787721" y="2286000"/>
                  <a:pt x="2770185" y="2286000"/>
                </a:cubicBezTo>
                <a:lnTo>
                  <a:pt x="31750" y="2286000"/>
                </a:lnTo>
                <a:cubicBezTo>
                  <a:pt x="14227" y="2286000"/>
                  <a:pt x="0" y="2271773"/>
                  <a:pt x="0" y="2254250"/>
                </a:cubicBezTo>
                <a:lnTo>
                  <a:pt x="0" y="31750"/>
                </a:lnTo>
                <a:cubicBezTo>
                  <a:pt x="0" y="14227"/>
                  <a:pt x="14227" y="0"/>
                  <a:pt x="31750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sx="100000" sy="100000" kx="0" ky="0" algn="bl" rotWithShape="0" blurRad="47625" dist="31750" dir="5400000">
              <a:srgbClr val="000000">
                <a:alpha val="10196"/>
              </a:srgbClr>
            </a:outerShdw>
          </a:effectLst>
        </p:spPr>
      </p:sp>
      <p:sp>
        <p:nvSpPr>
          <p:cNvPr id="38" name="Shape 36"/>
          <p:cNvSpPr/>
          <p:nvPr/>
        </p:nvSpPr>
        <p:spPr>
          <a:xfrm>
            <a:off x="3246438" y="2952750"/>
            <a:ext cx="31750" cy="2286000"/>
          </a:xfrm>
          <a:custGeom>
            <a:avLst/>
            <a:gdLst/>
            <a:ahLst/>
            <a:cxnLst/>
            <a:rect l="l" t="t" r="r" b="b"/>
            <a:pathLst>
              <a:path w="31750" h="2286000">
                <a:moveTo>
                  <a:pt x="31750" y="0"/>
                </a:moveTo>
                <a:lnTo>
                  <a:pt x="31750" y="0"/>
                </a:lnTo>
                <a:lnTo>
                  <a:pt x="31750" y="2286000"/>
                </a:lnTo>
                <a:lnTo>
                  <a:pt x="31750" y="2286000"/>
                </a:lnTo>
                <a:cubicBezTo>
                  <a:pt x="14227" y="2286000"/>
                  <a:pt x="0" y="2271773"/>
                  <a:pt x="0" y="2254250"/>
                </a:cubicBezTo>
                <a:lnTo>
                  <a:pt x="0" y="31750"/>
                </a:lnTo>
                <a:cubicBezTo>
                  <a:pt x="0" y="14227"/>
                  <a:pt x="14227" y="0"/>
                  <a:pt x="31750" y="0"/>
                </a:cubicBezTo>
                <a:close/>
              </a:path>
            </a:pathLst>
          </a:custGeom>
          <a:solidFill>
            <a:srgbClr val="A0AEC0"/>
          </a:solidFill>
          <a:ln/>
        </p:spPr>
      </p:sp>
      <p:sp>
        <p:nvSpPr>
          <p:cNvPr id="39" name="Shape 37"/>
          <p:cNvSpPr/>
          <p:nvPr/>
        </p:nvSpPr>
        <p:spPr>
          <a:xfrm>
            <a:off x="3389313" y="3079750"/>
            <a:ext cx="381000" cy="381000"/>
          </a:xfrm>
          <a:custGeom>
            <a:avLst/>
            <a:gdLst/>
            <a:ahLst/>
            <a:cxnLst/>
            <a:rect l="l" t="t" r="r" b="b"/>
            <a:pathLst>
              <a:path w="381000" h="381000">
                <a:moveTo>
                  <a:pt x="31749" y="0"/>
                </a:moveTo>
                <a:lnTo>
                  <a:pt x="349251" y="0"/>
                </a:lnTo>
                <a:cubicBezTo>
                  <a:pt x="366786" y="0"/>
                  <a:pt x="381000" y="14214"/>
                  <a:pt x="381000" y="31749"/>
                </a:cubicBezTo>
                <a:lnTo>
                  <a:pt x="381000" y="349251"/>
                </a:lnTo>
                <a:cubicBezTo>
                  <a:pt x="381000" y="366786"/>
                  <a:pt x="366786" y="381000"/>
                  <a:pt x="349251" y="381000"/>
                </a:cubicBezTo>
                <a:lnTo>
                  <a:pt x="31749" y="381000"/>
                </a:lnTo>
                <a:cubicBezTo>
                  <a:pt x="14214" y="381000"/>
                  <a:pt x="0" y="366786"/>
                  <a:pt x="0" y="349251"/>
                </a:cubicBezTo>
                <a:lnTo>
                  <a:pt x="0" y="31749"/>
                </a:lnTo>
                <a:cubicBezTo>
                  <a:pt x="0" y="14226"/>
                  <a:pt x="14226" y="0"/>
                  <a:pt x="31749" y="0"/>
                </a:cubicBezTo>
                <a:close/>
              </a:path>
            </a:pathLst>
          </a:custGeom>
          <a:solidFill>
            <a:srgbClr val="A0AEC0"/>
          </a:solidFill>
          <a:ln/>
        </p:spPr>
      </p:sp>
      <p:sp>
        <p:nvSpPr>
          <p:cNvPr id="40" name="Text 38"/>
          <p:cNvSpPr/>
          <p:nvPr/>
        </p:nvSpPr>
        <p:spPr>
          <a:xfrm>
            <a:off x="3539381" y="3159125"/>
            <a:ext cx="158750" cy="2222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250" b="1" dirty="0">
                <a:solidFill>
                  <a:srgbClr val="F8F7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2</a:t>
            </a:r>
            <a:endParaRPr lang="en-US" sz="1600" dirty="0"/>
          </a:p>
        </p:txBody>
      </p:sp>
      <p:sp>
        <p:nvSpPr>
          <p:cNvPr id="41" name="Text 39"/>
          <p:cNvSpPr/>
          <p:nvPr/>
        </p:nvSpPr>
        <p:spPr>
          <a:xfrm>
            <a:off x="3865563" y="3079750"/>
            <a:ext cx="1023938" cy="2222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125" b="1" dirty="0">
                <a:solidFill>
                  <a:srgbClr val="4A5568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Diversion/Triage</a:t>
            </a:r>
            <a:endParaRPr lang="en-US" sz="1600" dirty="0"/>
          </a:p>
        </p:txBody>
      </p:sp>
      <p:sp>
        <p:nvSpPr>
          <p:cNvPr id="42" name="Text 40"/>
          <p:cNvSpPr/>
          <p:nvPr/>
        </p:nvSpPr>
        <p:spPr>
          <a:xfrm>
            <a:off x="3389313" y="3556000"/>
            <a:ext cx="2595563" cy="412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000" b="1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Redirecting individuals</a:t>
            </a:r>
            <a:pPr>
              <a:lnSpc>
                <a:spcPct val="140000"/>
              </a:lnSpc>
            </a:pPr>
            <a:r>
              <a:rPr lang="en-US" sz="1000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to appropriate services instead of criminal justice or emergency care.</a:t>
            </a:r>
            <a:endParaRPr lang="en-US" sz="1600" dirty="0"/>
          </a:p>
        </p:txBody>
      </p:sp>
      <p:sp>
        <p:nvSpPr>
          <p:cNvPr id="43" name="Text 41"/>
          <p:cNvSpPr/>
          <p:nvPr/>
        </p:nvSpPr>
        <p:spPr>
          <a:xfrm>
            <a:off x="3389313" y="4032250"/>
            <a:ext cx="2587625" cy="158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875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• Court Liaison Services (CLS)</a:t>
            </a:r>
            <a:endParaRPr lang="en-US" sz="1600" dirty="0"/>
          </a:p>
        </p:txBody>
      </p:sp>
      <p:sp>
        <p:nvSpPr>
          <p:cNvPr id="44" name="Text 42"/>
          <p:cNvSpPr/>
          <p:nvPr/>
        </p:nvSpPr>
        <p:spPr>
          <a:xfrm>
            <a:off x="3389313" y="4222750"/>
            <a:ext cx="2587625" cy="158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875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• Crisis Intervention Teams (CIT)</a:t>
            </a:r>
            <a:endParaRPr lang="en-US" sz="1600" dirty="0"/>
          </a:p>
        </p:txBody>
      </p:sp>
      <p:sp>
        <p:nvSpPr>
          <p:cNvPr id="45" name="Text 43"/>
          <p:cNvSpPr/>
          <p:nvPr/>
        </p:nvSpPr>
        <p:spPr>
          <a:xfrm>
            <a:off x="3389313" y="4413250"/>
            <a:ext cx="2587625" cy="158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875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• Pre-arrest diversion schemes</a:t>
            </a:r>
            <a:endParaRPr lang="en-US" sz="1600" dirty="0"/>
          </a:p>
        </p:txBody>
      </p:sp>
      <p:sp>
        <p:nvSpPr>
          <p:cNvPr id="46" name="Text 44"/>
          <p:cNvSpPr/>
          <p:nvPr/>
        </p:nvSpPr>
        <p:spPr>
          <a:xfrm>
            <a:off x="3389313" y="4603750"/>
            <a:ext cx="2587625" cy="158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875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• Community outreach programs</a:t>
            </a:r>
            <a:endParaRPr lang="en-US" sz="1600" dirty="0"/>
          </a:p>
        </p:txBody>
      </p:sp>
      <p:sp>
        <p:nvSpPr>
          <p:cNvPr id="47" name="Shape 45"/>
          <p:cNvSpPr/>
          <p:nvPr/>
        </p:nvSpPr>
        <p:spPr>
          <a:xfrm>
            <a:off x="3389313" y="4826000"/>
            <a:ext cx="2532063" cy="285750"/>
          </a:xfrm>
          <a:custGeom>
            <a:avLst/>
            <a:gdLst/>
            <a:ahLst/>
            <a:cxnLst/>
            <a:rect l="l" t="t" r="r" b="b"/>
            <a:pathLst>
              <a:path w="2532063" h="285750">
                <a:moveTo>
                  <a:pt x="31750" y="0"/>
                </a:moveTo>
                <a:lnTo>
                  <a:pt x="2500313" y="0"/>
                </a:lnTo>
                <a:cubicBezTo>
                  <a:pt x="2517848" y="0"/>
                  <a:pt x="2532063" y="14215"/>
                  <a:pt x="2532063" y="31750"/>
                </a:cubicBezTo>
                <a:lnTo>
                  <a:pt x="2532063" y="254000"/>
                </a:lnTo>
                <a:cubicBezTo>
                  <a:pt x="2532063" y="271535"/>
                  <a:pt x="2517848" y="285750"/>
                  <a:pt x="2500313" y="285750"/>
                </a:cubicBezTo>
                <a:lnTo>
                  <a:pt x="31750" y="285750"/>
                </a:lnTo>
                <a:cubicBezTo>
                  <a:pt x="14215" y="285750"/>
                  <a:pt x="0" y="271535"/>
                  <a:pt x="0" y="254000"/>
                </a:cubicBezTo>
                <a:lnTo>
                  <a:pt x="0" y="31750"/>
                </a:lnTo>
                <a:cubicBezTo>
                  <a:pt x="0" y="14227"/>
                  <a:pt x="14227" y="0"/>
                  <a:pt x="31750" y="0"/>
                </a:cubicBezTo>
                <a:close/>
              </a:path>
            </a:pathLst>
          </a:custGeom>
          <a:solidFill>
            <a:srgbClr val="A0AEC0">
              <a:alpha val="10196"/>
            </a:srgbClr>
          </a:solidFill>
          <a:ln/>
        </p:spPr>
      </p:sp>
      <p:sp>
        <p:nvSpPr>
          <p:cNvPr id="48" name="Text 46"/>
          <p:cNvSpPr/>
          <p:nvPr/>
        </p:nvSpPr>
        <p:spPr>
          <a:xfrm>
            <a:off x="3452813" y="4889500"/>
            <a:ext cx="2460625" cy="158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875" b="1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Goal:</a:t>
            </a:r>
            <a:pPr>
              <a:lnSpc>
                <a:spcPct val="120000"/>
              </a:lnSpc>
            </a:pPr>
            <a:r>
              <a:rPr lang="en-US" sz="875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Reduce arrests</a:t>
            </a:r>
            <a:endParaRPr lang="en-US" sz="1600" dirty="0"/>
          </a:p>
        </p:txBody>
      </p:sp>
      <p:sp>
        <p:nvSpPr>
          <p:cNvPr id="49" name="Shape 47"/>
          <p:cNvSpPr/>
          <p:nvPr/>
        </p:nvSpPr>
        <p:spPr>
          <a:xfrm>
            <a:off x="6159500" y="2952750"/>
            <a:ext cx="2801938" cy="2286000"/>
          </a:xfrm>
          <a:custGeom>
            <a:avLst/>
            <a:gdLst/>
            <a:ahLst/>
            <a:cxnLst/>
            <a:rect l="l" t="t" r="r" b="b"/>
            <a:pathLst>
              <a:path w="2801938" h="2286000">
                <a:moveTo>
                  <a:pt x="31750" y="0"/>
                </a:moveTo>
                <a:lnTo>
                  <a:pt x="2770185" y="0"/>
                </a:lnTo>
                <a:cubicBezTo>
                  <a:pt x="2787721" y="0"/>
                  <a:pt x="2801938" y="14216"/>
                  <a:pt x="2801938" y="31753"/>
                </a:cubicBezTo>
                <a:lnTo>
                  <a:pt x="2801938" y="2254247"/>
                </a:lnTo>
                <a:cubicBezTo>
                  <a:pt x="2801938" y="2271784"/>
                  <a:pt x="2787721" y="2286000"/>
                  <a:pt x="2770185" y="2286000"/>
                </a:cubicBezTo>
                <a:lnTo>
                  <a:pt x="31750" y="2286000"/>
                </a:lnTo>
                <a:cubicBezTo>
                  <a:pt x="14227" y="2286000"/>
                  <a:pt x="0" y="2271773"/>
                  <a:pt x="0" y="2254250"/>
                </a:cubicBezTo>
                <a:lnTo>
                  <a:pt x="0" y="31750"/>
                </a:lnTo>
                <a:cubicBezTo>
                  <a:pt x="0" y="14227"/>
                  <a:pt x="14227" y="0"/>
                  <a:pt x="31750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sx="100000" sy="100000" kx="0" ky="0" algn="bl" rotWithShape="0" blurRad="47625" dist="31750" dir="5400000">
              <a:srgbClr val="000000">
                <a:alpha val="10196"/>
              </a:srgbClr>
            </a:outerShdw>
          </a:effectLst>
        </p:spPr>
      </p:sp>
      <p:sp>
        <p:nvSpPr>
          <p:cNvPr id="50" name="Shape 48"/>
          <p:cNvSpPr/>
          <p:nvPr/>
        </p:nvSpPr>
        <p:spPr>
          <a:xfrm>
            <a:off x="6159500" y="2952750"/>
            <a:ext cx="31750" cy="2286000"/>
          </a:xfrm>
          <a:custGeom>
            <a:avLst/>
            <a:gdLst/>
            <a:ahLst/>
            <a:cxnLst/>
            <a:rect l="l" t="t" r="r" b="b"/>
            <a:pathLst>
              <a:path w="31750" h="2286000">
                <a:moveTo>
                  <a:pt x="31750" y="0"/>
                </a:moveTo>
                <a:lnTo>
                  <a:pt x="31750" y="0"/>
                </a:lnTo>
                <a:lnTo>
                  <a:pt x="31750" y="2286000"/>
                </a:lnTo>
                <a:lnTo>
                  <a:pt x="31750" y="2286000"/>
                </a:lnTo>
                <a:cubicBezTo>
                  <a:pt x="14227" y="2286000"/>
                  <a:pt x="0" y="2271773"/>
                  <a:pt x="0" y="2254250"/>
                </a:cubicBezTo>
                <a:lnTo>
                  <a:pt x="0" y="31750"/>
                </a:lnTo>
                <a:cubicBezTo>
                  <a:pt x="0" y="14227"/>
                  <a:pt x="14227" y="0"/>
                  <a:pt x="31750" y="0"/>
                </a:cubicBezTo>
                <a:close/>
              </a:path>
            </a:pathLst>
          </a:custGeom>
          <a:solidFill>
            <a:srgbClr val="4A6052"/>
          </a:solidFill>
          <a:ln/>
        </p:spPr>
      </p:sp>
      <p:sp>
        <p:nvSpPr>
          <p:cNvPr id="51" name="Shape 49"/>
          <p:cNvSpPr/>
          <p:nvPr/>
        </p:nvSpPr>
        <p:spPr>
          <a:xfrm>
            <a:off x="6302375" y="3079750"/>
            <a:ext cx="381000" cy="381000"/>
          </a:xfrm>
          <a:custGeom>
            <a:avLst/>
            <a:gdLst/>
            <a:ahLst/>
            <a:cxnLst/>
            <a:rect l="l" t="t" r="r" b="b"/>
            <a:pathLst>
              <a:path w="381000" h="381000">
                <a:moveTo>
                  <a:pt x="31749" y="0"/>
                </a:moveTo>
                <a:lnTo>
                  <a:pt x="349251" y="0"/>
                </a:lnTo>
                <a:cubicBezTo>
                  <a:pt x="366786" y="0"/>
                  <a:pt x="381000" y="14214"/>
                  <a:pt x="381000" y="31749"/>
                </a:cubicBezTo>
                <a:lnTo>
                  <a:pt x="381000" y="349251"/>
                </a:lnTo>
                <a:cubicBezTo>
                  <a:pt x="381000" y="366786"/>
                  <a:pt x="366786" y="381000"/>
                  <a:pt x="349251" y="381000"/>
                </a:cubicBezTo>
                <a:lnTo>
                  <a:pt x="31749" y="381000"/>
                </a:lnTo>
                <a:cubicBezTo>
                  <a:pt x="14214" y="381000"/>
                  <a:pt x="0" y="366786"/>
                  <a:pt x="0" y="349251"/>
                </a:cubicBezTo>
                <a:lnTo>
                  <a:pt x="0" y="31749"/>
                </a:lnTo>
                <a:cubicBezTo>
                  <a:pt x="0" y="14226"/>
                  <a:pt x="14226" y="0"/>
                  <a:pt x="31749" y="0"/>
                </a:cubicBezTo>
                <a:close/>
              </a:path>
            </a:pathLst>
          </a:custGeom>
          <a:solidFill>
            <a:srgbClr val="4A6052"/>
          </a:solidFill>
          <a:ln/>
        </p:spPr>
      </p:sp>
      <p:sp>
        <p:nvSpPr>
          <p:cNvPr id="52" name="Text 50"/>
          <p:cNvSpPr/>
          <p:nvPr/>
        </p:nvSpPr>
        <p:spPr>
          <a:xfrm>
            <a:off x="6450335" y="3159125"/>
            <a:ext cx="166688" cy="2222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250" b="1" dirty="0">
                <a:solidFill>
                  <a:srgbClr val="F8F7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3</a:t>
            </a:r>
            <a:endParaRPr lang="en-US" sz="1600" dirty="0"/>
          </a:p>
        </p:txBody>
      </p:sp>
      <p:sp>
        <p:nvSpPr>
          <p:cNvPr id="53" name="Text 51"/>
          <p:cNvSpPr/>
          <p:nvPr/>
        </p:nvSpPr>
        <p:spPr>
          <a:xfrm>
            <a:off x="6778625" y="3079750"/>
            <a:ext cx="841375" cy="2222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125" b="1" dirty="0">
                <a:solidFill>
                  <a:srgbClr val="4A5568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Interventions</a:t>
            </a:r>
            <a:endParaRPr lang="en-US" sz="1600" dirty="0"/>
          </a:p>
        </p:txBody>
      </p:sp>
      <p:sp>
        <p:nvSpPr>
          <p:cNvPr id="54" name="Text 52"/>
          <p:cNvSpPr/>
          <p:nvPr/>
        </p:nvSpPr>
        <p:spPr>
          <a:xfrm>
            <a:off x="6302375" y="3556000"/>
            <a:ext cx="2595563" cy="412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000" b="1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Screening-based approaches</a:t>
            </a:r>
            <a:pPr>
              <a:lnSpc>
                <a:spcPct val="140000"/>
              </a:lnSpc>
            </a:pPr>
            <a:r>
              <a:rPr lang="en-US" sz="1000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and cross-agency working for vulnerable populations.</a:t>
            </a:r>
            <a:endParaRPr lang="en-US" sz="1600" dirty="0"/>
          </a:p>
        </p:txBody>
      </p:sp>
      <p:sp>
        <p:nvSpPr>
          <p:cNvPr id="55" name="Text 53"/>
          <p:cNvSpPr/>
          <p:nvPr/>
        </p:nvSpPr>
        <p:spPr>
          <a:xfrm>
            <a:off x="6302375" y="4032250"/>
            <a:ext cx="2587625" cy="158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875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• Elder abuse screening tools</a:t>
            </a:r>
            <a:endParaRPr lang="en-US" sz="1600" dirty="0"/>
          </a:p>
        </p:txBody>
      </p:sp>
      <p:sp>
        <p:nvSpPr>
          <p:cNvPr id="56" name="Text 54"/>
          <p:cNvSpPr/>
          <p:nvPr/>
        </p:nvSpPr>
        <p:spPr>
          <a:xfrm>
            <a:off x="6302375" y="4222750"/>
            <a:ext cx="2587625" cy="158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875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• Psychological vulnerability screening</a:t>
            </a:r>
            <a:endParaRPr lang="en-US" sz="1600" dirty="0"/>
          </a:p>
        </p:txBody>
      </p:sp>
      <p:sp>
        <p:nvSpPr>
          <p:cNvPr id="57" name="Text 55"/>
          <p:cNvSpPr/>
          <p:nvPr/>
        </p:nvSpPr>
        <p:spPr>
          <a:xfrm>
            <a:off x="6302375" y="4413250"/>
            <a:ext cx="2587625" cy="158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875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• Mental state examinations</a:t>
            </a:r>
            <a:endParaRPr lang="en-US" sz="1600" dirty="0"/>
          </a:p>
        </p:txBody>
      </p:sp>
      <p:sp>
        <p:nvSpPr>
          <p:cNvPr id="58" name="Text 56"/>
          <p:cNvSpPr/>
          <p:nvPr/>
        </p:nvSpPr>
        <p:spPr>
          <a:xfrm>
            <a:off x="6302375" y="4603750"/>
            <a:ext cx="2587625" cy="158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875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• Joint agency investigations</a:t>
            </a:r>
            <a:endParaRPr lang="en-US" sz="1600" dirty="0"/>
          </a:p>
        </p:txBody>
      </p:sp>
      <p:sp>
        <p:nvSpPr>
          <p:cNvPr id="59" name="Shape 57"/>
          <p:cNvSpPr/>
          <p:nvPr/>
        </p:nvSpPr>
        <p:spPr>
          <a:xfrm>
            <a:off x="6302375" y="4826000"/>
            <a:ext cx="2532063" cy="285750"/>
          </a:xfrm>
          <a:custGeom>
            <a:avLst/>
            <a:gdLst/>
            <a:ahLst/>
            <a:cxnLst/>
            <a:rect l="l" t="t" r="r" b="b"/>
            <a:pathLst>
              <a:path w="2532063" h="285750">
                <a:moveTo>
                  <a:pt x="31750" y="0"/>
                </a:moveTo>
                <a:lnTo>
                  <a:pt x="2500313" y="0"/>
                </a:lnTo>
                <a:cubicBezTo>
                  <a:pt x="2517848" y="0"/>
                  <a:pt x="2532063" y="14215"/>
                  <a:pt x="2532063" y="31750"/>
                </a:cubicBezTo>
                <a:lnTo>
                  <a:pt x="2532063" y="254000"/>
                </a:lnTo>
                <a:cubicBezTo>
                  <a:pt x="2532063" y="271535"/>
                  <a:pt x="2517848" y="285750"/>
                  <a:pt x="2500313" y="285750"/>
                </a:cubicBezTo>
                <a:lnTo>
                  <a:pt x="31750" y="285750"/>
                </a:lnTo>
                <a:cubicBezTo>
                  <a:pt x="14215" y="285750"/>
                  <a:pt x="0" y="271535"/>
                  <a:pt x="0" y="254000"/>
                </a:cubicBezTo>
                <a:lnTo>
                  <a:pt x="0" y="31750"/>
                </a:lnTo>
                <a:cubicBezTo>
                  <a:pt x="0" y="14227"/>
                  <a:pt x="14227" y="0"/>
                  <a:pt x="31750" y="0"/>
                </a:cubicBezTo>
                <a:close/>
              </a:path>
            </a:pathLst>
          </a:custGeom>
          <a:solidFill>
            <a:srgbClr val="4A6052">
              <a:alpha val="10196"/>
            </a:srgbClr>
          </a:solidFill>
          <a:ln/>
        </p:spPr>
      </p:sp>
      <p:sp>
        <p:nvSpPr>
          <p:cNvPr id="60" name="Text 58"/>
          <p:cNvSpPr/>
          <p:nvPr/>
        </p:nvSpPr>
        <p:spPr>
          <a:xfrm>
            <a:off x="6365875" y="4889500"/>
            <a:ext cx="2460625" cy="158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875" b="1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Challenge:</a:t>
            </a:r>
            <a:pPr>
              <a:lnSpc>
                <a:spcPct val="120000"/>
              </a:lnSpc>
            </a:pPr>
            <a:r>
              <a:rPr lang="en-US" sz="875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Information sharing</a:t>
            </a:r>
            <a:endParaRPr lang="en-US" sz="1600" dirty="0"/>
          </a:p>
        </p:txBody>
      </p:sp>
      <p:sp>
        <p:nvSpPr>
          <p:cNvPr id="61" name="Shape 59"/>
          <p:cNvSpPr/>
          <p:nvPr/>
        </p:nvSpPr>
        <p:spPr>
          <a:xfrm>
            <a:off x="9072563" y="2952750"/>
            <a:ext cx="2801938" cy="2286000"/>
          </a:xfrm>
          <a:custGeom>
            <a:avLst/>
            <a:gdLst/>
            <a:ahLst/>
            <a:cxnLst/>
            <a:rect l="l" t="t" r="r" b="b"/>
            <a:pathLst>
              <a:path w="2801938" h="2286000">
                <a:moveTo>
                  <a:pt x="31750" y="0"/>
                </a:moveTo>
                <a:lnTo>
                  <a:pt x="2770185" y="0"/>
                </a:lnTo>
                <a:cubicBezTo>
                  <a:pt x="2787721" y="0"/>
                  <a:pt x="2801938" y="14216"/>
                  <a:pt x="2801938" y="31753"/>
                </a:cubicBezTo>
                <a:lnTo>
                  <a:pt x="2801938" y="2254247"/>
                </a:lnTo>
                <a:cubicBezTo>
                  <a:pt x="2801938" y="2271784"/>
                  <a:pt x="2787721" y="2286000"/>
                  <a:pt x="2770185" y="2286000"/>
                </a:cubicBezTo>
                <a:lnTo>
                  <a:pt x="31750" y="2286000"/>
                </a:lnTo>
                <a:cubicBezTo>
                  <a:pt x="14227" y="2286000"/>
                  <a:pt x="0" y="2271773"/>
                  <a:pt x="0" y="2254250"/>
                </a:cubicBezTo>
                <a:lnTo>
                  <a:pt x="0" y="31750"/>
                </a:lnTo>
                <a:cubicBezTo>
                  <a:pt x="0" y="14227"/>
                  <a:pt x="14227" y="0"/>
                  <a:pt x="31750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sx="100000" sy="100000" kx="0" ky="0" algn="bl" rotWithShape="0" blurRad="47625" dist="31750" dir="5400000">
              <a:srgbClr val="000000">
                <a:alpha val="10196"/>
              </a:srgbClr>
            </a:outerShdw>
          </a:effectLst>
        </p:spPr>
      </p:sp>
      <p:sp>
        <p:nvSpPr>
          <p:cNvPr id="62" name="Shape 60"/>
          <p:cNvSpPr/>
          <p:nvPr/>
        </p:nvSpPr>
        <p:spPr>
          <a:xfrm>
            <a:off x="9072563" y="2952750"/>
            <a:ext cx="31750" cy="2286000"/>
          </a:xfrm>
          <a:custGeom>
            <a:avLst/>
            <a:gdLst/>
            <a:ahLst/>
            <a:cxnLst/>
            <a:rect l="l" t="t" r="r" b="b"/>
            <a:pathLst>
              <a:path w="31750" h="2286000">
                <a:moveTo>
                  <a:pt x="31750" y="0"/>
                </a:moveTo>
                <a:lnTo>
                  <a:pt x="31750" y="0"/>
                </a:lnTo>
                <a:lnTo>
                  <a:pt x="31750" y="2286000"/>
                </a:lnTo>
                <a:lnTo>
                  <a:pt x="31750" y="2286000"/>
                </a:lnTo>
                <a:cubicBezTo>
                  <a:pt x="14227" y="2286000"/>
                  <a:pt x="0" y="2271773"/>
                  <a:pt x="0" y="2254250"/>
                </a:cubicBezTo>
                <a:lnTo>
                  <a:pt x="0" y="31750"/>
                </a:lnTo>
                <a:cubicBezTo>
                  <a:pt x="0" y="14227"/>
                  <a:pt x="14227" y="0"/>
                  <a:pt x="31750" y="0"/>
                </a:cubicBezTo>
                <a:close/>
              </a:path>
            </a:pathLst>
          </a:custGeom>
          <a:solidFill>
            <a:srgbClr val="A0AEC0"/>
          </a:solidFill>
          <a:ln/>
        </p:spPr>
      </p:sp>
      <p:sp>
        <p:nvSpPr>
          <p:cNvPr id="63" name="Shape 61"/>
          <p:cNvSpPr/>
          <p:nvPr/>
        </p:nvSpPr>
        <p:spPr>
          <a:xfrm>
            <a:off x="9215438" y="3079750"/>
            <a:ext cx="381000" cy="381000"/>
          </a:xfrm>
          <a:custGeom>
            <a:avLst/>
            <a:gdLst/>
            <a:ahLst/>
            <a:cxnLst/>
            <a:rect l="l" t="t" r="r" b="b"/>
            <a:pathLst>
              <a:path w="381000" h="381000">
                <a:moveTo>
                  <a:pt x="31749" y="0"/>
                </a:moveTo>
                <a:lnTo>
                  <a:pt x="349251" y="0"/>
                </a:lnTo>
                <a:cubicBezTo>
                  <a:pt x="366786" y="0"/>
                  <a:pt x="381000" y="14214"/>
                  <a:pt x="381000" y="31749"/>
                </a:cubicBezTo>
                <a:lnTo>
                  <a:pt x="381000" y="349251"/>
                </a:lnTo>
                <a:cubicBezTo>
                  <a:pt x="381000" y="366786"/>
                  <a:pt x="366786" y="381000"/>
                  <a:pt x="349251" y="381000"/>
                </a:cubicBezTo>
                <a:lnTo>
                  <a:pt x="31749" y="381000"/>
                </a:lnTo>
                <a:cubicBezTo>
                  <a:pt x="14214" y="381000"/>
                  <a:pt x="0" y="366786"/>
                  <a:pt x="0" y="349251"/>
                </a:cubicBezTo>
                <a:lnTo>
                  <a:pt x="0" y="31749"/>
                </a:lnTo>
                <a:cubicBezTo>
                  <a:pt x="0" y="14226"/>
                  <a:pt x="14226" y="0"/>
                  <a:pt x="31749" y="0"/>
                </a:cubicBezTo>
                <a:close/>
              </a:path>
            </a:pathLst>
          </a:custGeom>
          <a:solidFill>
            <a:srgbClr val="A0AEC0"/>
          </a:solidFill>
          <a:ln/>
        </p:spPr>
      </p:sp>
      <p:sp>
        <p:nvSpPr>
          <p:cNvPr id="64" name="Text 62"/>
          <p:cNvSpPr/>
          <p:nvPr/>
        </p:nvSpPr>
        <p:spPr>
          <a:xfrm>
            <a:off x="9365506" y="3159125"/>
            <a:ext cx="158750" cy="2222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250" b="1" dirty="0">
                <a:solidFill>
                  <a:srgbClr val="F8F7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4</a:t>
            </a:r>
            <a:endParaRPr lang="en-US" sz="1600" dirty="0"/>
          </a:p>
        </p:txBody>
      </p:sp>
      <p:sp>
        <p:nvSpPr>
          <p:cNvPr id="65" name="Text 63"/>
          <p:cNvSpPr/>
          <p:nvPr/>
        </p:nvSpPr>
        <p:spPr>
          <a:xfrm>
            <a:off x="9691688" y="3079750"/>
            <a:ext cx="547688" cy="2222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125" b="1" dirty="0">
                <a:solidFill>
                  <a:srgbClr val="4A5568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Training</a:t>
            </a:r>
            <a:endParaRPr lang="en-US" sz="1600" dirty="0"/>
          </a:p>
        </p:txBody>
      </p:sp>
      <p:sp>
        <p:nvSpPr>
          <p:cNvPr id="66" name="Text 64"/>
          <p:cNvSpPr/>
          <p:nvPr/>
        </p:nvSpPr>
        <p:spPr>
          <a:xfrm>
            <a:off x="9215438" y="3556000"/>
            <a:ext cx="2595563" cy="412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000" b="1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Essential for all LEPH professionals</a:t>
            </a:r>
            <a:pPr>
              <a:lnSpc>
                <a:spcPct val="140000"/>
              </a:lnSpc>
            </a:pPr>
            <a:r>
              <a:rPr lang="en-US" sz="1000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to improve competence and confidence.</a:t>
            </a:r>
            <a:endParaRPr lang="en-US" sz="1600" dirty="0"/>
          </a:p>
        </p:txBody>
      </p:sp>
      <p:sp>
        <p:nvSpPr>
          <p:cNvPr id="67" name="Text 65"/>
          <p:cNvSpPr/>
          <p:nvPr/>
        </p:nvSpPr>
        <p:spPr>
          <a:xfrm>
            <a:off x="9215438" y="4032250"/>
            <a:ext cx="2587625" cy="158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875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• CIT training effectiveness</a:t>
            </a:r>
            <a:endParaRPr lang="en-US" sz="1600" dirty="0"/>
          </a:p>
        </p:txBody>
      </p:sp>
      <p:sp>
        <p:nvSpPr>
          <p:cNvPr id="68" name="Text 66"/>
          <p:cNvSpPr/>
          <p:nvPr/>
        </p:nvSpPr>
        <p:spPr>
          <a:xfrm>
            <a:off x="9215438" y="4222750"/>
            <a:ext cx="2587625" cy="158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875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• Intellectual disability awareness</a:t>
            </a:r>
            <a:endParaRPr lang="en-US" sz="1600" dirty="0"/>
          </a:p>
        </p:txBody>
      </p:sp>
      <p:sp>
        <p:nvSpPr>
          <p:cNvPr id="69" name="Text 67"/>
          <p:cNvSpPr/>
          <p:nvPr/>
        </p:nvSpPr>
        <p:spPr>
          <a:xfrm>
            <a:off x="9215438" y="4413250"/>
            <a:ext cx="2587625" cy="158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875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• Mental health crisis response</a:t>
            </a:r>
            <a:endParaRPr lang="en-US" sz="1600" dirty="0"/>
          </a:p>
        </p:txBody>
      </p:sp>
      <p:sp>
        <p:nvSpPr>
          <p:cNvPr id="70" name="Text 68"/>
          <p:cNvSpPr/>
          <p:nvPr/>
        </p:nvSpPr>
        <p:spPr>
          <a:xfrm>
            <a:off x="9215438" y="4603750"/>
            <a:ext cx="2587625" cy="158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875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• Cross-professional learning</a:t>
            </a:r>
            <a:endParaRPr lang="en-US" sz="1600" dirty="0"/>
          </a:p>
        </p:txBody>
      </p:sp>
      <p:sp>
        <p:nvSpPr>
          <p:cNvPr id="71" name="Shape 69"/>
          <p:cNvSpPr/>
          <p:nvPr/>
        </p:nvSpPr>
        <p:spPr>
          <a:xfrm>
            <a:off x="9215438" y="4826000"/>
            <a:ext cx="2532063" cy="285750"/>
          </a:xfrm>
          <a:custGeom>
            <a:avLst/>
            <a:gdLst/>
            <a:ahLst/>
            <a:cxnLst/>
            <a:rect l="l" t="t" r="r" b="b"/>
            <a:pathLst>
              <a:path w="2532063" h="285750">
                <a:moveTo>
                  <a:pt x="31750" y="0"/>
                </a:moveTo>
                <a:lnTo>
                  <a:pt x="2500313" y="0"/>
                </a:lnTo>
                <a:cubicBezTo>
                  <a:pt x="2517848" y="0"/>
                  <a:pt x="2532063" y="14215"/>
                  <a:pt x="2532063" y="31750"/>
                </a:cubicBezTo>
                <a:lnTo>
                  <a:pt x="2532063" y="254000"/>
                </a:lnTo>
                <a:cubicBezTo>
                  <a:pt x="2532063" y="271535"/>
                  <a:pt x="2517848" y="285750"/>
                  <a:pt x="2500313" y="285750"/>
                </a:cubicBezTo>
                <a:lnTo>
                  <a:pt x="31750" y="285750"/>
                </a:lnTo>
                <a:cubicBezTo>
                  <a:pt x="14215" y="285750"/>
                  <a:pt x="0" y="271535"/>
                  <a:pt x="0" y="254000"/>
                </a:cubicBezTo>
                <a:lnTo>
                  <a:pt x="0" y="31750"/>
                </a:lnTo>
                <a:cubicBezTo>
                  <a:pt x="0" y="14227"/>
                  <a:pt x="14227" y="0"/>
                  <a:pt x="31750" y="0"/>
                </a:cubicBezTo>
                <a:close/>
              </a:path>
            </a:pathLst>
          </a:custGeom>
          <a:solidFill>
            <a:srgbClr val="A0AEC0">
              <a:alpha val="10196"/>
            </a:srgbClr>
          </a:solidFill>
          <a:ln/>
        </p:spPr>
      </p:sp>
      <p:sp>
        <p:nvSpPr>
          <p:cNvPr id="72" name="Text 70"/>
          <p:cNvSpPr/>
          <p:nvPr/>
        </p:nvSpPr>
        <p:spPr>
          <a:xfrm>
            <a:off x="9278938" y="4889500"/>
            <a:ext cx="2460625" cy="158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875" b="1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Gap:</a:t>
            </a:r>
            <a:pPr>
              <a:lnSpc>
                <a:spcPct val="120000"/>
              </a:lnSpc>
            </a:pPr>
            <a:r>
              <a:rPr lang="en-US" sz="875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84% minimal training</a:t>
            </a:r>
            <a:endParaRPr lang="en-US" sz="1600" dirty="0"/>
          </a:p>
        </p:txBody>
      </p:sp>
      <p:sp>
        <p:nvSpPr>
          <p:cNvPr id="73" name="Shape 71"/>
          <p:cNvSpPr/>
          <p:nvPr/>
        </p:nvSpPr>
        <p:spPr>
          <a:xfrm>
            <a:off x="317500" y="5365750"/>
            <a:ext cx="11557000" cy="952500"/>
          </a:xfrm>
          <a:custGeom>
            <a:avLst/>
            <a:gdLst/>
            <a:ahLst/>
            <a:cxnLst/>
            <a:rect l="l" t="t" r="r" b="b"/>
            <a:pathLst>
              <a:path w="11557000" h="952500">
                <a:moveTo>
                  <a:pt x="31747" y="0"/>
                </a:moveTo>
                <a:lnTo>
                  <a:pt x="11525253" y="0"/>
                </a:lnTo>
                <a:cubicBezTo>
                  <a:pt x="11542786" y="0"/>
                  <a:pt x="11557000" y="14214"/>
                  <a:pt x="11557000" y="31747"/>
                </a:cubicBezTo>
                <a:lnTo>
                  <a:pt x="11557000" y="920753"/>
                </a:lnTo>
                <a:cubicBezTo>
                  <a:pt x="11557000" y="938286"/>
                  <a:pt x="11542786" y="952500"/>
                  <a:pt x="11525253" y="952500"/>
                </a:cubicBezTo>
                <a:lnTo>
                  <a:pt x="31747" y="952500"/>
                </a:lnTo>
                <a:cubicBezTo>
                  <a:pt x="14214" y="952500"/>
                  <a:pt x="0" y="938286"/>
                  <a:pt x="0" y="920753"/>
                </a:cubicBezTo>
                <a:lnTo>
                  <a:pt x="0" y="31747"/>
                </a:lnTo>
                <a:cubicBezTo>
                  <a:pt x="0" y="14225"/>
                  <a:pt x="14225" y="0"/>
                  <a:pt x="31747" y="0"/>
                </a:cubicBezTo>
                <a:close/>
              </a:path>
            </a:pathLst>
          </a:custGeom>
          <a:solidFill>
            <a:srgbClr val="4A5568"/>
          </a:solidFill>
          <a:ln/>
        </p:spPr>
      </p:sp>
      <p:sp>
        <p:nvSpPr>
          <p:cNvPr id="74" name="Shape 72"/>
          <p:cNvSpPr/>
          <p:nvPr/>
        </p:nvSpPr>
        <p:spPr>
          <a:xfrm>
            <a:off x="456406" y="5524500"/>
            <a:ext cx="238125" cy="238125"/>
          </a:xfrm>
          <a:custGeom>
            <a:avLst/>
            <a:gdLst/>
            <a:ahLst/>
            <a:cxnLst/>
            <a:rect l="l" t="t" r="r" b="b"/>
            <a:pathLst>
              <a:path w="238125" h="238125">
                <a:moveTo>
                  <a:pt x="119062" y="0"/>
                </a:moveTo>
                <a:cubicBezTo>
                  <a:pt x="125899" y="0"/>
                  <a:pt x="132178" y="3767"/>
                  <a:pt x="135434" y="9767"/>
                </a:cubicBezTo>
                <a:lnTo>
                  <a:pt x="235893" y="195802"/>
                </a:lnTo>
                <a:cubicBezTo>
                  <a:pt x="239009" y="201569"/>
                  <a:pt x="238869" y="208545"/>
                  <a:pt x="235521" y="214173"/>
                </a:cubicBezTo>
                <a:cubicBezTo>
                  <a:pt x="232172" y="219801"/>
                  <a:pt x="226079" y="223242"/>
                  <a:pt x="219521" y="223242"/>
                </a:cubicBezTo>
                <a:lnTo>
                  <a:pt x="18604" y="223242"/>
                </a:lnTo>
                <a:cubicBezTo>
                  <a:pt x="12046" y="223242"/>
                  <a:pt x="6000" y="219801"/>
                  <a:pt x="2604" y="214173"/>
                </a:cubicBezTo>
                <a:cubicBezTo>
                  <a:pt x="-791" y="208545"/>
                  <a:pt x="-884" y="201569"/>
                  <a:pt x="2232" y="195802"/>
                </a:cubicBezTo>
                <a:lnTo>
                  <a:pt x="102691" y="9767"/>
                </a:lnTo>
                <a:cubicBezTo>
                  <a:pt x="105947" y="3767"/>
                  <a:pt x="112226" y="0"/>
                  <a:pt x="119062" y="0"/>
                </a:cubicBezTo>
                <a:close/>
                <a:moveTo>
                  <a:pt x="119062" y="78135"/>
                </a:moveTo>
                <a:cubicBezTo>
                  <a:pt x="112877" y="78135"/>
                  <a:pt x="107900" y="83111"/>
                  <a:pt x="107900" y="89297"/>
                </a:cubicBezTo>
                <a:lnTo>
                  <a:pt x="107900" y="141387"/>
                </a:lnTo>
                <a:cubicBezTo>
                  <a:pt x="107900" y="147572"/>
                  <a:pt x="112877" y="152549"/>
                  <a:pt x="119062" y="152549"/>
                </a:cubicBezTo>
                <a:cubicBezTo>
                  <a:pt x="125248" y="152549"/>
                  <a:pt x="130225" y="147572"/>
                  <a:pt x="130225" y="141387"/>
                </a:cubicBezTo>
                <a:lnTo>
                  <a:pt x="130225" y="89297"/>
                </a:lnTo>
                <a:cubicBezTo>
                  <a:pt x="130225" y="83111"/>
                  <a:pt x="125248" y="78135"/>
                  <a:pt x="119062" y="78135"/>
                </a:cubicBezTo>
                <a:close/>
                <a:moveTo>
                  <a:pt x="131480" y="178594"/>
                </a:moveTo>
                <a:cubicBezTo>
                  <a:pt x="131763" y="173984"/>
                  <a:pt x="129464" y="169599"/>
                  <a:pt x="125513" y="167209"/>
                </a:cubicBezTo>
                <a:cubicBezTo>
                  <a:pt x="121561" y="164819"/>
                  <a:pt x="116610" y="164819"/>
                  <a:pt x="112659" y="167209"/>
                </a:cubicBezTo>
                <a:cubicBezTo>
                  <a:pt x="108707" y="169599"/>
                  <a:pt x="106409" y="173984"/>
                  <a:pt x="106691" y="178594"/>
                </a:cubicBezTo>
                <a:cubicBezTo>
                  <a:pt x="106409" y="183203"/>
                  <a:pt x="108707" y="187589"/>
                  <a:pt x="112659" y="189979"/>
                </a:cubicBezTo>
                <a:cubicBezTo>
                  <a:pt x="116610" y="192369"/>
                  <a:pt x="121561" y="192369"/>
                  <a:pt x="125513" y="189979"/>
                </a:cubicBezTo>
                <a:cubicBezTo>
                  <a:pt x="129464" y="187589"/>
                  <a:pt x="131763" y="183203"/>
                  <a:pt x="131480" y="178594"/>
                </a:cubicBezTo>
                <a:close/>
              </a:path>
            </a:pathLst>
          </a:custGeom>
          <a:solidFill>
            <a:srgbClr val="4A6052"/>
          </a:solidFill>
          <a:ln/>
        </p:spPr>
      </p:sp>
      <p:sp>
        <p:nvSpPr>
          <p:cNvPr id="75" name="Text 73"/>
          <p:cNvSpPr/>
          <p:nvPr/>
        </p:nvSpPr>
        <p:spPr>
          <a:xfrm>
            <a:off x="835670" y="5492750"/>
            <a:ext cx="10993438" cy="2222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250" b="1" dirty="0">
                <a:solidFill>
                  <a:srgbClr val="F8F7F4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Critical Gap in Evidence</a:t>
            </a:r>
            <a:endParaRPr lang="en-US" sz="1600" dirty="0"/>
          </a:p>
        </p:txBody>
      </p:sp>
      <p:sp>
        <p:nvSpPr>
          <p:cNvPr id="76" name="Text 74"/>
          <p:cNvSpPr/>
          <p:nvPr/>
        </p:nvSpPr>
        <p:spPr>
          <a:xfrm>
            <a:off x="835670" y="5778500"/>
            <a:ext cx="10977563" cy="412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000" dirty="0">
                <a:solidFill>
                  <a:srgbClr val="F8F7F4">
                    <a:alpha val="9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Only </a:t>
            </a:r>
            <a:pPr>
              <a:lnSpc>
                <a:spcPct val="140000"/>
              </a:lnSpc>
            </a:pPr>
            <a:r>
              <a:rPr lang="en-US" sz="1000" b="1" dirty="0">
                <a:solidFill>
                  <a:srgbClr val="F8F7F4">
                    <a:alpha val="9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one study</a:t>
            </a:r>
            <a:pPr>
              <a:lnSpc>
                <a:spcPct val="140000"/>
              </a:lnSpc>
            </a:pPr>
            <a:r>
              <a:rPr lang="en-US" sz="1000" dirty="0">
                <a:solidFill>
                  <a:srgbClr val="F8F7F4">
                    <a:alpha val="9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had a combined LEPH focus. The remaining 15 had a predominantly law enforcement focus, and 2 had a public health focus. This highlights the urgent need for more integrated research across LEPH boundaries.</a:t>
            </a:r>
            <a:endParaRPr lang="en-US" sz="1600" dirty="0"/>
          </a:p>
        </p:txBody>
      </p:sp>
      <p:sp>
        <p:nvSpPr>
          <p:cNvPr id="77" name="Shape 75"/>
          <p:cNvSpPr/>
          <p:nvPr/>
        </p:nvSpPr>
        <p:spPr>
          <a:xfrm>
            <a:off x="317500" y="6389688"/>
            <a:ext cx="11557000" cy="15875"/>
          </a:xfrm>
          <a:custGeom>
            <a:avLst/>
            <a:gdLst/>
            <a:ahLst/>
            <a:cxnLst/>
            <a:rect l="l" t="t" r="r" b="b"/>
            <a:pathLst>
              <a:path w="11557000" h="15875">
                <a:moveTo>
                  <a:pt x="0" y="0"/>
                </a:moveTo>
                <a:lnTo>
                  <a:pt x="11557000" y="0"/>
                </a:lnTo>
                <a:lnTo>
                  <a:pt x="11557000" y="15875"/>
                </a:lnTo>
                <a:lnTo>
                  <a:pt x="0" y="15875"/>
                </a:lnTo>
                <a:lnTo>
                  <a:pt x="0" y="0"/>
                </a:lnTo>
                <a:close/>
              </a:path>
            </a:pathLst>
          </a:custGeom>
          <a:solidFill>
            <a:srgbClr val="4A6052"/>
          </a:solidFill>
          <a:ln/>
        </p:spPr>
      </p:sp>
      <p:sp>
        <p:nvSpPr>
          <p:cNvPr id="78" name="Text 76"/>
          <p:cNvSpPr/>
          <p:nvPr/>
        </p:nvSpPr>
        <p:spPr>
          <a:xfrm>
            <a:off x="317500" y="6492875"/>
            <a:ext cx="11612563" cy="158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875" b="1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Source:</a:t>
            </a:r>
            <a:pPr>
              <a:lnSpc>
                <a:spcPct val="120000"/>
              </a:lnSpc>
            </a:pPr>
            <a:r>
              <a:rPr lang="en-US" sz="875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Enang et al. (2022) • </a:t>
            </a:r>
            <a:pPr>
              <a:lnSpc>
                <a:spcPct val="120000"/>
              </a:lnSpc>
            </a:pPr>
            <a:r>
              <a:rPr lang="en-US" sz="875" dirty="0">
                <a:solidFill>
                  <a:srgbClr val="4A6052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Policing and Society, 32(4), 540-559</a:t>
            </a:r>
            <a:endParaRPr lang="en-US" sz="1600" dirty="0"/>
          </a:p>
        </p:txBody>
      </p:sp>
    </p:spTree>
  </p:cSld>
  <p:clrMapOvr>
    <a:masterClrMapping/>
  </p:clrMapOvr>
  <p:transition>
    <p:fade/>
    <p:spd val="med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8F7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317500" y="317500"/>
            <a:ext cx="381000" cy="381000"/>
          </a:xfrm>
          <a:custGeom>
            <a:avLst/>
            <a:gdLst/>
            <a:ahLst/>
            <a:cxnLst/>
            <a:rect l="l" t="t" r="r" b="b"/>
            <a:pathLst>
              <a:path w="381000" h="381000">
                <a:moveTo>
                  <a:pt x="31749" y="0"/>
                </a:moveTo>
                <a:lnTo>
                  <a:pt x="349251" y="0"/>
                </a:lnTo>
                <a:cubicBezTo>
                  <a:pt x="366786" y="0"/>
                  <a:pt x="381000" y="14214"/>
                  <a:pt x="381000" y="31749"/>
                </a:cubicBezTo>
                <a:lnTo>
                  <a:pt x="381000" y="349251"/>
                </a:lnTo>
                <a:cubicBezTo>
                  <a:pt x="381000" y="366786"/>
                  <a:pt x="366786" y="381000"/>
                  <a:pt x="349251" y="381000"/>
                </a:cubicBezTo>
                <a:lnTo>
                  <a:pt x="31749" y="381000"/>
                </a:lnTo>
                <a:cubicBezTo>
                  <a:pt x="14214" y="381000"/>
                  <a:pt x="0" y="366786"/>
                  <a:pt x="0" y="349251"/>
                </a:cubicBezTo>
                <a:lnTo>
                  <a:pt x="0" y="31749"/>
                </a:lnTo>
                <a:cubicBezTo>
                  <a:pt x="0" y="14226"/>
                  <a:pt x="14226" y="0"/>
                  <a:pt x="31749" y="0"/>
                </a:cubicBezTo>
                <a:close/>
              </a:path>
            </a:pathLst>
          </a:custGeom>
          <a:solidFill>
            <a:srgbClr val="4A6052"/>
          </a:solidFill>
          <a:ln/>
        </p:spPr>
      </p:sp>
      <p:sp>
        <p:nvSpPr>
          <p:cNvPr id="3" name="Shape 1"/>
          <p:cNvSpPr/>
          <p:nvPr/>
        </p:nvSpPr>
        <p:spPr>
          <a:xfrm>
            <a:off x="388938" y="412750"/>
            <a:ext cx="238125" cy="190500"/>
          </a:xfrm>
          <a:custGeom>
            <a:avLst/>
            <a:gdLst/>
            <a:ahLst/>
            <a:cxnLst/>
            <a:rect l="l" t="t" r="r" b="b"/>
            <a:pathLst>
              <a:path w="238125" h="190500">
                <a:moveTo>
                  <a:pt x="142875" y="11906"/>
                </a:moveTo>
                <a:lnTo>
                  <a:pt x="190500" y="11906"/>
                </a:lnTo>
                <a:cubicBezTo>
                  <a:pt x="197086" y="11906"/>
                  <a:pt x="202406" y="17227"/>
                  <a:pt x="202406" y="23812"/>
                </a:cubicBezTo>
                <a:cubicBezTo>
                  <a:pt x="202406" y="30398"/>
                  <a:pt x="197086" y="35719"/>
                  <a:pt x="190500" y="35719"/>
                </a:cubicBezTo>
                <a:lnTo>
                  <a:pt x="148233" y="35719"/>
                </a:lnTo>
                <a:cubicBezTo>
                  <a:pt x="146298" y="45318"/>
                  <a:pt x="139712" y="53243"/>
                  <a:pt x="130969" y="57038"/>
                </a:cubicBezTo>
                <a:lnTo>
                  <a:pt x="130969" y="166688"/>
                </a:lnTo>
                <a:lnTo>
                  <a:pt x="190500" y="166688"/>
                </a:lnTo>
                <a:cubicBezTo>
                  <a:pt x="197086" y="166688"/>
                  <a:pt x="202406" y="172008"/>
                  <a:pt x="202406" y="178594"/>
                </a:cubicBezTo>
                <a:cubicBezTo>
                  <a:pt x="202406" y="185179"/>
                  <a:pt x="197086" y="190500"/>
                  <a:pt x="190500" y="190500"/>
                </a:cubicBezTo>
                <a:lnTo>
                  <a:pt x="47625" y="190500"/>
                </a:lnTo>
                <a:cubicBezTo>
                  <a:pt x="41039" y="190500"/>
                  <a:pt x="35719" y="185179"/>
                  <a:pt x="35719" y="178594"/>
                </a:cubicBezTo>
                <a:cubicBezTo>
                  <a:pt x="35719" y="172008"/>
                  <a:pt x="41039" y="166688"/>
                  <a:pt x="47625" y="166688"/>
                </a:cubicBezTo>
                <a:lnTo>
                  <a:pt x="107156" y="166688"/>
                </a:lnTo>
                <a:lnTo>
                  <a:pt x="107156" y="57038"/>
                </a:lnTo>
                <a:cubicBezTo>
                  <a:pt x="98413" y="53206"/>
                  <a:pt x="91827" y="45281"/>
                  <a:pt x="89892" y="35719"/>
                </a:cubicBezTo>
                <a:lnTo>
                  <a:pt x="47625" y="35719"/>
                </a:lnTo>
                <a:cubicBezTo>
                  <a:pt x="41039" y="35719"/>
                  <a:pt x="35719" y="30398"/>
                  <a:pt x="35719" y="23812"/>
                </a:cubicBezTo>
                <a:cubicBezTo>
                  <a:pt x="35719" y="17227"/>
                  <a:pt x="41039" y="11906"/>
                  <a:pt x="47625" y="11906"/>
                </a:cubicBezTo>
                <a:lnTo>
                  <a:pt x="95250" y="11906"/>
                </a:lnTo>
                <a:cubicBezTo>
                  <a:pt x="100682" y="4688"/>
                  <a:pt x="109314" y="0"/>
                  <a:pt x="119063" y="0"/>
                </a:cubicBezTo>
                <a:cubicBezTo>
                  <a:pt x="128811" y="0"/>
                  <a:pt x="137443" y="4688"/>
                  <a:pt x="142875" y="11906"/>
                </a:cubicBezTo>
                <a:close/>
                <a:moveTo>
                  <a:pt x="163562" y="119063"/>
                </a:moveTo>
                <a:lnTo>
                  <a:pt x="217438" y="119063"/>
                </a:lnTo>
                <a:lnTo>
                  <a:pt x="190500" y="72851"/>
                </a:lnTo>
                <a:lnTo>
                  <a:pt x="163562" y="119063"/>
                </a:lnTo>
                <a:close/>
                <a:moveTo>
                  <a:pt x="190500" y="154781"/>
                </a:moveTo>
                <a:cubicBezTo>
                  <a:pt x="167097" y="154781"/>
                  <a:pt x="147638" y="142131"/>
                  <a:pt x="143619" y="125425"/>
                </a:cubicBezTo>
                <a:cubicBezTo>
                  <a:pt x="142652" y="121332"/>
                  <a:pt x="143991" y="117128"/>
                  <a:pt x="146112" y="113481"/>
                </a:cubicBezTo>
                <a:lnTo>
                  <a:pt x="181533" y="52760"/>
                </a:lnTo>
                <a:cubicBezTo>
                  <a:pt x="183393" y="49560"/>
                  <a:pt x="186817" y="47625"/>
                  <a:pt x="190500" y="47625"/>
                </a:cubicBezTo>
                <a:cubicBezTo>
                  <a:pt x="194183" y="47625"/>
                  <a:pt x="197607" y="49597"/>
                  <a:pt x="199467" y="52760"/>
                </a:cubicBezTo>
                <a:lnTo>
                  <a:pt x="234888" y="113481"/>
                </a:lnTo>
                <a:cubicBezTo>
                  <a:pt x="237009" y="117128"/>
                  <a:pt x="238348" y="121332"/>
                  <a:pt x="237381" y="125425"/>
                </a:cubicBezTo>
                <a:cubicBezTo>
                  <a:pt x="233363" y="142094"/>
                  <a:pt x="213903" y="154781"/>
                  <a:pt x="190500" y="154781"/>
                </a:cubicBezTo>
                <a:close/>
                <a:moveTo>
                  <a:pt x="47179" y="72851"/>
                </a:moveTo>
                <a:lnTo>
                  <a:pt x="20241" y="119063"/>
                </a:lnTo>
                <a:lnTo>
                  <a:pt x="74154" y="119063"/>
                </a:lnTo>
                <a:lnTo>
                  <a:pt x="47179" y="72851"/>
                </a:lnTo>
                <a:close/>
                <a:moveTo>
                  <a:pt x="335" y="125425"/>
                </a:moveTo>
                <a:cubicBezTo>
                  <a:pt x="-633" y="121332"/>
                  <a:pt x="707" y="117128"/>
                  <a:pt x="2828" y="113481"/>
                </a:cubicBezTo>
                <a:lnTo>
                  <a:pt x="38249" y="52760"/>
                </a:lnTo>
                <a:cubicBezTo>
                  <a:pt x="40109" y="49560"/>
                  <a:pt x="43532" y="47625"/>
                  <a:pt x="47216" y="47625"/>
                </a:cubicBezTo>
                <a:cubicBezTo>
                  <a:pt x="50899" y="47625"/>
                  <a:pt x="54322" y="49597"/>
                  <a:pt x="56183" y="52760"/>
                </a:cubicBezTo>
                <a:lnTo>
                  <a:pt x="91604" y="113481"/>
                </a:lnTo>
                <a:cubicBezTo>
                  <a:pt x="93725" y="117128"/>
                  <a:pt x="95064" y="121332"/>
                  <a:pt x="94097" y="125425"/>
                </a:cubicBezTo>
                <a:cubicBezTo>
                  <a:pt x="90078" y="142094"/>
                  <a:pt x="70619" y="154781"/>
                  <a:pt x="47216" y="154781"/>
                </a:cubicBezTo>
                <a:cubicBezTo>
                  <a:pt x="23812" y="154781"/>
                  <a:pt x="4353" y="142131"/>
                  <a:pt x="335" y="125425"/>
                </a:cubicBezTo>
                <a:close/>
              </a:path>
            </a:pathLst>
          </a:custGeom>
          <a:solidFill>
            <a:srgbClr val="F8F7F4"/>
          </a:solidFill>
          <a:ln/>
        </p:spPr>
      </p:sp>
      <p:sp>
        <p:nvSpPr>
          <p:cNvPr id="4" name="Text 2"/>
          <p:cNvSpPr/>
          <p:nvPr/>
        </p:nvSpPr>
        <p:spPr>
          <a:xfrm>
            <a:off x="793750" y="349250"/>
            <a:ext cx="5905500" cy="317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90000"/>
              </a:lnSpc>
            </a:pPr>
            <a:r>
              <a:rPr lang="en-US" sz="2250" b="1" dirty="0">
                <a:solidFill>
                  <a:srgbClr val="4A5568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Discussion: Strengths, Limitations &amp; Best Practices</a:t>
            </a:r>
            <a:endParaRPr lang="en-US" sz="1600" dirty="0"/>
          </a:p>
        </p:txBody>
      </p:sp>
      <p:sp>
        <p:nvSpPr>
          <p:cNvPr id="5" name="Shape 3"/>
          <p:cNvSpPr/>
          <p:nvPr/>
        </p:nvSpPr>
        <p:spPr>
          <a:xfrm>
            <a:off x="317500" y="825500"/>
            <a:ext cx="5715000" cy="3048000"/>
          </a:xfrm>
          <a:custGeom>
            <a:avLst/>
            <a:gdLst/>
            <a:ahLst/>
            <a:cxnLst/>
            <a:rect l="l" t="t" r="r" b="b"/>
            <a:pathLst>
              <a:path w="5715000" h="3048000">
                <a:moveTo>
                  <a:pt x="31760" y="0"/>
                </a:moveTo>
                <a:lnTo>
                  <a:pt x="5683240" y="0"/>
                </a:lnTo>
                <a:cubicBezTo>
                  <a:pt x="5700780" y="0"/>
                  <a:pt x="5715000" y="14220"/>
                  <a:pt x="5715000" y="31760"/>
                </a:cubicBezTo>
                <a:lnTo>
                  <a:pt x="5715000" y="3016240"/>
                </a:lnTo>
                <a:cubicBezTo>
                  <a:pt x="5715000" y="3033780"/>
                  <a:pt x="5700780" y="3048000"/>
                  <a:pt x="5683240" y="3048000"/>
                </a:cubicBezTo>
                <a:lnTo>
                  <a:pt x="31760" y="3048000"/>
                </a:lnTo>
                <a:cubicBezTo>
                  <a:pt x="14220" y="3048000"/>
                  <a:pt x="0" y="3033780"/>
                  <a:pt x="0" y="3016240"/>
                </a:cubicBezTo>
                <a:lnTo>
                  <a:pt x="0" y="31760"/>
                </a:lnTo>
                <a:cubicBezTo>
                  <a:pt x="0" y="14220"/>
                  <a:pt x="14220" y="0"/>
                  <a:pt x="31760" y="0"/>
                </a:cubicBezTo>
                <a:close/>
              </a:path>
            </a:pathLst>
          </a:custGeom>
          <a:solidFill>
            <a:srgbClr val="4A6052"/>
          </a:solidFill>
          <a:ln/>
        </p:spPr>
      </p:sp>
      <p:sp>
        <p:nvSpPr>
          <p:cNvPr id="6" name="Shape 4"/>
          <p:cNvSpPr/>
          <p:nvPr/>
        </p:nvSpPr>
        <p:spPr>
          <a:xfrm>
            <a:off x="464344" y="984250"/>
            <a:ext cx="158750" cy="158750"/>
          </a:xfrm>
          <a:custGeom>
            <a:avLst/>
            <a:gdLst/>
            <a:ahLst/>
            <a:cxnLst/>
            <a:rect l="l" t="t" r="r" b="b"/>
            <a:pathLst>
              <a:path w="158750" h="158750">
                <a:moveTo>
                  <a:pt x="44741" y="0"/>
                </a:moveTo>
                <a:lnTo>
                  <a:pt x="114195" y="0"/>
                </a:lnTo>
                <a:cubicBezTo>
                  <a:pt x="122411" y="0"/>
                  <a:pt x="129108" y="6759"/>
                  <a:pt x="128798" y="14945"/>
                </a:cubicBezTo>
                <a:cubicBezTo>
                  <a:pt x="128736" y="16588"/>
                  <a:pt x="128674" y="18231"/>
                  <a:pt x="128581" y="19844"/>
                </a:cubicBezTo>
                <a:lnTo>
                  <a:pt x="143960" y="19844"/>
                </a:lnTo>
                <a:cubicBezTo>
                  <a:pt x="152053" y="19844"/>
                  <a:pt x="159184" y="26541"/>
                  <a:pt x="158564" y="35285"/>
                </a:cubicBezTo>
                <a:cubicBezTo>
                  <a:pt x="156239" y="67438"/>
                  <a:pt x="139805" y="85111"/>
                  <a:pt x="121977" y="94351"/>
                </a:cubicBezTo>
                <a:cubicBezTo>
                  <a:pt x="117078" y="96893"/>
                  <a:pt x="112086" y="98785"/>
                  <a:pt x="107342" y="100180"/>
                </a:cubicBezTo>
                <a:cubicBezTo>
                  <a:pt x="101079" y="109048"/>
                  <a:pt x="94568" y="113729"/>
                  <a:pt x="89390" y="116241"/>
                </a:cubicBezTo>
                <a:lnTo>
                  <a:pt x="89390" y="138906"/>
                </a:lnTo>
                <a:lnTo>
                  <a:pt x="109234" y="138906"/>
                </a:lnTo>
                <a:cubicBezTo>
                  <a:pt x="114722" y="138906"/>
                  <a:pt x="119156" y="143340"/>
                  <a:pt x="119156" y="148828"/>
                </a:cubicBezTo>
                <a:cubicBezTo>
                  <a:pt x="119156" y="154316"/>
                  <a:pt x="114722" y="158750"/>
                  <a:pt x="109234" y="158750"/>
                </a:cubicBezTo>
                <a:lnTo>
                  <a:pt x="49702" y="158750"/>
                </a:lnTo>
                <a:cubicBezTo>
                  <a:pt x="44214" y="158750"/>
                  <a:pt x="39781" y="154316"/>
                  <a:pt x="39781" y="148828"/>
                </a:cubicBezTo>
                <a:cubicBezTo>
                  <a:pt x="39781" y="143340"/>
                  <a:pt x="44214" y="138906"/>
                  <a:pt x="49702" y="138906"/>
                </a:cubicBezTo>
                <a:lnTo>
                  <a:pt x="69546" y="138906"/>
                </a:lnTo>
                <a:lnTo>
                  <a:pt x="69546" y="116241"/>
                </a:lnTo>
                <a:cubicBezTo>
                  <a:pt x="64585" y="113854"/>
                  <a:pt x="58415" y="109420"/>
                  <a:pt x="52400" y="101265"/>
                </a:cubicBezTo>
                <a:cubicBezTo>
                  <a:pt x="46695" y="99777"/>
                  <a:pt x="40494" y="97513"/>
                  <a:pt x="34448" y="94103"/>
                </a:cubicBezTo>
                <a:cubicBezTo>
                  <a:pt x="17673" y="84708"/>
                  <a:pt x="2542" y="67004"/>
                  <a:pt x="372" y="35223"/>
                </a:cubicBezTo>
                <a:cubicBezTo>
                  <a:pt x="-217" y="26510"/>
                  <a:pt x="6883" y="19813"/>
                  <a:pt x="14976" y="19813"/>
                </a:cubicBezTo>
                <a:lnTo>
                  <a:pt x="30355" y="19813"/>
                </a:lnTo>
                <a:cubicBezTo>
                  <a:pt x="30262" y="18200"/>
                  <a:pt x="30200" y="16588"/>
                  <a:pt x="30138" y="14914"/>
                </a:cubicBezTo>
                <a:cubicBezTo>
                  <a:pt x="29828" y="6697"/>
                  <a:pt x="36525" y="-31"/>
                  <a:pt x="44741" y="-31"/>
                </a:cubicBezTo>
                <a:close/>
                <a:moveTo>
                  <a:pt x="31471" y="34727"/>
                </a:moveTo>
                <a:lnTo>
                  <a:pt x="15224" y="34727"/>
                </a:lnTo>
                <a:cubicBezTo>
                  <a:pt x="17146" y="60989"/>
                  <a:pt x="29208" y="74135"/>
                  <a:pt x="41641" y="81111"/>
                </a:cubicBezTo>
                <a:cubicBezTo>
                  <a:pt x="37176" y="69546"/>
                  <a:pt x="33486" y="54446"/>
                  <a:pt x="31471" y="34727"/>
                </a:cubicBezTo>
                <a:close/>
                <a:moveTo>
                  <a:pt x="117822" y="79623"/>
                </a:moveTo>
                <a:cubicBezTo>
                  <a:pt x="130380" y="72244"/>
                  <a:pt x="141728" y="59128"/>
                  <a:pt x="143650" y="34727"/>
                </a:cubicBezTo>
                <a:lnTo>
                  <a:pt x="127434" y="34727"/>
                </a:lnTo>
                <a:cubicBezTo>
                  <a:pt x="125512" y="53609"/>
                  <a:pt x="122039" y="68275"/>
                  <a:pt x="117822" y="79623"/>
                </a:cubicBezTo>
                <a:close/>
              </a:path>
            </a:pathLst>
          </a:custGeom>
          <a:solidFill>
            <a:srgbClr val="F8F7F4"/>
          </a:solidFill>
          <a:ln/>
        </p:spPr>
      </p:sp>
      <p:sp>
        <p:nvSpPr>
          <p:cNvPr id="7" name="Text 5"/>
          <p:cNvSpPr/>
          <p:nvPr/>
        </p:nvSpPr>
        <p:spPr>
          <a:xfrm>
            <a:off x="642938" y="952500"/>
            <a:ext cx="5341938" cy="2222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250" b="1" dirty="0">
                <a:solidFill>
                  <a:srgbClr val="F8F7F4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Strengths of the Review</a:t>
            </a:r>
            <a:endParaRPr lang="en-US" sz="1600" dirty="0"/>
          </a:p>
        </p:txBody>
      </p:sp>
      <p:sp>
        <p:nvSpPr>
          <p:cNvPr id="8" name="Shape 6"/>
          <p:cNvSpPr/>
          <p:nvPr/>
        </p:nvSpPr>
        <p:spPr>
          <a:xfrm>
            <a:off x="444500" y="1718469"/>
            <a:ext cx="5461000" cy="7938"/>
          </a:xfrm>
          <a:custGeom>
            <a:avLst/>
            <a:gdLst/>
            <a:ahLst/>
            <a:cxnLst/>
            <a:rect l="l" t="t" r="r" b="b"/>
            <a:pathLst>
              <a:path w="5461000" h="7938">
                <a:moveTo>
                  <a:pt x="0" y="0"/>
                </a:moveTo>
                <a:lnTo>
                  <a:pt x="5461000" y="0"/>
                </a:lnTo>
                <a:lnTo>
                  <a:pt x="5461000" y="7938"/>
                </a:lnTo>
                <a:lnTo>
                  <a:pt x="0" y="7938"/>
                </a:lnTo>
                <a:lnTo>
                  <a:pt x="0" y="0"/>
                </a:lnTo>
                <a:close/>
              </a:path>
            </a:pathLst>
          </a:custGeom>
          <a:solidFill>
            <a:srgbClr val="F8F7F4">
              <a:alpha val="30196"/>
            </a:srgbClr>
          </a:solidFill>
          <a:ln/>
        </p:spPr>
      </p:sp>
      <p:sp>
        <p:nvSpPr>
          <p:cNvPr id="9" name="Text 7"/>
          <p:cNvSpPr/>
          <p:nvPr/>
        </p:nvSpPr>
        <p:spPr>
          <a:xfrm>
            <a:off x="444500" y="1270000"/>
            <a:ext cx="5524500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00" b="1" dirty="0">
                <a:solidFill>
                  <a:srgbClr val="F8F7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Methodical Rigor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444500" y="1492250"/>
            <a:ext cx="5516563" cy="158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875" dirty="0">
                <a:solidFill>
                  <a:srgbClr val="F8F7F4">
                    <a:alpha val="9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First systematic review to synthesize effective components for vulnerability assessment across LEPH.</a:t>
            </a:r>
            <a:endParaRPr lang="en-US" sz="1600" dirty="0"/>
          </a:p>
        </p:txBody>
      </p:sp>
      <p:sp>
        <p:nvSpPr>
          <p:cNvPr id="11" name="Shape 9"/>
          <p:cNvSpPr/>
          <p:nvPr/>
        </p:nvSpPr>
        <p:spPr>
          <a:xfrm>
            <a:off x="444500" y="2266156"/>
            <a:ext cx="5461000" cy="7938"/>
          </a:xfrm>
          <a:custGeom>
            <a:avLst/>
            <a:gdLst/>
            <a:ahLst/>
            <a:cxnLst/>
            <a:rect l="l" t="t" r="r" b="b"/>
            <a:pathLst>
              <a:path w="5461000" h="7938">
                <a:moveTo>
                  <a:pt x="0" y="0"/>
                </a:moveTo>
                <a:lnTo>
                  <a:pt x="5461000" y="0"/>
                </a:lnTo>
                <a:lnTo>
                  <a:pt x="5461000" y="7938"/>
                </a:lnTo>
                <a:lnTo>
                  <a:pt x="0" y="7938"/>
                </a:lnTo>
                <a:lnTo>
                  <a:pt x="0" y="0"/>
                </a:lnTo>
                <a:close/>
              </a:path>
            </a:pathLst>
          </a:custGeom>
          <a:solidFill>
            <a:srgbClr val="F8F7F4">
              <a:alpha val="30196"/>
            </a:srgbClr>
          </a:solidFill>
          <a:ln/>
        </p:spPr>
      </p:sp>
      <p:sp>
        <p:nvSpPr>
          <p:cNvPr id="12" name="Text 10"/>
          <p:cNvSpPr/>
          <p:nvPr/>
        </p:nvSpPr>
        <p:spPr>
          <a:xfrm>
            <a:off x="444500" y="1817688"/>
            <a:ext cx="5524500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00" b="1" dirty="0">
                <a:solidFill>
                  <a:srgbClr val="F8F7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Transparent Processes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444500" y="2039938"/>
            <a:ext cx="5516563" cy="158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875" dirty="0">
                <a:solidFill>
                  <a:srgbClr val="F8F7F4">
                    <a:alpha val="9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Explicit eligibility criteria, comprehensive search strategies, and detailed methodology allow replication.</a:t>
            </a:r>
            <a:endParaRPr lang="en-US" sz="1600" dirty="0"/>
          </a:p>
        </p:txBody>
      </p:sp>
      <p:sp>
        <p:nvSpPr>
          <p:cNvPr id="14" name="Shape 12"/>
          <p:cNvSpPr/>
          <p:nvPr/>
        </p:nvSpPr>
        <p:spPr>
          <a:xfrm>
            <a:off x="444500" y="2813844"/>
            <a:ext cx="5461000" cy="7938"/>
          </a:xfrm>
          <a:custGeom>
            <a:avLst/>
            <a:gdLst/>
            <a:ahLst/>
            <a:cxnLst/>
            <a:rect l="l" t="t" r="r" b="b"/>
            <a:pathLst>
              <a:path w="5461000" h="7938">
                <a:moveTo>
                  <a:pt x="0" y="0"/>
                </a:moveTo>
                <a:lnTo>
                  <a:pt x="5461000" y="0"/>
                </a:lnTo>
                <a:lnTo>
                  <a:pt x="5461000" y="7938"/>
                </a:lnTo>
                <a:lnTo>
                  <a:pt x="0" y="7938"/>
                </a:lnTo>
                <a:lnTo>
                  <a:pt x="0" y="0"/>
                </a:lnTo>
                <a:close/>
              </a:path>
            </a:pathLst>
          </a:custGeom>
          <a:solidFill>
            <a:srgbClr val="F8F7F4">
              <a:alpha val="30196"/>
            </a:srgbClr>
          </a:solidFill>
          <a:ln/>
        </p:spPr>
      </p:sp>
      <p:sp>
        <p:nvSpPr>
          <p:cNvPr id="15" name="Text 13"/>
          <p:cNvSpPr/>
          <p:nvPr/>
        </p:nvSpPr>
        <p:spPr>
          <a:xfrm>
            <a:off x="444500" y="2365375"/>
            <a:ext cx="5524500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00" b="1" dirty="0">
                <a:solidFill>
                  <a:srgbClr val="F8F7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Multiple Reviewers</a:t>
            </a:r>
            <a:endParaRPr lang="en-US" sz="1600" dirty="0"/>
          </a:p>
        </p:txBody>
      </p:sp>
      <p:sp>
        <p:nvSpPr>
          <p:cNvPr id="16" name="Text 14"/>
          <p:cNvSpPr/>
          <p:nvPr/>
        </p:nvSpPr>
        <p:spPr>
          <a:xfrm>
            <a:off x="444500" y="2587625"/>
            <a:ext cx="5516563" cy="158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875" dirty="0">
                <a:solidFill>
                  <a:srgbClr val="F8F7F4">
                    <a:alpha val="9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Four reviewers involved in data extraction, screening, appraisal, synthesis, and reporting to reduce bias.</a:t>
            </a:r>
            <a:endParaRPr lang="en-US" sz="1600" dirty="0"/>
          </a:p>
        </p:txBody>
      </p:sp>
      <p:sp>
        <p:nvSpPr>
          <p:cNvPr id="17" name="Text 15"/>
          <p:cNvSpPr/>
          <p:nvPr/>
        </p:nvSpPr>
        <p:spPr>
          <a:xfrm>
            <a:off x="444500" y="2913063"/>
            <a:ext cx="5524500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00" b="1" dirty="0">
                <a:solidFill>
                  <a:srgbClr val="F8F7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Expert Advisory Group</a:t>
            </a:r>
            <a:endParaRPr lang="en-US" sz="1600" dirty="0"/>
          </a:p>
        </p:txBody>
      </p:sp>
      <p:sp>
        <p:nvSpPr>
          <p:cNvPr id="18" name="Text 16"/>
          <p:cNvSpPr/>
          <p:nvPr/>
        </p:nvSpPr>
        <p:spPr>
          <a:xfrm>
            <a:off x="444500" y="3135313"/>
            <a:ext cx="5516563" cy="158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875" dirty="0">
                <a:solidFill>
                  <a:srgbClr val="F8F7F4">
                    <a:alpha val="9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Six senior stakeholders actively advised on research priorities, design, and interpretation.</a:t>
            </a:r>
            <a:endParaRPr lang="en-US" sz="1600" dirty="0"/>
          </a:p>
        </p:txBody>
      </p:sp>
      <p:sp>
        <p:nvSpPr>
          <p:cNvPr id="19" name="Shape 17"/>
          <p:cNvSpPr/>
          <p:nvPr/>
        </p:nvSpPr>
        <p:spPr>
          <a:xfrm>
            <a:off x="6175375" y="825500"/>
            <a:ext cx="5699125" cy="3048000"/>
          </a:xfrm>
          <a:custGeom>
            <a:avLst/>
            <a:gdLst/>
            <a:ahLst/>
            <a:cxnLst/>
            <a:rect l="l" t="t" r="r" b="b"/>
            <a:pathLst>
              <a:path w="5699125" h="3048000">
                <a:moveTo>
                  <a:pt x="31750" y="0"/>
                </a:moveTo>
                <a:lnTo>
                  <a:pt x="5667365" y="0"/>
                </a:lnTo>
                <a:cubicBezTo>
                  <a:pt x="5684905" y="0"/>
                  <a:pt x="5699125" y="14220"/>
                  <a:pt x="5699125" y="31760"/>
                </a:cubicBezTo>
                <a:lnTo>
                  <a:pt x="5699125" y="3016240"/>
                </a:lnTo>
                <a:cubicBezTo>
                  <a:pt x="5699125" y="3033780"/>
                  <a:pt x="5684905" y="3048000"/>
                  <a:pt x="5667365" y="3048000"/>
                </a:cubicBezTo>
                <a:lnTo>
                  <a:pt x="31750" y="3048000"/>
                </a:lnTo>
                <a:cubicBezTo>
                  <a:pt x="14215" y="3048000"/>
                  <a:pt x="0" y="3033785"/>
                  <a:pt x="0" y="3016250"/>
                </a:cubicBezTo>
                <a:lnTo>
                  <a:pt x="0" y="31750"/>
                </a:lnTo>
                <a:cubicBezTo>
                  <a:pt x="0" y="14227"/>
                  <a:pt x="14227" y="0"/>
                  <a:pt x="31750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sx="100000" sy="100000" kx="0" ky="0" algn="bl" rotWithShape="0" blurRad="47625" dist="31750" dir="5400000">
              <a:srgbClr val="000000">
                <a:alpha val="10196"/>
              </a:srgbClr>
            </a:outerShdw>
          </a:effectLst>
        </p:spPr>
      </p:sp>
      <p:sp>
        <p:nvSpPr>
          <p:cNvPr id="20" name="Shape 18"/>
          <p:cNvSpPr/>
          <p:nvPr/>
        </p:nvSpPr>
        <p:spPr>
          <a:xfrm>
            <a:off x="6175375" y="825500"/>
            <a:ext cx="31750" cy="3048000"/>
          </a:xfrm>
          <a:custGeom>
            <a:avLst/>
            <a:gdLst/>
            <a:ahLst/>
            <a:cxnLst/>
            <a:rect l="l" t="t" r="r" b="b"/>
            <a:pathLst>
              <a:path w="31750" h="3048000">
                <a:moveTo>
                  <a:pt x="31750" y="0"/>
                </a:moveTo>
                <a:lnTo>
                  <a:pt x="31750" y="0"/>
                </a:lnTo>
                <a:lnTo>
                  <a:pt x="31750" y="3048000"/>
                </a:lnTo>
                <a:lnTo>
                  <a:pt x="31750" y="3048000"/>
                </a:lnTo>
                <a:cubicBezTo>
                  <a:pt x="14227" y="3048000"/>
                  <a:pt x="0" y="3033773"/>
                  <a:pt x="0" y="3016250"/>
                </a:cubicBezTo>
                <a:lnTo>
                  <a:pt x="0" y="31750"/>
                </a:lnTo>
                <a:cubicBezTo>
                  <a:pt x="0" y="14227"/>
                  <a:pt x="14227" y="0"/>
                  <a:pt x="31750" y="0"/>
                </a:cubicBezTo>
                <a:close/>
              </a:path>
            </a:pathLst>
          </a:custGeom>
          <a:solidFill>
            <a:srgbClr val="A0AEC0"/>
          </a:solidFill>
          <a:ln/>
        </p:spPr>
      </p:sp>
      <p:sp>
        <p:nvSpPr>
          <p:cNvPr id="21" name="Shape 19"/>
          <p:cNvSpPr/>
          <p:nvPr/>
        </p:nvSpPr>
        <p:spPr>
          <a:xfrm>
            <a:off x="6338094" y="984250"/>
            <a:ext cx="158750" cy="158750"/>
          </a:xfrm>
          <a:custGeom>
            <a:avLst/>
            <a:gdLst/>
            <a:ahLst/>
            <a:cxnLst/>
            <a:rect l="l" t="t" r="r" b="b"/>
            <a:pathLst>
              <a:path w="158750" h="158750">
                <a:moveTo>
                  <a:pt x="79375" y="158750"/>
                </a:moveTo>
                <a:cubicBezTo>
                  <a:pt x="123183" y="158750"/>
                  <a:pt x="158750" y="123183"/>
                  <a:pt x="158750" y="79375"/>
                </a:cubicBezTo>
                <a:cubicBezTo>
                  <a:pt x="158750" y="35567"/>
                  <a:pt x="123183" y="0"/>
                  <a:pt x="79375" y="0"/>
                </a:cubicBezTo>
                <a:cubicBezTo>
                  <a:pt x="35567" y="0"/>
                  <a:pt x="0" y="35567"/>
                  <a:pt x="0" y="79375"/>
                </a:cubicBezTo>
                <a:cubicBezTo>
                  <a:pt x="0" y="123183"/>
                  <a:pt x="35567" y="158750"/>
                  <a:pt x="79375" y="158750"/>
                </a:cubicBezTo>
                <a:close/>
                <a:moveTo>
                  <a:pt x="79375" y="42168"/>
                </a:moveTo>
                <a:cubicBezTo>
                  <a:pt x="83499" y="42168"/>
                  <a:pt x="86816" y="45486"/>
                  <a:pt x="86816" y="49609"/>
                </a:cubicBezTo>
                <a:lnTo>
                  <a:pt x="86816" y="84336"/>
                </a:lnTo>
                <a:cubicBezTo>
                  <a:pt x="86816" y="88460"/>
                  <a:pt x="83499" y="91777"/>
                  <a:pt x="79375" y="91777"/>
                </a:cubicBezTo>
                <a:cubicBezTo>
                  <a:pt x="75251" y="91777"/>
                  <a:pt x="71934" y="88460"/>
                  <a:pt x="71934" y="84336"/>
                </a:cubicBezTo>
                <a:lnTo>
                  <a:pt x="71934" y="49609"/>
                </a:lnTo>
                <a:cubicBezTo>
                  <a:pt x="71934" y="45486"/>
                  <a:pt x="75251" y="42168"/>
                  <a:pt x="79375" y="42168"/>
                </a:cubicBezTo>
                <a:close/>
                <a:moveTo>
                  <a:pt x="71096" y="109141"/>
                </a:moveTo>
                <a:cubicBezTo>
                  <a:pt x="70908" y="106068"/>
                  <a:pt x="72441" y="103144"/>
                  <a:pt x="75075" y="101551"/>
                </a:cubicBezTo>
                <a:cubicBezTo>
                  <a:pt x="77709" y="99957"/>
                  <a:pt x="81010" y="99957"/>
                  <a:pt x="83644" y="101551"/>
                </a:cubicBezTo>
                <a:cubicBezTo>
                  <a:pt x="86278" y="103144"/>
                  <a:pt x="87811" y="106068"/>
                  <a:pt x="87623" y="109141"/>
                </a:cubicBezTo>
                <a:cubicBezTo>
                  <a:pt x="87811" y="112214"/>
                  <a:pt x="86278" y="115137"/>
                  <a:pt x="83644" y="116731"/>
                </a:cubicBezTo>
                <a:cubicBezTo>
                  <a:pt x="81010" y="118324"/>
                  <a:pt x="77709" y="118324"/>
                  <a:pt x="75075" y="116731"/>
                </a:cubicBezTo>
                <a:cubicBezTo>
                  <a:pt x="72441" y="115137"/>
                  <a:pt x="70908" y="112214"/>
                  <a:pt x="71096" y="109141"/>
                </a:cubicBezTo>
                <a:close/>
              </a:path>
            </a:pathLst>
          </a:custGeom>
          <a:solidFill>
            <a:srgbClr val="A0AEC0"/>
          </a:solidFill>
          <a:ln/>
        </p:spPr>
      </p:sp>
      <p:sp>
        <p:nvSpPr>
          <p:cNvPr id="22" name="Text 20"/>
          <p:cNvSpPr/>
          <p:nvPr/>
        </p:nvSpPr>
        <p:spPr>
          <a:xfrm>
            <a:off x="6516688" y="952500"/>
            <a:ext cx="5310188" cy="2222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250" b="1" dirty="0">
                <a:solidFill>
                  <a:srgbClr val="4A5568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Limitations &amp; Considerations</a:t>
            </a:r>
            <a:endParaRPr lang="en-US" sz="1600" dirty="0"/>
          </a:p>
        </p:txBody>
      </p:sp>
      <p:sp>
        <p:nvSpPr>
          <p:cNvPr id="23" name="Shape 21"/>
          <p:cNvSpPr/>
          <p:nvPr/>
        </p:nvSpPr>
        <p:spPr>
          <a:xfrm>
            <a:off x="6318250" y="1270000"/>
            <a:ext cx="5429250" cy="571500"/>
          </a:xfrm>
          <a:custGeom>
            <a:avLst/>
            <a:gdLst/>
            <a:ahLst/>
            <a:cxnLst/>
            <a:rect l="l" t="t" r="r" b="b"/>
            <a:pathLst>
              <a:path w="5429250" h="571500">
                <a:moveTo>
                  <a:pt x="31753" y="0"/>
                </a:moveTo>
                <a:lnTo>
                  <a:pt x="5397497" y="0"/>
                </a:lnTo>
                <a:cubicBezTo>
                  <a:pt x="5415034" y="0"/>
                  <a:pt x="5429250" y="14216"/>
                  <a:pt x="5429250" y="31753"/>
                </a:cubicBezTo>
                <a:lnTo>
                  <a:pt x="5429250" y="539747"/>
                </a:lnTo>
                <a:cubicBezTo>
                  <a:pt x="5429250" y="557284"/>
                  <a:pt x="5415034" y="571500"/>
                  <a:pt x="5397497" y="571500"/>
                </a:cubicBezTo>
                <a:lnTo>
                  <a:pt x="31753" y="571500"/>
                </a:lnTo>
                <a:cubicBezTo>
                  <a:pt x="14216" y="571500"/>
                  <a:pt x="0" y="557284"/>
                  <a:pt x="0" y="539747"/>
                </a:cubicBezTo>
                <a:lnTo>
                  <a:pt x="0" y="31753"/>
                </a:lnTo>
                <a:cubicBezTo>
                  <a:pt x="0" y="14228"/>
                  <a:pt x="14228" y="0"/>
                  <a:pt x="31753" y="0"/>
                </a:cubicBezTo>
                <a:close/>
              </a:path>
            </a:pathLst>
          </a:custGeom>
          <a:solidFill>
            <a:srgbClr val="A0AEC0">
              <a:alpha val="10196"/>
            </a:srgbClr>
          </a:solidFill>
          <a:ln/>
        </p:spPr>
      </p:sp>
      <p:sp>
        <p:nvSpPr>
          <p:cNvPr id="24" name="Text 22"/>
          <p:cNvSpPr/>
          <p:nvPr/>
        </p:nvSpPr>
        <p:spPr>
          <a:xfrm>
            <a:off x="6413500" y="1365250"/>
            <a:ext cx="5302250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00" b="1" dirty="0">
                <a:solidFill>
                  <a:srgbClr val="4A5568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Language Bias</a:t>
            </a:r>
            <a:endParaRPr lang="en-US" sz="1600" dirty="0"/>
          </a:p>
        </p:txBody>
      </p:sp>
      <p:sp>
        <p:nvSpPr>
          <p:cNvPr id="25" name="Text 23"/>
          <p:cNvSpPr/>
          <p:nvPr/>
        </p:nvSpPr>
        <p:spPr>
          <a:xfrm>
            <a:off x="6413500" y="1587500"/>
            <a:ext cx="5294313" cy="158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875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English language only may have excluded relevant non-English studies.</a:t>
            </a:r>
            <a:endParaRPr lang="en-US" sz="1600" dirty="0"/>
          </a:p>
        </p:txBody>
      </p:sp>
      <p:sp>
        <p:nvSpPr>
          <p:cNvPr id="26" name="Shape 24"/>
          <p:cNvSpPr/>
          <p:nvPr/>
        </p:nvSpPr>
        <p:spPr>
          <a:xfrm>
            <a:off x="6318250" y="1905000"/>
            <a:ext cx="5429250" cy="571500"/>
          </a:xfrm>
          <a:custGeom>
            <a:avLst/>
            <a:gdLst/>
            <a:ahLst/>
            <a:cxnLst/>
            <a:rect l="l" t="t" r="r" b="b"/>
            <a:pathLst>
              <a:path w="5429250" h="571500">
                <a:moveTo>
                  <a:pt x="31753" y="0"/>
                </a:moveTo>
                <a:lnTo>
                  <a:pt x="5397497" y="0"/>
                </a:lnTo>
                <a:cubicBezTo>
                  <a:pt x="5415034" y="0"/>
                  <a:pt x="5429250" y="14216"/>
                  <a:pt x="5429250" y="31753"/>
                </a:cubicBezTo>
                <a:lnTo>
                  <a:pt x="5429250" y="539747"/>
                </a:lnTo>
                <a:cubicBezTo>
                  <a:pt x="5429250" y="557284"/>
                  <a:pt x="5415034" y="571500"/>
                  <a:pt x="5397497" y="571500"/>
                </a:cubicBezTo>
                <a:lnTo>
                  <a:pt x="31753" y="571500"/>
                </a:lnTo>
                <a:cubicBezTo>
                  <a:pt x="14216" y="571500"/>
                  <a:pt x="0" y="557284"/>
                  <a:pt x="0" y="539747"/>
                </a:cubicBezTo>
                <a:lnTo>
                  <a:pt x="0" y="31753"/>
                </a:lnTo>
                <a:cubicBezTo>
                  <a:pt x="0" y="14228"/>
                  <a:pt x="14228" y="0"/>
                  <a:pt x="31753" y="0"/>
                </a:cubicBezTo>
                <a:close/>
              </a:path>
            </a:pathLst>
          </a:custGeom>
          <a:solidFill>
            <a:srgbClr val="A0AEC0">
              <a:alpha val="10196"/>
            </a:srgbClr>
          </a:solidFill>
          <a:ln/>
        </p:spPr>
      </p:sp>
      <p:sp>
        <p:nvSpPr>
          <p:cNvPr id="27" name="Text 25"/>
          <p:cNvSpPr/>
          <p:nvPr/>
        </p:nvSpPr>
        <p:spPr>
          <a:xfrm>
            <a:off x="6413500" y="2000250"/>
            <a:ext cx="5302250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00" b="1" dirty="0">
                <a:solidFill>
                  <a:srgbClr val="4A5568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Publication Type</a:t>
            </a:r>
            <a:endParaRPr lang="en-US" sz="1600" dirty="0"/>
          </a:p>
        </p:txBody>
      </p:sp>
      <p:sp>
        <p:nvSpPr>
          <p:cNvPr id="28" name="Text 26"/>
          <p:cNvSpPr/>
          <p:nvPr/>
        </p:nvSpPr>
        <p:spPr>
          <a:xfrm>
            <a:off x="6413500" y="2222500"/>
            <a:ext cx="5294313" cy="158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875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Peer-reviewed articles only excluded grey literature and practice-based evidence.</a:t>
            </a:r>
            <a:endParaRPr lang="en-US" sz="1600" dirty="0"/>
          </a:p>
        </p:txBody>
      </p:sp>
      <p:sp>
        <p:nvSpPr>
          <p:cNvPr id="29" name="Shape 27"/>
          <p:cNvSpPr/>
          <p:nvPr/>
        </p:nvSpPr>
        <p:spPr>
          <a:xfrm>
            <a:off x="6318250" y="2540000"/>
            <a:ext cx="5429250" cy="571500"/>
          </a:xfrm>
          <a:custGeom>
            <a:avLst/>
            <a:gdLst/>
            <a:ahLst/>
            <a:cxnLst/>
            <a:rect l="l" t="t" r="r" b="b"/>
            <a:pathLst>
              <a:path w="5429250" h="571500">
                <a:moveTo>
                  <a:pt x="31753" y="0"/>
                </a:moveTo>
                <a:lnTo>
                  <a:pt x="5397497" y="0"/>
                </a:lnTo>
                <a:cubicBezTo>
                  <a:pt x="5415034" y="0"/>
                  <a:pt x="5429250" y="14216"/>
                  <a:pt x="5429250" y="31753"/>
                </a:cubicBezTo>
                <a:lnTo>
                  <a:pt x="5429250" y="539747"/>
                </a:lnTo>
                <a:cubicBezTo>
                  <a:pt x="5429250" y="557284"/>
                  <a:pt x="5415034" y="571500"/>
                  <a:pt x="5397497" y="571500"/>
                </a:cubicBezTo>
                <a:lnTo>
                  <a:pt x="31753" y="571500"/>
                </a:lnTo>
                <a:cubicBezTo>
                  <a:pt x="14216" y="571500"/>
                  <a:pt x="0" y="557284"/>
                  <a:pt x="0" y="539747"/>
                </a:cubicBezTo>
                <a:lnTo>
                  <a:pt x="0" y="31753"/>
                </a:lnTo>
                <a:cubicBezTo>
                  <a:pt x="0" y="14228"/>
                  <a:pt x="14228" y="0"/>
                  <a:pt x="31753" y="0"/>
                </a:cubicBezTo>
                <a:close/>
              </a:path>
            </a:pathLst>
          </a:custGeom>
          <a:solidFill>
            <a:srgbClr val="A0AEC0">
              <a:alpha val="10196"/>
            </a:srgbClr>
          </a:solidFill>
          <a:ln/>
        </p:spPr>
      </p:sp>
      <p:sp>
        <p:nvSpPr>
          <p:cNvPr id="30" name="Text 28"/>
          <p:cNvSpPr/>
          <p:nvPr/>
        </p:nvSpPr>
        <p:spPr>
          <a:xfrm>
            <a:off x="6413500" y="2635250"/>
            <a:ext cx="5302250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00" b="1" dirty="0">
                <a:solidFill>
                  <a:srgbClr val="4A5568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Definition Narrowness</a:t>
            </a:r>
            <a:endParaRPr lang="en-US" sz="1600" dirty="0"/>
          </a:p>
        </p:txBody>
      </p:sp>
      <p:sp>
        <p:nvSpPr>
          <p:cNvPr id="31" name="Text 29"/>
          <p:cNvSpPr/>
          <p:nvPr/>
        </p:nvSpPr>
        <p:spPr>
          <a:xfrm>
            <a:off x="6413500" y="2857500"/>
            <a:ext cx="5294313" cy="158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875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"Vulnerability" definition may have missed related concepts (e.g., mental health).</a:t>
            </a:r>
            <a:endParaRPr lang="en-US" sz="1600" dirty="0"/>
          </a:p>
        </p:txBody>
      </p:sp>
      <p:sp>
        <p:nvSpPr>
          <p:cNvPr id="32" name="Shape 30"/>
          <p:cNvSpPr/>
          <p:nvPr/>
        </p:nvSpPr>
        <p:spPr>
          <a:xfrm>
            <a:off x="6318250" y="3175000"/>
            <a:ext cx="5429250" cy="571500"/>
          </a:xfrm>
          <a:custGeom>
            <a:avLst/>
            <a:gdLst/>
            <a:ahLst/>
            <a:cxnLst/>
            <a:rect l="l" t="t" r="r" b="b"/>
            <a:pathLst>
              <a:path w="5429250" h="571500">
                <a:moveTo>
                  <a:pt x="31753" y="0"/>
                </a:moveTo>
                <a:lnTo>
                  <a:pt x="5397497" y="0"/>
                </a:lnTo>
                <a:cubicBezTo>
                  <a:pt x="5415034" y="0"/>
                  <a:pt x="5429250" y="14216"/>
                  <a:pt x="5429250" y="31753"/>
                </a:cubicBezTo>
                <a:lnTo>
                  <a:pt x="5429250" y="539747"/>
                </a:lnTo>
                <a:cubicBezTo>
                  <a:pt x="5429250" y="557284"/>
                  <a:pt x="5415034" y="571500"/>
                  <a:pt x="5397497" y="571500"/>
                </a:cubicBezTo>
                <a:lnTo>
                  <a:pt x="31753" y="571500"/>
                </a:lnTo>
                <a:cubicBezTo>
                  <a:pt x="14216" y="571500"/>
                  <a:pt x="0" y="557284"/>
                  <a:pt x="0" y="539747"/>
                </a:cubicBezTo>
                <a:lnTo>
                  <a:pt x="0" y="31753"/>
                </a:lnTo>
                <a:cubicBezTo>
                  <a:pt x="0" y="14228"/>
                  <a:pt x="14228" y="0"/>
                  <a:pt x="31753" y="0"/>
                </a:cubicBezTo>
                <a:close/>
              </a:path>
            </a:pathLst>
          </a:custGeom>
          <a:solidFill>
            <a:srgbClr val="A0AEC0">
              <a:alpha val="10196"/>
            </a:srgbClr>
          </a:solidFill>
          <a:ln/>
        </p:spPr>
      </p:sp>
      <p:sp>
        <p:nvSpPr>
          <p:cNvPr id="33" name="Text 31"/>
          <p:cNvSpPr/>
          <p:nvPr/>
        </p:nvSpPr>
        <p:spPr>
          <a:xfrm>
            <a:off x="6413500" y="3270250"/>
            <a:ext cx="5302250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00" b="1" dirty="0">
                <a:solidFill>
                  <a:srgbClr val="4A5568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Skewed Focus</a:t>
            </a:r>
            <a:endParaRPr lang="en-US" sz="1600" dirty="0"/>
          </a:p>
        </p:txBody>
      </p:sp>
      <p:sp>
        <p:nvSpPr>
          <p:cNvPr id="34" name="Text 32"/>
          <p:cNvSpPr/>
          <p:nvPr/>
        </p:nvSpPr>
        <p:spPr>
          <a:xfrm>
            <a:off x="6413500" y="3492500"/>
            <a:ext cx="5294313" cy="158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875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15 law enforcement vs. 2 public health studies limits generalizability.</a:t>
            </a:r>
            <a:endParaRPr lang="en-US" sz="1600" dirty="0"/>
          </a:p>
        </p:txBody>
      </p:sp>
      <p:sp>
        <p:nvSpPr>
          <p:cNvPr id="35" name="Shape 33"/>
          <p:cNvSpPr/>
          <p:nvPr/>
        </p:nvSpPr>
        <p:spPr>
          <a:xfrm>
            <a:off x="317500" y="3968750"/>
            <a:ext cx="11557000" cy="1381125"/>
          </a:xfrm>
          <a:custGeom>
            <a:avLst/>
            <a:gdLst/>
            <a:ahLst/>
            <a:cxnLst/>
            <a:rect l="l" t="t" r="r" b="b"/>
            <a:pathLst>
              <a:path w="11557000" h="1381125">
                <a:moveTo>
                  <a:pt x="31752" y="0"/>
                </a:moveTo>
                <a:lnTo>
                  <a:pt x="11525248" y="0"/>
                </a:lnTo>
                <a:cubicBezTo>
                  <a:pt x="11542784" y="0"/>
                  <a:pt x="11557000" y="14216"/>
                  <a:pt x="11557000" y="31752"/>
                </a:cubicBezTo>
                <a:lnTo>
                  <a:pt x="11557000" y="1349373"/>
                </a:lnTo>
                <a:cubicBezTo>
                  <a:pt x="11557000" y="1366909"/>
                  <a:pt x="11542784" y="1381125"/>
                  <a:pt x="11525248" y="1381125"/>
                </a:cubicBezTo>
                <a:lnTo>
                  <a:pt x="31752" y="1381125"/>
                </a:lnTo>
                <a:cubicBezTo>
                  <a:pt x="14216" y="1381125"/>
                  <a:pt x="0" y="1366909"/>
                  <a:pt x="0" y="1349373"/>
                </a:cubicBezTo>
                <a:lnTo>
                  <a:pt x="0" y="31752"/>
                </a:lnTo>
                <a:cubicBezTo>
                  <a:pt x="0" y="14216"/>
                  <a:pt x="14216" y="0"/>
                  <a:pt x="31752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sx="100000" sy="100000" kx="0" ky="0" algn="bl" rotWithShape="0" blurRad="47625" dist="31750" dir="5400000">
              <a:srgbClr val="000000">
                <a:alpha val="10196"/>
              </a:srgbClr>
            </a:outerShdw>
          </a:effectLst>
        </p:spPr>
      </p:sp>
      <p:sp>
        <p:nvSpPr>
          <p:cNvPr id="36" name="Text 34"/>
          <p:cNvSpPr/>
          <p:nvPr/>
        </p:nvSpPr>
        <p:spPr>
          <a:xfrm>
            <a:off x="444500" y="4095750"/>
            <a:ext cx="11382375" cy="2222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250" b="1" dirty="0">
                <a:solidFill>
                  <a:srgbClr val="4A5568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Recommendations for Future Reviews</a:t>
            </a:r>
            <a:endParaRPr lang="en-US" sz="1600" dirty="0"/>
          </a:p>
        </p:txBody>
      </p:sp>
      <p:sp>
        <p:nvSpPr>
          <p:cNvPr id="37" name="Shape 35"/>
          <p:cNvSpPr/>
          <p:nvPr/>
        </p:nvSpPr>
        <p:spPr>
          <a:xfrm>
            <a:off x="444500" y="4413250"/>
            <a:ext cx="3706813" cy="809625"/>
          </a:xfrm>
          <a:custGeom>
            <a:avLst/>
            <a:gdLst/>
            <a:ahLst/>
            <a:cxnLst/>
            <a:rect l="l" t="t" r="r" b="b"/>
            <a:pathLst>
              <a:path w="3706813" h="809625">
                <a:moveTo>
                  <a:pt x="31753" y="0"/>
                </a:moveTo>
                <a:lnTo>
                  <a:pt x="3675059" y="0"/>
                </a:lnTo>
                <a:cubicBezTo>
                  <a:pt x="3692596" y="0"/>
                  <a:pt x="3706813" y="14217"/>
                  <a:pt x="3706813" y="31753"/>
                </a:cubicBezTo>
                <a:lnTo>
                  <a:pt x="3706813" y="777872"/>
                </a:lnTo>
                <a:cubicBezTo>
                  <a:pt x="3706813" y="795408"/>
                  <a:pt x="3692596" y="809625"/>
                  <a:pt x="3675059" y="809625"/>
                </a:cubicBezTo>
                <a:lnTo>
                  <a:pt x="31753" y="809625"/>
                </a:lnTo>
                <a:cubicBezTo>
                  <a:pt x="14217" y="809625"/>
                  <a:pt x="0" y="795408"/>
                  <a:pt x="0" y="777872"/>
                </a:cubicBezTo>
                <a:lnTo>
                  <a:pt x="0" y="31753"/>
                </a:lnTo>
                <a:cubicBezTo>
                  <a:pt x="0" y="14228"/>
                  <a:pt x="14228" y="0"/>
                  <a:pt x="31753" y="0"/>
                </a:cubicBezTo>
                <a:close/>
              </a:path>
            </a:pathLst>
          </a:custGeom>
          <a:solidFill>
            <a:srgbClr val="4A6052">
              <a:alpha val="10196"/>
            </a:srgbClr>
          </a:solidFill>
          <a:ln/>
        </p:spPr>
      </p:sp>
      <p:sp>
        <p:nvSpPr>
          <p:cNvPr id="38" name="Shape 36"/>
          <p:cNvSpPr/>
          <p:nvPr/>
        </p:nvSpPr>
        <p:spPr>
          <a:xfrm>
            <a:off x="559594" y="4524375"/>
            <a:ext cx="158750" cy="158750"/>
          </a:xfrm>
          <a:custGeom>
            <a:avLst/>
            <a:gdLst/>
            <a:ahLst/>
            <a:cxnLst/>
            <a:rect l="l" t="t" r="r" b="b"/>
            <a:pathLst>
              <a:path w="158750" h="158750">
                <a:moveTo>
                  <a:pt x="128984" y="64492"/>
                </a:moveTo>
                <a:cubicBezTo>
                  <a:pt x="128984" y="78724"/>
                  <a:pt x="124365" y="91870"/>
                  <a:pt x="116582" y="102536"/>
                </a:cubicBezTo>
                <a:lnTo>
                  <a:pt x="155835" y="141821"/>
                </a:lnTo>
                <a:cubicBezTo>
                  <a:pt x="159711" y="145697"/>
                  <a:pt x="159711" y="151991"/>
                  <a:pt x="155835" y="155866"/>
                </a:cubicBezTo>
                <a:cubicBezTo>
                  <a:pt x="151960" y="159742"/>
                  <a:pt x="145666" y="159742"/>
                  <a:pt x="141790" y="155866"/>
                </a:cubicBezTo>
                <a:lnTo>
                  <a:pt x="102536" y="116582"/>
                </a:lnTo>
                <a:cubicBezTo>
                  <a:pt x="91870" y="124365"/>
                  <a:pt x="78724" y="128984"/>
                  <a:pt x="64492" y="128984"/>
                </a:cubicBezTo>
                <a:cubicBezTo>
                  <a:pt x="28866" y="128984"/>
                  <a:pt x="0" y="100118"/>
                  <a:pt x="0" y="64492"/>
                </a:cubicBezTo>
                <a:cubicBezTo>
                  <a:pt x="0" y="28866"/>
                  <a:pt x="28866" y="0"/>
                  <a:pt x="64492" y="0"/>
                </a:cubicBezTo>
                <a:cubicBezTo>
                  <a:pt x="100118" y="0"/>
                  <a:pt x="128984" y="28866"/>
                  <a:pt x="128984" y="64492"/>
                </a:cubicBezTo>
                <a:close/>
                <a:moveTo>
                  <a:pt x="64492" y="34727"/>
                </a:moveTo>
                <a:cubicBezTo>
                  <a:pt x="60368" y="34727"/>
                  <a:pt x="57051" y="38044"/>
                  <a:pt x="57051" y="42168"/>
                </a:cubicBezTo>
                <a:lnTo>
                  <a:pt x="57051" y="57051"/>
                </a:lnTo>
                <a:lnTo>
                  <a:pt x="42168" y="57051"/>
                </a:lnTo>
                <a:cubicBezTo>
                  <a:pt x="38044" y="57051"/>
                  <a:pt x="34727" y="60368"/>
                  <a:pt x="34727" y="64492"/>
                </a:cubicBezTo>
                <a:cubicBezTo>
                  <a:pt x="34727" y="68616"/>
                  <a:pt x="38044" y="71934"/>
                  <a:pt x="42168" y="71934"/>
                </a:cubicBezTo>
                <a:lnTo>
                  <a:pt x="57051" y="71934"/>
                </a:lnTo>
                <a:lnTo>
                  <a:pt x="57051" y="86816"/>
                </a:lnTo>
                <a:cubicBezTo>
                  <a:pt x="57051" y="90940"/>
                  <a:pt x="60368" y="94258"/>
                  <a:pt x="64492" y="94258"/>
                </a:cubicBezTo>
                <a:cubicBezTo>
                  <a:pt x="68616" y="94258"/>
                  <a:pt x="71934" y="90940"/>
                  <a:pt x="71934" y="86816"/>
                </a:cubicBezTo>
                <a:lnTo>
                  <a:pt x="71934" y="71934"/>
                </a:lnTo>
                <a:lnTo>
                  <a:pt x="86816" y="71934"/>
                </a:lnTo>
                <a:cubicBezTo>
                  <a:pt x="90940" y="71934"/>
                  <a:pt x="94258" y="68616"/>
                  <a:pt x="94258" y="64492"/>
                </a:cubicBezTo>
                <a:cubicBezTo>
                  <a:pt x="94258" y="60368"/>
                  <a:pt x="90940" y="57051"/>
                  <a:pt x="86816" y="57051"/>
                </a:cubicBezTo>
                <a:lnTo>
                  <a:pt x="71934" y="57051"/>
                </a:lnTo>
                <a:lnTo>
                  <a:pt x="71934" y="42168"/>
                </a:lnTo>
                <a:cubicBezTo>
                  <a:pt x="71934" y="38044"/>
                  <a:pt x="68616" y="34727"/>
                  <a:pt x="64492" y="34727"/>
                </a:cubicBezTo>
                <a:close/>
              </a:path>
            </a:pathLst>
          </a:custGeom>
          <a:solidFill>
            <a:srgbClr val="4A6052"/>
          </a:solidFill>
          <a:ln/>
        </p:spPr>
      </p:sp>
      <p:sp>
        <p:nvSpPr>
          <p:cNvPr id="39" name="Text 37"/>
          <p:cNvSpPr/>
          <p:nvPr/>
        </p:nvSpPr>
        <p:spPr>
          <a:xfrm>
            <a:off x="801688" y="4508500"/>
            <a:ext cx="1111250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00" b="1" dirty="0">
                <a:solidFill>
                  <a:srgbClr val="4A5568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Broader Definitions</a:t>
            </a:r>
            <a:endParaRPr lang="en-US" sz="1600" dirty="0"/>
          </a:p>
        </p:txBody>
      </p:sp>
      <p:sp>
        <p:nvSpPr>
          <p:cNvPr id="40" name="Text 38"/>
          <p:cNvSpPr/>
          <p:nvPr/>
        </p:nvSpPr>
        <p:spPr>
          <a:xfrm>
            <a:off x="539750" y="4762500"/>
            <a:ext cx="3571875" cy="36512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875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Consider broader vulnerability definitions and expand keyword searches to capture related concepts.</a:t>
            </a:r>
            <a:endParaRPr lang="en-US" sz="1600" dirty="0"/>
          </a:p>
        </p:txBody>
      </p:sp>
      <p:sp>
        <p:nvSpPr>
          <p:cNvPr id="41" name="Shape 39"/>
          <p:cNvSpPr/>
          <p:nvPr/>
        </p:nvSpPr>
        <p:spPr>
          <a:xfrm>
            <a:off x="4243834" y="4413250"/>
            <a:ext cx="3706813" cy="809625"/>
          </a:xfrm>
          <a:custGeom>
            <a:avLst/>
            <a:gdLst/>
            <a:ahLst/>
            <a:cxnLst/>
            <a:rect l="l" t="t" r="r" b="b"/>
            <a:pathLst>
              <a:path w="3706813" h="809625">
                <a:moveTo>
                  <a:pt x="31753" y="0"/>
                </a:moveTo>
                <a:lnTo>
                  <a:pt x="3675059" y="0"/>
                </a:lnTo>
                <a:cubicBezTo>
                  <a:pt x="3692596" y="0"/>
                  <a:pt x="3706813" y="14217"/>
                  <a:pt x="3706813" y="31753"/>
                </a:cubicBezTo>
                <a:lnTo>
                  <a:pt x="3706813" y="777872"/>
                </a:lnTo>
                <a:cubicBezTo>
                  <a:pt x="3706813" y="795408"/>
                  <a:pt x="3692596" y="809625"/>
                  <a:pt x="3675059" y="809625"/>
                </a:cubicBezTo>
                <a:lnTo>
                  <a:pt x="31753" y="809625"/>
                </a:lnTo>
                <a:cubicBezTo>
                  <a:pt x="14217" y="809625"/>
                  <a:pt x="0" y="795408"/>
                  <a:pt x="0" y="777872"/>
                </a:cubicBezTo>
                <a:lnTo>
                  <a:pt x="0" y="31753"/>
                </a:lnTo>
                <a:cubicBezTo>
                  <a:pt x="0" y="14228"/>
                  <a:pt x="14228" y="0"/>
                  <a:pt x="31753" y="0"/>
                </a:cubicBezTo>
                <a:close/>
              </a:path>
            </a:pathLst>
          </a:custGeom>
          <a:solidFill>
            <a:srgbClr val="A0AEC0">
              <a:alpha val="10196"/>
            </a:srgbClr>
          </a:solidFill>
          <a:ln/>
        </p:spPr>
      </p:sp>
      <p:sp>
        <p:nvSpPr>
          <p:cNvPr id="42" name="Shape 40"/>
          <p:cNvSpPr/>
          <p:nvPr/>
        </p:nvSpPr>
        <p:spPr>
          <a:xfrm>
            <a:off x="4378771" y="4524375"/>
            <a:ext cx="119063" cy="158750"/>
          </a:xfrm>
          <a:custGeom>
            <a:avLst/>
            <a:gdLst/>
            <a:ahLst/>
            <a:cxnLst/>
            <a:rect l="l" t="t" r="r" b="b"/>
            <a:pathLst>
              <a:path w="119063" h="158750">
                <a:moveTo>
                  <a:pt x="0" y="19844"/>
                </a:moveTo>
                <a:cubicBezTo>
                  <a:pt x="0" y="8899"/>
                  <a:pt x="8899" y="0"/>
                  <a:pt x="19844" y="0"/>
                </a:cubicBezTo>
                <a:lnTo>
                  <a:pt x="66198" y="0"/>
                </a:lnTo>
                <a:cubicBezTo>
                  <a:pt x="71469" y="0"/>
                  <a:pt x="76522" y="2077"/>
                  <a:pt x="80243" y="5798"/>
                </a:cubicBezTo>
                <a:lnTo>
                  <a:pt x="113264" y="38850"/>
                </a:lnTo>
                <a:cubicBezTo>
                  <a:pt x="116985" y="42571"/>
                  <a:pt x="119062" y="47625"/>
                  <a:pt x="119062" y="52896"/>
                </a:cubicBezTo>
                <a:lnTo>
                  <a:pt x="119062" y="138906"/>
                </a:lnTo>
                <a:cubicBezTo>
                  <a:pt x="119062" y="149851"/>
                  <a:pt x="110164" y="158750"/>
                  <a:pt x="99219" y="158750"/>
                </a:cubicBezTo>
                <a:lnTo>
                  <a:pt x="19844" y="158750"/>
                </a:lnTo>
                <a:cubicBezTo>
                  <a:pt x="8899" y="158750"/>
                  <a:pt x="0" y="149851"/>
                  <a:pt x="0" y="138906"/>
                </a:cubicBezTo>
                <a:lnTo>
                  <a:pt x="0" y="19844"/>
                </a:lnTo>
                <a:close/>
                <a:moveTo>
                  <a:pt x="64492" y="18138"/>
                </a:moveTo>
                <a:lnTo>
                  <a:pt x="64492" y="47129"/>
                </a:lnTo>
                <a:cubicBezTo>
                  <a:pt x="64492" y="51253"/>
                  <a:pt x="67810" y="54570"/>
                  <a:pt x="71934" y="54570"/>
                </a:cubicBezTo>
                <a:lnTo>
                  <a:pt x="100924" y="54570"/>
                </a:lnTo>
                <a:lnTo>
                  <a:pt x="64492" y="18138"/>
                </a:lnTo>
                <a:close/>
                <a:moveTo>
                  <a:pt x="37207" y="79375"/>
                </a:moveTo>
                <a:cubicBezTo>
                  <a:pt x="33083" y="79375"/>
                  <a:pt x="29766" y="82693"/>
                  <a:pt x="29766" y="86816"/>
                </a:cubicBezTo>
                <a:cubicBezTo>
                  <a:pt x="29766" y="90940"/>
                  <a:pt x="33083" y="94258"/>
                  <a:pt x="37207" y="94258"/>
                </a:cubicBezTo>
                <a:lnTo>
                  <a:pt x="81855" y="94258"/>
                </a:lnTo>
                <a:cubicBezTo>
                  <a:pt x="85979" y="94258"/>
                  <a:pt x="89297" y="90940"/>
                  <a:pt x="89297" y="86816"/>
                </a:cubicBezTo>
                <a:cubicBezTo>
                  <a:pt x="89297" y="82693"/>
                  <a:pt x="85979" y="79375"/>
                  <a:pt x="81855" y="79375"/>
                </a:cubicBezTo>
                <a:lnTo>
                  <a:pt x="37207" y="79375"/>
                </a:lnTo>
                <a:close/>
                <a:moveTo>
                  <a:pt x="37207" y="109141"/>
                </a:moveTo>
                <a:cubicBezTo>
                  <a:pt x="33083" y="109141"/>
                  <a:pt x="29766" y="112458"/>
                  <a:pt x="29766" y="116582"/>
                </a:cubicBezTo>
                <a:cubicBezTo>
                  <a:pt x="29766" y="120706"/>
                  <a:pt x="33083" y="124023"/>
                  <a:pt x="37207" y="124023"/>
                </a:cubicBezTo>
                <a:lnTo>
                  <a:pt x="81855" y="124023"/>
                </a:lnTo>
                <a:cubicBezTo>
                  <a:pt x="85979" y="124023"/>
                  <a:pt x="89297" y="120706"/>
                  <a:pt x="89297" y="116582"/>
                </a:cubicBezTo>
                <a:cubicBezTo>
                  <a:pt x="89297" y="112458"/>
                  <a:pt x="85979" y="109141"/>
                  <a:pt x="81855" y="109141"/>
                </a:cubicBezTo>
                <a:lnTo>
                  <a:pt x="37207" y="109141"/>
                </a:lnTo>
                <a:close/>
              </a:path>
            </a:pathLst>
          </a:custGeom>
          <a:solidFill>
            <a:srgbClr val="A0AEC0"/>
          </a:solidFill>
          <a:ln/>
        </p:spPr>
      </p:sp>
      <p:sp>
        <p:nvSpPr>
          <p:cNvPr id="43" name="Text 41"/>
          <p:cNvSpPr/>
          <p:nvPr/>
        </p:nvSpPr>
        <p:spPr>
          <a:xfrm>
            <a:off x="4601021" y="4508500"/>
            <a:ext cx="1317625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00" b="1" dirty="0">
                <a:solidFill>
                  <a:srgbClr val="4A5568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Include Grey Literature</a:t>
            </a:r>
            <a:endParaRPr lang="en-US" sz="1600" dirty="0"/>
          </a:p>
        </p:txBody>
      </p:sp>
      <p:sp>
        <p:nvSpPr>
          <p:cNvPr id="44" name="Text 42"/>
          <p:cNvSpPr/>
          <p:nvPr/>
        </p:nvSpPr>
        <p:spPr>
          <a:xfrm>
            <a:off x="4339084" y="4762500"/>
            <a:ext cx="3571875" cy="36512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875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Incorporate practice-based evidence, policy documents, and reports for comprehensive understanding.</a:t>
            </a:r>
            <a:endParaRPr lang="en-US" sz="1600" dirty="0"/>
          </a:p>
        </p:txBody>
      </p:sp>
      <p:sp>
        <p:nvSpPr>
          <p:cNvPr id="45" name="Shape 43"/>
          <p:cNvSpPr/>
          <p:nvPr/>
        </p:nvSpPr>
        <p:spPr>
          <a:xfrm>
            <a:off x="8043292" y="4413250"/>
            <a:ext cx="3706813" cy="809625"/>
          </a:xfrm>
          <a:custGeom>
            <a:avLst/>
            <a:gdLst/>
            <a:ahLst/>
            <a:cxnLst/>
            <a:rect l="l" t="t" r="r" b="b"/>
            <a:pathLst>
              <a:path w="3706813" h="809625">
                <a:moveTo>
                  <a:pt x="31753" y="0"/>
                </a:moveTo>
                <a:lnTo>
                  <a:pt x="3675059" y="0"/>
                </a:lnTo>
                <a:cubicBezTo>
                  <a:pt x="3692596" y="0"/>
                  <a:pt x="3706813" y="14217"/>
                  <a:pt x="3706813" y="31753"/>
                </a:cubicBezTo>
                <a:lnTo>
                  <a:pt x="3706813" y="777872"/>
                </a:lnTo>
                <a:cubicBezTo>
                  <a:pt x="3706813" y="795408"/>
                  <a:pt x="3692596" y="809625"/>
                  <a:pt x="3675059" y="809625"/>
                </a:cubicBezTo>
                <a:lnTo>
                  <a:pt x="31753" y="809625"/>
                </a:lnTo>
                <a:cubicBezTo>
                  <a:pt x="14217" y="809625"/>
                  <a:pt x="0" y="795408"/>
                  <a:pt x="0" y="777872"/>
                </a:cubicBezTo>
                <a:lnTo>
                  <a:pt x="0" y="31753"/>
                </a:lnTo>
                <a:cubicBezTo>
                  <a:pt x="0" y="14228"/>
                  <a:pt x="14228" y="0"/>
                  <a:pt x="31753" y="0"/>
                </a:cubicBezTo>
                <a:close/>
              </a:path>
            </a:pathLst>
          </a:custGeom>
          <a:solidFill>
            <a:srgbClr val="4A6052">
              <a:alpha val="10196"/>
            </a:srgbClr>
          </a:solidFill>
          <a:ln/>
        </p:spPr>
      </p:sp>
      <p:sp>
        <p:nvSpPr>
          <p:cNvPr id="46" name="Shape 44"/>
          <p:cNvSpPr/>
          <p:nvPr/>
        </p:nvSpPr>
        <p:spPr>
          <a:xfrm>
            <a:off x="8138542" y="4524375"/>
            <a:ext cx="198438" cy="158750"/>
          </a:xfrm>
          <a:custGeom>
            <a:avLst/>
            <a:gdLst/>
            <a:ahLst/>
            <a:cxnLst/>
            <a:rect l="l" t="t" r="r" b="b"/>
            <a:pathLst>
              <a:path w="198438" h="158750">
                <a:moveTo>
                  <a:pt x="99219" y="4961"/>
                </a:moveTo>
                <a:cubicBezTo>
                  <a:pt x="117016" y="4961"/>
                  <a:pt x="131465" y="19410"/>
                  <a:pt x="131465" y="37207"/>
                </a:cubicBezTo>
                <a:cubicBezTo>
                  <a:pt x="131465" y="55004"/>
                  <a:pt x="117016" y="69453"/>
                  <a:pt x="99219" y="69453"/>
                </a:cubicBezTo>
                <a:cubicBezTo>
                  <a:pt x="81422" y="69453"/>
                  <a:pt x="66973" y="55004"/>
                  <a:pt x="66973" y="37207"/>
                </a:cubicBezTo>
                <a:cubicBezTo>
                  <a:pt x="66973" y="19410"/>
                  <a:pt x="81422" y="4961"/>
                  <a:pt x="99219" y="4961"/>
                </a:cubicBezTo>
                <a:close/>
                <a:moveTo>
                  <a:pt x="29766" y="27285"/>
                </a:moveTo>
                <a:cubicBezTo>
                  <a:pt x="42087" y="27285"/>
                  <a:pt x="52090" y="37288"/>
                  <a:pt x="52090" y="49609"/>
                </a:cubicBezTo>
                <a:cubicBezTo>
                  <a:pt x="52090" y="61930"/>
                  <a:pt x="42087" y="71934"/>
                  <a:pt x="29766" y="71934"/>
                </a:cubicBezTo>
                <a:cubicBezTo>
                  <a:pt x="17445" y="71934"/>
                  <a:pt x="7441" y="61930"/>
                  <a:pt x="7441" y="49609"/>
                </a:cubicBezTo>
                <a:cubicBezTo>
                  <a:pt x="7441" y="37288"/>
                  <a:pt x="17445" y="27285"/>
                  <a:pt x="29766" y="27285"/>
                </a:cubicBezTo>
                <a:close/>
                <a:moveTo>
                  <a:pt x="0" y="128984"/>
                </a:moveTo>
                <a:cubicBezTo>
                  <a:pt x="0" y="107063"/>
                  <a:pt x="17766" y="89297"/>
                  <a:pt x="39688" y="89297"/>
                </a:cubicBezTo>
                <a:cubicBezTo>
                  <a:pt x="43656" y="89297"/>
                  <a:pt x="47501" y="89886"/>
                  <a:pt x="51129" y="90971"/>
                </a:cubicBezTo>
                <a:cubicBezTo>
                  <a:pt x="40928" y="102381"/>
                  <a:pt x="34727" y="117450"/>
                  <a:pt x="34727" y="133945"/>
                </a:cubicBezTo>
                <a:lnTo>
                  <a:pt x="34727" y="138906"/>
                </a:lnTo>
                <a:cubicBezTo>
                  <a:pt x="34727" y="142441"/>
                  <a:pt x="35471" y="145790"/>
                  <a:pt x="36804" y="148828"/>
                </a:cubicBezTo>
                <a:lnTo>
                  <a:pt x="9922" y="148828"/>
                </a:lnTo>
                <a:cubicBezTo>
                  <a:pt x="4434" y="148828"/>
                  <a:pt x="0" y="144394"/>
                  <a:pt x="0" y="138906"/>
                </a:cubicBezTo>
                <a:lnTo>
                  <a:pt x="0" y="128984"/>
                </a:lnTo>
                <a:close/>
                <a:moveTo>
                  <a:pt x="161634" y="148828"/>
                </a:moveTo>
                <a:cubicBezTo>
                  <a:pt x="162967" y="145790"/>
                  <a:pt x="163711" y="142441"/>
                  <a:pt x="163711" y="138906"/>
                </a:cubicBezTo>
                <a:lnTo>
                  <a:pt x="163711" y="133945"/>
                </a:lnTo>
                <a:cubicBezTo>
                  <a:pt x="163711" y="117450"/>
                  <a:pt x="157510" y="102381"/>
                  <a:pt x="147309" y="90971"/>
                </a:cubicBezTo>
                <a:cubicBezTo>
                  <a:pt x="150937" y="89886"/>
                  <a:pt x="154781" y="89297"/>
                  <a:pt x="158750" y="89297"/>
                </a:cubicBezTo>
                <a:cubicBezTo>
                  <a:pt x="180671" y="89297"/>
                  <a:pt x="198438" y="107063"/>
                  <a:pt x="198438" y="128984"/>
                </a:cubicBezTo>
                <a:lnTo>
                  <a:pt x="198438" y="138906"/>
                </a:lnTo>
                <a:cubicBezTo>
                  <a:pt x="198438" y="144394"/>
                  <a:pt x="194004" y="148828"/>
                  <a:pt x="188516" y="148828"/>
                </a:cubicBezTo>
                <a:lnTo>
                  <a:pt x="161634" y="148828"/>
                </a:lnTo>
                <a:close/>
                <a:moveTo>
                  <a:pt x="146348" y="49609"/>
                </a:moveTo>
                <a:cubicBezTo>
                  <a:pt x="146348" y="37288"/>
                  <a:pt x="156351" y="27285"/>
                  <a:pt x="168672" y="27285"/>
                </a:cubicBezTo>
                <a:cubicBezTo>
                  <a:pt x="180993" y="27285"/>
                  <a:pt x="190996" y="37288"/>
                  <a:pt x="190996" y="49609"/>
                </a:cubicBezTo>
                <a:cubicBezTo>
                  <a:pt x="190996" y="61930"/>
                  <a:pt x="180993" y="71934"/>
                  <a:pt x="168672" y="71934"/>
                </a:cubicBezTo>
                <a:cubicBezTo>
                  <a:pt x="156351" y="71934"/>
                  <a:pt x="146348" y="61930"/>
                  <a:pt x="146348" y="49609"/>
                </a:cubicBezTo>
                <a:close/>
                <a:moveTo>
                  <a:pt x="49609" y="133945"/>
                </a:moveTo>
                <a:cubicBezTo>
                  <a:pt x="49609" y="106536"/>
                  <a:pt x="71810" y="84336"/>
                  <a:pt x="99219" y="84336"/>
                </a:cubicBezTo>
                <a:cubicBezTo>
                  <a:pt x="126628" y="84336"/>
                  <a:pt x="148828" y="106536"/>
                  <a:pt x="148828" y="133945"/>
                </a:cubicBezTo>
                <a:lnTo>
                  <a:pt x="148828" y="138906"/>
                </a:lnTo>
                <a:cubicBezTo>
                  <a:pt x="148828" y="144394"/>
                  <a:pt x="144394" y="148828"/>
                  <a:pt x="138906" y="148828"/>
                </a:cubicBezTo>
                <a:lnTo>
                  <a:pt x="59531" y="148828"/>
                </a:lnTo>
                <a:cubicBezTo>
                  <a:pt x="54043" y="148828"/>
                  <a:pt x="49609" y="144394"/>
                  <a:pt x="49609" y="138906"/>
                </a:cubicBezTo>
                <a:lnTo>
                  <a:pt x="49609" y="133945"/>
                </a:lnTo>
                <a:close/>
              </a:path>
            </a:pathLst>
          </a:custGeom>
          <a:solidFill>
            <a:srgbClr val="4A6052"/>
          </a:solidFill>
          <a:ln/>
        </p:spPr>
      </p:sp>
      <p:sp>
        <p:nvSpPr>
          <p:cNvPr id="47" name="Text 45"/>
          <p:cNvSpPr/>
          <p:nvPr/>
        </p:nvSpPr>
        <p:spPr>
          <a:xfrm>
            <a:off x="8400479" y="4508500"/>
            <a:ext cx="1865312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00" b="1" dirty="0">
                <a:solidFill>
                  <a:srgbClr val="4A5568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Cross-Professional Collaboration</a:t>
            </a:r>
            <a:endParaRPr lang="en-US" sz="1600" dirty="0"/>
          </a:p>
        </p:txBody>
      </p:sp>
      <p:sp>
        <p:nvSpPr>
          <p:cNvPr id="48" name="Text 46"/>
          <p:cNvSpPr/>
          <p:nvPr/>
        </p:nvSpPr>
        <p:spPr>
          <a:xfrm>
            <a:off x="8138542" y="4762500"/>
            <a:ext cx="3571875" cy="36512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875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Engage stakeholders from all relevant professions and include people with lived experience.</a:t>
            </a:r>
            <a:endParaRPr lang="en-US" sz="1600" dirty="0"/>
          </a:p>
        </p:txBody>
      </p:sp>
      <p:sp>
        <p:nvSpPr>
          <p:cNvPr id="49" name="Shape 47"/>
          <p:cNvSpPr/>
          <p:nvPr/>
        </p:nvSpPr>
        <p:spPr>
          <a:xfrm>
            <a:off x="317500" y="5441156"/>
            <a:ext cx="11557000" cy="952500"/>
          </a:xfrm>
          <a:custGeom>
            <a:avLst/>
            <a:gdLst/>
            <a:ahLst/>
            <a:cxnLst/>
            <a:rect l="l" t="t" r="r" b="b"/>
            <a:pathLst>
              <a:path w="11557000" h="952500">
                <a:moveTo>
                  <a:pt x="31747" y="0"/>
                </a:moveTo>
                <a:lnTo>
                  <a:pt x="11525253" y="0"/>
                </a:lnTo>
                <a:cubicBezTo>
                  <a:pt x="11542786" y="0"/>
                  <a:pt x="11557000" y="14214"/>
                  <a:pt x="11557000" y="31747"/>
                </a:cubicBezTo>
                <a:lnTo>
                  <a:pt x="11557000" y="920753"/>
                </a:lnTo>
                <a:cubicBezTo>
                  <a:pt x="11557000" y="938286"/>
                  <a:pt x="11542786" y="952500"/>
                  <a:pt x="11525253" y="952500"/>
                </a:cubicBezTo>
                <a:lnTo>
                  <a:pt x="31747" y="952500"/>
                </a:lnTo>
                <a:cubicBezTo>
                  <a:pt x="14214" y="952500"/>
                  <a:pt x="0" y="938286"/>
                  <a:pt x="0" y="920753"/>
                </a:cubicBezTo>
                <a:lnTo>
                  <a:pt x="0" y="31747"/>
                </a:lnTo>
                <a:cubicBezTo>
                  <a:pt x="0" y="14225"/>
                  <a:pt x="14225" y="0"/>
                  <a:pt x="31747" y="0"/>
                </a:cubicBezTo>
                <a:close/>
              </a:path>
            </a:pathLst>
          </a:custGeom>
          <a:solidFill>
            <a:srgbClr val="4A5568"/>
          </a:solidFill>
          <a:ln/>
        </p:spPr>
      </p:sp>
      <p:sp>
        <p:nvSpPr>
          <p:cNvPr id="50" name="Shape 48"/>
          <p:cNvSpPr/>
          <p:nvPr/>
        </p:nvSpPr>
        <p:spPr>
          <a:xfrm>
            <a:off x="478234" y="5599906"/>
            <a:ext cx="178594" cy="238125"/>
          </a:xfrm>
          <a:custGeom>
            <a:avLst/>
            <a:gdLst/>
            <a:ahLst/>
            <a:cxnLst/>
            <a:rect l="l" t="t" r="r" b="b"/>
            <a:pathLst>
              <a:path w="178594" h="238125">
                <a:moveTo>
                  <a:pt x="136224" y="178594"/>
                </a:moveTo>
                <a:cubicBezTo>
                  <a:pt x="139619" y="168222"/>
                  <a:pt x="146410" y="158828"/>
                  <a:pt x="154084" y="150735"/>
                </a:cubicBezTo>
                <a:cubicBezTo>
                  <a:pt x="169292" y="134736"/>
                  <a:pt x="178594" y="113109"/>
                  <a:pt x="178594" y="89297"/>
                </a:cubicBezTo>
                <a:cubicBezTo>
                  <a:pt x="178594" y="39998"/>
                  <a:pt x="138596" y="0"/>
                  <a:pt x="89297" y="0"/>
                </a:cubicBezTo>
                <a:cubicBezTo>
                  <a:pt x="39998" y="0"/>
                  <a:pt x="0" y="39998"/>
                  <a:pt x="0" y="89297"/>
                </a:cubicBezTo>
                <a:cubicBezTo>
                  <a:pt x="0" y="113109"/>
                  <a:pt x="9302" y="134736"/>
                  <a:pt x="24510" y="150735"/>
                </a:cubicBezTo>
                <a:cubicBezTo>
                  <a:pt x="32184" y="158828"/>
                  <a:pt x="39021" y="168222"/>
                  <a:pt x="42370" y="178594"/>
                </a:cubicBezTo>
                <a:lnTo>
                  <a:pt x="136178" y="178594"/>
                </a:lnTo>
                <a:close/>
                <a:moveTo>
                  <a:pt x="133945" y="200918"/>
                </a:moveTo>
                <a:lnTo>
                  <a:pt x="44648" y="200918"/>
                </a:lnTo>
                <a:lnTo>
                  <a:pt x="44648" y="208359"/>
                </a:lnTo>
                <a:cubicBezTo>
                  <a:pt x="44648" y="228916"/>
                  <a:pt x="61299" y="245566"/>
                  <a:pt x="81855" y="245566"/>
                </a:cubicBezTo>
                <a:lnTo>
                  <a:pt x="96738" y="245566"/>
                </a:lnTo>
                <a:cubicBezTo>
                  <a:pt x="117295" y="245566"/>
                  <a:pt x="133945" y="228916"/>
                  <a:pt x="133945" y="208359"/>
                </a:cubicBezTo>
                <a:lnTo>
                  <a:pt x="133945" y="200918"/>
                </a:lnTo>
                <a:close/>
                <a:moveTo>
                  <a:pt x="85576" y="52090"/>
                </a:moveTo>
                <a:cubicBezTo>
                  <a:pt x="67066" y="52090"/>
                  <a:pt x="52090" y="67066"/>
                  <a:pt x="52090" y="85576"/>
                </a:cubicBezTo>
                <a:cubicBezTo>
                  <a:pt x="52090" y="91762"/>
                  <a:pt x="47113" y="96738"/>
                  <a:pt x="40928" y="96738"/>
                </a:cubicBezTo>
                <a:cubicBezTo>
                  <a:pt x="34742" y="96738"/>
                  <a:pt x="29766" y="91762"/>
                  <a:pt x="29766" y="85576"/>
                </a:cubicBezTo>
                <a:cubicBezTo>
                  <a:pt x="29766" y="54741"/>
                  <a:pt x="54741" y="29766"/>
                  <a:pt x="85576" y="29766"/>
                </a:cubicBezTo>
                <a:cubicBezTo>
                  <a:pt x="91762" y="29766"/>
                  <a:pt x="96738" y="34742"/>
                  <a:pt x="96738" y="40928"/>
                </a:cubicBezTo>
                <a:cubicBezTo>
                  <a:pt x="96738" y="47113"/>
                  <a:pt x="91762" y="52090"/>
                  <a:pt x="85576" y="52090"/>
                </a:cubicBezTo>
                <a:close/>
              </a:path>
            </a:pathLst>
          </a:custGeom>
          <a:solidFill>
            <a:srgbClr val="4A6052"/>
          </a:solidFill>
          <a:ln/>
        </p:spPr>
      </p:sp>
      <p:sp>
        <p:nvSpPr>
          <p:cNvPr id="51" name="Text 49"/>
          <p:cNvSpPr/>
          <p:nvPr/>
        </p:nvSpPr>
        <p:spPr>
          <a:xfrm>
            <a:off x="815826" y="5568156"/>
            <a:ext cx="11009313" cy="2222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250" b="1" dirty="0">
                <a:solidFill>
                  <a:srgbClr val="F8F7F4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Key Insight: Systems-Level Thinking</a:t>
            </a:r>
            <a:endParaRPr lang="en-US" sz="1600" dirty="0"/>
          </a:p>
        </p:txBody>
      </p:sp>
      <p:sp>
        <p:nvSpPr>
          <p:cNvPr id="52" name="Text 50"/>
          <p:cNvSpPr/>
          <p:nvPr/>
        </p:nvSpPr>
        <p:spPr>
          <a:xfrm>
            <a:off x="815826" y="5853906"/>
            <a:ext cx="10993438" cy="412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000" dirty="0">
                <a:solidFill>
                  <a:srgbClr val="F8F7F4">
                    <a:alpha val="9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The review emphasizes the need for a </a:t>
            </a:r>
            <a:pPr>
              <a:lnSpc>
                <a:spcPct val="140000"/>
              </a:lnSpc>
            </a:pPr>
            <a:r>
              <a:rPr lang="en-US" sz="1000" b="1" dirty="0">
                <a:solidFill>
                  <a:srgbClr val="F8F7F4">
                    <a:alpha val="9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whole systems approach</a:t>
            </a:r>
            <a:pPr>
              <a:lnSpc>
                <a:spcPct val="140000"/>
              </a:lnSpc>
            </a:pPr>
            <a:r>
              <a:rPr lang="en-US" sz="1000" dirty="0">
                <a:solidFill>
                  <a:srgbClr val="F8F7F4">
                    <a:alpha val="9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with collaborative leadership. Vulnerability assessment requires integrated prevention, diversion, intervention, and training. Future research must bridge academic-practice divides.</a:t>
            </a:r>
            <a:endParaRPr lang="en-US" sz="1600" dirty="0"/>
          </a:p>
        </p:txBody>
      </p:sp>
      <p:sp>
        <p:nvSpPr>
          <p:cNvPr id="53" name="Shape 51"/>
          <p:cNvSpPr/>
          <p:nvPr/>
        </p:nvSpPr>
        <p:spPr>
          <a:xfrm>
            <a:off x="317500" y="6465094"/>
            <a:ext cx="11557000" cy="15875"/>
          </a:xfrm>
          <a:custGeom>
            <a:avLst/>
            <a:gdLst/>
            <a:ahLst/>
            <a:cxnLst/>
            <a:rect l="l" t="t" r="r" b="b"/>
            <a:pathLst>
              <a:path w="11557000" h="15875">
                <a:moveTo>
                  <a:pt x="0" y="0"/>
                </a:moveTo>
                <a:lnTo>
                  <a:pt x="11557000" y="0"/>
                </a:lnTo>
                <a:lnTo>
                  <a:pt x="11557000" y="15875"/>
                </a:lnTo>
                <a:lnTo>
                  <a:pt x="0" y="15875"/>
                </a:lnTo>
                <a:lnTo>
                  <a:pt x="0" y="0"/>
                </a:lnTo>
                <a:close/>
              </a:path>
            </a:pathLst>
          </a:custGeom>
          <a:solidFill>
            <a:srgbClr val="4A6052"/>
          </a:solidFill>
          <a:ln/>
        </p:spPr>
      </p:sp>
      <p:sp>
        <p:nvSpPr>
          <p:cNvPr id="54" name="Text 52"/>
          <p:cNvSpPr/>
          <p:nvPr/>
        </p:nvSpPr>
        <p:spPr>
          <a:xfrm>
            <a:off x="317500" y="6568281"/>
            <a:ext cx="11612563" cy="158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875" b="1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Source:</a:t>
            </a:r>
            <a:pPr>
              <a:lnSpc>
                <a:spcPct val="120000"/>
              </a:lnSpc>
            </a:pPr>
            <a:r>
              <a:rPr lang="en-US" sz="875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Enang et al. (2022) • </a:t>
            </a:r>
            <a:pPr>
              <a:lnSpc>
                <a:spcPct val="120000"/>
              </a:lnSpc>
            </a:pPr>
            <a:r>
              <a:rPr lang="en-US" sz="875" dirty="0">
                <a:solidFill>
                  <a:srgbClr val="4A6052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Policing and Society, 32(4), 540-559</a:t>
            </a:r>
            <a:endParaRPr lang="en-US" sz="1600" dirty="0"/>
          </a:p>
        </p:txBody>
      </p:sp>
    </p:spTree>
  </p:cSld>
  <p:clrMapOvr>
    <a:masterClrMapping/>
  </p:clrMapOvr>
  <p:transition>
    <p:fade/>
    <p:spd val="med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8F7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kimi-web-img.moonshot.cn/img/www.enago.com/e321134ecffbf682f3708a1993604aeb374d2bd7.jpg">    </p:cNvPr>
          <p:cNvPicPr>
            <a:picLocks noChangeAspect="1"/>
          </p:cNvPicPr>
          <p:nvPr/>
        </p:nvPicPr>
        <p:blipFill>
          <a:blip r:embed="rId1">
            <a:alphaModFix amt="30000"/>
          </a:blip>
          <a:srcRect l="0" r="0" t="17872" b="17872"/>
          <a:stretch/>
        </p:blipFill>
        <p:spPr>
          <a:xfrm>
            <a:off x="0" y="0"/>
            <a:ext cx="12192000" cy="7355643"/>
          </a:xfrm>
          <a:prstGeom prst="roundRect">
            <a:avLst>
              <a:gd name="adj" fmla="val 0"/>
            </a:avLst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2000" cy="7355643"/>
          </a:xfrm>
          <a:custGeom>
            <a:avLst/>
            <a:gdLst/>
            <a:ahLst/>
            <a:cxnLst/>
            <a:rect l="l" t="t" r="r" b="b"/>
            <a:pathLst>
              <a:path w="12192000" h="7355643">
                <a:moveTo>
                  <a:pt x="0" y="0"/>
                </a:moveTo>
                <a:lnTo>
                  <a:pt x="12192000" y="0"/>
                </a:lnTo>
                <a:lnTo>
                  <a:pt x="12192000" y="7355643"/>
                </a:lnTo>
                <a:lnTo>
                  <a:pt x="0" y="7355643"/>
                </a:lnTo>
                <a:lnTo>
                  <a:pt x="0" y="0"/>
                </a:lnTo>
                <a:close/>
              </a:path>
            </a:pathLst>
          </a:custGeom>
          <a:gradFill rotWithShape="1" flip="none">
            <a:gsLst>
              <a:gs pos="0">
                <a:srgbClr val="4A5568">
                  <a:alpha val="90000"/>
                </a:srgbClr>
              </a:gs>
              <a:gs pos="100000">
                <a:srgbClr val="4A6052">
                  <a:alpha val="85000"/>
                </a:srgbClr>
              </a:gs>
            </a:gsLst>
            <a:lin ang="2700000" scaled="1"/>
          </a:gradFill>
          <a:ln/>
        </p:spPr>
      </p:sp>
      <p:sp>
        <p:nvSpPr>
          <p:cNvPr id="4" name="Text 1"/>
          <p:cNvSpPr/>
          <p:nvPr/>
        </p:nvSpPr>
        <p:spPr>
          <a:xfrm>
            <a:off x="337028" y="337028"/>
            <a:ext cx="11720160" cy="50554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00000"/>
              </a:lnSpc>
            </a:pPr>
            <a:r>
              <a:rPr lang="en-US" sz="3185" b="1" dirty="0">
                <a:solidFill>
                  <a:srgbClr val="F8F7F4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Conclusion: Key Takeaways for Researchers</a:t>
            </a:r>
            <a:endParaRPr lang="en-US" sz="1600" dirty="0"/>
          </a:p>
        </p:txBody>
      </p:sp>
      <p:sp>
        <p:nvSpPr>
          <p:cNvPr id="5" name="Shape 2"/>
          <p:cNvSpPr/>
          <p:nvPr/>
        </p:nvSpPr>
        <p:spPr>
          <a:xfrm>
            <a:off x="337028" y="977382"/>
            <a:ext cx="1078491" cy="33703"/>
          </a:xfrm>
          <a:custGeom>
            <a:avLst/>
            <a:gdLst/>
            <a:ahLst/>
            <a:cxnLst/>
            <a:rect l="l" t="t" r="r" b="b"/>
            <a:pathLst>
              <a:path w="1078491" h="33703">
                <a:moveTo>
                  <a:pt x="0" y="0"/>
                </a:moveTo>
                <a:lnTo>
                  <a:pt x="1078491" y="0"/>
                </a:lnTo>
                <a:lnTo>
                  <a:pt x="1078491" y="33703"/>
                </a:lnTo>
                <a:lnTo>
                  <a:pt x="0" y="33703"/>
                </a:lnTo>
                <a:lnTo>
                  <a:pt x="0" y="0"/>
                </a:lnTo>
                <a:close/>
              </a:path>
            </a:pathLst>
          </a:custGeom>
          <a:solidFill>
            <a:srgbClr val="4A6052"/>
          </a:solidFill>
          <a:ln/>
        </p:spPr>
      </p:sp>
      <p:sp>
        <p:nvSpPr>
          <p:cNvPr id="6" name="Shape 3"/>
          <p:cNvSpPr/>
          <p:nvPr/>
        </p:nvSpPr>
        <p:spPr>
          <a:xfrm>
            <a:off x="337028" y="1213302"/>
            <a:ext cx="2199110" cy="1364965"/>
          </a:xfrm>
          <a:custGeom>
            <a:avLst/>
            <a:gdLst/>
            <a:ahLst/>
            <a:cxnLst/>
            <a:rect l="l" t="t" r="r" b="b"/>
            <a:pathLst>
              <a:path w="2199110" h="1364965">
                <a:moveTo>
                  <a:pt x="33701" y="0"/>
                </a:moveTo>
                <a:lnTo>
                  <a:pt x="2165409" y="0"/>
                </a:lnTo>
                <a:cubicBezTo>
                  <a:pt x="2184009" y="0"/>
                  <a:pt x="2199110" y="15101"/>
                  <a:pt x="2199110" y="33701"/>
                </a:cubicBezTo>
                <a:lnTo>
                  <a:pt x="2199110" y="1331264"/>
                </a:lnTo>
                <a:cubicBezTo>
                  <a:pt x="2199110" y="1349876"/>
                  <a:pt x="2184021" y="1364965"/>
                  <a:pt x="2165409" y="1364965"/>
                </a:cubicBezTo>
                <a:lnTo>
                  <a:pt x="33701" y="1364965"/>
                </a:lnTo>
                <a:cubicBezTo>
                  <a:pt x="15101" y="1364965"/>
                  <a:pt x="0" y="1349864"/>
                  <a:pt x="0" y="1331264"/>
                </a:cubicBezTo>
                <a:lnTo>
                  <a:pt x="0" y="33701"/>
                </a:lnTo>
                <a:cubicBezTo>
                  <a:pt x="0" y="15101"/>
                  <a:pt x="15101" y="0"/>
                  <a:pt x="33701" y="0"/>
                </a:cubicBezTo>
                <a:close/>
              </a:path>
            </a:pathLst>
          </a:custGeom>
          <a:solidFill>
            <a:srgbClr val="F8F7F4"/>
          </a:solidFill>
          <a:ln/>
        </p:spPr>
      </p:sp>
      <p:sp>
        <p:nvSpPr>
          <p:cNvPr id="7" name="Shape 4"/>
          <p:cNvSpPr/>
          <p:nvPr/>
        </p:nvSpPr>
        <p:spPr>
          <a:xfrm>
            <a:off x="471840" y="1348113"/>
            <a:ext cx="337028" cy="337028"/>
          </a:xfrm>
          <a:custGeom>
            <a:avLst/>
            <a:gdLst/>
            <a:ahLst/>
            <a:cxnLst/>
            <a:rect l="l" t="t" r="r" b="b"/>
            <a:pathLst>
              <a:path w="337028" h="337028">
                <a:moveTo>
                  <a:pt x="33703" y="0"/>
                </a:moveTo>
                <a:lnTo>
                  <a:pt x="303326" y="0"/>
                </a:lnTo>
                <a:cubicBezTo>
                  <a:pt x="321939" y="0"/>
                  <a:pt x="337028" y="15089"/>
                  <a:pt x="337028" y="33703"/>
                </a:cubicBezTo>
                <a:lnTo>
                  <a:pt x="337028" y="303326"/>
                </a:lnTo>
                <a:cubicBezTo>
                  <a:pt x="337028" y="321939"/>
                  <a:pt x="321939" y="337028"/>
                  <a:pt x="303326" y="337028"/>
                </a:cubicBezTo>
                <a:lnTo>
                  <a:pt x="33703" y="337028"/>
                </a:lnTo>
                <a:cubicBezTo>
                  <a:pt x="15089" y="337028"/>
                  <a:pt x="0" y="321939"/>
                  <a:pt x="0" y="303326"/>
                </a:cubicBezTo>
                <a:lnTo>
                  <a:pt x="0" y="33703"/>
                </a:lnTo>
                <a:cubicBezTo>
                  <a:pt x="0" y="15102"/>
                  <a:pt x="15102" y="0"/>
                  <a:pt x="33703" y="0"/>
                </a:cubicBezTo>
                <a:close/>
              </a:path>
            </a:pathLst>
          </a:custGeom>
          <a:solidFill>
            <a:srgbClr val="4A6052"/>
          </a:solidFill>
          <a:ln/>
        </p:spPr>
      </p:sp>
      <p:sp>
        <p:nvSpPr>
          <p:cNvPr id="8" name="Text 5"/>
          <p:cNvSpPr/>
          <p:nvPr/>
        </p:nvSpPr>
        <p:spPr>
          <a:xfrm>
            <a:off x="616262" y="1398668"/>
            <a:ext cx="126386" cy="235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194" b="1" dirty="0">
                <a:solidFill>
                  <a:srgbClr val="F8F7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1</a:t>
            </a:r>
            <a:endParaRPr lang="en-US" sz="1600" dirty="0"/>
          </a:p>
        </p:txBody>
      </p:sp>
      <p:sp>
        <p:nvSpPr>
          <p:cNvPr id="9" name="Text 6"/>
          <p:cNvSpPr/>
          <p:nvPr/>
        </p:nvSpPr>
        <p:spPr>
          <a:xfrm>
            <a:off x="876274" y="1398668"/>
            <a:ext cx="1011085" cy="235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194" b="1" dirty="0">
                <a:solidFill>
                  <a:srgbClr val="4A5568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Clear Questions</a:t>
            </a:r>
            <a:endParaRPr lang="en-US" sz="1600" dirty="0"/>
          </a:p>
        </p:txBody>
      </p:sp>
      <p:sp>
        <p:nvSpPr>
          <p:cNvPr id="10" name="Text 7"/>
          <p:cNvSpPr/>
          <p:nvPr/>
        </p:nvSpPr>
        <p:spPr>
          <a:xfrm>
            <a:off x="471840" y="1786250"/>
            <a:ext cx="1996893" cy="65720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062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Formulate </a:t>
            </a:r>
            <a:pPr>
              <a:lnSpc>
                <a:spcPct val="140000"/>
              </a:lnSpc>
            </a:pPr>
            <a:r>
              <a:rPr lang="en-US" sz="1062" b="1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specific, focused, and answerable</a:t>
            </a:r>
            <a:pPr>
              <a:lnSpc>
                <a:spcPct val="140000"/>
              </a:lnSpc>
            </a:pPr>
            <a:r>
              <a:rPr lang="en-US" sz="1062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research questions using frameworks like PICO.</a:t>
            </a:r>
            <a:endParaRPr lang="en-US" sz="1600" dirty="0"/>
          </a:p>
        </p:txBody>
      </p:sp>
      <p:sp>
        <p:nvSpPr>
          <p:cNvPr id="11" name="Shape 8"/>
          <p:cNvSpPr/>
          <p:nvPr/>
        </p:nvSpPr>
        <p:spPr>
          <a:xfrm>
            <a:off x="2667658" y="1213302"/>
            <a:ext cx="2199110" cy="1364965"/>
          </a:xfrm>
          <a:custGeom>
            <a:avLst/>
            <a:gdLst/>
            <a:ahLst/>
            <a:cxnLst/>
            <a:rect l="l" t="t" r="r" b="b"/>
            <a:pathLst>
              <a:path w="2199110" h="1364965">
                <a:moveTo>
                  <a:pt x="33701" y="0"/>
                </a:moveTo>
                <a:lnTo>
                  <a:pt x="2165409" y="0"/>
                </a:lnTo>
                <a:cubicBezTo>
                  <a:pt x="2184009" y="0"/>
                  <a:pt x="2199110" y="15101"/>
                  <a:pt x="2199110" y="33701"/>
                </a:cubicBezTo>
                <a:lnTo>
                  <a:pt x="2199110" y="1331264"/>
                </a:lnTo>
                <a:cubicBezTo>
                  <a:pt x="2199110" y="1349876"/>
                  <a:pt x="2184021" y="1364965"/>
                  <a:pt x="2165409" y="1364965"/>
                </a:cubicBezTo>
                <a:lnTo>
                  <a:pt x="33701" y="1364965"/>
                </a:lnTo>
                <a:cubicBezTo>
                  <a:pt x="15101" y="1364965"/>
                  <a:pt x="0" y="1349864"/>
                  <a:pt x="0" y="1331264"/>
                </a:cubicBezTo>
                <a:lnTo>
                  <a:pt x="0" y="33701"/>
                </a:lnTo>
                <a:cubicBezTo>
                  <a:pt x="0" y="15101"/>
                  <a:pt x="15101" y="0"/>
                  <a:pt x="33701" y="0"/>
                </a:cubicBezTo>
                <a:close/>
              </a:path>
            </a:pathLst>
          </a:custGeom>
          <a:solidFill>
            <a:srgbClr val="F8F7F4"/>
          </a:solidFill>
          <a:ln/>
        </p:spPr>
      </p:sp>
      <p:sp>
        <p:nvSpPr>
          <p:cNvPr id="12" name="Shape 9"/>
          <p:cNvSpPr/>
          <p:nvPr/>
        </p:nvSpPr>
        <p:spPr>
          <a:xfrm>
            <a:off x="2802470" y="1348113"/>
            <a:ext cx="337028" cy="337028"/>
          </a:xfrm>
          <a:custGeom>
            <a:avLst/>
            <a:gdLst/>
            <a:ahLst/>
            <a:cxnLst/>
            <a:rect l="l" t="t" r="r" b="b"/>
            <a:pathLst>
              <a:path w="337028" h="337028">
                <a:moveTo>
                  <a:pt x="33703" y="0"/>
                </a:moveTo>
                <a:lnTo>
                  <a:pt x="303326" y="0"/>
                </a:lnTo>
                <a:cubicBezTo>
                  <a:pt x="321939" y="0"/>
                  <a:pt x="337028" y="15089"/>
                  <a:pt x="337028" y="33703"/>
                </a:cubicBezTo>
                <a:lnTo>
                  <a:pt x="337028" y="303326"/>
                </a:lnTo>
                <a:cubicBezTo>
                  <a:pt x="337028" y="321939"/>
                  <a:pt x="321939" y="337028"/>
                  <a:pt x="303326" y="337028"/>
                </a:cubicBezTo>
                <a:lnTo>
                  <a:pt x="33703" y="337028"/>
                </a:lnTo>
                <a:cubicBezTo>
                  <a:pt x="15089" y="337028"/>
                  <a:pt x="0" y="321939"/>
                  <a:pt x="0" y="303326"/>
                </a:cubicBezTo>
                <a:lnTo>
                  <a:pt x="0" y="33703"/>
                </a:lnTo>
                <a:cubicBezTo>
                  <a:pt x="0" y="15102"/>
                  <a:pt x="15102" y="0"/>
                  <a:pt x="33703" y="0"/>
                </a:cubicBezTo>
                <a:close/>
              </a:path>
            </a:pathLst>
          </a:custGeom>
          <a:solidFill>
            <a:srgbClr val="4A6052"/>
          </a:solidFill>
          <a:ln/>
        </p:spPr>
      </p:sp>
      <p:sp>
        <p:nvSpPr>
          <p:cNvPr id="13" name="Text 10"/>
          <p:cNvSpPr/>
          <p:nvPr/>
        </p:nvSpPr>
        <p:spPr>
          <a:xfrm>
            <a:off x="2932278" y="1398668"/>
            <a:ext cx="151663" cy="235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194" b="1" dirty="0">
                <a:solidFill>
                  <a:srgbClr val="F8F7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2</a:t>
            </a:r>
            <a:endParaRPr lang="en-US" sz="1600" dirty="0"/>
          </a:p>
        </p:txBody>
      </p:sp>
      <p:sp>
        <p:nvSpPr>
          <p:cNvPr id="14" name="Text 11"/>
          <p:cNvSpPr/>
          <p:nvPr/>
        </p:nvSpPr>
        <p:spPr>
          <a:xfrm>
            <a:off x="3206904" y="1398668"/>
            <a:ext cx="1432370" cy="235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194" b="1" dirty="0">
                <a:solidFill>
                  <a:srgbClr val="4A5568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Comprehensive Search</a:t>
            </a:r>
            <a:endParaRPr lang="en-US" sz="1600" dirty="0"/>
          </a:p>
        </p:txBody>
      </p:sp>
      <p:sp>
        <p:nvSpPr>
          <p:cNvPr id="15" name="Text 12"/>
          <p:cNvSpPr/>
          <p:nvPr/>
        </p:nvSpPr>
        <p:spPr>
          <a:xfrm>
            <a:off x="2802470" y="1786250"/>
            <a:ext cx="1996893" cy="65720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062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Use </a:t>
            </a:r>
            <a:pPr>
              <a:lnSpc>
                <a:spcPct val="140000"/>
              </a:lnSpc>
            </a:pPr>
            <a:r>
              <a:rPr lang="en-US" sz="1062" b="1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multiple databases</a:t>
            </a:r>
            <a:pPr>
              <a:lnSpc>
                <a:spcPct val="140000"/>
              </a:lnSpc>
            </a:pPr>
            <a:r>
              <a:rPr lang="en-US" sz="1062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with Boolean operators, and document the search strategy.</a:t>
            </a:r>
            <a:endParaRPr lang="en-US" sz="1600" dirty="0"/>
          </a:p>
        </p:txBody>
      </p:sp>
      <p:sp>
        <p:nvSpPr>
          <p:cNvPr id="16" name="Shape 13"/>
          <p:cNvSpPr/>
          <p:nvPr/>
        </p:nvSpPr>
        <p:spPr>
          <a:xfrm>
            <a:off x="4998420" y="1213302"/>
            <a:ext cx="2199110" cy="1364965"/>
          </a:xfrm>
          <a:custGeom>
            <a:avLst/>
            <a:gdLst/>
            <a:ahLst/>
            <a:cxnLst/>
            <a:rect l="l" t="t" r="r" b="b"/>
            <a:pathLst>
              <a:path w="2199110" h="1364965">
                <a:moveTo>
                  <a:pt x="33701" y="0"/>
                </a:moveTo>
                <a:lnTo>
                  <a:pt x="2165409" y="0"/>
                </a:lnTo>
                <a:cubicBezTo>
                  <a:pt x="2184009" y="0"/>
                  <a:pt x="2199110" y="15101"/>
                  <a:pt x="2199110" y="33701"/>
                </a:cubicBezTo>
                <a:lnTo>
                  <a:pt x="2199110" y="1331264"/>
                </a:lnTo>
                <a:cubicBezTo>
                  <a:pt x="2199110" y="1349876"/>
                  <a:pt x="2184021" y="1364965"/>
                  <a:pt x="2165409" y="1364965"/>
                </a:cubicBezTo>
                <a:lnTo>
                  <a:pt x="33701" y="1364965"/>
                </a:lnTo>
                <a:cubicBezTo>
                  <a:pt x="15101" y="1364965"/>
                  <a:pt x="0" y="1349864"/>
                  <a:pt x="0" y="1331264"/>
                </a:cubicBezTo>
                <a:lnTo>
                  <a:pt x="0" y="33701"/>
                </a:lnTo>
                <a:cubicBezTo>
                  <a:pt x="0" y="15101"/>
                  <a:pt x="15101" y="0"/>
                  <a:pt x="33701" y="0"/>
                </a:cubicBezTo>
                <a:close/>
              </a:path>
            </a:pathLst>
          </a:custGeom>
          <a:solidFill>
            <a:srgbClr val="F8F7F4"/>
          </a:solidFill>
          <a:ln/>
        </p:spPr>
      </p:sp>
      <p:sp>
        <p:nvSpPr>
          <p:cNvPr id="17" name="Shape 14"/>
          <p:cNvSpPr/>
          <p:nvPr/>
        </p:nvSpPr>
        <p:spPr>
          <a:xfrm>
            <a:off x="5133231" y="1348113"/>
            <a:ext cx="337028" cy="337028"/>
          </a:xfrm>
          <a:custGeom>
            <a:avLst/>
            <a:gdLst/>
            <a:ahLst/>
            <a:cxnLst/>
            <a:rect l="l" t="t" r="r" b="b"/>
            <a:pathLst>
              <a:path w="337028" h="337028">
                <a:moveTo>
                  <a:pt x="33703" y="0"/>
                </a:moveTo>
                <a:lnTo>
                  <a:pt x="303326" y="0"/>
                </a:lnTo>
                <a:cubicBezTo>
                  <a:pt x="321939" y="0"/>
                  <a:pt x="337028" y="15089"/>
                  <a:pt x="337028" y="33703"/>
                </a:cubicBezTo>
                <a:lnTo>
                  <a:pt x="337028" y="303326"/>
                </a:lnTo>
                <a:cubicBezTo>
                  <a:pt x="337028" y="321939"/>
                  <a:pt x="321939" y="337028"/>
                  <a:pt x="303326" y="337028"/>
                </a:cubicBezTo>
                <a:lnTo>
                  <a:pt x="33703" y="337028"/>
                </a:lnTo>
                <a:cubicBezTo>
                  <a:pt x="15089" y="337028"/>
                  <a:pt x="0" y="321939"/>
                  <a:pt x="0" y="303326"/>
                </a:cubicBezTo>
                <a:lnTo>
                  <a:pt x="0" y="33703"/>
                </a:lnTo>
                <a:cubicBezTo>
                  <a:pt x="0" y="15102"/>
                  <a:pt x="15102" y="0"/>
                  <a:pt x="33703" y="0"/>
                </a:cubicBezTo>
                <a:close/>
              </a:path>
            </a:pathLst>
          </a:custGeom>
          <a:solidFill>
            <a:srgbClr val="4A6052"/>
          </a:solidFill>
          <a:ln/>
        </p:spPr>
      </p:sp>
      <p:sp>
        <p:nvSpPr>
          <p:cNvPr id="18" name="Text 15"/>
          <p:cNvSpPr/>
          <p:nvPr/>
        </p:nvSpPr>
        <p:spPr>
          <a:xfrm>
            <a:off x="5261065" y="1398668"/>
            <a:ext cx="160088" cy="235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194" b="1" dirty="0">
                <a:solidFill>
                  <a:srgbClr val="F8F7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3</a:t>
            </a:r>
            <a:endParaRPr lang="en-US" sz="1600" dirty="0"/>
          </a:p>
        </p:txBody>
      </p:sp>
      <p:sp>
        <p:nvSpPr>
          <p:cNvPr id="19" name="Text 16"/>
          <p:cNvSpPr/>
          <p:nvPr/>
        </p:nvSpPr>
        <p:spPr>
          <a:xfrm>
            <a:off x="5537665" y="1398668"/>
            <a:ext cx="1373390" cy="235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194" b="1" dirty="0">
                <a:solidFill>
                  <a:srgbClr val="4A5568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Systematic Screening</a:t>
            </a:r>
            <a:endParaRPr lang="en-US" sz="1600" dirty="0"/>
          </a:p>
        </p:txBody>
      </p:sp>
      <p:sp>
        <p:nvSpPr>
          <p:cNvPr id="20" name="Text 17"/>
          <p:cNvSpPr/>
          <p:nvPr/>
        </p:nvSpPr>
        <p:spPr>
          <a:xfrm>
            <a:off x="5133231" y="1786250"/>
            <a:ext cx="1996893" cy="65720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062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Apply </a:t>
            </a:r>
            <a:pPr>
              <a:lnSpc>
                <a:spcPct val="140000"/>
              </a:lnSpc>
            </a:pPr>
            <a:r>
              <a:rPr lang="en-US" sz="1062" b="1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two-stage screening</a:t>
            </a:r>
            <a:pPr>
              <a:lnSpc>
                <a:spcPct val="140000"/>
              </a:lnSpc>
            </a:pPr>
            <a:r>
              <a:rPr lang="en-US" sz="1062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with multiple independent reviewers to reduce bias.</a:t>
            </a:r>
            <a:endParaRPr lang="en-US" sz="1600" dirty="0"/>
          </a:p>
        </p:txBody>
      </p:sp>
      <p:sp>
        <p:nvSpPr>
          <p:cNvPr id="21" name="Shape 18"/>
          <p:cNvSpPr/>
          <p:nvPr/>
        </p:nvSpPr>
        <p:spPr>
          <a:xfrm>
            <a:off x="7329181" y="1213302"/>
            <a:ext cx="2199110" cy="1364965"/>
          </a:xfrm>
          <a:custGeom>
            <a:avLst/>
            <a:gdLst/>
            <a:ahLst/>
            <a:cxnLst/>
            <a:rect l="l" t="t" r="r" b="b"/>
            <a:pathLst>
              <a:path w="2199110" h="1364965">
                <a:moveTo>
                  <a:pt x="33701" y="0"/>
                </a:moveTo>
                <a:lnTo>
                  <a:pt x="2165409" y="0"/>
                </a:lnTo>
                <a:cubicBezTo>
                  <a:pt x="2184009" y="0"/>
                  <a:pt x="2199110" y="15101"/>
                  <a:pt x="2199110" y="33701"/>
                </a:cubicBezTo>
                <a:lnTo>
                  <a:pt x="2199110" y="1331264"/>
                </a:lnTo>
                <a:cubicBezTo>
                  <a:pt x="2199110" y="1349876"/>
                  <a:pt x="2184021" y="1364965"/>
                  <a:pt x="2165409" y="1364965"/>
                </a:cubicBezTo>
                <a:lnTo>
                  <a:pt x="33701" y="1364965"/>
                </a:lnTo>
                <a:cubicBezTo>
                  <a:pt x="15101" y="1364965"/>
                  <a:pt x="0" y="1349864"/>
                  <a:pt x="0" y="1331264"/>
                </a:cubicBezTo>
                <a:lnTo>
                  <a:pt x="0" y="33701"/>
                </a:lnTo>
                <a:cubicBezTo>
                  <a:pt x="0" y="15101"/>
                  <a:pt x="15101" y="0"/>
                  <a:pt x="33701" y="0"/>
                </a:cubicBezTo>
                <a:close/>
              </a:path>
            </a:pathLst>
          </a:custGeom>
          <a:solidFill>
            <a:srgbClr val="F8F7F4"/>
          </a:solidFill>
          <a:ln/>
        </p:spPr>
      </p:sp>
      <p:sp>
        <p:nvSpPr>
          <p:cNvPr id="22" name="Shape 19"/>
          <p:cNvSpPr/>
          <p:nvPr/>
        </p:nvSpPr>
        <p:spPr>
          <a:xfrm>
            <a:off x="7463993" y="1348113"/>
            <a:ext cx="337028" cy="337028"/>
          </a:xfrm>
          <a:custGeom>
            <a:avLst/>
            <a:gdLst/>
            <a:ahLst/>
            <a:cxnLst/>
            <a:rect l="l" t="t" r="r" b="b"/>
            <a:pathLst>
              <a:path w="337028" h="337028">
                <a:moveTo>
                  <a:pt x="33703" y="0"/>
                </a:moveTo>
                <a:lnTo>
                  <a:pt x="303326" y="0"/>
                </a:lnTo>
                <a:cubicBezTo>
                  <a:pt x="321939" y="0"/>
                  <a:pt x="337028" y="15089"/>
                  <a:pt x="337028" y="33703"/>
                </a:cubicBezTo>
                <a:lnTo>
                  <a:pt x="337028" y="303326"/>
                </a:lnTo>
                <a:cubicBezTo>
                  <a:pt x="337028" y="321939"/>
                  <a:pt x="321939" y="337028"/>
                  <a:pt x="303326" y="337028"/>
                </a:cubicBezTo>
                <a:lnTo>
                  <a:pt x="33703" y="337028"/>
                </a:lnTo>
                <a:cubicBezTo>
                  <a:pt x="15089" y="337028"/>
                  <a:pt x="0" y="321939"/>
                  <a:pt x="0" y="303326"/>
                </a:cubicBezTo>
                <a:lnTo>
                  <a:pt x="0" y="33703"/>
                </a:lnTo>
                <a:cubicBezTo>
                  <a:pt x="0" y="15102"/>
                  <a:pt x="15102" y="0"/>
                  <a:pt x="33703" y="0"/>
                </a:cubicBezTo>
                <a:close/>
              </a:path>
            </a:pathLst>
          </a:custGeom>
          <a:solidFill>
            <a:srgbClr val="4A6052"/>
          </a:solidFill>
          <a:ln/>
        </p:spPr>
      </p:sp>
      <p:sp>
        <p:nvSpPr>
          <p:cNvPr id="23" name="Text 20"/>
          <p:cNvSpPr/>
          <p:nvPr/>
        </p:nvSpPr>
        <p:spPr>
          <a:xfrm>
            <a:off x="7593933" y="1398668"/>
            <a:ext cx="151663" cy="235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194" b="1" dirty="0">
                <a:solidFill>
                  <a:srgbClr val="F8F7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4</a:t>
            </a:r>
            <a:endParaRPr lang="en-US" sz="1600" dirty="0"/>
          </a:p>
        </p:txBody>
      </p:sp>
      <p:sp>
        <p:nvSpPr>
          <p:cNvPr id="24" name="Text 21"/>
          <p:cNvSpPr/>
          <p:nvPr/>
        </p:nvSpPr>
        <p:spPr>
          <a:xfrm>
            <a:off x="7868427" y="1398668"/>
            <a:ext cx="1103768" cy="235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194" b="1" dirty="0">
                <a:solidFill>
                  <a:srgbClr val="4A5568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Quality Appraisal</a:t>
            </a:r>
            <a:endParaRPr lang="en-US" sz="1600" dirty="0"/>
          </a:p>
        </p:txBody>
      </p:sp>
      <p:sp>
        <p:nvSpPr>
          <p:cNvPr id="25" name="Text 22"/>
          <p:cNvSpPr/>
          <p:nvPr/>
        </p:nvSpPr>
        <p:spPr>
          <a:xfrm>
            <a:off x="7463993" y="1786250"/>
            <a:ext cx="1996893" cy="65720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062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Use </a:t>
            </a:r>
            <a:pPr>
              <a:lnSpc>
                <a:spcPct val="140000"/>
              </a:lnSpc>
            </a:pPr>
            <a:r>
              <a:rPr lang="en-US" sz="1062" b="1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validated checklists</a:t>
            </a:r>
            <a:pPr>
              <a:lnSpc>
                <a:spcPct val="140000"/>
              </a:lnSpc>
            </a:pPr>
            <a:r>
              <a:rPr lang="en-US" sz="1062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to assess methodological rigor and exclude low-quality studies.</a:t>
            </a:r>
            <a:endParaRPr lang="en-US" sz="1600" dirty="0"/>
          </a:p>
        </p:txBody>
      </p:sp>
      <p:sp>
        <p:nvSpPr>
          <p:cNvPr id="26" name="Shape 23"/>
          <p:cNvSpPr/>
          <p:nvPr/>
        </p:nvSpPr>
        <p:spPr>
          <a:xfrm>
            <a:off x="9659943" y="1213302"/>
            <a:ext cx="2199110" cy="1364965"/>
          </a:xfrm>
          <a:custGeom>
            <a:avLst/>
            <a:gdLst/>
            <a:ahLst/>
            <a:cxnLst/>
            <a:rect l="l" t="t" r="r" b="b"/>
            <a:pathLst>
              <a:path w="2199110" h="1364965">
                <a:moveTo>
                  <a:pt x="33701" y="0"/>
                </a:moveTo>
                <a:lnTo>
                  <a:pt x="2165409" y="0"/>
                </a:lnTo>
                <a:cubicBezTo>
                  <a:pt x="2184009" y="0"/>
                  <a:pt x="2199110" y="15101"/>
                  <a:pt x="2199110" y="33701"/>
                </a:cubicBezTo>
                <a:lnTo>
                  <a:pt x="2199110" y="1331264"/>
                </a:lnTo>
                <a:cubicBezTo>
                  <a:pt x="2199110" y="1349876"/>
                  <a:pt x="2184021" y="1364965"/>
                  <a:pt x="2165409" y="1364965"/>
                </a:cubicBezTo>
                <a:lnTo>
                  <a:pt x="33701" y="1364965"/>
                </a:lnTo>
                <a:cubicBezTo>
                  <a:pt x="15101" y="1364965"/>
                  <a:pt x="0" y="1349864"/>
                  <a:pt x="0" y="1331264"/>
                </a:cubicBezTo>
                <a:lnTo>
                  <a:pt x="0" y="33701"/>
                </a:lnTo>
                <a:cubicBezTo>
                  <a:pt x="0" y="15101"/>
                  <a:pt x="15101" y="0"/>
                  <a:pt x="33701" y="0"/>
                </a:cubicBezTo>
                <a:close/>
              </a:path>
            </a:pathLst>
          </a:custGeom>
          <a:solidFill>
            <a:srgbClr val="F8F7F4"/>
          </a:solidFill>
          <a:ln/>
        </p:spPr>
      </p:sp>
      <p:sp>
        <p:nvSpPr>
          <p:cNvPr id="27" name="Shape 24"/>
          <p:cNvSpPr/>
          <p:nvPr/>
        </p:nvSpPr>
        <p:spPr>
          <a:xfrm>
            <a:off x="9794754" y="1348113"/>
            <a:ext cx="337028" cy="337028"/>
          </a:xfrm>
          <a:custGeom>
            <a:avLst/>
            <a:gdLst/>
            <a:ahLst/>
            <a:cxnLst/>
            <a:rect l="l" t="t" r="r" b="b"/>
            <a:pathLst>
              <a:path w="337028" h="337028">
                <a:moveTo>
                  <a:pt x="33703" y="0"/>
                </a:moveTo>
                <a:lnTo>
                  <a:pt x="303326" y="0"/>
                </a:lnTo>
                <a:cubicBezTo>
                  <a:pt x="321939" y="0"/>
                  <a:pt x="337028" y="15089"/>
                  <a:pt x="337028" y="33703"/>
                </a:cubicBezTo>
                <a:lnTo>
                  <a:pt x="337028" y="303326"/>
                </a:lnTo>
                <a:cubicBezTo>
                  <a:pt x="337028" y="321939"/>
                  <a:pt x="321939" y="337028"/>
                  <a:pt x="303326" y="337028"/>
                </a:cubicBezTo>
                <a:lnTo>
                  <a:pt x="33703" y="337028"/>
                </a:lnTo>
                <a:cubicBezTo>
                  <a:pt x="15089" y="337028"/>
                  <a:pt x="0" y="321939"/>
                  <a:pt x="0" y="303326"/>
                </a:cubicBezTo>
                <a:lnTo>
                  <a:pt x="0" y="33703"/>
                </a:lnTo>
                <a:cubicBezTo>
                  <a:pt x="0" y="15102"/>
                  <a:pt x="15102" y="0"/>
                  <a:pt x="33703" y="0"/>
                </a:cubicBezTo>
                <a:close/>
              </a:path>
            </a:pathLst>
          </a:custGeom>
          <a:solidFill>
            <a:srgbClr val="4A6052"/>
          </a:solidFill>
          <a:ln/>
        </p:spPr>
      </p:sp>
      <p:sp>
        <p:nvSpPr>
          <p:cNvPr id="28" name="Text 25"/>
          <p:cNvSpPr/>
          <p:nvPr/>
        </p:nvSpPr>
        <p:spPr>
          <a:xfrm>
            <a:off x="9922456" y="1398668"/>
            <a:ext cx="160088" cy="235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194" b="1" dirty="0">
                <a:solidFill>
                  <a:srgbClr val="F8F7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5</a:t>
            </a:r>
            <a:endParaRPr lang="en-US" sz="1600" dirty="0"/>
          </a:p>
        </p:txBody>
      </p:sp>
      <p:sp>
        <p:nvSpPr>
          <p:cNvPr id="29" name="Text 26"/>
          <p:cNvSpPr/>
          <p:nvPr/>
        </p:nvSpPr>
        <p:spPr>
          <a:xfrm>
            <a:off x="10199188" y="1398668"/>
            <a:ext cx="1407093" cy="235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194" b="1" dirty="0">
                <a:solidFill>
                  <a:srgbClr val="4A5568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Appropriate Synthesis</a:t>
            </a:r>
            <a:endParaRPr lang="en-US" sz="1600" dirty="0"/>
          </a:p>
        </p:txBody>
      </p:sp>
      <p:sp>
        <p:nvSpPr>
          <p:cNvPr id="30" name="Text 27"/>
          <p:cNvSpPr/>
          <p:nvPr/>
        </p:nvSpPr>
        <p:spPr>
          <a:xfrm>
            <a:off x="9794754" y="1786250"/>
            <a:ext cx="1996893" cy="65720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062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Employ </a:t>
            </a:r>
            <a:pPr>
              <a:lnSpc>
                <a:spcPct val="140000"/>
              </a:lnSpc>
            </a:pPr>
            <a:r>
              <a:rPr lang="en-US" sz="1062" b="1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narrative synthesis</a:t>
            </a:r>
            <a:pPr>
              <a:lnSpc>
                <a:spcPct val="140000"/>
              </a:lnSpc>
            </a:pPr>
            <a:r>
              <a:rPr lang="en-US" sz="1062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for heterogeneous data using established frameworks.</a:t>
            </a:r>
            <a:endParaRPr lang="en-US" sz="1600" dirty="0"/>
          </a:p>
        </p:txBody>
      </p:sp>
      <p:sp>
        <p:nvSpPr>
          <p:cNvPr id="31" name="Shape 28"/>
          <p:cNvSpPr/>
          <p:nvPr/>
        </p:nvSpPr>
        <p:spPr>
          <a:xfrm>
            <a:off x="337028" y="2780484"/>
            <a:ext cx="11517943" cy="1904210"/>
          </a:xfrm>
          <a:custGeom>
            <a:avLst/>
            <a:gdLst/>
            <a:ahLst/>
            <a:cxnLst/>
            <a:rect l="l" t="t" r="r" b="b"/>
            <a:pathLst>
              <a:path w="11517943" h="1904210">
                <a:moveTo>
                  <a:pt x="33705" y="0"/>
                </a:moveTo>
                <a:lnTo>
                  <a:pt x="11484239" y="0"/>
                </a:lnTo>
                <a:cubicBezTo>
                  <a:pt x="11502853" y="0"/>
                  <a:pt x="11517943" y="15090"/>
                  <a:pt x="11517943" y="33705"/>
                </a:cubicBezTo>
                <a:lnTo>
                  <a:pt x="11517943" y="1870506"/>
                </a:lnTo>
                <a:cubicBezTo>
                  <a:pt x="11517943" y="1889120"/>
                  <a:pt x="11502853" y="1904210"/>
                  <a:pt x="11484239" y="1904210"/>
                </a:cubicBezTo>
                <a:lnTo>
                  <a:pt x="33705" y="1904210"/>
                </a:lnTo>
                <a:cubicBezTo>
                  <a:pt x="15090" y="1904210"/>
                  <a:pt x="0" y="1889120"/>
                  <a:pt x="0" y="1870506"/>
                </a:cubicBezTo>
                <a:lnTo>
                  <a:pt x="0" y="33705"/>
                </a:lnTo>
                <a:cubicBezTo>
                  <a:pt x="0" y="15090"/>
                  <a:pt x="15090" y="0"/>
                  <a:pt x="33705" y="0"/>
                </a:cubicBezTo>
                <a:close/>
              </a:path>
            </a:pathLst>
          </a:custGeom>
          <a:solidFill>
            <a:srgbClr val="F8F7F4"/>
          </a:solidFill>
          <a:ln/>
        </p:spPr>
      </p:sp>
      <p:sp>
        <p:nvSpPr>
          <p:cNvPr id="32" name="Text 29"/>
          <p:cNvSpPr/>
          <p:nvPr/>
        </p:nvSpPr>
        <p:spPr>
          <a:xfrm>
            <a:off x="505543" y="2948998"/>
            <a:ext cx="11282023" cy="26962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592" b="1" dirty="0">
                <a:solidFill>
                  <a:srgbClr val="4A5568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The Systematic Review Journey</a:t>
            </a:r>
            <a:endParaRPr lang="en-US" sz="1600" dirty="0"/>
          </a:p>
        </p:txBody>
      </p:sp>
      <p:sp>
        <p:nvSpPr>
          <p:cNvPr id="33" name="Text 30"/>
          <p:cNvSpPr/>
          <p:nvPr/>
        </p:nvSpPr>
        <p:spPr>
          <a:xfrm>
            <a:off x="505543" y="3319729"/>
            <a:ext cx="5594670" cy="65720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062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A rigorous systematic review requires </a:t>
            </a:r>
            <a:pPr>
              <a:lnSpc>
                <a:spcPct val="140000"/>
              </a:lnSpc>
            </a:pPr>
            <a:r>
              <a:rPr lang="en-US" sz="1062" b="1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methodical rigor, transparent processes, multiple reviewers, and expert consultation</a:t>
            </a:r>
            <a:pPr>
              <a:lnSpc>
                <a:spcPct val="140000"/>
              </a:lnSpc>
            </a:pPr>
            <a:r>
              <a:rPr lang="en-US" sz="1062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. Each step builds upon the previous, creating a foundation for reliable evidence synthesis.</a:t>
            </a:r>
            <a:endParaRPr lang="en-US" sz="1600" dirty="0"/>
          </a:p>
        </p:txBody>
      </p:sp>
      <p:sp>
        <p:nvSpPr>
          <p:cNvPr id="34" name="Text 31"/>
          <p:cNvSpPr/>
          <p:nvPr/>
        </p:nvSpPr>
        <p:spPr>
          <a:xfrm>
            <a:off x="505543" y="4078043"/>
            <a:ext cx="5594670" cy="43813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062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The journey from question to synthesis is demanding but essential for producing credible, policy- and practice-relevant evidence.</a:t>
            </a:r>
            <a:endParaRPr lang="en-US" sz="1600" dirty="0"/>
          </a:p>
        </p:txBody>
      </p:sp>
      <p:sp>
        <p:nvSpPr>
          <p:cNvPr id="35" name="Text 32"/>
          <p:cNvSpPr/>
          <p:nvPr/>
        </p:nvSpPr>
        <p:spPr>
          <a:xfrm>
            <a:off x="6163801" y="3319729"/>
            <a:ext cx="5594670" cy="43813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062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As demonstrated by Enang et al. (2022), systematic reviews can reveal </a:t>
            </a:r>
            <a:pPr>
              <a:lnSpc>
                <a:spcPct val="140000"/>
              </a:lnSpc>
            </a:pPr>
            <a:r>
              <a:rPr lang="en-US" sz="1062" b="1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critical gaps in research</a:t>
            </a:r>
            <a:pPr>
              <a:lnSpc>
                <a:spcPct val="140000"/>
              </a:lnSpc>
            </a:pPr>
            <a:r>
              <a:rPr lang="en-US" sz="1062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, such as the lack of integrated LEPH studies.</a:t>
            </a:r>
            <a:endParaRPr lang="en-US" sz="1600" dirty="0"/>
          </a:p>
        </p:txBody>
      </p:sp>
      <p:sp>
        <p:nvSpPr>
          <p:cNvPr id="36" name="Text 33"/>
          <p:cNvSpPr/>
          <p:nvPr/>
        </p:nvSpPr>
        <p:spPr>
          <a:xfrm>
            <a:off x="6163801" y="3858974"/>
            <a:ext cx="5594670" cy="43813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062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Future researchers should build on this by incorporating broader definitions, grey literature, and diverse stakeholder perspectives.</a:t>
            </a:r>
            <a:endParaRPr lang="en-US" sz="1600" dirty="0"/>
          </a:p>
        </p:txBody>
      </p:sp>
      <p:sp>
        <p:nvSpPr>
          <p:cNvPr id="37" name="Shape 34"/>
          <p:cNvSpPr/>
          <p:nvPr/>
        </p:nvSpPr>
        <p:spPr>
          <a:xfrm>
            <a:off x="337028" y="5365333"/>
            <a:ext cx="11517943" cy="1651439"/>
          </a:xfrm>
          <a:custGeom>
            <a:avLst/>
            <a:gdLst/>
            <a:ahLst/>
            <a:cxnLst/>
            <a:rect l="l" t="t" r="r" b="b"/>
            <a:pathLst>
              <a:path w="11517943" h="1651439">
                <a:moveTo>
                  <a:pt x="33706" y="0"/>
                </a:moveTo>
                <a:lnTo>
                  <a:pt x="11484237" y="0"/>
                </a:lnTo>
                <a:cubicBezTo>
                  <a:pt x="11502853" y="0"/>
                  <a:pt x="11517943" y="15091"/>
                  <a:pt x="11517943" y="33706"/>
                </a:cubicBezTo>
                <a:lnTo>
                  <a:pt x="11517943" y="1617733"/>
                </a:lnTo>
                <a:cubicBezTo>
                  <a:pt x="11517943" y="1636348"/>
                  <a:pt x="11502853" y="1651439"/>
                  <a:pt x="11484237" y="1651439"/>
                </a:cubicBezTo>
                <a:lnTo>
                  <a:pt x="33706" y="1651439"/>
                </a:lnTo>
                <a:cubicBezTo>
                  <a:pt x="15091" y="1651439"/>
                  <a:pt x="0" y="1636348"/>
                  <a:pt x="0" y="1617733"/>
                </a:cubicBezTo>
                <a:lnTo>
                  <a:pt x="0" y="33706"/>
                </a:lnTo>
                <a:cubicBezTo>
                  <a:pt x="0" y="15091"/>
                  <a:pt x="15091" y="0"/>
                  <a:pt x="33706" y="0"/>
                </a:cubicBezTo>
                <a:close/>
              </a:path>
            </a:pathLst>
          </a:custGeom>
          <a:solidFill>
            <a:srgbClr val="4A6052"/>
          </a:solidFill>
          <a:ln/>
        </p:spPr>
      </p:sp>
      <p:sp>
        <p:nvSpPr>
          <p:cNvPr id="38" name="Text 35"/>
          <p:cNvSpPr/>
          <p:nvPr/>
        </p:nvSpPr>
        <p:spPr>
          <a:xfrm>
            <a:off x="505543" y="5533847"/>
            <a:ext cx="11265172" cy="235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327" b="1" dirty="0">
                <a:solidFill>
                  <a:srgbClr val="F8F7F4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Full Citation</a:t>
            </a:r>
            <a:endParaRPr lang="en-US" sz="1600" dirty="0"/>
          </a:p>
        </p:txBody>
      </p:sp>
      <p:sp>
        <p:nvSpPr>
          <p:cNvPr id="39" name="Shape 36"/>
          <p:cNvSpPr/>
          <p:nvPr/>
        </p:nvSpPr>
        <p:spPr>
          <a:xfrm>
            <a:off x="505543" y="5870876"/>
            <a:ext cx="11180915" cy="707760"/>
          </a:xfrm>
          <a:custGeom>
            <a:avLst/>
            <a:gdLst/>
            <a:ahLst/>
            <a:cxnLst/>
            <a:rect l="l" t="t" r="r" b="b"/>
            <a:pathLst>
              <a:path w="11180915" h="707760">
                <a:moveTo>
                  <a:pt x="33704" y="0"/>
                </a:moveTo>
                <a:lnTo>
                  <a:pt x="11147211" y="0"/>
                </a:lnTo>
                <a:cubicBezTo>
                  <a:pt x="11165825" y="0"/>
                  <a:pt x="11180915" y="15090"/>
                  <a:pt x="11180915" y="33704"/>
                </a:cubicBezTo>
                <a:lnTo>
                  <a:pt x="11180915" y="674056"/>
                </a:lnTo>
                <a:cubicBezTo>
                  <a:pt x="11180915" y="692670"/>
                  <a:pt x="11165825" y="707760"/>
                  <a:pt x="11147211" y="707760"/>
                </a:cubicBezTo>
                <a:lnTo>
                  <a:pt x="33704" y="707760"/>
                </a:lnTo>
                <a:cubicBezTo>
                  <a:pt x="15090" y="707760"/>
                  <a:pt x="0" y="692670"/>
                  <a:pt x="0" y="674056"/>
                </a:cubicBezTo>
                <a:lnTo>
                  <a:pt x="0" y="33704"/>
                </a:lnTo>
                <a:cubicBezTo>
                  <a:pt x="0" y="15102"/>
                  <a:pt x="15102" y="0"/>
                  <a:pt x="33704" y="0"/>
                </a:cubicBezTo>
                <a:close/>
              </a:path>
            </a:pathLst>
          </a:custGeom>
          <a:solidFill>
            <a:srgbClr val="F8F7F4">
              <a:alpha val="20000"/>
            </a:srgbClr>
          </a:solidFill>
          <a:ln/>
        </p:spPr>
      </p:sp>
      <p:sp>
        <p:nvSpPr>
          <p:cNvPr id="40" name="Text 37"/>
          <p:cNvSpPr/>
          <p:nvPr/>
        </p:nvSpPr>
        <p:spPr>
          <a:xfrm>
            <a:off x="640354" y="6005687"/>
            <a:ext cx="10978698" cy="43813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062" b="1" dirty="0">
                <a:solidFill>
                  <a:srgbClr val="F8F7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Enang, I., Murray, J., Dougall, N., Aston, E., Wooff, A., Heyman, I., &amp; Grandison, G. (2022).</a:t>
            </a:r>
            <a:pPr>
              <a:lnSpc>
                <a:spcPct val="140000"/>
              </a:lnSpc>
            </a:pPr>
            <a:r>
              <a:rPr lang="en-US" sz="1062" dirty="0">
                <a:solidFill>
                  <a:srgbClr val="F8F7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Vulnerability assessment across the frontline of law enforcement and public health: a systematic review. Policing and Society, 32(4), 540-559. https://doi.org/10.1080/10439463.2021.1927025</a:t>
            </a:r>
            <a:endParaRPr lang="en-US" sz="1600" dirty="0"/>
          </a:p>
        </p:txBody>
      </p:sp>
      <p:sp>
        <p:nvSpPr>
          <p:cNvPr id="41" name="Text 38"/>
          <p:cNvSpPr/>
          <p:nvPr/>
        </p:nvSpPr>
        <p:spPr>
          <a:xfrm>
            <a:off x="476053" y="6679744"/>
            <a:ext cx="11239895" cy="16851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929" dirty="0">
                <a:solidFill>
                  <a:srgbClr val="F8F7F4">
                    <a:alpha val="9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This presentation is based on the methodology and findings from the systematic review by Enang and colleagues, published in Policing and Society in 2022.</a:t>
            </a:r>
            <a:endParaRPr lang="en-US" sz="1600" dirty="0"/>
          </a:p>
        </p:txBody>
      </p:sp>
    </p:spTree>
  </p:cSld>
  <p:clrMapOvr>
    <a:masterClrMapping/>
  </p:clrMapOvr>
  <p:transition>
    <p:fade/>
    <p:spd val="med"/>
  </p:transition>
</p:sld>
</file>

<file path=ppt/theme/theme1.xml><?xml version="1.0" encoding="utf-8"?>
<a:theme xmlns:a="http://schemas.openxmlformats.org/drawingml/2006/main" name="Custom Theme">
  <a:themeElements>
    <a:clrScheme name="Custom">
      <a:dk1>
        <a:srgbClr val="000000"/>
      </a:dk1>
      <a:lt1>
        <a:srgbClr val="ffffff"/>
      </a:lt1>
      <a:dk2>
        <a:srgbClr val="333333"/>
      </a:dk2>
      <a:lt2>
        <a:srgbClr val="eeeeee"/>
      </a:lt2>
      <a:accent1>
        <a:srgbClr val="8daac2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>Moonshot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to Conduct a Systematic Literature Review</dc:title>
  <dc:subject>How to Conduct a Systematic Literature Review</dc:subject>
  <dc:creator>Kimi</dc:creator>
  <cp:lastModifiedBy>Kimi</cp:lastModifiedBy>
  <cp:revision>1</cp:revision>
  <dcterms:created xsi:type="dcterms:W3CDTF">2026-01-21T16:10:27Z</dcterms:created>
  <dcterms:modified xsi:type="dcterms:W3CDTF">2026-01-21T16:10:27Z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4" name="AIGC">
    <vt:lpwstr>{"Label":"How to Conduct a Systematic Literature Review","ContentProducer":"001191110108MACG2KBH8F10000","ProduceID":"19be1439-1d32-849e-8000-00006cca32a3","ReservedCode1":"","ContentPropagator":"001191110108MACG2KBH8F20000","PropagateID":"19be1439-1d32-849e-8000-00006cca32a3","ReservedCode2":""}</vt:lpwstr>
  </property>
</Properties>
</file>