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8" r:id="rId3"/>
    <p:sldId id="257" r:id="rId4"/>
    <p:sldId id="269" r:id="rId5"/>
    <p:sldId id="270" r:id="rId6"/>
    <p:sldId id="271" r:id="rId7"/>
    <p:sldId id="272" r:id="rId8"/>
    <p:sldId id="273" r:id="rId9"/>
    <p:sldId id="274" r:id="rId10"/>
    <p:sldId id="259" r:id="rId11"/>
    <p:sldId id="279" r:id="rId12"/>
    <p:sldId id="287" r:id="rId13"/>
    <p:sldId id="297" r:id="rId14"/>
    <p:sldId id="298" r:id="rId15"/>
    <p:sldId id="299" r:id="rId16"/>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39570" autoAdjust="0"/>
  </p:normalViewPr>
  <p:slideViewPr>
    <p:cSldViewPr>
      <p:cViewPr varScale="1">
        <p:scale>
          <a:sx n="45" d="100"/>
          <a:sy n="45" d="100"/>
        </p:scale>
        <p:origin x="2872" y="3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A68229-A8DD-4217-998B-62C3A65C2CD1}" type="datetimeFigureOut">
              <a:rPr lang="en-GB" smtClean="0"/>
              <a:t>22/06/2026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3DEF6A-A699-4CE4-87EC-497529001D2D}" type="slidenum">
              <a:rPr lang="en-GB" smtClean="0"/>
              <a:t>‹#›</a:t>
            </a:fld>
            <a:endParaRPr lang="en-GB"/>
          </a:p>
        </p:txBody>
      </p:sp>
    </p:spTree>
    <p:extLst>
      <p:ext uri="{BB962C8B-B14F-4D97-AF65-F5344CB8AC3E}">
        <p14:creationId xmlns:p14="http://schemas.microsoft.com/office/powerpoint/2010/main" val="41533077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House of Lords serves as the second chamber in a bicameral legislature. The bicameral system that the United Kingdom now enjoys has been described as one of asymmetrical bicameralism: in other words, there are two chambers, but one is politically inferior to the other. The role of the second chamber in relation to the first moved in the twentieth century from being co-equal to subordinate. As a subordinate chamber, it has carried out tasks that have been recognised as useful to the political system, but it has never fully escaped criticism for the nature of its composition. It was variously reformed at different times in the twentieth century, the most dramatic change coming at the end of the century. Debate continues as to what form the second chamber should take in the twenty-first century.</a:t>
            </a:r>
          </a:p>
          <a:p>
            <a:endParaRPr lang="en-GB" dirty="0"/>
          </a:p>
          <a:p>
            <a:r>
              <a:rPr lang="en-GB" dirty="0"/>
              <a:t>The House of Lords is remarkable for its longevity. What makes this longevity all the more remarkable are two features peculiar to the House. The first is that it has never been an elected chamber. The second is that, until 1999, the membership of the House was based principally on the hereditary principle. The bulk of the membership comprised hereditary peers. Only at the end of the twentieth century were most of the hereditary peers removed. The removal of the hereditary peers was not accompanied by a move to an elected second chamber. Whether the United Kingdom is to have an elected or unelected second chamber remains a matter of dispute. It perhaps says something for the work of the House of Lords that the contemporary debate revolves around what form the second chamber should take rather than whether the United Kingdom should have a second chamber.</a:t>
            </a:r>
          </a:p>
          <a:p>
            <a:endParaRPr lang="en-GB" dirty="0"/>
          </a:p>
          <a:p>
            <a:r>
              <a:rPr lang="en-GB" dirty="0"/>
              <a:t>What, then, is the history of the House of Lords? How has it changed over the past century? What tasks does it currently fulfil? And what shape is it likely to take in the future?</a:t>
            </a:r>
          </a:p>
        </p:txBody>
      </p:sp>
      <p:sp>
        <p:nvSpPr>
          <p:cNvPr id="4" name="Slide Number Placeholder 3"/>
          <p:cNvSpPr>
            <a:spLocks noGrp="1"/>
          </p:cNvSpPr>
          <p:nvPr>
            <p:ph type="sldNum" sz="quarter" idx="5"/>
          </p:nvPr>
        </p:nvSpPr>
        <p:spPr/>
        <p:txBody>
          <a:bodyPr/>
          <a:lstStyle/>
          <a:p>
            <a:fld id="{0B3DEF6A-A699-4CE4-87EC-497529001D2D}" type="slidenum">
              <a:rPr lang="en-GB" smtClean="0"/>
              <a:t>3</a:t>
            </a:fld>
            <a:endParaRPr lang="en-GB"/>
          </a:p>
        </p:txBody>
      </p:sp>
    </p:spTree>
    <p:extLst>
      <p:ext uri="{BB962C8B-B14F-4D97-AF65-F5344CB8AC3E}">
        <p14:creationId xmlns:p14="http://schemas.microsoft.com/office/powerpoint/2010/main" val="25111881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Narrative for slides 4-8</a:t>
            </a:r>
          </a:p>
          <a:p>
            <a:endParaRPr lang="en-GB" dirty="0"/>
          </a:p>
          <a:p>
            <a:r>
              <a:rPr lang="en-GB" dirty="0"/>
              <a:t>History</a:t>
            </a:r>
          </a:p>
          <a:p>
            <a:r>
              <a:rPr lang="en-GB" dirty="0"/>
              <a:t>The House of Lords is generally viewed by historians as having its origins in the Anglo-Saxon Witenagemot and more especially its Norman successor, the Curia Regis (Court of the King). Two features of the King’s Curia of the twelfth and thirteenth centuries were to remain central characteristics of the House of Lords. One was the basic composition: it comprised the leading prelates of the kingdom (archbishops, bishops and abbots) and the earls and chief barons. The main change, historically, was to be the shift in balance between the two: the churchmen – the lords spiritual – moved from being a dominant to being a small part of the House. The other significant feature was the basis on which members were summoned. The King’s tenants-in-chief attended the court because of their position. Various minor barons were summoned because the King wished them to attend. ‘From the beginning the will of the king was an element in determining its make up’ (White 1908: 299). If a baron regularly received a summons to court, the presumption grew that the summons would be issued to his heir. A body thus developed that peers attended on the basis of a strictly hereditary dignity without reference to tenure. The result was to be a House of Lords based on the principle of heredity, with writs of summons being personal to the recipients.</a:t>
            </a:r>
          </a:p>
          <a:p>
            <a:endParaRPr lang="en-GB" dirty="0"/>
          </a:p>
          <a:p>
            <a:r>
              <a:rPr lang="en-GB" dirty="0"/>
              <a:t>The lack of any representative capacity led to the House occupying a position of political – and later legal – inferiority to the House of Commons. As early as the fifteenth century, the privilege of initiating measures of taxation was conceded to the Lower House. The most significant shift, though, took place in the nineteenth century. As we have seen (Chapters 16 and 17), the effect of the Reform Acts was to consign the Lords to a recognisably subordinate role to that of the Commons, although not until the passage of the Parliament Act of 1911 was that role confirmed by statute. Under the terms of the Act, the House could delay a non-money bill for no more than two sessions. Money bills (those dealing exclusively with money, and so certified by the Speaker) were to become law one month after leaving the Commons whether approved by the House of Lords or not. Bills to prolong the life of a parliament, along with delegated legislation and bills originating in the House of Lords, were excluded from the provisions of the Act. The two-session veto over non-money bills was reduced to one session by the Parliament Act of 1949.</a:t>
            </a:r>
          </a:p>
          <a:p>
            <a:endParaRPr lang="en-GB" dirty="0"/>
          </a:p>
        </p:txBody>
      </p:sp>
      <p:sp>
        <p:nvSpPr>
          <p:cNvPr id="4" name="Slide Number Placeholder 3"/>
          <p:cNvSpPr>
            <a:spLocks noGrp="1"/>
          </p:cNvSpPr>
          <p:nvPr>
            <p:ph type="sldNum" sz="quarter" idx="5"/>
          </p:nvPr>
        </p:nvSpPr>
        <p:spPr/>
        <p:txBody>
          <a:bodyPr/>
          <a:lstStyle/>
          <a:p>
            <a:fld id="{0B3DEF6A-A699-4CE4-87EC-497529001D2D}" type="slidenum">
              <a:rPr lang="en-GB" smtClean="0"/>
              <a:t>4</a:t>
            </a:fld>
            <a:endParaRPr lang="en-GB"/>
          </a:p>
        </p:txBody>
      </p:sp>
    </p:spTree>
    <p:extLst>
      <p:ext uri="{BB962C8B-B14F-4D97-AF65-F5344CB8AC3E}">
        <p14:creationId xmlns:p14="http://schemas.microsoft.com/office/powerpoint/2010/main" val="30901228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subordinate position of the House of Lords to the House of Commons was thus established. However, the House remained a subject of political controversy. The hereditary principle was attacked by those who saw no reason for membership to be determined by accident of privileged birth. It was attacked as well because the bulk of the membership tended to favour the Conservative cause. Ever since the eighteenth century, when Prime Minister William Pitt the Younger created peers on an unprecedented scale, the Conservatives enjoyed a political ascendancy (if not always an absolute majority) in the House. In other words, occupying a subordinate position did not render the House acceptable: the composition of the House, however much it was subordinated to the Commons, was unacceptable. </a:t>
            </a:r>
          </a:p>
        </p:txBody>
      </p:sp>
      <p:sp>
        <p:nvSpPr>
          <p:cNvPr id="4" name="Slide Number Placeholder 3"/>
          <p:cNvSpPr>
            <a:spLocks noGrp="1"/>
          </p:cNvSpPr>
          <p:nvPr>
            <p:ph type="sldNum" sz="quarter" idx="5"/>
          </p:nvPr>
        </p:nvSpPr>
        <p:spPr/>
        <p:txBody>
          <a:bodyPr/>
          <a:lstStyle/>
          <a:p>
            <a:fld id="{0B3DEF6A-A699-4CE4-87EC-497529001D2D}" type="slidenum">
              <a:rPr lang="en-GB" smtClean="0"/>
              <a:t>5</a:t>
            </a:fld>
            <a:endParaRPr lang="en-GB"/>
          </a:p>
        </p:txBody>
      </p:sp>
    </p:spTree>
    <p:extLst>
      <p:ext uri="{BB962C8B-B14F-4D97-AF65-F5344CB8AC3E}">
        <p14:creationId xmlns:p14="http://schemas.microsoft.com/office/powerpoint/2010/main" val="27494764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were some attempts in the period of Conservative government from 1951 to 1964 to render it more acceptable, not by removing hereditary peers or destroying the Conservative predominance but rather by supplementing the existing membership with a new type of membership. The Life Peerages Act 1958 made provision for people to be made members for life of the House of Lords, their titles – and the entitlement to a seat in the House of Lords – to cease upon their death. This was designed to strengthen the House by allowing people who objected to the hereditary principle to become members. Following the 1958 Act, few hereditary peerages were created. None was created under Labour governments, and only one Conservative Prime Minister, Margaret Thatcher, nominated any (and then only three – Harold Macmillan, who became the Earl of Stockton; George Thomas, former Speaker of the House of Commons; and William Whitelaw, effectively her deputy). The 1963 Peerages Act made provision for hereditary peers who wished to do so to disclaim their titles. Prior to 1999 these were the most important measures to affect the membership of the House. Although both measures – and especially the 1958 Act – had significant consequences, pressure continued for more radical reform</a:t>
            </a:r>
          </a:p>
        </p:txBody>
      </p:sp>
      <p:sp>
        <p:nvSpPr>
          <p:cNvPr id="4" name="Slide Number Placeholder 3"/>
          <p:cNvSpPr>
            <a:spLocks noGrp="1"/>
          </p:cNvSpPr>
          <p:nvPr>
            <p:ph type="sldNum" sz="quarter" idx="5"/>
          </p:nvPr>
        </p:nvSpPr>
        <p:spPr/>
        <p:txBody>
          <a:bodyPr/>
          <a:lstStyle/>
          <a:p>
            <a:fld id="{0B3DEF6A-A699-4CE4-87EC-497529001D2D}" type="slidenum">
              <a:rPr lang="en-GB" smtClean="0"/>
              <a:t>6</a:t>
            </a:fld>
            <a:endParaRPr lang="en-GB"/>
          </a:p>
        </p:txBody>
      </p:sp>
    </p:spTree>
    <p:extLst>
      <p:ext uri="{BB962C8B-B14F-4D97-AF65-F5344CB8AC3E}">
        <p14:creationId xmlns:p14="http://schemas.microsoft.com/office/powerpoint/2010/main" val="25314042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1999, acting on a commitment embodied in the Labour manifesto in the 1997 General Election, the Labour Government achieved passage of the House of Lords Act. This removed from membership of the House all but 92 of the hereditary members. The effect was to transform the House from one composed predominantly of hereditary peers to one composed overwhelmingly of life peers. However, the removal of the hereditary peers was but one stage in a process of reform. The House of Lords created by their removal was deemed to be an interim House, to remain in place while proposals for a second stage of reform were considered. The issue of what should constitute the second stage of reform has proved highly contentious.</a:t>
            </a:r>
          </a:p>
        </p:txBody>
      </p:sp>
      <p:sp>
        <p:nvSpPr>
          <p:cNvPr id="4" name="Slide Number Placeholder 3"/>
          <p:cNvSpPr>
            <a:spLocks noGrp="1"/>
          </p:cNvSpPr>
          <p:nvPr>
            <p:ph type="sldNum" sz="quarter" idx="5"/>
          </p:nvPr>
        </p:nvSpPr>
        <p:spPr/>
        <p:txBody>
          <a:bodyPr/>
          <a:lstStyle/>
          <a:p>
            <a:fld id="{0B3DEF6A-A699-4CE4-87EC-497529001D2D}" type="slidenum">
              <a:rPr lang="en-GB" smtClean="0"/>
              <a:t>8</a:t>
            </a:fld>
            <a:endParaRPr lang="en-GB"/>
          </a:p>
        </p:txBody>
      </p:sp>
    </p:spTree>
    <p:extLst>
      <p:ext uri="{BB962C8B-B14F-4D97-AF65-F5344CB8AC3E}">
        <p14:creationId xmlns:p14="http://schemas.microsoft.com/office/powerpoint/2010/main" val="3961272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Membership</a:t>
            </a:r>
          </a:p>
          <a:p>
            <a:r>
              <a:rPr lang="en-GB" dirty="0"/>
              <a:t>Until the passage of the House of Lords Act, which removed most hereditary peers from membership, the House of Lords had more than 1,000 members, making it the largest regularly sitting legislative chamber in the world. Its size was hardly surprising given the number of peers created over the centuries by each succeeding monarch, although the largest increase was in the twentieth century. In 1906 the House had a membership of 602. In January 1999 it had 1,296. Of those, 759 were hereditary peers. (The figure includes one prince and three dukes of the blood royal.) The remaining members comprised 485 life peers, 12 peers created under the Appellate Jurisdiction Act 1876 (the law lords, appointed to carry out the judicial business of the House) and 26 lords spiritual (the two archbishops and 24 senior bishops of the Church of England). With the removal of all but 92 of the hereditary peers, the House remains a relatively large one. In the immediate wake of the removal of the hereditary peers, the House had 666 members. With new creations and deaths, the figure has fluctuated since, but – as we shall see – with an upward trajectory. By the end of 2020, there were formally 817 members. The figure, though, includes 18 peers on leave of absence and 3 who were disqualified while holding senior judicial office. The serving membership was thus 796 (Table 19.1). Of these, 710 were life peers created under the provisions of the 1958 Act.</a:t>
            </a:r>
          </a:p>
          <a:p>
            <a:endParaRPr lang="en-GB" dirty="0"/>
          </a:p>
          <a:p>
            <a:r>
              <a:rPr lang="en-GB" dirty="0"/>
              <a:t>The membership of the House has thus been affected dramatically by the 1958 Life Peerages Act and the 1999 House of Lords Act. In many respects, the former made possible the latter, creating a new pool of members who could serve once hereditary peers were removed. Indeed, the creation of life peerages under the 1958 Act had a dramatic effect on the House in terms of both composition and activity. The impact of the 1999 Act will be considered in greater detail later.</a:t>
            </a:r>
          </a:p>
        </p:txBody>
      </p:sp>
      <p:sp>
        <p:nvSpPr>
          <p:cNvPr id="4" name="Slide Number Placeholder 3"/>
          <p:cNvSpPr>
            <a:spLocks noGrp="1"/>
          </p:cNvSpPr>
          <p:nvPr>
            <p:ph type="sldNum" sz="quarter" idx="5"/>
          </p:nvPr>
        </p:nvSpPr>
        <p:spPr/>
        <p:txBody>
          <a:bodyPr/>
          <a:lstStyle/>
          <a:p>
            <a:fld id="{0B3DEF6A-A699-4CE4-87EC-497529001D2D}" type="slidenum">
              <a:rPr lang="en-GB" smtClean="0"/>
              <a:t>9</a:t>
            </a:fld>
            <a:endParaRPr lang="en-GB"/>
          </a:p>
        </p:txBody>
      </p:sp>
    </p:spTree>
    <p:extLst>
      <p:ext uri="{BB962C8B-B14F-4D97-AF65-F5344CB8AC3E}">
        <p14:creationId xmlns:p14="http://schemas.microsoft.com/office/powerpoint/2010/main" val="18724853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Functions</a:t>
            </a:r>
          </a:p>
          <a:p>
            <a:r>
              <a:rPr lang="en-GB" dirty="0"/>
              <a:t>The debate about reform of the House of Lords has focused largely, though not wholly, on its composition. The functions of the House – the tasks that it carries out – have not generated as much controversy. There has been a wide body of agreement that the functions it fulfilled in the twentieth century (see Norton 2017: Ch. 1), and continues to fulfil in the twenty-first, are appropriate to a second chamber. As we shall see, this is not a view held by all critics of House of Lords. Nonetheless, the view has tended to predominate among those engaged in the debate, including the Government of the day. The functions are broadly similar to those of the Commons but not as extensive. The extent to which they differ derives from the fact that politically the House is no longer co-equal with the Commons.</a:t>
            </a:r>
          </a:p>
          <a:p>
            <a:endParaRPr lang="en-GB" dirty="0"/>
          </a:p>
          <a:p>
            <a:r>
              <a:rPr lang="en-GB" dirty="0"/>
              <a:t>Legitimisation</a:t>
            </a:r>
          </a:p>
          <a:p>
            <a:r>
              <a:rPr lang="en-GB" dirty="0"/>
              <a:t>The House fulfils the functions of both manifest and latent legitimisation, but it does so on a modest scale. It is called upon to give the seal of approval to bills, but if it fails to give that approval, it can be overridden later by the House of Commons under the provisions of the Parliament Acts. Only in very rare circumstances – as in the case of a bill to lengthen the life of a parliament, secondary legislation or (somewhat more significantly) bills originating in the Lords – is its veto absolute. By virtue of being one of the two chambers of Parliament and by fulfilling the functions it does effectively, the House may have a limited claim to fulfilling a function of latent legitimisation. It is a long-established part of the nation’s constitutional arrangements. However, such a claim is offset by the House having no claim to being a representative assembly – neither speaking for particular bodies in society nor being socially typical – and by its limited legislative authority. A claim to traditional authority has been superseded by a claim to specialised knowledge, the House being able to draw on experience and expertise in considering the measures before it, but that ‘technocratic’ legitimacy is not on a par with the legitimacy of the elected chamber.</a:t>
            </a:r>
          </a:p>
          <a:p>
            <a:endParaRPr lang="en-GB" dirty="0"/>
          </a:p>
          <a:p>
            <a:r>
              <a:rPr lang="en-GB" dirty="0"/>
              <a:t>Legislation</a:t>
            </a:r>
          </a:p>
          <a:p>
            <a:r>
              <a:rPr lang="en-GB" dirty="0"/>
              <a:t>As we have seen, 50 to 60 per cent of the time of the chamber is given over to legislation. Bills in the Lords have to go through stages analogous to those in the House of Commons. There are, though, differences in procedure. First readings are normally taken formally, but there have been rare occasions when they have been debated: on four occasions (in 1888, 1933, 1943 and 1969), first readings were opposed. Second readings, as in the Commons, constitute debates on the principle of the measure. However, votes on second reading are exceptionally rare. Because of the Salisbury Convention, the House does not vote on the second reading of government bills promised in the government’s election manifesto and, in practice, does not usually vote on the second reading of any bill in the Government’s programme for the session. A vote may take place if, as exceptionally happens, a free vote is permitted. This happened in 1990 on the War Crimes Bill and in 1999 on the Sexual Offences (Amendment) Bill to lower the age of consent for homosexual acts to 16. Both bills had been passed by large majorities in the House of Commons, but both were rejected, on free votes, in the House of Lords. Both occasions were exceptional. Both measures were later enacted under the provisions of the Parliament Act.</a:t>
            </a:r>
          </a:p>
          <a:p>
            <a:endParaRPr lang="en-GB" dirty="0"/>
          </a:p>
          <a:p>
            <a:r>
              <a:rPr lang="en-GB" dirty="0"/>
              <a:t>The main work of the House takes place at committee and report stages (see Norton 2016). For some bills, the committee stage is dispensed with. After second reading, a motion may be moved ‘That this Bill be not committed’ and, if agreed to, the bill then awaits third reading. This procedure is usually employed for supply and money bills when there is no desire to present amendments. For those bills that do receive a committee stage, it is taken either on the floor of the House or in grand committee. Virtually all bills used to be taken on the floor of the House, but now in order to ensure that the House continues to examine all bills in detail, several are considered in grand committee.</a:t>
            </a:r>
          </a:p>
          <a:p>
            <a:endParaRPr lang="en-GB" dirty="0"/>
          </a:p>
          <a:p>
            <a:r>
              <a:rPr lang="en-GB" dirty="0"/>
              <a:t>The grand committee is, in effect, a parallel chamber. It comprises all members of the House and can meet while the House is in session. In practice, attendance is relatively small – comprising those with a particular interest in the measure – permitting sessions to be held in the Moses Room, an ornate committee room just off the Peers’ Lobby. (During the Covid-19 pandemic it was relocated to a large room on the committee corridor, where peers could contribute from booths.) Votes cannot take place in grand committee, so amendments can only be accepted if no member objects. If objection is made, the matter has to be held over to report stage.</a:t>
            </a:r>
          </a:p>
          <a:p>
            <a:endParaRPr lang="en-GB" dirty="0"/>
          </a:p>
          <a:p>
            <a:r>
              <a:rPr lang="en-GB" dirty="0"/>
              <a:t>The House has also power to commit a bill to a special procedure public bill committee, which is empowered to take oral and written evidence. Of longer standing is the power to refer a bill, or indeed any proposal, to a select committee for detailed investigation. It is a power that has been utilised when it has been considered necessary or desirable to examine witnesses and evidence from outside bodies. The use of such committees, though, is rare and when used has normally been for private members’ bills. The one exception in the twenty-first century was the referral to a select committee of the Blair Government’s Constitutional Reform Bill.</a:t>
            </a:r>
          </a:p>
          <a:p>
            <a:endParaRPr lang="en-GB" dirty="0"/>
          </a:p>
          <a:p>
            <a:r>
              <a:rPr lang="en-GB" dirty="0"/>
              <a:t>Committee stage in the Lords differs notably from committee stage in the Commons. In the Lords, all amendments tabled are debated and – whether on the floor or in grand committee – any peer can attend the proceedings. All peers with an interest or expertise in a measure can thus take part, be it for the whole of the committee stage or on specific amendments of interest to them. There is thus the potential for a more thorough consideration than is possible in the Commons.</a:t>
            </a:r>
          </a:p>
          <a:p>
            <a:endParaRPr lang="en-GB" dirty="0"/>
          </a:p>
          <a:p>
            <a:r>
              <a:rPr lang="en-GB" dirty="0"/>
              <a:t>Report and third reading provide further opportunities for consideration. Again, all amendments tabled are debated. Report stage may be used to bring forward amendments that were promised by ministers at committee stage and to offer new amendments. It is also an opportunity for members to return to issues that received an inadequate response by government at committee stage (although amendments rejected at committee stage in the House cannot again be considered). It is also possible for certain amendments, such as to give effect to Government commitments, to be made at third reading, and this opportunity is variously employed. The motion for third reading is put formally and agreed to and then amendments are taken. Once they have been dealt with, the motion ‘That the Bill do now pass’ is put. The result is that some bills, especially large or contentious bills, can and do receive a considerable amount of attention at different stages in the House of Lords.</a:t>
            </a:r>
          </a:p>
          <a:p>
            <a:endParaRPr lang="en-GB" dirty="0"/>
          </a:p>
          <a:p>
            <a:r>
              <a:rPr lang="en-GB" dirty="0"/>
              <a:t>Recruitment</a:t>
            </a:r>
          </a:p>
          <a:p>
            <a:r>
              <a:rPr lang="en-GB" dirty="0"/>
              <a:t>The House provides some of the personnel of government. Ministers are drawn from Parliament and, by convention, predominantly now from the elected House.</a:t>
            </a:r>
          </a:p>
          <a:p>
            <a:endParaRPr lang="en-GB" dirty="0"/>
          </a:p>
          <a:p>
            <a:r>
              <a:rPr lang="en-GB" dirty="0"/>
              <a:t>The Prime Minister appoints ministers from the Upper House primarily for political and managerial reasons. Although the government is normally assured of getting its bills through the House, it is not necessarily guaranteed getting them through in the form it wants them. It is therefore prudent to have ministers in the Lords in order to explain bills and to marshal support. In addition, the House provides a pool from which the Prime Minister can draw to supplement ministers drawn from the Commons. The advantage offered by peers is that, with no constituency responsibilities, they can devote more time to ministerial work than is the case with ministers who do have constituency duties. It also has the advantage of widening the pool of talent available to the Prime Minister. Someone from outside Parliament can be elevated to the peerage at the same time as being appointed to government office. Successive Prime Ministers have made use of this power to enhance the ranks of their ministerial team. Gordon Brown and Tony Blair brought in a range of people from industry, the law, broadcasting, the health service, finance, the military, the EU and the UN, as well as some Downing Street advisers, to serve as ministers. It was a practice maintained by their Conservative successors. Boris Johnson brought in former special advisers as well as reinforcing his ministerial ranks; he also elevated his chief Brexit negotiator to the House.</a:t>
            </a:r>
          </a:p>
          <a:p>
            <a:endParaRPr lang="en-GB" dirty="0"/>
          </a:p>
          <a:p>
            <a:r>
              <a:rPr lang="en-GB" dirty="0"/>
              <a:t>Ministerial appointments in the Lords have also enabled women politicians to be promoted. Seven women have served as Leaders of the House of Lords (Baroness Young 1981–3, Baroness Jay 1998–2001, Baroness Amos 2003–7, Baroness Ashton 2007–8, Baroness Royall 2008–10, Baroness Stowell, 2014–16, and Baroness Evans of Bowes Park, 2016–). Baroness Amos was the first black woman to serve in the Cabinet. Of the 26 ministers and whips in the Lords at the end of 2020, 11 were women, including the Leader of the House.</a:t>
            </a:r>
          </a:p>
          <a:p>
            <a:endParaRPr lang="en-GB" dirty="0"/>
          </a:p>
          <a:p>
            <a:r>
              <a:rPr lang="en-GB" dirty="0"/>
              <a:t>However, the number of ministers appointed in the Lords is relatively small. At least two peers have traditionally served in the Cabinet (Lord Chancellor and Leader of the House) but usually no more than four. Four is a rarity and two, until 2005, the norm. Under the Constitutional Reform Act 2005, the Lord Chancellor need no longer be a peer; Jack Straw was the first MP to be appointed to the post, and his successors have also sat in the Commons. There is thus now only the Leader of the House who regularly sits as a member of the Cabinet. However, there have been occasions when a peer has been appointed to head a department. Gordon Brown appointed two peers to head departments: Business Secretary Lord Mandelson and Transport Secretary Lord Adonis. Usually about 20–30 other ministers, including whips, are drawn from the Lords. The number of ministers does not match the number of ministries, with the result that the whips have to take on responsibility for answering for particular departments – another difference from the House of Commons, where the whips have no responsibility for appearing at the despatch box. Even with a small number of posts to be filled, governments have on occasion had difficulty in finding suitable peers for ministerial office. It used to be the case that Conservative governments had sometimes to draw on young hereditary peers. Labour governments were limited by the relatively small number of Labour peers. The creation of life peerages in recent years, quantitatively and qualitatively, has widened the pool of talent. Both sides have tended to use the Whips’ Office as a training ground for substantive ministerial office.</a:t>
            </a:r>
          </a:p>
          <a:p>
            <a:endParaRPr lang="en-GB" dirty="0"/>
          </a:p>
          <a:p>
            <a:r>
              <a:rPr lang="en-GB" dirty="0"/>
              <a:t>Scrutiny and influence</a:t>
            </a:r>
          </a:p>
          <a:p>
            <a:r>
              <a:rPr lang="en-GB" dirty="0"/>
              <a:t>It is in its remaining functions that the House of Lords is significant. The House performs an important role as an agent of scrutiny and influence. The House does not undertake the task of scrutiny on behalf of constituents, as peers have none. Rather, the House undertakes a more general task of scrutiny. Three features of the House render it particularly suitable for the detailed scrutiny of legislation. First, as an unelected House, it cannot claim the legitimacy to reject the principle of measures agreed by the elected House. Thus, basically by default, it focuses on the detail rather than the principle. Second, as we have noted already, its membership includes people who have distinguished themselves in particular fields – such as the sciences, the law, education, business, industrial relations – who can look at relevant legislation from the perspective of practitioners in the field rather than from the perspective of elected party politicians. And, third, the House has the time to debate non-money bills in more detail than is usually possible in the Commons – as we have seen, there is no provision for regular timetable motions, and all amendments are discussed. The House thus serves as an important chamber of legislative scrutiny, trying to ensure that a bill is well drafted and internally coherent. To improve the bill, it will often make amendments, most of which will be accepted by the Commons. In terms of legislative scrutiny, the House has thus developed a role that is viewed as complementary to, rather than one competing with (or identical to), that of the Commons.</a:t>
            </a:r>
          </a:p>
          <a:p>
            <a:endParaRPr lang="en-GB" dirty="0"/>
          </a:p>
          <a:p>
            <a:r>
              <a:rPr lang="en-GB" dirty="0"/>
              <a:t>The value of the House as a revising chamber is shown by the number of amendments that it makes to legislation. Most of these are moved by the government itself, but a significant proportion of these are amendments promised by government in response to comments made by backbench members. A study by Meg Russell of 12 Government Bills in the period from 2005 to 2012 found that a majority of substantive Government amendments (55 per cent) could be traced to amendments moved earlier by peers, with others attributable to reports from committees or pressure from MPs (Russell 2013: 173). The proportion is significant, but it is some of the individual changes achieved to Bills that can be the most important aspect of the impact of the House of Lords. The House makes a difference to legislation, both in quantitative and qualitative terms.</a:t>
            </a:r>
          </a:p>
          <a:p>
            <a:endParaRPr lang="en-GB" dirty="0"/>
          </a:p>
          <a:p>
            <a:r>
              <a:rPr lang="en-GB" dirty="0"/>
              <a:t>Each session, the House will typically agree anything between 500 and 4,000 amendments to Bills. (In the 1999–2000 session, the number of amendments made totalled 4,761, constituting an all-time record.) In the 2015–16 session, 1,183 amendments were agreed and in the 2016–17 session it was 2,220 (Table 19.3). Even these figures do not do justice to the scrutiny undertaken by the Lords. The discussion of amendments may not only result in changes to a Bill, it may also elicit promises from Government to consider action through other routes than legislation.</a:t>
            </a:r>
          </a:p>
          <a:p>
            <a:endParaRPr lang="en-GB" dirty="0"/>
          </a:p>
          <a:p>
            <a:r>
              <a:rPr lang="en-GB" dirty="0"/>
              <a:t>This role in scrutinising legislation – in so far as it constitutes a ‘second look’ at legislation – is of special importance given that it has been characterised as one of the two core functions of the House (Norton 1999). It is not a function that the House of Commons can carry out, since it is difficult if not impossible for it to act as a revising chamber for its own measures; that has been likened to asking the same doctor for a second opinion. The role of the House as a revising chamber is thus offered as being central to the case for retaining a second chamber. It is also the role that occupies the most time in the House: usually about 50 to 60 per cent is devoted to considering legislation.</a:t>
            </a:r>
          </a:p>
          <a:p>
            <a:endParaRPr lang="en-GB" dirty="0"/>
          </a:p>
          <a:p>
            <a:r>
              <a:rPr lang="en-GB" dirty="0"/>
              <a:t>The House also scrutinises, and on occasion influences, government policy. Peers can debate policy in a less partisan atmosphere than the Commons and are not subject to the constituency and party influences that dominate in the elected House. They are therefore in a position to debate issues of public policy that may not be at the heart of the partisan battle and which, consequently, receive little attention in the Commons. As we have noted, given their backgrounds, peers are usually able to debate public policy from the perspective of those engaged in the subject. The House can debate higher education, for example, with considerable authority. The Lords contains several distinguished academics and members with experience in higher education: university chancellors, vice-chancellors and pro-vice-chancellors, masters of university colleges, professors, peers who have chaired higher education funding bodies or led enquiries into higher education and former secretaries of state for education. Although the House of Commons contains some former university lecturers, it does not have members with the same experience and status in education as those in the Upper House.</a:t>
            </a:r>
          </a:p>
          <a:p>
            <a:endParaRPr lang="en-GB" dirty="0"/>
          </a:p>
          <a:p>
            <a:r>
              <a:rPr lang="en-GB" dirty="0"/>
              <a:t>Expression</a:t>
            </a:r>
          </a:p>
          <a:p>
            <a:r>
              <a:rPr lang="en-GB" dirty="0"/>
              <a:t>The House, like the Commons, also fulfils a number of expressive functions. It can bring issues onto the political agenda in a way not always possible in the Commons. MPs are wary of raising issues that may not be popular with constituents and that have little salience in terms of party politics. Peers can raise whatever issues they feel need raising. The House may thus debate issues of concern to particular groups in society that MPs are not willing to address. Formally, it is not a function the House is expected to fulfil. Indeed, according to Erskine May, the parliamentary ‘bible’ on procedure, Lords may indicate that an outside body agrees with the substance of their views, but they should avoid creating an impression that they are speaking as representatives of outside bodies. Thus, not only is the House not a representative assembly, but it is expected to avoid giving the impression of being one! In practice, peers take up issues that concern them, often alerted to the issue by outside bodies. Peers are frequently lobbied by outside organisations. As one lobbyist recorded, ‘for the lobbyist, the House of Lords is a much easier place to get an issue aired – and it is likely to receive a fairer hearing, and a more erudite response’ (</a:t>
            </a:r>
            <a:r>
              <a:rPr lang="en-GB" dirty="0" err="1"/>
              <a:t>Zetter</a:t>
            </a:r>
            <a:r>
              <a:rPr lang="en-GB" dirty="0"/>
              <a:t> 2008: 188). One extensive survey in the 1990s found that half of the groups surveyed were in touch with peers at least once a month, and almost one in five were in contact on a weekly basis (Baggott 1995: 93, 164). Each peer receives letters each year usually running into four figures, most from outside organisations. Some groups write to ask peers to move amendments to bills, some merely keep members informed of what is happening, and some are keen that peers raise issues with government, including on the floor of the House. Some peers are particularly active in raising the concerns of particular groups, such as farmers, the disabled, the terminally ill or the people of Zimbabwe, or pursuing very particular issues, such as railways, the effects of smoking or the upkeep of war graves.</a:t>
            </a:r>
          </a:p>
          <a:p>
            <a:endParaRPr lang="en-GB" dirty="0"/>
          </a:p>
          <a:p>
            <a:r>
              <a:rPr lang="en-GB" dirty="0"/>
              <a:t>The House also has the potential to express views to citizens and influence their stance on public policy. The function is limited by the absence of any electoral legitimacy, the capacity to influence deriving from the longevity of the House and its place as one of the two chambers of Parliament, as well as from the authority of the individual peers who may be involved. However, the scope for fulfilling this function is somewhat greater than in the House of Commons, simply because more time is available for it in the House of Lords. Between 20 and 30 per cent of the time of the House is given over each session to debates on motions tabled by peers: about 20 per cent of time is given over to general debates, and between 4 and 10 per cent of the time is given over to questions for short debate (QSDs), each lasting for 60 or 90 minutes.</a:t>
            </a:r>
          </a:p>
          <a:p>
            <a:endParaRPr lang="en-GB" dirty="0"/>
          </a:p>
          <a:p>
            <a:r>
              <a:rPr lang="en-GB" dirty="0"/>
              <a:t>Other functions</a:t>
            </a:r>
          </a:p>
          <a:p>
            <a:r>
              <a:rPr lang="en-GB" dirty="0"/>
              <a:t>To these functions may be added a number of others, some of which are peculiar to the Upper House. Foremost among these historically has been the judicial function. The House until 2009 constituted the highest court of appeal within the United Kingdom. Although formally a function residing in the House as a whole, in practice it was carried out by an appellate committee comprising 12 law lords – judges specially appointed to the House to enable it to fulfil its judicial role – and peers who have held high judicial office. The law lords, though members of the House, avoided speaking on any matters that may be deemed partisan or involve measures on which they may later have had to adjudicate in a judicial capacity (see Hope 2009). They also normally abstained from voting, though on occasion a law lord voted on an issue that had been the subject of a free vote. However, this long-standing judicial function ceased to reside in the House in 2009, when a new Supreme Court, created under the Constitutional Reform Act 2005, came into being (see Chapter 15) and the law lords moved from the Palace of Westminster to form the justices of the new court.</a:t>
            </a:r>
          </a:p>
          <a:p>
            <a:endParaRPr lang="en-GB" dirty="0"/>
          </a:p>
          <a:p>
            <a:r>
              <a:rPr lang="en-GB" dirty="0"/>
              <a:t>Like the Commons, the House also retains a small legislative role, primarily in the form of private members’ legislation. Peers can introduce private members’ bills, and a small number achieve passage, but it is small – even compared with the number of such bills promoted by MPs. The introduction of such bills by peers is more important in fulfilling an expressive function – allowing views on the subject to be aired – than in fulfilling a legislative role. By convention, the government – even if opposed to the measure – does not divide against a private member’s bill. Among contentious issues raised by such bills has been that of decriminalising the actions of those seeking to assist terminally ill individuals who wish to bring their lives to an end (assisted dying). The Patient (Assisted Dying) Bill introduced by Lord Joffe in 2003 helped ensure that the issue was discussed and enabled people with views on the issue to make them known. The issue remains on the political agenda. The time given to private members’ legislation is important but not extensive: as in the Commons, it occupies usually less than 5 per cent of the time of the House.</a:t>
            </a:r>
          </a:p>
          <a:p>
            <a:endParaRPr lang="en-GB" dirty="0"/>
          </a:p>
          <a:p>
            <a:r>
              <a:rPr lang="en-GB" dirty="0"/>
              <a:t>The House is also ascribed a distinct role, that of a constitutional safeguard. This is reflected in the provisions of the Parliament Acts. The House, as we have noted, retains a veto over bills to extend the life of a parliament. It is considered a potential brake on a government that seeks to act in a dictatorial or generally unacceptable manner: hence, it may use its limited power to amend or, more significantly, to delay a bill. In practice, though, the power is a limited one, as well as one not expected to require action by the House on any regular basis. The House lacks an elected base of its own that would allow it to act, on a substantial and sustained basis, contrary to the wishes of an elected government. However, it can draw attention to the constitutional implications of measures and, as we shall see, has the means to do so on a sustained basis. This constitutes the other core function of the House in that it is a function that the House alone, as the second chamber, can fulfil: the House of Commons cannot act as a constitutional check upon itself.</a:t>
            </a:r>
          </a:p>
          <a:p>
            <a:endParaRPr lang="en-GB" dirty="0"/>
          </a:p>
          <a:p>
            <a:r>
              <a:rPr lang="en-GB" dirty="0"/>
              <a:t>In combination, these various functions render the House a useful body – especially as a revising chamber and for raising and debating issues on which peers are well informed – but one that is clearly subordinate to the elected chamber. The fact that the House is not elected explains its limited functions; it is also the reason why it is considered particularly suited to fulfil the functions it does retain.</a:t>
            </a:r>
          </a:p>
        </p:txBody>
      </p:sp>
      <p:sp>
        <p:nvSpPr>
          <p:cNvPr id="4" name="Slide Number Placeholder 3"/>
          <p:cNvSpPr>
            <a:spLocks noGrp="1"/>
          </p:cNvSpPr>
          <p:nvPr>
            <p:ph type="sldNum" sz="quarter" idx="5"/>
          </p:nvPr>
        </p:nvSpPr>
        <p:spPr/>
        <p:txBody>
          <a:bodyPr/>
          <a:lstStyle/>
          <a:p>
            <a:fld id="{0B3DEF6A-A699-4CE4-87EC-497529001D2D}" type="slidenum">
              <a:rPr lang="en-GB" smtClean="0"/>
              <a:t>11</a:t>
            </a:fld>
            <a:endParaRPr lang="en-GB"/>
          </a:p>
        </p:txBody>
      </p:sp>
    </p:spTree>
    <p:extLst>
      <p:ext uri="{BB962C8B-B14F-4D97-AF65-F5344CB8AC3E}">
        <p14:creationId xmlns:p14="http://schemas.microsoft.com/office/powerpoint/2010/main" val="29564241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Executive actions</a:t>
            </a:r>
          </a:p>
          <a:p>
            <a:r>
              <a:rPr lang="en-GB" dirty="0"/>
              <a:t>As in the House of Commons, various means are available for scrutinising the actions of the executive. The principal means available on the floor of the House are those of debate and questions. Off the floor of the House, there are select committees and, at the unofficial level, party meetings.</a:t>
            </a:r>
          </a:p>
          <a:p>
            <a:endParaRPr lang="en-GB" dirty="0"/>
          </a:p>
          <a:p>
            <a:r>
              <a:rPr lang="en-GB" dirty="0"/>
              <a:t>Debates</a:t>
            </a:r>
          </a:p>
          <a:p>
            <a:r>
              <a:rPr lang="en-GB" dirty="0"/>
              <a:t>Debates, as in the Commons, take place on motions. These may express a view or they may take the form of ‘take note’ motions. ‘Take note’ motions are employed in order to allow the House to debate reports from select committees or matters backbenchers wish to raise or to discuss topics on which the government wishes to hear peers’ views.</a:t>
            </a:r>
          </a:p>
          <a:p>
            <a:endParaRPr lang="en-GB" dirty="0"/>
          </a:p>
          <a:p>
            <a:r>
              <a:rPr lang="en-GB" dirty="0"/>
              <a:t>All peers who wish to speak in debate do so, and there is a greater likelihood than in the Commons that the proceedings will constitute what they purport to be: that is, debates. Party ties are less rigid than in the Commons, though nonetheless still strong (see Norton 2003), and peers frequently pay attention to what is being said. Although in set-piece debates, such as Second Reading debates or Questions for Short Debate, the order in which peers speak is determined beforehand, it is common practice for a peer who is speaking to give way to interventions. The only change to this practice occurred during the Covid-19 crisis, when the House resolved that interventions on speeches were not permitted.</a:t>
            </a:r>
          </a:p>
          <a:p>
            <a:endParaRPr lang="en-GB" dirty="0"/>
          </a:p>
          <a:p>
            <a:r>
              <a:rPr lang="en-GB" dirty="0"/>
              <a:t>One day each week is given over to two general debates, up until the Whit recess. Once a month the debates are determined by ballot. Peers wishing to have debates submit motions which then appear on the Order Paper, and two are drawn at random by the clerk on a set day. The topics on the remaining debate days are allocated to each of the parties in turn and to the cross-benchers. The two debates last up to a total of five hours. The balloted debates are automatically each of two-and-a-half hours in length. On the party days, the time, within the five-hour maximum, varies depending on the number of speakers. These general debates are occasions for issues to be raised by backbenchers rather than frontbenchers. The purpose of each short debate is to allow peers to discuss a particular topic rather than to come to a conclusion about it. Topics discussed tend to be non-partisan and the range is broad. Topics covered in general debates in the 2015–16 session included human rights and civil liberties, affordable housing, UK productivity, apprenticeships, legal aid, global climate change, prison reform and the Middle East and North Africa. The time devoted to each debate is divided equally among the number of backbench speakers (the opener and the minister replying have fixed time limits), and in the event of many peers wishing to speak, the time available to each may be as little as four or five minutes. Again, the Covid-19 pandemic had a major effect, with the general debates days being given over to legislation.</a:t>
            </a:r>
          </a:p>
          <a:p>
            <a:endParaRPr lang="en-GB" dirty="0"/>
          </a:p>
          <a:p>
            <a:r>
              <a:rPr lang="en-GB" dirty="0"/>
              <a:t>Questions</a:t>
            </a:r>
          </a:p>
          <a:p>
            <a:r>
              <a:rPr lang="en-GB" dirty="0"/>
              <a:t>Questions taken on the floor in the Lords are of two types: oral questions and questions for short debate (QSD). (Lords may also table questions for written answer, and nowadays they do so in increasing numbers: more than 8,000 in the 2015–16 session and almost 7,000 in the succeeding session.) Oral questions are taken in Question Time at the start of each sitting and Time lasts for up to a maximum of 30 minutes (40 minutes during the Covid-19 pandemic) and no more than four questions may be taken. Questions are similar to those tabled for oral answer in the Commons, although – unlike in the Commons – they are addressed to Her Majesty’s Government and not to a particular minister (see Figure 19.2). Also, there is no departmental rota: the questions may be to different departments. One question may be answered by a Home Office minister and the next, say, by a Foreign Office minister. The relevant minister (or whip) replies for the government, and then supplementary questions – confined to the subject of the original question – follow. This procedure, assuming the maximum number of questions is tabled (it usually is), allows for seven to eight minutes for each question (ten minutes during the Covid-19 pandemic), the peer who tabled the question by tradition being allowed to ask the first supplementary. Hence, although Question Time is shorter than in the Commons, the concentration on a particular question is much greater and allows for more probing.</a:t>
            </a:r>
          </a:p>
          <a:p>
            <a:endParaRPr lang="en-GB" dirty="0"/>
          </a:p>
          <a:p>
            <a:r>
              <a:rPr lang="en-GB" dirty="0"/>
              <a:t>At the end of the day’s sitting, or during what is termed the ‘dinner hour’ (when the House breaks in mid-evening from the main business), there is also usually a QSD. If taken during the dinner hour, debate lasts for a maximum of 60 minutes. If taken as the last business of the day, it lasts for a maximum of 90 minutes. A QSD may also be taken between the two general debates on a Thursday and some may be taken in Grand Committee. Peers who wish to speak do so – signing up in advance – and the appropriate minister replies to the debate. The advantages of QSDs are similar to those of the half-hour adjournment debates in the Commons, except that in this case there is a much greater opportunity for other members to participate. It is not unknown for the number of speakers to run into double figures. The topics are generally varied and non-partisan. During the 2016–17 session, for example, they included keeping children safe online, end of life care, NATO member state spending, race in the workplace, the Armed Forces Covenant, and combating anti-Semitism. During the Covid-19 pandemic, the opportunity to utilise QSDs was essentially suspended.</a:t>
            </a:r>
          </a:p>
          <a:p>
            <a:endParaRPr lang="en-GB" dirty="0"/>
          </a:p>
          <a:p>
            <a:r>
              <a:rPr lang="en-GB" dirty="0"/>
              <a:t>Committees</a:t>
            </a:r>
          </a:p>
          <a:p>
            <a:r>
              <a:rPr lang="en-GB" dirty="0"/>
              <a:t>Although the House remains a chamber-oriented institution, it has made greater use in recent years of investigative committees. Apart from established committees dealing, for example, with the domestic function of the House, it has appointed permanent investigative committees (known as sessional committees, as they are re-appointed each session) to consider areas of policy and in recent years has made use of ad hoc (now known as special inquiry) select committees to examine specific issues. Some committees are also occasionally appointed to deal with essentially internal matters, such as the speakership of the House.</a:t>
            </a:r>
          </a:p>
          <a:p>
            <a:endParaRPr lang="en-GB" dirty="0"/>
          </a:p>
          <a:p>
            <a:r>
              <a:rPr lang="en-GB" dirty="0"/>
              <a:t>The House has three long-established committees with reputations as high-powered bodies. They have been joined by others in recent years. By the end of 2020, the number had reached 17. The committees are listed in Table 19.4.</a:t>
            </a:r>
          </a:p>
          <a:p>
            <a:endParaRPr lang="en-GB" dirty="0"/>
          </a:p>
          <a:p>
            <a:r>
              <a:rPr lang="en-GB" dirty="0"/>
              <a:t>The most prominent of the established committees is the European Union Committee (known, until 1999, as the European Communities Committee). Established in 1974, it has scrutinised draft European legislation, seeking to identify those proposals that raise important questions of principle or policy and which deserve consideration by the House. It has worked through sub-committees (the number varying over time between five and seven), each subcommittee covering specified policy sectors (see Table 19.4). The committee and sub-committees have at their disposal what is termed the ‘scrutiny reserve’. The Government had agreed that it could not, except in exceptional circumstances, agree to a proposal in the Council of Ministers if it was still under scrutiny by Parliament. If the committee or a sub-committee considered that a document required further consideration, then it was held ‘under scrutiny’ – that is, subject to the scrutiny reserve.</a:t>
            </a:r>
          </a:p>
          <a:p>
            <a:endParaRPr lang="en-GB" dirty="0"/>
          </a:p>
          <a:p>
            <a:r>
              <a:rPr lang="en-GB" dirty="0"/>
              <a:t>The Committee built up an impressive reputation as a thorough and informed body, issuing reports that were more extensive than its counterpart in the Commons, and which were considered authoritative both within Whitehall and in the institutions of the EU. The expertise of the Committee and sub-committees came into its own in 2016–17 following the referendum on EU membership. The sub-committees were able to undertake inquiries into the consequences of Brexit for the areas they covered, publishing a series of reports. With the UK leaving the EU, the House began a review of its committee structure, looking at how the resources devoted to the EU Committee could be redistributed after 2020.</a:t>
            </a:r>
          </a:p>
          <a:p>
            <a:endParaRPr lang="en-GB" dirty="0"/>
          </a:p>
          <a:p>
            <a:r>
              <a:rPr lang="en-GB" dirty="0"/>
              <a:t>The Select Committee on Science and Technology was appointed in 1979 following the demise of the equivalent committee in the Commons. (The Commons committee has since been recreated.) The remit of the committee – ‘to consider science and technology’ – is wide, and its enquiries have covered a broad range. As with other committees, it benefits from peers with an expertise in the subject. Recent chairmen have included the President of the Royal Academy of Engineers and a former rector of the Imperial College of Science, Technology and Medicine. In recent sessions, the committee has investigated forensic science, science research funding in universities, ageing (science, technology and healthy living), and the science of Covid-19. It has raised issues that otherwise might have been neglected by government – and certainly not considered in any depth by the Commons – and produced influential reports.</a:t>
            </a:r>
          </a:p>
          <a:p>
            <a:endParaRPr lang="en-GB" dirty="0"/>
          </a:p>
          <a:p>
            <a:r>
              <a:rPr lang="en-GB" dirty="0"/>
              <a:t>The Delegated Powers and Regulatory Reform Committee, previously known as the Delegated Powers and Deregulation Committee, looks at whether powers of delegated legislation in a bill are appropriate and makes recommendations to the House accordingly. It also reports on legislative reform orders laid under the Legislative and Regulatory Reform Act 2006, which allows regulations in primary legislation to be removed by secondary legislation. The committee has established itself </a:t>
            </a:r>
          </a:p>
          <a:p>
            <a:endParaRPr lang="en-GB" dirty="0"/>
          </a:p>
          <a:p>
            <a:r>
              <a:rPr lang="en-GB" dirty="0"/>
              <a:t>The House in 2006 also appointed another committee concerned with legislative scrutiny, the Select Committee on the Merits of Statutory Instruments. While the Delegated Powers Committee examines delegated powers embodied in a bill, this committee considers the use of those powers. It examines statutory instruments to determine whether they are flawed – for example, by imperfectly achieving their objectives or, because of their importance, whether they should be drawn to the special attention of the House. In 2012 the remit of the committee was extended to encompass orders modifying or abolishing public bodies made under the Public Bodies Act 2011. As a result, the committee was renamed the Scrutiny of Secondary Legislation Committee.</a:t>
            </a:r>
          </a:p>
          <a:p>
            <a:endParaRPr lang="en-GB" dirty="0"/>
          </a:p>
          <a:p>
            <a:r>
              <a:rPr lang="en-GB" dirty="0"/>
              <a:t>The most recent committees to be created are the International Relations and Defence Committee, first appointed, as the International Relations Committee, in 2016 to consider the United Kingdom’s international relations, and two appointed in 2020: the Public Services Committee, to examine public services, including health and education, and the Covid-19 Committee, established to consider the long-term implications of the Covid-19 pandemic on the economic and social wellbeing of the United Kingdom.</a:t>
            </a:r>
          </a:p>
          <a:p>
            <a:endParaRPr lang="en-GB" dirty="0"/>
          </a:p>
          <a:p>
            <a:r>
              <a:rPr lang="en-GB" dirty="0"/>
              <a:t>These committees are complemented by two permanent joint committees. As a result of the passage of the Human Rights Act 1998, the Joint Committee on Human Rights was created. The committee is chaired by an MP, but it follows Lords procedures. It has six members drawn from each House. It considers matters relating to human rights and has functions relating to remedial orders (bringing UK law into line with the European Convention on Human Rights) under the 1998 Act. Its main task is reporting to the House on bills that have implications for human rights. It has helped contribute to a human rights culture in government as well as raise awareness of human rights in both Houses (see Hunt et al. 2012). In the 2005–10 Parliament, both Houses also set up a Joint Committee on the National Security Strategy (JCNSS) to scrutinise the national security strategy and the structures for government decision-making in national security. It has 22 members, comprising 12 MPs and ten peers, and is chaired by an MP. In 2020, it undertook inquiries into biosecurity and national security, and the work of the National Security Adviser.</a:t>
            </a:r>
          </a:p>
          <a:p>
            <a:endParaRPr lang="en-GB" dirty="0"/>
          </a:p>
          <a:p>
            <a:r>
              <a:rPr lang="en-GB" dirty="0"/>
              <a:t>These permanent committees are supplemented by special inquiry committees, appointed to consider specific issues (Table 19.4). From 2012, the House adopted the practice of appointing four committees each session, one for the purpose of undertaking post-legislative scrutiny of an Act or series of measures on a particular topic, such as adoption. In the 2019–21 session, it was the Electoral Registration and Administration Act 2013 (Table 19.4). The number of special inquiry committees was swelled during the long 2019–21 session, when the House – in the light of Brexit – appointed one to consider common framework agreements between the UK and devolved governments, as well as one on Sport and Recreation.</a:t>
            </a:r>
          </a:p>
          <a:p>
            <a:endParaRPr lang="en-GB" dirty="0"/>
          </a:p>
          <a:p>
            <a:r>
              <a:rPr lang="en-GB" dirty="0"/>
              <a:t>The committees constitute a valuable and growing supplement to the work undertaken on the floor of the House. They allow the House to specialise to some degree and to draw on the expertise of its membership, an expertise that cannot be matched by the elected House of Commons. Thus, for example, the chair of the EU sub-committee on security and Justice, Lord Ricketts, is a former head of the diplomatic service, UK National Security Adviser, UK Permanent Representative to NATO, and Ambassador to France. Lord Krebs, chair of the special inquiry into food, poverty, health and environment, has served as chair of both the National Environment Research Council and the Food Standards Agency, as well as being a Royal Society Research Professor at the University of Oxford.</a:t>
            </a:r>
          </a:p>
          <a:p>
            <a:endParaRPr lang="en-GB" dirty="0"/>
          </a:p>
          <a:p>
            <a:r>
              <a:rPr lang="en-GB" dirty="0"/>
              <a:t>Like select committees in the Commons, the committees choose their own topics of enquiry. However, unlike the Commons committees, there is no government majority. A typical 12-member committee will comprise four Labour peers, four Conservatives, two Liberal Democrats and two crossbenchers. The composition in terms of expertise and political affiliation encourages a notable bipartisan approach.</a:t>
            </a:r>
          </a:p>
          <a:p>
            <a:endParaRPr lang="en-GB" dirty="0"/>
          </a:p>
          <a:p>
            <a:r>
              <a:rPr lang="en-GB" dirty="0"/>
              <a:t>The committees also fulfil an important expressive function. They take evidence from interested bodies – the submission of written evidence is extensive – thus allowing groups an opportunity to get their views on the public record. Given the expertise of the committees, reports are treated as weighty documents by interested groups; consequently, the committees enjoy some capacity to raise support for measures of public policy. Committees also have the capacity to elicit a government response at the despatch box as well as in writing. The government provides a written response to each committee report – agreeing in 2005 to do so within two months, bringing it into line with the Commons – but if the committee recommends that a report be debated in the House, then time is found to debate it. The House has agreed that such debates should be in prime time, but this is not always possible to achieve.</a:t>
            </a:r>
          </a:p>
          <a:p>
            <a:endParaRPr lang="en-GB" dirty="0"/>
          </a:p>
          <a:p>
            <a:r>
              <a:rPr lang="en-GB" dirty="0"/>
              <a:t>Party meetings</a:t>
            </a:r>
          </a:p>
          <a:p>
            <a:r>
              <a:rPr lang="en-GB" dirty="0"/>
              <a:t>The parties in the Lords are organised, with their own leaders and whips. Even the crossbenchers, allied to no party, have their own elected leader (known as the convenor) and circulate a weekly document detailing the business for the week ahead. However, neither the Conservative nor the Labour Party in the Lords has a committee structure. Instead, peers can attend the Commons backbench committees or policy group meetings, and a number do so. Any attempt at influence through the party structure in the Lords, therefore, takes the form of talking to the whips or of raising the issue at the weekly party meeting.</a:t>
            </a:r>
          </a:p>
          <a:p>
            <a:endParaRPr lang="en-GB" dirty="0"/>
          </a:p>
          <a:p>
            <a:r>
              <a:rPr lang="en-GB" dirty="0"/>
              <a:t>Party meetings, as well as those of crossbench peers, are held each week. Such meetings are useful for discussing future business as well as for hearing from invited speakers. For example, in meetings of the Association of Conservative Peers (ACP) – the Lords equivalent to the 1922 Committee – the business usually comprises a short talk by a member of the executive of the 1922 Committee about developments in the Commons, the Chief Whip announcing the business for the following week, and a discussion on a particular issue or a talk from a frontbencher or expert on a particular subject. When a major bill is coming before the House, the relevant minister (or, if in opposition, member of the Shadow Cabinet) may be invited to attend, along with a junior spokesperson, to brief peers on the bill. Sometimes party meetings have the characteristics of a specialist committee, since often peers with an expertise in the topic will attend and question the speaker. For a minister or shadow minister, or even an expert speaker, the occasion may be a testing one, having to justify a measure or proposal before an informed audience.</a:t>
            </a:r>
          </a:p>
          <a:p>
            <a:endParaRPr lang="en-GB" dirty="0"/>
          </a:p>
          <a:p>
            <a:r>
              <a:rPr lang="en-GB" dirty="0"/>
              <a:t>Party meetings are useful as two-way channels of communication between leaders and led in the Lords and, in a wider context, between a party’s supporters in the Lords and the leadership of the whole party. Given the problems of ensuring structured and regular contact between whips and their party’s peers, the party meetings provide a useful means of gauging the mood of the regular attenders. They are also useful ways of enhancing communication with the Commons, former MPs often being active in the membership.</a:t>
            </a:r>
          </a:p>
          <a:p>
            <a:endParaRPr lang="en-GB" dirty="0"/>
          </a:p>
        </p:txBody>
      </p:sp>
      <p:sp>
        <p:nvSpPr>
          <p:cNvPr id="4" name="Slide Number Placeholder 3"/>
          <p:cNvSpPr>
            <a:spLocks noGrp="1"/>
          </p:cNvSpPr>
          <p:nvPr>
            <p:ph type="sldNum" sz="quarter" idx="5"/>
          </p:nvPr>
        </p:nvSpPr>
        <p:spPr/>
        <p:txBody>
          <a:bodyPr/>
          <a:lstStyle/>
          <a:p>
            <a:fld id="{0B3DEF6A-A699-4CE4-87EC-497529001D2D}" type="slidenum">
              <a:rPr lang="en-GB" smtClean="0"/>
              <a:t>12</a:t>
            </a:fld>
            <a:endParaRPr lang="en-GB"/>
          </a:p>
        </p:txBody>
      </p:sp>
    </p:spTree>
    <p:extLst>
      <p:ext uri="{BB962C8B-B14F-4D97-AF65-F5344CB8AC3E}">
        <p14:creationId xmlns:p14="http://schemas.microsoft.com/office/powerpoint/2010/main" val="12577220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576F0-2267-3384-F828-CF46BFEB7E87}"/>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65D8DE7-BAFF-38AC-2811-C9EEC15F37BB}"/>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8FE6B97-6706-1A0C-1F8A-2ECB78A6BC62}"/>
              </a:ext>
            </a:extLst>
          </p:cNvPr>
          <p:cNvSpPr>
            <a:spLocks noGrp="1"/>
          </p:cNvSpPr>
          <p:nvPr>
            <p:ph type="dt" sz="half" idx="10"/>
          </p:nvPr>
        </p:nvSpPr>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DCEBADED-CE4A-9C1A-2436-ABC09A11B3B7}"/>
              </a:ext>
            </a:extLst>
          </p:cNvPr>
          <p:cNvSpPr>
            <a:spLocks noGrp="1"/>
          </p:cNvSpPr>
          <p:nvPr>
            <p:ph type="ftr" sz="quarter" idx="11"/>
          </p:nvPr>
        </p:nvSpPr>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4970492D-3D15-1057-93C4-290DEC0423C4}"/>
              </a:ext>
            </a:extLst>
          </p:cNvPr>
          <p:cNvSpPr>
            <a:spLocks noGrp="1"/>
          </p:cNvSpPr>
          <p:nvPr>
            <p:ph type="sldNum" sz="quarter" idx="12"/>
          </p:nvPr>
        </p:nvSpPr>
        <p:spPr/>
        <p:txBody>
          <a:bodyPr/>
          <a:lstStyle>
            <a:lvl1pPr>
              <a:defRPr/>
            </a:lvl1pPr>
          </a:lstStyle>
          <a:p>
            <a:fld id="{F9A33C36-34DD-4908-AC11-31445DD1E1A9}" type="slidenum">
              <a:rPr lang="en-GB" altLang="en-US"/>
              <a:pPr/>
              <a:t>‹#›</a:t>
            </a:fld>
            <a:endParaRPr lang="en-GB" altLang="en-US"/>
          </a:p>
        </p:txBody>
      </p:sp>
    </p:spTree>
    <p:extLst>
      <p:ext uri="{BB962C8B-B14F-4D97-AF65-F5344CB8AC3E}">
        <p14:creationId xmlns:p14="http://schemas.microsoft.com/office/powerpoint/2010/main" val="1495896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15E95-72AE-2E9E-6D84-7C8854F3ACB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08893AE-7559-7CC7-2199-4C08918068C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B0E195-71AC-AC87-7705-505B8E7BC005}"/>
              </a:ext>
            </a:extLst>
          </p:cNvPr>
          <p:cNvSpPr>
            <a:spLocks noGrp="1"/>
          </p:cNvSpPr>
          <p:nvPr>
            <p:ph type="dt" sz="half" idx="10"/>
          </p:nvPr>
        </p:nvSpPr>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FA816C1A-F40B-161F-EAEC-3B1EA59429B5}"/>
              </a:ext>
            </a:extLst>
          </p:cNvPr>
          <p:cNvSpPr>
            <a:spLocks noGrp="1"/>
          </p:cNvSpPr>
          <p:nvPr>
            <p:ph type="ftr" sz="quarter" idx="11"/>
          </p:nvPr>
        </p:nvSpPr>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018A442A-B989-34A0-205F-14CC9D08D113}"/>
              </a:ext>
            </a:extLst>
          </p:cNvPr>
          <p:cNvSpPr>
            <a:spLocks noGrp="1"/>
          </p:cNvSpPr>
          <p:nvPr>
            <p:ph type="sldNum" sz="quarter" idx="12"/>
          </p:nvPr>
        </p:nvSpPr>
        <p:spPr/>
        <p:txBody>
          <a:bodyPr/>
          <a:lstStyle>
            <a:lvl1pPr>
              <a:defRPr/>
            </a:lvl1pPr>
          </a:lstStyle>
          <a:p>
            <a:fld id="{E9235DC1-16DC-4699-9170-3072CD6C77F0}" type="slidenum">
              <a:rPr lang="en-GB" altLang="en-US"/>
              <a:pPr/>
              <a:t>‹#›</a:t>
            </a:fld>
            <a:endParaRPr lang="en-GB" altLang="en-US"/>
          </a:p>
        </p:txBody>
      </p:sp>
    </p:spTree>
    <p:extLst>
      <p:ext uri="{BB962C8B-B14F-4D97-AF65-F5344CB8AC3E}">
        <p14:creationId xmlns:p14="http://schemas.microsoft.com/office/powerpoint/2010/main" val="41076577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F4038-ADE0-76C7-8146-E098BAAA80BF}"/>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48677B7-A216-D319-E3FA-6988D032D4EE}"/>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a:extLst>
              <a:ext uri="{FF2B5EF4-FFF2-40B4-BE49-F238E27FC236}">
                <a16:creationId xmlns:a16="http://schemas.microsoft.com/office/drawing/2014/main" id="{017F4FF0-1A8A-483A-006F-43A1386FB03A}"/>
              </a:ext>
            </a:extLst>
          </p:cNvPr>
          <p:cNvSpPr>
            <a:spLocks noGrp="1"/>
          </p:cNvSpPr>
          <p:nvPr>
            <p:ph type="dt" sz="half" idx="10"/>
          </p:nvPr>
        </p:nvSpPr>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06355151-186D-6B1D-9C9E-613D9682F7F5}"/>
              </a:ext>
            </a:extLst>
          </p:cNvPr>
          <p:cNvSpPr>
            <a:spLocks noGrp="1"/>
          </p:cNvSpPr>
          <p:nvPr>
            <p:ph type="ftr" sz="quarter" idx="11"/>
          </p:nvPr>
        </p:nvSpPr>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C217BA4F-58DB-FE38-03C9-AE94D6DF01EA}"/>
              </a:ext>
            </a:extLst>
          </p:cNvPr>
          <p:cNvSpPr>
            <a:spLocks noGrp="1"/>
          </p:cNvSpPr>
          <p:nvPr>
            <p:ph type="sldNum" sz="quarter" idx="12"/>
          </p:nvPr>
        </p:nvSpPr>
        <p:spPr/>
        <p:txBody>
          <a:bodyPr/>
          <a:lstStyle>
            <a:lvl1pPr>
              <a:defRPr/>
            </a:lvl1pPr>
          </a:lstStyle>
          <a:p>
            <a:fld id="{446279FC-0647-4557-BF17-917DCEC470D4}" type="slidenum">
              <a:rPr lang="en-GB" altLang="en-US"/>
              <a:pPr/>
              <a:t>‹#›</a:t>
            </a:fld>
            <a:endParaRPr lang="en-GB" altLang="en-US"/>
          </a:p>
        </p:txBody>
      </p:sp>
    </p:spTree>
    <p:extLst>
      <p:ext uri="{BB962C8B-B14F-4D97-AF65-F5344CB8AC3E}">
        <p14:creationId xmlns:p14="http://schemas.microsoft.com/office/powerpoint/2010/main" val="28287809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DC35F-E713-2AAA-BEA5-7CC47A20048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D65A46-276F-DDDF-751E-D1080BEF599C}"/>
              </a:ext>
            </a:extLst>
          </p:cNvPr>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4B34B77-F8F3-3A04-BED2-DB71D0F6BBF7}"/>
              </a:ext>
            </a:extLst>
          </p:cNvPr>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04AC4DB-EEF1-C080-4473-384C3154A79E}"/>
              </a:ext>
            </a:extLst>
          </p:cNvPr>
          <p:cNvSpPr>
            <a:spLocks noGrp="1"/>
          </p:cNvSpPr>
          <p:nvPr>
            <p:ph type="dt" sz="half" idx="10"/>
          </p:nvPr>
        </p:nvSpPr>
        <p:spPr/>
        <p:txBody>
          <a:bodyPr/>
          <a:lstStyle>
            <a:lvl1pPr>
              <a:defRPr/>
            </a:lvl1pPr>
          </a:lstStyle>
          <a:p>
            <a:endParaRPr lang="en-GB" altLang="en-US"/>
          </a:p>
        </p:txBody>
      </p:sp>
      <p:sp>
        <p:nvSpPr>
          <p:cNvPr id="6" name="Footer Placeholder 5">
            <a:extLst>
              <a:ext uri="{FF2B5EF4-FFF2-40B4-BE49-F238E27FC236}">
                <a16:creationId xmlns:a16="http://schemas.microsoft.com/office/drawing/2014/main" id="{D6B0B00A-A910-8609-27BE-C2D93B701B05}"/>
              </a:ext>
            </a:extLst>
          </p:cNvPr>
          <p:cNvSpPr>
            <a:spLocks noGrp="1"/>
          </p:cNvSpPr>
          <p:nvPr>
            <p:ph type="ftr" sz="quarter" idx="11"/>
          </p:nvPr>
        </p:nvSpPr>
        <p:spPr/>
        <p:txBody>
          <a:bodyPr/>
          <a:lstStyle>
            <a:lvl1pPr>
              <a:defRPr/>
            </a:lvl1pPr>
          </a:lstStyle>
          <a:p>
            <a:endParaRPr lang="en-GB" altLang="en-US"/>
          </a:p>
        </p:txBody>
      </p:sp>
      <p:sp>
        <p:nvSpPr>
          <p:cNvPr id="7" name="Slide Number Placeholder 6">
            <a:extLst>
              <a:ext uri="{FF2B5EF4-FFF2-40B4-BE49-F238E27FC236}">
                <a16:creationId xmlns:a16="http://schemas.microsoft.com/office/drawing/2014/main" id="{6B4D0DFB-33C3-E0A9-E983-382E797CC274}"/>
              </a:ext>
            </a:extLst>
          </p:cNvPr>
          <p:cNvSpPr>
            <a:spLocks noGrp="1"/>
          </p:cNvSpPr>
          <p:nvPr>
            <p:ph type="sldNum" sz="quarter" idx="12"/>
          </p:nvPr>
        </p:nvSpPr>
        <p:spPr/>
        <p:txBody>
          <a:bodyPr/>
          <a:lstStyle>
            <a:lvl1pPr>
              <a:defRPr/>
            </a:lvl1pPr>
          </a:lstStyle>
          <a:p>
            <a:fld id="{A2965827-0D53-481D-BD72-47F49BCB4460}" type="slidenum">
              <a:rPr lang="en-GB" altLang="en-US"/>
              <a:pPr/>
              <a:t>‹#›</a:t>
            </a:fld>
            <a:endParaRPr lang="en-GB" altLang="en-US"/>
          </a:p>
        </p:txBody>
      </p:sp>
    </p:spTree>
    <p:extLst>
      <p:ext uri="{BB962C8B-B14F-4D97-AF65-F5344CB8AC3E}">
        <p14:creationId xmlns:p14="http://schemas.microsoft.com/office/powerpoint/2010/main" val="8799346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6063C-A225-F7B3-64A1-E793325A7FAE}"/>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324F688-5037-FE81-17A4-576AC9EFF981}"/>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2244627-4D5A-E284-2729-9D6CF7350393}"/>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CC0FA8A-AC3C-24F7-3559-F8075DEAAFEB}"/>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1CB07B4-B209-96F0-539A-413CD2FF005C}"/>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B04F8AD-9D15-92E5-8FE6-8EA70BECCA07}"/>
              </a:ext>
            </a:extLst>
          </p:cNvPr>
          <p:cNvSpPr>
            <a:spLocks noGrp="1"/>
          </p:cNvSpPr>
          <p:nvPr>
            <p:ph type="dt" sz="half" idx="10"/>
          </p:nvPr>
        </p:nvSpPr>
        <p:spPr/>
        <p:txBody>
          <a:bodyPr/>
          <a:lstStyle>
            <a:lvl1pPr>
              <a:defRPr/>
            </a:lvl1pPr>
          </a:lstStyle>
          <a:p>
            <a:endParaRPr lang="en-GB" altLang="en-US"/>
          </a:p>
        </p:txBody>
      </p:sp>
      <p:sp>
        <p:nvSpPr>
          <p:cNvPr id="8" name="Footer Placeholder 7">
            <a:extLst>
              <a:ext uri="{FF2B5EF4-FFF2-40B4-BE49-F238E27FC236}">
                <a16:creationId xmlns:a16="http://schemas.microsoft.com/office/drawing/2014/main" id="{58CF3132-806B-51EE-8C05-5487FC264720}"/>
              </a:ext>
            </a:extLst>
          </p:cNvPr>
          <p:cNvSpPr>
            <a:spLocks noGrp="1"/>
          </p:cNvSpPr>
          <p:nvPr>
            <p:ph type="ftr" sz="quarter" idx="11"/>
          </p:nvPr>
        </p:nvSpPr>
        <p:spPr/>
        <p:txBody>
          <a:bodyPr/>
          <a:lstStyle>
            <a:lvl1pPr>
              <a:defRPr/>
            </a:lvl1pPr>
          </a:lstStyle>
          <a:p>
            <a:endParaRPr lang="en-GB" altLang="en-US"/>
          </a:p>
        </p:txBody>
      </p:sp>
      <p:sp>
        <p:nvSpPr>
          <p:cNvPr id="9" name="Slide Number Placeholder 8">
            <a:extLst>
              <a:ext uri="{FF2B5EF4-FFF2-40B4-BE49-F238E27FC236}">
                <a16:creationId xmlns:a16="http://schemas.microsoft.com/office/drawing/2014/main" id="{5B271EEF-E6DF-37C0-31AE-942E13EE0796}"/>
              </a:ext>
            </a:extLst>
          </p:cNvPr>
          <p:cNvSpPr>
            <a:spLocks noGrp="1"/>
          </p:cNvSpPr>
          <p:nvPr>
            <p:ph type="sldNum" sz="quarter" idx="12"/>
          </p:nvPr>
        </p:nvSpPr>
        <p:spPr/>
        <p:txBody>
          <a:bodyPr/>
          <a:lstStyle>
            <a:lvl1pPr>
              <a:defRPr/>
            </a:lvl1pPr>
          </a:lstStyle>
          <a:p>
            <a:fld id="{D71AED5E-986E-4100-8875-85766E6FBB77}" type="slidenum">
              <a:rPr lang="en-GB" altLang="en-US"/>
              <a:pPr/>
              <a:t>‹#›</a:t>
            </a:fld>
            <a:endParaRPr lang="en-GB" altLang="en-US"/>
          </a:p>
        </p:txBody>
      </p:sp>
    </p:spTree>
    <p:extLst>
      <p:ext uri="{BB962C8B-B14F-4D97-AF65-F5344CB8AC3E}">
        <p14:creationId xmlns:p14="http://schemas.microsoft.com/office/powerpoint/2010/main" val="37020633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C3B35-A789-4078-7198-A01B340D378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C7EEF96-8B35-DFEA-8FB4-44F4AA6BFD51}"/>
              </a:ext>
            </a:extLst>
          </p:cNvPr>
          <p:cNvSpPr>
            <a:spLocks noGrp="1"/>
          </p:cNvSpPr>
          <p:nvPr>
            <p:ph type="dt" sz="half" idx="10"/>
          </p:nvPr>
        </p:nvSpPr>
        <p:spPr/>
        <p:txBody>
          <a:bodyPr/>
          <a:lstStyle>
            <a:lvl1pPr>
              <a:defRPr/>
            </a:lvl1pPr>
          </a:lstStyle>
          <a:p>
            <a:endParaRPr lang="en-GB" altLang="en-US"/>
          </a:p>
        </p:txBody>
      </p:sp>
      <p:sp>
        <p:nvSpPr>
          <p:cNvPr id="4" name="Footer Placeholder 3">
            <a:extLst>
              <a:ext uri="{FF2B5EF4-FFF2-40B4-BE49-F238E27FC236}">
                <a16:creationId xmlns:a16="http://schemas.microsoft.com/office/drawing/2014/main" id="{98E8EB25-7312-B1D1-560F-EF54F77A63C7}"/>
              </a:ext>
            </a:extLst>
          </p:cNvPr>
          <p:cNvSpPr>
            <a:spLocks noGrp="1"/>
          </p:cNvSpPr>
          <p:nvPr>
            <p:ph type="ftr" sz="quarter" idx="11"/>
          </p:nvPr>
        </p:nvSpPr>
        <p:spPr/>
        <p:txBody>
          <a:bodyPr/>
          <a:lstStyle>
            <a:lvl1pPr>
              <a:defRPr/>
            </a:lvl1pPr>
          </a:lstStyle>
          <a:p>
            <a:endParaRPr lang="en-GB" altLang="en-US"/>
          </a:p>
        </p:txBody>
      </p:sp>
      <p:sp>
        <p:nvSpPr>
          <p:cNvPr id="5" name="Slide Number Placeholder 4">
            <a:extLst>
              <a:ext uri="{FF2B5EF4-FFF2-40B4-BE49-F238E27FC236}">
                <a16:creationId xmlns:a16="http://schemas.microsoft.com/office/drawing/2014/main" id="{80E46E59-BAB4-21D8-D96E-B8B904D2F576}"/>
              </a:ext>
            </a:extLst>
          </p:cNvPr>
          <p:cNvSpPr>
            <a:spLocks noGrp="1"/>
          </p:cNvSpPr>
          <p:nvPr>
            <p:ph type="sldNum" sz="quarter" idx="12"/>
          </p:nvPr>
        </p:nvSpPr>
        <p:spPr/>
        <p:txBody>
          <a:bodyPr/>
          <a:lstStyle>
            <a:lvl1pPr>
              <a:defRPr/>
            </a:lvl1pPr>
          </a:lstStyle>
          <a:p>
            <a:fld id="{6158122A-0D3C-40D6-B49E-154375428457}" type="slidenum">
              <a:rPr lang="en-GB" altLang="en-US"/>
              <a:pPr/>
              <a:t>‹#›</a:t>
            </a:fld>
            <a:endParaRPr lang="en-GB" altLang="en-US"/>
          </a:p>
        </p:txBody>
      </p:sp>
    </p:spTree>
    <p:extLst>
      <p:ext uri="{BB962C8B-B14F-4D97-AF65-F5344CB8AC3E}">
        <p14:creationId xmlns:p14="http://schemas.microsoft.com/office/powerpoint/2010/main" val="35376164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925749-B234-0F64-0484-2D9EEED20768}"/>
              </a:ext>
            </a:extLst>
          </p:cNvPr>
          <p:cNvSpPr>
            <a:spLocks noGrp="1"/>
          </p:cNvSpPr>
          <p:nvPr>
            <p:ph type="dt" sz="half" idx="10"/>
          </p:nvPr>
        </p:nvSpPr>
        <p:spPr/>
        <p:txBody>
          <a:bodyPr/>
          <a:lstStyle>
            <a:lvl1pPr>
              <a:defRPr/>
            </a:lvl1pPr>
          </a:lstStyle>
          <a:p>
            <a:endParaRPr lang="en-GB" altLang="en-US"/>
          </a:p>
        </p:txBody>
      </p:sp>
      <p:sp>
        <p:nvSpPr>
          <p:cNvPr id="3" name="Footer Placeholder 2">
            <a:extLst>
              <a:ext uri="{FF2B5EF4-FFF2-40B4-BE49-F238E27FC236}">
                <a16:creationId xmlns:a16="http://schemas.microsoft.com/office/drawing/2014/main" id="{29FC0C44-F3D0-6E48-F4F3-FF10582A56EB}"/>
              </a:ext>
            </a:extLst>
          </p:cNvPr>
          <p:cNvSpPr>
            <a:spLocks noGrp="1"/>
          </p:cNvSpPr>
          <p:nvPr>
            <p:ph type="ftr" sz="quarter" idx="11"/>
          </p:nvPr>
        </p:nvSpPr>
        <p:spPr/>
        <p:txBody>
          <a:bodyPr/>
          <a:lstStyle>
            <a:lvl1pPr>
              <a:defRPr/>
            </a:lvl1pPr>
          </a:lstStyle>
          <a:p>
            <a:endParaRPr lang="en-GB" altLang="en-US"/>
          </a:p>
        </p:txBody>
      </p:sp>
      <p:sp>
        <p:nvSpPr>
          <p:cNvPr id="4" name="Slide Number Placeholder 3">
            <a:extLst>
              <a:ext uri="{FF2B5EF4-FFF2-40B4-BE49-F238E27FC236}">
                <a16:creationId xmlns:a16="http://schemas.microsoft.com/office/drawing/2014/main" id="{9C8344D4-3450-5B7B-920A-8A3920B7D391}"/>
              </a:ext>
            </a:extLst>
          </p:cNvPr>
          <p:cNvSpPr>
            <a:spLocks noGrp="1"/>
          </p:cNvSpPr>
          <p:nvPr>
            <p:ph type="sldNum" sz="quarter" idx="12"/>
          </p:nvPr>
        </p:nvSpPr>
        <p:spPr/>
        <p:txBody>
          <a:bodyPr/>
          <a:lstStyle>
            <a:lvl1pPr>
              <a:defRPr/>
            </a:lvl1pPr>
          </a:lstStyle>
          <a:p>
            <a:fld id="{B530E548-7697-4E95-A18A-29EFB8294C08}" type="slidenum">
              <a:rPr lang="en-GB" altLang="en-US"/>
              <a:pPr/>
              <a:t>‹#›</a:t>
            </a:fld>
            <a:endParaRPr lang="en-GB" altLang="en-US"/>
          </a:p>
        </p:txBody>
      </p:sp>
    </p:spTree>
    <p:extLst>
      <p:ext uri="{BB962C8B-B14F-4D97-AF65-F5344CB8AC3E}">
        <p14:creationId xmlns:p14="http://schemas.microsoft.com/office/powerpoint/2010/main" val="7028630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3347C-5A2B-C7E9-C55C-8F1AAED12863}"/>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D095889-B4E0-1212-EF97-286641A2A816}"/>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F4B7538-A402-CED7-22B3-96F3A7DDC445}"/>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81CF8F-E459-8771-64EE-E60CF0D8DAEC}"/>
              </a:ext>
            </a:extLst>
          </p:cNvPr>
          <p:cNvSpPr>
            <a:spLocks noGrp="1"/>
          </p:cNvSpPr>
          <p:nvPr>
            <p:ph type="dt" sz="half" idx="10"/>
          </p:nvPr>
        </p:nvSpPr>
        <p:spPr/>
        <p:txBody>
          <a:bodyPr/>
          <a:lstStyle>
            <a:lvl1pPr>
              <a:defRPr/>
            </a:lvl1pPr>
          </a:lstStyle>
          <a:p>
            <a:endParaRPr lang="en-GB" altLang="en-US"/>
          </a:p>
        </p:txBody>
      </p:sp>
      <p:sp>
        <p:nvSpPr>
          <p:cNvPr id="6" name="Footer Placeholder 5">
            <a:extLst>
              <a:ext uri="{FF2B5EF4-FFF2-40B4-BE49-F238E27FC236}">
                <a16:creationId xmlns:a16="http://schemas.microsoft.com/office/drawing/2014/main" id="{6C67FF35-403D-0E9F-C091-11EDE8838DDC}"/>
              </a:ext>
            </a:extLst>
          </p:cNvPr>
          <p:cNvSpPr>
            <a:spLocks noGrp="1"/>
          </p:cNvSpPr>
          <p:nvPr>
            <p:ph type="ftr" sz="quarter" idx="11"/>
          </p:nvPr>
        </p:nvSpPr>
        <p:spPr/>
        <p:txBody>
          <a:bodyPr/>
          <a:lstStyle>
            <a:lvl1pPr>
              <a:defRPr/>
            </a:lvl1pPr>
          </a:lstStyle>
          <a:p>
            <a:endParaRPr lang="en-GB" altLang="en-US"/>
          </a:p>
        </p:txBody>
      </p:sp>
      <p:sp>
        <p:nvSpPr>
          <p:cNvPr id="7" name="Slide Number Placeholder 6">
            <a:extLst>
              <a:ext uri="{FF2B5EF4-FFF2-40B4-BE49-F238E27FC236}">
                <a16:creationId xmlns:a16="http://schemas.microsoft.com/office/drawing/2014/main" id="{0078D463-A58C-687A-0935-5E41E9C5A6C8}"/>
              </a:ext>
            </a:extLst>
          </p:cNvPr>
          <p:cNvSpPr>
            <a:spLocks noGrp="1"/>
          </p:cNvSpPr>
          <p:nvPr>
            <p:ph type="sldNum" sz="quarter" idx="12"/>
          </p:nvPr>
        </p:nvSpPr>
        <p:spPr/>
        <p:txBody>
          <a:bodyPr/>
          <a:lstStyle>
            <a:lvl1pPr>
              <a:defRPr/>
            </a:lvl1pPr>
          </a:lstStyle>
          <a:p>
            <a:fld id="{4B06DC52-8E32-40AD-A238-A32E157DE160}" type="slidenum">
              <a:rPr lang="en-GB" altLang="en-US"/>
              <a:pPr/>
              <a:t>‹#›</a:t>
            </a:fld>
            <a:endParaRPr lang="en-GB" altLang="en-US"/>
          </a:p>
        </p:txBody>
      </p:sp>
    </p:spTree>
    <p:extLst>
      <p:ext uri="{BB962C8B-B14F-4D97-AF65-F5344CB8AC3E}">
        <p14:creationId xmlns:p14="http://schemas.microsoft.com/office/powerpoint/2010/main" val="39319824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1C97C-A2A5-014B-B125-56EC925304A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04C2396-61E2-16F4-296E-32C2D979A60A}"/>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C9D9B2D-E746-0752-B2A6-9927FCFC94D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6621A6-3EE7-5977-5742-C29BEBFE4F72}"/>
              </a:ext>
            </a:extLst>
          </p:cNvPr>
          <p:cNvSpPr>
            <a:spLocks noGrp="1"/>
          </p:cNvSpPr>
          <p:nvPr>
            <p:ph type="dt" sz="half" idx="10"/>
          </p:nvPr>
        </p:nvSpPr>
        <p:spPr/>
        <p:txBody>
          <a:bodyPr/>
          <a:lstStyle>
            <a:lvl1pPr>
              <a:defRPr/>
            </a:lvl1pPr>
          </a:lstStyle>
          <a:p>
            <a:endParaRPr lang="en-GB" altLang="en-US"/>
          </a:p>
        </p:txBody>
      </p:sp>
      <p:sp>
        <p:nvSpPr>
          <p:cNvPr id="6" name="Footer Placeholder 5">
            <a:extLst>
              <a:ext uri="{FF2B5EF4-FFF2-40B4-BE49-F238E27FC236}">
                <a16:creationId xmlns:a16="http://schemas.microsoft.com/office/drawing/2014/main" id="{FEA1B228-254E-7EB1-FCF4-C94F28D767FC}"/>
              </a:ext>
            </a:extLst>
          </p:cNvPr>
          <p:cNvSpPr>
            <a:spLocks noGrp="1"/>
          </p:cNvSpPr>
          <p:nvPr>
            <p:ph type="ftr" sz="quarter" idx="11"/>
          </p:nvPr>
        </p:nvSpPr>
        <p:spPr/>
        <p:txBody>
          <a:bodyPr/>
          <a:lstStyle>
            <a:lvl1pPr>
              <a:defRPr/>
            </a:lvl1pPr>
          </a:lstStyle>
          <a:p>
            <a:endParaRPr lang="en-GB" altLang="en-US"/>
          </a:p>
        </p:txBody>
      </p:sp>
      <p:sp>
        <p:nvSpPr>
          <p:cNvPr id="7" name="Slide Number Placeholder 6">
            <a:extLst>
              <a:ext uri="{FF2B5EF4-FFF2-40B4-BE49-F238E27FC236}">
                <a16:creationId xmlns:a16="http://schemas.microsoft.com/office/drawing/2014/main" id="{D0730719-9B49-5B43-1ADF-F659D2A7B024}"/>
              </a:ext>
            </a:extLst>
          </p:cNvPr>
          <p:cNvSpPr>
            <a:spLocks noGrp="1"/>
          </p:cNvSpPr>
          <p:nvPr>
            <p:ph type="sldNum" sz="quarter" idx="12"/>
          </p:nvPr>
        </p:nvSpPr>
        <p:spPr/>
        <p:txBody>
          <a:bodyPr/>
          <a:lstStyle>
            <a:lvl1pPr>
              <a:defRPr/>
            </a:lvl1pPr>
          </a:lstStyle>
          <a:p>
            <a:fld id="{3B553180-96DF-481B-AD41-1656ABB9D3E2}" type="slidenum">
              <a:rPr lang="en-GB" altLang="en-US"/>
              <a:pPr/>
              <a:t>‹#›</a:t>
            </a:fld>
            <a:endParaRPr lang="en-GB" altLang="en-US"/>
          </a:p>
        </p:txBody>
      </p:sp>
    </p:spTree>
    <p:extLst>
      <p:ext uri="{BB962C8B-B14F-4D97-AF65-F5344CB8AC3E}">
        <p14:creationId xmlns:p14="http://schemas.microsoft.com/office/powerpoint/2010/main" val="22489447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EBCC1-452D-A754-E826-7CC868CF2A2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25C7FC7-60C3-F918-4570-3B7C6452683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2A0412-97AD-500D-11BE-2726F6349636}"/>
              </a:ext>
            </a:extLst>
          </p:cNvPr>
          <p:cNvSpPr>
            <a:spLocks noGrp="1"/>
          </p:cNvSpPr>
          <p:nvPr>
            <p:ph type="dt" sz="half" idx="10"/>
          </p:nvPr>
        </p:nvSpPr>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ECB0195F-ED1C-B8B6-C49B-B4531C91D56A}"/>
              </a:ext>
            </a:extLst>
          </p:cNvPr>
          <p:cNvSpPr>
            <a:spLocks noGrp="1"/>
          </p:cNvSpPr>
          <p:nvPr>
            <p:ph type="ftr" sz="quarter" idx="11"/>
          </p:nvPr>
        </p:nvSpPr>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E867A833-89F9-4088-F704-B8DD8A825B66}"/>
              </a:ext>
            </a:extLst>
          </p:cNvPr>
          <p:cNvSpPr>
            <a:spLocks noGrp="1"/>
          </p:cNvSpPr>
          <p:nvPr>
            <p:ph type="sldNum" sz="quarter" idx="12"/>
          </p:nvPr>
        </p:nvSpPr>
        <p:spPr/>
        <p:txBody>
          <a:bodyPr/>
          <a:lstStyle>
            <a:lvl1pPr>
              <a:defRPr/>
            </a:lvl1pPr>
          </a:lstStyle>
          <a:p>
            <a:fld id="{FF466C3D-0F62-4F16-9847-4479AEACFC62}" type="slidenum">
              <a:rPr lang="en-GB" altLang="en-US"/>
              <a:pPr/>
              <a:t>‹#›</a:t>
            </a:fld>
            <a:endParaRPr lang="en-GB" altLang="en-US"/>
          </a:p>
        </p:txBody>
      </p:sp>
    </p:spTree>
    <p:extLst>
      <p:ext uri="{BB962C8B-B14F-4D97-AF65-F5344CB8AC3E}">
        <p14:creationId xmlns:p14="http://schemas.microsoft.com/office/powerpoint/2010/main" val="36505114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3867CD-3215-F43D-F69D-5BDE968938A8}"/>
              </a:ext>
            </a:extLst>
          </p:cNvPr>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70A91C-3135-0C1C-B826-1D5A8CDAA333}"/>
              </a:ext>
            </a:extLst>
          </p:cNvPr>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E1BA30-751A-957E-0904-982A390C24A5}"/>
              </a:ext>
            </a:extLst>
          </p:cNvPr>
          <p:cNvSpPr>
            <a:spLocks noGrp="1"/>
          </p:cNvSpPr>
          <p:nvPr>
            <p:ph type="dt" sz="half" idx="10"/>
          </p:nvPr>
        </p:nvSpPr>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A6F048F6-D11E-B244-0258-321A8D4F0888}"/>
              </a:ext>
            </a:extLst>
          </p:cNvPr>
          <p:cNvSpPr>
            <a:spLocks noGrp="1"/>
          </p:cNvSpPr>
          <p:nvPr>
            <p:ph type="ftr" sz="quarter" idx="11"/>
          </p:nvPr>
        </p:nvSpPr>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7D1E15B4-8A78-3208-CF3E-656713FCB608}"/>
              </a:ext>
            </a:extLst>
          </p:cNvPr>
          <p:cNvSpPr>
            <a:spLocks noGrp="1"/>
          </p:cNvSpPr>
          <p:nvPr>
            <p:ph type="sldNum" sz="quarter" idx="12"/>
          </p:nvPr>
        </p:nvSpPr>
        <p:spPr/>
        <p:txBody>
          <a:bodyPr/>
          <a:lstStyle>
            <a:lvl1pPr>
              <a:defRPr/>
            </a:lvl1pPr>
          </a:lstStyle>
          <a:p>
            <a:fld id="{C8A5F984-2138-423C-AFEE-E67005FFCCB4}" type="slidenum">
              <a:rPr lang="en-GB" altLang="en-US"/>
              <a:pPr/>
              <a:t>‹#›</a:t>
            </a:fld>
            <a:endParaRPr lang="en-GB" altLang="en-US"/>
          </a:p>
        </p:txBody>
      </p:sp>
    </p:spTree>
    <p:extLst>
      <p:ext uri="{BB962C8B-B14F-4D97-AF65-F5344CB8AC3E}">
        <p14:creationId xmlns:p14="http://schemas.microsoft.com/office/powerpoint/2010/main" val="939858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A249F-17B4-DF00-39E8-57F16BDB2813}"/>
              </a:ext>
            </a:extLst>
          </p:cNvPr>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able Placeholder 2">
            <a:extLst>
              <a:ext uri="{FF2B5EF4-FFF2-40B4-BE49-F238E27FC236}">
                <a16:creationId xmlns:a16="http://schemas.microsoft.com/office/drawing/2014/main" id="{B8858942-86C9-DB81-C11E-99F4329A1D61}"/>
              </a:ext>
            </a:extLst>
          </p:cNvPr>
          <p:cNvSpPr>
            <a:spLocks noGrp="1"/>
          </p:cNvSpPr>
          <p:nvPr>
            <p:ph type="tbl" idx="1"/>
          </p:nvPr>
        </p:nvSpPr>
        <p:spPr>
          <a:xfrm>
            <a:off x="457200" y="1600200"/>
            <a:ext cx="8229600" cy="4525963"/>
          </a:xfrm>
        </p:spPr>
        <p:txBody>
          <a:bodyPr/>
          <a:lstStyle/>
          <a:p>
            <a:endParaRPr lang="en-GB"/>
          </a:p>
        </p:txBody>
      </p:sp>
      <p:sp>
        <p:nvSpPr>
          <p:cNvPr id="4" name="Date Placeholder 3">
            <a:extLst>
              <a:ext uri="{FF2B5EF4-FFF2-40B4-BE49-F238E27FC236}">
                <a16:creationId xmlns:a16="http://schemas.microsoft.com/office/drawing/2014/main" id="{8EF77D42-4F7D-19B7-E38C-35D7967D2A0E}"/>
              </a:ext>
            </a:extLst>
          </p:cNvPr>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31135EFD-53D6-5380-995C-1A79B953C2C4}"/>
              </a:ext>
            </a:extLst>
          </p:cNvPr>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8E093259-5BDC-32FC-7C1E-2D72CE309919}"/>
              </a:ext>
            </a:extLst>
          </p:cNvPr>
          <p:cNvSpPr>
            <a:spLocks noGrp="1"/>
          </p:cNvSpPr>
          <p:nvPr>
            <p:ph type="sldNum" sz="quarter" idx="12"/>
          </p:nvPr>
        </p:nvSpPr>
        <p:spPr>
          <a:xfrm>
            <a:off x="6553200" y="6245225"/>
            <a:ext cx="2133600" cy="476250"/>
          </a:xfrm>
        </p:spPr>
        <p:txBody>
          <a:bodyPr/>
          <a:lstStyle>
            <a:lvl1pPr>
              <a:defRPr/>
            </a:lvl1pPr>
          </a:lstStyle>
          <a:p>
            <a:fld id="{55336721-A2DA-4BDE-893B-C53E6159BF92}" type="slidenum">
              <a:rPr lang="en-GB" altLang="en-US"/>
              <a:pPr/>
              <a:t>‹#›</a:t>
            </a:fld>
            <a:endParaRPr lang="en-GB" altLang="en-US"/>
          </a:p>
        </p:txBody>
      </p:sp>
    </p:spTree>
    <p:extLst>
      <p:ext uri="{BB962C8B-B14F-4D97-AF65-F5344CB8AC3E}">
        <p14:creationId xmlns:p14="http://schemas.microsoft.com/office/powerpoint/2010/main" val="640712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12A47A00-6490-0B98-BE9F-D787A761BEA0}"/>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a:extLst>
              <a:ext uri="{FF2B5EF4-FFF2-40B4-BE49-F238E27FC236}">
                <a16:creationId xmlns:a16="http://schemas.microsoft.com/office/drawing/2014/main" id="{AA834B42-73CD-5EFF-58D2-002BE7A56F2F}"/>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a:extLst>
              <a:ext uri="{FF2B5EF4-FFF2-40B4-BE49-F238E27FC236}">
                <a16:creationId xmlns:a16="http://schemas.microsoft.com/office/drawing/2014/main" id="{90DC58E4-E824-64C4-68A9-39B2F8024EF9}"/>
              </a:ext>
            </a:extLst>
          </p:cNvPr>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endParaRPr lang="en-GB" altLang="en-US"/>
          </a:p>
        </p:txBody>
      </p:sp>
      <p:sp>
        <p:nvSpPr>
          <p:cNvPr id="1029" name="Rectangle 5">
            <a:extLst>
              <a:ext uri="{FF2B5EF4-FFF2-40B4-BE49-F238E27FC236}">
                <a16:creationId xmlns:a16="http://schemas.microsoft.com/office/drawing/2014/main" id="{FD107F19-52EA-67A7-C87A-9D8EC035CD8B}"/>
              </a:ext>
            </a:extLst>
          </p:cNvPr>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endParaRPr lang="en-GB" altLang="en-US"/>
          </a:p>
        </p:txBody>
      </p:sp>
      <p:sp>
        <p:nvSpPr>
          <p:cNvPr id="1030" name="Rectangle 6">
            <a:extLst>
              <a:ext uri="{FF2B5EF4-FFF2-40B4-BE49-F238E27FC236}">
                <a16:creationId xmlns:a16="http://schemas.microsoft.com/office/drawing/2014/main" id="{1FF5278A-41D7-3F1A-761A-38973C8227E3}"/>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8F982C6F-1A4D-4820-AE69-5ACAE7DAF9AB}"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949122E4-A515-5900-9865-94F678E5E70F}"/>
              </a:ext>
            </a:extLst>
          </p:cNvPr>
          <p:cNvSpPr>
            <a:spLocks noGrp="1" noChangeArrowheads="1"/>
          </p:cNvSpPr>
          <p:nvPr>
            <p:ph type="ctrTitle"/>
          </p:nvPr>
        </p:nvSpPr>
        <p:spPr>
          <a:xfrm>
            <a:off x="685800" y="2130425"/>
            <a:ext cx="7772400" cy="1470025"/>
          </a:xfrm>
        </p:spPr>
        <p:txBody>
          <a:bodyPr anchor="ctr"/>
          <a:lstStyle/>
          <a:p>
            <a:r>
              <a:rPr lang="en-GB" altLang="en-US" sz="4400" dirty="0"/>
              <a:t>The House of Lords</a:t>
            </a:r>
          </a:p>
        </p:txBody>
      </p:sp>
      <p:sp>
        <p:nvSpPr>
          <p:cNvPr id="2051" name="Rectangle 3">
            <a:extLst>
              <a:ext uri="{FF2B5EF4-FFF2-40B4-BE49-F238E27FC236}">
                <a16:creationId xmlns:a16="http://schemas.microsoft.com/office/drawing/2014/main" id="{92B10136-CDC0-C63A-4D84-86C02E6357F8}"/>
              </a:ext>
            </a:extLst>
          </p:cNvPr>
          <p:cNvSpPr>
            <a:spLocks noGrp="1" noChangeArrowheads="1"/>
          </p:cNvSpPr>
          <p:nvPr>
            <p:ph type="subTitle" idx="1"/>
          </p:nvPr>
        </p:nvSpPr>
        <p:spPr>
          <a:xfrm>
            <a:off x="1371600" y="3886200"/>
            <a:ext cx="6400800" cy="1752600"/>
          </a:xfrm>
        </p:spPr>
        <p:txBody>
          <a:bodyPr/>
          <a:lstStyle/>
          <a:p>
            <a:endParaRPr lang="en-US" altLang="en-US" sz="32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FF2B876D-1EF7-3AA1-AC41-88A81F0A3761}"/>
              </a:ext>
            </a:extLst>
          </p:cNvPr>
          <p:cNvSpPr>
            <a:spLocks noGrp="1" noChangeArrowheads="1"/>
          </p:cNvSpPr>
          <p:nvPr>
            <p:ph type="title"/>
          </p:nvPr>
        </p:nvSpPr>
        <p:spPr/>
        <p:txBody>
          <a:bodyPr/>
          <a:lstStyle/>
          <a:p>
            <a:r>
              <a:rPr lang="en-GB" altLang="en-US"/>
              <a:t>Aims of this lecture</a:t>
            </a:r>
          </a:p>
        </p:txBody>
      </p:sp>
      <p:sp>
        <p:nvSpPr>
          <p:cNvPr id="4099" name="Rectangle 3">
            <a:extLst>
              <a:ext uri="{FF2B5EF4-FFF2-40B4-BE49-F238E27FC236}">
                <a16:creationId xmlns:a16="http://schemas.microsoft.com/office/drawing/2014/main" id="{F4921F9B-7915-B45C-CCAC-9F83DF3E881A}"/>
              </a:ext>
            </a:extLst>
          </p:cNvPr>
          <p:cNvSpPr>
            <a:spLocks noGrp="1" noChangeArrowheads="1"/>
          </p:cNvSpPr>
          <p:nvPr>
            <p:ph type="body" idx="1"/>
          </p:nvPr>
        </p:nvSpPr>
        <p:spPr/>
        <p:txBody>
          <a:bodyPr/>
          <a:lstStyle/>
          <a:p>
            <a:r>
              <a:rPr lang="en-GB" altLang="en-US" dirty="0"/>
              <a:t>To describe the nature, development and role of the House of Lords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36C180C9-9209-4920-5D51-9B058B1C961D}"/>
              </a:ext>
            </a:extLst>
          </p:cNvPr>
          <p:cNvSpPr>
            <a:spLocks noGrp="1" noChangeArrowheads="1"/>
          </p:cNvSpPr>
          <p:nvPr>
            <p:ph type="title"/>
          </p:nvPr>
        </p:nvSpPr>
        <p:spPr/>
        <p:txBody>
          <a:bodyPr/>
          <a:lstStyle/>
          <a:p>
            <a:r>
              <a:rPr lang="en-GB" altLang="en-US"/>
              <a:t>Introduction</a:t>
            </a:r>
          </a:p>
        </p:txBody>
      </p:sp>
      <p:sp>
        <p:nvSpPr>
          <p:cNvPr id="3075" name="Rectangle 3">
            <a:extLst>
              <a:ext uri="{FF2B5EF4-FFF2-40B4-BE49-F238E27FC236}">
                <a16:creationId xmlns:a16="http://schemas.microsoft.com/office/drawing/2014/main" id="{7822D492-054C-5F99-E5B2-2EBD7243DC3E}"/>
              </a:ext>
            </a:extLst>
          </p:cNvPr>
          <p:cNvSpPr>
            <a:spLocks noGrp="1" noChangeArrowheads="1"/>
          </p:cNvSpPr>
          <p:nvPr>
            <p:ph type="body" idx="1"/>
          </p:nvPr>
        </p:nvSpPr>
        <p:spPr/>
        <p:txBody>
          <a:bodyPr/>
          <a:lstStyle/>
          <a:p>
            <a:pPr>
              <a:lnSpc>
                <a:spcPct val="90000"/>
              </a:lnSpc>
            </a:pPr>
            <a:r>
              <a:rPr lang="en-US" altLang="en-US" sz="2400"/>
              <a:t>The House of Lords serves as the second chamber in a bicameral legislature</a:t>
            </a:r>
          </a:p>
          <a:p>
            <a:pPr>
              <a:lnSpc>
                <a:spcPct val="90000"/>
              </a:lnSpc>
            </a:pPr>
            <a:r>
              <a:rPr lang="en-US" altLang="en-US" sz="2400"/>
              <a:t>The bicameral system that the United Kingdom now enjoys has been described as one of asymmetrical bicameralism</a:t>
            </a:r>
          </a:p>
          <a:p>
            <a:pPr>
              <a:lnSpc>
                <a:spcPct val="90000"/>
              </a:lnSpc>
            </a:pPr>
            <a:r>
              <a:rPr lang="en-US" altLang="en-US" sz="2400"/>
              <a:t>As a subordinate chamber, it has carried out tasks that have been recognised as useful to the political system, but it has never fully escaped criticism for the nature of its composition</a:t>
            </a:r>
          </a:p>
          <a:p>
            <a:pPr>
              <a:lnSpc>
                <a:spcPct val="90000"/>
              </a:lnSpc>
            </a:pPr>
            <a:r>
              <a:rPr lang="en-US" altLang="en-US" sz="2400"/>
              <a:t>The House of Lords is remarkable for its longevity</a:t>
            </a:r>
          </a:p>
          <a:p>
            <a:pPr>
              <a:lnSpc>
                <a:spcPct val="90000"/>
              </a:lnSpc>
            </a:pPr>
            <a:r>
              <a:rPr lang="en-US" altLang="en-US" sz="2400"/>
              <a:t>Whether the United Kingdom is to have an elected or unelected second chamber remains a matter of dispute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6C2AFAF2-C26C-03D6-3077-4C1150296B5D}"/>
              </a:ext>
            </a:extLst>
          </p:cNvPr>
          <p:cNvSpPr>
            <a:spLocks noGrp="1" noChangeArrowheads="1"/>
          </p:cNvSpPr>
          <p:nvPr>
            <p:ph type="title"/>
          </p:nvPr>
        </p:nvSpPr>
        <p:spPr/>
        <p:txBody>
          <a:bodyPr/>
          <a:lstStyle/>
          <a:p>
            <a:r>
              <a:rPr lang="en-GB" altLang="en-US"/>
              <a:t>History of the House of Lords</a:t>
            </a:r>
          </a:p>
        </p:txBody>
      </p:sp>
      <p:sp>
        <p:nvSpPr>
          <p:cNvPr id="19459" name="Rectangle 3">
            <a:extLst>
              <a:ext uri="{FF2B5EF4-FFF2-40B4-BE49-F238E27FC236}">
                <a16:creationId xmlns:a16="http://schemas.microsoft.com/office/drawing/2014/main" id="{AD990D97-FEE8-9143-4D7D-8FCF48AB8FF7}"/>
              </a:ext>
            </a:extLst>
          </p:cNvPr>
          <p:cNvSpPr>
            <a:spLocks noGrp="1" noChangeArrowheads="1"/>
          </p:cNvSpPr>
          <p:nvPr>
            <p:ph type="body" idx="1"/>
          </p:nvPr>
        </p:nvSpPr>
        <p:spPr/>
        <p:txBody>
          <a:bodyPr/>
          <a:lstStyle/>
          <a:p>
            <a:pPr>
              <a:lnSpc>
                <a:spcPct val="80000"/>
              </a:lnSpc>
            </a:pPr>
            <a:r>
              <a:rPr lang="en-US" altLang="en-US" sz="2400"/>
              <a:t>The House of Lords is generally viewed by historians as having its origins in the Anglo-Saxon </a:t>
            </a:r>
            <a:r>
              <a:rPr lang="en-US" altLang="en-US" sz="2400" i="1"/>
              <a:t>Witenagemot </a:t>
            </a:r>
            <a:r>
              <a:rPr lang="en-US" altLang="en-US" sz="2400"/>
              <a:t>and more especially its Norman successor, the </a:t>
            </a:r>
            <a:r>
              <a:rPr lang="en-US" altLang="en-US" sz="2400" i="1"/>
              <a:t>Curia Regis </a:t>
            </a:r>
            <a:r>
              <a:rPr lang="en-US" altLang="en-US" sz="2400"/>
              <a:t>(Court of the King)</a:t>
            </a:r>
          </a:p>
          <a:p>
            <a:pPr>
              <a:lnSpc>
                <a:spcPct val="80000"/>
              </a:lnSpc>
            </a:pPr>
            <a:r>
              <a:rPr lang="en-US" altLang="en-US" sz="2400"/>
              <a:t>A body thus developed that peers attended on the basis of a strictly hereditary dignity without reference to tenure</a:t>
            </a:r>
          </a:p>
          <a:p>
            <a:pPr>
              <a:lnSpc>
                <a:spcPct val="80000"/>
              </a:lnSpc>
            </a:pPr>
            <a:r>
              <a:rPr lang="en-US" altLang="en-US" sz="2400"/>
              <a:t>The lack of any representative capacity led to the House occupying a position of political – and later legal – inferiority to the House of Commons</a:t>
            </a:r>
          </a:p>
          <a:p>
            <a:pPr>
              <a:lnSpc>
                <a:spcPct val="80000"/>
              </a:lnSpc>
            </a:pPr>
            <a:r>
              <a:rPr lang="en-US" altLang="en-US" sz="2400"/>
              <a:t>As early as the fifteenth century, the privilege of initiating measures of taxation was conceded to the Lower House</a:t>
            </a:r>
          </a:p>
          <a:p>
            <a:pPr>
              <a:lnSpc>
                <a:spcPct val="80000"/>
              </a:lnSpc>
            </a:pPr>
            <a:r>
              <a:rPr lang="en-GB" altLang="en-US" sz="2400"/>
              <a:t>The effects of the 19</a:t>
            </a:r>
            <a:r>
              <a:rPr lang="en-GB" altLang="en-US" sz="2400" baseline="30000"/>
              <a:t>th</a:t>
            </a:r>
            <a:r>
              <a:rPr lang="en-GB" altLang="en-US" sz="2400"/>
              <a:t> century Reform </a:t>
            </a:r>
            <a:r>
              <a:rPr lang="en-US" altLang="en-US" sz="2400"/>
              <a:t>Acts was to consign the Lords to a recognisably subordinate role to that of the Commons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6CCB6BF8-9C59-C0D7-7A8F-7F17465D5E2C}"/>
              </a:ext>
            </a:extLst>
          </p:cNvPr>
          <p:cNvSpPr>
            <a:spLocks noGrp="1" noChangeArrowheads="1"/>
          </p:cNvSpPr>
          <p:nvPr>
            <p:ph type="title"/>
          </p:nvPr>
        </p:nvSpPr>
        <p:spPr/>
        <p:txBody>
          <a:bodyPr/>
          <a:lstStyle/>
          <a:p>
            <a:r>
              <a:rPr lang="en-GB" altLang="en-US"/>
              <a:t>History of the House of Lords</a:t>
            </a:r>
            <a:endParaRPr lang="en-US" altLang="en-US"/>
          </a:p>
        </p:txBody>
      </p:sp>
      <p:sp>
        <p:nvSpPr>
          <p:cNvPr id="20483" name="Rectangle 3">
            <a:extLst>
              <a:ext uri="{FF2B5EF4-FFF2-40B4-BE49-F238E27FC236}">
                <a16:creationId xmlns:a16="http://schemas.microsoft.com/office/drawing/2014/main" id="{E86AD56B-4D47-7688-377D-E48444F37052}"/>
              </a:ext>
            </a:extLst>
          </p:cNvPr>
          <p:cNvSpPr>
            <a:spLocks noGrp="1" noChangeArrowheads="1"/>
          </p:cNvSpPr>
          <p:nvPr>
            <p:ph type="body" idx="1"/>
          </p:nvPr>
        </p:nvSpPr>
        <p:spPr/>
        <p:txBody>
          <a:bodyPr/>
          <a:lstStyle/>
          <a:p>
            <a:pPr>
              <a:lnSpc>
                <a:spcPct val="90000"/>
              </a:lnSpc>
            </a:pPr>
            <a:r>
              <a:rPr lang="en-GB" altLang="en-US" sz="2400" dirty="0"/>
              <a:t>However, this was not </a:t>
            </a:r>
            <a:r>
              <a:rPr lang="en-US" altLang="en-US" sz="2400" dirty="0"/>
              <a:t>until Parliament Act of 1911 was that role confirmed by statute</a:t>
            </a:r>
          </a:p>
          <a:p>
            <a:pPr>
              <a:lnSpc>
                <a:spcPct val="90000"/>
              </a:lnSpc>
            </a:pPr>
            <a:r>
              <a:rPr lang="en-US" altLang="en-US" sz="2400" dirty="0"/>
              <a:t>Under the terms of the Act, the House could delay a non-money bill for no more than two sessions</a:t>
            </a:r>
          </a:p>
          <a:p>
            <a:pPr>
              <a:lnSpc>
                <a:spcPct val="90000"/>
              </a:lnSpc>
            </a:pPr>
            <a:r>
              <a:rPr lang="en-US" altLang="en-US" sz="2400" dirty="0"/>
              <a:t>Money bills (those dealing exclusively with money, and so certified by the Speaker) were to become law one month after leaving the Commons whether approved by the House of Lords or not</a:t>
            </a:r>
          </a:p>
          <a:p>
            <a:pPr>
              <a:lnSpc>
                <a:spcPct val="90000"/>
              </a:lnSpc>
            </a:pPr>
            <a:r>
              <a:rPr lang="en-US" altLang="en-US" sz="2400" dirty="0"/>
              <a:t>The two-session veto over non-money bills was reduced to one session by the Parliament Act of 1949</a:t>
            </a:r>
          </a:p>
          <a:p>
            <a:pPr>
              <a:lnSpc>
                <a:spcPct val="90000"/>
              </a:lnSpc>
            </a:pPr>
            <a:r>
              <a:rPr lang="en-US" altLang="en-US" sz="2400" dirty="0"/>
              <a:t>The subordinate position of the House of Lords to the House of Commons was thus established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00C57D2E-77AD-E663-7FA4-C0E296B315FD}"/>
              </a:ext>
            </a:extLst>
          </p:cNvPr>
          <p:cNvSpPr>
            <a:spLocks noGrp="1" noChangeArrowheads="1"/>
          </p:cNvSpPr>
          <p:nvPr>
            <p:ph type="title"/>
          </p:nvPr>
        </p:nvSpPr>
        <p:spPr/>
        <p:txBody>
          <a:bodyPr/>
          <a:lstStyle/>
          <a:p>
            <a:r>
              <a:rPr lang="en-GB" altLang="en-US"/>
              <a:t>History of the House of Lords</a:t>
            </a:r>
            <a:endParaRPr lang="en-US" altLang="en-US"/>
          </a:p>
        </p:txBody>
      </p:sp>
      <p:sp>
        <p:nvSpPr>
          <p:cNvPr id="21507" name="Rectangle 3">
            <a:extLst>
              <a:ext uri="{FF2B5EF4-FFF2-40B4-BE49-F238E27FC236}">
                <a16:creationId xmlns:a16="http://schemas.microsoft.com/office/drawing/2014/main" id="{926B1076-6FF0-CE50-4E6D-1251388AF268}"/>
              </a:ext>
            </a:extLst>
          </p:cNvPr>
          <p:cNvSpPr>
            <a:spLocks noGrp="1" noChangeArrowheads="1"/>
          </p:cNvSpPr>
          <p:nvPr>
            <p:ph type="body" idx="1"/>
          </p:nvPr>
        </p:nvSpPr>
        <p:spPr/>
        <p:txBody>
          <a:bodyPr/>
          <a:lstStyle/>
          <a:p>
            <a:pPr>
              <a:lnSpc>
                <a:spcPct val="80000"/>
              </a:lnSpc>
            </a:pPr>
            <a:r>
              <a:rPr lang="en-US" altLang="en-US" sz="2800"/>
              <a:t>However, the House remained a subject of political controversy</a:t>
            </a:r>
          </a:p>
          <a:p>
            <a:pPr>
              <a:lnSpc>
                <a:spcPct val="80000"/>
              </a:lnSpc>
            </a:pPr>
            <a:r>
              <a:rPr lang="en-US" altLang="en-US" sz="2800"/>
              <a:t>The hereditary principle was attacked by those who saw no reason for membership of the second chamber to be determined by accident of privileged birth</a:t>
            </a:r>
          </a:p>
          <a:p>
            <a:pPr>
              <a:lnSpc>
                <a:spcPct val="80000"/>
              </a:lnSpc>
            </a:pPr>
            <a:r>
              <a:rPr lang="en-US" altLang="en-US" sz="2800"/>
              <a:t>It was attacked as well because the bulk of the membership tended to favour the Conservative cause</a:t>
            </a:r>
          </a:p>
          <a:p>
            <a:pPr>
              <a:lnSpc>
                <a:spcPct val="80000"/>
              </a:lnSpc>
            </a:pPr>
            <a:r>
              <a:rPr lang="en-GB" altLang="en-US" sz="2800"/>
              <a:t>Some attempt was made to amend this but not by getting rid of the Hereditary Lords</a:t>
            </a:r>
            <a:endParaRPr lang="en-US" altLang="en-US" sz="2800"/>
          </a:p>
          <a:p>
            <a:pPr>
              <a:lnSpc>
                <a:spcPct val="80000"/>
              </a:lnSpc>
            </a:pPr>
            <a:endParaRPr lang="en-US" altLang="en-US" sz="28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9F246C3D-576C-95D6-BDF7-9D393925B3BA}"/>
              </a:ext>
            </a:extLst>
          </p:cNvPr>
          <p:cNvSpPr>
            <a:spLocks noGrp="1" noChangeArrowheads="1"/>
          </p:cNvSpPr>
          <p:nvPr>
            <p:ph type="title"/>
          </p:nvPr>
        </p:nvSpPr>
        <p:spPr/>
        <p:txBody>
          <a:bodyPr/>
          <a:lstStyle/>
          <a:p>
            <a:r>
              <a:rPr lang="en-GB" altLang="en-US"/>
              <a:t>History of the House of Lords</a:t>
            </a:r>
            <a:endParaRPr lang="en-US" altLang="en-US"/>
          </a:p>
        </p:txBody>
      </p:sp>
      <p:sp>
        <p:nvSpPr>
          <p:cNvPr id="22531" name="Rectangle 3">
            <a:extLst>
              <a:ext uri="{FF2B5EF4-FFF2-40B4-BE49-F238E27FC236}">
                <a16:creationId xmlns:a16="http://schemas.microsoft.com/office/drawing/2014/main" id="{BC13AAA3-FA80-4ED6-12FE-507EB4223E50}"/>
              </a:ext>
            </a:extLst>
          </p:cNvPr>
          <p:cNvSpPr>
            <a:spLocks noGrp="1" noChangeArrowheads="1"/>
          </p:cNvSpPr>
          <p:nvPr>
            <p:ph type="body" idx="1"/>
          </p:nvPr>
        </p:nvSpPr>
        <p:spPr/>
        <p:txBody>
          <a:bodyPr/>
          <a:lstStyle/>
          <a:p>
            <a:pPr>
              <a:lnSpc>
                <a:spcPct val="80000"/>
              </a:lnSpc>
            </a:pPr>
            <a:r>
              <a:rPr lang="en-US" altLang="en-US" sz="2400"/>
              <a:t>The Life Peerages Act 1958 made provision for people to be made members for life of the House of Lords, their titles – and their entitlement to a seat in the House of Lords – to cease upon their death</a:t>
            </a:r>
          </a:p>
          <a:p>
            <a:pPr>
              <a:lnSpc>
                <a:spcPct val="80000"/>
              </a:lnSpc>
            </a:pPr>
            <a:r>
              <a:rPr lang="en-US" altLang="en-US" sz="2400"/>
              <a:t>This was designed to strengthen the House by allowing people who objected to the hereditary principle to become members</a:t>
            </a:r>
          </a:p>
          <a:p>
            <a:pPr>
              <a:lnSpc>
                <a:spcPct val="80000"/>
              </a:lnSpc>
            </a:pPr>
            <a:r>
              <a:rPr lang="en-US" altLang="en-US" sz="2400"/>
              <a:t>The 1963 Peerages Act made provision for hereditary peers who wished to do so to disclaim their titles</a:t>
            </a:r>
          </a:p>
          <a:p>
            <a:pPr>
              <a:lnSpc>
                <a:spcPct val="80000"/>
              </a:lnSpc>
            </a:pPr>
            <a:r>
              <a:rPr lang="en-US" altLang="en-US" sz="2400"/>
              <a:t>Prior to 1999, these were the most important measures to affect the membership of the House</a:t>
            </a:r>
          </a:p>
          <a:p>
            <a:pPr>
              <a:lnSpc>
                <a:spcPct val="80000"/>
              </a:lnSpc>
            </a:pPr>
            <a:r>
              <a:rPr lang="en-US" altLang="en-US" sz="2400"/>
              <a:t>Although both measures – and especially the 1958 Act – had significant consequences, pressure continued for more radical reform</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02F4D29A-AC54-C268-E0A2-9D18D50B72E3}"/>
              </a:ext>
            </a:extLst>
          </p:cNvPr>
          <p:cNvSpPr>
            <a:spLocks noGrp="1" noChangeArrowheads="1"/>
          </p:cNvSpPr>
          <p:nvPr>
            <p:ph type="title"/>
          </p:nvPr>
        </p:nvSpPr>
        <p:spPr/>
        <p:txBody>
          <a:bodyPr/>
          <a:lstStyle/>
          <a:p>
            <a:r>
              <a:rPr lang="en-GB" altLang="en-US"/>
              <a:t>History of the House of Lords</a:t>
            </a:r>
            <a:endParaRPr lang="en-US" altLang="en-US"/>
          </a:p>
        </p:txBody>
      </p:sp>
      <p:sp>
        <p:nvSpPr>
          <p:cNvPr id="23555" name="Rectangle 3">
            <a:extLst>
              <a:ext uri="{FF2B5EF4-FFF2-40B4-BE49-F238E27FC236}">
                <a16:creationId xmlns:a16="http://schemas.microsoft.com/office/drawing/2014/main" id="{BFB9FECA-1AA5-65A6-685E-CEBB81931DD9}"/>
              </a:ext>
            </a:extLst>
          </p:cNvPr>
          <p:cNvSpPr>
            <a:spLocks noGrp="1" noChangeArrowheads="1"/>
          </p:cNvSpPr>
          <p:nvPr>
            <p:ph type="body" idx="1"/>
          </p:nvPr>
        </p:nvSpPr>
        <p:spPr/>
        <p:txBody>
          <a:bodyPr/>
          <a:lstStyle/>
          <a:p>
            <a:pPr>
              <a:lnSpc>
                <a:spcPct val="90000"/>
              </a:lnSpc>
            </a:pPr>
            <a:r>
              <a:rPr lang="en-US" altLang="en-US" sz="2400"/>
              <a:t>In 1999, acting on a commitment embodied in the Labour manifesto in the 1997 general election, the Labour government achieved passage of the House of Lords Act</a:t>
            </a:r>
          </a:p>
          <a:p>
            <a:pPr>
              <a:lnSpc>
                <a:spcPct val="90000"/>
              </a:lnSpc>
            </a:pPr>
            <a:r>
              <a:rPr lang="en-US" altLang="en-US" sz="2400"/>
              <a:t>This removed from membership of the House all but ninety-two of the hereditary members</a:t>
            </a:r>
          </a:p>
          <a:p>
            <a:pPr>
              <a:lnSpc>
                <a:spcPct val="90000"/>
              </a:lnSpc>
            </a:pPr>
            <a:r>
              <a:rPr lang="en-US" altLang="en-US" sz="2400"/>
              <a:t>The effect was to transform the House from one composed predominantly of hereditary peers to one composed overwhelmingly of life peers</a:t>
            </a:r>
          </a:p>
          <a:p>
            <a:pPr>
              <a:lnSpc>
                <a:spcPct val="90000"/>
              </a:lnSpc>
            </a:pPr>
            <a:r>
              <a:rPr lang="en-US" altLang="en-US" sz="2400"/>
              <a:t>The House of Lords created by their removal was deemed to be an interim House, to remain in place while proposals for a second stage of reform were considered</a:t>
            </a:r>
          </a:p>
          <a:p>
            <a:pPr>
              <a:lnSpc>
                <a:spcPct val="90000"/>
              </a:lnSpc>
            </a:pPr>
            <a:endParaRPr lang="en-US" altLang="en-US" sz="24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B03F1291-0C43-2B99-C99D-1DD82FDD01A1}"/>
              </a:ext>
            </a:extLst>
          </p:cNvPr>
          <p:cNvSpPr>
            <a:spLocks noGrp="1" noChangeArrowheads="1"/>
          </p:cNvSpPr>
          <p:nvPr>
            <p:ph type="title"/>
          </p:nvPr>
        </p:nvSpPr>
        <p:spPr/>
        <p:txBody>
          <a:bodyPr/>
          <a:lstStyle/>
          <a:p>
            <a:r>
              <a:rPr lang="en-US" altLang="en-US"/>
              <a:t>Membership</a:t>
            </a:r>
          </a:p>
        </p:txBody>
      </p:sp>
      <p:sp>
        <p:nvSpPr>
          <p:cNvPr id="24579" name="Rectangle 3">
            <a:extLst>
              <a:ext uri="{FF2B5EF4-FFF2-40B4-BE49-F238E27FC236}">
                <a16:creationId xmlns:a16="http://schemas.microsoft.com/office/drawing/2014/main" id="{2D5CB7ED-D4C1-F0BD-D062-CBC1FBE184B0}"/>
              </a:ext>
            </a:extLst>
          </p:cNvPr>
          <p:cNvSpPr>
            <a:spLocks noGrp="1" noChangeArrowheads="1"/>
          </p:cNvSpPr>
          <p:nvPr>
            <p:ph type="body" idx="1"/>
          </p:nvPr>
        </p:nvSpPr>
        <p:spPr/>
        <p:txBody>
          <a:bodyPr/>
          <a:lstStyle/>
          <a:p>
            <a:pPr>
              <a:lnSpc>
                <a:spcPct val="80000"/>
              </a:lnSpc>
            </a:pPr>
            <a:r>
              <a:rPr lang="en-US" altLang="en-US" sz="2800"/>
              <a:t>Until the passage of the House of Lords Act, which removed most hereditary peers from membership, the House of Lords had more than 1,000 members</a:t>
            </a:r>
          </a:p>
          <a:p>
            <a:pPr>
              <a:lnSpc>
                <a:spcPct val="80000"/>
              </a:lnSpc>
            </a:pPr>
            <a:r>
              <a:rPr lang="en-US" altLang="en-US" sz="2800"/>
              <a:t>With the removal of all but 92 of the hereditary peers, the House remains a relatively large one</a:t>
            </a:r>
          </a:p>
          <a:p>
            <a:pPr>
              <a:lnSpc>
                <a:spcPct val="80000"/>
              </a:lnSpc>
            </a:pPr>
            <a:r>
              <a:rPr lang="en-US" altLang="en-US" sz="2800"/>
              <a:t>In the immediate wake of the removal of the hereditary peers, the House had 666 members</a:t>
            </a:r>
          </a:p>
          <a:p>
            <a:pPr>
              <a:lnSpc>
                <a:spcPct val="80000"/>
              </a:lnSpc>
            </a:pPr>
            <a:r>
              <a:rPr lang="en-US" altLang="en-US" sz="2800"/>
              <a:t>By July 2009, there were 739 members </a:t>
            </a:r>
          </a:p>
          <a:p>
            <a:pPr>
              <a:lnSpc>
                <a:spcPct val="80000"/>
              </a:lnSpc>
            </a:pPr>
            <a:r>
              <a:rPr lang="en-US" altLang="en-US" sz="2800"/>
              <a:t>Of these 739, 598 were life peers created under the provisions of the 1958 Act</a:t>
            </a:r>
          </a:p>
          <a:p>
            <a:pPr>
              <a:lnSpc>
                <a:spcPct val="80000"/>
              </a:lnSpc>
            </a:pPr>
            <a:endParaRPr lang="en-US" altLang="en-US" sz="28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2FDA6C08-7B12-3A10-7E7A-61C11F96371D}"/>
              </a:ext>
            </a:extLst>
          </p:cNvPr>
          <p:cNvSpPr>
            <a:spLocks noGrp="1" noChangeArrowheads="1"/>
          </p:cNvSpPr>
          <p:nvPr>
            <p:ph type="title"/>
          </p:nvPr>
        </p:nvSpPr>
        <p:spPr/>
        <p:txBody>
          <a:bodyPr/>
          <a:lstStyle/>
          <a:p>
            <a:r>
              <a:rPr lang="en-GB" altLang="en-US" sz="4000"/>
              <a:t>Composition of the House of Lords by party</a:t>
            </a:r>
          </a:p>
        </p:txBody>
      </p:sp>
      <p:sp>
        <p:nvSpPr>
          <p:cNvPr id="5" name="Table Placeholder 4">
            <a:extLst>
              <a:ext uri="{FF2B5EF4-FFF2-40B4-BE49-F238E27FC236}">
                <a16:creationId xmlns:a16="http://schemas.microsoft.com/office/drawing/2014/main" id="{58ADFC77-E241-7A7E-7C91-5E69E6EE8530}"/>
              </a:ext>
            </a:extLst>
          </p:cNvPr>
          <p:cNvSpPr>
            <a:spLocks noGrp="1"/>
          </p:cNvSpPr>
          <p:nvPr>
            <p:ph type="tbl" idx="1"/>
          </p:nvPr>
        </p:nvSpPr>
        <p:spPr/>
        <p:txBody>
          <a:bodyPr/>
          <a:lstStyle/>
          <a:p>
            <a:endParaRPr lang="en-GB"/>
          </a:p>
        </p:txBody>
      </p:sp>
      <p:pic>
        <p:nvPicPr>
          <p:cNvPr id="7" name="Picture 6">
            <a:extLst>
              <a:ext uri="{FF2B5EF4-FFF2-40B4-BE49-F238E27FC236}">
                <a16:creationId xmlns:a16="http://schemas.microsoft.com/office/drawing/2014/main" id="{2680A2EB-58D2-9B57-FB17-4F2FF4D19DE1}"/>
              </a:ext>
            </a:extLst>
          </p:cNvPr>
          <p:cNvPicPr>
            <a:picLocks noChangeAspect="1"/>
          </p:cNvPicPr>
          <p:nvPr/>
        </p:nvPicPr>
        <p:blipFill rotWithShape="1">
          <a:blip r:embed="rId2"/>
          <a:srcRect l="31889" t="27942" r="7474" b="48775"/>
          <a:stretch/>
        </p:blipFill>
        <p:spPr>
          <a:xfrm>
            <a:off x="0" y="2312875"/>
            <a:ext cx="9046479" cy="3813287"/>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F4964E33-7D40-1FDC-58E7-9DE5DDE055D2}"/>
              </a:ext>
            </a:extLst>
          </p:cNvPr>
          <p:cNvSpPr>
            <a:spLocks noGrp="1" noChangeArrowheads="1"/>
          </p:cNvSpPr>
          <p:nvPr>
            <p:ph type="title"/>
          </p:nvPr>
        </p:nvSpPr>
        <p:spPr/>
        <p:txBody>
          <a:bodyPr/>
          <a:lstStyle/>
          <a:p>
            <a:r>
              <a:rPr lang="en-US" altLang="en-US"/>
              <a:t>Functions</a:t>
            </a:r>
          </a:p>
        </p:txBody>
      </p:sp>
      <p:sp>
        <p:nvSpPr>
          <p:cNvPr id="30723" name="Rectangle 3">
            <a:extLst>
              <a:ext uri="{FF2B5EF4-FFF2-40B4-BE49-F238E27FC236}">
                <a16:creationId xmlns:a16="http://schemas.microsoft.com/office/drawing/2014/main" id="{4A8082F1-10A2-F68F-6385-B0879FCAB733}"/>
              </a:ext>
            </a:extLst>
          </p:cNvPr>
          <p:cNvSpPr>
            <a:spLocks noGrp="1" noChangeArrowheads="1"/>
          </p:cNvSpPr>
          <p:nvPr>
            <p:ph type="body" idx="1"/>
          </p:nvPr>
        </p:nvSpPr>
        <p:spPr/>
        <p:txBody>
          <a:bodyPr/>
          <a:lstStyle/>
          <a:p>
            <a:pPr>
              <a:lnSpc>
                <a:spcPct val="80000"/>
              </a:lnSpc>
            </a:pPr>
            <a:r>
              <a:rPr lang="en-US" altLang="en-US" sz="2800" dirty="0"/>
              <a:t>The functions are broadly similar to those of the Commons but not as extensive</a:t>
            </a:r>
          </a:p>
          <a:p>
            <a:pPr lvl="1">
              <a:lnSpc>
                <a:spcPct val="80000"/>
              </a:lnSpc>
            </a:pPr>
            <a:r>
              <a:rPr lang="en-US" altLang="en-US" sz="2400" dirty="0" err="1"/>
              <a:t>Legitimisation</a:t>
            </a:r>
            <a:endParaRPr lang="en-US" altLang="en-US" sz="2400" dirty="0"/>
          </a:p>
          <a:p>
            <a:pPr lvl="2">
              <a:lnSpc>
                <a:spcPct val="80000"/>
              </a:lnSpc>
            </a:pPr>
            <a:r>
              <a:rPr lang="en-US" altLang="en-US" sz="2000" dirty="0"/>
              <a:t>First reading</a:t>
            </a:r>
          </a:p>
          <a:p>
            <a:pPr lvl="2">
              <a:lnSpc>
                <a:spcPct val="80000"/>
              </a:lnSpc>
            </a:pPr>
            <a:r>
              <a:rPr lang="en-US" altLang="en-US" sz="2000" dirty="0"/>
              <a:t>Second reading – debate principle of measure</a:t>
            </a:r>
          </a:p>
          <a:p>
            <a:pPr lvl="2">
              <a:lnSpc>
                <a:spcPct val="80000"/>
              </a:lnSpc>
            </a:pPr>
            <a:r>
              <a:rPr lang="en-US" altLang="en-US" sz="2000" dirty="0"/>
              <a:t>Committee and report stage</a:t>
            </a:r>
          </a:p>
          <a:p>
            <a:pPr lvl="2">
              <a:lnSpc>
                <a:spcPct val="80000"/>
              </a:lnSpc>
            </a:pPr>
            <a:r>
              <a:rPr lang="en-US" altLang="en-US" sz="2000" dirty="0"/>
              <a:t>Third reading</a:t>
            </a:r>
          </a:p>
          <a:p>
            <a:pPr lvl="1">
              <a:lnSpc>
                <a:spcPct val="80000"/>
              </a:lnSpc>
            </a:pPr>
            <a:r>
              <a:rPr lang="en-US" altLang="en-US" sz="2400" dirty="0"/>
              <a:t>Recruitment</a:t>
            </a:r>
          </a:p>
          <a:p>
            <a:pPr lvl="1">
              <a:lnSpc>
                <a:spcPct val="80000"/>
              </a:lnSpc>
            </a:pPr>
            <a:r>
              <a:rPr lang="en-US" altLang="en-US" sz="2400" dirty="0"/>
              <a:t>Scrutiny and influence</a:t>
            </a:r>
          </a:p>
          <a:p>
            <a:pPr lvl="1">
              <a:lnSpc>
                <a:spcPct val="80000"/>
              </a:lnSpc>
            </a:pPr>
            <a:r>
              <a:rPr lang="en-US" altLang="en-US" sz="2400"/>
              <a:t>Expression</a:t>
            </a:r>
            <a:endParaRPr lang="en-US" altLang="en-US" sz="2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3DE62B58-72A7-17FA-D3FC-B293CB1ED815}"/>
              </a:ext>
            </a:extLst>
          </p:cNvPr>
          <p:cNvSpPr>
            <a:spLocks noGrp="1" noChangeArrowheads="1"/>
          </p:cNvSpPr>
          <p:nvPr>
            <p:ph type="title"/>
          </p:nvPr>
        </p:nvSpPr>
        <p:spPr/>
        <p:txBody>
          <a:bodyPr/>
          <a:lstStyle/>
          <a:p>
            <a:r>
              <a:rPr lang="en-US" altLang="en-US"/>
              <a:t>Executive actions</a:t>
            </a:r>
          </a:p>
        </p:txBody>
      </p:sp>
      <p:sp>
        <p:nvSpPr>
          <p:cNvPr id="38915" name="Rectangle 3">
            <a:extLst>
              <a:ext uri="{FF2B5EF4-FFF2-40B4-BE49-F238E27FC236}">
                <a16:creationId xmlns:a16="http://schemas.microsoft.com/office/drawing/2014/main" id="{90A5FEFD-A311-3707-6637-271473912641}"/>
              </a:ext>
            </a:extLst>
          </p:cNvPr>
          <p:cNvSpPr>
            <a:spLocks noGrp="1" noChangeArrowheads="1"/>
          </p:cNvSpPr>
          <p:nvPr>
            <p:ph type="body" idx="1"/>
          </p:nvPr>
        </p:nvSpPr>
        <p:spPr/>
        <p:txBody>
          <a:bodyPr/>
          <a:lstStyle/>
          <a:p>
            <a:pPr>
              <a:lnSpc>
                <a:spcPct val="90000"/>
              </a:lnSpc>
            </a:pPr>
            <a:r>
              <a:rPr lang="en-US" altLang="en-US"/>
              <a:t>As in the House of Commons, various means are available for scrutinising the actions of the executive</a:t>
            </a:r>
          </a:p>
          <a:p>
            <a:pPr>
              <a:lnSpc>
                <a:spcPct val="90000"/>
              </a:lnSpc>
            </a:pPr>
            <a:r>
              <a:rPr lang="en-US" altLang="en-US"/>
              <a:t>The principal means available on the floor of the House are those of debate and questions</a:t>
            </a:r>
          </a:p>
          <a:p>
            <a:pPr>
              <a:lnSpc>
                <a:spcPct val="90000"/>
              </a:lnSpc>
            </a:pPr>
            <a:r>
              <a:rPr lang="en-US" altLang="en-US"/>
              <a:t>Off the floor of the House, there are select committees and, at the unofficial level, party meetings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C363A-6510-DBB7-C2AC-CF2CDFA56807}"/>
              </a:ext>
            </a:extLst>
          </p:cNvPr>
          <p:cNvSpPr>
            <a:spLocks noGrp="1"/>
          </p:cNvSpPr>
          <p:nvPr>
            <p:ph type="title"/>
          </p:nvPr>
        </p:nvSpPr>
        <p:spPr/>
        <p:txBody>
          <a:bodyPr/>
          <a:lstStyle/>
          <a:p>
            <a:r>
              <a:rPr lang="en-GB" dirty="0"/>
              <a:t>Committees</a:t>
            </a:r>
          </a:p>
        </p:txBody>
      </p:sp>
      <p:sp>
        <p:nvSpPr>
          <p:cNvPr id="3" name="Content Placeholder 2">
            <a:extLst>
              <a:ext uri="{FF2B5EF4-FFF2-40B4-BE49-F238E27FC236}">
                <a16:creationId xmlns:a16="http://schemas.microsoft.com/office/drawing/2014/main" id="{A410EBCA-F786-B3C3-6EAB-0AE2AA013F87}"/>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5F9AD72D-E1BC-F800-D3EC-2FDD1E3A751F}"/>
              </a:ext>
            </a:extLst>
          </p:cNvPr>
          <p:cNvPicPr>
            <a:picLocks noChangeAspect="1"/>
          </p:cNvPicPr>
          <p:nvPr/>
        </p:nvPicPr>
        <p:blipFill rotWithShape="1">
          <a:blip r:embed="rId2"/>
          <a:srcRect l="31888" t="35295" r="14563" b="13237"/>
          <a:stretch/>
        </p:blipFill>
        <p:spPr>
          <a:xfrm>
            <a:off x="422979" y="1268760"/>
            <a:ext cx="8277491" cy="5112568"/>
          </a:xfrm>
          <a:prstGeom prst="rect">
            <a:avLst/>
          </a:prstGeom>
        </p:spPr>
      </p:pic>
    </p:spTree>
    <p:extLst>
      <p:ext uri="{BB962C8B-B14F-4D97-AF65-F5344CB8AC3E}">
        <p14:creationId xmlns:p14="http://schemas.microsoft.com/office/powerpoint/2010/main" val="41905932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7F43A-FFEB-AAFB-2C7A-3FAD5CE7588A}"/>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11FB06DF-2A22-3683-65EF-F4C26245C5CC}"/>
              </a:ext>
            </a:extLst>
          </p:cNvPr>
          <p:cNvSpPr>
            <a:spLocks noGrp="1"/>
          </p:cNvSpPr>
          <p:nvPr>
            <p:ph idx="1"/>
          </p:nvPr>
        </p:nvSpPr>
        <p:spPr/>
        <p:txBody>
          <a:bodyPr/>
          <a:lstStyle/>
          <a:p>
            <a:r>
              <a:rPr lang="en-GB" altLang="en-US"/>
              <a:t>Described </a:t>
            </a:r>
            <a:r>
              <a:rPr lang="en-GB" altLang="en-US" dirty="0"/>
              <a:t>the nature, development and role of the House of Lords</a:t>
            </a:r>
          </a:p>
          <a:p>
            <a:endParaRPr lang="en-GB" dirty="0"/>
          </a:p>
        </p:txBody>
      </p:sp>
    </p:spTree>
    <p:extLst>
      <p:ext uri="{BB962C8B-B14F-4D97-AF65-F5344CB8AC3E}">
        <p14:creationId xmlns:p14="http://schemas.microsoft.com/office/powerpoint/2010/main" val="26933335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995DF-E27D-2865-748A-09C13882F92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4FAB06C-0444-F9E1-9D2F-F684CDBA10FD}"/>
              </a:ext>
            </a:extLst>
          </p:cNvPr>
          <p:cNvSpPr>
            <a:spLocks noGrp="1"/>
          </p:cNvSpPr>
          <p:nvPr>
            <p:ph idx="1"/>
          </p:nvPr>
        </p:nvSpPr>
        <p:spPr/>
        <p:txBody>
          <a:bodyPr/>
          <a:lstStyle/>
          <a:p>
            <a:pPr marL="0" indent="0">
              <a:buNone/>
            </a:pPr>
            <a:r>
              <a:rPr lang="en-GB" dirty="0"/>
              <a:t>Jones, B., &amp; Hertner, I. (2022). </a:t>
            </a:r>
            <a:r>
              <a:rPr lang="en-GB" i="1" dirty="0"/>
              <a:t>Politics UK </a:t>
            </a:r>
            <a:r>
              <a:rPr lang="en-GB" dirty="0"/>
              <a:t>. (Tenth edition). </a:t>
            </a:r>
            <a:r>
              <a:rPr lang="en-GB"/>
              <a:t>Routledge.</a:t>
            </a:r>
          </a:p>
          <a:p>
            <a:pPr marL="0" indent="0">
              <a:buNone/>
            </a:pPr>
            <a:endParaRPr lang="en-GB"/>
          </a:p>
        </p:txBody>
      </p:sp>
    </p:spTree>
    <p:extLst>
      <p:ext uri="{BB962C8B-B14F-4D97-AF65-F5344CB8AC3E}">
        <p14:creationId xmlns:p14="http://schemas.microsoft.com/office/powerpoint/2010/main" val="324863497"/>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291</TotalTime>
  <Words>9848</Words>
  <Application>Microsoft Office PowerPoint</Application>
  <PresentationFormat>On-screen Show (4:3)</PresentationFormat>
  <Paragraphs>189</Paragraphs>
  <Slides>15</Slides>
  <Notes>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Calibri</vt:lpstr>
      <vt:lpstr>Default Design</vt:lpstr>
      <vt:lpstr>The House of Lords</vt:lpstr>
      <vt:lpstr>Aims of this lecture</vt:lpstr>
      <vt:lpstr>Introduction</vt:lpstr>
      <vt:lpstr>History of the House of Lords</vt:lpstr>
      <vt:lpstr>History of the House of Lords</vt:lpstr>
      <vt:lpstr>History of the House of Lords</vt:lpstr>
      <vt:lpstr>History of the House of Lords</vt:lpstr>
      <vt:lpstr>History of the House of Lords</vt:lpstr>
      <vt:lpstr>Membership</vt:lpstr>
      <vt:lpstr>Composition of the House of Lords by party</vt:lpstr>
      <vt:lpstr>Functions</vt:lpstr>
      <vt:lpstr>Executive actions</vt:lpstr>
      <vt:lpstr>Committees</vt:lpstr>
      <vt:lpstr>Summary</vt:lpstr>
      <vt:lpstr>References</vt:lpstr>
    </vt:vector>
  </TitlesOfParts>
  <Company>Nottingham Trent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ACP3ASHTOMB</dc:creator>
  <cp:lastModifiedBy>Anthony Burns</cp:lastModifiedBy>
  <cp:revision>38</cp:revision>
  <dcterms:created xsi:type="dcterms:W3CDTF">2010-04-13T13:23:55Z</dcterms:created>
  <dcterms:modified xsi:type="dcterms:W3CDTF">2026-06-22T08:26:23Z</dcterms:modified>
</cp:coreProperties>
</file>