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8"/>
  </p:notesMasterIdLst>
  <p:sldIdLst>
    <p:sldId id="264" r:id="rId2"/>
    <p:sldId id="265" r:id="rId3"/>
    <p:sldId id="266" r:id="rId4"/>
    <p:sldId id="268" r:id="rId5"/>
    <p:sldId id="267" r:id="rId6"/>
    <p:sldId id="269" r:id="rId7"/>
    <p:sldId id="270" r:id="rId8"/>
    <p:sldId id="263" r:id="rId9"/>
    <p:sldId id="257" r:id="rId10"/>
    <p:sldId id="258" r:id="rId11"/>
    <p:sldId id="260" r:id="rId12"/>
    <p:sldId id="261" r:id="rId13"/>
    <p:sldId id="262" r:id="rId14"/>
    <p:sldId id="271" r:id="rId15"/>
    <p:sldId id="272"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2077C-C03C-4702-8A7D-553D441A440F}" v="79" dt="2026-02-14T10:54:35.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38" autoAdjust="0"/>
    <p:restoredTop sz="94660"/>
  </p:normalViewPr>
  <p:slideViewPr>
    <p:cSldViewPr snapToGrid="0">
      <p:cViewPr varScale="1">
        <p:scale>
          <a:sx n="96" d="100"/>
          <a:sy n="96" d="100"/>
        </p:scale>
        <p:origin x="84" y="138"/>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hohan" userId="ee3728b9f020252f" providerId="LiveId" clId="{51EB0342-4782-4728-9E31-B6F70A097A37}"/>
    <pc:docChg chg="custSel modSld">
      <pc:chgData name="maria chohan" userId="ee3728b9f020252f" providerId="LiveId" clId="{51EB0342-4782-4728-9E31-B6F70A097A37}" dt="2026-02-14T10:54:35.275" v="129" actId="113"/>
      <pc:docMkLst>
        <pc:docMk/>
      </pc:docMkLst>
      <pc:sldChg chg="modSp modAnim">
        <pc:chgData name="maria chohan" userId="ee3728b9f020252f" providerId="LiveId" clId="{51EB0342-4782-4728-9E31-B6F70A097A37}" dt="2026-02-14T10:54:06.168" v="122" actId="113"/>
        <pc:sldMkLst>
          <pc:docMk/>
          <pc:sldMk cId="3482295994" sldId="257"/>
        </pc:sldMkLst>
        <pc:spChg chg="mod">
          <ac:chgData name="maria chohan" userId="ee3728b9f020252f" providerId="LiveId" clId="{51EB0342-4782-4728-9E31-B6F70A097A37}" dt="2026-02-14T10:54:06.168" v="122" actId="113"/>
          <ac:spMkLst>
            <pc:docMk/>
            <pc:sldMk cId="3482295994" sldId="257"/>
            <ac:spMk id="3" creationId="{0B1C340F-BB29-C484-C79E-4B0C94FCDB21}"/>
          </ac:spMkLst>
        </pc:spChg>
      </pc:sldChg>
      <pc:sldChg chg="modSp modAnim">
        <pc:chgData name="maria chohan" userId="ee3728b9f020252f" providerId="LiveId" clId="{51EB0342-4782-4728-9E31-B6F70A097A37}" dt="2026-02-14T10:54:11.620" v="123" actId="113"/>
        <pc:sldMkLst>
          <pc:docMk/>
          <pc:sldMk cId="2799471240" sldId="258"/>
        </pc:sldMkLst>
        <pc:spChg chg="mod">
          <ac:chgData name="maria chohan" userId="ee3728b9f020252f" providerId="LiveId" clId="{51EB0342-4782-4728-9E31-B6F70A097A37}" dt="2026-02-14T10:54:11.620" v="123" actId="113"/>
          <ac:spMkLst>
            <pc:docMk/>
            <pc:sldMk cId="2799471240" sldId="258"/>
            <ac:spMk id="2" creationId="{AB15BF17-9969-A430-E9F7-91F93800E4FA}"/>
          </ac:spMkLst>
        </pc:spChg>
      </pc:sldChg>
      <pc:sldChg chg="modSp modAnim">
        <pc:chgData name="maria chohan" userId="ee3728b9f020252f" providerId="LiveId" clId="{51EB0342-4782-4728-9E31-B6F70A097A37}" dt="2026-02-14T10:54:18.096" v="124" actId="113"/>
        <pc:sldMkLst>
          <pc:docMk/>
          <pc:sldMk cId="3030865597" sldId="260"/>
        </pc:sldMkLst>
        <pc:spChg chg="mod">
          <ac:chgData name="maria chohan" userId="ee3728b9f020252f" providerId="LiveId" clId="{51EB0342-4782-4728-9E31-B6F70A097A37}" dt="2026-02-14T10:54:18.096" v="124" actId="113"/>
          <ac:spMkLst>
            <pc:docMk/>
            <pc:sldMk cId="3030865597" sldId="260"/>
            <ac:spMk id="2" creationId="{9911A648-2BA7-F201-74A7-E2C75627C64F}"/>
          </ac:spMkLst>
        </pc:spChg>
      </pc:sldChg>
      <pc:sldChg chg="modSp modAnim">
        <pc:chgData name="maria chohan" userId="ee3728b9f020252f" providerId="LiveId" clId="{51EB0342-4782-4728-9E31-B6F70A097A37}" dt="2026-02-14T10:54:22.633" v="125" actId="113"/>
        <pc:sldMkLst>
          <pc:docMk/>
          <pc:sldMk cId="952087936" sldId="261"/>
        </pc:sldMkLst>
        <pc:spChg chg="mod">
          <ac:chgData name="maria chohan" userId="ee3728b9f020252f" providerId="LiveId" clId="{51EB0342-4782-4728-9E31-B6F70A097A37}" dt="2026-02-14T10:54:22.633" v="125" actId="113"/>
          <ac:spMkLst>
            <pc:docMk/>
            <pc:sldMk cId="952087936" sldId="261"/>
            <ac:spMk id="2" creationId="{12DE0FB9-D7F7-6116-BA45-9DE4F683188F}"/>
          </ac:spMkLst>
        </pc:spChg>
      </pc:sldChg>
      <pc:sldChg chg="addSp modSp mod modAnim">
        <pc:chgData name="maria chohan" userId="ee3728b9f020252f" providerId="LiveId" clId="{51EB0342-4782-4728-9E31-B6F70A097A37}" dt="2026-02-14T10:54:27.783" v="126" actId="113"/>
        <pc:sldMkLst>
          <pc:docMk/>
          <pc:sldMk cId="3746901188" sldId="262"/>
        </pc:sldMkLst>
        <pc:spChg chg="mod">
          <ac:chgData name="maria chohan" userId="ee3728b9f020252f" providerId="LiveId" clId="{51EB0342-4782-4728-9E31-B6F70A097A37}" dt="2026-02-14T10:54:27.783" v="126" actId="113"/>
          <ac:spMkLst>
            <pc:docMk/>
            <pc:sldMk cId="3746901188" sldId="262"/>
            <ac:spMk id="2" creationId="{4389168C-0321-2591-57C2-473D30FCA429}"/>
          </ac:spMkLst>
        </pc:spChg>
        <pc:spChg chg="mod ord">
          <ac:chgData name="maria chohan" userId="ee3728b9f020252f" providerId="LiveId" clId="{51EB0342-4782-4728-9E31-B6F70A097A37}" dt="2026-02-14T10:40:53.342" v="24" actId="1076"/>
          <ac:spMkLst>
            <pc:docMk/>
            <pc:sldMk cId="3746901188" sldId="262"/>
            <ac:spMk id="3" creationId="{EEB0C010-989C-9935-0B04-3DF71ABF64F3}"/>
          </ac:spMkLst>
        </pc:spChg>
        <pc:spChg chg="add mod">
          <ac:chgData name="maria chohan" userId="ee3728b9f020252f" providerId="LiveId" clId="{51EB0342-4782-4728-9E31-B6F70A097A37}" dt="2026-02-14T10:50:47.927" v="106" actId="571"/>
          <ac:spMkLst>
            <pc:docMk/>
            <pc:sldMk cId="3746901188" sldId="262"/>
            <ac:spMk id="4" creationId="{F3FC99D7-EF9F-BA78-9008-8FB4039FEDCE}"/>
          </ac:spMkLst>
        </pc:spChg>
        <pc:spChg chg="add mod">
          <ac:chgData name="maria chohan" userId="ee3728b9f020252f" providerId="LiveId" clId="{51EB0342-4782-4728-9E31-B6F70A097A37}" dt="2026-02-14T10:50:53.805" v="108" actId="571"/>
          <ac:spMkLst>
            <pc:docMk/>
            <pc:sldMk cId="3746901188" sldId="262"/>
            <ac:spMk id="5" creationId="{BE14535F-46EC-4644-8842-568388BD20F6}"/>
          </ac:spMkLst>
        </pc:spChg>
        <pc:spChg chg="add mod">
          <ac:chgData name="maria chohan" userId="ee3728b9f020252f" providerId="LiveId" clId="{51EB0342-4782-4728-9E31-B6F70A097A37}" dt="2026-02-14T10:50:59.224" v="110" actId="571"/>
          <ac:spMkLst>
            <pc:docMk/>
            <pc:sldMk cId="3746901188" sldId="262"/>
            <ac:spMk id="6" creationId="{336115E8-0111-E2FB-A1CD-886D9412EDEB}"/>
          </ac:spMkLst>
        </pc:spChg>
        <pc:spChg chg="add">
          <ac:chgData name="maria chohan" userId="ee3728b9f020252f" providerId="LiveId" clId="{51EB0342-4782-4728-9E31-B6F70A097A37}" dt="2026-02-14T10:40:09.314" v="2" actId="26606"/>
          <ac:spMkLst>
            <pc:docMk/>
            <pc:sldMk cId="3746901188" sldId="262"/>
            <ac:spMk id="12" creationId="{A65AC7D1-EAA9-48F5-B509-60A7F50BF703}"/>
          </ac:spMkLst>
        </pc:spChg>
        <pc:spChg chg="add">
          <ac:chgData name="maria chohan" userId="ee3728b9f020252f" providerId="LiveId" clId="{51EB0342-4782-4728-9E31-B6F70A097A37}" dt="2026-02-14T10:40:09.314" v="2" actId="26606"/>
          <ac:spMkLst>
            <pc:docMk/>
            <pc:sldMk cId="3746901188" sldId="262"/>
            <ac:spMk id="14" creationId="{D6320AF9-619A-4175-865B-5663E1AEF4C5}"/>
          </ac:spMkLst>
        </pc:spChg>
        <pc:spChg chg="add">
          <ac:chgData name="maria chohan" userId="ee3728b9f020252f" providerId="LiveId" clId="{51EB0342-4782-4728-9E31-B6F70A097A37}" dt="2026-02-14T10:40:09.314" v="2" actId="26606"/>
          <ac:spMkLst>
            <pc:docMk/>
            <pc:sldMk cId="3746901188" sldId="262"/>
            <ac:spMk id="20" creationId="{7E018740-5C2B-4A41-AC1A-7E68D1EC1954}"/>
          </ac:spMkLst>
        </pc:spChg>
        <pc:spChg chg="add">
          <ac:chgData name="maria chohan" userId="ee3728b9f020252f" providerId="LiveId" clId="{51EB0342-4782-4728-9E31-B6F70A097A37}" dt="2026-02-14T10:40:09.314" v="2" actId="26606"/>
          <ac:spMkLst>
            <pc:docMk/>
            <pc:sldMk cId="3746901188" sldId="262"/>
            <ac:spMk id="22" creationId="{166F75A4-C475-4941-8EE2-B80A06A2C1BB}"/>
          </ac:spMkLst>
        </pc:spChg>
        <pc:spChg chg="add">
          <ac:chgData name="maria chohan" userId="ee3728b9f020252f" providerId="LiveId" clId="{51EB0342-4782-4728-9E31-B6F70A097A37}" dt="2026-02-14T10:40:09.314" v="2" actId="26606"/>
          <ac:spMkLst>
            <pc:docMk/>
            <pc:sldMk cId="3746901188" sldId="262"/>
            <ac:spMk id="24" creationId="{A032553A-72E8-4B0D-8405-FF9771C9AF05}"/>
          </ac:spMkLst>
        </pc:spChg>
        <pc:spChg chg="add">
          <ac:chgData name="maria chohan" userId="ee3728b9f020252f" providerId="LiveId" clId="{51EB0342-4782-4728-9E31-B6F70A097A37}" dt="2026-02-14T10:40:09.314" v="2" actId="26606"/>
          <ac:spMkLst>
            <pc:docMk/>
            <pc:sldMk cId="3746901188" sldId="262"/>
            <ac:spMk id="26" creationId="{765800AC-C3B9-498E-87BC-29FAE4C76B21}"/>
          </ac:spMkLst>
        </pc:spChg>
        <pc:spChg chg="add">
          <ac:chgData name="maria chohan" userId="ee3728b9f020252f" providerId="LiveId" clId="{51EB0342-4782-4728-9E31-B6F70A097A37}" dt="2026-02-14T10:40:09.314" v="2" actId="26606"/>
          <ac:spMkLst>
            <pc:docMk/>
            <pc:sldMk cId="3746901188" sldId="262"/>
            <ac:spMk id="28" creationId="{1F9D6ACB-2FF4-49F9-978A-E0D5327FC635}"/>
          </ac:spMkLst>
        </pc:spChg>
        <pc:spChg chg="add">
          <ac:chgData name="maria chohan" userId="ee3728b9f020252f" providerId="LiveId" clId="{51EB0342-4782-4728-9E31-B6F70A097A37}" dt="2026-02-14T10:40:09.314" v="2" actId="26606"/>
          <ac:spMkLst>
            <pc:docMk/>
            <pc:sldMk cId="3746901188" sldId="262"/>
            <ac:spMk id="30" creationId="{A5EC319D-0FEA-4B95-A3EA-01E35672C95B}"/>
          </ac:spMkLst>
        </pc:spChg>
      </pc:sldChg>
      <pc:sldChg chg="modSp modAnim">
        <pc:chgData name="maria chohan" userId="ee3728b9f020252f" providerId="LiveId" clId="{51EB0342-4782-4728-9E31-B6F70A097A37}" dt="2026-02-14T10:53:58.458" v="121" actId="113"/>
        <pc:sldMkLst>
          <pc:docMk/>
          <pc:sldMk cId="4185680516" sldId="263"/>
        </pc:sldMkLst>
        <pc:spChg chg="mod">
          <ac:chgData name="maria chohan" userId="ee3728b9f020252f" providerId="LiveId" clId="{51EB0342-4782-4728-9E31-B6F70A097A37}" dt="2026-02-14T10:53:58.458" v="121" actId="113"/>
          <ac:spMkLst>
            <pc:docMk/>
            <pc:sldMk cId="4185680516" sldId="263"/>
            <ac:spMk id="2" creationId="{D7CB844D-0E9F-31BC-62C9-EC3FE0F12C8D}"/>
          </ac:spMkLst>
        </pc:spChg>
      </pc:sldChg>
      <pc:sldChg chg="modAnim">
        <pc:chgData name="maria chohan" userId="ee3728b9f020252f" providerId="LiveId" clId="{51EB0342-4782-4728-9E31-B6F70A097A37}" dt="2026-02-14T10:46:24.444" v="52"/>
        <pc:sldMkLst>
          <pc:docMk/>
          <pc:sldMk cId="211668309" sldId="264"/>
        </pc:sldMkLst>
      </pc:sldChg>
      <pc:sldChg chg="modSp modAnim">
        <pc:chgData name="maria chohan" userId="ee3728b9f020252f" providerId="LiveId" clId="{51EB0342-4782-4728-9E31-B6F70A097A37}" dt="2026-02-14T10:53:46.541" v="120" actId="113"/>
        <pc:sldMkLst>
          <pc:docMk/>
          <pc:sldMk cId="2834756856" sldId="265"/>
        </pc:sldMkLst>
        <pc:spChg chg="mod">
          <ac:chgData name="maria chohan" userId="ee3728b9f020252f" providerId="LiveId" clId="{51EB0342-4782-4728-9E31-B6F70A097A37}" dt="2026-02-14T10:53:46.541" v="120" actId="113"/>
          <ac:spMkLst>
            <pc:docMk/>
            <pc:sldMk cId="2834756856" sldId="265"/>
            <ac:spMk id="2" creationId="{7292A12E-55A5-D166-EBD9-C99C8A136C08}"/>
          </ac:spMkLst>
        </pc:spChg>
        <pc:graphicFrameChg chg="mod">
          <ac:chgData name="maria chohan" userId="ee3728b9f020252f" providerId="LiveId" clId="{51EB0342-4782-4728-9E31-B6F70A097A37}" dt="2026-02-14T10:46:33.655" v="54"/>
          <ac:graphicFrameMkLst>
            <pc:docMk/>
            <pc:sldMk cId="2834756856" sldId="265"/>
            <ac:graphicFrameMk id="5" creationId="{196CF584-FF10-A120-321A-A568EFC03084}"/>
          </ac:graphicFrameMkLst>
        </pc:graphicFrameChg>
      </pc:sldChg>
      <pc:sldChg chg="addSp modSp mod modAnim">
        <pc:chgData name="maria chohan" userId="ee3728b9f020252f" providerId="LiveId" clId="{51EB0342-4782-4728-9E31-B6F70A097A37}" dt="2026-02-14T10:53:40.791" v="119" actId="113"/>
        <pc:sldMkLst>
          <pc:docMk/>
          <pc:sldMk cId="2088717104" sldId="266"/>
        </pc:sldMkLst>
        <pc:spChg chg="mod">
          <ac:chgData name="maria chohan" userId="ee3728b9f020252f" providerId="LiveId" clId="{51EB0342-4782-4728-9E31-B6F70A097A37}" dt="2026-02-14T10:53:40.791" v="119" actId="113"/>
          <ac:spMkLst>
            <pc:docMk/>
            <pc:sldMk cId="2088717104" sldId="266"/>
            <ac:spMk id="2" creationId="{7182BFF1-A2C9-CFB1-A884-E67D564FA2DA}"/>
          </ac:spMkLst>
        </pc:spChg>
        <pc:spChg chg="mod">
          <ac:chgData name="maria chohan" userId="ee3728b9f020252f" providerId="LiveId" clId="{51EB0342-4782-4728-9E31-B6F70A097A37}" dt="2026-02-14T10:52:28.361" v="117" actId="33524"/>
          <ac:spMkLst>
            <pc:docMk/>
            <pc:sldMk cId="2088717104" sldId="266"/>
            <ac:spMk id="3" creationId="{A5F47F3E-4A8E-B428-CD45-80B68CC2530A}"/>
          </ac:spMkLst>
        </pc:spChg>
        <pc:spChg chg="add mod">
          <ac:chgData name="maria chohan" userId="ee3728b9f020252f" providerId="LiveId" clId="{51EB0342-4782-4728-9E31-B6F70A097A37}" dt="2026-02-14T10:45:11.119" v="49" actId="403"/>
          <ac:spMkLst>
            <pc:docMk/>
            <pc:sldMk cId="2088717104" sldId="266"/>
            <ac:spMk id="4" creationId="{DC7870E8-DDDF-8582-EC84-10577FE34279}"/>
          </ac:spMkLst>
        </pc:spChg>
        <pc:picChg chg="mod">
          <ac:chgData name="maria chohan" userId="ee3728b9f020252f" providerId="LiveId" clId="{51EB0342-4782-4728-9E31-B6F70A097A37}" dt="2026-02-14T10:45:14.624" v="50" actId="14100"/>
          <ac:picMkLst>
            <pc:docMk/>
            <pc:sldMk cId="2088717104" sldId="266"/>
            <ac:picMk id="1026" creationId="{3AF3E727-21A8-FFBE-F120-5F3FFDCBF9D2}"/>
          </ac:picMkLst>
        </pc:picChg>
      </pc:sldChg>
      <pc:sldChg chg="modAnim">
        <pc:chgData name="maria chohan" userId="ee3728b9f020252f" providerId="LiveId" clId="{51EB0342-4782-4728-9E31-B6F70A097A37}" dt="2026-02-14T10:48:28.092" v="79"/>
        <pc:sldMkLst>
          <pc:docMk/>
          <pc:sldMk cId="1063147570" sldId="267"/>
        </pc:sldMkLst>
      </pc:sldChg>
      <pc:sldChg chg="modSp mod modAnim">
        <pc:chgData name="maria chohan" userId="ee3728b9f020252f" providerId="LiveId" clId="{51EB0342-4782-4728-9E31-B6F70A097A37}" dt="2026-02-14T10:48:10.344" v="76"/>
        <pc:sldMkLst>
          <pc:docMk/>
          <pc:sldMk cId="3424936551" sldId="268"/>
        </pc:sldMkLst>
        <pc:spChg chg="mod">
          <ac:chgData name="maria chohan" userId="ee3728b9f020252f" providerId="LiveId" clId="{51EB0342-4782-4728-9E31-B6F70A097A37}" dt="2026-02-14T10:47:53.051" v="72" actId="20577"/>
          <ac:spMkLst>
            <pc:docMk/>
            <pc:sldMk cId="3424936551" sldId="268"/>
            <ac:spMk id="3" creationId="{DD1944A8-F82E-A1F9-737D-E08112E796F6}"/>
          </ac:spMkLst>
        </pc:spChg>
      </pc:sldChg>
      <pc:sldChg chg="modSp mod modAnim">
        <pc:chgData name="maria chohan" userId="ee3728b9f020252f" providerId="LiveId" clId="{51EB0342-4782-4728-9E31-B6F70A097A37}" dt="2026-02-14T10:53:31.104" v="118" actId="113"/>
        <pc:sldMkLst>
          <pc:docMk/>
          <pc:sldMk cId="1858943555" sldId="269"/>
        </pc:sldMkLst>
        <pc:spChg chg="mod">
          <ac:chgData name="maria chohan" userId="ee3728b9f020252f" providerId="LiveId" clId="{51EB0342-4782-4728-9E31-B6F70A097A37}" dt="2026-02-14T10:53:31.104" v="118" actId="113"/>
          <ac:spMkLst>
            <pc:docMk/>
            <pc:sldMk cId="1858943555" sldId="269"/>
            <ac:spMk id="2" creationId="{8DFD8219-BAAB-E1E9-AE63-43D103483305}"/>
          </ac:spMkLst>
        </pc:spChg>
        <pc:graphicFrameChg chg="modGraphic">
          <ac:chgData name="maria chohan" userId="ee3728b9f020252f" providerId="LiveId" clId="{51EB0342-4782-4728-9E31-B6F70A097A37}" dt="2026-02-14T10:48:40.789" v="81" actId="14734"/>
          <ac:graphicFrameMkLst>
            <pc:docMk/>
            <pc:sldMk cId="1858943555" sldId="269"/>
            <ac:graphicFrameMk id="4" creationId="{3B36453C-EF21-9975-6E79-A6876E4C5A93}"/>
          </ac:graphicFrameMkLst>
        </pc:graphicFrameChg>
      </pc:sldChg>
      <pc:sldChg chg="modAnim">
        <pc:chgData name="maria chohan" userId="ee3728b9f020252f" providerId="LiveId" clId="{51EB0342-4782-4728-9E31-B6F70A097A37}" dt="2026-02-14T10:48:58.617" v="84"/>
        <pc:sldMkLst>
          <pc:docMk/>
          <pc:sldMk cId="3200137881" sldId="270"/>
        </pc:sldMkLst>
      </pc:sldChg>
      <pc:sldChg chg="addSp modSp modAnim">
        <pc:chgData name="maria chohan" userId="ee3728b9f020252f" providerId="LiveId" clId="{51EB0342-4782-4728-9E31-B6F70A097A37}" dt="2026-02-14T10:54:35.275" v="129" actId="113"/>
        <pc:sldMkLst>
          <pc:docMk/>
          <pc:sldMk cId="2811554913" sldId="271"/>
        </pc:sldMkLst>
        <pc:spChg chg="mod">
          <ac:chgData name="maria chohan" userId="ee3728b9f020252f" providerId="LiveId" clId="{51EB0342-4782-4728-9E31-B6F70A097A37}" dt="2026-02-14T10:54:35.275" v="129" actId="113"/>
          <ac:spMkLst>
            <pc:docMk/>
            <pc:sldMk cId="2811554913" sldId="271"/>
            <ac:spMk id="2" creationId="{A72F5A09-194E-EFB0-541D-E271456D4670}"/>
          </ac:spMkLst>
        </pc:spChg>
        <pc:spChg chg="add mod">
          <ac:chgData name="maria chohan" userId="ee3728b9f020252f" providerId="LiveId" clId="{51EB0342-4782-4728-9E31-B6F70A097A37}" dt="2026-02-14T10:51:20.938" v="113" actId="571"/>
          <ac:spMkLst>
            <pc:docMk/>
            <pc:sldMk cId="2811554913" sldId="271"/>
            <ac:spMk id="3" creationId="{B2E9D665-FBC6-F9C9-8072-D91408DDAA1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5A00A-E10C-4EB3-B919-56D5A730B24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088F909-3176-479F-B5AC-330EDA04FB13}">
      <dgm:prSet/>
      <dgm:spPr/>
      <dgm:t>
        <a:bodyPr/>
        <a:lstStyle/>
        <a:p>
          <a:r>
            <a:rPr lang="en-GB" b="1" dirty="0"/>
            <a:t>Introduction</a:t>
          </a:r>
          <a:r>
            <a:rPr lang="en-GB" dirty="0"/>
            <a:t>​</a:t>
          </a:r>
          <a:endParaRPr lang="en-US" dirty="0"/>
        </a:p>
      </dgm:t>
    </dgm:pt>
    <dgm:pt modelId="{B1B9B465-0238-43BF-8C31-518B210D55E0}" type="parTrans" cxnId="{18610A0C-3638-4527-9BC1-E0464A96556E}">
      <dgm:prSet/>
      <dgm:spPr/>
      <dgm:t>
        <a:bodyPr/>
        <a:lstStyle/>
        <a:p>
          <a:endParaRPr lang="en-US"/>
        </a:p>
      </dgm:t>
    </dgm:pt>
    <dgm:pt modelId="{56A2283A-E693-43BB-9B2A-6F560F20D112}" type="sibTrans" cxnId="{18610A0C-3638-4527-9BC1-E0464A96556E}">
      <dgm:prSet/>
      <dgm:spPr/>
      <dgm:t>
        <a:bodyPr/>
        <a:lstStyle/>
        <a:p>
          <a:endParaRPr lang="en-US"/>
        </a:p>
      </dgm:t>
    </dgm:pt>
    <dgm:pt modelId="{A0B21545-ED87-4496-98EC-B5A5C0776F90}">
      <dgm:prSet/>
      <dgm:spPr/>
      <dgm:t>
        <a:bodyPr/>
        <a:lstStyle/>
        <a:p>
          <a:r>
            <a:rPr lang="en-GB" b="1"/>
            <a:t>Excel</a:t>
          </a:r>
          <a:r>
            <a:rPr lang="en-GB"/>
            <a:t>​</a:t>
          </a:r>
          <a:endParaRPr lang="en-US"/>
        </a:p>
      </dgm:t>
    </dgm:pt>
    <dgm:pt modelId="{41B3F60D-CD6C-4A8B-AA40-1665E14E7FC6}" type="parTrans" cxnId="{4F8C45F1-11ED-4C0B-9622-D07D355FB118}">
      <dgm:prSet/>
      <dgm:spPr/>
      <dgm:t>
        <a:bodyPr/>
        <a:lstStyle/>
        <a:p>
          <a:endParaRPr lang="en-US"/>
        </a:p>
      </dgm:t>
    </dgm:pt>
    <dgm:pt modelId="{D1EE9425-21AB-42CD-8A6B-E7CFCC9CBE59}" type="sibTrans" cxnId="{4F8C45F1-11ED-4C0B-9622-D07D355FB118}">
      <dgm:prSet/>
      <dgm:spPr/>
      <dgm:t>
        <a:bodyPr/>
        <a:lstStyle/>
        <a:p>
          <a:endParaRPr lang="en-US"/>
        </a:p>
      </dgm:t>
    </dgm:pt>
    <dgm:pt modelId="{B5A27D44-614F-43B4-9D32-8392D337D58B}">
      <dgm:prSet/>
      <dgm:spPr/>
      <dgm:t>
        <a:bodyPr/>
        <a:lstStyle/>
        <a:p>
          <a:r>
            <a:rPr lang="en-GB" b="1"/>
            <a:t>MS teams</a:t>
          </a:r>
          <a:r>
            <a:rPr lang="en-GB"/>
            <a:t>​</a:t>
          </a:r>
          <a:endParaRPr lang="en-US"/>
        </a:p>
      </dgm:t>
    </dgm:pt>
    <dgm:pt modelId="{B6B1AD55-DCE4-460D-85AE-A6413FF7C905}" type="parTrans" cxnId="{D07C9563-88FF-4B35-845E-57873B11427E}">
      <dgm:prSet/>
      <dgm:spPr/>
      <dgm:t>
        <a:bodyPr/>
        <a:lstStyle/>
        <a:p>
          <a:endParaRPr lang="en-US"/>
        </a:p>
      </dgm:t>
    </dgm:pt>
    <dgm:pt modelId="{98AB06ED-C8FB-4CC7-8A7F-E2DECB08AD63}" type="sibTrans" cxnId="{D07C9563-88FF-4B35-845E-57873B11427E}">
      <dgm:prSet/>
      <dgm:spPr/>
      <dgm:t>
        <a:bodyPr/>
        <a:lstStyle/>
        <a:p>
          <a:endParaRPr lang="en-US"/>
        </a:p>
      </dgm:t>
    </dgm:pt>
    <dgm:pt modelId="{DC2EC5C4-E626-4933-AFBA-DC4695E84080}">
      <dgm:prSet/>
      <dgm:spPr/>
      <dgm:t>
        <a:bodyPr/>
        <a:lstStyle/>
        <a:p>
          <a:r>
            <a:rPr lang="en-GB" b="1"/>
            <a:t>Digital Safety Action Plan</a:t>
          </a:r>
          <a:r>
            <a:rPr lang="en-GB"/>
            <a:t>​</a:t>
          </a:r>
          <a:endParaRPr lang="en-US"/>
        </a:p>
      </dgm:t>
    </dgm:pt>
    <dgm:pt modelId="{8EB27BC8-FFA4-43B5-B1C5-90A96AD30898}" type="parTrans" cxnId="{134CA958-8CBE-4CC0-AF9C-3AA011CDD898}">
      <dgm:prSet/>
      <dgm:spPr/>
      <dgm:t>
        <a:bodyPr/>
        <a:lstStyle/>
        <a:p>
          <a:endParaRPr lang="en-US"/>
        </a:p>
      </dgm:t>
    </dgm:pt>
    <dgm:pt modelId="{755515A0-BAF1-4A40-AAB5-FEE01936762E}" type="sibTrans" cxnId="{134CA958-8CBE-4CC0-AF9C-3AA011CDD898}">
      <dgm:prSet/>
      <dgm:spPr/>
      <dgm:t>
        <a:bodyPr/>
        <a:lstStyle/>
        <a:p>
          <a:endParaRPr lang="en-US"/>
        </a:p>
      </dgm:t>
    </dgm:pt>
    <dgm:pt modelId="{C35F90A6-DD85-4BEE-B2EA-63763E41CB6C}">
      <dgm:prSet/>
      <dgm:spPr/>
      <dgm:t>
        <a:bodyPr/>
        <a:lstStyle/>
        <a:p>
          <a:r>
            <a:rPr lang="en-GB" b="1"/>
            <a:t>Conclusion</a:t>
          </a:r>
          <a:r>
            <a:rPr lang="en-GB"/>
            <a:t>​</a:t>
          </a:r>
          <a:endParaRPr lang="en-US"/>
        </a:p>
      </dgm:t>
    </dgm:pt>
    <dgm:pt modelId="{6D82074C-0AA8-4597-8466-A6C6301BAE29}" type="parTrans" cxnId="{8FC70476-C44F-494B-BEDE-7C772F6FCE88}">
      <dgm:prSet/>
      <dgm:spPr/>
      <dgm:t>
        <a:bodyPr/>
        <a:lstStyle/>
        <a:p>
          <a:endParaRPr lang="en-US"/>
        </a:p>
      </dgm:t>
    </dgm:pt>
    <dgm:pt modelId="{B3A7BBDB-55EA-48F4-B33B-166E7DD39BE9}" type="sibTrans" cxnId="{8FC70476-C44F-494B-BEDE-7C772F6FCE88}">
      <dgm:prSet/>
      <dgm:spPr/>
      <dgm:t>
        <a:bodyPr/>
        <a:lstStyle/>
        <a:p>
          <a:endParaRPr lang="en-US"/>
        </a:p>
      </dgm:t>
    </dgm:pt>
    <dgm:pt modelId="{D7B429FB-229F-4452-9CCF-99362C4911F2}" type="pres">
      <dgm:prSet presAssocID="{23D5A00A-E10C-4EB3-B919-56D5A730B24A}" presName="linear" presStyleCnt="0">
        <dgm:presLayoutVars>
          <dgm:animLvl val="lvl"/>
          <dgm:resizeHandles val="exact"/>
        </dgm:presLayoutVars>
      </dgm:prSet>
      <dgm:spPr/>
    </dgm:pt>
    <dgm:pt modelId="{755AAF91-BABE-4D55-92C6-8B83519CEA92}" type="pres">
      <dgm:prSet presAssocID="{0088F909-3176-479F-B5AC-330EDA04FB13}" presName="parentText" presStyleLbl="node1" presStyleIdx="0" presStyleCnt="5" custLinFactNeighborX="-88" custLinFactNeighborY="-49878">
        <dgm:presLayoutVars>
          <dgm:chMax val="0"/>
          <dgm:bulletEnabled val="1"/>
        </dgm:presLayoutVars>
      </dgm:prSet>
      <dgm:spPr/>
    </dgm:pt>
    <dgm:pt modelId="{03052CE7-E74E-47B6-A52E-D4DB0FEDA6B5}" type="pres">
      <dgm:prSet presAssocID="{56A2283A-E693-43BB-9B2A-6F560F20D112}" presName="spacer" presStyleCnt="0"/>
      <dgm:spPr/>
    </dgm:pt>
    <dgm:pt modelId="{1A037B53-EC4D-4BAA-B071-5EE8FF4EF5B9}" type="pres">
      <dgm:prSet presAssocID="{A0B21545-ED87-4496-98EC-B5A5C0776F90}" presName="parentText" presStyleLbl="node1" presStyleIdx="1" presStyleCnt="5">
        <dgm:presLayoutVars>
          <dgm:chMax val="0"/>
          <dgm:bulletEnabled val="1"/>
        </dgm:presLayoutVars>
      </dgm:prSet>
      <dgm:spPr/>
    </dgm:pt>
    <dgm:pt modelId="{8606B294-B8E4-48FA-8064-E84767A085D2}" type="pres">
      <dgm:prSet presAssocID="{D1EE9425-21AB-42CD-8A6B-E7CFCC9CBE59}" presName="spacer" presStyleCnt="0"/>
      <dgm:spPr/>
    </dgm:pt>
    <dgm:pt modelId="{DD204737-1C01-4D2D-B136-DEDC0DF16001}" type="pres">
      <dgm:prSet presAssocID="{B5A27D44-614F-43B4-9D32-8392D337D58B}" presName="parentText" presStyleLbl="node1" presStyleIdx="2" presStyleCnt="5">
        <dgm:presLayoutVars>
          <dgm:chMax val="0"/>
          <dgm:bulletEnabled val="1"/>
        </dgm:presLayoutVars>
      </dgm:prSet>
      <dgm:spPr/>
    </dgm:pt>
    <dgm:pt modelId="{337A6373-2026-469E-A4AA-AE2003800111}" type="pres">
      <dgm:prSet presAssocID="{98AB06ED-C8FB-4CC7-8A7F-E2DECB08AD63}" presName="spacer" presStyleCnt="0"/>
      <dgm:spPr/>
    </dgm:pt>
    <dgm:pt modelId="{3B334C17-AEDC-490C-873C-A0B45231217A}" type="pres">
      <dgm:prSet presAssocID="{DC2EC5C4-E626-4933-AFBA-DC4695E84080}" presName="parentText" presStyleLbl="node1" presStyleIdx="3" presStyleCnt="5">
        <dgm:presLayoutVars>
          <dgm:chMax val="0"/>
          <dgm:bulletEnabled val="1"/>
        </dgm:presLayoutVars>
      </dgm:prSet>
      <dgm:spPr/>
    </dgm:pt>
    <dgm:pt modelId="{24E8D582-7A8F-4527-A265-17D4279AA704}" type="pres">
      <dgm:prSet presAssocID="{755515A0-BAF1-4A40-AAB5-FEE01936762E}" presName="spacer" presStyleCnt="0"/>
      <dgm:spPr/>
    </dgm:pt>
    <dgm:pt modelId="{19E70088-DFD2-4FF2-A1EF-F4878766A28B}" type="pres">
      <dgm:prSet presAssocID="{C35F90A6-DD85-4BEE-B2EA-63763E41CB6C}" presName="parentText" presStyleLbl="node1" presStyleIdx="4" presStyleCnt="5">
        <dgm:presLayoutVars>
          <dgm:chMax val="0"/>
          <dgm:bulletEnabled val="1"/>
        </dgm:presLayoutVars>
      </dgm:prSet>
      <dgm:spPr/>
    </dgm:pt>
  </dgm:ptLst>
  <dgm:cxnLst>
    <dgm:cxn modelId="{18610A0C-3638-4527-9BC1-E0464A96556E}" srcId="{23D5A00A-E10C-4EB3-B919-56D5A730B24A}" destId="{0088F909-3176-479F-B5AC-330EDA04FB13}" srcOrd="0" destOrd="0" parTransId="{B1B9B465-0238-43BF-8C31-518B210D55E0}" sibTransId="{56A2283A-E693-43BB-9B2A-6F560F20D112}"/>
    <dgm:cxn modelId="{829C0829-8BC6-4ABD-9424-C2FABEAD74D9}" type="presOf" srcId="{DC2EC5C4-E626-4933-AFBA-DC4695E84080}" destId="{3B334C17-AEDC-490C-873C-A0B45231217A}" srcOrd="0" destOrd="0" presId="urn:microsoft.com/office/officeart/2005/8/layout/vList2"/>
    <dgm:cxn modelId="{1FDB582A-B2A3-4DA2-8330-372B2B164CD7}" type="presOf" srcId="{0088F909-3176-479F-B5AC-330EDA04FB13}" destId="{755AAF91-BABE-4D55-92C6-8B83519CEA92}" srcOrd="0" destOrd="0" presId="urn:microsoft.com/office/officeart/2005/8/layout/vList2"/>
    <dgm:cxn modelId="{D07C9563-88FF-4B35-845E-57873B11427E}" srcId="{23D5A00A-E10C-4EB3-B919-56D5A730B24A}" destId="{B5A27D44-614F-43B4-9D32-8392D337D58B}" srcOrd="2" destOrd="0" parTransId="{B6B1AD55-DCE4-460D-85AE-A6413FF7C905}" sibTransId="{98AB06ED-C8FB-4CC7-8A7F-E2DECB08AD63}"/>
    <dgm:cxn modelId="{ABBD824D-0AC2-4980-A0AB-5FDA4AD0BA6C}" type="presOf" srcId="{B5A27D44-614F-43B4-9D32-8392D337D58B}" destId="{DD204737-1C01-4D2D-B136-DEDC0DF16001}" srcOrd="0" destOrd="0" presId="urn:microsoft.com/office/officeart/2005/8/layout/vList2"/>
    <dgm:cxn modelId="{8FC70476-C44F-494B-BEDE-7C772F6FCE88}" srcId="{23D5A00A-E10C-4EB3-B919-56D5A730B24A}" destId="{C35F90A6-DD85-4BEE-B2EA-63763E41CB6C}" srcOrd="4" destOrd="0" parTransId="{6D82074C-0AA8-4597-8466-A6C6301BAE29}" sibTransId="{B3A7BBDB-55EA-48F4-B33B-166E7DD39BE9}"/>
    <dgm:cxn modelId="{134CA958-8CBE-4CC0-AF9C-3AA011CDD898}" srcId="{23D5A00A-E10C-4EB3-B919-56D5A730B24A}" destId="{DC2EC5C4-E626-4933-AFBA-DC4695E84080}" srcOrd="3" destOrd="0" parTransId="{8EB27BC8-FFA4-43B5-B1C5-90A96AD30898}" sibTransId="{755515A0-BAF1-4A40-AAB5-FEE01936762E}"/>
    <dgm:cxn modelId="{37C5AA8F-8A20-4105-9ACE-841A467B5BE7}" type="presOf" srcId="{A0B21545-ED87-4496-98EC-B5A5C0776F90}" destId="{1A037B53-EC4D-4BAA-B071-5EE8FF4EF5B9}" srcOrd="0" destOrd="0" presId="urn:microsoft.com/office/officeart/2005/8/layout/vList2"/>
    <dgm:cxn modelId="{E70E35B6-283A-4BAA-9B43-9329E3D74EDB}" type="presOf" srcId="{C35F90A6-DD85-4BEE-B2EA-63763E41CB6C}" destId="{19E70088-DFD2-4FF2-A1EF-F4878766A28B}" srcOrd="0" destOrd="0" presId="urn:microsoft.com/office/officeart/2005/8/layout/vList2"/>
    <dgm:cxn modelId="{4994A5B6-C012-4299-8336-FC1418FA1353}" type="presOf" srcId="{23D5A00A-E10C-4EB3-B919-56D5A730B24A}" destId="{D7B429FB-229F-4452-9CCF-99362C4911F2}" srcOrd="0" destOrd="0" presId="urn:microsoft.com/office/officeart/2005/8/layout/vList2"/>
    <dgm:cxn modelId="{4F8C45F1-11ED-4C0B-9622-D07D355FB118}" srcId="{23D5A00A-E10C-4EB3-B919-56D5A730B24A}" destId="{A0B21545-ED87-4496-98EC-B5A5C0776F90}" srcOrd="1" destOrd="0" parTransId="{41B3F60D-CD6C-4A8B-AA40-1665E14E7FC6}" sibTransId="{D1EE9425-21AB-42CD-8A6B-E7CFCC9CBE59}"/>
    <dgm:cxn modelId="{C0C78F93-873F-4298-B903-D3B0144CB7D7}" type="presParOf" srcId="{D7B429FB-229F-4452-9CCF-99362C4911F2}" destId="{755AAF91-BABE-4D55-92C6-8B83519CEA92}" srcOrd="0" destOrd="0" presId="urn:microsoft.com/office/officeart/2005/8/layout/vList2"/>
    <dgm:cxn modelId="{35BAEC2D-2C45-40D1-A7C6-6CA1E45593A7}" type="presParOf" srcId="{D7B429FB-229F-4452-9CCF-99362C4911F2}" destId="{03052CE7-E74E-47B6-A52E-D4DB0FEDA6B5}" srcOrd="1" destOrd="0" presId="urn:microsoft.com/office/officeart/2005/8/layout/vList2"/>
    <dgm:cxn modelId="{830284E7-B374-4703-94E6-0FD53199632F}" type="presParOf" srcId="{D7B429FB-229F-4452-9CCF-99362C4911F2}" destId="{1A037B53-EC4D-4BAA-B071-5EE8FF4EF5B9}" srcOrd="2" destOrd="0" presId="urn:microsoft.com/office/officeart/2005/8/layout/vList2"/>
    <dgm:cxn modelId="{D8D52B55-2CB7-4898-A18B-119F6DC83C7A}" type="presParOf" srcId="{D7B429FB-229F-4452-9CCF-99362C4911F2}" destId="{8606B294-B8E4-48FA-8064-E84767A085D2}" srcOrd="3" destOrd="0" presId="urn:microsoft.com/office/officeart/2005/8/layout/vList2"/>
    <dgm:cxn modelId="{6C140E46-2FF4-45C5-AD8E-0CC70A44FF96}" type="presParOf" srcId="{D7B429FB-229F-4452-9CCF-99362C4911F2}" destId="{DD204737-1C01-4D2D-B136-DEDC0DF16001}" srcOrd="4" destOrd="0" presId="urn:microsoft.com/office/officeart/2005/8/layout/vList2"/>
    <dgm:cxn modelId="{EAB1DEE8-23B7-4A85-837A-11A17E43A701}" type="presParOf" srcId="{D7B429FB-229F-4452-9CCF-99362C4911F2}" destId="{337A6373-2026-469E-A4AA-AE2003800111}" srcOrd="5" destOrd="0" presId="urn:microsoft.com/office/officeart/2005/8/layout/vList2"/>
    <dgm:cxn modelId="{AECD111D-4A92-4138-9EBC-A7623A9B45A2}" type="presParOf" srcId="{D7B429FB-229F-4452-9CCF-99362C4911F2}" destId="{3B334C17-AEDC-490C-873C-A0B45231217A}" srcOrd="6" destOrd="0" presId="urn:microsoft.com/office/officeart/2005/8/layout/vList2"/>
    <dgm:cxn modelId="{0E089DDB-EC3F-4FA1-B949-ABEDF427847F}" type="presParOf" srcId="{D7B429FB-229F-4452-9CCF-99362C4911F2}" destId="{24E8D582-7A8F-4527-A265-17D4279AA704}" srcOrd="7" destOrd="0" presId="urn:microsoft.com/office/officeart/2005/8/layout/vList2"/>
    <dgm:cxn modelId="{36759A12-AA4B-4CFF-A4EF-59553FEE6ED3}" type="presParOf" srcId="{D7B429FB-229F-4452-9CCF-99362C4911F2}" destId="{19E70088-DFD2-4FF2-A1EF-F4878766A28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5FD014-5838-47CC-BDB2-F9D22026BE5D}"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7DD2A5-5933-453F-A928-86D558E2D819}">
      <dgm:prSet/>
      <dgm:spPr/>
      <dgm:t>
        <a:bodyPr/>
        <a:lstStyle/>
        <a:p>
          <a:pPr>
            <a:lnSpc>
              <a:spcPct val="100000"/>
            </a:lnSpc>
            <a:defRPr b="1"/>
          </a:pPr>
          <a:r>
            <a:rPr lang="en-GB" dirty="0"/>
            <a:t>The problems at greenfield:</a:t>
          </a:r>
          <a:endParaRPr lang="en-US" dirty="0"/>
        </a:p>
      </dgm:t>
    </dgm:pt>
    <dgm:pt modelId="{2DF1AD60-D703-4CF0-A9AD-B10FB4A69915}" type="parTrans" cxnId="{64207123-8C2D-4CE1-AAEA-D7204700EB60}">
      <dgm:prSet/>
      <dgm:spPr/>
      <dgm:t>
        <a:bodyPr/>
        <a:lstStyle/>
        <a:p>
          <a:endParaRPr lang="en-US"/>
        </a:p>
      </dgm:t>
    </dgm:pt>
    <dgm:pt modelId="{9488EA98-FC70-4934-9EDB-73BDE90E3733}" type="sibTrans" cxnId="{64207123-8C2D-4CE1-AAEA-D7204700EB60}">
      <dgm:prSet/>
      <dgm:spPr/>
      <dgm:t>
        <a:bodyPr/>
        <a:lstStyle/>
        <a:p>
          <a:endParaRPr lang="en-US"/>
        </a:p>
      </dgm:t>
    </dgm:pt>
    <dgm:pt modelId="{383374BC-021A-44A5-B350-32FAB1D459E5}">
      <dgm:prSet/>
      <dgm:spPr/>
      <dgm:t>
        <a:bodyPr/>
        <a:lstStyle/>
        <a:p>
          <a:pPr>
            <a:lnSpc>
              <a:spcPct val="100000"/>
            </a:lnSpc>
            <a:buNone/>
          </a:pPr>
          <a:r>
            <a:rPr lang="en-GB" dirty="0"/>
            <a:t>Care plans can be downloaded by staff members on their personal devices </a:t>
          </a:r>
        </a:p>
      </dgm:t>
    </dgm:pt>
    <dgm:pt modelId="{CE11B13B-5372-4E40-ABC5-3ABB2D135DF8}" type="parTrans" cxnId="{82F73B0B-4205-4E18-8642-B643E4413A8E}">
      <dgm:prSet/>
      <dgm:spPr/>
      <dgm:t>
        <a:bodyPr/>
        <a:lstStyle/>
        <a:p>
          <a:endParaRPr lang="en-US"/>
        </a:p>
      </dgm:t>
    </dgm:pt>
    <dgm:pt modelId="{CF54A6C1-C505-459D-B295-7B6C1AE98EDC}" type="sibTrans" cxnId="{82F73B0B-4205-4E18-8642-B643E4413A8E}">
      <dgm:prSet/>
      <dgm:spPr/>
      <dgm:t>
        <a:bodyPr/>
        <a:lstStyle/>
        <a:p>
          <a:endParaRPr lang="en-US"/>
        </a:p>
      </dgm:t>
    </dgm:pt>
    <dgm:pt modelId="{5FF938E4-1580-4117-954A-A0558CBCDE75}">
      <dgm:prSet/>
      <dgm:spPr/>
      <dgm:t>
        <a:bodyPr/>
        <a:lstStyle/>
        <a:p>
          <a:pPr>
            <a:lnSpc>
              <a:spcPct val="100000"/>
            </a:lnSpc>
            <a:buNone/>
          </a:pPr>
          <a:r>
            <a:rPr lang="en-GB" dirty="0"/>
            <a:t>The same document may exist in many versions</a:t>
          </a:r>
          <a:endParaRPr lang="en-US" dirty="0"/>
        </a:p>
      </dgm:t>
    </dgm:pt>
    <dgm:pt modelId="{5A6890BD-7A90-45A0-8439-CB3245618A65}" type="parTrans" cxnId="{5F1ACC46-7B60-49CD-8868-0157BD8ABAC9}">
      <dgm:prSet/>
      <dgm:spPr/>
      <dgm:t>
        <a:bodyPr/>
        <a:lstStyle/>
        <a:p>
          <a:endParaRPr lang="en-US"/>
        </a:p>
      </dgm:t>
    </dgm:pt>
    <dgm:pt modelId="{879E37A5-CAD8-46D9-9F7C-80C4741A6CA5}" type="sibTrans" cxnId="{5F1ACC46-7B60-49CD-8868-0157BD8ABAC9}">
      <dgm:prSet/>
      <dgm:spPr/>
      <dgm:t>
        <a:bodyPr/>
        <a:lstStyle/>
        <a:p>
          <a:endParaRPr lang="en-US"/>
        </a:p>
      </dgm:t>
    </dgm:pt>
    <dgm:pt modelId="{A654CD15-809B-43A5-8948-6E4E9B3741A9}">
      <dgm:prSet/>
      <dgm:spPr/>
      <dgm:t>
        <a:bodyPr/>
        <a:lstStyle/>
        <a:p>
          <a:pPr>
            <a:lnSpc>
              <a:spcPct val="100000"/>
            </a:lnSpc>
            <a:buNone/>
          </a:pPr>
          <a:r>
            <a:rPr lang="en-GB" dirty="0"/>
            <a:t>There can be too much personal data kept</a:t>
          </a:r>
          <a:endParaRPr lang="en-US" dirty="0"/>
        </a:p>
      </dgm:t>
    </dgm:pt>
    <dgm:pt modelId="{5105042C-2AE9-456C-984F-DC31D9A21245}" type="parTrans" cxnId="{7302EB5C-2423-4743-9089-9CDDB5C27C2B}">
      <dgm:prSet/>
      <dgm:spPr/>
      <dgm:t>
        <a:bodyPr/>
        <a:lstStyle/>
        <a:p>
          <a:endParaRPr lang="en-US"/>
        </a:p>
      </dgm:t>
    </dgm:pt>
    <dgm:pt modelId="{1CEEC35A-B31D-4CFA-A2E7-564B14A2654C}" type="sibTrans" cxnId="{7302EB5C-2423-4743-9089-9CDDB5C27C2B}">
      <dgm:prSet/>
      <dgm:spPr/>
      <dgm:t>
        <a:bodyPr/>
        <a:lstStyle/>
        <a:p>
          <a:endParaRPr lang="en-US"/>
        </a:p>
      </dgm:t>
    </dgm:pt>
    <dgm:pt modelId="{148E916A-FCB3-4E28-BBBE-97FDE4D2D3D8}">
      <dgm:prSet/>
      <dgm:spPr/>
      <dgm:t>
        <a:bodyPr/>
        <a:lstStyle/>
        <a:p>
          <a:pPr>
            <a:lnSpc>
              <a:spcPct val="100000"/>
            </a:lnSpc>
            <a:buNone/>
          </a:pPr>
          <a:r>
            <a:rPr lang="en-GB" dirty="0"/>
            <a:t>Data loss or hacking is a possibility </a:t>
          </a:r>
          <a:endParaRPr lang="en-US" dirty="0"/>
        </a:p>
      </dgm:t>
    </dgm:pt>
    <dgm:pt modelId="{47655B0B-F0A4-4F04-8917-0F4E636DBC35}" type="parTrans" cxnId="{03839C15-5F3A-404C-A602-1887FC5C2447}">
      <dgm:prSet/>
      <dgm:spPr/>
      <dgm:t>
        <a:bodyPr/>
        <a:lstStyle/>
        <a:p>
          <a:endParaRPr lang="en-US"/>
        </a:p>
      </dgm:t>
    </dgm:pt>
    <dgm:pt modelId="{B35E6C2B-67AF-49CC-87C5-DC5287796557}" type="sibTrans" cxnId="{03839C15-5F3A-404C-A602-1887FC5C2447}">
      <dgm:prSet/>
      <dgm:spPr/>
      <dgm:t>
        <a:bodyPr/>
        <a:lstStyle/>
        <a:p>
          <a:endParaRPr lang="en-US"/>
        </a:p>
      </dgm:t>
    </dgm:pt>
    <dgm:pt modelId="{2A9A7CCA-73AF-4F4B-9328-873900162895}">
      <dgm:prSet/>
      <dgm:spPr/>
      <dgm:t>
        <a:bodyPr/>
        <a:lstStyle/>
        <a:p>
          <a:pPr>
            <a:lnSpc>
              <a:spcPct val="100000"/>
            </a:lnSpc>
            <a:defRPr b="1"/>
          </a:pPr>
          <a:r>
            <a:rPr lang="en-GB"/>
            <a:t>Solutions for greenfield:</a:t>
          </a:r>
          <a:endParaRPr lang="en-US"/>
        </a:p>
      </dgm:t>
    </dgm:pt>
    <dgm:pt modelId="{34C9DBE4-3587-4A55-AEDF-925781D8156D}" type="parTrans" cxnId="{D2D622C3-D0CF-4871-BBE5-2C2EC62CD082}">
      <dgm:prSet/>
      <dgm:spPr/>
      <dgm:t>
        <a:bodyPr/>
        <a:lstStyle/>
        <a:p>
          <a:endParaRPr lang="en-US"/>
        </a:p>
      </dgm:t>
    </dgm:pt>
    <dgm:pt modelId="{C4042D1B-BD1D-4EA5-BE20-1A7B9DFF10AC}" type="sibTrans" cxnId="{D2D622C3-D0CF-4871-BBE5-2C2EC62CD082}">
      <dgm:prSet/>
      <dgm:spPr/>
      <dgm:t>
        <a:bodyPr/>
        <a:lstStyle/>
        <a:p>
          <a:endParaRPr lang="en-US"/>
        </a:p>
      </dgm:t>
    </dgm:pt>
    <dgm:pt modelId="{8E9EC7C1-DBDA-46D4-AE5E-82D5627F8122}">
      <dgm:prSet/>
      <dgm:spPr/>
      <dgm:t>
        <a:bodyPr/>
        <a:lstStyle/>
        <a:p>
          <a:pPr>
            <a:lnSpc>
              <a:spcPct val="100000"/>
            </a:lnSpc>
          </a:pPr>
          <a:r>
            <a:rPr lang="en-GB"/>
            <a:t>Only store all files on Microsoft 365</a:t>
          </a:r>
          <a:endParaRPr lang="en-US"/>
        </a:p>
      </dgm:t>
    </dgm:pt>
    <dgm:pt modelId="{C3BC6D10-ED2E-4510-BB61-0DA601F79686}" type="parTrans" cxnId="{53E6A730-E218-4BE3-BA17-E1438921FFEC}">
      <dgm:prSet/>
      <dgm:spPr/>
      <dgm:t>
        <a:bodyPr/>
        <a:lstStyle/>
        <a:p>
          <a:endParaRPr lang="en-US"/>
        </a:p>
      </dgm:t>
    </dgm:pt>
    <dgm:pt modelId="{E0C75B32-E831-43A1-AE48-FADF1BA4DB98}" type="sibTrans" cxnId="{53E6A730-E218-4BE3-BA17-E1438921FFEC}">
      <dgm:prSet/>
      <dgm:spPr/>
      <dgm:t>
        <a:bodyPr/>
        <a:lstStyle/>
        <a:p>
          <a:endParaRPr lang="en-US"/>
        </a:p>
      </dgm:t>
    </dgm:pt>
    <dgm:pt modelId="{873B0E38-654A-46A8-B1F6-D26861F2C1B0}">
      <dgm:prSet/>
      <dgm:spPr/>
      <dgm:t>
        <a:bodyPr/>
        <a:lstStyle/>
        <a:p>
          <a:pPr>
            <a:lnSpc>
              <a:spcPct val="100000"/>
            </a:lnSpc>
          </a:pPr>
          <a:r>
            <a:rPr lang="en-GB"/>
            <a:t>Client data should not be saved on personal devices</a:t>
          </a:r>
          <a:endParaRPr lang="en-US"/>
        </a:p>
      </dgm:t>
    </dgm:pt>
    <dgm:pt modelId="{AD218808-6939-4144-8798-A6C438FA27E0}" type="parTrans" cxnId="{80B1518D-7A1D-428A-8633-D9D70B6DF420}">
      <dgm:prSet/>
      <dgm:spPr/>
      <dgm:t>
        <a:bodyPr/>
        <a:lstStyle/>
        <a:p>
          <a:endParaRPr lang="en-US"/>
        </a:p>
      </dgm:t>
    </dgm:pt>
    <dgm:pt modelId="{2AED02CF-1354-4BE0-96AE-0D747E540F38}" type="sibTrans" cxnId="{80B1518D-7A1D-428A-8633-D9D70B6DF420}">
      <dgm:prSet/>
      <dgm:spPr/>
      <dgm:t>
        <a:bodyPr/>
        <a:lstStyle/>
        <a:p>
          <a:endParaRPr lang="en-US"/>
        </a:p>
      </dgm:t>
    </dgm:pt>
    <dgm:pt modelId="{3917B092-2836-4D3A-97F8-0D9D46A5A082}">
      <dgm:prSet/>
      <dgm:spPr/>
      <dgm:t>
        <a:bodyPr/>
        <a:lstStyle/>
        <a:p>
          <a:pPr>
            <a:lnSpc>
              <a:spcPct val="100000"/>
            </a:lnSpc>
          </a:pPr>
          <a:r>
            <a:rPr lang="en-GB"/>
            <a:t>Make use of safe cloud storage </a:t>
          </a:r>
          <a:endParaRPr lang="en-US"/>
        </a:p>
      </dgm:t>
    </dgm:pt>
    <dgm:pt modelId="{B846FA63-4674-4C93-B072-91DC2393E4F6}" type="parTrans" cxnId="{F7AA2AF2-9C4D-45B9-8267-CC81AE85B026}">
      <dgm:prSet/>
      <dgm:spPr/>
      <dgm:t>
        <a:bodyPr/>
        <a:lstStyle/>
        <a:p>
          <a:endParaRPr lang="en-US"/>
        </a:p>
      </dgm:t>
    </dgm:pt>
    <dgm:pt modelId="{64D2C549-1001-43BC-A7A1-244928CCD8B3}" type="sibTrans" cxnId="{F7AA2AF2-9C4D-45B9-8267-CC81AE85B026}">
      <dgm:prSet/>
      <dgm:spPr/>
      <dgm:t>
        <a:bodyPr/>
        <a:lstStyle/>
        <a:p>
          <a:endParaRPr lang="en-US"/>
        </a:p>
      </dgm:t>
    </dgm:pt>
    <dgm:pt modelId="{AB6E1FCE-A4EA-4AE8-999B-151086FEE848}">
      <dgm:prSet/>
      <dgm:spPr/>
      <dgm:t>
        <a:bodyPr/>
        <a:lstStyle/>
        <a:p>
          <a:pPr>
            <a:lnSpc>
              <a:spcPct val="100000"/>
            </a:lnSpc>
          </a:pPr>
          <a:r>
            <a:rPr lang="en-GB"/>
            <a:t>The same system should be used by all</a:t>
          </a:r>
          <a:endParaRPr lang="en-US"/>
        </a:p>
      </dgm:t>
    </dgm:pt>
    <dgm:pt modelId="{1970180B-96EC-4D81-8558-F4519A72B638}" type="parTrans" cxnId="{4EA48418-C651-4597-9C6B-3DC942E48744}">
      <dgm:prSet/>
      <dgm:spPr/>
      <dgm:t>
        <a:bodyPr/>
        <a:lstStyle/>
        <a:p>
          <a:endParaRPr lang="en-US"/>
        </a:p>
      </dgm:t>
    </dgm:pt>
    <dgm:pt modelId="{DFF97178-DE8C-44BB-AF91-6F9639BC4F96}" type="sibTrans" cxnId="{4EA48418-C651-4597-9C6B-3DC942E48744}">
      <dgm:prSet/>
      <dgm:spPr/>
      <dgm:t>
        <a:bodyPr/>
        <a:lstStyle/>
        <a:p>
          <a:endParaRPr lang="en-US"/>
        </a:p>
      </dgm:t>
    </dgm:pt>
    <dgm:pt modelId="{12091D7E-2A60-4ECF-8243-390C35189EC1}" type="pres">
      <dgm:prSet presAssocID="{7D5FD014-5838-47CC-BDB2-F9D22026BE5D}" presName="root" presStyleCnt="0">
        <dgm:presLayoutVars>
          <dgm:dir/>
          <dgm:resizeHandles val="exact"/>
        </dgm:presLayoutVars>
      </dgm:prSet>
      <dgm:spPr/>
    </dgm:pt>
    <dgm:pt modelId="{A7174C5D-2835-44CE-843E-05D9D55CE99F}" type="pres">
      <dgm:prSet presAssocID="{D17DD2A5-5933-453F-A928-86D558E2D819}" presName="compNode" presStyleCnt="0"/>
      <dgm:spPr/>
    </dgm:pt>
    <dgm:pt modelId="{D5F12D66-B2B9-4BF6-9AA0-6BCA88992258}" type="pres">
      <dgm:prSet presAssocID="{D17DD2A5-5933-453F-A928-86D558E2D8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A2602A7B-F566-42E8-B9F6-E3C3B1B1583E}" type="pres">
      <dgm:prSet presAssocID="{D17DD2A5-5933-453F-A928-86D558E2D819}" presName="iconSpace" presStyleCnt="0"/>
      <dgm:spPr/>
    </dgm:pt>
    <dgm:pt modelId="{51CDED48-B5F2-4707-A456-4D2093FE52D2}" type="pres">
      <dgm:prSet presAssocID="{D17DD2A5-5933-453F-A928-86D558E2D819}" presName="parTx" presStyleLbl="revTx" presStyleIdx="0" presStyleCnt="4">
        <dgm:presLayoutVars>
          <dgm:chMax val="0"/>
          <dgm:chPref val="0"/>
        </dgm:presLayoutVars>
      </dgm:prSet>
      <dgm:spPr/>
    </dgm:pt>
    <dgm:pt modelId="{3C2C2422-23B3-4D64-8D5B-B347A1CD1AE4}" type="pres">
      <dgm:prSet presAssocID="{D17DD2A5-5933-453F-A928-86D558E2D819}" presName="txSpace" presStyleCnt="0"/>
      <dgm:spPr/>
    </dgm:pt>
    <dgm:pt modelId="{B11E676C-CB13-4C78-AF52-D0E96CDCC474}" type="pres">
      <dgm:prSet presAssocID="{D17DD2A5-5933-453F-A928-86D558E2D819}" presName="desTx" presStyleLbl="revTx" presStyleIdx="1" presStyleCnt="4">
        <dgm:presLayoutVars/>
      </dgm:prSet>
      <dgm:spPr/>
    </dgm:pt>
    <dgm:pt modelId="{8F29097A-FBE0-4899-A52C-220712B4DBEB}" type="pres">
      <dgm:prSet presAssocID="{9488EA98-FC70-4934-9EDB-73BDE90E3733}" presName="sibTrans" presStyleCnt="0"/>
      <dgm:spPr/>
    </dgm:pt>
    <dgm:pt modelId="{60958759-0E89-4FA2-9224-2F8E96C44FBF}" type="pres">
      <dgm:prSet presAssocID="{2A9A7CCA-73AF-4F4B-9328-873900162895}" presName="compNode" presStyleCnt="0"/>
      <dgm:spPr/>
    </dgm:pt>
    <dgm:pt modelId="{773E364D-637D-4CD1-B98C-4AECFE31DEBD}" type="pres">
      <dgm:prSet presAssocID="{2A9A7CCA-73AF-4F4B-9328-8739001628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yncing Cloud"/>
        </a:ext>
      </dgm:extLst>
    </dgm:pt>
    <dgm:pt modelId="{223AAA03-010E-4D35-9329-54BB014C8860}" type="pres">
      <dgm:prSet presAssocID="{2A9A7CCA-73AF-4F4B-9328-873900162895}" presName="iconSpace" presStyleCnt="0"/>
      <dgm:spPr/>
    </dgm:pt>
    <dgm:pt modelId="{E7204A46-839F-45C3-830C-FE146B15F593}" type="pres">
      <dgm:prSet presAssocID="{2A9A7CCA-73AF-4F4B-9328-873900162895}" presName="parTx" presStyleLbl="revTx" presStyleIdx="2" presStyleCnt="4">
        <dgm:presLayoutVars>
          <dgm:chMax val="0"/>
          <dgm:chPref val="0"/>
        </dgm:presLayoutVars>
      </dgm:prSet>
      <dgm:spPr/>
    </dgm:pt>
    <dgm:pt modelId="{EE25B62E-ED47-4CC4-9040-1B61AC5C1676}" type="pres">
      <dgm:prSet presAssocID="{2A9A7CCA-73AF-4F4B-9328-873900162895}" presName="txSpace" presStyleCnt="0"/>
      <dgm:spPr/>
    </dgm:pt>
    <dgm:pt modelId="{B894E611-7552-4093-8BCF-2DA9849129C5}" type="pres">
      <dgm:prSet presAssocID="{2A9A7CCA-73AF-4F4B-9328-873900162895}" presName="desTx" presStyleLbl="revTx" presStyleIdx="3" presStyleCnt="4">
        <dgm:presLayoutVars/>
      </dgm:prSet>
      <dgm:spPr/>
    </dgm:pt>
  </dgm:ptLst>
  <dgm:cxnLst>
    <dgm:cxn modelId="{DD974B0A-DAB9-4794-A904-A02C8FCB62F0}" type="presOf" srcId="{3917B092-2836-4D3A-97F8-0D9D46A5A082}" destId="{B894E611-7552-4093-8BCF-2DA9849129C5}" srcOrd="0" destOrd="2" presId="urn:microsoft.com/office/officeart/2018/2/layout/IconLabelDescriptionList"/>
    <dgm:cxn modelId="{82F73B0B-4205-4E18-8642-B643E4413A8E}" srcId="{D17DD2A5-5933-453F-A928-86D558E2D819}" destId="{383374BC-021A-44A5-B350-32FAB1D459E5}" srcOrd="0" destOrd="0" parTransId="{CE11B13B-5372-4E40-ABC5-3ABB2D135DF8}" sibTransId="{CF54A6C1-C505-459D-B295-7B6C1AE98EDC}"/>
    <dgm:cxn modelId="{03839C15-5F3A-404C-A602-1887FC5C2447}" srcId="{D17DD2A5-5933-453F-A928-86D558E2D819}" destId="{148E916A-FCB3-4E28-BBBE-97FDE4D2D3D8}" srcOrd="3" destOrd="0" parTransId="{47655B0B-F0A4-4F04-8917-0F4E636DBC35}" sibTransId="{B35E6C2B-67AF-49CC-87C5-DC5287796557}"/>
    <dgm:cxn modelId="{4EA48418-C651-4597-9C6B-3DC942E48744}" srcId="{2A9A7CCA-73AF-4F4B-9328-873900162895}" destId="{AB6E1FCE-A4EA-4AE8-999B-151086FEE848}" srcOrd="3" destOrd="0" parTransId="{1970180B-96EC-4D81-8558-F4519A72B638}" sibTransId="{DFF97178-DE8C-44BB-AF91-6F9639BC4F96}"/>
    <dgm:cxn modelId="{0331111D-1B56-4FE5-B3C3-9E3697AB317B}" type="presOf" srcId="{8E9EC7C1-DBDA-46D4-AE5E-82D5627F8122}" destId="{B894E611-7552-4093-8BCF-2DA9849129C5}" srcOrd="0" destOrd="0" presId="urn:microsoft.com/office/officeart/2018/2/layout/IconLabelDescriptionList"/>
    <dgm:cxn modelId="{64207123-8C2D-4CE1-AAEA-D7204700EB60}" srcId="{7D5FD014-5838-47CC-BDB2-F9D22026BE5D}" destId="{D17DD2A5-5933-453F-A928-86D558E2D819}" srcOrd="0" destOrd="0" parTransId="{2DF1AD60-D703-4CF0-A9AD-B10FB4A69915}" sibTransId="{9488EA98-FC70-4934-9EDB-73BDE90E3733}"/>
    <dgm:cxn modelId="{EC95EF26-B9A2-42A3-8A5F-E552E4DFB894}" type="presOf" srcId="{7D5FD014-5838-47CC-BDB2-F9D22026BE5D}" destId="{12091D7E-2A60-4ECF-8243-390C35189EC1}" srcOrd="0" destOrd="0" presId="urn:microsoft.com/office/officeart/2018/2/layout/IconLabelDescriptionList"/>
    <dgm:cxn modelId="{53E6A730-E218-4BE3-BA17-E1438921FFEC}" srcId="{2A9A7CCA-73AF-4F4B-9328-873900162895}" destId="{8E9EC7C1-DBDA-46D4-AE5E-82D5627F8122}" srcOrd="0" destOrd="0" parTransId="{C3BC6D10-ED2E-4510-BB61-0DA601F79686}" sibTransId="{E0C75B32-E831-43A1-AE48-FADF1BA4DB98}"/>
    <dgm:cxn modelId="{5C5E8737-4B10-4298-AA4C-CCB2800291BA}" type="presOf" srcId="{148E916A-FCB3-4E28-BBBE-97FDE4D2D3D8}" destId="{B11E676C-CB13-4C78-AF52-D0E96CDCC474}" srcOrd="0" destOrd="3" presId="urn:microsoft.com/office/officeart/2018/2/layout/IconLabelDescriptionList"/>
    <dgm:cxn modelId="{7302EB5C-2423-4743-9089-9CDDB5C27C2B}" srcId="{D17DD2A5-5933-453F-A928-86D558E2D819}" destId="{A654CD15-809B-43A5-8948-6E4E9B3741A9}" srcOrd="2" destOrd="0" parTransId="{5105042C-2AE9-456C-984F-DC31D9A21245}" sibTransId="{1CEEC35A-B31D-4CFA-A2E7-564B14A2654C}"/>
    <dgm:cxn modelId="{F9E47D64-6E23-40D8-9583-BFD2D90BECA0}" type="presOf" srcId="{AB6E1FCE-A4EA-4AE8-999B-151086FEE848}" destId="{B894E611-7552-4093-8BCF-2DA9849129C5}" srcOrd="0" destOrd="3" presId="urn:microsoft.com/office/officeart/2018/2/layout/IconLabelDescriptionList"/>
    <dgm:cxn modelId="{D07CA666-0519-464A-A070-BF436CC15AB6}" type="presOf" srcId="{D17DD2A5-5933-453F-A928-86D558E2D819}" destId="{51CDED48-B5F2-4707-A456-4D2093FE52D2}" srcOrd="0" destOrd="0" presId="urn:microsoft.com/office/officeart/2018/2/layout/IconLabelDescriptionList"/>
    <dgm:cxn modelId="{5F1ACC46-7B60-49CD-8868-0157BD8ABAC9}" srcId="{D17DD2A5-5933-453F-A928-86D558E2D819}" destId="{5FF938E4-1580-4117-954A-A0558CBCDE75}" srcOrd="1" destOrd="0" parTransId="{5A6890BD-7A90-45A0-8439-CB3245618A65}" sibTransId="{879E37A5-CAD8-46D9-9F7C-80C4741A6CA5}"/>
    <dgm:cxn modelId="{80B1518D-7A1D-428A-8633-D9D70B6DF420}" srcId="{2A9A7CCA-73AF-4F4B-9328-873900162895}" destId="{873B0E38-654A-46A8-B1F6-D26861F2C1B0}" srcOrd="1" destOrd="0" parTransId="{AD218808-6939-4144-8798-A6C438FA27E0}" sibTransId="{2AED02CF-1354-4BE0-96AE-0D747E540F38}"/>
    <dgm:cxn modelId="{D57C6191-15DC-4CDD-B224-4C154AFC6ADE}" type="presOf" srcId="{383374BC-021A-44A5-B350-32FAB1D459E5}" destId="{B11E676C-CB13-4C78-AF52-D0E96CDCC474}" srcOrd="0" destOrd="0" presId="urn:microsoft.com/office/officeart/2018/2/layout/IconLabelDescriptionList"/>
    <dgm:cxn modelId="{76C36D99-425F-43EC-9EFE-FF3391818B38}" type="presOf" srcId="{A654CD15-809B-43A5-8948-6E4E9B3741A9}" destId="{B11E676C-CB13-4C78-AF52-D0E96CDCC474}" srcOrd="0" destOrd="2" presId="urn:microsoft.com/office/officeart/2018/2/layout/IconLabelDescriptionList"/>
    <dgm:cxn modelId="{7EF443A1-BC75-42CE-B3DA-CEC1885FC30C}" type="presOf" srcId="{2A9A7CCA-73AF-4F4B-9328-873900162895}" destId="{E7204A46-839F-45C3-830C-FE146B15F593}" srcOrd="0" destOrd="0" presId="urn:microsoft.com/office/officeart/2018/2/layout/IconLabelDescriptionList"/>
    <dgm:cxn modelId="{377B74A8-619E-4FAD-9FD4-BC9F2B4B1F08}" type="presOf" srcId="{5FF938E4-1580-4117-954A-A0558CBCDE75}" destId="{B11E676C-CB13-4C78-AF52-D0E96CDCC474}" srcOrd="0" destOrd="1" presId="urn:microsoft.com/office/officeart/2018/2/layout/IconLabelDescriptionList"/>
    <dgm:cxn modelId="{D2D622C3-D0CF-4871-BBE5-2C2EC62CD082}" srcId="{7D5FD014-5838-47CC-BDB2-F9D22026BE5D}" destId="{2A9A7CCA-73AF-4F4B-9328-873900162895}" srcOrd="1" destOrd="0" parTransId="{34C9DBE4-3587-4A55-AEDF-925781D8156D}" sibTransId="{C4042D1B-BD1D-4EA5-BE20-1A7B9DFF10AC}"/>
    <dgm:cxn modelId="{8DCC74D3-8DE4-4E89-863D-6F3487725773}" type="presOf" srcId="{873B0E38-654A-46A8-B1F6-D26861F2C1B0}" destId="{B894E611-7552-4093-8BCF-2DA9849129C5}" srcOrd="0" destOrd="1" presId="urn:microsoft.com/office/officeart/2018/2/layout/IconLabelDescriptionList"/>
    <dgm:cxn modelId="{F7AA2AF2-9C4D-45B9-8267-CC81AE85B026}" srcId="{2A9A7CCA-73AF-4F4B-9328-873900162895}" destId="{3917B092-2836-4D3A-97F8-0D9D46A5A082}" srcOrd="2" destOrd="0" parTransId="{B846FA63-4674-4C93-B072-91DC2393E4F6}" sibTransId="{64D2C549-1001-43BC-A7A1-244928CCD8B3}"/>
    <dgm:cxn modelId="{9161479B-0C33-46CF-A078-0C655BE4820F}" type="presParOf" srcId="{12091D7E-2A60-4ECF-8243-390C35189EC1}" destId="{A7174C5D-2835-44CE-843E-05D9D55CE99F}" srcOrd="0" destOrd="0" presId="urn:microsoft.com/office/officeart/2018/2/layout/IconLabelDescriptionList"/>
    <dgm:cxn modelId="{FF9A4AE9-F1AE-48FA-B82B-7B213DB7A8BB}" type="presParOf" srcId="{A7174C5D-2835-44CE-843E-05D9D55CE99F}" destId="{D5F12D66-B2B9-4BF6-9AA0-6BCA88992258}" srcOrd="0" destOrd="0" presId="urn:microsoft.com/office/officeart/2018/2/layout/IconLabelDescriptionList"/>
    <dgm:cxn modelId="{5D61E1C2-ECF1-439B-A943-77649D788547}" type="presParOf" srcId="{A7174C5D-2835-44CE-843E-05D9D55CE99F}" destId="{A2602A7B-F566-42E8-B9F6-E3C3B1B1583E}" srcOrd="1" destOrd="0" presId="urn:microsoft.com/office/officeart/2018/2/layout/IconLabelDescriptionList"/>
    <dgm:cxn modelId="{F8ACBC19-991A-43CF-B085-312B718A4D7C}" type="presParOf" srcId="{A7174C5D-2835-44CE-843E-05D9D55CE99F}" destId="{51CDED48-B5F2-4707-A456-4D2093FE52D2}" srcOrd="2" destOrd="0" presId="urn:microsoft.com/office/officeart/2018/2/layout/IconLabelDescriptionList"/>
    <dgm:cxn modelId="{D95C34B5-39CB-440B-BBC0-529834025236}" type="presParOf" srcId="{A7174C5D-2835-44CE-843E-05D9D55CE99F}" destId="{3C2C2422-23B3-4D64-8D5B-B347A1CD1AE4}" srcOrd="3" destOrd="0" presId="urn:microsoft.com/office/officeart/2018/2/layout/IconLabelDescriptionList"/>
    <dgm:cxn modelId="{45356910-55A3-4431-8876-E58C15BFF747}" type="presParOf" srcId="{A7174C5D-2835-44CE-843E-05D9D55CE99F}" destId="{B11E676C-CB13-4C78-AF52-D0E96CDCC474}" srcOrd="4" destOrd="0" presId="urn:microsoft.com/office/officeart/2018/2/layout/IconLabelDescriptionList"/>
    <dgm:cxn modelId="{83D63249-5FA8-4EB8-872D-FBCC2EB6A72D}" type="presParOf" srcId="{12091D7E-2A60-4ECF-8243-390C35189EC1}" destId="{8F29097A-FBE0-4899-A52C-220712B4DBEB}" srcOrd="1" destOrd="0" presId="urn:microsoft.com/office/officeart/2018/2/layout/IconLabelDescriptionList"/>
    <dgm:cxn modelId="{14605D0F-3620-4C77-BF4E-EFA333C09430}" type="presParOf" srcId="{12091D7E-2A60-4ECF-8243-390C35189EC1}" destId="{60958759-0E89-4FA2-9224-2F8E96C44FBF}" srcOrd="2" destOrd="0" presId="urn:microsoft.com/office/officeart/2018/2/layout/IconLabelDescriptionList"/>
    <dgm:cxn modelId="{B3F326DC-EAEA-4C85-85FE-CB55814456FC}" type="presParOf" srcId="{60958759-0E89-4FA2-9224-2F8E96C44FBF}" destId="{773E364D-637D-4CD1-B98C-4AECFE31DEBD}" srcOrd="0" destOrd="0" presId="urn:microsoft.com/office/officeart/2018/2/layout/IconLabelDescriptionList"/>
    <dgm:cxn modelId="{84223F5D-1A90-4278-8F24-188CA178AF76}" type="presParOf" srcId="{60958759-0E89-4FA2-9224-2F8E96C44FBF}" destId="{223AAA03-010E-4D35-9329-54BB014C8860}" srcOrd="1" destOrd="0" presId="urn:microsoft.com/office/officeart/2018/2/layout/IconLabelDescriptionList"/>
    <dgm:cxn modelId="{8AA050C0-35BF-4CF1-BFD1-029658C63D6D}" type="presParOf" srcId="{60958759-0E89-4FA2-9224-2F8E96C44FBF}" destId="{E7204A46-839F-45C3-830C-FE146B15F593}" srcOrd="2" destOrd="0" presId="urn:microsoft.com/office/officeart/2018/2/layout/IconLabelDescriptionList"/>
    <dgm:cxn modelId="{D6D696E8-380D-40B6-A4C5-342D0AACA8B6}" type="presParOf" srcId="{60958759-0E89-4FA2-9224-2F8E96C44FBF}" destId="{EE25B62E-ED47-4CC4-9040-1B61AC5C1676}" srcOrd="3" destOrd="0" presId="urn:microsoft.com/office/officeart/2018/2/layout/IconLabelDescriptionList"/>
    <dgm:cxn modelId="{FAFAE967-8E9C-45BE-A7C2-6F8BD418CDA3}" type="presParOf" srcId="{60958759-0E89-4FA2-9224-2F8E96C44FBF}" destId="{B894E611-7552-4093-8BCF-2DA9849129C5}"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AAF91-BABE-4D55-92C6-8B83519CEA92}">
      <dsp:nvSpPr>
        <dsp:cNvPr id="0" name=""/>
        <dsp:cNvSpPr/>
      </dsp:nvSpPr>
      <dsp:spPr>
        <a:xfrm>
          <a:off x="0" y="0"/>
          <a:ext cx="6628804" cy="889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dirty="0"/>
            <a:t>Introduction</a:t>
          </a:r>
          <a:r>
            <a:rPr lang="en-GB" sz="3800" kern="1200" dirty="0"/>
            <a:t>​</a:t>
          </a:r>
          <a:endParaRPr lang="en-US" sz="3800" kern="1200" dirty="0"/>
        </a:p>
      </dsp:txBody>
      <dsp:txXfrm>
        <a:off x="43407" y="43407"/>
        <a:ext cx="6541990" cy="802386"/>
      </dsp:txXfrm>
    </dsp:sp>
    <dsp:sp modelId="{1A037B53-EC4D-4BAA-B071-5EE8FF4EF5B9}">
      <dsp:nvSpPr>
        <dsp:cNvPr id="0" name=""/>
        <dsp:cNvSpPr/>
      </dsp:nvSpPr>
      <dsp:spPr>
        <a:xfrm>
          <a:off x="0" y="1046550"/>
          <a:ext cx="6628804" cy="8892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Excel</a:t>
          </a:r>
          <a:r>
            <a:rPr lang="en-GB" sz="3800" kern="1200"/>
            <a:t>​</a:t>
          </a:r>
          <a:endParaRPr lang="en-US" sz="3800" kern="1200"/>
        </a:p>
      </dsp:txBody>
      <dsp:txXfrm>
        <a:off x="43407" y="1089957"/>
        <a:ext cx="6541990" cy="802386"/>
      </dsp:txXfrm>
    </dsp:sp>
    <dsp:sp modelId="{DD204737-1C01-4D2D-B136-DEDC0DF16001}">
      <dsp:nvSpPr>
        <dsp:cNvPr id="0" name=""/>
        <dsp:cNvSpPr/>
      </dsp:nvSpPr>
      <dsp:spPr>
        <a:xfrm>
          <a:off x="0" y="2045190"/>
          <a:ext cx="6628804" cy="8892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MS teams</a:t>
          </a:r>
          <a:r>
            <a:rPr lang="en-GB" sz="3800" kern="1200"/>
            <a:t>​</a:t>
          </a:r>
          <a:endParaRPr lang="en-US" sz="3800" kern="1200"/>
        </a:p>
      </dsp:txBody>
      <dsp:txXfrm>
        <a:off x="43407" y="2088597"/>
        <a:ext cx="6541990" cy="802386"/>
      </dsp:txXfrm>
    </dsp:sp>
    <dsp:sp modelId="{3B334C17-AEDC-490C-873C-A0B45231217A}">
      <dsp:nvSpPr>
        <dsp:cNvPr id="0" name=""/>
        <dsp:cNvSpPr/>
      </dsp:nvSpPr>
      <dsp:spPr>
        <a:xfrm>
          <a:off x="0" y="3043830"/>
          <a:ext cx="6628804" cy="8892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Digital Safety Action Plan</a:t>
          </a:r>
          <a:r>
            <a:rPr lang="en-GB" sz="3800" kern="1200"/>
            <a:t>​</a:t>
          </a:r>
          <a:endParaRPr lang="en-US" sz="3800" kern="1200"/>
        </a:p>
      </dsp:txBody>
      <dsp:txXfrm>
        <a:off x="43407" y="3087237"/>
        <a:ext cx="6541990" cy="802386"/>
      </dsp:txXfrm>
    </dsp:sp>
    <dsp:sp modelId="{19E70088-DFD2-4FF2-A1EF-F4878766A28B}">
      <dsp:nvSpPr>
        <dsp:cNvPr id="0" name=""/>
        <dsp:cNvSpPr/>
      </dsp:nvSpPr>
      <dsp:spPr>
        <a:xfrm>
          <a:off x="0" y="4042470"/>
          <a:ext cx="6628804" cy="8892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b="1" kern="1200"/>
            <a:t>Conclusion</a:t>
          </a:r>
          <a:r>
            <a:rPr lang="en-GB" sz="3800" kern="1200"/>
            <a:t>​</a:t>
          </a:r>
          <a:endParaRPr lang="en-US" sz="3800" kern="1200"/>
        </a:p>
      </dsp:txBody>
      <dsp:txXfrm>
        <a:off x="43407" y="4085877"/>
        <a:ext cx="6541990" cy="802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12D66-B2B9-4BF6-9AA0-6BCA88992258}">
      <dsp:nvSpPr>
        <dsp:cNvPr id="0" name=""/>
        <dsp:cNvSpPr/>
      </dsp:nvSpPr>
      <dsp:spPr>
        <a:xfrm>
          <a:off x="115654" y="0"/>
          <a:ext cx="1510523" cy="14727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CDED48-B5F2-4707-A456-4D2093FE52D2}">
      <dsp:nvSpPr>
        <dsp:cNvPr id="0" name=""/>
        <dsp:cNvSpPr/>
      </dsp:nvSpPr>
      <dsp:spPr>
        <a:xfrm>
          <a:off x="115654" y="1644420"/>
          <a:ext cx="4315781" cy="631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dirty="0"/>
            <a:t>The problems at greenfield:</a:t>
          </a:r>
          <a:endParaRPr lang="en-US" sz="2500" kern="1200" dirty="0"/>
        </a:p>
      </dsp:txBody>
      <dsp:txXfrm>
        <a:off x="115654" y="1644420"/>
        <a:ext cx="4315781" cy="631198"/>
      </dsp:txXfrm>
    </dsp:sp>
    <dsp:sp modelId="{B11E676C-CB13-4C78-AF52-D0E96CDCC474}">
      <dsp:nvSpPr>
        <dsp:cNvPr id="0" name=""/>
        <dsp:cNvSpPr/>
      </dsp:nvSpPr>
      <dsp:spPr>
        <a:xfrm>
          <a:off x="115654" y="2355444"/>
          <a:ext cx="4315781" cy="1738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Care plans can be downloaded by staff members on their personal devices </a:t>
          </a:r>
        </a:p>
        <a:p>
          <a:pPr marL="0" lvl="0" indent="0" algn="l" defTabSz="755650">
            <a:lnSpc>
              <a:spcPct val="100000"/>
            </a:lnSpc>
            <a:spcBef>
              <a:spcPct val="0"/>
            </a:spcBef>
            <a:spcAft>
              <a:spcPct val="35000"/>
            </a:spcAft>
            <a:buNone/>
          </a:pPr>
          <a:r>
            <a:rPr lang="en-GB" sz="1700" kern="1200" dirty="0"/>
            <a:t>The same document may exist in many versions</a:t>
          </a:r>
          <a:endParaRPr lang="en-US" sz="1700" kern="1200" dirty="0"/>
        </a:p>
        <a:p>
          <a:pPr marL="0" lvl="0" indent="0" algn="l" defTabSz="755650">
            <a:lnSpc>
              <a:spcPct val="100000"/>
            </a:lnSpc>
            <a:spcBef>
              <a:spcPct val="0"/>
            </a:spcBef>
            <a:spcAft>
              <a:spcPct val="35000"/>
            </a:spcAft>
            <a:buNone/>
          </a:pPr>
          <a:r>
            <a:rPr lang="en-GB" sz="1700" kern="1200" dirty="0"/>
            <a:t>There can be too much personal data kept</a:t>
          </a:r>
          <a:endParaRPr lang="en-US" sz="1700" kern="1200" dirty="0"/>
        </a:p>
        <a:p>
          <a:pPr marL="0" lvl="0" indent="0" algn="l" defTabSz="755650">
            <a:lnSpc>
              <a:spcPct val="100000"/>
            </a:lnSpc>
            <a:spcBef>
              <a:spcPct val="0"/>
            </a:spcBef>
            <a:spcAft>
              <a:spcPct val="35000"/>
            </a:spcAft>
            <a:buNone/>
          </a:pPr>
          <a:r>
            <a:rPr lang="en-GB" sz="1700" kern="1200" dirty="0"/>
            <a:t>Data loss or hacking is a possibility </a:t>
          </a:r>
          <a:endParaRPr lang="en-US" sz="1700" kern="1200" dirty="0"/>
        </a:p>
      </dsp:txBody>
      <dsp:txXfrm>
        <a:off x="115654" y="2355444"/>
        <a:ext cx="4315781" cy="1738037"/>
      </dsp:txXfrm>
    </dsp:sp>
    <dsp:sp modelId="{773E364D-637D-4CD1-B98C-4AECFE31DEBD}">
      <dsp:nvSpPr>
        <dsp:cNvPr id="0" name=""/>
        <dsp:cNvSpPr/>
      </dsp:nvSpPr>
      <dsp:spPr>
        <a:xfrm>
          <a:off x="5186697" y="0"/>
          <a:ext cx="1510523" cy="14727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204A46-839F-45C3-830C-FE146B15F593}">
      <dsp:nvSpPr>
        <dsp:cNvPr id="0" name=""/>
        <dsp:cNvSpPr/>
      </dsp:nvSpPr>
      <dsp:spPr>
        <a:xfrm>
          <a:off x="5186697" y="1644420"/>
          <a:ext cx="4315781" cy="631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t>Solutions for greenfield:</a:t>
          </a:r>
          <a:endParaRPr lang="en-US" sz="2500" kern="1200"/>
        </a:p>
      </dsp:txBody>
      <dsp:txXfrm>
        <a:off x="5186697" y="1644420"/>
        <a:ext cx="4315781" cy="631198"/>
      </dsp:txXfrm>
    </dsp:sp>
    <dsp:sp modelId="{B894E611-7552-4093-8BCF-2DA9849129C5}">
      <dsp:nvSpPr>
        <dsp:cNvPr id="0" name=""/>
        <dsp:cNvSpPr/>
      </dsp:nvSpPr>
      <dsp:spPr>
        <a:xfrm>
          <a:off x="5186697" y="2355444"/>
          <a:ext cx="4315781" cy="1738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Only store all files on Microsoft 365</a:t>
          </a:r>
          <a:endParaRPr lang="en-US" sz="1700" kern="1200"/>
        </a:p>
        <a:p>
          <a:pPr marL="0" lvl="0" indent="0" algn="l" defTabSz="755650">
            <a:lnSpc>
              <a:spcPct val="100000"/>
            </a:lnSpc>
            <a:spcBef>
              <a:spcPct val="0"/>
            </a:spcBef>
            <a:spcAft>
              <a:spcPct val="35000"/>
            </a:spcAft>
            <a:buNone/>
          </a:pPr>
          <a:r>
            <a:rPr lang="en-GB" sz="1700" kern="1200"/>
            <a:t>Client data should not be saved on personal devices</a:t>
          </a:r>
          <a:endParaRPr lang="en-US" sz="1700" kern="1200"/>
        </a:p>
        <a:p>
          <a:pPr marL="0" lvl="0" indent="0" algn="l" defTabSz="755650">
            <a:lnSpc>
              <a:spcPct val="100000"/>
            </a:lnSpc>
            <a:spcBef>
              <a:spcPct val="0"/>
            </a:spcBef>
            <a:spcAft>
              <a:spcPct val="35000"/>
            </a:spcAft>
            <a:buNone/>
          </a:pPr>
          <a:r>
            <a:rPr lang="en-GB" sz="1700" kern="1200"/>
            <a:t>Make use of safe cloud storage </a:t>
          </a:r>
          <a:endParaRPr lang="en-US" sz="1700" kern="1200"/>
        </a:p>
        <a:p>
          <a:pPr marL="0" lvl="0" indent="0" algn="l" defTabSz="755650">
            <a:lnSpc>
              <a:spcPct val="100000"/>
            </a:lnSpc>
            <a:spcBef>
              <a:spcPct val="0"/>
            </a:spcBef>
            <a:spcAft>
              <a:spcPct val="35000"/>
            </a:spcAft>
            <a:buNone/>
          </a:pPr>
          <a:r>
            <a:rPr lang="en-GB" sz="1700" kern="1200"/>
            <a:t>The same system should be used by all</a:t>
          </a:r>
          <a:endParaRPr lang="en-US" sz="1700" kern="1200"/>
        </a:p>
      </dsp:txBody>
      <dsp:txXfrm>
        <a:off x="5186697" y="2355444"/>
        <a:ext cx="4315781" cy="17380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EE16D1-BB00-4FB9-9D4E-13D223384724}"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661B14-163B-4562-A928-B55EB24843E8}" type="slidenum">
              <a:rPr lang="en-GB" smtClean="0"/>
              <a:t>‹#›</a:t>
            </a:fld>
            <a:endParaRPr lang="en-GB"/>
          </a:p>
        </p:txBody>
      </p:sp>
    </p:spTree>
    <p:extLst>
      <p:ext uri="{BB962C8B-B14F-4D97-AF65-F5344CB8AC3E}">
        <p14:creationId xmlns:p14="http://schemas.microsoft.com/office/powerpoint/2010/main" val="22855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61B14-163B-4562-A928-B55EB24843E8}" type="slidenum">
              <a:rPr lang="en-GB" smtClean="0"/>
              <a:t>4</a:t>
            </a:fld>
            <a:endParaRPr lang="en-GB"/>
          </a:p>
        </p:txBody>
      </p:sp>
    </p:spTree>
    <p:extLst>
      <p:ext uri="{BB962C8B-B14F-4D97-AF65-F5344CB8AC3E}">
        <p14:creationId xmlns:p14="http://schemas.microsoft.com/office/powerpoint/2010/main" val="1364139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61B14-163B-4562-A928-B55EB24843E8}" type="slidenum">
              <a:rPr lang="en-GB" smtClean="0"/>
              <a:t>14</a:t>
            </a:fld>
            <a:endParaRPr lang="en-GB"/>
          </a:p>
        </p:txBody>
      </p:sp>
    </p:spTree>
    <p:extLst>
      <p:ext uri="{BB962C8B-B14F-4D97-AF65-F5344CB8AC3E}">
        <p14:creationId xmlns:p14="http://schemas.microsoft.com/office/powerpoint/2010/main" val="1964931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2503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934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4198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7540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2/14/2026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749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2/14/2026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7628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2/14/2026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3102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4852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2/14/2026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6719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05878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807835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002528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672451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93671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10452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2/14/2026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546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47909012"/>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wtogeek.com/358380/how-to-link-or-embed-an-excel-worksheet-in-a-powerpoint-or-word-document/" TargetMode="External"/><Relationship Id="rId2" Type="http://schemas.openxmlformats.org/officeDocument/2006/relationships/hyperlink" Target="https://www.exceldelta.com/articles/how-healthcare-professionals-can-use-excel-to-improve-patient-care" TargetMode="External"/><Relationship Id="rId1" Type="http://schemas.openxmlformats.org/officeDocument/2006/relationships/slideLayout" Target="../slideLayouts/slideLayout2.xml"/><Relationship Id="rId4" Type="http://schemas.openxmlformats.org/officeDocument/2006/relationships/hyperlink" Target="https://optimumpps.co.uk/from-excel-to-erp-why-social-care-needs-real-time-system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hipaajournal.com/hipaa-explained/" TargetMode="External"/><Relationship Id="rId3" Type="http://schemas.openxmlformats.org/officeDocument/2006/relationships/hyperlink" Target="https://www.enter.health/post/role-based-access-control-healthcare-rcm" TargetMode="External"/><Relationship Id="rId7" Type="http://schemas.openxmlformats.org/officeDocument/2006/relationships/hyperlink" Target="https://whistleblowersoftware.com/en/gdpr-compliance?hsa_acc=1802811096&amp;hsa_cam=15935782999&amp;hsa_grp=1351301318584403&amp;hsa_ad=&amp;hsa_src=o&amp;hsa_tgt=dat-2336256051035051:loc-188&amp;hsa_kw=https%3A%2F%2Fwhistleblowersoftware.com%2Fen&amp;hsa_mt=b&amp;hsa_net=adwords&amp;hsa_ver=3&amp;msclkid=2617e73f438b1a8b995a8eb01d51892e&amp;utm_source=bing&amp;utm_medium=cpc&amp;utm_campaign=Search%20-%20UK%20-%20A&amp;utm_term=https%3A%2F%2Fwhistleblowersoftware.com%2Fen&amp;utm_content=CH%20-%20Search%20-%20UK%20-%20dynamic%20ad%20group" TargetMode="External"/><Relationship Id="rId2" Type="http://schemas.openxmlformats.org/officeDocument/2006/relationships/hyperlink" Target="https://www.techtarget.com/searchsecurity/definition/multifactor-authentication-MFA" TargetMode="External"/><Relationship Id="rId1" Type="http://schemas.openxmlformats.org/officeDocument/2006/relationships/slideLayout" Target="../slideLayouts/slideLayout2.xml"/><Relationship Id="rId6" Type="http://schemas.openxmlformats.org/officeDocument/2006/relationships/hyperlink" Target="https://digitalhealthnetworks.net/wp-content/uploads/2025/03/CSO-Council-White-Paper-Digital-Clinical-Safety-in-the-UK-March-2025.pdf" TargetMode="External"/><Relationship Id="rId5" Type="http://schemas.openxmlformats.org/officeDocument/2006/relationships/hyperlink" Target="https://www.hse.gov.uk/humanfactors/topics/humanfail.htm" TargetMode="External"/><Relationship Id="rId4" Type="http://schemas.openxmlformats.org/officeDocument/2006/relationships/hyperlink" Target="https://www.hipaajournal.com/wp-content/uploads/2020/09/Why-Encryption-is-Essential-in-Healthcare-Cybersecurity-Atlantic-Net-Whitepaper.pdf" TargetMode="External"/><Relationship Id="rId9" Type="http://schemas.openxmlformats.org/officeDocument/2006/relationships/hyperlink" Target="https://www.england.nhs.uk/long-read/microsoft-teams-and-remote-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lecular structure and periodic table on a desk">
            <a:extLst>
              <a:ext uri="{FF2B5EF4-FFF2-40B4-BE49-F238E27FC236}">
                <a16:creationId xmlns:a16="http://schemas.microsoft.com/office/drawing/2014/main" id="{91AF4866-FAD8-0EA9-11B8-10D4BD2282CB}"/>
              </a:ext>
            </a:extLst>
          </p:cNvPr>
          <p:cNvPicPr>
            <a:picLocks noChangeAspect="1"/>
          </p:cNvPicPr>
          <p:nvPr/>
        </p:nvPicPr>
        <p:blipFill>
          <a:blip r:embed="rId2"/>
          <a:srcRect r="22891" b="-2"/>
          <a:stretch>
            <a:fillRect/>
          </a:stretch>
        </p:blipFill>
        <p:spPr>
          <a:xfrm>
            <a:off x="4208655"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C8F92E66-5D67-3AC2-0DB0-25B1753CBAD1}"/>
              </a:ext>
            </a:extLst>
          </p:cNvPr>
          <p:cNvSpPr>
            <a:spLocks noGrp="1"/>
          </p:cNvSpPr>
          <p:nvPr>
            <p:ph idx="1"/>
          </p:nvPr>
        </p:nvSpPr>
        <p:spPr>
          <a:xfrm>
            <a:off x="677334" y="2160589"/>
            <a:ext cx="3851122" cy="3880773"/>
          </a:xfrm>
        </p:spPr>
        <p:txBody>
          <a:bodyPr>
            <a:normAutofit/>
          </a:bodyPr>
          <a:lstStyle/>
          <a:p>
            <a:pPr marL="0" indent="0">
              <a:buNone/>
            </a:pPr>
            <a:r>
              <a:rPr lang="en-GB" b="1" dirty="0">
                <a:latin typeface="Arial" panose="020B0604020202020204" pitchFamily="34" charset="0"/>
                <a:cs typeface="Arial" panose="020B0604020202020204" pitchFamily="34" charset="0"/>
              </a:rPr>
              <a:t>Module Title and Code: Digital Skills and Research: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LCHS4007_BIRMINGHAM</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Date :16</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2026</a:t>
            </a:r>
            <a:r>
              <a:rPr lang="en-GB" dirty="0">
                <a:latin typeface="Arial" panose="020B0604020202020204" pitchFamily="34" charset="0"/>
                <a:cs typeface="Arial" panose="020B0604020202020204" pitchFamily="34" charset="0"/>
              </a:rPr>
              <a:t>​</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22D42AE9-4210-3B89-BB94-06D2E465F316}"/>
              </a:ext>
            </a:extLst>
          </p:cNvPr>
          <p:cNvSpPr txBox="1"/>
          <p:nvPr/>
        </p:nvSpPr>
        <p:spPr>
          <a:xfrm>
            <a:off x="555563" y="4542098"/>
            <a:ext cx="3268980" cy="1077218"/>
          </a:xfrm>
          <a:prstGeom prst="rect">
            <a:avLst/>
          </a:prstGeom>
          <a:noFill/>
        </p:spPr>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Group members:</a:t>
            </a:r>
          </a:p>
          <a:p>
            <a:pPr>
              <a:spcAft>
                <a:spcPts val="600"/>
              </a:spcAft>
            </a:pPr>
            <a:r>
              <a:rPr lang="en-GB" b="1" dirty="0" err="1">
                <a:latin typeface="Arial" panose="020B0604020202020204" pitchFamily="34" charset="0"/>
                <a:cs typeface="Arial" panose="020B0604020202020204" pitchFamily="34" charset="0"/>
              </a:rPr>
              <a:t>Siakha</a:t>
            </a:r>
            <a:r>
              <a:rPr lang="en-GB" b="1" dirty="0">
                <a:latin typeface="Arial" panose="020B0604020202020204" pitchFamily="34" charset="0"/>
                <a:cs typeface="Arial" panose="020B0604020202020204" pitchFamily="34" charset="0"/>
              </a:rPr>
              <a:t> Bi – 2512334</a:t>
            </a:r>
          </a:p>
          <a:p>
            <a:pPr>
              <a:spcAft>
                <a:spcPts val="600"/>
              </a:spcAft>
            </a:pPr>
            <a:r>
              <a:rPr lang="en-GB" b="1" dirty="0">
                <a:latin typeface="Arial" panose="020B0604020202020204" pitchFamily="34" charset="0"/>
                <a:cs typeface="Arial" panose="020B0604020202020204" pitchFamily="34" charset="0"/>
              </a:rPr>
              <a:t>Maria Nadeem - 2407952 </a:t>
            </a:r>
            <a:r>
              <a:rPr lang="en-GB" dirty="0"/>
              <a:t>​</a:t>
            </a:r>
          </a:p>
        </p:txBody>
      </p:sp>
    </p:spTree>
    <p:extLst>
      <p:ext uri="{BB962C8B-B14F-4D97-AF65-F5344CB8AC3E}">
        <p14:creationId xmlns:p14="http://schemas.microsoft.com/office/powerpoint/2010/main" val="21166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2A12E-55A5-D166-EBD9-C99C8A136C08}"/>
              </a:ext>
            </a:extLst>
          </p:cNvPr>
          <p:cNvSpPr>
            <a:spLocks noGrp="1"/>
          </p:cNvSpPr>
          <p:nvPr>
            <p:ph type="title"/>
          </p:nvPr>
        </p:nvSpPr>
        <p:spPr>
          <a:xfrm>
            <a:off x="652481" y="1382486"/>
            <a:ext cx="3547581" cy="4093028"/>
          </a:xfrm>
        </p:spPr>
        <p:txBody>
          <a:bodyPr anchor="ctr">
            <a:normAutofit/>
          </a:bodyPr>
          <a:lstStyle/>
          <a:p>
            <a:r>
              <a:rPr lang="en-GB" sz="4400" b="1" dirty="0"/>
              <a:t>Presentation outline:</a:t>
            </a:r>
          </a:p>
        </p:txBody>
      </p:sp>
      <p:graphicFrame>
        <p:nvGraphicFramePr>
          <p:cNvPr id="5" name="Content Placeholder 2">
            <a:extLst>
              <a:ext uri="{FF2B5EF4-FFF2-40B4-BE49-F238E27FC236}">
                <a16:creationId xmlns:a16="http://schemas.microsoft.com/office/drawing/2014/main" id="{196CF584-FF10-A120-321A-A568EFC03084}"/>
              </a:ext>
            </a:extLst>
          </p:cNvPr>
          <p:cNvGraphicFramePr>
            <a:graphicFrameLocks noGrp="1"/>
          </p:cNvGraphicFramePr>
          <p:nvPr>
            <p:ph idx="1"/>
            <p:extLst>
              <p:ext uri="{D42A27DB-BD31-4B8C-83A1-F6EECF244321}">
                <p14:modId xmlns:p14="http://schemas.microsoft.com/office/powerpoint/2010/main" val="294381468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475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BFF1-A2C9-CFB1-A884-E67D564FA2DA}"/>
              </a:ext>
            </a:extLst>
          </p:cNvPr>
          <p:cNvSpPr>
            <a:spLocks noGrp="1"/>
          </p:cNvSpPr>
          <p:nvPr>
            <p:ph type="title"/>
          </p:nvPr>
        </p:nvSpPr>
        <p:spPr/>
        <p:txBody>
          <a:bodyPr anchor="t">
            <a:normAutofit/>
          </a:bodyPr>
          <a:lstStyle/>
          <a:p>
            <a:r>
              <a:rPr lang="en-GB" b="1" dirty="0"/>
              <a:t>Introduction:</a:t>
            </a:r>
          </a:p>
        </p:txBody>
      </p:sp>
      <p:sp>
        <p:nvSpPr>
          <p:cNvPr id="3" name="Content Placeholder 2">
            <a:extLst>
              <a:ext uri="{FF2B5EF4-FFF2-40B4-BE49-F238E27FC236}">
                <a16:creationId xmlns:a16="http://schemas.microsoft.com/office/drawing/2014/main" id="{A5F47F3E-4A8E-B428-CD45-80B68CC2530A}"/>
              </a:ext>
            </a:extLst>
          </p:cNvPr>
          <p:cNvSpPr>
            <a:spLocks noGrp="1"/>
          </p:cNvSpPr>
          <p:nvPr>
            <p:ph idx="1"/>
          </p:nvPr>
        </p:nvSpPr>
        <p:spPr>
          <a:xfrm>
            <a:off x="677334" y="2160589"/>
            <a:ext cx="3957349" cy="3749323"/>
          </a:xfrm>
        </p:spPr>
        <p:txBody>
          <a:bodyPr>
            <a:normAutofit/>
          </a:bodyPr>
          <a:lstStyle/>
          <a:p>
            <a:pPr marL="0" indent="0" fontAlgn="base">
              <a:buNone/>
            </a:pPr>
            <a:r>
              <a:rPr lang="en-GB" b="1" dirty="0">
                <a:latin typeface="Arial" panose="020B0604020202020204" pitchFamily="34" charset="0"/>
                <a:cs typeface="Arial" panose="020B0604020202020204" pitchFamily="34" charset="0"/>
              </a:rPr>
              <a:t>Case study:</a:t>
            </a:r>
            <a:endParaRPr lang="en-US" dirty="0">
              <a:latin typeface="Arial" panose="020B0604020202020204" pitchFamily="34" charset="0"/>
              <a:cs typeface="Arial" panose="020B0604020202020204" pitchFamily="34" charset="0"/>
            </a:endParaRPr>
          </a:p>
          <a:p>
            <a:pPr marL="0" indent="0" fontAlgn="base">
              <a:buNone/>
            </a:pPr>
            <a:endParaRPr lang="en-GB" dirty="0">
              <a:latin typeface="Arial" panose="020B0604020202020204" pitchFamily="34" charset="0"/>
              <a:cs typeface="Arial" panose="020B0604020202020204" pitchFamily="34" charset="0"/>
            </a:endParaRPr>
          </a:p>
          <a:p>
            <a:pPr marL="0" indent="0" fontAlgn="base">
              <a:buNone/>
            </a:pPr>
            <a:r>
              <a:rPr lang="en-GB" dirty="0">
                <a:latin typeface="Arial" panose="020B0604020202020204" pitchFamily="34" charset="0"/>
                <a:cs typeface="Arial" panose="020B0604020202020204" pitchFamily="34" charset="0"/>
              </a:rPr>
              <a:t>Greenfield Home Care Agency gives person- centred support for older adults living in the community. </a:t>
            </a:r>
            <a:r>
              <a:rPr lang="en-US" dirty="0">
                <a:latin typeface="Arial" panose="020B0604020202020204" pitchFamily="34" charset="0"/>
                <a:cs typeface="Arial" panose="020B0604020202020204" pitchFamily="34" charset="0"/>
              </a:rPr>
              <a:t>​</a:t>
            </a:r>
          </a:p>
          <a:p>
            <a:pPr marL="0" indent="0" fontAlgn="base">
              <a:buNone/>
            </a:pPr>
            <a:endParaRPr lang="en-GB" dirty="0">
              <a:latin typeface="Arial" panose="020B0604020202020204" pitchFamily="34" charset="0"/>
              <a:cs typeface="Arial" panose="020B0604020202020204" pitchFamily="34" charset="0"/>
            </a:endParaRPr>
          </a:p>
          <a:p>
            <a:pPr marL="0" indent="0" fontAlgn="base">
              <a:buNone/>
            </a:pPr>
            <a:r>
              <a:rPr lang="en-GB" dirty="0">
                <a:latin typeface="Arial" panose="020B0604020202020204" pitchFamily="34" charset="0"/>
                <a:cs typeface="Arial" panose="020B0604020202020204" pitchFamily="34" charset="0"/>
              </a:rPr>
              <a:t>The agency is using Microsoft 365 but staff want to use all its tools, and this presentation is focussing on Excel / Teams.</a:t>
            </a:r>
            <a:r>
              <a:rPr lang="en-US" dirty="0">
                <a:latin typeface="Arial" panose="020B0604020202020204" pitchFamily="34" charset="0"/>
                <a:cs typeface="Arial" panose="020B0604020202020204" pitchFamily="34" charset="0"/>
              </a:rPr>
              <a:t>​</a:t>
            </a:r>
          </a:p>
          <a:p>
            <a:endParaRPr lang="en-GB" dirty="0"/>
          </a:p>
        </p:txBody>
      </p:sp>
      <p:pic>
        <p:nvPicPr>
          <p:cNvPr id="1026" name="Picture 2">
            <a:extLst>
              <a:ext uri="{FF2B5EF4-FFF2-40B4-BE49-F238E27FC236}">
                <a16:creationId xmlns:a16="http://schemas.microsoft.com/office/drawing/2014/main" id="{3AF3E727-21A8-FFBE-F120-5F3FFDCBF9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8565" y="1930400"/>
            <a:ext cx="4304624" cy="2997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7870E8-DDDF-8582-EC84-10577FE34279}"/>
              </a:ext>
            </a:extLst>
          </p:cNvPr>
          <p:cNvSpPr txBox="1"/>
          <p:nvPr/>
        </p:nvSpPr>
        <p:spPr>
          <a:xfrm>
            <a:off x="6096000" y="4465296"/>
            <a:ext cx="345056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t>
            </a:r>
            <a:r>
              <a:rPr lang="en-GB" sz="2400" b="1" dirty="0" err="1">
                <a:latin typeface="Arial" panose="020B0604020202020204" pitchFamily="34" charset="0"/>
                <a:cs typeface="Arial" panose="020B0604020202020204" pitchFamily="34" charset="0"/>
              </a:rPr>
              <a:t>milliman</a:t>
            </a:r>
            <a:r>
              <a:rPr lang="en-GB" sz="2400" b="1" dirty="0">
                <a:latin typeface="Arial" panose="020B0604020202020204" pitchFamily="34" charset="0"/>
                <a:cs typeface="Arial" panose="020B0604020202020204" pitchFamily="34" charset="0"/>
              </a:rPr>
              <a:t>, n.d.)</a:t>
            </a:r>
          </a:p>
        </p:txBody>
      </p:sp>
    </p:spTree>
    <p:extLst>
      <p:ext uri="{BB962C8B-B14F-4D97-AF65-F5344CB8AC3E}">
        <p14:creationId xmlns:p14="http://schemas.microsoft.com/office/powerpoint/2010/main" val="208871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1220-4DF2-8130-817D-294AED220265}"/>
              </a:ext>
            </a:extLst>
          </p:cNvPr>
          <p:cNvSpPr>
            <a:spLocks noGrp="1"/>
          </p:cNvSpPr>
          <p:nvPr>
            <p:ph type="title"/>
          </p:nvPr>
        </p:nvSpPr>
        <p:spPr/>
        <p:txBody>
          <a:bodyPr>
            <a:normAutofit fontScale="90000"/>
          </a:bodyPr>
          <a:lstStyle/>
          <a:p>
            <a:r>
              <a:rPr lang="en-GB" b="1" dirty="0"/>
              <a:t>Describe how the staff currently complete the tasks and how excel improves it.</a:t>
            </a:r>
            <a:endParaRPr lang="en-GB" dirty="0"/>
          </a:p>
        </p:txBody>
      </p:sp>
      <p:sp>
        <p:nvSpPr>
          <p:cNvPr id="3" name="Content Placeholder 2">
            <a:extLst>
              <a:ext uri="{FF2B5EF4-FFF2-40B4-BE49-F238E27FC236}">
                <a16:creationId xmlns:a16="http://schemas.microsoft.com/office/drawing/2014/main" id="{DD1944A8-F82E-A1F9-737D-E08112E796F6}"/>
              </a:ext>
            </a:extLst>
          </p:cNvPr>
          <p:cNvSpPr>
            <a:spLocks noGrp="1"/>
          </p:cNvSpPr>
          <p:nvPr>
            <p:ph idx="1"/>
          </p:nvPr>
        </p:nvSpPr>
        <p:spPr/>
        <p:txBody>
          <a:bodyPr>
            <a:normAutofit lnSpcReduction="10000"/>
          </a:bodyPr>
          <a:lstStyle/>
          <a:p>
            <a:pPr fontAlgn="base"/>
            <a:r>
              <a:rPr lang="en-GB" b="1" dirty="0">
                <a:latin typeface="Arial" panose="020B0604020202020204" pitchFamily="34" charset="0"/>
                <a:cs typeface="Arial" panose="020B0604020202020204" pitchFamily="34" charset="0"/>
              </a:rPr>
              <a:t>Current use: </a:t>
            </a:r>
            <a:r>
              <a:rPr lang="en-GB" dirty="0">
                <a:latin typeface="Arial" panose="020B0604020202020204" pitchFamily="34" charset="0"/>
                <a:cs typeface="Arial" panose="020B0604020202020204" pitchFamily="34" charset="0"/>
              </a:rPr>
              <a:t>Communication – scheduling and documentation of patient records.</a:t>
            </a:r>
            <a:r>
              <a:rPr lang="en-US" dirty="0">
                <a:latin typeface="Arial" panose="020B0604020202020204" pitchFamily="34" charset="0"/>
                <a:cs typeface="Arial" panose="020B0604020202020204" pitchFamily="34" charset="0"/>
              </a:rPr>
              <a:t>​</a:t>
            </a:r>
          </a:p>
          <a:p>
            <a:pPr marL="0" indent="0" fontAlgn="base">
              <a:buNone/>
            </a:pPr>
            <a:r>
              <a:rPr lang="en-GB" b="1" dirty="0">
                <a:latin typeface="Arial" panose="020B0604020202020204" pitchFamily="34" charset="0"/>
                <a:cs typeface="Arial" panose="020B0604020202020204" pitchFamily="34" charset="0"/>
              </a:rPr>
              <a:t>      Improvements:</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Use columns to include staff name, role, shift date and shift hours for schedule tracking – for security and finance purposes.</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Using excel to track </a:t>
            </a:r>
            <a:r>
              <a:rPr lang="en-GB" b="1" dirty="0">
                <a:latin typeface="Arial" panose="020B0604020202020204" pitchFamily="34" charset="0"/>
                <a:cs typeface="Arial" panose="020B0604020202020204" pitchFamily="34" charset="0"/>
              </a:rPr>
              <a:t>internal and external visitors</a:t>
            </a:r>
            <a:r>
              <a:rPr lang="en-GB" dirty="0">
                <a:latin typeface="Arial" panose="020B0604020202020204" pitchFamily="34" charset="0"/>
                <a:cs typeface="Arial" panose="020B0604020202020204" pitchFamily="34" charset="0"/>
              </a:rPr>
              <a:t>, for example visiting carers, nurses etc </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Handling sensitive data in Greenfield Home Care, obtaining patient consent, maintaining security and confidentiality, regular training and avoiding overuse of technology.</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a:t>
            </a:r>
          </a:p>
          <a:p>
            <a:pPr fontAlgn="base"/>
            <a:r>
              <a:rPr lang="en-GB" b="1" i="1" dirty="0">
                <a:latin typeface="Arial" panose="020B0604020202020204" pitchFamily="34" charset="0"/>
                <a:cs typeface="Arial" panose="020B0604020202020204" pitchFamily="34" charset="0"/>
              </a:rPr>
              <a:t>(Burks, 2025)</a:t>
            </a: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2493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8CC5-CE3E-BBED-3CF4-52DFA5A7CF8E}"/>
              </a:ext>
            </a:extLst>
          </p:cNvPr>
          <p:cNvSpPr>
            <a:spLocks noGrp="1"/>
          </p:cNvSpPr>
          <p:nvPr>
            <p:ph type="title"/>
          </p:nvPr>
        </p:nvSpPr>
        <p:spPr/>
        <p:txBody>
          <a:bodyPr/>
          <a:lstStyle/>
          <a:p>
            <a:r>
              <a:rPr lang="en-GB" b="1" dirty="0"/>
              <a:t>How excel can be used in Greenfield Home Care to make it more efficient</a:t>
            </a:r>
            <a:endParaRPr lang="en-GB" dirty="0"/>
          </a:p>
        </p:txBody>
      </p:sp>
      <p:sp>
        <p:nvSpPr>
          <p:cNvPr id="3" name="Content Placeholder 2">
            <a:extLst>
              <a:ext uri="{FF2B5EF4-FFF2-40B4-BE49-F238E27FC236}">
                <a16:creationId xmlns:a16="http://schemas.microsoft.com/office/drawing/2014/main" id="{BB75F92B-2016-19EC-AEA5-619A84937247}"/>
              </a:ext>
            </a:extLst>
          </p:cNvPr>
          <p:cNvSpPr>
            <a:spLocks noGrp="1"/>
          </p:cNvSpPr>
          <p:nvPr>
            <p:ph idx="1"/>
          </p:nvPr>
        </p:nvSpPr>
        <p:spPr/>
        <p:txBody>
          <a:bodyPr/>
          <a:lstStyle/>
          <a:p>
            <a:pPr fontAlgn="base"/>
            <a:r>
              <a:rPr lang="en-GB" dirty="0">
                <a:latin typeface="Arial" panose="020B0604020202020204" pitchFamily="34" charset="0"/>
                <a:cs typeface="Arial" panose="020B0604020202020204" pitchFamily="34" charset="0"/>
              </a:rPr>
              <a:t>Excel helps simplify patient record management. Ensures that all patient information </a:t>
            </a:r>
            <a:r>
              <a:rPr lang="en-GB" b="1" dirty="0">
                <a:latin typeface="Arial" panose="020B0604020202020204" pitchFamily="34" charset="0"/>
                <a:cs typeface="Arial" panose="020B0604020202020204" pitchFamily="34" charset="0"/>
              </a:rPr>
              <a:t>is accurate and</a:t>
            </a:r>
            <a:r>
              <a:rPr lang="en-GB" b="1" i="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accessible</a:t>
            </a:r>
            <a:r>
              <a:rPr lang="en-GB" dirty="0">
                <a:latin typeface="Arial" panose="020B0604020202020204" pitchFamily="34" charset="0"/>
                <a:cs typeface="Arial" panose="020B0604020202020204" pitchFamily="34" charset="0"/>
              </a:rPr>
              <a:t> </a:t>
            </a:r>
            <a:r>
              <a:rPr lang="en-GB" b="1" i="1" dirty="0">
                <a:latin typeface="Arial" panose="020B0604020202020204" pitchFamily="34" charset="0"/>
                <a:cs typeface="Arial" panose="020B0604020202020204" pitchFamily="34" charset="0"/>
              </a:rPr>
              <a:t>(Burks, 2025)</a:t>
            </a:r>
            <a:r>
              <a:rPr lang="en-GB"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Excel can be used to track staff schedules and </a:t>
            </a:r>
            <a:r>
              <a:rPr lang="en-GB" b="1" dirty="0">
                <a:latin typeface="Arial" panose="020B0604020202020204" pitchFamily="34" charset="0"/>
                <a:cs typeface="Arial" panose="020B0604020202020204" pitchFamily="34" charset="0"/>
              </a:rPr>
              <a:t>monitor their workloads. </a:t>
            </a:r>
            <a:r>
              <a:rPr lang="en-GB" dirty="0">
                <a:latin typeface="Arial" panose="020B0604020202020204" pitchFamily="34" charset="0"/>
                <a:cs typeface="Arial" panose="020B0604020202020204" pitchFamily="34" charset="0"/>
              </a:rPr>
              <a:t>This is important in identifying if there is appropriate support in critical areas. </a:t>
            </a:r>
            <a:r>
              <a:rPr lang="en-GB" b="1" i="1" dirty="0">
                <a:latin typeface="Arial" panose="020B0604020202020204" pitchFamily="34" charset="0"/>
                <a:cs typeface="Arial" panose="020B0604020202020204" pitchFamily="34" charset="0"/>
              </a:rPr>
              <a:t>(Burks, 2025)</a:t>
            </a:r>
            <a:r>
              <a:rPr lang="en-GB" dirty="0">
                <a:latin typeface="Arial" panose="020B0604020202020204" pitchFamily="34" charset="0"/>
                <a:cs typeface="Arial" panose="020B0604020202020204" pitchFamily="34" charset="0"/>
              </a:rPr>
              <a:t>​</a:t>
            </a:r>
          </a:p>
          <a:p>
            <a:pPr marL="0" indent="0">
              <a:buNone/>
            </a:pPr>
            <a:br>
              <a:rPr lang="en-GB" dirty="0"/>
            </a:br>
            <a:endParaRPr lang="en-GB" dirty="0"/>
          </a:p>
        </p:txBody>
      </p:sp>
    </p:spTree>
    <p:extLst>
      <p:ext uri="{BB962C8B-B14F-4D97-AF65-F5344CB8AC3E}">
        <p14:creationId xmlns:p14="http://schemas.microsoft.com/office/powerpoint/2010/main" val="106314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8219-BAAB-E1E9-AE63-43D103483305}"/>
              </a:ext>
            </a:extLst>
          </p:cNvPr>
          <p:cNvSpPr>
            <a:spLocks noGrp="1"/>
          </p:cNvSpPr>
          <p:nvPr>
            <p:ph type="title"/>
          </p:nvPr>
        </p:nvSpPr>
        <p:spPr/>
        <p:txBody>
          <a:bodyPr/>
          <a:lstStyle/>
          <a:p>
            <a:r>
              <a:rPr lang="en-GB" b="1" dirty="0"/>
              <a:t>Benefits And Limitations</a:t>
            </a:r>
          </a:p>
        </p:txBody>
      </p:sp>
      <p:graphicFrame>
        <p:nvGraphicFramePr>
          <p:cNvPr id="4" name="Content Placeholder 3">
            <a:extLst>
              <a:ext uri="{FF2B5EF4-FFF2-40B4-BE49-F238E27FC236}">
                <a16:creationId xmlns:a16="http://schemas.microsoft.com/office/drawing/2014/main" id="{3B36453C-EF21-9975-6E79-A6876E4C5A93}"/>
              </a:ext>
            </a:extLst>
          </p:cNvPr>
          <p:cNvGraphicFramePr>
            <a:graphicFrameLocks noGrp="1"/>
          </p:cNvGraphicFramePr>
          <p:nvPr>
            <p:ph idx="1"/>
            <p:extLst>
              <p:ext uri="{D42A27DB-BD31-4B8C-83A1-F6EECF244321}">
                <p14:modId xmlns:p14="http://schemas.microsoft.com/office/powerpoint/2010/main" val="858241645"/>
              </p:ext>
            </p:extLst>
          </p:nvPr>
        </p:nvGraphicFramePr>
        <p:xfrm>
          <a:off x="425495" y="1485986"/>
          <a:ext cx="7678647" cy="3931403"/>
        </p:xfrm>
        <a:graphic>
          <a:graphicData uri="http://schemas.openxmlformats.org/drawingml/2006/table">
            <a:tbl>
              <a:tblPr/>
              <a:tblGrid>
                <a:gridCol w="3404153">
                  <a:extLst>
                    <a:ext uri="{9D8B030D-6E8A-4147-A177-3AD203B41FA5}">
                      <a16:colId xmlns:a16="http://schemas.microsoft.com/office/drawing/2014/main" val="1886984301"/>
                    </a:ext>
                  </a:extLst>
                </a:gridCol>
                <a:gridCol w="4274494">
                  <a:extLst>
                    <a:ext uri="{9D8B030D-6E8A-4147-A177-3AD203B41FA5}">
                      <a16:colId xmlns:a16="http://schemas.microsoft.com/office/drawing/2014/main" val="2053810181"/>
                    </a:ext>
                  </a:extLst>
                </a:gridCol>
              </a:tblGrid>
              <a:tr h="589585">
                <a:tc>
                  <a:txBody>
                    <a:bodyPr/>
                    <a:lstStyle/>
                    <a:p>
                      <a:pPr algn="ctr" fontAlgn="base">
                        <a:lnSpc>
                          <a:spcPts val="2175"/>
                        </a:lnSpc>
                        <a:buNone/>
                      </a:pPr>
                      <a:r>
                        <a:rPr lang="en-GB" sz="1300" b="1" i="0">
                          <a:solidFill>
                            <a:srgbClr val="FFFFFF"/>
                          </a:solidFill>
                          <a:effectLst/>
                          <a:latin typeface="Trebuchet MS" panose="020B0603020202020204" pitchFamily="34" charset="0"/>
                        </a:rPr>
                        <a:t>Benefits of Excel​</a:t>
                      </a:r>
                      <a:endParaRPr lang="en-GB" sz="1300" b="1" i="0">
                        <a:solidFill>
                          <a:srgbClr val="FFFFFF"/>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908" cap="flat" cmpd="sng" algn="ctr">
                      <a:solidFill>
                        <a:srgbClr val="FFFFFF"/>
                      </a:solidFill>
                      <a:prstDash val="solid"/>
                      <a:round/>
                      <a:headEnd type="none" w="med" len="med"/>
                      <a:tailEnd type="none" w="med" len="med"/>
                    </a:lnB>
                    <a:solidFill>
                      <a:srgbClr val="90C226"/>
                    </a:solidFill>
                  </a:tcPr>
                </a:tc>
                <a:tc>
                  <a:txBody>
                    <a:bodyPr/>
                    <a:lstStyle/>
                    <a:p>
                      <a:pPr algn="ctr" fontAlgn="base">
                        <a:lnSpc>
                          <a:spcPts val="2175"/>
                        </a:lnSpc>
                        <a:buNone/>
                      </a:pPr>
                      <a:r>
                        <a:rPr lang="en-GB" sz="1300" b="1" i="0">
                          <a:solidFill>
                            <a:srgbClr val="FFFFFF"/>
                          </a:solidFill>
                          <a:effectLst/>
                          <a:latin typeface="Trebuchet MS" panose="020B0603020202020204" pitchFamily="34" charset="0"/>
                        </a:rPr>
                        <a:t>Limitations of Excel ​</a:t>
                      </a:r>
                      <a:endParaRPr lang="en-GB" sz="1300" b="1" i="0">
                        <a:solidFill>
                          <a:srgbClr val="FFFFFF"/>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908" cap="flat" cmpd="sng" algn="ctr">
                      <a:solidFill>
                        <a:srgbClr val="FFFFFF"/>
                      </a:solidFill>
                      <a:prstDash val="solid"/>
                      <a:round/>
                      <a:headEnd type="none" w="med" len="med"/>
                      <a:tailEnd type="none" w="med" len="med"/>
                    </a:lnB>
                    <a:solidFill>
                      <a:srgbClr val="90C226"/>
                    </a:solidFill>
                  </a:tcPr>
                </a:tc>
                <a:extLst>
                  <a:ext uri="{0D108BD9-81ED-4DB2-BD59-A6C34878D82A}">
                    <a16:rowId xmlns:a16="http://schemas.microsoft.com/office/drawing/2014/main" val="503717601"/>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Real time information​</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Human error​</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3359833145"/>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Cost Effective​</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Inconsistency ​</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extLst>
                  <a:ext uri="{0D108BD9-81ED-4DB2-BD59-A6C34878D82A}">
                    <a16:rowId xmlns:a16="http://schemas.microsoft.com/office/drawing/2014/main" val="3694705974"/>
                  </a:ext>
                </a:extLst>
              </a:tr>
              <a:tr h="589585">
                <a:tc>
                  <a:txBody>
                    <a:bodyPr/>
                    <a:lstStyle/>
                    <a:p>
                      <a:pPr algn="l" fontAlgn="base">
                        <a:lnSpc>
                          <a:spcPts val="2175"/>
                        </a:lnSpc>
                        <a:buNone/>
                      </a:pPr>
                      <a:r>
                        <a:rPr lang="en-US" sz="1300" b="0" i="0">
                          <a:solidFill>
                            <a:srgbClr val="000000"/>
                          </a:solidFill>
                          <a:effectLst/>
                          <a:latin typeface="Trebuchet MS" panose="020B0603020202020204" pitchFamily="34" charset="0"/>
                        </a:rPr>
                        <a:t>Higher quality records ​</a:t>
                      </a:r>
                      <a:endParaRPr lang="en-US" sz="1300" b="0" i="0">
                        <a:solidFill>
                          <a:srgbClr val="000000"/>
                        </a:solidFill>
                        <a:effectLst/>
                      </a:endParaRPr>
                    </a:p>
                    <a:p>
                      <a:pPr algn="l" fontAlgn="base">
                        <a:lnSpc>
                          <a:spcPts val="2175"/>
                        </a:lnSpc>
                        <a:buNone/>
                      </a:pPr>
                      <a:r>
                        <a:rPr lang="en-US" sz="1300" b="0" i="0">
                          <a:solidFill>
                            <a:srgbClr val="000000"/>
                          </a:solidFill>
                          <a:effectLst/>
                          <a:latin typeface="Trebuchet MS" panose="020B0603020202020204" pitchFamily="34" charset="0"/>
                        </a:rPr>
                        <a:t>​</a:t>
                      </a:r>
                      <a:endParaRPr lang="en-US"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a:solidFill>
                            <a:srgbClr val="000000"/>
                          </a:solidFill>
                          <a:effectLst/>
                          <a:latin typeface="Trebuchet MS" panose="020B0603020202020204" pitchFamily="34" charset="0"/>
                        </a:rPr>
                        <a:t>Limited automation​</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2777234592"/>
                  </a:ext>
                </a:extLst>
              </a:tr>
              <a:tr h="589585">
                <a:tc>
                  <a:txBody>
                    <a:bodyPr/>
                    <a:lstStyle/>
                    <a:p>
                      <a:pPr algn="l" fontAlgn="base">
                        <a:lnSpc>
                          <a:spcPts val="2175"/>
                        </a:lnSpc>
                        <a:buNone/>
                      </a:pPr>
                      <a:r>
                        <a:rPr lang="en-GB" sz="1300" b="0" i="0">
                          <a:solidFill>
                            <a:srgbClr val="000000"/>
                          </a:solidFill>
                          <a:effectLst/>
                          <a:latin typeface="Trebuchet MS" panose="020B0603020202020204" pitchFamily="34" charset="0"/>
                        </a:rPr>
                        <a:t>Efficiency, staff empowerment​</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tc>
                  <a:txBody>
                    <a:bodyPr/>
                    <a:lstStyle/>
                    <a:p>
                      <a:pPr algn="l" fontAlgn="base">
                        <a:lnSpc>
                          <a:spcPts val="2175"/>
                        </a:lnSpc>
                        <a:buNone/>
                      </a:pPr>
                      <a:r>
                        <a:rPr lang="en-GB" sz="1300" b="0" i="0" dirty="0">
                          <a:solidFill>
                            <a:srgbClr val="000000"/>
                          </a:solidFill>
                          <a:effectLst/>
                          <a:latin typeface="Trebuchet MS" panose="020B0603020202020204" pitchFamily="34" charset="0"/>
                        </a:rPr>
                        <a:t>Complexity​</a:t>
                      </a:r>
                      <a:endParaRPr lang="en-GB" sz="1300" b="0" i="0" dirty="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EF4E8"/>
                    </a:solidFill>
                  </a:tcPr>
                </a:tc>
                <a:extLst>
                  <a:ext uri="{0D108BD9-81ED-4DB2-BD59-A6C34878D82A}">
                    <a16:rowId xmlns:a16="http://schemas.microsoft.com/office/drawing/2014/main" val="1375170324"/>
                  </a:ext>
                </a:extLst>
              </a:tr>
              <a:tr h="978885">
                <a:tc>
                  <a:txBody>
                    <a:bodyPr/>
                    <a:lstStyle/>
                    <a:p>
                      <a:pPr algn="l" fontAlgn="base">
                        <a:lnSpc>
                          <a:spcPts val="2175"/>
                        </a:lnSpc>
                        <a:buNone/>
                      </a:pPr>
                      <a:r>
                        <a:rPr lang="en-GB" sz="1300" b="0" i="0">
                          <a:solidFill>
                            <a:srgbClr val="000000"/>
                          </a:solidFill>
                          <a:effectLst/>
                          <a:latin typeface="Trebuchet MS" panose="020B0603020202020204" pitchFamily="34" charset="0"/>
                        </a:rPr>
                        <a:t>Less stress for staff​</a:t>
                      </a:r>
                      <a:endParaRPr lang="en-GB" sz="1300" b="0" i="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tc>
                  <a:txBody>
                    <a:bodyPr/>
                    <a:lstStyle/>
                    <a:p>
                      <a:pPr algn="l" fontAlgn="base">
                        <a:lnSpc>
                          <a:spcPts val="2175"/>
                        </a:lnSpc>
                        <a:buNone/>
                      </a:pPr>
                      <a:r>
                        <a:rPr lang="en-GB" sz="1300" b="0" i="0" dirty="0">
                          <a:solidFill>
                            <a:srgbClr val="000000"/>
                          </a:solidFill>
                          <a:effectLst/>
                          <a:latin typeface="Trebuchet MS" panose="020B0603020202020204" pitchFamily="34" charset="0"/>
                        </a:rPr>
                        <a:t>Constant updates​</a:t>
                      </a:r>
                      <a:endParaRPr lang="en-GB" sz="1300" b="0" i="0" dirty="0">
                        <a:solidFill>
                          <a:srgbClr val="000000"/>
                        </a:solidFill>
                        <a:effectLst/>
                      </a:endParaRPr>
                    </a:p>
                    <a:p>
                      <a:pPr algn="l" fontAlgn="base">
                        <a:lnSpc>
                          <a:spcPts val="2175"/>
                        </a:lnSpc>
                        <a:buNone/>
                      </a:pPr>
                      <a:r>
                        <a:rPr lang="en-GB" sz="1300" b="0" i="0" dirty="0">
                          <a:solidFill>
                            <a:srgbClr val="000000"/>
                          </a:solidFill>
                          <a:effectLst/>
                          <a:latin typeface="Trebuchet MS" panose="020B0603020202020204" pitchFamily="34" charset="0"/>
                        </a:rPr>
                        <a:t>​</a:t>
                      </a:r>
                      <a:endParaRPr lang="en-GB" sz="1300" b="0" i="0" dirty="0">
                        <a:solidFill>
                          <a:srgbClr val="000000"/>
                        </a:solidFill>
                        <a:effectLst/>
                      </a:endParaRPr>
                    </a:p>
                  </a:txBody>
                  <a:tcPr marL="67381" marR="67381" marT="33691" marB="33691">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E9CD"/>
                    </a:solidFill>
                  </a:tcPr>
                </a:tc>
                <a:extLst>
                  <a:ext uri="{0D108BD9-81ED-4DB2-BD59-A6C34878D82A}">
                    <a16:rowId xmlns:a16="http://schemas.microsoft.com/office/drawing/2014/main" val="2806839225"/>
                  </a:ext>
                </a:extLst>
              </a:tr>
            </a:tbl>
          </a:graphicData>
        </a:graphic>
      </p:graphicFrame>
      <p:sp>
        <p:nvSpPr>
          <p:cNvPr id="5" name="Rectangle 1">
            <a:extLst>
              <a:ext uri="{FF2B5EF4-FFF2-40B4-BE49-F238E27FC236}">
                <a16:creationId xmlns:a16="http://schemas.microsoft.com/office/drawing/2014/main" id="{5C752708-837D-0160-007A-5691FC8F431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D84BC570-8D49-B849-6FE3-7E1FF0C0DDD7}"/>
              </a:ext>
            </a:extLst>
          </p:cNvPr>
          <p:cNvSpPr txBox="1"/>
          <p:nvPr/>
        </p:nvSpPr>
        <p:spPr>
          <a:xfrm>
            <a:off x="4093029" y="5592020"/>
            <a:ext cx="2540000" cy="369332"/>
          </a:xfrm>
          <a:prstGeom prst="rect">
            <a:avLst/>
          </a:prstGeom>
          <a:noFill/>
        </p:spPr>
        <p:txBody>
          <a:bodyPr wrap="square" rtlCol="0">
            <a:spAutoFit/>
          </a:bodyPr>
          <a:lstStyle/>
          <a:p>
            <a:r>
              <a:rPr lang="en-GB" b="1" dirty="0"/>
              <a:t>(Stewart,2026)</a:t>
            </a:r>
            <a:endParaRPr lang="en-GB" dirty="0"/>
          </a:p>
        </p:txBody>
      </p:sp>
      <p:sp>
        <p:nvSpPr>
          <p:cNvPr id="8" name="TextBox 2">
            <a:extLst>
              <a:ext uri="{FF2B5EF4-FFF2-40B4-BE49-F238E27FC236}">
                <a16:creationId xmlns:a16="http://schemas.microsoft.com/office/drawing/2014/main" id="{296047A1-879F-7E0C-977E-D7557B381B32}"/>
              </a:ext>
            </a:extLst>
          </p:cNvPr>
          <p:cNvSpPr txBox="1"/>
          <p:nvPr/>
        </p:nvSpPr>
        <p:spPr>
          <a:xfrm>
            <a:off x="425495" y="5602069"/>
            <a:ext cx="4181920" cy="64633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b="1" dirty="0">
                <a:solidFill>
                  <a:schemeClr val="dk1"/>
                </a:solidFill>
              </a:rPr>
              <a:t>(Zhang, Yu and Shen, 2012)</a:t>
            </a:r>
            <a:endParaRPr lang="en-GB" b="1" dirty="0"/>
          </a:p>
          <a:p>
            <a:endParaRPr lang="en-GB" dirty="0"/>
          </a:p>
        </p:txBody>
      </p:sp>
    </p:spTree>
    <p:extLst>
      <p:ext uri="{BB962C8B-B14F-4D97-AF65-F5344CB8AC3E}">
        <p14:creationId xmlns:p14="http://schemas.microsoft.com/office/powerpoint/2010/main" val="1858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565-3758-A1E0-9B9C-AE8897625994}"/>
              </a:ext>
            </a:extLst>
          </p:cNvPr>
          <p:cNvSpPr>
            <a:spLocks noGrp="1"/>
          </p:cNvSpPr>
          <p:nvPr>
            <p:ph type="title"/>
          </p:nvPr>
        </p:nvSpPr>
        <p:spPr/>
        <p:txBody>
          <a:bodyPr>
            <a:normAutofit fontScale="90000"/>
          </a:bodyPr>
          <a:lstStyle/>
          <a:p>
            <a:r>
              <a:rPr lang="en-GB" b="1" dirty="0"/>
              <a:t>Explain how Teams helps staff to communicate across different locations</a:t>
            </a:r>
            <a:endParaRPr lang="en-GB" dirty="0"/>
          </a:p>
        </p:txBody>
      </p:sp>
      <p:sp>
        <p:nvSpPr>
          <p:cNvPr id="3" name="Content Placeholder 2">
            <a:extLst>
              <a:ext uri="{FF2B5EF4-FFF2-40B4-BE49-F238E27FC236}">
                <a16:creationId xmlns:a16="http://schemas.microsoft.com/office/drawing/2014/main" id="{7700315A-63D2-5709-67D1-D3ED9DA94D91}"/>
              </a:ext>
            </a:extLst>
          </p:cNvPr>
          <p:cNvSpPr>
            <a:spLocks noGrp="1"/>
          </p:cNvSpPr>
          <p:nvPr>
            <p:ph idx="1"/>
          </p:nvPr>
        </p:nvSpPr>
        <p:spPr/>
        <p:txBody>
          <a:bodyPr/>
          <a:lstStyle/>
          <a:p>
            <a:pPr fontAlgn="base"/>
            <a:r>
              <a:rPr lang="en-US" dirty="0">
                <a:latin typeface="Arial" panose="020B0604020202020204" pitchFamily="34" charset="0"/>
                <a:cs typeface="Arial" panose="020B0604020202020204" pitchFamily="34" charset="0"/>
              </a:rPr>
              <a:t>Having reliable virtual communication options is essential for productivity by working together and making decisions, both with colleagues inside the organization with instant, flexible communication </a:t>
            </a:r>
            <a:r>
              <a:rPr lang="en-GB" i="1" dirty="0">
                <a:latin typeface="Arial" panose="020B0604020202020204" pitchFamily="34" charset="0"/>
                <a:cs typeface="Arial" panose="020B0604020202020204" pitchFamily="34" charset="0"/>
              </a:rPr>
              <a:t>(Hubbard et al., 2021)</a:t>
            </a:r>
            <a:r>
              <a:rPr lang="en-US" dirty="0">
                <a:latin typeface="Arial" panose="020B0604020202020204" pitchFamily="34" charset="0"/>
                <a:cs typeface="Arial" panose="020B0604020202020204" pitchFamily="34" charset="0"/>
              </a:rPr>
              <a:t>​</a:t>
            </a:r>
          </a:p>
          <a:p>
            <a:pPr marL="0" indent="0" fontAlgn="base">
              <a:buNone/>
            </a:pPr>
            <a:endParaRPr lang="en-US"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Greenfield staff can message each other, have meetings and communicate the information effectively and efficiently. </a:t>
            </a:r>
            <a:r>
              <a:rPr lang="en-GB" i="1" dirty="0">
                <a:latin typeface="Arial" panose="020B0604020202020204" pitchFamily="34" charset="0"/>
                <a:cs typeface="Arial" panose="020B0604020202020204" pitchFamily="34" charset="0"/>
              </a:rPr>
              <a:t>(Hubbard et al., 2021) </a:t>
            </a: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0013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B844D-0E9F-31BC-62C9-EC3FE0F12C8D}"/>
              </a:ext>
            </a:extLst>
          </p:cNvPr>
          <p:cNvSpPr>
            <a:spLocks noGrp="1"/>
          </p:cNvSpPr>
          <p:nvPr>
            <p:ph type="title"/>
          </p:nvPr>
        </p:nvSpPr>
        <p:spPr/>
        <p:txBody>
          <a:bodyPr/>
          <a:lstStyle/>
          <a:p>
            <a:r>
              <a:rPr lang="en-GB" b="1" dirty="0"/>
              <a:t>Advantages and disadvantages of using Microsoft Teams </a:t>
            </a:r>
          </a:p>
        </p:txBody>
      </p:sp>
      <p:sp>
        <p:nvSpPr>
          <p:cNvPr id="3" name="Content Placeholder 2">
            <a:extLst>
              <a:ext uri="{FF2B5EF4-FFF2-40B4-BE49-F238E27FC236}">
                <a16:creationId xmlns:a16="http://schemas.microsoft.com/office/drawing/2014/main" id="{304F8605-1DE0-BB4D-8CEF-9A7C90C539AA}"/>
              </a:ext>
            </a:extLst>
          </p:cNvPr>
          <p:cNvSpPr>
            <a:spLocks noGrp="1"/>
          </p:cNvSpPr>
          <p:nvPr>
            <p:ph idx="1"/>
          </p:nvPr>
        </p:nvSpPr>
        <p:spPr/>
        <p:txBody>
          <a:bodyPr/>
          <a:lstStyle/>
          <a:p>
            <a:pPr marL="0" indent="0">
              <a:buNone/>
            </a:pPr>
            <a:r>
              <a:rPr lang="en-GB" dirty="0"/>
              <a:t>Ms teams is a secure communication tool which protects and monitors sensitive data, personal details and conversations.</a:t>
            </a:r>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173144D5-52DB-97A9-C21C-C6E90B8AC477}"/>
              </a:ext>
            </a:extLst>
          </p:cNvPr>
          <p:cNvGraphicFramePr>
            <a:graphicFrameLocks noGrp="1"/>
          </p:cNvGraphicFramePr>
          <p:nvPr>
            <p:extLst>
              <p:ext uri="{D42A27DB-BD31-4B8C-83A1-F6EECF244321}">
                <p14:modId xmlns:p14="http://schemas.microsoft.com/office/powerpoint/2010/main" val="4144572138"/>
              </p:ext>
            </p:extLst>
          </p:nvPr>
        </p:nvGraphicFramePr>
        <p:xfrm>
          <a:off x="555894" y="3162830"/>
          <a:ext cx="9061008" cy="2693067"/>
        </p:xfrm>
        <a:graphic>
          <a:graphicData uri="http://schemas.openxmlformats.org/drawingml/2006/table">
            <a:tbl>
              <a:tblPr firstRow="1" bandRow="1">
                <a:tableStyleId>{5C22544A-7EE6-4342-B048-85BDC9FD1C3A}</a:tableStyleId>
              </a:tblPr>
              <a:tblGrid>
                <a:gridCol w="4530504">
                  <a:extLst>
                    <a:ext uri="{9D8B030D-6E8A-4147-A177-3AD203B41FA5}">
                      <a16:colId xmlns:a16="http://schemas.microsoft.com/office/drawing/2014/main" val="556765950"/>
                    </a:ext>
                  </a:extLst>
                </a:gridCol>
                <a:gridCol w="4530504">
                  <a:extLst>
                    <a:ext uri="{9D8B030D-6E8A-4147-A177-3AD203B41FA5}">
                      <a16:colId xmlns:a16="http://schemas.microsoft.com/office/drawing/2014/main" val="3157354160"/>
                    </a:ext>
                  </a:extLst>
                </a:gridCol>
              </a:tblGrid>
              <a:tr h="423203">
                <a:tc>
                  <a:txBody>
                    <a:bodyPr/>
                    <a:lstStyle/>
                    <a:p>
                      <a:r>
                        <a:rPr lang="en-GB" dirty="0"/>
                        <a:t>Advantages:</a:t>
                      </a:r>
                    </a:p>
                  </a:txBody>
                  <a:tcPr/>
                </a:tc>
                <a:tc>
                  <a:txBody>
                    <a:bodyPr/>
                    <a:lstStyle/>
                    <a:p>
                      <a:r>
                        <a:rPr lang="en-GB" dirty="0"/>
                        <a:t>Disadvantages: </a:t>
                      </a:r>
                    </a:p>
                  </a:txBody>
                  <a:tcPr/>
                </a:tc>
                <a:extLst>
                  <a:ext uri="{0D108BD9-81ED-4DB2-BD59-A6C34878D82A}">
                    <a16:rowId xmlns:a16="http://schemas.microsoft.com/office/drawing/2014/main" val="2570277172"/>
                  </a:ext>
                </a:extLst>
              </a:tr>
              <a:tr h="483834">
                <a:tc>
                  <a:txBody>
                    <a:bodyPr/>
                    <a:lstStyle/>
                    <a:p>
                      <a:r>
                        <a:rPr lang="en-GB" dirty="0"/>
                        <a:t>Supports remote working</a:t>
                      </a:r>
                    </a:p>
                  </a:txBody>
                  <a:tcPr/>
                </a:tc>
                <a:tc>
                  <a:txBody>
                    <a:bodyPr/>
                    <a:lstStyle/>
                    <a:p>
                      <a:r>
                        <a:rPr lang="en-GB" dirty="0"/>
                        <a:t>Risk of data breaches </a:t>
                      </a:r>
                    </a:p>
                  </a:txBody>
                  <a:tcPr/>
                </a:tc>
                <a:extLst>
                  <a:ext uri="{0D108BD9-81ED-4DB2-BD59-A6C34878D82A}">
                    <a16:rowId xmlns:a16="http://schemas.microsoft.com/office/drawing/2014/main" val="2664835874"/>
                  </a:ext>
                </a:extLst>
              </a:tr>
              <a:tr h="516421">
                <a:tc>
                  <a:txBody>
                    <a:bodyPr/>
                    <a:lstStyle/>
                    <a:p>
                      <a:r>
                        <a:rPr lang="en-GB" dirty="0"/>
                        <a:t>Less time travelling to work/interviews</a:t>
                      </a:r>
                    </a:p>
                  </a:txBody>
                  <a:tcPr/>
                </a:tc>
                <a:tc>
                  <a:txBody>
                    <a:bodyPr/>
                    <a:lstStyle/>
                    <a:p>
                      <a:r>
                        <a:rPr lang="en-GB" dirty="0"/>
                        <a:t>Communication overload</a:t>
                      </a:r>
                    </a:p>
                  </a:txBody>
                  <a:tcPr/>
                </a:tc>
                <a:extLst>
                  <a:ext uri="{0D108BD9-81ED-4DB2-BD59-A6C34878D82A}">
                    <a16:rowId xmlns:a16="http://schemas.microsoft.com/office/drawing/2014/main" val="3410375366"/>
                  </a:ext>
                </a:extLst>
              </a:tr>
              <a:tr h="423203">
                <a:tc>
                  <a:txBody>
                    <a:bodyPr/>
                    <a:lstStyle/>
                    <a:p>
                      <a:r>
                        <a:rPr lang="en-GB" dirty="0"/>
                        <a:t>Sensitive information is protected</a:t>
                      </a:r>
                    </a:p>
                  </a:txBody>
                  <a:tcPr/>
                </a:tc>
                <a:tc>
                  <a:txBody>
                    <a:bodyPr/>
                    <a:lstStyle/>
                    <a:p>
                      <a:r>
                        <a:rPr lang="en-GB" dirty="0"/>
                        <a:t>Technical issues</a:t>
                      </a:r>
                    </a:p>
                  </a:txBody>
                  <a:tcPr/>
                </a:tc>
                <a:extLst>
                  <a:ext uri="{0D108BD9-81ED-4DB2-BD59-A6C34878D82A}">
                    <a16:rowId xmlns:a16="http://schemas.microsoft.com/office/drawing/2014/main" val="1121620159"/>
                  </a:ext>
                </a:extLst>
              </a:tr>
              <a:tr h="423203">
                <a:tc>
                  <a:txBody>
                    <a:bodyPr/>
                    <a:lstStyle/>
                    <a:p>
                      <a:r>
                        <a:rPr lang="en-GB" dirty="0"/>
                        <a:t>Encrypted communication</a:t>
                      </a:r>
                    </a:p>
                  </a:txBody>
                  <a:tcPr/>
                </a:tc>
                <a:tc>
                  <a:txBody>
                    <a:bodyPr/>
                    <a:lstStyle/>
                    <a:p>
                      <a:r>
                        <a:rPr lang="en-GB" dirty="0"/>
                        <a:t>Important messages may be missed</a:t>
                      </a:r>
                    </a:p>
                  </a:txBody>
                  <a:tcPr/>
                </a:tc>
                <a:extLst>
                  <a:ext uri="{0D108BD9-81ED-4DB2-BD59-A6C34878D82A}">
                    <a16:rowId xmlns:a16="http://schemas.microsoft.com/office/drawing/2014/main" val="2359017847"/>
                  </a:ext>
                </a:extLst>
              </a:tr>
              <a:tr h="423203">
                <a:tc>
                  <a:txBody>
                    <a:bodyPr/>
                    <a:lstStyle/>
                    <a:p>
                      <a:r>
                        <a:rPr lang="en-GB" dirty="0"/>
                        <a:t>Secure logins and controlled access</a:t>
                      </a:r>
                    </a:p>
                  </a:txBody>
                  <a:tcPr/>
                </a:tc>
                <a:tc>
                  <a:txBody>
                    <a:bodyPr/>
                    <a:lstStyle/>
                    <a:p>
                      <a:r>
                        <a:rPr lang="en-GB" dirty="0"/>
                        <a:t>Requires ongoing training </a:t>
                      </a:r>
                    </a:p>
                  </a:txBody>
                  <a:tcPr/>
                </a:tc>
                <a:extLst>
                  <a:ext uri="{0D108BD9-81ED-4DB2-BD59-A6C34878D82A}">
                    <a16:rowId xmlns:a16="http://schemas.microsoft.com/office/drawing/2014/main" val="1570076390"/>
                  </a:ext>
                </a:extLst>
              </a:tr>
            </a:tbl>
          </a:graphicData>
        </a:graphic>
      </p:graphicFrame>
    </p:spTree>
    <p:extLst>
      <p:ext uri="{BB962C8B-B14F-4D97-AF65-F5344CB8AC3E}">
        <p14:creationId xmlns:p14="http://schemas.microsoft.com/office/powerpoint/2010/main" val="418568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365">
            <a:extLst>
              <a:ext uri="{FF2B5EF4-FFF2-40B4-BE49-F238E27FC236}">
                <a16:creationId xmlns:a16="http://schemas.microsoft.com/office/drawing/2014/main" id="{300CF2B6-A9C5-E02D-AC27-0BDA21956B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3054" r="13627"/>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1C340F-BB29-C484-C79E-4B0C94FCDB21}"/>
              </a:ext>
            </a:extLst>
          </p:cNvPr>
          <p:cNvSpPr>
            <a:spLocks noGrp="1"/>
          </p:cNvSpPr>
          <p:nvPr>
            <p:ph idx="1"/>
          </p:nvPr>
        </p:nvSpPr>
        <p:spPr>
          <a:xfrm>
            <a:off x="159657" y="493487"/>
            <a:ext cx="4391304" cy="4871666"/>
          </a:xfrm>
        </p:spPr>
        <p:txBody>
          <a:bodyPr>
            <a:normAutofit/>
          </a:bodyPr>
          <a:lstStyle/>
          <a:p>
            <a:pPr marL="0" indent="0">
              <a:lnSpc>
                <a:spcPct val="90000"/>
              </a:lnSpc>
              <a:buNone/>
            </a:pPr>
            <a:endParaRPr lang="en-GB" sz="1700" dirty="0"/>
          </a:p>
          <a:p>
            <a:pPr marL="0" indent="0">
              <a:lnSpc>
                <a:spcPct val="90000"/>
              </a:lnSpc>
              <a:buNone/>
            </a:pPr>
            <a:r>
              <a:rPr lang="en-GB" sz="2000" b="1" dirty="0">
                <a:solidFill>
                  <a:srgbClr val="92D050"/>
                </a:solidFill>
                <a:latin typeface="Arial" panose="020B0604020202020204" pitchFamily="34" charset="0"/>
                <a:cs typeface="Arial" panose="020B0604020202020204" pitchFamily="34" charset="0"/>
              </a:rPr>
              <a:t>Digital Safety Action Plan for Greenfield Home Care Agency</a:t>
            </a:r>
            <a:endParaRPr lang="en-GB" b="1" dirty="0">
              <a:solidFill>
                <a:srgbClr val="92D050"/>
              </a:solidFill>
              <a:latin typeface="Arial" panose="020B0604020202020204" pitchFamily="34" charset="0"/>
              <a:cs typeface="Arial" panose="020B0604020202020204" pitchFamily="34" charset="0"/>
            </a:endParaRPr>
          </a:p>
          <a:p>
            <a:pPr marL="0" indent="0">
              <a:lnSpc>
                <a:spcPct val="90000"/>
              </a:lnSpc>
              <a:buNone/>
            </a:pPr>
            <a:endParaRPr lang="en-GB" sz="1700" dirty="0"/>
          </a:p>
          <a:p>
            <a:pPr marL="0" indent="0">
              <a:lnSpc>
                <a:spcPct val="90000"/>
              </a:lnSpc>
              <a:buNone/>
            </a:pPr>
            <a:r>
              <a:rPr lang="en-GB" sz="1700" dirty="0"/>
              <a:t>Greenfield Home Care Agency uses Microsoft 365 to store and share important information about clients and staff. As this information is sensitive, it’s important that it’s kept safe and private. Moving forward, the organisation is becoming more digital and there are higher risks of things like data breaches or human error. This digital safety action plan explains the simple steps Greenfield can take to protect information, support staff, and make sure data is used safely and legally.</a:t>
            </a:r>
          </a:p>
        </p:txBody>
      </p:sp>
    </p:spTree>
    <p:extLst>
      <p:ext uri="{BB962C8B-B14F-4D97-AF65-F5344CB8AC3E}">
        <p14:creationId xmlns:p14="http://schemas.microsoft.com/office/powerpoint/2010/main" val="3482295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5BF17-9969-A430-E9F7-91F93800E4FA}"/>
              </a:ext>
            </a:extLst>
          </p:cNvPr>
          <p:cNvSpPr>
            <a:spLocks noGrp="1"/>
          </p:cNvSpPr>
          <p:nvPr>
            <p:ph type="title"/>
          </p:nvPr>
        </p:nvSpPr>
        <p:spPr/>
        <p:txBody>
          <a:bodyPr>
            <a:normAutofit/>
          </a:bodyPr>
          <a:lstStyle/>
          <a:p>
            <a:r>
              <a:rPr lang="en-GB" sz="5400" b="1" dirty="0"/>
              <a:t>Secure access:</a:t>
            </a:r>
          </a:p>
        </p:txBody>
      </p:sp>
      <p:sp>
        <p:nvSpPr>
          <p:cNvPr id="3" name="Content Placeholder 2">
            <a:extLst>
              <a:ext uri="{FF2B5EF4-FFF2-40B4-BE49-F238E27FC236}">
                <a16:creationId xmlns:a16="http://schemas.microsoft.com/office/drawing/2014/main" id="{48A3BD44-ED3B-E412-9ED1-6D8971664E44}"/>
              </a:ext>
            </a:extLst>
          </p:cNvPr>
          <p:cNvSpPr>
            <a:spLocks noGrp="1"/>
          </p:cNvSpPr>
          <p:nvPr>
            <p:ph idx="1"/>
          </p:nvPr>
        </p:nvSpPr>
        <p:spPr>
          <a:xfrm>
            <a:off x="542422" y="1635934"/>
            <a:ext cx="10972244" cy="4612466"/>
          </a:xfrm>
        </p:spPr>
        <p:txBody>
          <a:bodyPr>
            <a:normAutofit/>
          </a:bodyPr>
          <a:lstStyle/>
          <a:p>
            <a:r>
              <a:rPr lang="en-GB" sz="1600" dirty="0"/>
              <a:t>Multi factor authentication factor – </a:t>
            </a:r>
            <a:r>
              <a:rPr kumimoji="0" lang="en-US" altLang="en-US" sz="1600" b="0" i="0" u="none" strike="noStrike" cap="none" normalizeH="0" baseline="0" dirty="0">
                <a:ln>
                  <a:noFill/>
                </a:ln>
                <a:solidFill>
                  <a:schemeClr val="tx1"/>
                </a:solidFill>
                <a:effectLst/>
                <a:latin typeface="Arial" panose="020B0604020202020204" pitchFamily="34" charset="0"/>
              </a:rPr>
              <a:t>Two-step verification is another name for this electronic authentication technique. Before allowing access to a resource, such as an online account, this method asks users to present two or more different forms of identification to confirm their identity. In addition to a username and password, this provides an additional layer of security. (teach target) </a:t>
            </a:r>
          </a:p>
          <a:p>
            <a:r>
              <a:rPr lang="en-GB" sz="1600" dirty="0"/>
              <a:t>Role based access control -  </a:t>
            </a:r>
            <a:r>
              <a:rPr lang="en-US" altLang="en-US" sz="1600" dirty="0">
                <a:latin typeface="Arial" panose="020B0604020202020204" pitchFamily="34" charset="0"/>
              </a:rPr>
              <a:t>This is when h</a:t>
            </a:r>
            <a:r>
              <a:rPr kumimoji="0" lang="en-US" altLang="en-US" sz="1600" b="0" i="0" u="none" strike="noStrike" cap="none" normalizeH="0" baseline="0" dirty="0">
                <a:ln>
                  <a:noFill/>
                </a:ln>
                <a:solidFill>
                  <a:schemeClr val="tx1"/>
                </a:solidFill>
                <a:effectLst/>
                <a:latin typeface="Arial" panose="020B0604020202020204" pitchFamily="34" charset="0"/>
              </a:rPr>
              <a:t>ealthcare organizations can ensure that only necessary individuals can access sensitive data, effectively minimizing the risk of misuse. </a:t>
            </a:r>
          </a:p>
          <a:p>
            <a:r>
              <a:rPr lang="en-US" altLang="en-US" sz="1600" dirty="0">
                <a:solidFill>
                  <a:schemeClr val="tx1"/>
                </a:solidFill>
                <a:latin typeface="Arial" panose="020B0604020202020204" pitchFamily="34" charset="0"/>
              </a:rPr>
              <a:t>Strong password – in the healthcare system it is important to keep data safe for long passwords and regular updates are needed. Do not share your password</a:t>
            </a:r>
          </a:p>
          <a:p>
            <a:r>
              <a:rPr kumimoji="0" lang="en-US" altLang="en-US" sz="1600" b="0" i="0" u="none" strike="noStrike" cap="none" normalizeH="0" baseline="0" dirty="0">
                <a:ln>
                  <a:noFill/>
                </a:ln>
                <a:solidFill>
                  <a:schemeClr val="tx1"/>
                </a:solidFill>
                <a:effectLst/>
                <a:latin typeface="Arial" panose="020B0604020202020204" pitchFamily="34" charset="0"/>
              </a:rPr>
              <a:t>Device encryption – it is important to keep patients' data secure therefore this method is important because it turns readable data into unreadable format.(Atlantic.net)</a:t>
            </a:r>
          </a:p>
          <a:p>
            <a:pPr marL="0" indent="0">
              <a:buNone/>
            </a:pPr>
            <a:r>
              <a:rPr kumimoji="0" lang="en-US" altLang="en-US" sz="1600" b="0" i="0" u="none" strike="noStrike" cap="none" normalizeH="0" baseline="0" dirty="0">
                <a:ln>
                  <a:noFill/>
                </a:ln>
                <a:solidFill>
                  <a:schemeClr val="tx1"/>
                </a:solidFill>
                <a:effectLst/>
                <a:latin typeface="Arial" panose="020B0604020202020204" pitchFamily="34" charset="0"/>
              </a:rPr>
              <a:t>In greenfield carers work independently and access client's data regularly therefore it is important to use these methods to secure all data and prevent any unauthorized access.</a:t>
            </a:r>
          </a:p>
          <a:p>
            <a:endParaRPr lang="en-GB" dirty="0"/>
          </a:p>
        </p:txBody>
      </p:sp>
    </p:spTree>
    <p:extLst>
      <p:ext uri="{BB962C8B-B14F-4D97-AF65-F5344CB8AC3E}">
        <p14:creationId xmlns:p14="http://schemas.microsoft.com/office/powerpoint/2010/main" val="279947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A648-2BA7-F201-74A7-E2C75627C64F}"/>
              </a:ext>
            </a:extLst>
          </p:cNvPr>
          <p:cNvSpPr>
            <a:spLocks noGrp="1"/>
          </p:cNvSpPr>
          <p:nvPr>
            <p:ph type="title"/>
          </p:nvPr>
        </p:nvSpPr>
        <p:spPr/>
        <p:txBody>
          <a:bodyPr vert="horz" lIns="91440" tIns="45720" rIns="91440" bIns="45720" rtlCol="0" anchor="t">
            <a:normAutofit/>
          </a:bodyPr>
          <a:lstStyle/>
          <a:p>
            <a:r>
              <a:rPr lang="en-US" b="1" dirty="0"/>
              <a:t>Email Awareness: Reducing Human Error at Greenfield</a:t>
            </a:r>
          </a:p>
        </p:txBody>
      </p:sp>
      <p:graphicFrame>
        <p:nvGraphicFramePr>
          <p:cNvPr id="4" name="Content Placeholder 3">
            <a:extLst>
              <a:ext uri="{FF2B5EF4-FFF2-40B4-BE49-F238E27FC236}">
                <a16:creationId xmlns:a16="http://schemas.microsoft.com/office/drawing/2014/main" id="{821674DA-1ED1-0966-604B-A38DD55654DF}"/>
              </a:ext>
            </a:extLst>
          </p:cNvPr>
          <p:cNvGraphicFramePr>
            <a:graphicFrameLocks noGrp="1"/>
          </p:cNvGraphicFramePr>
          <p:nvPr>
            <p:ph idx="1"/>
            <p:extLst>
              <p:ext uri="{D42A27DB-BD31-4B8C-83A1-F6EECF244321}">
                <p14:modId xmlns:p14="http://schemas.microsoft.com/office/powerpoint/2010/main" val="1569720053"/>
              </p:ext>
            </p:extLst>
          </p:nvPr>
        </p:nvGraphicFramePr>
        <p:xfrm>
          <a:off x="5003805" y="2159331"/>
          <a:ext cx="4171653" cy="3750585"/>
        </p:xfrm>
        <a:graphic>
          <a:graphicData uri="http://schemas.openxmlformats.org/drawingml/2006/table">
            <a:tbl>
              <a:tblPr firstRow="1" bandRow="1">
                <a:solidFill>
                  <a:schemeClr val="bg1">
                    <a:lumMod val="95000"/>
                  </a:schemeClr>
                </a:solidFill>
                <a:tableStyleId>{5C22544A-7EE6-4342-B048-85BDC9FD1C3A}</a:tableStyleId>
              </a:tblPr>
              <a:tblGrid>
                <a:gridCol w="2161436">
                  <a:extLst>
                    <a:ext uri="{9D8B030D-6E8A-4147-A177-3AD203B41FA5}">
                      <a16:colId xmlns:a16="http://schemas.microsoft.com/office/drawing/2014/main" val="508390820"/>
                    </a:ext>
                  </a:extLst>
                </a:gridCol>
                <a:gridCol w="2010217">
                  <a:extLst>
                    <a:ext uri="{9D8B030D-6E8A-4147-A177-3AD203B41FA5}">
                      <a16:colId xmlns:a16="http://schemas.microsoft.com/office/drawing/2014/main" val="1024657234"/>
                    </a:ext>
                  </a:extLst>
                </a:gridCol>
              </a:tblGrid>
              <a:tr h="567532">
                <a:tc>
                  <a:txBody>
                    <a:bodyPr/>
                    <a:lstStyle/>
                    <a:p>
                      <a:r>
                        <a:rPr lang="en-GB" sz="2300" b="0" cap="none" spc="0">
                          <a:solidFill>
                            <a:schemeClr val="bg1"/>
                          </a:solidFill>
                        </a:rPr>
                        <a:t>Greenfield:</a:t>
                      </a:r>
                    </a:p>
                  </a:txBody>
                  <a:tcPr marL="120245" marR="120245" marT="127273" marB="60123"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2300" b="0" cap="none" spc="0">
                          <a:solidFill>
                            <a:schemeClr val="bg1"/>
                          </a:solidFill>
                        </a:rPr>
                        <a:t>Risks:</a:t>
                      </a:r>
                    </a:p>
                  </a:txBody>
                  <a:tcPr marL="120245" marR="120245" marT="127273" marB="60123"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81153465"/>
                  </a:ext>
                </a:extLst>
              </a:tr>
              <a:tr h="986579">
                <a:tc>
                  <a:txBody>
                    <a:bodyPr/>
                    <a:lstStyle/>
                    <a:p>
                      <a:r>
                        <a:rPr lang="en-GB" sz="1700" cap="none" spc="0" dirty="0">
                          <a:solidFill>
                            <a:schemeClr val="tx1"/>
                          </a:solidFill>
                        </a:rPr>
                        <a:t>Staff email share updates to each other</a:t>
                      </a:r>
                    </a:p>
                  </a:txBody>
                  <a:tcPr marL="120245" marR="120245" marT="127273" marB="60123">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Sending information to the wrong person</a:t>
                      </a:r>
                    </a:p>
                  </a:txBody>
                  <a:tcPr marL="120245" marR="120245" marT="127273" marB="60123">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03597797"/>
                  </a:ext>
                </a:extLst>
              </a:tr>
              <a:tr h="732158">
                <a:tc>
                  <a:txBody>
                    <a:bodyPr/>
                    <a:lstStyle/>
                    <a:p>
                      <a:r>
                        <a:rPr lang="en-GB" sz="1700" cap="none" spc="0" dirty="0">
                          <a:solidFill>
                            <a:schemeClr val="tx1"/>
                          </a:solidFill>
                        </a:rPr>
                        <a:t>Client details are shared</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Clicking on scam emails</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68319938"/>
                  </a:ext>
                </a:extLst>
              </a:tr>
              <a:tr h="732158">
                <a:tc>
                  <a:txBody>
                    <a:bodyPr/>
                    <a:lstStyle/>
                    <a:p>
                      <a:r>
                        <a:rPr lang="en-GB" sz="1700" cap="none" spc="0">
                          <a:solidFill>
                            <a:schemeClr val="tx1"/>
                          </a:solidFill>
                        </a:rPr>
                        <a:t>Carers reply on email</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700" cap="none" spc="0">
                          <a:solidFill>
                            <a:schemeClr val="tx1"/>
                          </a:solidFill>
                        </a:rPr>
                        <a:t>Fake emails </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748448316"/>
                  </a:ext>
                </a:extLst>
              </a:tr>
              <a:tr h="732158">
                <a:tc>
                  <a:txBody>
                    <a:bodyPr/>
                    <a:lstStyle/>
                    <a:p>
                      <a:r>
                        <a:rPr lang="en-GB" sz="1700" cap="none" spc="0">
                          <a:solidFill>
                            <a:schemeClr val="tx1"/>
                          </a:solidFill>
                        </a:rPr>
                        <a:t>They communicate rota changes</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GB" sz="1700" cap="none" spc="0" dirty="0">
                          <a:solidFill>
                            <a:schemeClr val="tx1"/>
                          </a:solidFill>
                        </a:rPr>
                        <a:t>Could send the wrong document</a:t>
                      </a:r>
                    </a:p>
                  </a:txBody>
                  <a:tcPr marL="120245" marR="120245" marT="127273" marB="60123">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778742226"/>
                  </a:ext>
                </a:extLst>
              </a:tr>
            </a:tbl>
          </a:graphicData>
        </a:graphic>
      </p:graphicFrame>
      <p:sp>
        <p:nvSpPr>
          <p:cNvPr id="7" name="Rectangle 2">
            <a:extLst>
              <a:ext uri="{FF2B5EF4-FFF2-40B4-BE49-F238E27FC236}">
                <a16:creationId xmlns:a16="http://schemas.microsoft.com/office/drawing/2014/main" id="{B7FEBDE6-C203-A314-327A-1CB0C6A6DD13}"/>
              </a:ext>
            </a:extLst>
          </p:cNvPr>
          <p:cNvSpPr>
            <a:spLocks noChangeArrowheads="1"/>
          </p:cNvSpPr>
          <p:nvPr/>
        </p:nvSpPr>
        <p:spPr bwMode="auto">
          <a:xfrm>
            <a:off x="677334" y="2160589"/>
            <a:ext cx="3957349" cy="43830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lnSpc>
                <a:spcPct val="90000"/>
              </a:lnSpc>
              <a:spcBef>
                <a:spcPts val="1000"/>
              </a:spcBef>
              <a:buClr>
                <a:schemeClr val="accent1"/>
              </a:buClr>
              <a:buSzPct val="80000"/>
              <a:buFont typeface="Wingdings 3" charset="2"/>
              <a:buChar char=""/>
              <a:tabLst/>
            </a:pPr>
            <a:r>
              <a:rPr kumimoji="0" lang="en-US" altLang="en-US" sz="1600" b="0" i="0" u="none" strike="noStrike" cap="none" normalizeH="0" baseline="0" dirty="0">
                <a:ln>
                  <a:noFill/>
                </a:ln>
                <a:solidFill>
                  <a:schemeClr val="tx1">
                    <a:lumMod val="75000"/>
                    <a:lumOff val="25000"/>
                  </a:schemeClr>
                </a:solidFill>
                <a:effectLst/>
              </a:rPr>
              <a:t>Research shows many healthcare data breaches are caused by human error. The consequences of human error (</a:t>
            </a:r>
            <a:r>
              <a:rPr kumimoji="0" lang="en-US" altLang="en-US" sz="1600" b="0" i="1" u="none" strike="noStrike" cap="none" normalizeH="0" baseline="0" dirty="0">
                <a:ln>
                  <a:noFill/>
                </a:ln>
                <a:solidFill>
                  <a:schemeClr val="tx1">
                    <a:lumMod val="75000"/>
                    <a:lumOff val="25000"/>
                  </a:schemeClr>
                </a:solidFill>
                <a:effectLst/>
              </a:rPr>
              <a:t>Managing human failures: Overview - HSE</a:t>
            </a:r>
            <a:r>
              <a:rPr kumimoji="0" lang="en-US" altLang="en-US" sz="1600" b="0" i="0" u="none" strike="noStrike" cap="none" normalizeH="0" baseline="0" dirty="0">
                <a:ln>
                  <a:noFill/>
                </a:ln>
                <a:solidFill>
                  <a:schemeClr val="tx1">
                    <a:lumMod val="75000"/>
                    <a:lumOff val="25000"/>
                  </a:schemeClr>
                </a:solidFill>
                <a:effectLst/>
              </a:rPr>
              <a:t>, no date) in a workplace can be severe. This can be caused by staff clicking suspicious links, accidental email mistakes and not enough awareness of clicking any scam emails.</a:t>
            </a:r>
          </a:p>
          <a:p>
            <a:pPr marL="0" marR="0" lvl="0" indent="0" fontAlgn="base">
              <a:lnSpc>
                <a:spcPct val="90000"/>
              </a:lnSpc>
              <a:spcBef>
                <a:spcPts val="1000"/>
              </a:spcBef>
              <a:buClr>
                <a:schemeClr val="accent1"/>
              </a:buClr>
              <a:buSzPct val="80000"/>
              <a:buFont typeface="Wingdings 3" charset="2"/>
              <a:buChar char=""/>
              <a:tabLst/>
            </a:pPr>
            <a:endParaRPr lang="en-US" altLang="en-US" sz="1600" dirty="0">
              <a:solidFill>
                <a:schemeClr val="tx1">
                  <a:lumMod val="75000"/>
                  <a:lumOff val="25000"/>
                </a:schemeClr>
              </a:solidFill>
            </a:endParaRPr>
          </a:p>
          <a:p>
            <a:pPr marL="0" marR="0" lvl="0" indent="0" fontAlgn="base">
              <a:lnSpc>
                <a:spcPct val="90000"/>
              </a:lnSpc>
              <a:spcBef>
                <a:spcPts val="1000"/>
              </a:spcBef>
              <a:buClr>
                <a:schemeClr val="accent1"/>
              </a:buClr>
              <a:buSzPct val="80000"/>
              <a:buFont typeface="Wingdings 3" charset="2"/>
              <a:buChar char=""/>
              <a:tabLst/>
            </a:pPr>
            <a:r>
              <a:rPr kumimoji="0" lang="en-US" altLang="en-US" sz="1600" b="0" i="0" u="none" strike="noStrike" cap="none" normalizeH="0" baseline="0" dirty="0">
                <a:ln>
                  <a:noFill/>
                </a:ln>
                <a:solidFill>
                  <a:schemeClr val="tx1">
                    <a:lumMod val="75000"/>
                    <a:lumOff val="25000"/>
                  </a:schemeClr>
                </a:solidFill>
                <a:effectLst/>
              </a:rPr>
              <a:t>Greenfield can prevent such mistakes by training employees to recognize </a:t>
            </a:r>
            <a:r>
              <a:rPr lang="en-US" altLang="en-US" sz="1600" dirty="0">
                <a:solidFill>
                  <a:schemeClr val="tx1">
                    <a:lumMod val="75000"/>
                    <a:lumOff val="25000"/>
                  </a:schemeClr>
                </a:solidFill>
              </a:rPr>
              <a:t>fake </a:t>
            </a:r>
            <a:r>
              <a:rPr kumimoji="0" lang="en-US" altLang="en-US" sz="1600" b="0" i="0" u="none" strike="noStrike" cap="none" normalizeH="0" baseline="0" dirty="0">
                <a:ln>
                  <a:noFill/>
                </a:ln>
                <a:solidFill>
                  <a:schemeClr val="tx1">
                    <a:lumMod val="75000"/>
                    <a:lumOff val="25000"/>
                  </a:schemeClr>
                </a:solidFill>
                <a:effectLst/>
              </a:rPr>
              <a:t>emails, demonstrating scam emails, and conducting brief refreshers every six months.</a:t>
            </a:r>
            <a:br>
              <a:rPr kumimoji="0" lang="en-US" altLang="en-US" sz="1500" b="0" i="0" u="none" strike="noStrike" cap="none" normalizeH="0" baseline="0" dirty="0">
                <a:ln>
                  <a:noFill/>
                </a:ln>
                <a:solidFill>
                  <a:schemeClr val="tx1">
                    <a:lumMod val="75000"/>
                    <a:lumOff val="25000"/>
                  </a:schemeClr>
                </a:solidFill>
                <a:effectLst/>
              </a:rPr>
            </a:br>
            <a:br>
              <a:rPr kumimoji="0" lang="en-US" altLang="en-US" sz="1500" b="0" i="0" u="none" strike="noStrike" cap="none" normalizeH="0" baseline="0" dirty="0">
                <a:ln>
                  <a:noFill/>
                </a:ln>
                <a:solidFill>
                  <a:schemeClr val="tx1">
                    <a:lumMod val="75000"/>
                    <a:lumOff val="25000"/>
                  </a:schemeClr>
                </a:solidFill>
                <a:effectLst/>
              </a:rPr>
            </a:br>
            <a:endParaRPr kumimoji="0" lang="en-US" altLang="en-US" sz="1500" b="0" i="0" u="none" strike="noStrike" cap="none" normalizeH="0" baseline="0" dirty="0">
              <a:ln>
                <a:noFill/>
              </a:ln>
              <a:solidFill>
                <a:schemeClr val="tx1">
                  <a:lumMod val="75000"/>
                  <a:lumOff val="25000"/>
                </a:schemeClr>
              </a:solidFill>
              <a:effectLst/>
            </a:endParaRPr>
          </a:p>
        </p:txBody>
      </p:sp>
    </p:spTree>
    <p:extLst>
      <p:ext uri="{BB962C8B-B14F-4D97-AF65-F5344CB8AC3E}">
        <p14:creationId xmlns:p14="http://schemas.microsoft.com/office/powerpoint/2010/main" val="303086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E0FB9-D7F7-6116-BA45-9DE4F683188F}"/>
              </a:ext>
            </a:extLst>
          </p:cNvPr>
          <p:cNvSpPr>
            <a:spLocks noGrp="1"/>
          </p:cNvSpPr>
          <p:nvPr>
            <p:ph type="title"/>
          </p:nvPr>
        </p:nvSpPr>
        <p:spPr>
          <a:xfrm>
            <a:off x="1286933" y="609600"/>
            <a:ext cx="10197494" cy="1099457"/>
          </a:xfrm>
        </p:spPr>
        <p:txBody>
          <a:bodyPr>
            <a:normAutofit/>
          </a:bodyPr>
          <a:lstStyle/>
          <a:p>
            <a:pPr>
              <a:lnSpc>
                <a:spcPct val="90000"/>
              </a:lnSpc>
            </a:pPr>
            <a:r>
              <a:rPr lang="en-GB" b="1" dirty="0"/>
              <a:t>Data Management: Secure Storage and Responsible Handling</a:t>
            </a:r>
          </a:p>
        </p:txBody>
      </p:sp>
      <p:graphicFrame>
        <p:nvGraphicFramePr>
          <p:cNvPr id="5" name="Content Placeholder 2">
            <a:extLst>
              <a:ext uri="{FF2B5EF4-FFF2-40B4-BE49-F238E27FC236}">
                <a16:creationId xmlns:a16="http://schemas.microsoft.com/office/drawing/2014/main" id="{CB03B0B3-9952-B3B9-774C-CDC6AB983802}"/>
              </a:ext>
            </a:extLst>
          </p:cNvPr>
          <p:cNvGraphicFramePr>
            <a:graphicFrameLocks noGrp="1"/>
          </p:cNvGraphicFramePr>
          <p:nvPr>
            <p:ph idx="1"/>
            <p:extLst>
              <p:ext uri="{D42A27DB-BD31-4B8C-83A1-F6EECF244321}">
                <p14:modId xmlns:p14="http://schemas.microsoft.com/office/powerpoint/2010/main" val="14672483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08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89168C-0321-2591-57C2-473D30FCA429}"/>
              </a:ext>
            </a:extLst>
          </p:cNvPr>
          <p:cNvSpPr>
            <a:spLocks noGrp="1"/>
          </p:cNvSpPr>
          <p:nvPr>
            <p:ph type="title"/>
          </p:nvPr>
        </p:nvSpPr>
        <p:spPr>
          <a:xfrm>
            <a:off x="6526519" y="-8467"/>
            <a:ext cx="4512989" cy="1940183"/>
          </a:xfrm>
        </p:spPr>
        <p:txBody>
          <a:bodyPr anchor="ctr">
            <a:normAutofit/>
          </a:bodyPr>
          <a:lstStyle/>
          <a:p>
            <a:r>
              <a:rPr lang="en-GB" b="1" dirty="0">
                <a:solidFill>
                  <a:srgbClr val="FFFFFF"/>
                </a:solidFill>
              </a:rPr>
              <a:t>Confidentiality and compliance:</a:t>
            </a:r>
          </a:p>
        </p:txBody>
      </p:sp>
      <p:pic>
        <p:nvPicPr>
          <p:cNvPr id="7" name="Graphic 6" descr="Lock">
            <a:extLst>
              <a:ext uri="{FF2B5EF4-FFF2-40B4-BE49-F238E27FC236}">
                <a16:creationId xmlns:a16="http://schemas.microsoft.com/office/drawing/2014/main" id="{BC65C0C2-1775-021D-C868-4663B0804C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EEB0C010-989C-9935-0B04-3DF71ABF64F3}"/>
              </a:ext>
            </a:extLst>
          </p:cNvPr>
          <p:cNvSpPr>
            <a:spLocks noGrp="1"/>
          </p:cNvSpPr>
          <p:nvPr>
            <p:ph idx="1"/>
          </p:nvPr>
        </p:nvSpPr>
        <p:spPr>
          <a:xfrm>
            <a:off x="6330513" y="1578967"/>
            <a:ext cx="5588534" cy="4934751"/>
          </a:xfrm>
        </p:spPr>
        <p:txBody>
          <a:bodyPr anchor="t">
            <a:normAutofit fontScale="92500" lnSpcReduction="10000"/>
          </a:bodyPr>
          <a:lstStyle/>
          <a:p>
            <a:pPr>
              <a:lnSpc>
                <a:spcPct val="90000"/>
              </a:lnSpc>
            </a:pPr>
            <a:r>
              <a:rPr lang="en-GB" dirty="0">
                <a:solidFill>
                  <a:srgbClr val="FFFFFF"/>
                </a:solidFill>
                <a:latin typeface="Arial" panose="020B0604020202020204" pitchFamily="34" charset="0"/>
                <a:cs typeface="Arial" panose="020B0604020202020204" pitchFamily="34" charset="0"/>
              </a:rPr>
              <a:t>By safeguarding patient information and upholding security regulations, confidentiality and compliance enhance digital safety in the healthcare industry. By using methods like encryption and secure logins, confidentiality makes sure that only authorised people can access critical health information (Jeeves et al, 2024). Healthcare organisations must follow data privacy regulations to comply with laws like the General Data privacy Regulation (GDPR) and the Health Insurance Portability and Accountability Act (HIPAA). </a:t>
            </a:r>
          </a:p>
          <a:p>
            <a:pPr>
              <a:lnSpc>
                <a:spcPct val="90000"/>
              </a:lnSpc>
            </a:pPr>
            <a:r>
              <a:rPr kumimoji="0" lang="en-US" altLang="en-US" b="0" i="0" u="none" strike="noStrike" cap="none" normalizeH="0" baseline="0" dirty="0">
                <a:ln>
                  <a:noFill/>
                </a:ln>
                <a:solidFill>
                  <a:srgbClr val="FFFFFF"/>
                </a:solidFill>
                <a:effectLst/>
                <a:latin typeface="Arial" panose="020B0604020202020204" pitchFamily="34" charset="0"/>
                <a:cs typeface="Arial" panose="020B0604020202020204" pitchFamily="34" charset="0"/>
              </a:rPr>
              <a:t>Sensitive personal and health information, including care plans, medical records, addresses, and phone numbers, is stored by Greenfield Home Care Agency while working with senior citizens. Maintaining confidentiality is crucial to safeguarding service users from injury, identity theft, or </a:t>
            </a:r>
            <a:r>
              <a:rPr lang="en-US" altLang="en-US" dirty="0">
                <a:solidFill>
                  <a:srgbClr val="FFFFFF"/>
                </a:solidFill>
                <a:latin typeface="Arial" panose="020B0604020202020204" pitchFamily="34" charset="0"/>
                <a:cs typeface="Arial" panose="020B0604020202020204" pitchFamily="34" charset="0"/>
              </a:rPr>
              <a:t>misuse </a:t>
            </a:r>
            <a:r>
              <a:rPr kumimoji="0" lang="en-US" altLang="en-US" b="0" i="0" u="none" strike="noStrike" cap="none" normalizeH="0" baseline="0" dirty="0">
                <a:ln>
                  <a:noFill/>
                </a:ln>
                <a:solidFill>
                  <a:srgbClr val="FFFFFF"/>
                </a:solidFill>
                <a:effectLst/>
                <a:latin typeface="Arial" panose="020B0604020202020204" pitchFamily="34" charset="0"/>
                <a:cs typeface="Arial" panose="020B0604020202020204" pitchFamily="34" charset="0"/>
              </a:rPr>
              <a:t>of their information since they assist vulnerable people.</a:t>
            </a:r>
          </a:p>
          <a:p>
            <a:pPr>
              <a:lnSpc>
                <a:spcPct val="90000"/>
              </a:lnSpc>
            </a:pPr>
            <a:r>
              <a:rPr lang="en-GB" dirty="0">
                <a:solidFill>
                  <a:srgbClr val="FFFFFF"/>
                </a:solidFill>
                <a:latin typeface="Arial" panose="020B0604020202020204" pitchFamily="34" charset="0"/>
                <a:cs typeface="Arial" panose="020B0604020202020204" pitchFamily="34" charset="0"/>
              </a:rPr>
              <a:t>This improves digital safety by reducing legal risks, protecting vulnerable adults, and building trust between the agency and the community.</a:t>
            </a:r>
          </a:p>
        </p:txBody>
      </p:sp>
    </p:spTree>
    <p:extLst>
      <p:ext uri="{BB962C8B-B14F-4D97-AF65-F5344CB8AC3E}">
        <p14:creationId xmlns:p14="http://schemas.microsoft.com/office/powerpoint/2010/main" val="374690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ud shaped hard drive with cables">
            <a:extLst>
              <a:ext uri="{FF2B5EF4-FFF2-40B4-BE49-F238E27FC236}">
                <a16:creationId xmlns:a16="http://schemas.microsoft.com/office/drawing/2014/main" id="{003E7277-A4AB-3A88-DA93-D30920556CEE}"/>
              </a:ext>
            </a:extLst>
          </p:cNvPr>
          <p:cNvPicPr>
            <a:picLocks noChangeAspect="1"/>
          </p:cNvPicPr>
          <p:nvPr/>
        </p:nvPicPr>
        <p:blipFill>
          <a:blip r:embed="rId3"/>
          <a:srcRect l="10658" r="23209"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72F5A09-194E-EFB0-541D-E271456D4670}"/>
              </a:ext>
            </a:extLst>
          </p:cNvPr>
          <p:cNvSpPr>
            <a:spLocks noGrp="1"/>
          </p:cNvSpPr>
          <p:nvPr>
            <p:ph type="title"/>
          </p:nvPr>
        </p:nvSpPr>
        <p:spPr>
          <a:xfrm>
            <a:off x="677333" y="609600"/>
            <a:ext cx="3851123" cy="1320800"/>
          </a:xfrm>
        </p:spPr>
        <p:txBody>
          <a:bodyPr>
            <a:normAutofit/>
          </a:bodyPr>
          <a:lstStyle/>
          <a:p>
            <a:r>
              <a:rPr lang="en-GB" b="1" dirty="0"/>
              <a:t>Conclusion:</a:t>
            </a:r>
          </a:p>
        </p:txBody>
      </p:sp>
      <p:sp>
        <p:nvSpPr>
          <p:cNvPr id="4" name="Rectangle 1">
            <a:extLst>
              <a:ext uri="{FF2B5EF4-FFF2-40B4-BE49-F238E27FC236}">
                <a16:creationId xmlns:a16="http://schemas.microsoft.com/office/drawing/2014/main" id="{7E9097F5-0C8B-E243-34DE-B332EBA1ED3E}"/>
              </a:ext>
            </a:extLst>
          </p:cNvPr>
          <p:cNvSpPr>
            <a:spLocks noGrp="1" noChangeArrowheads="1"/>
          </p:cNvSpPr>
          <p:nvPr>
            <p:ph idx="1"/>
          </p:nvPr>
        </p:nvSpPr>
        <p:spPr bwMode="auto">
          <a:xfrm>
            <a:off x="677334" y="2160589"/>
            <a:ext cx="3851122"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effectLst/>
                <a:latin typeface="Arial" panose="020B0604020202020204" pitchFamily="34" charset="0"/>
                <a:cs typeface="Arial" panose="020B0604020202020204" pitchFamily="34" charset="0"/>
              </a:rPr>
              <a:t>In conclusion, implementing Microsoft 365 at Greenfield Home Care Agency would boost digital security, increase productivity, and improve communication. While secure cloud solutions would safeguard sensitive client data, real-time collaboration would be facilitated by tools like Microsoft Teams. In general, Microsoft 365 would assist the organization in providing higher-quality, safer, and more structured care.</a:t>
            </a:r>
          </a:p>
        </p:txBody>
      </p:sp>
    </p:spTree>
    <p:extLst>
      <p:ext uri="{BB962C8B-B14F-4D97-AF65-F5344CB8AC3E}">
        <p14:creationId xmlns:p14="http://schemas.microsoft.com/office/powerpoint/2010/main" val="281155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AD154B-BA30-1DB1-3867-4011FC39CA8C}"/>
              </a:ext>
            </a:extLst>
          </p:cNvPr>
          <p:cNvSpPr>
            <a:spLocks noGrp="1"/>
          </p:cNvSpPr>
          <p:nvPr>
            <p:ph idx="1"/>
          </p:nvPr>
        </p:nvSpPr>
        <p:spPr>
          <a:xfrm>
            <a:off x="232229" y="522515"/>
            <a:ext cx="9041773" cy="5518848"/>
          </a:xfrm>
        </p:spPr>
        <p:txBody>
          <a:bodyPr>
            <a:normAutofit fontScale="85000" lnSpcReduction="20000"/>
          </a:bodyPr>
          <a:lstStyle/>
          <a:p>
            <a:pPr marL="0" indent="0">
              <a:buNone/>
            </a:pPr>
            <a:r>
              <a:rPr lang="en-GB" sz="1900" u="sng" dirty="0">
                <a:solidFill>
                  <a:srgbClr val="92D050"/>
                </a:solidFill>
                <a:latin typeface="Arial" panose="020B0604020202020204" pitchFamily="34" charset="0"/>
                <a:cs typeface="Arial" panose="020B0604020202020204" pitchFamily="34" charset="0"/>
              </a:rPr>
              <a:t>References for Excel:</a:t>
            </a:r>
          </a:p>
          <a:p>
            <a:pPr fontAlgn="base"/>
            <a:r>
              <a:rPr lang="en-GB" sz="1900" dirty="0">
                <a:latin typeface="Arial" panose="020B0604020202020204" pitchFamily="34" charset="0"/>
                <a:cs typeface="Arial" panose="020B0604020202020204" pitchFamily="34" charset="0"/>
              </a:rPr>
              <a:t>Burks, J. (2025) How healthcare professionals can use Excel to improve patient care - excel delta: Mastery made easy, Excel Delta | Mastery Made Easy. Available at: </a:t>
            </a:r>
            <a:r>
              <a:rPr lang="en-GB" sz="1900" dirty="0">
                <a:latin typeface="Arial" panose="020B0604020202020204" pitchFamily="34" charset="0"/>
                <a:cs typeface="Arial" panose="020B0604020202020204" pitchFamily="34" charset="0"/>
                <a:hlinkClick r:id="rId2"/>
              </a:rPr>
              <a:t>https://www.exceldelta.com/articles/how-healthcare-professionals-can-use-excel-to-improve-patient-care</a:t>
            </a:r>
            <a:r>
              <a:rPr lang="en-GB" sz="1900" dirty="0">
                <a:latin typeface="Arial" panose="020B0604020202020204" pitchFamily="34" charset="0"/>
                <a:cs typeface="Arial" panose="020B0604020202020204" pitchFamily="34" charset="0"/>
              </a:rPr>
              <a:t> (Accessed: 09 February 2026). ​</a:t>
            </a:r>
          </a:p>
          <a:p>
            <a:pPr fontAlgn="base"/>
            <a:r>
              <a:rPr lang="en-GB" sz="1900" dirty="0">
                <a:latin typeface="Arial" panose="020B0604020202020204" pitchFamily="34" charset="0"/>
                <a:cs typeface="Arial" panose="020B0604020202020204" pitchFamily="34" charset="0"/>
              </a:rPr>
              <a:t>Hubbard, M., Bailey, M.J., Hess, D. and </a:t>
            </a:r>
            <a:r>
              <a:rPr lang="en-GB" sz="1900" dirty="0" err="1">
                <a:latin typeface="Arial" panose="020B0604020202020204" pitchFamily="34" charset="0"/>
                <a:cs typeface="Arial" panose="020B0604020202020204" pitchFamily="34" charset="0"/>
              </a:rPr>
              <a:t>Hellebro</a:t>
            </a:r>
            <a:r>
              <a:rPr lang="en-GB" sz="1900" dirty="0">
                <a:latin typeface="Arial" panose="020B0604020202020204" pitchFamily="34" charset="0"/>
                <a:cs typeface="Arial" panose="020B0604020202020204" pitchFamily="34" charset="0"/>
              </a:rPr>
              <a:t>, M. (2021). Communicating in Teams. </a:t>
            </a:r>
            <a:r>
              <a:rPr lang="en-GB" sz="1900" i="1" dirty="0">
                <a:latin typeface="Arial" panose="020B0604020202020204" pitchFamily="34" charset="0"/>
                <a:cs typeface="Arial" panose="020B0604020202020204" pitchFamily="34" charset="0"/>
              </a:rPr>
              <a:t>Mastering Microsoft Teams</a:t>
            </a:r>
            <a:r>
              <a:rPr lang="en-GB" sz="1900" dirty="0">
                <a:latin typeface="Arial" panose="020B0604020202020204" pitchFamily="34" charset="0"/>
                <a:cs typeface="Arial" panose="020B0604020202020204" pitchFamily="34" charset="0"/>
              </a:rPr>
              <a:t>, pp.49–72. </a:t>
            </a:r>
            <a:r>
              <a:rPr lang="en-GB" sz="1900" dirty="0" err="1">
                <a:latin typeface="Arial" panose="020B0604020202020204" pitchFamily="34" charset="0"/>
                <a:cs typeface="Arial" panose="020B0604020202020204" pitchFamily="34" charset="0"/>
              </a:rPr>
              <a:t>doi:https</a:t>
            </a:r>
            <a:r>
              <a:rPr lang="en-GB" sz="1900" dirty="0">
                <a:latin typeface="Arial" panose="020B0604020202020204" pitchFamily="34" charset="0"/>
                <a:cs typeface="Arial" panose="020B0604020202020204" pitchFamily="34" charset="0"/>
              </a:rPr>
              <a:t>://doi.org/10.1007/978-1-4842-6898-8_3.​</a:t>
            </a:r>
          </a:p>
          <a:p>
            <a:pPr fontAlgn="base"/>
            <a:r>
              <a:rPr lang="en-GB" sz="1900" dirty="0">
                <a:latin typeface="Arial" panose="020B0604020202020204" pitchFamily="34" charset="0"/>
                <a:cs typeface="Arial" panose="020B0604020202020204" pitchFamily="34" charset="0"/>
              </a:rPr>
              <a:t>Milliman, H. (n.d.). </a:t>
            </a:r>
            <a:r>
              <a:rPr lang="en-GB" sz="1900" i="1" dirty="0">
                <a:latin typeface="Arial" panose="020B0604020202020204" pitchFamily="34" charset="0"/>
                <a:cs typeface="Arial" panose="020B0604020202020204" pitchFamily="34" charset="0"/>
              </a:rPr>
              <a:t>How to Link or Embed an Excel Worksheet in a Word Document</a:t>
            </a:r>
            <a:r>
              <a:rPr lang="en-GB" sz="1900" dirty="0">
                <a:latin typeface="Arial" panose="020B0604020202020204" pitchFamily="34" charset="0"/>
                <a:cs typeface="Arial" panose="020B0604020202020204" pitchFamily="34" charset="0"/>
              </a:rPr>
              <a:t>. [online] How-To Geek. Available at: </a:t>
            </a:r>
            <a:r>
              <a:rPr lang="en-GB" sz="1900" dirty="0">
                <a:latin typeface="Arial" panose="020B0604020202020204" pitchFamily="34" charset="0"/>
                <a:cs typeface="Arial" panose="020B0604020202020204" pitchFamily="34" charset="0"/>
                <a:hlinkClick r:id="rId3"/>
              </a:rPr>
              <a:t>https://www.howtogeek.com/358380/how-to-link-or-embed-an-excel-worksheet-in-a-powerpoint-or-word-document/</a:t>
            </a:r>
            <a:r>
              <a:rPr lang="en-GB" sz="1900" dirty="0">
                <a:latin typeface="Arial" panose="020B0604020202020204" pitchFamily="34" charset="0"/>
                <a:cs typeface="Arial" panose="020B0604020202020204" pitchFamily="34" charset="0"/>
              </a:rPr>
              <a:t>  [Accessed 18 Mar. 2021].​</a:t>
            </a:r>
          </a:p>
          <a:p>
            <a:pPr fontAlgn="base"/>
            <a:r>
              <a:rPr lang="en-GB" sz="1900" dirty="0">
                <a:latin typeface="Arial" panose="020B0604020202020204" pitchFamily="34" charset="0"/>
                <a:cs typeface="Arial" panose="020B0604020202020204" pitchFamily="34" charset="0"/>
              </a:rPr>
              <a:t>Melati, R. (2025) “Analysis of The Advantages of Microsoft Teams as A Corporate Communication Tool in Supporting Employee Performance”, </a:t>
            </a:r>
            <a:r>
              <a:rPr lang="en-GB" sz="1900" i="1" dirty="0" err="1">
                <a:latin typeface="Arial" panose="020B0604020202020204" pitchFamily="34" charset="0"/>
                <a:cs typeface="Arial" panose="020B0604020202020204" pitchFamily="34" charset="0"/>
              </a:rPr>
              <a:t>Eduvest</a:t>
            </a:r>
            <a:r>
              <a:rPr lang="en-GB" sz="1900" i="1" dirty="0">
                <a:latin typeface="Arial" panose="020B0604020202020204" pitchFamily="34" charset="0"/>
                <a:cs typeface="Arial" panose="020B0604020202020204" pitchFamily="34" charset="0"/>
              </a:rPr>
              <a:t> - Journal of Universal Studies</a:t>
            </a:r>
            <a:r>
              <a:rPr lang="en-GB" sz="1900" dirty="0">
                <a:latin typeface="Arial" panose="020B0604020202020204" pitchFamily="34" charset="0"/>
                <a:cs typeface="Arial" panose="020B0604020202020204" pitchFamily="34" charset="0"/>
              </a:rPr>
              <a:t>, 5(3), pp. 2893–2899. </a:t>
            </a:r>
            <a:r>
              <a:rPr lang="en-GB" sz="1900" dirty="0" err="1">
                <a:latin typeface="Arial" panose="020B0604020202020204" pitchFamily="34" charset="0"/>
                <a:cs typeface="Arial" panose="020B0604020202020204" pitchFamily="34" charset="0"/>
              </a:rPr>
              <a:t>doi</a:t>
            </a:r>
            <a:r>
              <a:rPr lang="en-GB" sz="1900" dirty="0">
                <a:latin typeface="Arial" panose="020B0604020202020204" pitchFamily="34" charset="0"/>
                <a:cs typeface="Arial" panose="020B0604020202020204" pitchFamily="34" charset="0"/>
              </a:rPr>
              <a:t>: 10.59188/eduvest.v5i3.50900</a:t>
            </a:r>
          </a:p>
          <a:p>
            <a:pPr fontAlgn="base"/>
            <a:r>
              <a:rPr lang="en-GB" sz="1900" dirty="0">
                <a:latin typeface="Arial" panose="020B0604020202020204" pitchFamily="34" charset="0"/>
                <a:cs typeface="Arial" panose="020B0604020202020204" pitchFamily="34" charset="0"/>
              </a:rPr>
              <a:t>Stewart, P. (2026, January 20). From Excel to ERP: Why Social Care Needs Real-Time Systems. Optimum. </a:t>
            </a:r>
            <a:r>
              <a:rPr lang="en-GB" sz="1900" dirty="0">
                <a:latin typeface="Arial" panose="020B0604020202020204" pitchFamily="34" charset="0"/>
                <a:cs typeface="Arial" panose="020B0604020202020204" pitchFamily="34" charset="0"/>
                <a:hlinkClick r:id="rId4"/>
              </a:rPr>
              <a:t>https://optimumpps.co.uk/from-excel-to-erp-why-social-care-needs-real-time-systems/</a:t>
            </a:r>
            <a:r>
              <a:rPr lang="en-GB" sz="1900" dirty="0">
                <a:latin typeface="Arial" panose="020B0604020202020204" pitchFamily="34" charset="0"/>
                <a:cs typeface="Arial" panose="020B0604020202020204" pitchFamily="34" charset="0"/>
              </a:rPr>
              <a:t> </a:t>
            </a:r>
          </a:p>
          <a:p>
            <a:pPr fontAlgn="base"/>
            <a:r>
              <a:rPr lang="en-GB" sz="1900" dirty="0">
                <a:latin typeface="Arial" panose="020B0604020202020204" pitchFamily="34" charset="0"/>
                <a:cs typeface="Arial" panose="020B0604020202020204" pitchFamily="34" charset="0"/>
              </a:rPr>
              <a:t>Zhang, Y., Yu, P. and Shen, J. (2012). The benefits of introducing electronic health records in residential aged care facilities: A multiple case study. International Journal of Medical Informatics, [online] 81(10), pp.690–704. </a:t>
            </a:r>
            <a:r>
              <a:rPr lang="en-GB" sz="1900" dirty="0" err="1">
                <a:latin typeface="Arial" panose="020B0604020202020204" pitchFamily="34" charset="0"/>
                <a:cs typeface="Arial" panose="020B0604020202020204" pitchFamily="34" charset="0"/>
              </a:rPr>
              <a:t>doi:https</a:t>
            </a:r>
            <a:r>
              <a:rPr lang="en-GB" sz="1900" dirty="0">
                <a:latin typeface="Arial" panose="020B0604020202020204" pitchFamily="34" charset="0"/>
                <a:cs typeface="Arial" panose="020B0604020202020204" pitchFamily="34" charset="0"/>
              </a:rPr>
              <a:t>://doi.org/10.1016/j.ijmedinf.2012.05.013 ​</a:t>
            </a:r>
          </a:p>
          <a:p>
            <a:pPr marL="0" indent="0">
              <a:buNone/>
            </a:pPr>
            <a:br>
              <a:rPr lang="en-GB" dirty="0"/>
            </a:br>
            <a:endParaRPr lang="en-GB" dirty="0"/>
          </a:p>
        </p:txBody>
      </p:sp>
    </p:spTree>
    <p:extLst>
      <p:ext uri="{BB962C8B-B14F-4D97-AF65-F5344CB8AC3E}">
        <p14:creationId xmlns:p14="http://schemas.microsoft.com/office/powerpoint/2010/main" val="3250418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8895-C537-FD13-93B8-18CC12BF4FD3}"/>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1DEC9540-AFD8-220A-D33E-A9156B300DD7}"/>
              </a:ext>
            </a:extLst>
          </p:cNvPr>
          <p:cNvSpPr>
            <a:spLocks noGrp="1"/>
          </p:cNvSpPr>
          <p:nvPr>
            <p:ph idx="1"/>
          </p:nvPr>
        </p:nvSpPr>
        <p:spPr>
          <a:xfrm>
            <a:off x="371475" y="414339"/>
            <a:ext cx="8902527" cy="5627024"/>
          </a:xfrm>
        </p:spPr>
        <p:txBody>
          <a:bodyPr>
            <a:normAutofit lnSpcReduction="10000"/>
          </a:bodyPr>
          <a:lstStyle/>
          <a:p>
            <a:endParaRPr lang="en-GB" dirty="0">
              <a:hlinkClick r:id="rId2"/>
            </a:endParaRPr>
          </a:p>
          <a:p>
            <a:pPr marL="0" indent="0">
              <a:buNone/>
            </a:pPr>
            <a:r>
              <a:rPr lang="en-GB" dirty="0">
                <a:hlinkClick r:id="rId2"/>
              </a:rPr>
              <a:t>Refences for digital safety:</a:t>
            </a:r>
          </a:p>
          <a:p>
            <a:endParaRPr lang="en-GB" dirty="0">
              <a:hlinkClick r:id="rId2"/>
            </a:endParaRPr>
          </a:p>
          <a:p>
            <a:r>
              <a:rPr lang="en-GB" dirty="0">
                <a:hlinkClick r:id="rId2"/>
              </a:rPr>
              <a:t>What is Multifactor Authentication (MFA)? | Definition from TechTarget</a:t>
            </a:r>
            <a:endParaRPr lang="en-GB" dirty="0"/>
          </a:p>
          <a:p>
            <a:r>
              <a:rPr lang="en-GB" dirty="0">
                <a:hlinkClick r:id="rId3"/>
              </a:rPr>
              <a:t>Role-Based Access Control in Healthcare RCM</a:t>
            </a:r>
            <a:endParaRPr lang="en-GB" dirty="0"/>
          </a:p>
          <a:p>
            <a:r>
              <a:rPr lang="en-GB" dirty="0">
                <a:hlinkClick r:id="rId4"/>
              </a:rPr>
              <a:t>Why Encryption is Essential in Healthcare Cybersecurity Strategies - </a:t>
            </a:r>
            <a:r>
              <a:rPr lang="en-GB" dirty="0" err="1">
                <a:hlinkClick r:id="rId4"/>
              </a:rPr>
              <a:t>Atlantic.Net</a:t>
            </a:r>
            <a:r>
              <a:rPr lang="en-GB" dirty="0">
                <a:hlinkClick r:id="rId4"/>
              </a:rPr>
              <a:t> Whitepaper</a:t>
            </a:r>
            <a:endParaRPr lang="en-GB" dirty="0"/>
          </a:p>
          <a:p>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human failures: Overview - HSE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 date).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https://www.hse.gov.uk/humanfactors/topics/humanfail.htm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r>
              <a:rPr lang="en-GB" dirty="0">
                <a:hlinkClick r:id="rId6"/>
              </a:rPr>
              <a:t>CSO-Council-White-Paper-Digital-Clinical-Safety-in-the-UK-March-2025.pdf</a:t>
            </a:r>
            <a:endParaRPr lang="en-GB" dirty="0"/>
          </a:p>
          <a:p>
            <a:r>
              <a:rPr lang="en-GB" dirty="0">
                <a:hlinkClick r:id="rId7"/>
              </a:rPr>
              <a:t>Essential Guide to GDPR Compliance for Companies</a:t>
            </a:r>
            <a:endParaRPr lang="en-GB" dirty="0"/>
          </a:p>
          <a:p>
            <a:r>
              <a:rPr lang="en-GB" dirty="0">
                <a:hlinkClick r:id="rId8"/>
              </a:rPr>
              <a:t>HIPAA Explained - Updated for 2026</a:t>
            </a:r>
            <a:endParaRPr lang="en-GB" dirty="0"/>
          </a:p>
          <a:p>
            <a:endParaRPr lang="en-GB" u="sng" dirty="0">
              <a:solidFill>
                <a:srgbClr val="92D050"/>
              </a:solidFill>
            </a:endParaRPr>
          </a:p>
          <a:p>
            <a:pPr marL="0" indent="0">
              <a:buNone/>
            </a:pPr>
            <a:r>
              <a:rPr lang="en-GB" u="sng" dirty="0">
                <a:solidFill>
                  <a:srgbClr val="92D050"/>
                </a:solidFill>
              </a:rPr>
              <a:t>References for teams:</a:t>
            </a:r>
          </a:p>
          <a:p>
            <a:r>
              <a:rPr lang="en-GB" dirty="0">
                <a:hlinkClick r:id="rId9"/>
              </a:rPr>
              <a:t>NHS England » Microsoft Teams and remote working</a:t>
            </a:r>
            <a:endParaRPr lang="en-GB" dirty="0"/>
          </a:p>
          <a:p>
            <a:endParaRPr lang="en-GB" dirty="0"/>
          </a:p>
          <a:p>
            <a:endParaRPr lang="en-GB" dirty="0"/>
          </a:p>
        </p:txBody>
      </p:sp>
    </p:spTree>
    <p:extLst>
      <p:ext uri="{BB962C8B-B14F-4D97-AF65-F5344CB8AC3E}">
        <p14:creationId xmlns:p14="http://schemas.microsoft.com/office/powerpoint/2010/main" val="35151171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721</TotalTime>
  <Words>1597</Words>
  <Application>Microsoft Office PowerPoint</Application>
  <PresentationFormat>Widescreen</PresentationFormat>
  <Paragraphs>131</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Times New Roman</vt:lpstr>
      <vt:lpstr>Trebuchet MS</vt:lpstr>
      <vt:lpstr>Wingdings 3</vt:lpstr>
      <vt:lpstr>Facet</vt:lpstr>
      <vt:lpstr>PowerPoint Presentation</vt:lpstr>
      <vt:lpstr>Presentation outline:</vt:lpstr>
      <vt:lpstr>Introduction:</vt:lpstr>
      <vt:lpstr>Describe how the staff currently complete the tasks and how excel improves it.</vt:lpstr>
      <vt:lpstr>How excel can be used in Greenfield Home Care to make it more efficient</vt:lpstr>
      <vt:lpstr>Benefits And Limitations</vt:lpstr>
      <vt:lpstr>Explain how Teams helps staff to communicate across different locations</vt:lpstr>
      <vt:lpstr>Advantages and disadvantages of using Microsoft Teams </vt:lpstr>
      <vt:lpstr>PowerPoint Presentation</vt:lpstr>
      <vt:lpstr>Secure access:</vt:lpstr>
      <vt:lpstr>Email Awareness: Reducing Human Error at Greenfield</vt:lpstr>
      <vt:lpstr>Data Management: Secure Storage and Responsible Handling</vt:lpstr>
      <vt:lpstr>Confidentiality and compliance:</vt:lpstr>
      <vt:lpstr>Conclusion: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 Action Plan for Greenfield Home Care Agency</dc:title>
  <dc:creator>maria chohan</dc:creator>
  <cp:lastModifiedBy>UWTSD</cp:lastModifiedBy>
  <cp:revision>3</cp:revision>
  <dcterms:created xsi:type="dcterms:W3CDTF">2026-02-10T00:22:17Z</dcterms:created>
  <dcterms:modified xsi:type="dcterms:W3CDTF">2026-02-14T14:09:51Z</dcterms:modified>
</cp:coreProperties>
</file>