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7"/>
  </p:notesMasterIdLst>
  <p:sldIdLst>
    <p:sldId id="256" r:id="rId2"/>
    <p:sldId id="266" r:id="rId3"/>
    <p:sldId id="310" r:id="rId4"/>
    <p:sldId id="311" r:id="rId5"/>
    <p:sldId id="312" r:id="rId6"/>
    <p:sldId id="313" r:id="rId7"/>
    <p:sldId id="257" r:id="rId8"/>
    <p:sldId id="270" r:id="rId9"/>
    <p:sldId id="304" r:id="rId10"/>
    <p:sldId id="302" r:id="rId11"/>
    <p:sldId id="269" r:id="rId12"/>
    <p:sldId id="271" r:id="rId13"/>
    <p:sldId id="274" r:id="rId14"/>
    <p:sldId id="267" r:id="rId15"/>
    <p:sldId id="258" r:id="rId16"/>
    <p:sldId id="276" r:id="rId17"/>
    <p:sldId id="288" r:id="rId18"/>
    <p:sldId id="299" r:id="rId19"/>
    <p:sldId id="268" r:id="rId20"/>
    <p:sldId id="309" r:id="rId21"/>
    <p:sldId id="308" r:id="rId22"/>
    <p:sldId id="290" r:id="rId23"/>
    <p:sldId id="295" r:id="rId24"/>
    <p:sldId id="296" r:id="rId25"/>
    <p:sldId id="292" r:id="rId26"/>
    <p:sldId id="273" r:id="rId27"/>
    <p:sldId id="259" r:id="rId28"/>
    <p:sldId id="278" r:id="rId29"/>
    <p:sldId id="297" r:id="rId30"/>
    <p:sldId id="298" r:id="rId31"/>
    <p:sldId id="275" r:id="rId32"/>
    <p:sldId id="264" r:id="rId33"/>
    <p:sldId id="262" r:id="rId34"/>
    <p:sldId id="263" r:id="rId35"/>
    <p:sldId id="30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73"/>
    <p:restoredTop sz="73068"/>
  </p:normalViewPr>
  <p:slideViewPr>
    <p:cSldViewPr snapToGrid="0" snapToObjects="1">
      <p:cViewPr varScale="1">
        <p:scale>
          <a:sx n="104" d="100"/>
          <a:sy n="104" d="100"/>
        </p:scale>
        <p:origin x="1088" y="20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535717-E5DF-EB4D-A9F8-024897244F27}" type="datetimeFigureOut">
              <a:rPr lang="en-US" smtClean="0"/>
              <a:t>1/7/19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8DF9AC-0DCC-DE45-971C-250510727A07}" type="slidenum">
              <a:rPr lang="en-US" smtClean="0"/>
              <a:t>‹#›</a:t>
            </a:fld>
            <a:endParaRPr lang="en-US"/>
          </a:p>
        </p:txBody>
      </p:sp>
    </p:spTree>
    <p:extLst>
      <p:ext uri="{BB962C8B-B14F-4D97-AF65-F5344CB8AC3E}">
        <p14:creationId xmlns:p14="http://schemas.microsoft.com/office/powerpoint/2010/main" val="1867157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8DF9AC-0DCC-DE45-971C-250510727A07}" type="slidenum">
              <a:rPr lang="en-US" smtClean="0"/>
              <a:t>1</a:t>
            </a:fld>
            <a:endParaRPr lang="en-US"/>
          </a:p>
        </p:txBody>
      </p:sp>
    </p:spTree>
    <p:extLst>
      <p:ext uri="{BB962C8B-B14F-4D97-AF65-F5344CB8AC3E}">
        <p14:creationId xmlns:p14="http://schemas.microsoft.com/office/powerpoint/2010/main" val="140627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a:t>
            </a:r>
            <a:r>
              <a:rPr lang="en-GB" dirty="0" err="1"/>
              <a:t>pfhQhdA-zss</a:t>
            </a:r>
            <a:endParaRPr lang="en-GB" dirty="0"/>
          </a:p>
          <a:p>
            <a:endParaRPr lang="en-GB" dirty="0"/>
          </a:p>
        </p:txBody>
      </p:sp>
      <p:sp>
        <p:nvSpPr>
          <p:cNvPr id="4" name="Slide Number Placeholder 3"/>
          <p:cNvSpPr>
            <a:spLocks noGrp="1"/>
          </p:cNvSpPr>
          <p:nvPr>
            <p:ph type="sldNum" sz="quarter" idx="10"/>
          </p:nvPr>
        </p:nvSpPr>
        <p:spPr/>
        <p:txBody>
          <a:bodyPr/>
          <a:lstStyle/>
          <a:p>
            <a:fld id="{A38DF9AC-0DCC-DE45-971C-250510727A07}" type="slidenum">
              <a:rPr lang="en-US" smtClean="0"/>
              <a:t>6</a:t>
            </a:fld>
            <a:endParaRPr lang="en-US"/>
          </a:p>
        </p:txBody>
      </p:sp>
    </p:spTree>
    <p:extLst>
      <p:ext uri="{BB962C8B-B14F-4D97-AF65-F5344CB8AC3E}">
        <p14:creationId xmlns:p14="http://schemas.microsoft.com/office/powerpoint/2010/main" val="4201072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8DF9AC-0DCC-DE45-971C-250510727A07}" type="slidenum">
              <a:rPr lang="en-US" smtClean="0"/>
              <a:t>9</a:t>
            </a:fld>
            <a:endParaRPr lang="en-US"/>
          </a:p>
        </p:txBody>
      </p:sp>
    </p:spTree>
    <p:extLst>
      <p:ext uri="{BB962C8B-B14F-4D97-AF65-F5344CB8AC3E}">
        <p14:creationId xmlns:p14="http://schemas.microsoft.com/office/powerpoint/2010/main" val="123595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8DF9AC-0DCC-DE45-971C-250510727A07}" type="slidenum">
              <a:rPr lang="en-US" smtClean="0"/>
              <a:t>10</a:t>
            </a:fld>
            <a:endParaRPr lang="en-US"/>
          </a:p>
        </p:txBody>
      </p:sp>
    </p:spTree>
    <p:extLst>
      <p:ext uri="{BB962C8B-B14F-4D97-AF65-F5344CB8AC3E}">
        <p14:creationId xmlns:p14="http://schemas.microsoft.com/office/powerpoint/2010/main" val="123595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8DF9AC-0DCC-DE45-971C-250510727A07}" type="slidenum">
              <a:rPr lang="en-US" smtClean="0"/>
              <a:t>12</a:t>
            </a:fld>
            <a:endParaRPr lang="en-US"/>
          </a:p>
        </p:txBody>
      </p:sp>
    </p:spTree>
    <p:extLst>
      <p:ext uri="{BB962C8B-B14F-4D97-AF65-F5344CB8AC3E}">
        <p14:creationId xmlns:p14="http://schemas.microsoft.com/office/powerpoint/2010/main" val="3252040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8DF9AC-0DCC-DE45-971C-250510727A07}" type="slidenum">
              <a:rPr lang="en-US" smtClean="0"/>
              <a:t>15</a:t>
            </a:fld>
            <a:endParaRPr lang="en-US"/>
          </a:p>
        </p:txBody>
      </p:sp>
    </p:spTree>
    <p:extLst>
      <p:ext uri="{BB962C8B-B14F-4D97-AF65-F5344CB8AC3E}">
        <p14:creationId xmlns:p14="http://schemas.microsoft.com/office/powerpoint/2010/main" val="1134120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8DF9AC-0DCC-DE45-971C-250510727A07}" type="slidenum">
              <a:rPr lang="en-US" smtClean="0"/>
              <a:t>19</a:t>
            </a:fld>
            <a:endParaRPr lang="en-US"/>
          </a:p>
        </p:txBody>
      </p:sp>
    </p:spTree>
    <p:extLst>
      <p:ext uri="{BB962C8B-B14F-4D97-AF65-F5344CB8AC3E}">
        <p14:creationId xmlns:p14="http://schemas.microsoft.com/office/powerpoint/2010/main" val="38672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8DF9AC-0DCC-DE45-971C-250510727A07}" type="slidenum">
              <a:rPr lang="en-US" smtClean="0"/>
              <a:t>26</a:t>
            </a:fld>
            <a:endParaRPr lang="en-US"/>
          </a:p>
        </p:txBody>
      </p:sp>
    </p:spTree>
    <p:extLst>
      <p:ext uri="{BB962C8B-B14F-4D97-AF65-F5344CB8AC3E}">
        <p14:creationId xmlns:p14="http://schemas.microsoft.com/office/powerpoint/2010/main" val="2011910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38DF9AC-0DCC-DE45-971C-250510727A07}" type="slidenum">
              <a:rPr lang="en-US" smtClean="0"/>
              <a:t>33</a:t>
            </a:fld>
            <a:endParaRPr lang="en-US"/>
          </a:p>
        </p:txBody>
      </p:sp>
    </p:spTree>
    <p:extLst>
      <p:ext uri="{BB962C8B-B14F-4D97-AF65-F5344CB8AC3E}">
        <p14:creationId xmlns:p14="http://schemas.microsoft.com/office/powerpoint/2010/main" val="2087217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1088913" y="1143293"/>
            <a:ext cx="7034362" cy="4268965"/>
          </a:xfrm>
        </p:spPr>
        <p:txBody>
          <a:bodyPr anchor="t">
            <a:normAutofit/>
          </a:bodyPr>
          <a:lstStyle>
            <a:lvl1pPr algn="l">
              <a:lnSpc>
                <a:spcPct val="85000"/>
              </a:lnSpc>
              <a:defRPr sz="77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1088914" y="5537925"/>
            <a:ext cx="7034362" cy="706355"/>
          </a:xfrm>
        </p:spPr>
        <p:txBody>
          <a:bodyPr>
            <a:normAutofit/>
          </a:bodyPr>
          <a:lstStyle>
            <a:lvl1pPr marL="0" indent="0" algn="l">
              <a:lnSpc>
                <a:spcPct val="114000"/>
              </a:lnSpc>
              <a:spcBef>
                <a:spcPts val="0"/>
              </a:spcBef>
              <a:buNone/>
              <a:defRPr sz="20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88913" y="6314440"/>
            <a:ext cx="1596622" cy="365125"/>
          </a:xfrm>
        </p:spPr>
        <p:txBody>
          <a:bodyPr/>
          <a:lstStyle>
            <a:lvl1pPr algn="l">
              <a:defRPr sz="1200">
                <a:solidFill>
                  <a:schemeClr val="tx2"/>
                </a:solidFill>
              </a:defRPr>
            </a:lvl1pPr>
          </a:lstStyle>
          <a:p>
            <a:fld id="{606BA066-A2DB-C643-8648-7E9F0A8FC000}" type="datetimeFigureOut">
              <a:rPr lang="en-US" smtClean="0"/>
              <a:t>1/7/19</a:t>
            </a:fld>
            <a:endParaRPr lang="en-US"/>
          </a:p>
        </p:txBody>
      </p:sp>
      <p:sp>
        <p:nvSpPr>
          <p:cNvPr id="5" name="Footer Placeholder 4"/>
          <p:cNvSpPr>
            <a:spLocks noGrp="1"/>
          </p:cNvSpPr>
          <p:nvPr>
            <p:ph type="ftr" sz="quarter" idx="11"/>
          </p:nvPr>
        </p:nvSpPr>
        <p:spPr>
          <a:xfrm>
            <a:off x="3000591" y="6314440"/>
            <a:ext cx="5122683" cy="365125"/>
          </a:xfrm>
        </p:spPr>
        <p:txBody>
          <a:bodyPr/>
          <a:lstStyle>
            <a:lvl1pPr algn="l">
              <a:defRPr b="0">
                <a:solidFill>
                  <a:schemeClr val="tx2"/>
                </a:solidFill>
              </a:defRPr>
            </a:lvl1pPr>
          </a:lstStyle>
          <a:p>
            <a:endParaRPr lang="en-US"/>
          </a:p>
        </p:txBody>
      </p:sp>
      <p:sp>
        <p:nvSpPr>
          <p:cNvPr id="6" name="Slide Number Placeholder 5"/>
          <p:cNvSpPr>
            <a:spLocks noGrp="1"/>
          </p:cNvSpPr>
          <p:nvPr>
            <p:ph type="sldNum" sz="quarter" idx="12"/>
          </p:nvPr>
        </p:nvSpPr>
        <p:spPr>
          <a:xfrm>
            <a:off x="11784011" y="1416216"/>
            <a:ext cx="407988" cy="365125"/>
          </a:xfrm>
        </p:spPr>
        <p:txBody>
          <a:bodyPr/>
          <a:lstStyle>
            <a:lvl1pPr algn="r">
              <a:defRPr>
                <a:solidFill>
                  <a:schemeClr val="bg2"/>
                </a:solidFill>
              </a:defRPr>
            </a:lvl1pPr>
          </a:lstStyle>
          <a:p>
            <a:fld id="{844B41EA-5439-C048-8D3D-3E2DE161390E}" type="slidenum">
              <a:rPr lang="en-US" smtClean="0"/>
              <a:t>‹#›</a:t>
            </a:fld>
            <a:endParaRPr lang="en-US"/>
          </a:p>
        </p:txBody>
      </p:sp>
      <p:cxnSp>
        <p:nvCxnSpPr>
          <p:cNvPr id="9" name="Straight Connector 8" title="Verticle Rule Line"/>
          <p:cNvCxnSpPr/>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456982"/>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06BA066-A2DB-C643-8648-7E9F0A8FC000}" type="datetimeFigureOut">
              <a:rPr lang="en-US" smtClean="0"/>
              <a:t>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4B41EA-5439-C048-8D3D-3E2DE161390E}" type="slidenum">
              <a:rPr lang="en-US" smtClean="0"/>
              <a:t>‹#›</a:t>
            </a:fld>
            <a:endParaRPr lang="en-US"/>
          </a:p>
        </p:txBody>
      </p:sp>
    </p:spTree>
    <p:extLst>
      <p:ext uri="{BB962C8B-B14F-4D97-AF65-F5344CB8AC3E}">
        <p14:creationId xmlns:p14="http://schemas.microsoft.com/office/powerpoint/2010/main" val="985740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all" baseline="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606BA066-A2DB-C643-8648-7E9F0A8FC000}" type="datetimeFigureOut">
              <a:rPr lang="en-US" smtClean="0"/>
              <a:t>1/7/19</a:t>
            </a:fld>
            <a:endParaRPr lang="en-US"/>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844B41EA-5439-C048-8D3D-3E2DE161390E}" type="slidenum">
              <a:rPr lang="en-US" smtClean="0"/>
              <a:t>‹#›</a:t>
            </a:fld>
            <a:endParaRPr lang="en-US"/>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4873451"/>
      </p:ext>
    </p:extLst>
  </p:cSld>
  <p:clrMapOvr>
    <a:masterClrMapping/>
  </p:clrMapOvr>
  <p:extLst mod="1">
    <p:ext uri="{DCECCB84-F9BA-43D5-87BE-67443E8EF086}">
      <p15:sldGuideLst xmlns:p15="http://schemas.microsoft.com/office/powerpoint/2012/main">
        <p15:guide id="1" pos="645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5181600" y="540628"/>
            <a:ext cx="6248400" cy="248894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81600" y="3712467"/>
            <a:ext cx="6248400" cy="24822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06BA066-A2DB-C643-8648-7E9F0A8FC000}" type="datetimeFigureOut">
              <a:rPr lang="en-US" smtClean="0"/>
              <a:t>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4B41EA-5439-C048-8D3D-3E2DE161390E}" type="slidenum">
              <a:rPr lang="en-US" smtClean="0"/>
              <a:t>‹#›</a:t>
            </a:fld>
            <a:endParaRPr lang="en-US"/>
          </a:p>
        </p:txBody>
      </p:sp>
    </p:spTree>
    <p:extLst>
      <p:ext uri="{BB962C8B-B14F-4D97-AF65-F5344CB8AC3E}">
        <p14:creationId xmlns:p14="http://schemas.microsoft.com/office/powerpoint/2010/main" val="1397378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06BA066-A2DB-C643-8648-7E9F0A8FC000}" type="datetimeFigureOut">
              <a:rPr lang="en-US" smtClean="0"/>
              <a:t>1/7/19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4B41EA-5439-C048-8D3D-3E2DE161390E}" type="slidenum">
              <a:rPr lang="en-US" smtClean="0"/>
              <a:t>‹#›</a:t>
            </a:fld>
            <a:endParaRPr lang="en-US"/>
          </a:p>
        </p:txBody>
      </p:sp>
    </p:spTree>
    <p:extLst>
      <p:ext uri="{BB962C8B-B14F-4D97-AF65-F5344CB8AC3E}">
        <p14:creationId xmlns:p14="http://schemas.microsoft.com/office/powerpoint/2010/main" val="861975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06BA066-A2DB-C643-8648-7E9F0A8FC000}" type="datetimeFigureOut">
              <a:rPr lang="en-US" smtClean="0"/>
              <a:t>1/7/19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4B41EA-5439-C048-8D3D-3E2DE161390E}" type="slidenum">
              <a:rPr lang="en-US" smtClean="0"/>
              <a:t>‹#›</a:t>
            </a:fld>
            <a:endParaRPr lang="en-US"/>
          </a:p>
        </p:txBody>
      </p:sp>
    </p:spTree>
    <p:extLst>
      <p:ext uri="{BB962C8B-B14F-4D97-AF65-F5344CB8AC3E}">
        <p14:creationId xmlns:p14="http://schemas.microsoft.com/office/powerpoint/2010/main" val="28961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6BA066-A2DB-C643-8648-7E9F0A8FC000}" type="datetimeFigureOut">
              <a:rPr lang="en-US" smtClean="0"/>
              <a:t>1/7/19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4B41EA-5439-C048-8D3D-3E2DE161390E}" type="slidenum">
              <a:rPr lang="en-US" smtClean="0"/>
              <a:t>‹#›</a:t>
            </a:fld>
            <a:endParaRPr lang="en-US"/>
          </a:p>
        </p:txBody>
      </p:sp>
    </p:spTree>
    <p:extLst>
      <p:ext uri="{BB962C8B-B14F-4D97-AF65-F5344CB8AC3E}">
        <p14:creationId xmlns:p14="http://schemas.microsoft.com/office/powerpoint/2010/main" val="1326637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5479"/>
            <a:ext cx="3838776" cy="1921022"/>
          </a:xfrm>
        </p:spPr>
        <p:txBody>
          <a:bodyPr anchor="t">
            <a:noAutofit/>
          </a:bodyPr>
          <a:lstStyle>
            <a:lvl1pPr>
              <a:lnSpc>
                <a:spcPct val="93000"/>
              </a:lnSpc>
              <a:defRPr sz="4000"/>
            </a:lvl1pPr>
          </a:lstStyle>
          <a:p>
            <a:r>
              <a:rPr lang="en-GB"/>
              <a:t>Click to edit Master title style</a:t>
            </a:r>
            <a:endParaRPr lang="en-US" dirty="0"/>
          </a:p>
        </p:txBody>
      </p:sp>
      <p:sp>
        <p:nvSpPr>
          <p:cNvPr id="3" name="Content Placeholder 2"/>
          <p:cNvSpPr>
            <a:spLocks noGrp="1"/>
          </p:cNvSpPr>
          <p:nvPr>
            <p:ph idx="1"/>
          </p:nvPr>
        </p:nvSpPr>
        <p:spPr>
          <a:xfrm>
            <a:off x="5181600" y="564147"/>
            <a:ext cx="62484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62000" y="2621512"/>
            <a:ext cx="3838776" cy="3239537"/>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06BA066-A2DB-C643-8648-7E9F0A8FC000}" type="datetimeFigureOut">
              <a:rPr lang="en-US" smtClean="0"/>
              <a:t>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4B41EA-5439-C048-8D3D-3E2DE161390E}" type="slidenum">
              <a:rPr lang="en-US" smtClean="0"/>
              <a:t>‹#›</a:t>
            </a:fld>
            <a:endParaRPr lang="en-US"/>
          </a:p>
        </p:txBody>
      </p:sp>
    </p:spTree>
    <p:extLst>
      <p:ext uri="{BB962C8B-B14F-4D97-AF65-F5344CB8AC3E}">
        <p14:creationId xmlns:p14="http://schemas.microsoft.com/office/powerpoint/2010/main" val="1623525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557261"/>
            <a:ext cx="3840480" cy="1919239"/>
          </a:xfrm>
        </p:spPr>
        <p:txBody>
          <a:bodyPr anchor="t">
            <a:noAutofit/>
          </a:bodyPr>
          <a:lstStyle>
            <a:lvl1pPr>
              <a:lnSpc>
                <a:spcPct val="93000"/>
              </a:lnSpc>
              <a:defRPr sz="40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257800" y="0"/>
            <a:ext cx="6172200"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758952" y="2621512"/>
            <a:ext cx="3840480" cy="3236976"/>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06BA066-A2DB-C643-8648-7E9F0A8FC000}" type="datetimeFigureOut">
              <a:rPr lang="en-US" smtClean="0"/>
              <a:t>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4B41EA-5439-C048-8D3D-3E2DE161390E}" type="slidenum">
              <a:rPr lang="en-US" smtClean="0"/>
              <a:t>‹#›</a:t>
            </a:fld>
            <a:endParaRPr lang="en-US"/>
          </a:p>
        </p:txBody>
      </p:sp>
    </p:spTree>
    <p:extLst>
      <p:ext uri="{BB962C8B-B14F-4D97-AF65-F5344CB8AC3E}">
        <p14:creationId xmlns:p14="http://schemas.microsoft.com/office/powerpoint/2010/main" val="659103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5181600" y="640080"/>
            <a:ext cx="6248398" cy="558414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06BA066-A2DB-C643-8648-7E9F0A8FC000}" type="datetimeFigureOut">
              <a:rPr lang="en-US" smtClean="0"/>
              <a:t>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4B41EA-5439-C048-8D3D-3E2DE161390E}" type="slidenum">
              <a:rPr lang="en-US" smtClean="0"/>
              <a:t>‹#›</a:t>
            </a:fld>
            <a:endParaRPr lang="en-US"/>
          </a:p>
        </p:txBody>
      </p:sp>
    </p:spTree>
    <p:extLst>
      <p:ext uri="{BB962C8B-B14F-4D97-AF65-F5344CB8AC3E}">
        <p14:creationId xmlns:p14="http://schemas.microsoft.com/office/powerpoint/2010/main" val="828579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2"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rgbClr val="262626"/>
          </a:solidFill>
          <a:ln w="0">
            <a:noFill/>
            <a:prstDash val="solid"/>
            <a:round/>
            <a:headEnd/>
            <a:tailEnd/>
          </a:ln>
        </p:spPr>
      </p:sp>
      <p:sp>
        <p:nvSpPr>
          <p:cNvPr id="2" name="Vertical Title 1"/>
          <p:cNvSpPr>
            <a:spLocks noGrp="1"/>
          </p:cNvSpPr>
          <p:nvPr>
            <p:ph type="title" orient="vert"/>
          </p:nvPr>
        </p:nvSpPr>
        <p:spPr>
          <a:xfrm>
            <a:off x="7990765" y="642931"/>
            <a:ext cx="2446670" cy="467810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38200" y="642932"/>
            <a:ext cx="7070678" cy="46781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536187" y="5927131"/>
            <a:ext cx="3814856" cy="365125"/>
          </a:xfrm>
        </p:spPr>
        <p:txBody>
          <a:bodyPr/>
          <a:lstStyle/>
          <a:p>
            <a:fld id="{606BA066-A2DB-C643-8648-7E9F0A8FC000}" type="datetimeFigureOut">
              <a:rPr lang="en-US" smtClean="0"/>
              <a:t>1/7/19</a:t>
            </a:fld>
            <a:endParaRPr lang="en-US"/>
          </a:p>
        </p:txBody>
      </p:sp>
      <p:sp>
        <p:nvSpPr>
          <p:cNvPr id="5" name="Footer Placeholder 4"/>
          <p:cNvSpPr>
            <a:spLocks noGrp="1"/>
          </p:cNvSpPr>
          <p:nvPr>
            <p:ph type="ftr" sz="quarter" idx="11"/>
          </p:nvPr>
        </p:nvSpPr>
        <p:spPr>
          <a:xfrm>
            <a:off x="6536187" y="6315949"/>
            <a:ext cx="3814856" cy="365125"/>
          </a:xfrm>
        </p:spPr>
        <p:txBody>
          <a:bodyPr/>
          <a:lstStyle/>
          <a:p>
            <a:endParaRPr lang="en-US"/>
          </a:p>
        </p:txBody>
      </p:sp>
      <p:sp>
        <p:nvSpPr>
          <p:cNvPr id="6" name="Slide Number Placeholder 5"/>
          <p:cNvSpPr>
            <a:spLocks noGrp="1"/>
          </p:cNvSpPr>
          <p:nvPr>
            <p:ph type="sldNum" sz="quarter" idx="12"/>
          </p:nvPr>
        </p:nvSpPr>
        <p:spPr>
          <a:xfrm>
            <a:off x="11784011" y="5607592"/>
            <a:ext cx="407988" cy="365125"/>
          </a:xfrm>
        </p:spPr>
        <p:txBody>
          <a:bodyPr/>
          <a:lstStyle/>
          <a:p>
            <a:fld id="{844B41EA-5439-C048-8D3D-3E2DE161390E}" type="slidenum">
              <a:rPr lang="en-US" smtClean="0"/>
              <a:t>‹#›</a:t>
            </a:fld>
            <a:endParaRPr lang="en-US"/>
          </a:p>
        </p:txBody>
      </p:sp>
      <p:cxnSp>
        <p:nvCxnSpPr>
          <p:cNvPr id="13" name="Straight Connector 12" title="Horizontal Rule Line"/>
          <p:cNvCxnSpPr/>
          <p:nvPr/>
        </p:nvCxnSpPr>
        <p:spPr>
          <a:xfrm>
            <a:off x="0" y="6199730"/>
            <a:ext cx="10260011"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5000166"/>
      </p:ext>
    </p:extLst>
  </p:cSld>
  <p:clrMapOvr>
    <a:masterClrMapping/>
  </p:clrMapOvr>
  <p:extLst mod="1">
    <p:ext uri="{DCECCB84-F9BA-43D5-87BE-67443E8EF086}">
      <p15:sldGuideLst xmlns:p15="http://schemas.microsoft.com/office/powerpoint/2012/main">
        <p15:guide id="1" pos="6456">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606BA066-A2DB-C643-8648-7E9F0A8FC000}" type="datetimeFigureOut">
              <a:rPr lang="en-US" smtClean="0"/>
              <a:t>1/7/19</a:t>
            </a:fld>
            <a:endParaRPr lang="en-US"/>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US"/>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844B41EA-5439-C048-8D3D-3E2DE161390E}" type="slidenum">
              <a:rPr lang="en-US" smtClean="0"/>
              <a:t>‹#›</a:t>
            </a:fld>
            <a:endParaRPr lang="en-US"/>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50579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283464"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283464"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283464"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83464"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83464"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283464"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283464"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5.tiff"/><Relationship Id="rId3" Type="http://schemas.openxmlformats.org/officeDocument/2006/relationships/hyperlink" Target="https://en.wikipedia.org/wiki/Lecture" TargetMode="External"/><Relationship Id="rId7" Type="http://schemas.openxmlformats.org/officeDocument/2006/relationships/hyperlink" Target="https://en.wikipedia.org/wiki/Two_Concepts_of_Liberty#cite_note-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en.wikipedia.org/wiki/Two_Concepts_of_Liberty#cite_note-6" TargetMode="External"/><Relationship Id="rId5" Type="http://schemas.openxmlformats.org/officeDocument/2006/relationships/hyperlink" Target="https://en.wikipedia.org/wiki/University_of_Oxford" TargetMode="External"/><Relationship Id="rId4" Type="http://schemas.openxmlformats.org/officeDocument/2006/relationships/hyperlink" Target="https://en.wikipedia.org/wiki/Isaiah_Berlin"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79434" y="4332010"/>
            <a:ext cx="4847038" cy="406399"/>
          </a:xfrm>
        </p:spPr>
        <p:txBody>
          <a:bodyPr>
            <a:noAutofit/>
          </a:bodyPr>
          <a:lstStyle/>
          <a:p>
            <a:pPr algn="r"/>
            <a:r>
              <a:rPr lang="en-US" sz="3200" b="1" i="0" cap="none" dirty="0">
                <a:latin typeface="Helvetica Neue Light" charset="0"/>
                <a:ea typeface="Helvetica Neue Light" charset="0"/>
                <a:cs typeface="Helvetica Neue Light" charset="0"/>
              </a:rPr>
              <a:t>Transparent Freedom</a:t>
            </a:r>
          </a:p>
        </p:txBody>
      </p:sp>
      <p:sp>
        <p:nvSpPr>
          <p:cNvPr id="3" name="Subtitle 2"/>
          <p:cNvSpPr>
            <a:spLocks noGrp="1"/>
          </p:cNvSpPr>
          <p:nvPr>
            <p:ph type="subTitle" idx="1"/>
          </p:nvPr>
        </p:nvSpPr>
        <p:spPr>
          <a:xfrm>
            <a:off x="4852796" y="4833631"/>
            <a:ext cx="4457008" cy="462872"/>
          </a:xfrm>
        </p:spPr>
        <p:txBody>
          <a:bodyPr>
            <a:normAutofit fontScale="85000" lnSpcReduction="10000"/>
          </a:bodyPr>
          <a:lstStyle/>
          <a:p>
            <a:pPr algn="r"/>
            <a:r>
              <a:rPr lang="en-US" i="0" dirty="0">
                <a:latin typeface="Helvetica Neue Light" charset="0"/>
                <a:ea typeface="Helvetica Neue Light" charset="0"/>
                <a:cs typeface="Helvetica Neue Light" charset="0"/>
              </a:rPr>
              <a:t>Level 6 | Critical Review | BA (Hons) Film &amp; TV</a:t>
            </a:r>
          </a:p>
        </p:txBody>
      </p:sp>
      <p:sp>
        <p:nvSpPr>
          <p:cNvPr id="4" name="Rectangle 3"/>
          <p:cNvSpPr/>
          <p:nvPr/>
        </p:nvSpPr>
        <p:spPr>
          <a:xfrm>
            <a:off x="4799917" y="2441875"/>
            <a:ext cx="4568879" cy="830997"/>
          </a:xfrm>
          <a:prstGeom prst="rect">
            <a:avLst/>
          </a:prstGeom>
        </p:spPr>
        <p:txBody>
          <a:bodyPr wrap="none">
            <a:spAutoFit/>
          </a:bodyPr>
          <a:lstStyle/>
          <a:p>
            <a:r>
              <a:rPr lang="en-US" sz="4800" b="1" dirty="0">
                <a:latin typeface="Helvetica Neue Light" charset="0"/>
                <a:ea typeface="Helvetica Neue Light" charset="0"/>
                <a:cs typeface="Helvetica Neue Light" charset="0"/>
              </a:rPr>
              <a:t>Critical Review</a:t>
            </a:r>
            <a:endParaRPr lang="en-US" sz="4800" b="1" i="0" dirty="0">
              <a:latin typeface="Helvetica Neue Light" charset="0"/>
              <a:ea typeface="Helvetica Neue Light" charset="0"/>
              <a:cs typeface="Helvetica Neue Light" charset="0"/>
            </a:endParaRPr>
          </a:p>
        </p:txBody>
      </p:sp>
      <p:sp>
        <p:nvSpPr>
          <p:cNvPr id="5" name="Rectangle 4"/>
          <p:cNvSpPr/>
          <p:nvPr/>
        </p:nvSpPr>
        <p:spPr>
          <a:xfrm>
            <a:off x="7914552" y="5254084"/>
            <a:ext cx="1454244" cy="369332"/>
          </a:xfrm>
          <a:prstGeom prst="rect">
            <a:avLst/>
          </a:prstGeom>
        </p:spPr>
        <p:txBody>
          <a:bodyPr wrap="none">
            <a:spAutoFit/>
          </a:bodyPr>
          <a:lstStyle/>
          <a:p>
            <a:r>
              <a:rPr lang="en-US" b="1" i="0" dirty="0">
                <a:latin typeface="Helvetica Neue Light" charset="0"/>
                <a:ea typeface="Helvetica Neue Light" charset="0"/>
                <a:cs typeface="Helvetica Neue Light" charset="0"/>
              </a:rPr>
              <a:t>(</a:t>
            </a:r>
            <a:r>
              <a:rPr lang="en-US" b="1" dirty="0">
                <a:latin typeface="Helvetica Neue Light" charset="0"/>
                <a:ea typeface="Helvetica Neue Light" charset="0"/>
                <a:cs typeface="Helvetica Neue Light" charset="0"/>
              </a:rPr>
              <a:t>M6X01580</a:t>
            </a:r>
            <a:r>
              <a:rPr lang="en-US" b="1" i="0" dirty="0">
                <a:latin typeface="Helvetica Neue Light" charset="0"/>
                <a:ea typeface="Helvetica Neue Light" charset="0"/>
                <a:cs typeface="Helvetica Neue Light" charset="0"/>
              </a:rPr>
              <a:t>)</a:t>
            </a:r>
            <a:endParaRPr lang="en-US" b="1" dirty="0"/>
          </a:p>
        </p:txBody>
      </p:sp>
    </p:spTree>
    <p:extLst>
      <p:ext uri="{BB962C8B-B14F-4D97-AF65-F5344CB8AC3E}">
        <p14:creationId xmlns:p14="http://schemas.microsoft.com/office/powerpoint/2010/main" val="1230117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1034" name="Picture 10" descr="mage result for splas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68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832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219450" y="844550"/>
            <a:ext cx="5753100" cy="5168900"/>
          </a:xfrm>
          <a:prstGeom prst="rect">
            <a:avLst/>
          </a:prstGeom>
        </p:spPr>
      </p:pic>
    </p:spTree>
    <p:extLst>
      <p:ext uri="{BB962C8B-B14F-4D97-AF65-F5344CB8AC3E}">
        <p14:creationId xmlns:p14="http://schemas.microsoft.com/office/powerpoint/2010/main" val="1049372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33835" y="5329390"/>
            <a:ext cx="8485239" cy="369332"/>
          </a:xfrm>
          <a:prstGeom prst="rect">
            <a:avLst/>
          </a:prstGeom>
        </p:spPr>
        <p:txBody>
          <a:bodyPr wrap="square">
            <a:spAutoFit/>
          </a:bodyPr>
          <a:lstStyle/>
          <a:p>
            <a:pPr algn="r"/>
            <a:r>
              <a:rPr lang="en-GB" dirty="0">
                <a:solidFill>
                  <a:schemeClr val="tx1">
                    <a:lumMod val="85000"/>
                    <a:lumOff val="15000"/>
                  </a:schemeClr>
                </a:solidFill>
                <a:latin typeface="Helvetica Neue Light"/>
              </a:rPr>
              <a:t>“I wish that every human life might be pure transparent freedom.”</a:t>
            </a:r>
          </a:p>
        </p:txBody>
      </p:sp>
      <p:pic>
        <p:nvPicPr>
          <p:cNvPr id="1026" name="Picture 2" descr="https://images.gr-assets.com/authors/1541339451p8/554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2265" y="666934"/>
            <a:ext cx="7639665" cy="45838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7222579" y="5698724"/>
            <a:ext cx="2698175" cy="369332"/>
          </a:xfrm>
          <a:prstGeom prst="rect">
            <a:avLst/>
          </a:prstGeom>
        </p:spPr>
        <p:txBody>
          <a:bodyPr wrap="none">
            <a:spAutoFit/>
          </a:bodyPr>
          <a:lstStyle/>
          <a:p>
            <a:r>
              <a:rPr lang="en-GB" dirty="0">
                <a:solidFill>
                  <a:schemeClr val="tx1">
                    <a:lumMod val="85000"/>
                    <a:lumOff val="15000"/>
                  </a:schemeClr>
                </a:solidFill>
                <a:latin typeface="Helvetica Neue Light"/>
              </a:rPr>
              <a:t>― </a:t>
            </a:r>
            <a:r>
              <a:rPr lang="en-GB" b="1" dirty="0">
                <a:solidFill>
                  <a:schemeClr val="tx1">
                    <a:lumMod val="85000"/>
                    <a:lumOff val="15000"/>
                  </a:schemeClr>
                </a:solidFill>
                <a:latin typeface="Helvetica Neue Light"/>
              </a:rPr>
              <a:t>Simone de Beauvoir</a:t>
            </a:r>
            <a:endParaRPr lang="en-GB" dirty="0">
              <a:solidFill>
                <a:schemeClr val="tx1">
                  <a:lumMod val="85000"/>
                  <a:lumOff val="15000"/>
                </a:schemeClr>
              </a:solidFill>
              <a:latin typeface="Helvetica Neue Light"/>
            </a:endParaRPr>
          </a:p>
        </p:txBody>
      </p:sp>
    </p:spTree>
    <p:extLst>
      <p:ext uri="{BB962C8B-B14F-4D97-AF65-F5344CB8AC3E}">
        <p14:creationId xmlns:p14="http://schemas.microsoft.com/office/powerpoint/2010/main" val="754055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711145" y="1870916"/>
            <a:ext cx="4089581" cy="646331"/>
          </a:xfrm>
          <a:prstGeom prst="rect">
            <a:avLst/>
          </a:prstGeom>
        </p:spPr>
        <p:txBody>
          <a:bodyPr wrap="none">
            <a:spAutoFit/>
          </a:bodyPr>
          <a:lstStyle/>
          <a:p>
            <a:r>
              <a:rPr lang="en-GB" sz="2800" b="1" dirty="0">
                <a:solidFill>
                  <a:schemeClr val="bg2">
                    <a:lumMod val="25000"/>
                  </a:schemeClr>
                </a:solidFill>
                <a:latin typeface="Helvetica Neue Light"/>
              </a:rPr>
              <a:t>the </a:t>
            </a:r>
            <a:r>
              <a:rPr lang="en-GB" sz="3600" b="1" dirty="0">
                <a:solidFill>
                  <a:schemeClr val="bg2">
                    <a:lumMod val="25000"/>
                  </a:schemeClr>
                </a:solidFill>
                <a:latin typeface="Helvetica Neue Light"/>
              </a:rPr>
              <a:t>abyss</a:t>
            </a:r>
            <a:r>
              <a:rPr lang="en-GB" sz="2800" b="1" dirty="0">
                <a:solidFill>
                  <a:schemeClr val="bg2">
                    <a:lumMod val="25000"/>
                  </a:schemeClr>
                </a:solidFill>
                <a:latin typeface="Helvetica Neue Light"/>
              </a:rPr>
              <a:t> of freedom</a:t>
            </a:r>
          </a:p>
        </p:txBody>
      </p:sp>
      <p:pic>
        <p:nvPicPr>
          <p:cNvPr id="2050" name="Picture 2" descr="https://abyssoffreedom.files.wordpress.com/2012/02/20120204-21442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706" y="774159"/>
            <a:ext cx="3687034" cy="483545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105828" y="2618964"/>
            <a:ext cx="4798144" cy="2031325"/>
          </a:xfrm>
          <a:prstGeom prst="rect">
            <a:avLst/>
          </a:prstGeom>
        </p:spPr>
        <p:txBody>
          <a:bodyPr wrap="square">
            <a:spAutoFit/>
          </a:bodyPr>
          <a:lstStyle/>
          <a:p>
            <a:pPr algn="just"/>
            <a:r>
              <a:rPr lang="en-GB" dirty="0">
                <a:solidFill>
                  <a:schemeClr val="bg2">
                    <a:lumMod val="25000"/>
                  </a:schemeClr>
                </a:solidFill>
                <a:latin typeface="Helvetica Neue Light"/>
              </a:rPr>
              <a:t>“I experience a sort of terror when, at the moment of setting to work and finding myself before the infinitude of possibilities that present themselves, I have the feeling that everything is permissible to me… Will I then have to lose myself in this abyss of freedom?”</a:t>
            </a:r>
          </a:p>
        </p:txBody>
      </p:sp>
      <p:sp>
        <p:nvSpPr>
          <p:cNvPr id="6" name="Rectangle 5"/>
          <p:cNvSpPr/>
          <p:nvPr/>
        </p:nvSpPr>
        <p:spPr>
          <a:xfrm>
            <a:off x="6927459" y="5240283"/>
            <a:ext cx="4078874" cy="369332"/>
          </a:xfrm>
          <a:prstGeom prst="rect">
            <a:avLst/>
          </a:prstGeom>
        </p:spPr>
        <p:txBody>
          <a:bodyPr wrap="none">
            <a:spAutoFit/>
          </a:bodyPr>
          <a:lstStyle/>
          <a:p>
            <a:r>
              <a:rPr lang="en-GB" dirty="0">
                <a:solidFill>
                  <a:schemeClr val="bg2">
                    <a:lumMod val="25000"/>
                  </a:schemeClr>
                </a:solidFill>
                <a:latin typeface="Helvetica Neue Light"/>
              </a:rPr>
              <a:t>– Igor Stravinsky, the Poetics of Music</a:t>
            </a:r>
          </a:p>
        </p:txBody>
      </p:sp>
    </p:spTree>
    <p:extLst>
      <p:ext uri="{BB962C8B-B14F-4D97-AF65-F5344CB8AC3E}">
        <p14:creationId xmlns:p14="http://schemas.microsoft.com/office/powerpoint/2010/main" val="558461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71690-9E40-D34C-9FB8-B7CC2AC42B6F}"/>
              </a:ext>
            </a:extLst>
          </p:cNvPr>
          <p:cNvSpPr>
            <a:spLocks noGrp="1"/>
          </p:cNvSpPr>
          <p:nvPr>
            <p:ph type="title"/>
          </p:nvPr>
        </p:nvSpPr>
        <p:spPr>
          <a:xfrm>
            <a:off x="762000" y="559678"/>
            <a:ext cx="3833906" cy="1807602"/>
          </a:xfrm>
        </p:spPr>
        <p:txBody>
          <a:bodyPr>
            <a:normAutofit fontScale="90000"/>
          </a:bodyPr>
          <a:lstStyle/>
          <a:p>
            <a:pPr algn="ctr"/>
            <a:br>
              <a:rPr lang="en-GB" sz="2400" i="0" dirty="0">
                <a:latin typeface="Helvetica" pitchFamily="2" charset="0"/>
              </a:rPr>
            </a:br>
            <a:r>
              <a:rPr lang="en-GB" sz="4000" i="0" dirty="0">
                <a:latin typeface="Helvetica" pitchFamily="2" charset="0"/>
              </a:rPr>
              <a:t>Two Concepts </a:t>
            </a:r>
            <a:br>
              <a:rPr lang="en-GB" sz="4000" i="0" dirty="0">
                <a:latin typeface="Helvetica" pitchFamily="2" charset="0"/>
              </a:rPr>
            </a:br>
            <a:r>
              <a:rPr lang="en-GB" sz="4000" i="0" dirty="0">
                <a:latin typeface="Helvetica" pitchFamily="2" charset="0"/>
              </a:rPr>
              <a:t>of </a:t>
            </a:r>
            <a:r>
              <a:rPr lang="en-GB" sz="4000" b="1" i="0" dirty="0">
                <a:latin typeface="Helvetica" pitchFamily="2" charset="0"/>
              </a:rPr>
              <a:t>Liberty</a:t>
            </a:r>
            <a:br>
              <a:rPr lang="en-GB" sz="2400" i="0" dirty="0">
                <a:latin typeface="Helvetica" pitchFamily="2" charset="0"/>
              </a:rPr>
            </a:br>
            <a:endParaRPr lang="en-GB" sz="2400" i="0" dirty="0">
              <a:latin typeface="Helvetica" pitchFamily="2" charset="0"/>
            </a:endParaRPr>
          </a:p>
        </p:txBody>
      </p:sp>
      <p:sp>
        <p:nvSpPr>
          <p:cNvPr id="3" name="Content Placeholder 2">
            <a:extLst>
              <a:ext uri="{FF2B5EF4-FFF2-40B4-BE49-F238E27FC236}">
                <a16:creationId xmlns:a16="http://schemas.microsoft.com/office/drawing/2014/main" id="{84D36008-E93F-A249-B452-1A8D6D08E4C0}"/>
              </a:ext>
            </a:extLst>
          </p:cNvPr>
          <p:cNvSpPr>
            <a:spLocks noGrp="1"/>
          </p:cNvSpPr>
          <p:nvPr>
            <p:ph idx="1"/>
          </p:nvPr>
        </p:nvSpPr>
        <p:spPr/>
        <p:txBody>
          <a:bodyPr>
            <a:normAutofit fontScale="92500" lnSpcReduction="10000"/>
          </a:bodyPr>
          <a:lstStyle/>
          <a:p>
            <a:pPr marL="0" indent="0" algn="just">
              <a:buNone/>
            </a:pPr>
            <a:endParaRPr lang="en-GB" sz="1400" dirty="0">
              <a:latin typeface="Helvetica" pitchFamily="2" charset="0"/>
            </a:endParaRPr>
          </a:p>
          <a:p>
            <a:pPr marL="0" indent="0" algn="just">
              <a:buNone/>
            </a:pPr>
            <a:r>
              <a:rPr lang="en-GB" sz="1800" dirty="0">
                <a:latin typeface="Helvetica" pitchFamily="2" charset="0"/>
              </a:rPr>
              <a:t>"</a:t>
            </a:r>
            <a:r>
              <a:rPr lang="en-GB" sz="1800" b="1" dirty="0">
                <a:latin typeface="Helvetica" pitchFamily="2" charset="0"/>
              </a:rPr>
              <a:t>Two Concepts of Liberty</a:t>
            </a:r>
            <a:r>
              <a:rPr lang="en-GB" sz="1800" dirty="0">
                <a:latin typeface="Helvetica" pitchFamily="2" charset="0"/>
              </a:rPr>
              <a:t>" was the inaugural </a:t>
            </a:r>
            <a:r>
              <a:rPr lang="en-GB" sz="1800" dirty="0">
                <a:latin typeface="Helvetica" pitchFamily="2" charset="0"/>
                <a:hlinkClick r:id="rId3" tooltip="Lecture"/>
              </a:rPr>
              <a:t>lecture</a:t>
            </a:r>
            <a:r>
              <a:rPr lang="en-GB" sz="1800" dirty="0">
                <a:latin typeface="Helvetica" pitchFamily="2" charset="0"/>
              </a:rPr>
              <a:t> delivered by the liberal philosopher </a:t>
            </a:r>
            <a:r>
              <a:rPr lang="en-GB" sz="1800" dirty="0">
                <a:latin typeface="Helvetica" pitchFamily="2" charset="0"/>
                <a:hlinkClick r:id="rId4" tooltip="Isaiah Berlin"/>
              </a:rPr>
              <a:t>Isaiah Berlin</a:t>
            </a:r>
            <a:r>
              <a:rPr lang="en-GB" sz="1800" dirty="0">
                <a:latin typeface="Helvetica" pitchFamily="2" charset="0"/>
              </a:rPr>
              <a:t> before the </a:t>
            </a:r>
            <a:r>
              <a:rPr lang="en-GB" sz="1800" dirty="0">
                <a:latin typeface="Helvetica" pitchFamily="2" charset="0"/>
                <a:hlinkClick r:id="rId5" tooltip="University of Oxford"/>
              </a:rPr>
              <a:t>University of Oxford</a:t>
            </a:r>
            <a:r>
              <a:rPr lang="en-GB" sz="1800" dirty="0">
                <a:latin typeface="Helvetica" pitchFamily="2" charset="0"/>
              </a:rPr>
              <a:t> on 31 October 1958.</a:t>
            </a:r>
          </a:p>
          <a:p>
            <a:pPr marL="0" indent="0" algn="just">
              <a:buNone/>
            </a:pPr>
            <a:endParaRPr lang="en-GB" sz="1800" b="1" dirty="0">
              <a:latin typeface="Helvetica" pitchFamily="2" charset="0"/>
            </a:endParaRPr>
          </a:p>
          <a:p>
            <a:pPr marL="0" indent="0" algn="just">
              <a:buNone/>
            </a:pPr>
            <a:r>
              <a:rPr lang="en-GB" sz="1800" b="1" dirty="0">
                <a:latin typeface="Helvetica" pitchFamily="2" charset="0"/>
              </a:rPr>
              <a:t>Positive liberty</a:t>
            </a:r>
          </a:p>
          <a:p>
            <a:pPr marL="0" indent="0" algn="just">
              <a:buNone/>
            </a:pPr>
            <a:r>
              <a:rPr lang="en-GB" sz="1800" dirty="0">
                <a:latin typeface="Helvetica" pitchFamily="2" charset="0"/>
              </a:rPr>
              <a:t>"is involved in the answer to the question 'What, or who, is the source of control or interference that can determine someone to do, or be, this rather than that?' The two questions are clearly different, even though the answers to them may overlap."</a:t>
            </a:r>
            <a:r>
              <a:rPr lang="en-GB" sz="1800" baseline="30000" dirty="0">
                <a:latin typeface="Helvetica" pitchFamily="2" charset="0"/>
                <a:hlinkClick r:id="rId6"/>
              </a:rPr>
              <a:t>[6]</a:t>
            </a:r>
            <a:endParaRPr lang="en-GB" sz="1800" dirty="0">
              <a:latin typeface="Helvetica" pitchFamily="2" charset="0"/>
            </a:endParaRPr>
          </a:p>
          <a:p>
            <a:pPr marL="0" indent="0" algn="just">
              <a:buNone/>
            </a:pPr>
            <a:endParaRPr lang="en-GB" sz="1800" b="1" dirty="0">
              <a:latin typeface="Helvetica" pitchFamily="2" charset="0"/>
            </a:endParaRPr>
          </a:p>
          <a:p>
            <a:pPr marL="0" indent="0" algn="just">
              <a:buNone/>
            </a:pPr>
            <a:r>
              <a:rPr lang="en-GB" sz="1800" b="1" dirty="0">
                <a:latin typeface="Helvetica" pitchFamily="2" charset="0"/>
              </a:rPr>
              <a:t>Negative liberty</a:t>
            </a:r>
            <a:endParaRPr lang="en-GB" sz="1800" dirty="0">
              <a:latin typeface="Helvetica" pitchFamily="2" charset="0"/>
            </a:endParaRPr>
          </a:p>
          <a:p>
            <a:pPr marL="0" indent="0" algn="just">
              <a:buNone/>
            </a:pPr>
            <a:r>
              <a:rPr lang="en-GB" sz="1800" dirty="0">
                <a:latin typeface="Helvetica" pitchFamily="2" charset="0"/>
              </a:rPr>
              <a:t>"liberty in the negative sense involves an answer to the question: 'What is the area within which the subject—a person or group of persons—is or should be left to do or be what he is able to do or be, without interference by other persons'."</a:t>
            </a:r>
            <a:r>
              <a:rPr lang="en-GB" sz="1800" baseline="30000" dirty="0">
                <a:latin typeface="Helvetica" pitchFamily="2" charset="0"/>
                <a:hlinkClick r:id="rId7"/>
              </a:rPr>
              <a:t>[7]</a:t>
            </a:r>
            <a:r>
              <a:rPr lang="en-GB" sz="1800" dirty="0">
                <a:latin typeface="Helvetica" pitchFamily="2" charset="0"/>
              </a:rPr>
              <a:t> </a:t>
            </a:r>
            <a:r>
              <a:rPr lang="en-GB" sz="1400" dirty="0">
                <a:latin typeface="Helvetica" pitchFamily="2" charset="0"/>
              </a:rPr>
              <a:t> </a:t>
            </a:r>
          </a:p>
        </p:txBody>
      </p:sp>
      <p:pic>
        <p:nvPicPr>
          <p:cNvPr id="4" name="Picture 3">
            <a:extLst>
              <a:ext uri="{FF2B5EF4-FFF2-40B4-BE49-F238E27FC236}">
                <a16:creationId xmlns:a16="http://schemas.microsoft.com/office/drawing/2014/main" id="{ED104CFE-C541-4E46-9ABE-EA266E896AE4}"/>
              </a:ext>
            </a:extLst>
          </p:cNvPr>
          <p:cNvPicPr>
            <a:picLocks noChangeAspect="1"/>
          </p:cNvPicPr>
          <p:nvPr/>
        </p:nvPicPr>
        <p:blipFill>
          <a:blip r:embed="rId8"/>
          <a:stretch>
            <a:fillRect/>
          </a:stretch>
        </p:blipFill>
        <p:spPr>
          <a:xfrm>
            <a:off x="829876" y="2767914"/>
            <a:ext cx="3637398" cy="2494966"/>
          </a:xfrm>
          <a:prstGeom prst="rect">
            <a:avLst/>
          </a:prstGeom>
        </p:spPr>
      </p:pic>
    </p:spTree>
    <p:extLst>
      <p:ext uri="{BB962C8B-B14F-4D97-AF65-F5344CB8AC3E}">
        <p14:creationId xmlns:p14="http://schemas.microsoft.com/office/powerpoint/2010/main" val="532237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sz="3200" i="0" dirty="0">
                <a:latin typeface="Helvetica Neue Light" charset="0"/>
                <a:ea typeface="Helvetica Neue Light" charset="0"/>
                <a:cs typeface="Helvetica Neue Light" charset="0"/>
              </a:rPr>
            </a:br>
            <a:br>
              <a:rPr lang="en-US" sz="3200" i="0" dirty="0">
                <a:latin typeface="Helvetica Neue Light" charset="0"/>
                <a:ea typeface="Helvetica Neue Light" charset="0"/>
                <a:cs typeface="Helvetica Neue Light" charset="0"/>
              </a:rPr>
            </a:br>
            <a:br>
              <a:rPr lang="en-US" sz="3200" i="0" dirty="0">
                <a:latin typeface="Helvetica Neue Light" charset="0"/>
                <a:ea typeface="Helvetica Neue Light" charset="0"/>
                <a:cs typeface="Helvetica Neue Light" charset="0"/>
              </a:rPr>
            </a:br>
            <a:br>
              <a:rPr lang="en-US" sz="3200" i="0" dirty="0">
                <a:latin typeface="Helvetica Neue Light" charset="0"/>
                <a:ea typeface="Helvetica Neue Light" charset="0"/>
                <a:cs typeface="Helvetica Neue Light" charset="0"/>
              </a:rPr>
            </a:br>
            <a:br>
              <a:rPr lang="en-US" sz="3200" i="0" dirty="0">
                <a:latin typeface="Helvetica Neue Light" charset="0"/>
                <a:ea typeface="Helvetica Neue Light" charset="0"/>
                <a:cs typeface="Helvetica Neue Light" charset="0"/>
              </a:rPr>
            </a:br>
            <a:r>
              <a:rPr lang="en-US" sz="3200" b="1" i="0" dirty="0">
                <a:latin typeface="Helvetica Neue Light" charset="0"/>
                <a:ea typeface="Helvetica Neue Light" charset="0"/>
                <a:cs typeface="Helvetica Neue Light" charset="0"/>
              </a:rPr>
              <a:t>Critical Review</a:t>
            </a:r>
          </a:p>
        </p:txBody>
      </p:sp>
      <p:sp>
        <p:nvSpPr>
          <p:cNvPr id="3" name="Content Placeholder 2"/>
          <p:cNvSpPr>
            <a:spLocks noGrp="1"/>
          </p:cNvSpPr>
          <p:nvPr>
            <p:ph idx="1"/>
          </p:nvPr>
        </p:nvSpPr>
        <p:spPr/>
        <p:txBody>
          <a:bodyPr>
            <a:normAutofit/>
          </a:bodyPr>
          <a:lstStyle/>
          <a:p>
            <a:pPr marL="0" indent="0">
              <a:buNone/>
            </a:pPr>
            <a:endParaRPr lang="en-US" sz="2400" dirty="0">
              <a:latin typeface="Helvetica Neue Light" charset="0"/>
              <a:ea typeface="Helvetica Neue Light" charset="0"/>
              <a:cs typeface="Helvetica Neue Light" charset="0"/>
            </a:endParaRPr>
          </a:p>
          <a:p>
            <a:pPr marL="0" indent="0">
              <a:buNone/>
            </a:pPr>
            <a:endParaRPr lang="en-US" sz="2400" dirty="0">
              <a:latin typeface="Helvetica Neue Light" charset="0"/>
              <a:ea typeface="Helvetica Neue Light" charset="0"/>
              <a:cs typeface="Helvetica Neue Light" charset="0"/>
            </a:endParaRPr>
          </a:p>
          <a:p>
            <a:pPr lvl="0" algn="just"/>
            <a:r>
              <a:rPr lang="en-GB" dirty="0">
                <a:latin typeface="Helvetica Neue Light"/>
              </a:rPr>
              <a:t>To foster critical evaluation, reflection, and interpretation relevant to the individual students' practice.</a:t>
            </a:r>
          </a:p>
          <a:p>
            <a:pPr algn="just"/>
            <a:endParaRPr lang="en-GB" dirty="0">
              <a:latin typeface="Helvetica Neue Light"/>
            </a:endParaRPr>
          </a:p>
          <a:p>
            <a:pPr lvl="0" algn="just"/>
            <a:r>
              <a:rPr lang="en-GB" dirty="0">
                <a:latin typeface="Helvetica Neue Light"/>
              </a:rPr>
              <a:t>To challenge the student to identify, understand, and contextualise underlying patterns within their work so that they may go on to construct sustainable practices.</a:t>
            </a:r>
          </a:p>
        </p:txBody>
      </p:sp>
    </p:spTree>
    <p:extLst>
      <p:ext uri="{BB962C8B-B14F-4D97-AF65-F5344CB8AC3E}">
        <p14:creationId xmlns:p14="http://schemas.microsoft.com/office/powerpoint/2010/main" val="1298801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1030" name="Picture 6" descr="mage result for splas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5252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435" y="2232515"/>
            <a:ext cx="3833906" cy="1134383"/>
          </a:xfrm>
        </p:spPr>
        <p:txBody>
          <a:bodyPr>
            <a:normAutofit/>
          </a:bodyPr>
          <a:lstStyle/>
          <a:p>
            <a:pPr algn="ctr"/>
            <a:br>
              <a:rPr lang="en-US" sz="2800" i="0" dirty="0">
                <a:latin typeface="Helvetica Neue Light" charset="0"/>
                <a:ea typeface="Helvetica Neue Light" charset="0"/>
                <a:cs typeface="Helvetica Neue Light" charset="0"/>
              </a:rPr>
            </a:br>
            <a:r>
              <a:rPr lang="en-US" sz="2000" b="1" i="0" dirty="0">
                <a:latin typeface="Helvetica Neue Light" charset="0"/>
                <a:ea typeface="Helvetica Neue Light" charset="0"/>
                <a:cs typeface="Helvetica Neue Light" charset="0"/>
              </a:rPr>
              <a:t>Self-Reflective Report</a:t>
            </a:r>
          </a:p>
        </p:txBody>
      </p:sp>
      <p:sp>
        <p:nvSpPr>
          <p:cNvPr id="3" name="Content Placeholder 2"/>
          <p:cNvSpPr>
            <a:spLocks noGrp="1"/>
          </p:cNvSpPr>
          <p:nvPr>
            <p:ph idx="1"/>
          </p:nvPr>
        </p:nvSpPr>
        <p:spPr/>
        <p:txBody>
          <a:bodyPr>
            <a:normAutofit fontScale="85000" lnSpcReduction="10000"/>
          </a:bodyPr>
          <a:lstStyle/>
          <a:p>
            <a:pPr marL="0" indent="0" algn="just">
              <a:buNone/>
            </a:pPr>
            <a:endParaRPr lang="en-US" sz="2800" dirty="0">
              <a:latin typeface="Helvetica Neue Light"/>
            </a:endParaRPr>
          </a:p>
          <a:p>
            <a:pPr algn="just"/>
            <a:r>
              <a:rPr lang="en-GB" sz="1800" dirty="0">
                <a:latin typeface="Helvetica Neue Light"/>
              </a:rPr>
              <a:t>Write a </a:t>
            </a:r>
            <a:r>
              <a:rPr lang="en-GB" sz="1800" b="1" dirty="0">
                <a:latin typeface="Helvetica Neue Light"/>
              </a:rPr>
              <a:t>critical self-reflective report </a:t>
            </a:r>
            <a:r>
              <a:rPr lang="en-GB" sz="1800" dirty="0">
                <a:latin typeface="Helvetica Neue Light"/>
              </a:rPr>
              <a:t>(2000 words) that reviews the your </a:t>
            </a:r>
            <a:r>
              <a:rPr lang="en-GB" sz="1800" b="1" dirty="0">
                <a:latin typeface="Helvetica Neue Light"/>
              </a:rPr>
              <a:t>professional approach to practice</a:t>
            </a:r>
            <a:r>
              <a:rPr lang="en-GB" sz="1800" dirty="0">
                <a:latin typeface="Helvetica Neue Light"/>
              </a:rPr>
              <a:t>. </a:t>
            </a:r>
          </a:p>
          <a:p>
            <a:pPr algn="just"/>
            <a:endParaRPr lang="en-GB" sz="1800" dirty="0">
              <a:latin typeface="Helvetica Neue Light"/>
            </a:endParaRPr>
          </a:p>
          <a:p>
            <a:pPr algn="just"/>
            <a:r>
              <a:rPr lang="en-GB" sz="1800" dirty="0">
                <a:latin typeface="Helvetica Neue Light"/>
              </a:rPr>
              <a:t>The main focus of the piece </a:t>
            </a:r>
            <a:r>
              <a:rPr lang="en-US" sz="1800" dirty="0">
                <a:latin typeface="Helvetica Neue Light"/>
              </a:rPr>
              <a:t>critically analyses your development as an </a:t>
            </a:r>
            <a:r>
              <a:rPr lang="en-US" sz="2800" b="1" dirty="0">
                <a:latin typeface="Helvetica Neue Light"/>
              </a:rPr>
              <a:t>auteur.</a:t>
            </a:r>
            <a:r>
              <a:rPr lang="en-GB" sz="2800" b="1" dirty="0">
                <a:latin typeface="Helvetica Neue Light"/>
              </a:rPr>
              <a:t> </a:t>
            </a:r>
            <a:r>
              <a:rPr lang="en-GB" sz="1800" dirty="0">
                <a:latin typeface="Helvetica Neue Light"/>
              </a:rPr>
              <a:t>This requires you to identify and dissect </a:t>
            </a:r>
            <a:r>
              <a:rPr lang="en-GB" sz="1800" b="1" dirty="0">
                <a:latin typeface="Helvetica Neue Light"/>
              </a:rPr>
              <a:t>underlying patterns </a:t>
            </a:r>
            <a:r>
              <a:rPr lang="en-GB" sz="1800" dirty="0">
                <a:latin typeface="Helvetica Neue Light"/>
              </a:rPr>
              <a:t>in your previous work. </a:t>
            </a:r>
          </a:p>
          <a:p>
            <a:pPr algn="just"/>
            <a:endParaRPr lang="en-GB" sz="1800" dirty="0">
              <a:latin typeface="Helvetica Neue Light"/>
            </a:endParaRPr>
          </a:p>
          <a:p>
            <a:pPr algn="just"/>
            <a:r>
              <a:rPr lang="en-GB" sz="1800" dirty="0">
                <a:latin typeface="Helvetica Neue Light"/>
              </a:rPr>
              <a:t>The key questions being </a:t>
            </a:r>
            <a:r>
              <a:rPr lang="en-GB" sz="1900" b="1" dirty="0">
                <a:latin typeface="Helvetica Neue Light"/>
              </a:rPr>
              <a:t>are you in control of these patterns </a:t>
            </a:r>
            <a:r>
              <a:rPr lang="en-GB" sz="1800" dirty="0">
                <a:latin typeface="Helvetica Neue Light"/>
              </a:rPr>
              <a:t>or are they in control of you? The emphasis must be on analysis rather than description.</a:t>
            </a:r>
          </a:p>
          <a:p>
            <a:pPr algn="just"/>
            <a:endParaRPr lang="en-GB" sz="1800" dirty="0">
              <a:latin typeface="Helvetica Neue Light"/>
            </a:endParaRPr>
          </a:p>
          <a:p>
            <a:pPr algn="just"/>
            <a:r>
              <a:rPr lang="en-GB" sz="1800" dirty="0">
                <a:latin typeface="Helvetica Neue Light"/>
              </a:rPr>
              <a:t> Supplementary evidence in the form of research sources and other relevant materials can be included in the appendices to show development pathways. </a:t>
            </a:r>
          </a:p>
          <a:p>
            <a:pPr algn="just"/>
            <a:endParaRPr lang="en-GB" sz="1800" dirty="0">
              <a:latin typeface="Helvetica Neue Light"/>
            </a:endParaRPr>
          </a:p>
          <a:p>
            <a:pPr algn="just"/>
            <a:r>
              <a:rPr lang="en-GB" sz="1800" dirty="0">
                <a:latin typeface="Helvetica Neue Light"/>
              </a:rPr>
              <a:t>The report should be submitted to Turnitin with a correctly formatted bibliography (Harvard).</a:t>
            </a:r>
          </a:p>
          <a:p>
            <a:endParaRPr lang="is-IS" dirty="0"/>
          </a:p>
          <a:p>
            <a:pPr marL="0" indent="0">
              <a:buNone/>
            </a:pPr>
            <a:endParaRPr lang="is-IS" dirty="0"/>
          </a:p>
          <a:p>
            <a:pPr marL="457200" indent="-457200">
              <a:buFont typeface="+mj-lt"/>
              <a:buAutoNum type="arabicPeriod"/>
            </a:pPr>
            <a:endParaRPr lang="is-IS" dirty="0"/>
          </a:p>
        </p:txBody>
      </p:sp>
      <p:sp>
        <p:nvSpPr>
          <p:cNvPr id="4" name="Rectangle 3"/>
          <p:cNvSpPr/>
          <p:nvPr/>
        </p:nvSpPr>
        <p:spPr>
          <a:xfrm>
            <a:off x="1818527" y="3011071"/>
            <a:ext cx="1475725" cy="369332"/>
          </a:xfrm>
          <a:prstGeom prst="rect">
            <a:avLst/>
          </a:prstGeom>
        </p:spPr>
        <p:txBody>
          <a:bodyPr wrap="none">
            <a:spAutoFit/>
          </a:bodyPr>
          <a:lstStyle/>
          <a:p>
            <a:pPr algn="just"/>
            <a:r>
              <a:rPr lang="en-GB" b="1" dirty="0">
                <a:solidFill>
                  <a:schemeClr val="bg2">
                    <a:lumMod val="25000"/>
                  </a:schemeClr>
                </a:solidFill>
                <a:latin typeface="Helvetica Neue Light"/>
              </a:rPr>
              <a:t>2000 Words</a:t>
            </a:r>
          </a:p>
        </p:txBody>
      </p:sp>
    </p:spTree>
    <p:extLst>
      <p:ext uri="{BB962C8B-B14F-4D97-AF65-F5344CB8AC3E}">
        <p14:creationId xmlns:p14="http://schemas.microsoft.com/office/powerpoint/2010/main" val="1337759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435" y="1651819"/>
            <a:ext cx="3833906" cy="1455176"/>
          </a:xfrm>
        </p:spPr>
        <p:txBody>
          <a:bodyPr>
            <a:normAutofit/>
          </a:bodyPr>
          <a:lstStyle/>
          <a:p>
            <a:pPr algn="ctr"/>
            <a:br>
              <a:rPr lang="en-US" sz="3200" i="0" dirty="0">
                <a:latin typeface="Helvetica Neue Light" charset="0"/>
                <a:ea typeface="Helvetica Neue Light" charset="0"/>
                <a:cs typeface="Helvetica Neue Light" charset="0"/>
              </a:rPr>
            </a:br>
            <a:r>
              <a:rPr lang="en-US" sz="3200" b="1" i="0" dirty="0">
                <a:latin typeface="Helvetica Neue Light" charset="0"/>
                <a:ea typeface="Helvetica Neue Light" charset="0"/>
                <a:cs typeface="Helvetica Neue Light" charset="0"/>
              </a:rPr>
              <a:t>The Essay Film</a:t>
            </a:r>
          </a:p>
        </p:txBody>
      </p:sp>
      <p:sp>
        <p:nvSpPr>
          <p:cNvPr id="3" name="Content Placeholder 2"/>
          <p:cNvSpPr>
            <a:spLocks noGrp="1"/>
          </p:cNvSpPr>
          <p:nvPr>
            <p:ph idx="1"/>
          </p:nvPr>
        </p:nvSpPr>
        <p:spPr/>
        <p:txBody>
          <a:bodyPr>
            <a:normAutofit/>
          </a:bodyPr>
          <a:lstStyle/>
          <a:p>
            <a:pPr marL="0" indent="0">
              <a:buNone/>
            </a:pPr>
            <a:endParaRPr lang="en-US" sz="2800" dirty="0"/>
          </a:p>
          <a:p>
            <a:pPr algn="just"/>
            <a:r>
              <a:rPr lang="en-GB" sz="1800" dirty="0">
                <a:latin typeface="Helvetica Neue Light"/>
              </a:rPr>
              <a:t> The second component will see you plan, research and create an individual (six minute) professionally designed and formatted film suitable for exhibition at the 2019 </a:t>
            </a:r>
            <a:r>
              <a:rPr lang="en-GB" sz="1800" i="1" dirty="0">
                <a:latin typeface="Helvetica Neue Light"/>
              </a:rPr>
              <a:t>Copper Coast International Film Festival</a:t>
            </a:r>
            <a:r>
              <a:rPr lang="en-GB" sz="1800" dirty="0">
                <a:latin typeface="Helvetica Neue Light"/>
              </a:rPr>
              <a:t> and end of year summer show. </a:t>
            </a:r>
          </a:p>
          <a:p>
            <a:pPr algn="just"/>
            <a:r>
              <a:rPr lang="en-GB" sz="1800" dirty="0">
                <a:latin typeface="Helvetica Neue Light"/>
              </a:rPr>
              <a:t>You will produce a </a:t>
            </a:r>
            <a:r>
              <a:rPr lang="en-US" sz="1800" b="1" dirty="0">
                <a:latin typeface="Helvetica Neue Light"/>
              </a:rPr>
              <a:t>essay film (</a:t>
            </a:r>
            <a:r>
              <a:rPr lang="en-US" sz="1800" b="1" dirty="0" err="1">
                <a:latin typeface="Helvetica Neue Light"/>
              </a:rPr>
              <a:t>vodcast</a:t>
            </a:r>
            <a:r>
              <a:rPr lang="en-US" sz="1800" dirty="0">
                <a:latin typeface="Helvetica Neue Light"/>
              </a:rPr>
              <a:t>)</a:t>
            </a:r>
            <a:r>
              <a:rPr lang="en-US" sz="1800" b="1" dirty="0">
                <a:latin typeface="Helvetica Neue Light"/>
              </a:rPr>
              <a:t> </a:t>
            </a:r>
            <a:r>
              <a:rPr lang="en-US" sz="1800" dirty="0">
                <a:latin typeface="Helvetica Neue Light"/>
              </a:rPr>
              <a:t>lasting </a:t>
            </a:r>
            <a:r>
              <a:rPr lang="en-US" sz="1800" b="1" dirty="0">
                <a:latin typeface="Helvetica Neue Light"/>
              </a:rPr>
              <a:t>six  minutes </a:t>
            </a:r>
            <a:r>
              <a:rPr lang="en-GB" sz="1800" dirty="0">
                <a:latin typeface="Helvetica Neue Light"/>
              </a:rPr>
              <a:t>that demonstrates that you understand the cultural context in which you produce your work. </a:t>
            </a:r>
          </a:p>
          <a:p>
            <a:pPr algn="just"/>
            <a:r>
              <a:rPr lang="en-GB" sz="1800" dirty="0">
                <a:latin typeface="Helvetica Neue Light"/>
              </a:rPr>
              <a:t>The piece should be professionally designed and formatted and may be realized in any appropriate medium to be negotiated with academic staff (e.g. short film, podcast, presentation, installation, web site, etc.). </a:t>
            </a:r>
          </a:p>
          <a:p>
            <a:pPr algn="just"/>
            <a:r>
              <a:rPr lang="en-GB" sz="1800" dirty="0">
                <a:latin typeface="Helvetica Neue Light"/>
              </a:rPr>
              <a:t>The title of the exhibition will be called </a:t>
            </a:r>
            <a:r>
              <a:rPr lang="en-GB" sz="1800" b="1" dirty="0">
                <a:latin typeface="Helvetica Neue Light"/>
              </a:rPr>
              <a:t>‘</a:t>
            </a:r>
            <a:r>
              <a:rPr lang="en-GB" sz="1800" b="1" i="1" dirty="0">
                <a:latin typeface="Helvetica Neue Light"/>
              </a:rPr>
              <a:t>Transparent Freedoms’</a:t>
            </a:r>
            <a:r>
              <a:rPr lang="en-GB" sz="1800" b="1" dirty="0">
                <a:latin typeface="Helvetica Neue Light"/>
              </a:rPr>
              <a:t>.</a:t>
            </a:r>
          </a:p>
          <a:p>
            <a:endParaRPr lang="is-IS" dirty="0"/>
          </a:p>
          <a:p>
            <a:pPr marL="0" indent="0">
              <a:buNone/>
            </a:pPr>
            <a:endParaRPr lang="is-IS" dirty="0"/>
          </a:p>
          <a:p>
            <a:pPr marL="457200" indent="-457200">
              <a:buFont typeface="+mj-lt"/>
              <a:buAutoNum type="arabicPeriod"/>
            </a:pPr>
            <a:endParaRPr lang="is-IS" dirty="0"/>
          </a:p>
        </p:txBody>
      </p:sp>
      <p:sp>
        <p:nvSpPr>
          <p:cNvPr id="4" name="Rectangle 3"/>
          <p:cNvSpPr/>
          <p:nvPr/>
        </p:nvSpPr>
        <p:spPr>
          <a:xfrm>
            <a:off x="1155973" y="2786202"/>
            <a:ext cx="2800831" cy="369332"/>
          </a:xfrm>
          <a:prstGeom prst="rect">
            <a:avLst/>
          </a:prstGeom>
        </p:spPr>
        <p:txBody>
          <a:bodyPr wrap="none">
            <a:spAutoFit/>
          </a:bodyPr>
          <a:lstStyle/>
          <a:p>
            <a:pPr algn="just"/>
            <a:r>
              <a:rPr lang="en-GB" b="1" dirty="0">
                <a:solidFill>
                  <a:schemeClr val="bg2">
                    <a:lumMod val="25000"/>
                  </a:schemeClr>
                </a:solidFill>
                <a:latin typeface="Helvetica Neue Light"/>
              </a:rPr>
              <a:t>‘Transparent Freedoms’</a:t>
            </a:r>
          </a:p>
        </p:txBody>
      </p:sp>
    </p:spTree>
    <p:extLst>
      <p:ext uri="{BB962C8B-B14F-4D97-AF65-F5344CB8AC3E}">
        <p14:creationId xmlns:p14="http://schemas.microsoft.com/office/powerpoint/2010/main" val="1337759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4098" name="Picture 2" descr="elated image"/>
          <p:cNvPicPr>
            <a:picLocks noChangeAspect="1" noChangeArrowheads="1"/>
          </p:cNvPicPr>
          <p:nvPr/>
        </p:nvPicPr>
        <p:blipFill rotWithShape="1">
          <a:blip r:embed="rId2">
            <a:extLst>
              <a:ext uri="{28A0092B-C50C-407E-A947-70E740481C1C}">
                <a14:useLocalDpi xmlns:a14="http://schemas.microsoft.com/office/drawing/2010/main" val="0"/>
              </a:ext>
            </a:extLst>
          </a:blip>
          <a:srcRect r="5951"/>
          <a:stretch/>
        </p:blipFill>
        <p:spPr bwMode="auto">
          <a:xfrm>
            <a:off x="0" y="0"/>
            <a:ext cx="1222786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0102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sz="3200" i="0" dirty="0">
                <a:latin typeface="Helvetica Neue Light" charset="0"/>
                <a:ea typeface="Helvetica Neue Light" charset="0"/>
                <a:cs typeface="Helvetica Neue Light" charset="0"/>
              </a:rPr>
            </a:br>
            <a:br>
              <a:rPr lang="en-US" sz="3200" i="0" dirty="0">
                <a:latin typeface="Helvetica Neue Light" charset="0"/>
                <a:ea typeface="Helvetica Neue Light" charset="0"/>
                <a:cs typeface="Helvetica Neue Light" charset="0"/>
              </a:rPr>
            </a:br>
            <a:br>
              <a:rPr lang="en-US" sz="3200" i="0" dirty="0">
                <a:latin typeface="Helvetica Neue Light" charset="0"/>
                <a:ea typeface="Helvetica Neue Light" charset="0"/>
                <a:cs typeface="Helvetica Neue Light" charset="0"/>
              </a:rPr>
            </a:br>
            <a:br>
              <a:rPr lang="en-US" sz="3200" b="1" i="0" dirty="0">
                <a:latin typeface="Helvetica Neue Light" charset="0"/>
                <a:ea typeface="Helvetica Neue Light" charset="0"/>
                <a:cs typeface="Helvetica Neue Light" charset="0"/>
              </a:rPr>
            </a:br>
            <a:r>
              <a:rPr lang="is-IS" sz="2400" b="1" i="0" dirty="0">
                <a:latin typeface="Helvetica Neue Light" charset="0"/>
                <a:ea typeface="Helvetica Neue Light" charset="0"/>
                <a:cs typeface="Helvetica Neue Light" charset="0"/>
              </a:rPr>
              <a:t>The Assignment</a:t>
            </a:r>
            <a:br>
              <a:rPr lang="is-IS" sz="2400" i="0" dirty="0">
                <a:latin typeface="Helvetica Neue Light" charset="0"/>
                <a:ea typeface="Helvetica Neue Light" charset="0"/>
                <a:cs typeface="Helvetica Neue Light" charset="0"/>
              </a:rPr>
            </a:br>
            <a:br>
              <a:rPr lang="en-US" sz="2400" i="0" dirty="0">
                <a:latin typeface="Helvetica Neue Light" charset="0"/>
                <a:ea typeface="Helvetica Neue Light" charset="0"/>
                <a:cs typeface="Helvetica Neue Light" charset="0"/>
              </a:rPr>
            </a:br>
            <a:r>
              <a:rPr lang="is-IS" sz="2000" i="0" dirty="0">
                <a:latin typeface="Helvetica Neue Light" charset="0"/>
                <a:ea typeface="Helvetica Neue Light" charset="0"/>
                <a:cs typeface="Helvetica Neue Light" charset="0"/>
              </a:rPr>
              <a:t>…just tell me what I’ve got to do ...to pass...</a:t>
            </a:r>
            <a:endParaRPr lang="en-US" sz="2400" i="0" dirty="0">
              <a:latin typeface="Helvetica Neue Light" charset="0"/>
              <a:ea typeface="Helvetica Neue Light" charset="0"/>
              <a:cs typeface="Helvetica Neue Light" charset="0"/>
            </a:endParaRPr>
          </a:p>
        </p:txBody>
      </p:sp>
      <p:sp>
        <p:nvSpPr>
          <p:cNvPr id="3" name="Content Placeholder 2"/>
          <p:cNvSpPr>
            <a:spLocks noGrp="1"/>
          </p:cNvSpPr>
          <p:nvPr>
            <p:ph idx="1"/>
          </p:nvPr>
        </p:nvSpPr>
        <p:spPr>
          <a:xfrm>
            <a:off x="5181600" y="569066"/>
            <a:ext cx="6341806" cy="5655156"/>
          </a:xfrm>
        </p:spPr>
        <p:txBody>
          <a:bodyPr>
            <a:normAutofit/>
          </a:bodyPr>
          <a:lstStyle/>
          <a:p>
            <a:pPr marL="0" indent="0">
              <a:buNone/>
            </a:pPr>
            <a:r>
              <a:rPr lang="en-GB" sz="1800" dirty="0">
                <a:latin typeface="Helvetica Neue Light"/>
              </a:rPr>
              <a:t>The module is split into two sections. </a:t>
            </a:r>
          </a:p>
          <a:p>
            <a:pPr marL="0" indent="0">
              <a:buNone/>
            </a:pPr>
            <a:endParaRPr lang="en-GB" sz="1800" dirty="0">
              <a:latin typeface="Helvetica Neue Light"/>
            </a:endParaRPr>
          </a:p>
          <a:p>
            <a:r>
              <a:rPr lang="en-GB" sz="1800" b="1" dirty="0">
                <a:latin typeface="Helvetica Neue Light"/>
              </a:rPr>
              <a:t>Self-Reflective Report (40%)</a:t>
            </a:r>
            <a:br>
              <a:rPr lang="en-GB" sz="1800" b="1" dirty="0">
                <a:latin typeface="Helvetica Neue Light"/>
              </a:rPr>
            </a:br>
            <a:r>
              <a:rPr lang="en-GB" sz="1800" dirty="0">
                <a:latin typeface="Helvetica Neue Light"/>
              </a:rPr>
              <a:t>The first component one asks you to examine whether you are able to identify patterns within your own practice and to what extent are these patterns the emerging sign of an auteur.  </a:t>
            </a:r>
          </a:p>
          <a:p>
            <a:endParaRPr lang="en-GB" sz="1800" dirty="0">
              <a:latin typeface="Helvetica Neue Light"/>
            </a:endParaRPr>
          </a:p>
          <a:p>
            <a:r>
              <a:rPr lang="en-GB" sz="1800" b="1" dirty="0" err="1">
                <a:latin typeface="Helvetica Neue Light"/>
              </a:rPr>
              <a:t>Vodcast</a:t>
            </a:r>
            <a:r>
              <a:rPr lang="en-GB" sz="1800" b="1" dirty="0">
                <a:latin typeface="Helvetica Neue Light"/>
              </a:rPr>
              <a:t> (60%)</a:t>
            </a:r>
            <a:br>
              <a:rPr lang="en-GB" sz="1800" b="1" dirty="0">
                <a:latin typeface="Helvetica Neue Light"/>
              </a:rPr>
            </a:br>
            <a:r>
              <a:rPr lang="en-GB" sz="1800" dirty="0">
                <a:latin typeface="Helvetica Neue Light"/>
              </a:rPr>
              <a:t>The second component will see you plan, research and create an individual (six minute) professionally designed and formatted film suitable for exhibition at the 2019 </a:t>
            </a:r>
            <a:r>
              <a:rPr lang="en-GB" sz="1800" i="1" dirty="0">
                <a:latin typeface="Helvetica Neue Light"/>
              </a:rPr>
              <a:t>Copper Coast International Film Festival</a:t>
            </a:r>
            <a:r>
              <a:rPr lang="en-GB" sz="1800" dirty="0">
                <a:latin typeface="Helvetica Neue Light"/>
              </a:rPr>
              <a:t> and end of year summer show. The title of the exhibition will be called ‘</a:t>
            </a:r>
            <a:r>
              <a:rPr lang="en-GB" sz="1800" i="1" dirty="0">
                <a:latin typeface="Helvetica Neue Light"/>
              </a:rPr>
              <a:t>Transparent Freedoms’</a:t>
            </a:r>
            <a:r>
              <a:rPr lang="en-GB" sz="1800" dirty="0">
                <a:latin typeface="Helvetica Neue Light"/>
              </a:rPr>
              <a:t>.</a:t>
            </a:r>
          </a:p>
          <a:p>
            <a:endParaRPr lang="en-GB" dirty="0">
              <a:latin typeface="Helvetica Neue Light"/>
            </a:endParaRPr>
          </a:p>
          <a:p>
            <a:endParaRPr lang="is-IS" dirty="0"/>
          </a:p>
          <a:p>
            <a:pPr marL="0" indent="0">
              <a:buNone/>
            </a:pPr>
            <a:endParaRPr lang="is-IS" dirty="0"/>
          </a:p>
          <a:p>
            <a:pPr marL="457200" indent="-457200">
              <a:buFont typeface="+mj-lt"/>
              <a:buAutoNum type="arabicPeriod"/>
            </a:pPr>
            <a:endParaRPr lang="is-IS" dirty="0"/>
          </a:p>
        </p:txBody>
      </p:sp>
    </p:spTree>
    <p:extLst>
      <p:ext uri="{BB962C8B-B14F-4D97-AF65-F5344CB8AC3E}">
        <p14:creationId xmlns:p14="http://schemas.microsoft.com/office/powerpoint/2010/main" val="247388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US" i="0" dirty="0">
                <a:latin typeface="Helvetica Neue Light" charset="0"/>
                <a:ea typeface="Helvetica Neue Light" charset="0"/>
                <a:cs typeface="Helvetica Neue Light" charset="0"/>
              </a:rPr>
            </a:br>
            <a:br>
              <a:rPr lang="en-US" sz="3200" i="0" dirty="0">
                <a:latin typeface="Helvetica Neue Light" charset="0"/>
                <a:ea typeface="Helvetica Neue Light" charset="0"/>
                <a:cs typeface="Helvetica Neue Light" charset="0"/>
              </a:rPr>
            </a:br>
            <a:br>
              <a:rPr lang="en-US" sz="3200" i="0" dirty="0">
                <a:latin typeface="Helvetica Neue Light" charset="0"/>
                <a:ea typeface="Helvetica Neue Light" charset="0"/>
                <a:cs typeface="Helvetica Neue Light" charset="0"/>
              </a:rPr>
            </a:br>
            <a:br>
              <a:rPr lang="en-US" sz="3200" i="0" dirty="0">
                <a:latin typeface="Helvetica Neue Light" charset="0"/>
                <a:ea typeface="Helvetica Neue Light" charset="0"/>
                <a:cs typeface="Helvetica Neue Light" charset="0"/>
              </a:rPr>
            </a:br>
            <a:r>
              <a:rPr lang="en-US" sz="2800" b="1" i="0" dirty="0">
                <a:latin typeface="Helvetica Neue Light" charset="0"/>
                <a:ea typeface="Helvetica Neue Light" charset="0"/>
                <a:cs typeface="Helvetica Neue Light" charset="0"/>
              </a:rPr>
              <a:t>when’s the deadline </a:t>
            </a:r>
            <a:r>
              <a:rPr lang="en-US" sz="2400" i="0" dirty="0">
                <a:latin typeface="Helvetica Neue Light" charset="0"/>
                <a:ea typeface="Helvetica Neue Light" charset="0"/>
                <a:cs typeface="Helvetica Neue Light" charset="0"/>
              </a:rPr>
              <a:t>(again?)</a:t>
            </a:r>
          </a:p>
        </p:txBody>
      </p:sp>
      <p:sp>
        <p:nvSpPr>
          <p:cNvPr id="3" name="Content Placeholder 2"/>
          <p:cNvSpPr>
            <a:spLocks noGrp="1"/>
          </p:cNvSpPr>
          <p:nvPr>
            <p:ph idx="1"/>
          </p:nvPr>
        </p:nvSpPr>
        <p:spPr/>
        <p:txBody>
          <a:bodyPr/>
          <a:lstStyle/>
          <a:p>
            <a:pPr marL="0" indent="0">
              <a:buNone/>
            </a:pPr>
            <a:endParaRPr lang="en-US" dirty="0">
              <a:latin typeface="Helvetica Neue Light" charset="0"/>
              <a:ea typeface="Helvetica Neue Light" charset="0"/>
              <a:cs typeface="Helvetica Neue Light" charset="0"/>
            </a:endParaRPr>
          </a:p>
          <a:p>
            <a:pPr marL="0" indent="0">
              <a:buNone/>
            </a:pPr>
            <a:endParaRPr lang="en-US" dirty="0">
              <a:latin typeface="Helvetica Neue Light" charset="0"/>
              <a:ea typeface="Helvetica Neue Light" charset="0"/>
              <a:cs typeface="Helvetica Neue Light" charset="0"/>
            </a:endParaRPr>
          </a:p>
          <a:p>
            <a:pPr marL="0" indent="0">
              <a:buNone/>
            </a:pPr>
            <a:endParaRPr lang="en-US" dirty="0">
              <a:latin typeface="Helvetica Neue Light" charset="0"/>
              <a:ea typeface="Helvetica Neue Light" charset="0"/>
              <a:cs typeface="Helvetica Neue Light" charset="0"/>
            </a:endParaRPr>
          </a:p>
          <a:p>
            <a:pPr marL="0" indent="0" algn="ctr">
              <a:buNone/>
            </a:pPr>
            <a:endParaRPr lang="en-US" sz="3200" b="1" dirty="0">
              <a:latin typeface="Helvetica Neue Light" charset="0"/>
              <a:ea typeface="Helvetica Neue Light" charset="0"/>
              <a:cs typeface="Helvetica Neue Light" charset="0"/>
            </a:endParaRPr>
          </a:p>
          <a:p>
            <a:pPr marL="0" indent="0" algn="ctr">
              <a:buNone/>
            </a:pPr>
            <a:r>
              <a:rPr lang="en-US" sz="3200" b="1" dirty="0">
                <a:latin typeface="Helvetica Neue Light" charset="0"/>
                <a:ea typeface="Helvetica Neue Light" charset="0"/>
                <a:cs typeface="Helvetica Neue Light" charset="0"/>
              </a:rPr>
              <a:t>Friday 18th January 2018</a:t>
            </a:r>
          </a:p>
          <a:p>
            <a:pPr marL="0" indent="0">
              <a:buNone/>
            </a:pPr>
            <a:endParaRPr lang="en-US" dirty="0">
              <a:latin typeface="Helvetica Neue Light" charset="0"/>
              <a:ea typeface="Helvetica Neue Light" charset="0"/>
              <a:cs typeface="Helvetica Neue Light" charset="0"/>
            </a:endParaRPr>
          </a:p>
        </p:txBody>
      </p:sp>
    </p:spTree>
    <p:extLst>
      <p:ext uri="{BB962C8B-B14F-4D97-AF65-F5344CB8AC3E}">
        <p14:creationId xmlns:p14="http://schemas.microsoft.com/office/powerpoint/2010/main" val="471897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2050" name="Picture 2" desc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729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6317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US" i="0" dirty="0">
                <a:latin typeface="Helvetica Neue Light" charset="0"/>
                <a:ea typeface="Helvetica Neue Light" charset="0"/>
                <a:cs typeface="Helvetica Neue Light" charset="0"/>
              </a:rPr>
            </a:br>
            <a:r>
              <a:rPr lang="en-US" sz="3200" b="1" i="0" dirty="0">
                <a:latin typeface="Helvetica Neue Light" charset="0"/>
                <a:ea typeface="Helvetica Neue Light" charset="0"/>
                <a:cs typeface="Helvetica Neue Light" charset="0"/>
              </a:rPr>
              <a:t>TASK 1</a:t>
            </a:r>
            <a:br>
              <a:rPr lang="en-US" i="0" dirty="0">
                <a:latin typeface="Helvetica Neue Light" charset="0"/>
                <a:ea typeface="Helvetica Neue Light" charset="0"/>
                <a:cs typeface="Helvetica Neue Light" charset="0"/>
              </a:rPr>
            </a:br>
            <a:br>
              <a:rPr lang="en-US" i="0" dirty="0">
                <a:latin typeface="Helvetica Neue Light" charset="0"/>
                <a:ea typeface="Helvetica Neue Light" charset="0"/>
                <a:cs typeface="Helvetica Neue Light" charset="0"/>
              </a:rPr>
            </a:br>
            <a:r>
              <a:rPr lang="en-US" sz="2400" b="1" i="0" dirty="0">
                <a:latin typeface="Helvetica Neue Light" charset="0"/>
                <a:ea typeface="Helvetica Neue Light" charset="0"/>
                <a:cs typeface="Helvetica Neue Light" charset="0"/>
              </a:rPr>
              <a:t>Self-Reflective Report</a:t>
            </a:r>
            <a:endParaRPr lang="en-US" sz="2400" i="0" dirty="0">
              <a:latin typeface="Helvetica Neue Light" charset="0"/>
              <a:ea typeface="Helvetica Neue Light" charset="0"/>
              <a:cs typeface="Helvetica Neue Light" charset="0"/>
            </a:endParaRPr>
          </a:p>
        </p:txBody>
      </p:sp>
      <p:sp>
        <p:nvSpPr>
          <p:cNvPr id="3" name="Content Placeholder 2"/>
          <p:cNvSpPr>
            <a:spLocks noGrp="1"/>
          </p:cNvSpPr>
          <p:nvPr>
            <p:ph idx="1"/>
          </p:nvPr>
        </p:nvSpPr>
        <p:spPr>
          <a:xfrm>
            <a:off x="5181600" y="569066"/>
            <a:ext cx="5844988" cy="5655156"/>
          </a:xfrm>
        </p:spPr>
        <p:txBody>
          <a:bodyPr>
            <a:normAutofit/>
          </a:bodyPr>
          <a:lstStyle/>
          <a:p>
            <a:pPr marL="0" indent="0">
              <a:buNone/>
            </a:pPr>
            <a:r>
              <a:rPr lang="en-US" b="1" dirty="0">
                <a:latin typeface="Helvetica Neue Light" charset="0"/>
                <a:ea typeface="Helvetica Neue Light" charset="0"/>
                <a:cs typeface="Helvetica Neue Light" charset="0"/>
              </a:rPr>
              <a:t>The Contemporary Condition </a:t>
            </a:r>
          </a:p>
          <a:p>
            <a:pPr marL="0" indent="0">
              <a:buNone/>
            </a:pPr>
            <a:r>
              <a:rPr lang="en-US" sz="1600" dirty="0">
                <a:latin typeface="Helvetica Neue Light" charset="0"/>
                <a:ea typeface="Helvetica Neue Light" charset="0"/>
                <a:cs typeface="Helvetica Neue Light" charset="0"/>
              </a:rPr>
              <a:t>(The Force of What We See Makes us Not See what We Are Seeing)</a:t>
            </a:r>
          </a:p>
          <a:p>
            <a:pPr marL="0" indent="0">
              <a:buNone/>
            </a:pPr>
            <a:endParaRPr lang="en-US" sz="1800" dirty="0">
              <a:latin typeface="Helvetica Neue Light" charset="0"/>
              <a:ea typeface="Helvetica Neue Light" charset="0"/>
              <a:cs typeface="Helvetica Neue Light" charset="0"/>
            </a:endParaRPr>
          </a:p>
          <a:p>
            <a:pPr marL="0" indent="0">
              <a:buNone/>
            </a:pPr>
            <a:r>
              <a:rPr lang="en-US" sz="1800" dirty="0">
                <a:latin typeface="Helvetica Neue Light" charset="0"/>
                <a:ea typeface="Helvetica Neue Light" charset="0"/>
                <a:cs typeface="Helvetica Neue Light" charset="0"/>
              </a:rPr>
              <a:t>1. </a:t>
            </a:r>
            <a:r>
              <a:rPr lang="en-US" sz="1800" b="1" dirty="0">
                <a:latin typeface="Helvetica Neue Light" charset="0"/>
                <a:ea typeface="Helvetica Neue Light" charset="0"/>
                <a:cs typeface="Helvetica Neue Light" charset="0"/>
              </a:rPr>
              <a:t>Identify an image </a:t>
            </a:r>
            <a:r>
              <a:rPr lang="en-US" sz="1800" dirty="0">
                <a:latin typeface="Helvetica Neue Light" charset="0"/>
                <a:ea typeface="Helvetica Neue Light" charset="0"/>
                <a:cs typeface="Helvetica Neue Light" charset="0"/>
              </a:rPr>
              <a:t>and </a:t>
            </a:r>
            <a:r>
              <a:rPr lang="en-US" sz="1800" b="1" dirty="0">
                <a:latin typeface="Helvetica Neue Light" charset="0"/>
                <a:ea typeface="Helvetica Neue Light" charset="0"/>
                <a:cs typeface="Helvetica Neue Light" charset="0"/>
              </a:rPr>
              <a:t>write a semiotic analysis. </a:t>
            </a:r>
          </a:p>
          <a:p>
            <a:pPr marL="0" indent="0">
              <a:buNone/>
            </a:pPr>
            <a:r>
              <a:rPr lang="en-US" sz="1800" dirty="0">
                <a:latin typeface="Helvetica Neue Light" charset="0"/>
                <a:ea typeface="Helvetica Neue Light" charset="0"/>
                <a:cs typeface="Helvetica Neue Light" charset="0"/>
              </a:rPr>
              <a:t>2. Choose </a:t>
            </a:r>
            <a:r>
              <a:rPr lang="en-US" sz="1800" b="1" dirty="0">
                <a:latin typeface="Helvetica Neue Light" charset="0"/>
                <a:ea typeface="Helvetica Neue Light" charset="0"/>
                <a:cs typeface="Helvetica Neue Light" charset="0"/>
              </a:rPr>
              <a:t>3 key aspects of semiotics </a:t>
            </a:r>
            <a:r>
              <a:rPr lang="en-US" sz="1800" dirty="0">
                <a:latin typeface="Helvetica Neue Light" charset="0"/>
                <a:ea typeface="Helvetica Neue Light" charset="0"/>
                <a:cs typeface="Helvetica Neue Light" charset="0"/>
              </a:rPr>
              <a:t>and use them to    simplify and focus your writing. </a:t>
            </a:r>
          </a:p>
          <a:p>
            <a:pPr marL="0" indent="0">
              <a:buNone/>
            </a:pPr>
            <a:r>
              <a:rPr lang="en-US" sz="1800" dirty="0">
                <a:latin typeface="Helvetica Neue Light" charset="0"/>
                <a:ea typeface="Helvetica Neue Light" charset="0"/>
                <a:cs typeface="Helvetica Neue Light" charset="0"/>
              </a:rPr>
              <a:t>3. Conclude by assessing </a:t>
            </a:r>
            <a:r>
              <a:rPr lang="en-US" sz="1800" b="1" dirty="0">
                <a:latin typeface="Helvetica Neue Light" charset="0"/>
                <a:ea typeface="Helvetica Neue Light" charset="0"/>
                <a:cs typeface="Helvetica Neue Light" charset="0"/>
              </a:rPr>
              <a:t>how your understanding of the image has changed. </a:t>
            </a:r>
          </a:p>
          <a:p>
            <a:pPr marL="0" indent="0">
              <a:buNone/>
            </a:pPr>
            <a:endParaRPr lang="en-US" sz="1800" b="1" dirty="0">
              <a:latin typeface="Helvetica Neue Light" charset="0"/>
              <a:ea typeface="Helvetica Neue Light" charset="0"/>
              <a:cs typeface="Helvetica Neue Light" charset="0"/>
            </a:endParaRPr>
          </a:p>
          <a:p>
            <a:pPr marL="0" indent="0">
              <a:buNone/>
            </a:pPr>
            <a:r>
              <a:rPr lang="en-US" sz="1800" b="1" dirty="0">
                <a:latin typeface="Helvetica Neue Light" charset="0"/>
                <a:ea typeface="Helvetica Neue Light" charset="0"/>
                <a:cs typeface="Helvetica Neue Light" charset="0"/>
              </a:rPr>
              <a:t>Outcome: </a:t>
            </a:r>
          </a:p>
          <a:p>
            <a:r>
              <a:rPr lang="en-US" sz="1800" b="1" dirty="0">
                <a:latin typeface="Helvetica Neue Light" charset="0"/>
                <a:ea typeface="Helvetica Neue Light" charset="0"/>
                <a:cs typeface="Helvetica Neue Light" charset="0"/>
              </a:rPr>
              <a:t>500 words and images. </a:t>
            </a:r>
          </a:p>
          <a:p>
            <a:r>
              <a:rPr lang="en-US" sz="1800" dirty="0">
                <a:latin typeface="Helvetica Neue Light" charset="0"/>
                <a:ea typeface="Helvetica Neue Light" charset="0"/>
                <a:cs typeface="Helvetica Neue Light" charset="0"/>
              </a:rPr>
              <a:t>Show your research with a reference list. </a:t>
            </a:r>
          </a:p>
          <a:p>
            <a:r>
              <a:rPr lang="en-US" sz="1800" dirty="0">
                <a:latin typeface="Helvetica Neue Light" charset="0"/>
                <a:ea typeface="Helvetica Neue Light" charset="0"/>
                <a:cs typeface="Helvetica Neue Light" charset="0"/>
              </a:rPr>
              <a:t>Submit this as part of the portfolio. </a:t>
            </a:r>
          </a:p>
        </p:txBody>
      </p:sp>
      <p:sp>
        <p:nvSpPr>
          <p:cNvPr id="4" name="Rectangle 3"/>
          <p:cNvSpPr/>
          <p:nvPr/>
        </p:nvSpPr>
        <p:spPr>
          <a:xfrm>
            <a:off x="286871" y="5664804"/>
            <a:ext cx="4129741" cy="369332"/>
          </a:xfrm>
          <a:prstGeom prst="rect">
            <a:avLst/>
          </a:prstGeom>
        </p:spPr>
        <p:txBody>
          <a:bodyPr wrap="square">
            <a:spAutoFit/>
          </a:bodyPr>
          <a:lstStyle/>
          <a:p>
            <a:pPr algn="ctr">
              <a:lnSpc>
                <a:spcPct val="100000"/>
              </a:lnSpc>
            </a:pPr>
            <a:r>
              <a:rPr lang="en-US" dirty="0">
                <a:latin typeface="Helvetica Neue Light" charset="0"/>
                <a:ea typeface="Helvetica Neue Light" charset="0"/>
                <a:cs typeface="Helvetica Neue Light" charset="0"/>
              </a:rPr>
              <a:t>Making sense of </a:t>
            </a:r>
            <a:r>
              <a:rPr lang="en-US">
                <a:latin typeface="Helvetica Neue Light" charset="0"/>
                <a:ea typeface="Helvetica Neue Light" charset="0"/>
                <a:cs typeface="Helvetica Neue Light" charset="0"/>
              </a:rPr>
              <a:t>the </a:t>
            </a:r>
            <a:r>
              <a:rPr lang="en-US" b="1">
                <a:latin typeface="Helvetica Neue Light" charset="0"/>
                <a:ea typeface="Helvetica Neue Light" charset="0"/>
                <a:cs typeface="Helvetica Neue Light" charset="0"/>
              </a:rPr>
              <a:t>external world </a:t>
            </a:r>
            <a:endParaRPr lang="en-US" b="1" dirty="0">
              <a:latin typeface="Helvetica Neue Light" charset="0"/>
              <a:ea typeface="Helvetica Neue Light" charset="0"/>
              <a:cs typeface="Helvetica Neue Light" charset="0"/>
            </a:endParaRPr>
          </a:p>
        </p:txBody>
      </p:sp>
    </p:spTree>
    <p:extLst>
      <p:ext uri="{BB962C8B-B14F-4D97-AF65-F5344CB8AC3E}">
        <p14:creationId xmlns:p14="http://schemas.microsoft.com/office/powerpoint/2010/main" val="2100992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81600" y="569066"/>
            <a:ext cx="6142892" cy="5655156"/>
          </a:xfrm>
        </p:spPr>
        <p:txBody>
          <a:bodyPr>
            <a:noAutofit/>
          </a:bodyPr>
          <a:lstStyle/>
          <a:p>
            <a:r>
              <a:rPr lang="en-US" sz="2200" b="1" dirty="0">
                <a:latin typeface="Helvetica Neue Light" charset="0"/>
                <a:ea typeface="Helvetica Neue Light" charset="0"/>
                <a:cs typeface="Helvetica Neue Light" charset="0"/>
              </a:rPr>
              <a:t>Keywords for Lecture Series:  </a:t>
            </a:r>
            <a:r>
              <a:rPr lang="en-US" sz="2200" dirty="0">
                <a:latin typeface="Helvetica Neue Light" charset="0"/>
                <a:ea typeface="Helvetica Neue Light" charset="0"/>
                <a:cs typeface="Helvetica Neue Light" charset="0"/>
              </a:rPr>
              <a:t>Modernism, Postmodernism, Passivity, Active Participation, Emancipation, Truth, Post-internet, Materialism, Spectatorship, Fetishism, Sign, Symbol, Icon, Mythology, Responsibility, Simulacra, Representation, Technology, Affect, Philosophy, Cultural Studies, the New Dark Age.  </a:t>
            </a:r>
          </a:p>
          <a:p>
            <a:r>
              <a:rPr lang="en-US" sz="2200" b="1" dirty="0">
                <a:latin typeface="Helvetica Neue Light" charset="0"/>
                <a:ea typeface="Helvetica Neue Light" charset="0"/>
                <a:cs typeface="Helvetica Neue Light" charset="0"/>
              </a:rPr>
              <a:t>Key Thinkers:  </a:t>
            </a:r>
            <a:r>
              <a:rPr lang="en-US" sz="2200" dirty="0">
                <a:latin typeface="Helvetica Neue Light" charset="0"/>
                <a:ea typeface="Helvetica Neue Light" charset="0"/>
                <a:cs typeface="Helvetica Neue Light" charset="0"/>
              </a:rPr>
              <a:t>John Berger, Hannah Arendt, Guy </a:t>
            </a:r>
            <a:r>
              <a:rPr lang="en-US" sz="2200" dirty="0" err="1">
                <a:latin typeface="Helvetica Neue Light" charset="0"/>
                <a:ea typeface="Helvetica Neue Light" charset="0"/>
                <a:cs typeface="Helvetica Neue Light" charset="0"/>
              </a:rPr>
              <a:t>Debord</a:t>
            </a:r>
            <a:r>
              <a:rPr lang="en-US" sz="2200" dirty="0">
                <a:latin typeface="Helvetica Neue Light" charset="0"/>
                <a:ea typeface="Helvetica Neue Light" charset="0"/>
                <a:cs typeface="Helvetica Neue Light" charset="0"/>
              </a:rPr>
              <a:t>, Walter Benjamin, Plato, Karl Marx, Jean </a:t>
            </a:r>
            <a:r>
              <a:rPr lang="en-US" sz="2200" dirty="0" err="1">
                <a:latin typeface="Helvetica Neue Light" charset="0"/>
                <a:ea typeface="Helvetica Neue Light" charset="0"/>
                <a:cs typeface="Helvetica Neue Light" charset="0"/>
              </a:rPr>
              <a:t>Baudrillard</a:t>
            </a:r>
            <a:r>
              <a:rPr lang="en-US" sz="2200" dirty="0">
                <a:latin typeface="Helvetica Neue Light" charset="0"/>
                <a:ea typeface="Helvetica Neue Light" charset="0"/>
                <a:cs typeface="Helvetica Neue Light" charset="0"/>
              </a:rPr>
              <a:t>. </a:t>
            </a:r>
          </a:p>
          <a:p>
            <a:r>
              <a:rPr lang="en-US" sz="2200" b="1" dirty="0">
                <a:latin typeface="Helvetica Neue Light" charset="0"/>
                <a:ea typeface="Helvetica Neue Light" charset="0"/>
                <a:cs typeface="Helvetica Neue Light" charset="0"/>
              </a:rPr>
              <a:t>Key Texts: </a:t>
            </a:r>
            <a:r>
              <a:rPr lang="en-US" sz="2200" dirty="0">
                <a:latin typeface="Helvetica Neue Light" charset="0"/>
                <a:ea typeface="Helvetica Neue Light" charset="0"/>
                <a:cs typeface="Helvetica Neue Light" charset="0"/>
              </a:rPr>
              <a:t>Walter Benjamin, The Work of Art in the Age of Mechanical Reproduction. Guy </a:t>
            </a:r>
            <a:r>
              <a:rPr lang="en-US" sz="2200" dirty="0" err="1">
                <a:latin typeface="Helvetica Neue Light" charset="0"/>
                <a:ea typeface="Helvetica Neue Light" charset="0"/>
                <a:cs typeface="Helvetica Neue Light" charset="0"/>
              </a:rPr>
              <a:t>Debord</a:t>
            </a:r>
            <a:r>
              <a:rPr lang="en-US" sz="2200" dirty="0">
                <a:latin typeface="Helvetica Neue Light" charset="0"/>
                <a:ea typeface="Helvetica Neue Light" charset="0"/>
                <a:cs typeface="Helvetica Neue Light" charset="0"/>
              </a:rPr>
              <a:t>, Society of the Spectacle.</a:t>
            </a:r>
          </a:p>
        </p:txBody>
      </p:sp>
      <p:sp>
        <p:nvSpPr>
          <p:cNvPr id="4" name="Title 1"/>
          <p:cNvSpPr>
            <a:spLocks noGrp="1"/>
          </p:cNvSpPr>
          <p:nvPr>
            <p:ph type="title"/>
          </p:nvPr>
        </p:nvSpPr>
        <p:spPr/>
        <p:txBody>
          <a:bodyPr/>
          <a:lstStyle/>
          <a:p>
            <a:pPr algn="ctr"/>
            <a:br>
              <a:rPr lang="en-US" i="0" dirty="0">
                <a:latin typeface="Helvetica Neue Light" charset="0"/>
                <a:ea typeface="Helvetica Neue Light" charset="0"/>
                <a:cs typeface="Helvetica Neue Light" charset="0"/>
              </a:rPr>
            </a:br>
            <a:r>
              <a:rPr lang="en-US" sz="3200" b="1" i="0" dirty="0">
                <a:latin typeface="Helvetica Neue Light" charset="0"/>
                <a:ea typeface="Helvetica Neue Light" charset="0"/>
                <a:cs typeface="Helvetica Neue Light" charset="0"/>
              </a:rPr>
              <a:t>TASK 1</a:t>
            </a:r>
            <a:br>
              <a:rPr lang="en-US" i="0" dirty="0">
                <a:latin typeface="Helvetica Neue Light" charset="0"/>
                <a:ea typeface="Helvetica Neue Light" charset="0"/>
                <a:cs typeface="Helvetica Neue Light" charset="0"/>
              </a:rPr>
            </a:br>
            <a:br>
              <a:rPr lang="en-US" i="0" dirty="0">
                <a:latin typeface="Helvetica Neue Light" charset="0"/>
                <a:ea typeface="Helvetica Neue Light" charset="0"/>
                <a:cs typeface="Helvetica Neue Light" charset="0"/>
              </a:rPr>
            </a:br>
            <a:r>
              <a:rPr lang="en-US" sz="2400" b="1" i="0" dirty="0">
                <a:latin typeface="Helvetica Neue Light" charset="0"/>
                <a:ea typeface="Helvetica Neue Light" charset="0"/>
                <a:cs typeface="Helvetica Neue Light" charset="0"/>
              </a:rPr>
              <a:t>Observational Writing</a:t>
            </a:r>
            <a:br>
              <a:rPr lang="en-US" i="0" dirty="0">
                <a:latin typeface="Helvetica Neue Light" charset="0"/>
                <a:ea typeface="Helvetica Neue Light" charset="0"/>
                <a:cs typeface="Helvetica Neue Light" charset="0"/>
              </a:rPr>
            </a:br>
            <a:endParaRPr lang="en-US" sz="2400" i="0" dirty="0">
              <a:latin typeface="Helvetica Neue Light" charset="0"/>
              <a:ea typeface="Helvetica Neue Light" charset="0"/>
              <a:cs typeface="Helvetica Neue Light" charset="0"/>
            </a:endParaRPr>
          </a:p>
        </p:txBody>
      </p:sp>
      <p:sp>
        <p:nvSpPr>
          <p:cNvPr id="5" name="TextBox 4"/>
          <p:cNvSpPr txBox="1"/>
          <p:nvPr/>
        </p:nvSpPr>
        <p:spPr>
          <a:xfrm>
            <a:off x="691662" y="5676292"/>
            <a:ext cx="3451201" cy="369332"/>
          </a:xfrm>
          <a:prstGeom prst="rect">
            <a:avLst/>
          </a:prstGeom>
          <a:noFill/>
        </p:spPr>
        <p:txBody>
          <a:bodyPr wrap="none" rtlCol="0">
            <a:spAutoFit/>
          </a:bodyPr>
          <a:lstStyle/>
          <a:p>
            <a:r>
              <a:rPr lang="en-US" dirty="0"/>
              <a:t>Keywords, Key Thinkers, </a:t>
            </a:r>
            <a:r>
              <a:rPr lang="en-US"/>
              <a:t>Key Texts</a:t>
            </a:r>
          </a:p>
        </p:txBody>
      </p:sp>
    </p:spTree>
    <p:extLst>
      <p:ext uri="{BB962C8B-B14F-4D97-AF65-F5344CB8AC3E}">
        <p14:creationId xmlns:p14="http://schemas.microsoft.com/office/powerpoint/2010/main" val="1691008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17410" name="Picture 2" descr="mage result for semiotic analysis of a photograph"/>
          <p:cNvPicPr>
            <a:picLocks noChangeAspect="1" noChangeArrowheads="1"/>
          </p:cNvPicPr>
          <p:nvPr/>
        </p:nvPicPr>
        <p:blipFill rotWithShape="1">
          <a:blip r:embed="rId2">
            <a:extLst>
              <a:ext uri="{28A0092B-C50C-407E-A947-70E740481C1C}">
                <a14:useLocalDpi xmlns:a14="http://schemas.microsoft.com/office/drawing/2010/main" val="0"/>
              </a:ext>
            </a:extLst>
          </a:blip>
          <a:srcRect b="20694"/>
          <a:stretch/>
        </p:blipFill>
        <p:spPr bwMode="auto">
          <a:xfrm>
            <a:off x="0" y="-16933"/>
            <a:ext cx="12192000" cy="684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7760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71061" y="13252"/>
            <a:ext cx="11449878" cy="6801384"/>
          </a:xfrm>
          <a:prstGeom prst="rect">
            <a:avLst/>
          </a:prstGeom>
        </p:spPr>
      </p:pic>
    </p:spTree>
    <p:extLst>
      <p:ext uri="{BB962C8B-B14F-4D97-AF65-F5344CB8AC3E}">
        <p14:creationId xmlns:p14="http://schemas.microsoft.com/office/powerpoint/2010/main" val="1361345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3074" name="Picture 2" descr="mage result for splas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729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25088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US" i="0" dirty="0">
                <a:latin typeface="Helvetica Neue Light" charset="0"/>
                <a:ea typeface="Helvetica Neue Light" charset="0"/>
                <a:cs typeface="Helvetica Neue Light" charset="0"/>
              </a:rPr>
            </a:br>
            <a:r>
              <a:rPr lang="en-US" sz="3200" b="1" i="0" dirty="0">
                <a:latin typeface="Helvetica Neue Light" charset="0"/>
                <a:ea typeface="Helvetica Neue Light" charset="0"/>
                <a:cs typeface="Helvetica Neue Light" charset="0"/>
              </a:rPr>
              <a:t>TASK 2</a:t>
            </a:r>
            <a:br>
              <a:rPr lang="en-US" i="0" dirty="0">
                <a:latin typeface="Helvetica Neue Light" charset="0"/>
                <a:ea typeface="Helvetica Neue Light" charset="0"/>
                <a:cs typeface="Helvetica Neue Light" charset="0"/>
              </a:rPr>
            </a:br>
            <a:br>
              <a:rPr lang="en-US" i="0" dirty="0">
                <a:latin typeface="Helvetica Neue Light" charset="0"/>
                <a:ea typeface="Helvetica Neue Light" charset="0"/>
                <a:cs typeface="Helvetica Neue Light" charset="0"/>
              </a:rPr>
            </a:br>
            <a:r>
              <a:rPr lang="en-US" sz="2400" b="1" i="0" dirty="0">
                <a:latin typeface="Helvetica Neue Light" charset="0"/>
                <a:ea typeface="Helvetica Neue Light" charset="0"/>
                <a:cs typeface="Helvetica Neue Light" charset="0"/>
              </a:rPr>
              <a:t>Manifesto Writing</a:t>
            </a:r>
            <a:br>
              <a:rPr lang="en-US" sz="2400" i="0" dirty="0">
                <a:latin typeface="Helvetica Neue Light" charset="0"/>
                <a:ea typeface="Helvetica Neue Light" charset="0"/>
                <a:cs typeface="Helvetica Neue Light" charset="0"/>
              </a:rPr>
            </a:br>
            <a:endParaRPr lang="en-US" sz="2400" i="0" dirty="0">
              <a:latin typeface="Helvetica Neue Light" charset="0"/>
              <a:ea typeface="Helvetica Neue Light" charset="0"/>
              <a:cs typeface="Helvetica Neue Light" charset="0"/>
            </a:endParaRPr>
          </a:p>
        </p:txBody>
      </p:sp>
      <p:sp>
        <p:nvSpPr>
          <p:cNvPr id="3" name="Content Placeholder 2"/>
          <p:cNvSpPr>
            <a:spLocks noGrp="1"/>
          </p:cNvSpPr>
          <p:nvPr>
            <p:ph idx="1"/>
          </p:nvPr>
        </p:nvSpPr>
        <p:spPr/>
        <p:txBody>
          <a:bodyPr>
            <a:normAutofit/>
          </a:bodyPr>
          <a:lstStyle/>
          <a:p>
            <a:pPr algn="just"/>
            <a:r>
              <a:rPr lang="en-US" dirty="0">
                <a:latin typeface="Helvetica Neue Light" charset="0"/>
                <a:ea typeface="Helvetica Neue Light" charset="0"/>
                <a:cs typeface="Helvetica Neue Light" charset="0"/>
              </a:rPr>
              <a:t>Reflect on what you believe in as a creative practitioner by </a:t>
            </a:r>
            <a:r>
              <a:rPr lang="en-US" b="1" dirty="0">
                <a:latin typeface="Helvetica Neue Light" charset="0"/>
                <a:ea typeface="Helvetica Neue Light" charset="0"/>
                <a:cs typeface="Helvetica Neue Light" charset="0"/>
              </a:rPr>
              <a:t>writing a manifesto of 8 short statements</a:t>
            </a:r>
            <a:r>
              <a:rPr lang="en-US" dirty="0">
                <a:latin typeface="Helvetica Neue Light" charset="0"/>
                <a:ea typeface="Helvetica Neue Light" charset="0"/>
                <a:cs typeface="Helvetica Neue Light" charset="0"/>
              </a:rPr>
              <a:t> regarding your beliefs, work and practice. </a:t>
            </a:r>
          </a:p>
          <a:p>
            <a:pPr algn="just"/>
            <a:r>
              <a:rPr lang="en-US" dirty="0">
                <a:latin typeface="Helvetica Neue Light" charset="0"/>
                <a:ea typeface="Helvetica Neue Light" charset="0"/>
                <a:cs typeface="Helvetica Neue Light" charset="0"/>
              </a:rPr>
              <a:t>Please </a:t>
            </a:r>
            <a:r>
              <a:rPr lang="en-US" b="1" dirty="0">
                <a:latin typeface="Helvetica Neue Light" charset="0"/>
                <a:ea typeface="Helvetica Neue Light" charset="0"/>
                <a:cs typeface="Helvetica Neue Light" charset="0"/>
              </a:rPr>
              <a:t>submit these 8 statements</a:t>
            </a:r>
            <a:r>
              <a:rPr lang="en-US" dirty="0">
                <a:latin typeface="Helvetica Neue Light" charset="0"/>
                <a:ea typeface="Helvetica Neue Light" charset="0"/>
                <a:cs typeface="Helvetica Neue Light" charset="0"/>
              </a:rPr>
              <a:t>, but do not count them in your 500 words. </a:t>
            </a:r>
          </a:p>
          <a:p>
            <a:pPr algn="just"/>
            <a:r>
              <a:rPr lang="en-US" dirty="0">
                <a:latin typeface="Helvetica Neue Light" charset="0"/>
                <a:ea typeface="Helvetica Neue Light" charset="0"/>
                <a:cs typeface="Helvetica Neue Light" charset="0"/>
              </a:rPr>
              <a:t>Write a 500 word overview of </a:t>
            </a:r>
            <a:r>
              <a:rPr lang="en-US" b="1" dirty="0">
                <a:latin typeface="Helvetica Neue Light" charset="0"/>
                <a:ea typeface="Helvetica Neue Light" charset="0"/>
                <a:cs typeface="Helvetica Neue Light" charset="0"/>
              </a:rPr>
              <a:t>your beliefs </a:t>
            </a:r>
            <a:r>
              <a:rPr lang="en-US" dirty="0">
                <a:latin typeface="Helvetica Neue Light" charset="0"/>
                <a:ea typeface="Helvetica Neue Light" charset="0"/>
                <a:cs typeface="Helvetica Neue Light" charset="0"/>
              </a:rPr>
              <a:t>with a particular </a:t>
            </a:r>
            <a:r>
              <a:rPr lang="en-US" b="1" dirty="0">
                <a:solidFill>
                  <a:srgbClr val="FF0000"/>
                </a:solidFill>
                <a:latin typeface="Helvetica Neue Light" charset="0"/>
                <a:ea typeface="Helvetica Neue Light" charset="0"/>
                <a:cs typeface="Helvetica Neue Light" charset="0"/>
              </a:rPr>
              <a:t>focus on three </a:t>
            </a:r>
            <a:r>
              <a:rPr lang="en-US" b="1" dirty="0">
                <a:latin typeface="Helvetica Neue Light" charset="0"/>
                <a:ea typeface="Helvetica Neue Light" charset="0"/>
                <a:cs typeface="Helvetica Neue Light" charset="0"/>
              </a:rPr>
              <a:t>of your statements</a:t>
            </a:r>
            <a:r>
              <a:rPr lang="en-US" dirty="0">
                <a:latin typeface="Helvetica Neue Light" charset="0"/>
                <a:ea typeface="Helvetica Neue Light" charset="0"/>
                <a:cs typeface="Helvetica Neue Light" charset="0"/>
              </a:rPr>
              <a:t>. </a:t>
            </a:r>
          </a:p>
          <a:p>
            <a:pPr algn="just"/>
            <a:endParaRPr lang="en-US" dirty="0">
              <a:latin typeface="Helvetica Neue Light" charset="0"/>
              <a:ea typeface="Helvetica Neue Light" charset="0"/>
              <a:cs typeface="Helvetica Neue Light" charset="0"/>
            </a:endParaRPr>
          </a:p>
          <a:p>
            <a:pPr algn="just"/>
            <a:r>
              <a:rPr lang="en-US" b="1" dirty="0">
                <a:latin typeface="Helvetica Neue Light" charset="0"/>
                <a:ea typeface="Helvetica Neue Light" charset="0"/>
                <a:cs typeface="Helvetica Neue Light" charset="0"/>
              </a:rPr>
              <a:t>Outcome: </a:t>
            </a:r>
          </a:p>
          <a:p>
            <a:pPr algn="just"/>
            <a:r>
              <a:rPr lang="en-US" b="1" dirty="0">
                <a:latin typeface="Helvetica Neue Light" charset="0"/>
                <a:ea typeface="Helvetica Neue Light" charset="0"/>
                <a:cs typeface="Helvetica Neue Light" charset="0"/>
              </a:rPr>
              <a:t>500 words and images</a:t>
            </a:r>
            <a:r>
              <a:rPr lang="en-US" dirty="0">
                <a:latin typeface="Helvetica Neue Light" charset="0"/>
                <a:ea typeface="Helvetica Neue Light" charset="0"/>
                <a:cs typeface="Helvetica Neue Light" charset="0"/>
              </a:rPr>
              <a:t>. </a:t>
            </a:r>
          </a:p>
          <a:p>
            <a:pPr algn="just"/>
            <a:r>
              <a:rPr lang="en-US" dirty="0">
                <a:latin typeface="Helvetica Neue Light" charset="0"/>
                <a:ea typeface="Helvetica Neue Light" charset="0"/>
                <a:cs typeface="Helvetica Neue Light" charset="0"/>
              </a:rPr>
              <a:t>Show your research with a reference list. </a:t>
            </a:r>
          </a:p>
          <a:p>
            <a:pPr algn="just"/>
            <a:r>
              <a:rPr lang="en-US" dirty="0">
                <a:latin typeface="Helvetica Neue Light" charset="0"/>
                <a:ea typeface="Helvetica Neue Light" charset="0"/>
                <a:cs typeface="Helvetica Neue Light" charset="0"/>
              </a:rPr>
              <a:t>Submit this in the portfolio.  </a:t>
            </a:r>
          </a:p>
        </p:txBody>
      </p:sp>
      <p:sp>
        <p:nvSpPr>
          <p:cNvPr id="4" name="Rectangle 3"/>
          <p:cNvSpPr/>
          <p:nvPr/>
        </p:nvSpPr>
        <p:spPr>
          <a:xfrm>
            <a:off x="779929" y="5718593"/>
            <a:ext cx="3390672" cy="369332"/>
          </a:xfrm>
          <a:prstGeom prst="rect">
            <a:avLst/>
          </a:prstGeom>
        </p:spPr>
        <p:txBody>
          <a:bodyPr wrap="none">
            <a:spAutoFit/>
          </a:bodyPr>
          <a:lstStyle/>
          <a:p>
            <a:r>
              <a:rPr lang="en-US" b="1" dirty="0">
                <a:latin typeface="Helvetica Neue Light" charset="0"/>
                <a:ea typeface="Helvetica Neue Light" charset="0"/>
                <a:cs typeface="Helvetica Neue Light" charset="0"/>
              </a:rPr>
              <a:t>Situating yourself </a:t>
            </a:r>
            <a:r>
              <a:rPr lang="en-US" dirty="0">
                <a:latin typeface="Helvetica Neue Light" charset="0"/>
                <a:ea typeface="Helvetica Neue Light" charset="0"/>
                <a:cs typeface="Helvetica Neue Light" charset="0"/>
              </a:rPr>
              <a:t>in the world </a:t>
            </a:r>
            <a:endParaRPr lang="en-US" dirty="0"/>
          </a:p>
        </p:txBody>
      </p:sp>
    </p:spTree>
    <p:extLst>
      <p:ext uri="{BB962C8B-B14F-4D97-AF65-F5344CB8AC3E}">
        <p14:creationId xmlns:p14="http://schemas.microsoft.com/office/powerpoint/2010/main" val="3422281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US" i="0" dirty="0">
                <a:latin typeface="Helvetica Neue Light" charset="0"/>
                <a:ea typeface="Helvetica Neue Light" charset="0"/>
                <a:cs typeface="Helvetica Neue Light" charset="0"/>
              </a:rPr>
            </a:br>
            <a:r>
              <a:rPr lang="en-US" sz="3200" b="1" i="0" dirty="0">
                <a:latin typeface="Helvetica Neue Light" charset="0"/>
                <a:ea typeface="Helvetica Neue Light" charset="0"/>
                <a:cs typeface="Helvetica Neue Light" charset="0"/>
              </a:rPr>
              <a:t>TASK 2</a:t>
            </a:r>
            <a:br>
              <a:rPr lang="en-US" i="0" dirty="0">
                <a:latin typeface="Helvetica Neue Light" charset="0"/>
                <a:ea typeface="Helvetica Neue Light" charset="0"/>
                <a:cs typeface="Helvetica Neue Light" charset="0"/>
              </a:rPr>
            </a:br>
            <a:br>
              <a:rPr lang="en-US" i="0" dirty="0">
                <a:latin typeface="Helvetica Neue Light" charset="0"/>
                <a:ea typeface="Helvetica Neue Light" charset="0"/>
                <a:cs typeface="Helvetica Neue Light" charset="0"/>
              </a:rPr>
            </a:br>
            <a:r>
              <a:rPr lang="en-US" sz="2400" b="1" i="0" dirty="0">
                <a:latin typeface="Helvetica Neue Light" charset="0"/>
                <a:ea typeface="Helvetica Neue Light" charset="0"/>
                <a:cs typeface="Helvetica Neue Light" charset="0"/>
              </a:rPr>
              <a:t>Manifesto Writing</a:t>
            </a:r>
            <a:br>
              <a:rPr lang="en-US" sz="2400" i="0" dirty="0">
                <a:latin typeface="Helvetica Neue Light" charset="0"/>
                <a:ea typeface="Helvetica Neue Light" charset="0"/>
                <a:cs typeface="Helvetica Neue Light" charset="0"/>
              </a:rPr>
            </a:br>
            <a:endParaRPr lang="en-US" sz="2400" i="0" dirty="0">
              <a:latin typeface="Helvetica Neue Light" charset="0"/>
              <a:ea typeface="Helvetica Neue Light" charset="0"/>
              <a:cs typeface="Helvetica Neue Light" charset="0"/>
            </a:endParaRPr>
          </a:p>
        </p:txBody>
      </p:sp>
      <p:sp>
        <p:nvSpPr>
          <p:cNvPr id="3" name="Content Placeholder 2"/>
          <p:cNvSpPr>
            <a:spLocks noGrp="1"/>
          </p:cNvSpPr>
          <p:nvPr>
            <p:ph idx="1"/>
          </p:nvPr>
        </p:nvSpPr>
        <p:spPr/>
        <p:txBody>
          <a:bodyPr>
            <a:normAutofit/>
          </a:bodyPr>
          <a:lstStyle/>
          <a:p>
            <a:pPr marL="0" indent="0" algn="just">
              <a:buNone/>
            </a:pPr>
            <a:endParaRPr lang="en-US" b="1" dirty="0">
              <a:latin typeface="Helvetica Neue Light" charset="0"/>
              <a:ea typeface="Helvetica Neue Light" charset="0"/>
              <a:cs typeface="Helvetica Neue Light" charset="0"/>
            </a:endParaRPr>
          </a:p>
          <a:p>
            <a:pPr algn="just"/>
            <a:r>
              <a:rPr lang="en-US" sz="2400" b="1" dirty="0">
                <a:latin typeface="Helvetica Neue Light" charset="0"/>
                <a:ea typeface="Helvetica Neue Light" charset="0"/>
                <a:cs typeface="Helvetica Neue Light" charset="0"/>
              </a:rPr>
              <a:t>Keywords for Lecture Series: </a:t>
            </a:r>
            <a:r>
              <a:rPr lang="en-US" sz="2400" dirty="0">
                <a:latin typeface="Helvetica Neue Light" charset="0"/>
                <a:ea typeface="Helvetica Neue Light" charset="0"/>
                <a:cs typeface="Helvetica Neue Light" charset="0"/>
              </a:rPr>
              <a:t>Manifesto, Writing, Words, Language, Signs, Texts, Author, Movement, Modernism, Mythology</a:t>
            </a:r>
          </a:p>
          <a:p>
            <a:pPr algn="just"/>
            <a:endParaRPr lang="en-US" sz="2400" dirty="0">
              <a:latin typeface="Helvetica Neue Light" charset="0"/>
              <a:ea typeface="Helvetica Neue Light" charset="0"/>
              <a:cs typeface="Helvetica Neue Light" charset="0"/>
            </a:endParaRPr>
          </a:p>
          <a:p>
            <a:pPr algn="just"/>
            <a:r>
              <a:rPr lang="en-US" sz="2400" b="1" dirty="0">
                <a:latin typeface="Helvetica Neue Light" charset="0"/>
                <a:ea typeface="Helvetica Neue Light" charset="0"/>
                <a:cs typeface="Helvetica Neue Light" charset="0"/>
              </a:rPr>
              <a:t>Key Thinkers: </a:t>
            </a:r>
            <a:r>
              <a:rPr lang="en-US" sz="2400" dirty="0">
                <a:latin typeface="Helvetica Neue Light" charset="0"/>
                <a:ea typeface="Helvetica Neue Light" charset="0"/>
                <a:cs typeface="Helvetica Neue Light" charset="0"/>
              </a:rPr>
              <a:t>Karl Marx, Roland Barthes, John Berger</a:t>
            </a:r>
          </a:p>
          <a:p>
            <a:pPr algn="just"/>
            <a:endParaRPr lang="en-US" sz="2400" dirty="0">
              <a:latin typeface="Helvetica Neue Light" charset="0"/>
              <a:ea typeface="Helvetica Neue Light" charset="0"/>
              <a:cs typeface="Helvetica Neue Light" charset="0"/>
            </a:endParaRPr>
          </a:p>
          <a:p>
            <a:pPr algn="just"/>
            <a:r>
              <a:rPr lang="en-US" sz="2400" b="1" dirty="0">
                <a:latin typeface="Helvetica Neue Light" charset="0"/>
                <a:ea typeface="Helvetica Neue Light" charset="0"/>
                <a:cs typeface="Helvetica Neue Light" charset="0"/>
              </a:rPr>
              <a:t>Key Texts: </a:t>
            </a:r>
            <a:r>
              <a:rPr lang="en-US" sz="2400" dirty="0">
                <a:latin typeface="Helvetica Neue Light" charset="0"/>
                <a:ea typeface="Helvetica Neue Light" charset="0"/>
                <a:cs typeface="Helvetica Neue Light" charset="0"/>
              </a:rPr>
              <a:t>Robert McFarlane, </a:t>
            </a:r>
            <a:r>
              <a:rPr lang="en-US" sz="2400" b="1" dirty="0">
                <a:latin typeface="Helvetica Neue Light" charset="0"/>
                <a:ea typeface="Helvetica Neue Light" charset="0"/>
                <a:cs typeface="Helvetica Neue Light" charset="0"/>
              </a:rPr>
              <a:t>Landmarks</a:t>
            </a:r>
            <a:r>
              <a:rPr lang="en-US" sz="2400" dirty="0">
                <a:latin typeface="Helvetica Neue Light" charset="0"/>
                <a:ea typeface="Helvetica Neue Light" charset="0"/>
                <a:cs typeface="Helvetica Neue Light" charset="0"/>
              </a:rPr>
              <a:t> Karl Marx and Frederick </a:t>
            </a:r>
            <a:r>
              <a:rPr lang="en-US" sz="2400" dirty="0" err="1">
                <a:latin typeface="Helvetica Neue Light" charset="0"/>
                <a:ea typeface="Helvetica Neue Light" charset="0"/>
                <a:cs typeface="Helvetica Neue Light" charset="0"/>
              </a:rPr>
              <a:t>Engles</a:t>
            </a:r>
            <a:r>
              <a:rPr lang="en-US" sz="2400" dirty="0">
                <a:latin typeface="Helvetica Neue Light" charset="0"/>
                <a:ea typeface="Helvetica Neue Light" charset="0"/>
                <a:cs typeface="Helvetica Neue Light" charset="0"/>
              </a:rPr>
              <a:t>, </a:t>
            </a:r>
            <a:r>
              <a:rPr lang="en-US" sz="2400" b="1" dirty="0">
                <a:latin typeface="Helvetica Neue Light" charset="0"/>
                <a:ea typeface="Helvetica Neue Light" charset="0"/>
                <a:cs typeface="Helvetica Neue Light" charset="0"/>
              </a:rPr>
              <a:t>The Communist Manifesto </a:t>
            </a:r>
          </a:p>
        </p:txBody>
      </p:sp>
      <p:sp>
        <p:nvSpPr>
          <p:cNvPr id="7" name="TextBox 6"/>
          <p:cNvSpPr txBox="1"/>
          <p:nvPr/>
        </p:nvSpPr>
        <p:spPr>
          <a:xfrm>
            <a:off x="691662" y="5676292"/>
            <a:ext cx="3451201" cy="369332"/>
          </a:xfrm>
          <a:prstGeom prst="rect">
            <a:avLst/>
          </a:prstGeom>
          <a:noFill/>
        </p:spPr>
        <p:txBody>
          <a:bodyPr wrap="none" rtlCol="0">
            <a:spAutoFit/>
          </a:bodyPr>
          <a:lstStyle/>
          <a:p>
            <a:r>
              <a:rPr lang="en-US" dirty="0"/>
              <a:t>Keywords, Key Thinkers, </a:t>
            </a:r>
            <a:r>
              <a:rPr lang="en-US"/>
              <a:t>Key Texts</a:t>
            </a:r>
          </a:p>
        </p:txBody>
      </p:sp>
    </p:spTree>
    <p:extLst>
      <p:ext uri="{BB962C8B-B14F-4D97-AF65-F5344CB8AC3E}">
        <p14:creationId xmlns:p14="http://schemas.microsoft.com/office/powerpoint/2010/main" val="3120776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sz="4000" dirty="0"/>
            </a:br>
            <a:br>
              <a:rPr lang="en-US" sz="4000" dirty="0"/>
            </a:br>
            <a:br>
              <a:rPr lang="en-US" sz="4000" dirty="0"/>
            </a:br>
            <a:r>
              <a:rPr lang="en-US" sz="3600" b="1" i="0" dirty="0">
                <a:latin typeface="Helvetica Neue Light" charset="0"/>
                <a:ea typeface="Helvetica Neue Light" charset="0"/>
                <a:cs typeface="Helvetica Neue Light" charset="0"/>
              </a:rPr>
              <a:t>what are your values? </a:t>
            </a:r>
          </a:p>
        </p:txBody>
      </p:sp>
      <p:sp>
        <p:nvSpPr>
          <p:cNvPr id="4" name="Rectangle 3"/>
          <p:cNvSpPr/>
          <p:nvPr/>
        </p:nvSpPr>
        <p:spPr>
          <a:xfrm>
            <a:off x="762000" y="5733533"/>
            <a:ext cx="3390672" cy="369332"/>
          </a:xfrm>
          <a:prstGeom prst="rect">
            <a:avLst/>
          </a:prstGeom>
        </p:spPr>
        <p:txBody>
          <a:bodyPr wrap="none">
            <a:spAutoFit/>
          </a:bodyPr>
          <a:lstStyle/>
          <a:p>
            <a:r>
              <a:rPr lang="en-US" b="1">
                <a:latin typeface="Helvetica Neue Light" charset="0"/>
                <a:ea typeface="Helvetica Neue Light" charset="0"/>
                <a:cs typeface="Helvetica Neue Light" charset="0"/>
              </a:rPr>
              <a:t>Situating yourself </a:t>
            </a:r>
            <a:r>
              <a:rPr lang="en-US">
                <a:latin typeface="Helvetica Neue Light" charset="0"/>
                <a:ea typeface="Helvetica Neue Light" charset="0"/>
                <a:cs typeface="Helvetica Neue Light" charset="0"/>
              </a:rPr>
              <a:t>in the world </a:t>
            </a:r>
            <a:endParaRPr lang="en-US" dirty="0"/>
          </a:p>
        </p:txBody>
      </p:sp>
      <p:pic>
        <p:nvPicPr>
          <p:cNvPr id="19458" name="Picture 2" descr="mage result for manifesto"/>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81600" y="1834356"/>
            <a:ext cx="6248400"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6503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sz="3600" i="0" dirty="0">
                <a:latin typeface="Helvetica Neue Light" charset="0"/>
                <a:ea typeface="Helvetica Neue Light" charset="0"/>
                <a:cs typeface="Helvetica Neue Light" charset="0"/>
              </a:rPr>
            </a:br>
            <a:br>
              <a:rPr lang="en-US" sz="3600" i="0" dirty="0">
                <a:latin typeface="Helvetica Neue Light" charset="0"/>
                <a:ea typeface="Helvetica Neue Light" charset="0"/>
                <a:cs typeface="Helvetica Neue Light" charset="0"/>
              </a:rPr>
            </a:br>
            <a:br>
              <a:rPr lang="en-US" sz="3600" i="0" dirty="0">
                <a:latin typeface="Helvetica Neue Light" charset="0"/>
                <a:ea typeface="Helvetica Neue Light" charset="0"/>
                <a:cs typeface="Helvetica Neue Light" charset="0"/>
              </a:rPr>
            </a:br>
            <a:r>
              <a:rPr lang="en-US" sz="3600" b="1" i="0" dirty="0" err="1">
                <a:latin typeface="Helvetica Neue Light" charset="0"/>
                <a:ea typeface="Helvetica Neue Light" charset="0"/>
                <a:cs typeface="Helvetica Neue Light" charset="0"/>
              </a:rPr>
              <a:t>Remodernist</a:t>
            </a:r>
            <a:r>
              <a:rPr lang="en-US" sz="3600" i="0" dirty="0">
                <a:latin typeface="Helvetica Neue Light" charset="0"/>
                <a:ea typeface="Helvetica Neue Light" charset="0"/>
                <a:cs typeface="Helvetica Neue Light" charset="0"/>
              </a:rPr>
              <a:t> </a:t>
            </a:r>
            <a:br>
              <a:rPr lang="en-US" sz="3600" i="0" dirty="0">
                <a:latin typeface="Helvetica Neue Light" charset="0"/>
                <a:ea typeface="Helvetica Neue Light" charset="0"/>
                <a:cs typeface="Helvetica Neue Light" charset="0"/>
              </a:rPr>
            </a:br>
            <a:r>
              <a:rPr lang="en-US" sz="3600" i="0" dirty="0">
                <a:latin typeface="Helvetica Neue Light" charset="0"/>
                <a:ea typeface="Helvetica Neue Light" charset="0"/>
                <a:cs typeface="Helvetica Neue Light" charset="0"/>
              </a:rPr>
              <a:t>Film Manifesto</a:t>
            </a:r>
          </a:p>
        </p:txBody>
      </p:sp>
      <p:sp>
        <p:nvSpPr>
          <p:cNvPr id="3" name="Content Placeholder 2"/>
          <p:cNvSpPr>
            <a:spLocks noGrp="1"/>
          </p:cNvSpPr>
          <p:nvPr>
            <p:ph idx="1"/>
          </p:nvPr>
        </p:nvSpPr>
        <p:spPr>
          <a:xfrm>
            <a:off x="4929810" y="450574"/>
            <a:ext cx="6573078" cy="5830955"/>
          </a:xfrm>
        </p:spPr>
        <p:txBody>
          <a:bodyPr>
            <a:noAutofit/>
          </a:bodyPr>
          <a:lstStyle/>
          <a:p>
            <a:pPr marL="0" indent="0">
              <a:buNone/>
            </a:pPr>
            <a:r>
              <a:rPr lang="en-US" sz="1400" dirty="0">
                <a:latin typeface="Helvetica Neue Light" charset="0"/>
                <a:ea typeface="Helvetica Neue Light" charset="0"/>
                <a:cs typeface="Helvetica Neue Light" charset="0"/>
              </a:rPr>
              <a:t>9. </a:t>
            </a:r>
            <a:r>
              <a:rPr lang="en-US" sz="1400" b="1" dirty="0">
                <a:latin typeface="Helvetica Neue Light" charset="0"/>
                <a:ea typeface="Helvetica Neue Light" charset="0"/>
                <a:cs typeface="Helvetica Neue Light" charset="0"/>
              </a:rPr>
              <a:t>The </a:t>
            </a:r>
            <a:r>
              <a:rPr lang="en-US" sz="1400" b="1" dirty="0" err="1">
                <a:latin typeface="Helvetica Neue Light" charset="0"/>
                <a:ea typeface="Helvetica Neue Light" charset="0"/>
                <a:cs typeface="Helvetica Neue Light" charset="0"/>
              </a:rPr>
              <a:t>remodernist</a:t>
            </a:r>
            <a:r>
              <a:rPr lang="en-US" sz="1400" b="1" dirty="0">
                <a:latin typeface="Helvetica Neue Light" charset="0"/>
                <a:ea typeface="Helvetica Neue Light" charset="0"/>
                <a:cs typeface="Helvetica Neue Light" charset="0"/>
              </a:rPr>
              <a:t> film is always subjective </a:t>
            </a:r>
            <a:r>
              <a:rPr lang="en-US" sz="1400" dirty="0">
                <a:latin typeface="Helvetica Neue Light" charset="0"/>
                <a:ea typeface="Helvetica Neue Light" charset="0"/>
                <a:cs typeface="Helvetica Neue Light" charset="0"/>
              </a:rPr>
              <a:t>and never aspires to be objective.</a:t>
            </a:r>
          </a:p>
          <a:p>
            <a:pPr marL="0" indent="0">
              <a:buNone/>
            </a:pPr>
            <a:br>
              <a:rPr lang="en-US" sz="1400" dirty="0">
                <a:latin typeface="Helvetica Neue Light" charset="0"/>
                <a:ea typeface="Helvetica Neue Light" charset="0"/>
                <a:cs typeface="Helvetica Neue Light" charset="0"/>
              </a:rPr>
            </a:br>
            <a:r>
              <a:rPr lang="en-US" sz="1400" dirty="0">
                <a:latin typeface="Helvetica Neue Light" charset="0"/>
                <a:ea typeface="Helvetica Neue Light" charset="0"/>
                <a:cs typeface="Helvetica Neue Light" charset="0"/>
              </a:rPr>
              <a:t>10. </a:t>
            </a:r>
            <a:r>
              <a:rPr lang="en-US" sz="1400" b="1" dirty="0" err="1">
                <a:latin typeface="Helvetica Neue Light" charset="0"/>
                <a:ea typeface="Helvetica Neue Light" charset="0"/>
                <a:cs typeface="Helvetica Neue Light" charset="0"/>
              </a:rPr>
              <a:t>Remodernist</a:t>
            </a:r>
            <a:r>
              <a:rPr lang="en-US" sz="1400" b="1" dirty="0">
                <a:latin typeface="Helvetica Neue Light" charset="0"/>
                <a:ea typeface="Helvetica Neue Light" charset="0"/>
                <a:cs typeface="Helvetica Neue Light" charset="0"/>
              </a:rPr>
              <a:t> film is not </a:t>
            </a:r>
            <a:r>
              <a:rPr lang="en-US" sz="1400" b="1" dirty="0" err="1">
                <a:latin typeface="Helvetica Neue Light" charset="0"/>
                <a:ea typeface="Helvetica Neue Light" charset="0"/>
                <a:cs typeface="Helvetica Neue Light" charset="0"/>
              </a:rPr>
              <a:t>Dogme</a:t>
            </a:r>
            <a:r>
              <a:rPr lang="en-US" sz="1400" b="1" dirty="0">
                <a:latin typeface="Helvetica Neue Light" charset="0"/>
                <a:ea typeface="Helvetica Neue Light" charset="0"/>
                <a:cs typeface="Helvetica Neue Light" charset="0"/>
              </a:rPr>
              <a:t> ’95. </a:t>
            </a:r>
            <a:r>
              <a:rPr lang="en-US" sz="1400" dirty="0">
                <a:latin typeface="Helvetica Neue Light" charset="0"/>
                <a:ea typeface="Helvetica Neue Light" charset="0"/>
                <a:cs typeface="Helvetica Neue Light" charset="0"/>
              </a:rPr>
              <a:t>We do not have a pretentious checklist that must be followed precisely. This manifesto should be viewed only as a collection of ideas and hints whose author may be mocked and insulted at will.</a:t>
            </a:r>
          </a:p>
          <a:p>
            <a:pPr marL="0" indent="0">
              <a:buNone/>
            </a:pPr>
            <a:br>
              <a:rPr lang="en-US" sz="1400" dirty="0">
                <a:latin typeface="Helvetica Neue Light" charset="0"/>
                <a:ea typeface="Helvetica Neue Light" charset="0"/>
                <a:cs typeface="Helvetica Neue Light" charset="0"/>
              </a:rPr>
            </a:br>
            <a:r>
              <a:rPr lang="en-US" sz="1400" dirty="0">
                <a:latin typeface="Helvetica Neue Light" charset="0"/>
                <a:ea typeface="Helvetica Neue Light" charset="0"/>
                <a:cs typeface="Helvetica Neue Light" charset="0"/>
              </a:rPr>
              <a:t>11. The </a:t>
            </a:r>
            <a:r>
              <a:rPr lang="en-US" sz="1400" dirty="0" err="1">
                <a:latin typeface="Helvetica Neue Light" charset="0"/>
                <a:ea typeface="Helvetica Neue Light" charset="0"/>
                <a:cs typeface="Helvetica Neue Light" charset="0"/>
              </a:rPr>
              <a:t>remodernist</a:t>
            </a:r>
            <a:r>
              <a:rPr lang="en-US" sz="1400" dirty="0">
                <a:latin typeface="Helvetica Neue Light" charset="0"/>
                <a:ea typeface="Helvetica Neue Light" charset="0"/>
                <a:cs typeface="Helvetica Neue Light" charset="0"/>
              </a:rPr>
              <a:t> filmmaker must always </a:t>
            </a:r>
            <a:r>
              <a:rPr lang="en-US" sz="1400" b="1" dirty="0">
                <a:latin typeface="Helvetica Neue Light" charset="0"/>
                <a:ea typeface="Helvetica Neue Light" charset="0"/>
                <a:cs typeface="Helvetica Neue Light" charset="0"/>
              </a:rPr>
              <a:t>have the courage to fail, </a:t>
            </a:r>
            <a:r>
              <a:rPr lang="en-US" sz="1400" dirty="0">
                <a:latin typeface="Helvetica Neue Light" charset="0"/>
                <a:ea typeface="Helvetica Neue Light" charset="0"/>
                <a:cs typeface="Helvetica Neue Light" charset="0"/>
              </a:rPr>
              <a:t>even </a:t>
            </a:r>
            <a:r>
              <a:rPr lang="en-US" sz="1400" b="1" dirty="0">
                <a:solidFill>
                  <a:srgbClr val="FF0000"/>
                </a:solidFill>
                <a:latin typeface="Helvetica Neue Light" charset="0"/>
                <a:ea typeface="Helvetica Neue Light" charset="0"/>
                <a:cs typeface="Helvetica Neue Light" charset="0"/>
              </a:rPr>
              <a:t>hoping to fail</a:t>
            </a:r>
            <a:r>
              <a:rPr lang="en-US" sz="1400" dirty="0">
                <a:latin typeface="Helvetica Neue Light" charset="0"/>
                <a:ea typeface="Helvetica Neue Light" charset="0"/>
                <a:cs typeface="Helvetica Neue Light" charset="0"/>
              </a:rPr>
              <a:t>, and to find the honesty, beauty and humanity in failure.</a:t>
            </a:r>
            <a:br>
              <a:rPr lang="en-US" sz="1400" dirty="0">
                <a:latin typeface="Helvetica Neue Light" charset="0"/>
                <a:ea typeface="Helvetica Neue Light" charset="0"/>
                <a:cs typeface="Helvetica Neue Light" charset="0"/>
              </a:rPr>
            </a:br>
            <a:br>
              <a:rPr lang="en-US" sz="1400" dirty="0">
                <a:latin typeface="Helvetica Neue Light" charset="0"/>
                <a:ea typeface="Helvetica Neue Light" charset="0"/>
                <a:cs typeface="Helvetica Neue Light" charset="0"/>
              </a:rPr>
            </a:br>
            <a:r>
              <a:rPr lang="en-US" sz="1400" dirty="0">
                <a:latin typeface="Helvetica Neue Light" charset="0"/>
                <a:ea typeface="Helvetica Neue Light" charset="0"/>
                <a:cs typeface="Helvetica Neue Light" charset="0"/>
              </a:rPr>
              <a:t>12. </a:t>
            </a:r>
            <a:r>
              <a:rPr lang="en-US" sz="1400" b="1" dirty="0">
                <a:latin typeface="Helvetica Neue Light" charset="0"/>
                <a:ea typeface="Helvetica Neue Light" charset="0"/>
                <a:cs typeface="Helvetica Neue Light" charset="0"/>
              </a:rPr>
              <a:t>The </a:t>
            </a:r>
            <a:r>
              <a:rPr lang="en-US" sz="1400" b="1" dirty="0" err="1">
                <a:latin typeface="Helvetica Neue Light" charset="0"/>
                <a:ea typeface="Helvetica Neue Light" charset="0"/>
                <a:cs typeface="Helvetica Neue Light" charset="0"/>
              </a:rPr>
              <a:t>remodernist</a:t>
            </a:r>
            <a:r>
              <a:rPr lang="en-US" sz="1400" b="1" dirty="0">
                <a:latin typeface="Helvetica Neue Light" charset="0"/>
                <a:ea typeface="Helvetica Neue Light" charset="0"/>
                <a:cs typeface="Helvetica Neue Light" charset="0"/>
              </a:rPr>
              <a:t> filmmaker should never expect to be thanked or congratulated. </a:t>
            </a:r>
            <a:r>
              <a:rPr lang="en-US" sz="1400" dirty="0">
                <a:latin typeface="Helvetica Neue Light" charset="0"/>
                <a:ea typeface="Helvetica Neue Light" charset="0"/>
                <a:cs typeface="Helvetica Neue Light" charset="0"/>
              </a:rPr>
              <a:t>Instead, insults and criticism should be welcomed. You must be willing to go ignored and overlooked.</a:t>
            </a:r>
            <a:br>
              <a:rPr lang="en-US" sz="1400" dirty="0">
                <a:latin typeface="Helvetica Neue Light" charset="0"/>
                <a:ea typeface="Helvetica Neue Light" charset="0"/>
                <a:cs typeface="Helvetica Neue Light" charset="0"/>
              </a:rPr>
            </a:br>
            <a:br>
              <a:rPr lang="en-US" sz="1400" dirty="0">
                <a:latin typeface="Helvetica Neue Light" charset="0"/>
                <a:ea typeface="Helvetica Neue Light" charset="0"/>
                <a:cs typeface="Helvetica Neue Light" charset="0"/>
              </a:rPr>
            </a:br>
            <a:r>
              <a:rPr lang="en-US" sz="1400" dirty="0">
                <a:latin typeface="Helvetica Neue Light" charset="0"/>
                <a:ea typeface="Helvetica Neue Light" charset="0"/>
                <a:cs typeface="Helvetica Neue Light" charset="0"/>
              </a:rPr>
              <a:t>13</a:t>
            </a:r>
            <a:r>
              <a:rPr lang="en-US" sz="1400" b="1" dirty="0">
                <a:latin typeface="Helvetica Neue Light" charset="0"/>
                <a:ea typeface="Helvetica Neue Light" charset="0"/>
                <a:cs typeface="Helvetica Neue Light" charset="0"/>
              </a:rPr>
              <a:t>. The </a:t>
            </a:r>
            <a:r>
              <a:rPr lang="en-US" sz="1400" b="1" dirty="0" err="1">
                <a:latin typeface="Helvetica Neue Light" charset="0"/>
                <a:ea typeface="Helvetica Neue Light" charset="0"/>
                <a:cs typeface="Helvetica Neue Light" charset="0"/>
              </a:rPr>
              <a:t>remodernist</a:t>
            </a:r>
            <a:r>
              <a:rPr lang="en-US" sz="1400" b="1" dirty="0">
                <a:latin typeface="Helvetica Neue Light" charset="0"/>
                <a:ea typeface="Helvetica Neue Light" charset="0"/>
                <a:cs typeface="Helvetica Neue Light" charset="0"/>
              </a:rPr>
              <a:t> filmmaker should be accepting of their influences, </a:t>
            </a:r>
            <a:r>
              <a:rPr lang="en-US" sz="1400" dirty="0">
                <a:latin typeface="Helvetica Neue Light" charset="0"/>
                <a:ea typeface="Helvetica Neue Light" charset="0"/>
                <a:cs typeface="Helvetica Neue Light" charset="0"/>
              </a:rPr>
              <a:t>and should have the </a:t>
            </a:r>
            <a:r>
              <a:rPr lang="en-US" sz="1400" b="1" dirty="0">
                <a:solidFill>
                  <a:srgbClr val="FF0000"/>
                </a:solidFill>
                <a:latin typeface="Helvetica Neue Light" charset="0"/>
                <a:ea typeface="Helvetica Neue Light" charset="0"/>
                <a:cs typeface="Helvetica Neue Light" charset="0"/>
              </a:rPr>
              <a:t>bravery to copy </a:t>
            </a:r>
            <a:r>
              <a:rPr lang="en-US" sz="1400" dirty="0">
                <a:latin typeface="Helvetica Neue Light" charset="0"/>
                <a:ea typeface="Helvetica Neue Light" charset="0"/>
                <a:cs typeface="Helvetica Neue Light" charset="0"/>
              </a:rPr>
              <a:t>from them in their quest for understanding of themselves.</a:t>
            </a:r>
            <a:br>
              <a:rPr lang="en-US" sz="1400" dirty="0">
                <a:latin typeface="Helvetica Neue Light" charset="0"/>
                <a:ea typeface="Helvetica Neue Light" charset="0"/>
                <a:cs typeface="Helvetica Neue Light" charset="0"/>
              </a:rPr>
            </a:br>
            <a:br>
              <a:rPr lang="en-US" sz="1400" dirty="0">
                <a:latin typeface="Helvetica Neue Light" charset="0"/>
                <a:ea typeface="Helvetica Neue Light" charset="0"/>
                <a:cs typeface="Helvetica Neue Light" charset="0"/>
              </a:rPr>
            </a:br>
            <a:r>
              <a:rPr lang="en-US" sz="1400" dirty="0">
                <a:latin typeface="Helvetica Neue Light" charset="0"/>
                <a:ea typeface="Helvetica Neue Light" charset="0"/>
                <a:cs typeface="Helvetica Neue Light" charset="0"/>
              </a:rPr>
              <a:t>14. </a:t>
            </a:r>
            <a:r>
              <a:rPr lang="en-US" sz="1400" b="1" dirty="0" err="1">
                <a:latin typeface="Helvetica Neue Light" charset="0"/>
                <a:ea typeface="Helvetica Neue Light" charset="0"/>
                <a:cs typeface="Helvetica Neue Light" charset="0"/>
              </a:rPr>
              <a:t>Remodernist</a:t>
            </a:r>
            <a:r>
              <a:rPr lang="en-US" sz="1400" b="1" dirty="0">
                <a:latin typeface="Helvetica Neue Light" charset="0"/>
                <a:ea typeface="Helvetica Neue Light" charset="0"/>
                <a:cs typeface="Helvetica Neue Light" charset="0"/>
              </a:rPr>
              <a:t> film should be a stripped down</a:t>
            </a:r>
            <a:r>
              <a:rPr lang="en-US" sz="1400" dirty="0">
                <a:latin typeface="Helvetica Neue Light" charset="0"/>
                <a:ea typeface="Helvetica Neue Light" charset="0"/>
                <a:cs typeface="Helvetica Neue Light" charset="0"/>
              </a:rPr>
              <a:t>, </a:t>
            </a:r>
            <a:r>
              <a:rPr lang="en-US" sz="1400" b="1" dirty="0">
                <a:solidFill>
                  <a:srgbClr val="FF0000"/>
                </a:solidFill>
                <a:latin typeface="Helvetica Neue Light" charset="0"/>
                <a:ea typeface="Helvetica Neue Light" charset="0"/>
                <a:cs typeface="Helvetica Neue Light" charset="0"/>
              </a:rPr>
              <a:t>minimal, lyrical, punk </a:t>
            </a:r>
            <a:r>
              <a:rPr lang="en-US" sz="1400" dirty="0">
                <a:latin typeface="Helvetica Neue Light" charset="0"/>
                <a:ea typeface="Helvetica Neue Light" charset="0"/>
                <a:cs typeface="Helvetica Neue Light" charset="0"/>
              </a:rPr>
              <a:t>kind of filmmaking, and is a close relative to the No-Wave Cinema that came out of New York’s Lower East Side in the 1970’s.</a:t>
            </a:r>
            <a:br>
              <a:rPr lang="en-US" sz="1400" dirty="0">
                <a:latin typeface="Helvetica Neue Light" charset="0"/>
                <a:ea typeface="Helvetica Neue Light" charset="0"/>
                <a:cs typeface="Helvetica Neue Light" charset="0"/>
              </a:rPr>
            </a:br>
            <a:br>
              <a:rPr lang="en-US" sz="1400" dirty="0">
                <a:latin typeface="Helvetica Neue Light" charset="0"/>
                <a:ea typeface="Helvetica Neue Light" charset="0"/>
                <a:cs typeface="Helvetica Neue Light" charset="0"/>
              </a:rPr>
            </a:br>
            <a:r>
              <a:rPr lang="en-US" sz="1400" dirty="0">
                <a:latin typeface="Helvetica Neue Light" charset="0"/>
                <a:ea typeface="Helvetica Neue Light" charset="0"/>
                <a:cs typeface="Helvetica Neue Light" charset="0"/>
              </a:rPr>
              <a:t>15. </a:t>
            </a:r>
            <a:r>
              <a:rPr lang="en-US" sz="1400" b="1" dirty="0" err="1">
                <a:latin typeface="Helvetica Neue Light" charset="0"/>
                <a:ea typeface="Helvetica Neue Light" charset="0"/>
                <a:cs typeface="Helvetica Neue Light" charset="0"/>
              </a:rPr>
              <a:t>Remodernist</a:t>
            </a:r>
            <a:r>
              <a:rPr lang="en-US" sz="1400" b="1" dirty="0">
                <a:latin typeface="Helvetica Neue Light" charset="0"/>
                <a:ea typeface="Helvetica Neue Light" charset="0"/>
                <a:cs typeface="Helvetica Neue Light" charset="0"/>
              </a:rPr>
              <a:t> film is for the young, </a:t>
            </a:r>
            <a:r>
              <a:rPr lang="en-US" sz="1400" dirty="0">
                <a:latin typeface="Helvetica Neue Light" charset="0"/>
                <a:ea typeface="Helvetica Neue Light" charset="0"/>
                <a:cs typeface="Helvetica Neue Light" charset="0"/>
              </a:rPr>
              <a:t>and for those who are older but still have the courage to look at the world through eyes as if they are children.</a:t>
            </a:r>
          </a:p>
        </p:txBody>
      </p:sp>
    </p:spTree>
    <p:extLst>
      <p:ext uri="{BB962C8B-B14F-4D97-AF65-F5344CB8AC3E}">
        <p14:creationId xmlns:p14="http://schemas.microsoft.com/office/powerpoint/2010/main" val="1986812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00000"/>
              </a:lnSpc>
            </a:pPr>
            <a:br>
              <a:rPr lang="en-US" sz="4400" i="0" dirty="0">
                <a:latin typeface="Helvetica Neue Light" charset="0"/>
                <a:ea typeface="Helvetica Neue Light" charset="0"/>
                <a:cs typeface="Helvetica Neue Light" charset="0"/>
              </a:rPr>
            </a:br>
            <a:br>
              <a:rPr lang="en-US" sz="4400" i="0" dirty="0">
                <a:latin typeface="Helvetica Neue Light" charset="0"/>
                <a:ea typeface="Helvetica Neue Light" charset="0"/>
                <a:cs typeface="Helvetica Neue Light" charset="0"/>
              </a:rPr>
            </a:br>
            <a:br>
              <a:rPr lang="en-US" sz="4400" i="0" dirty="0">
                <a:latin typeface="Helvetica Neue Light" charset="0"/>
                <a:ea typeface="Helvetica Neue Light" charset="0"/>
                <a:cs typeface="Helvetica Neue Light" charset="0"/>
              </a:rPr>
            </a:br>
            <a:r>
              <a:rPr lang="en-US" sz="3200" b="1" i="0" dirty="0">
                <a:latin typeface="Helvetica Neue Light" charset="0"/>
                <a:ea typeface="Helvetica Neue Light" charset="0"/>
                <a:cs typeface="Helvetica Neue Light" charset="0"/>
              </a:rPr>
              <a:t>the art of simple</a:t>
            </a:r>
            <a:br>
              <a:rPr lang="en-US" sz="2800" b="1" i="0" dirty="0">
                <a:latin typeface="Helvetica Neue Light" charset="0"/>
                <a:ea typeface="Helvetica Neue Light" charset="0"/>
                <a:cs typeface="Helvetica Neue Light" charset="0"/>
              </a:rPr>
            </a:br>
            <a:r>
              <a:rPr lang="en-US" sz="2000" b="1" i="0" dirty="0">
                <a:latin typeface="Helvetica Neue Light" charset="0"/>
                <a:ea typeface="Helvetica Neue Light" charset="0"/>
                <a:cs typeface="Helvetica Neue Light" charset="0"/>
              </a:rPr>
              <a:t> KISS manifesto</a:t>
            </a:r>
            <a:r>
              <a:rPr lang="en-US" sz="4800" i="0" dirty="0">
                <a:latin typeface="Helvetica Neue Light" charset="0"/>
                <a:ea typeface="Helvetica Neue Light" charset="0"/>
                <a:cs typeface="Helvetica Neue Light" charset="0"/>
              </a:rPr>
              <a:t> </a:t>
            </a:r>
            <a:endParaRPr lang="en-US" sz="2800" b="1" i="0" dirty="0">
              <a:latin typeface="Helvetica Neue Light" charset="0"/>
              <a:ea typeface="Helvetica Neue Light" charset="0"/>
              <a:cs typeface="Helvetica Neue Light" charset="0"/>
            </a:endParaRPr>
          </a:p>
        </p:txBody>
      </p:sp>
      <p:sp>
        <p:nvSpPr>
          <p:cNvPr id="3" name="Content Placeholder 2"/>
          <p:cNvSpPr>
            <a:spLocks noGrp="1"/>
          </p:cNvSpPr>
          <p:nvPr>
            <p:ph idx="1"/>
          </p:nvPr>
        </p:nvSpPr>
        <p:spPr/>
        <p:txBody>
          <a:bodyPr>
            <a:normAutofit fontScale="85000" lnSpcReduction="10000"/>
          </a:bodyPr>
          <a:lstStyle/>
          <a:p>
            <a:pPr marL="0" indent="0" fontAlgn="base">
              <a:buNone/>
            </a:pPr>
            <a:r>
              <a:rPr lang="en-US" dirty="0">
                <a:latin typeface="Helvetica Neue Light" charset="0"/>
                <a:ea typeface="Helvetica Neue Light" charset="0"/>
                <a:cs typeface="Helvetica Neue Light" charset="0"/>
              </a:rPr>
              <a:t>1. People are more important than things.</a:t>
            </a:r>
          </a:p>
          <a:p>
            <a:pPr marL="0" indent="0" fontAlgn="base">
              <a:buNone/>
            </a:pPr>
            <a:r>
              <a:rPr lang="en-US" dirty="0">
                <a:latin typeface="Helvetica Neue Light" charset="0"/>
                <a:ea typeface="Helvetica Neue Light" charset="0"/>
                <a:cs typeface="Helvetica Neue Light" charset="0"/>
              </a:rPr>
              <a:t>2. People can live on and with far less than mainstream cultural norms lead us to believe.</a:t>
            </a:r>
          </a:p>
          <a:p>
            <a:pPr marL="0" indent="0" fontAlgn="base">
              <a:buNone/>
            </a:pPr>
            <a:r>
              <a:rPr lang="en-US" dirty="0">
                <a:latin typeface="Helvetica Neue Light" charset="0"/>
                <a:ea typeface="Helvetica Neue Light" charset="0"/>
                <a:cs typeface="Helvetica Neue Light" charset="0"/>
              </a:rPr>
              <a:t>3. Debt is not a tool, and instead puts people in needless bondage.</a:t>
            </a:r>
          </a:p>
          <a:p>
            <a:pPr marL="0" indent="0" fontAlgn="base">
              <a:buNone/>
            </a:pPr>
            <a:r>
              <a:rPr lang="en-US" dirty="0">
                <a:latin typeface="Helvetica Neue Light" charset="0"/>
                <a:ea typeface="Helvetica Neue Light" charset="0"/>
                <a:cs typeface="Helvetica Neue Light" charset="0"/>
              </a:rPr>
              <a:t>4. Quality is more important than quantity in almost every facet of life, from tangible possessions, to relationships, to aesthetics.</a:t>
            </a:r>
          </a:p>
          <a:p>
            <a:pPr marL="0" indent="0" fontAlgn="base">
              <a:buNone/>
            </a:pPr>
            <a:r>
              <a:rPr lang="en-US" dirty="0">
                <a:latin typeface="Helvetica Neue Light" charset="0"/>
                <a:ea typeface="Helvetica Neue Light" charset="0"/>
                <a:cs typeface="Helvetica Neue Light" charset="0"/>
              </a:rPr>
              <a:t>5. Life is not about consumption, and our daily choices regarding time, energy, money, the environment, relationships, and the stewardship of our resources matter for eternity.</a:t>
            </a:r>
          </a:p>
          <a:p>
            <a:pPr marL="0" indent="0" fontAlgn="base">
              <a:buNone/>
            </a:pPr>
            <a:r>
              <a:rPr lang="en-US" dirty="0">
                <a:latin typeface="Helvetica Neue Light" charset="0"/>
                <a:ea typeface="Helvetica Neue Light" charset="0"/>
                <a:cs typeface="Helvetica Neue Light" charset="0"/>
              </a:rPr>
              <a:t>6. The definition of living simply is “living holistically with your life’s purpose.” All the parts of your life are pointed in the same direction, towards who you are and what you were made to do.</a:t>
            </a:r>
          </a:p>
          <a:p>
            <a:pPr marL="0" indent="0" fontAlgn="base">
              <a:buNone/>
            </a:pPr>
            <a:endParaRPr lang="en-US" dirty="0">
              <a:latin typeface="Helvetica Neue Light" charset="0"/>
              <a:ea typeface="Helvetica Neue Light" charset="0"/>
              <a:cs typeface="Helvetica Neue Light" charset="0"/>
            </a:endParaRPr>
          </a:p>
          <a:p>
            <a:pPr marL="0" indent="0" fontAlgn="base">
              <a:buNone/>
            </a:pPr>
            <a:r>
              <a:rPr lang="en-US" dirty="0">
                <a:latin typeface="Helvetica Neue Light" charset="0"/>
                <a:ea typeface="Helvetica Neue Light" charset="0"/>
                <a:cs typeface="Helvetica Neue Light" charset="0"/>
              </a:rPr>
              <a:t>7</a:t>
            </a:r>
            <a:r>
              <a:rPr lang="en-US" b="1" dirty="0">
                <a:latin typeface="Helvetica Neue Light" charset="0"/>
                <a:ea typeface="Helvetica Neue Light" charset="0"/>
                <a:cs typeface="Helvetica Neue Light" charset="0"/>
              </a:rPr>
              <a:t>. Remember to breathe. Air is free (at the time of writing).</a:t>
            </a:r>
          </a:p>
          <a:p>
            <a:pPr marL="0" indent="0" fontAlgn="base">
              <a:buNone/>
            </a:pPr>
            <a:r>
              <a:rPr lang="en-US" b="1" dirty="0">
                <a:latin typeface="Helvetica Neue Light" charset="0"/>
                <a:ea typeface="Helvetica Neue Light" charset="0"/>
                <a:cs typeface="Helvetica Neue Light" charset="0"/>
              </a:rPr>
              <a:t>8. Less is more.</a:t>
            </a:r>
          </a:p>
          <a:p>
            <a:endParaRPr lang="en-US" dirty="0"/>
          </a:p>
        </p:txBody>
      </p:sp>
      <p:sp>
        <p:nvSpPr>
          <p:cNvPr id="4" name="Rectangle 3"/>
          <p:cNvSpPr/>
          <p:nvPr/>
        </p:nvSpPr>
        <p:spPr>
          <a:xfrm>
            <a:off x="1407666" y="3825579"/>
            <a:ext cx="2595582" cy="369332"/>
          </a:xfrm>
          <a:prstGeom prst="rect">
            <a:avLst/>
          </a:prstGeom>
        </p:spPr>
        <p:txBody>
          <a:bodyPr wrap="none">
            <a:spAutoFit/>
          </a:bodyPr>
          <a:lstStyle/>
          <a:p>
            <a:r>
              <a:rPr lang="en-US" i="0" dirty="0">
                <a:latin typeface="Helvetica Neue Light" charset="0"/>
                <a:ea typeface="Helvetica Neue Light" charset="0"/>
                <a:cs typeface="Helvetica Neue Light" charset="0"/>
              </a:rPr>
              <a:t> ‘keep it simple, stupid’ </a:t>
            </a:r>
            <a:endParaRPr lang="en-US" dirty="0"/>
          </a:p>
        </p:txBody>
      </p:sp>
    </p:spTree>
    <p:extLst>
      <p:ext uri="{BB962C8B-B14F-4D97-AF65-F5344CB8AC3E}">
        <p14:creationId xmlns:p14="http://schemas.microsoft.com/office/powerpoint/2010/main" val="12579240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0482" name="Picture 2" descr="mage result for manifest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2266" y="1010631"/>
            <a:ext cx="9753600" cy="4772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9890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6146" name="Picture 2" desc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68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060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US" i="0" dirty="0">
                <a:latin typeface="Helvetica Neue Light" charset="0"/>
                <a:ea typeface="Helvetica Neue Light" charset="0"/>
                <a:cs typeface="Helvetica Neue Light" charset="0"/>
              </a:rPr>
            </a:br>
            <a:r>
              <a:rPr lang="en-US" sz="3200" b="1" i="0" dirty="0">
                <a:latin typeface="Helvetica Neue Light" charset="0"/>
                <a:ea typeface="Helvetica Neue Light" charset="0"/>
                <a:cs typeface="Helvetica Neue Light" charset="0"/>
              </a:rPr>
              <a:t>TASK 3</a:t>
            </a:r>
            <a:br>
              <a:rPr lang="en-US" i="0" dirty="0">
                <a:latin typeface="Helvetica Neue Light" charset="0"/>
                <a:ea typeface="Helvetica Neue Light" charset="0"/>
                <a:cs typeface="Helvetica Neue Light" charset="0"/>
              </a:rPr>
            </a:br>
            <a:br>
              <a:rPr lang="en-US" i="0" dirty="0">
                <a:latin typeface="Helvetica Neue Light" charset="0"/>
                <a:ea typeface="Helvetica Neue Light" charset="0"/>
                <a:cs typeface="Helvetica Neue Light" charset="0"/>
              </a:rPr>
            </a:br>
            <a:r>
              <a:rPr lang="en-US" sz="2400" b="1" i="0" dirty="0">
                <a:latin typeface="Helvetica Neue Light" charset="0"/>
                <a:ea typeface="Helvetica Neue Light" charset="0"/>
                <a:cs typeface="Helvetica Neue Light" charset="0"/>
              </a:rPr>
              <a:t>Reflective Writing</a:t>
            </a:r>
            <a:br>
              <a:rPr lang="en-US" sz="2400" i="0" dirty="0">
                <a:latin typeface="Helvetica Neue Light" charset="0"/>
                <a:ea typeface="Helvetica Neue Light" charset="0"/>
                <a:cs typeface="Helvetica Neue Light" charset="0"/>
              </a:rPr>
            </a:br>
            <a:endParaRPr lang="en-US" sz="2400" i="0" dirty="0">
              <a:latin typeface="Helvetica Neue Light" charset="0"/>
              <a:ea typeface="Helvetica Neue Light" charset="0"/>
              <a:cs typeface="Helvetica Neue Light" charset="0"/>
            </a:endParaRPr>
          </a:p>
        </p:txBody>
      </p:sp>
      <p:sp>
        <p:nvSpPr>
          <p:cNvPr id="3" name="Content Placeholder 2"/>
          <p:cNvSpPr>
            <a:spLocks noGrp="1"/>
          </p:cNvSpPr>
          <p:nvPr>
            <p:ph idx="1"/>
          </p:nvPr>
        </p:nvSpPr>
        <p:spPr/>
        <p:txBody>
          <a:bodyPr>
            <a:normAutofit fontScale="85000" lnSpcReduction="20000"/>
          </a:bodyPr>
          <a:lstStyle/>
          <a:p>
            <a:pPr marL="0" indent="0">
              <a:buNone/>
            </a:pPr>
            <a:endParaRPr lang="en-US" dirty="0">
              <a:latin typeface="Helvetica Neue Light" charset="0"/>
              <a:ea typeface="Helvetica Neue Light" charset="0"/>
              <a:cs typeface="Helvetica Neue Light" charset="0"/>
            </a:endParaRPr>
          </a:p>
          <a:p>
            <a:r>
              <a:rPr lang="en-US" sz="2400" b="1" dirty="0">
                <a:latin typeface="Helvetica Neue Light" charset="0"/>
                <a:ea typeface="Helvetica Neue Light" charset="0"/>
                <a:cs typeface="Helvetica Neue Light" charset="0"/>
              </a:rPr>
              <a:t>Identify an art, design, or media artefact or theme of personal significance. </a:t>
            </a:r>
            <a:r>
              <a:rPr lang="en-US" sz="2400" dirty="0">
                <a:solidFill>
                  <a:srgbClr val="FF0000"/>
                </a:solidFill>
                <a:latin typeface="Helvetica Neue Light" charset="0"/>
                <a:ea typeface="Helvetica Neue Light" charset="0"/>
                <a:cs typeface="Helvetica Neue Light" charset="0"/>
              </a:rPr>
              <a:t>(50 words)</a:t>
            </a:r>
          </a:p>
          <a:p>
            <a:r>
              <a:rPr lang="en-US" sz="2400" dirty="0">
                <a:latin typeface="Helvetica Neue Light" charset="0"/>
                <a:ea typeface="Helvetica Neue Light" charset="0"/>
                <a:cs typeface="Helvetica Neue Light" charset="0"/>
              </a:rPr>
              <a:t>Use </a:t>
            </a:r>
            <a:r>
              <a:rPr lang="en-US" sz="2400" b="1" dirty="0">
                <a:latin typeface="Helvetica Neue Light" charset="0"/>
                <a:ea typeface="Helvetica Neue Light" charset="0"/>
                <a:cs typeface="Helvetica Neue Light" charset="0"/>
              </a:rPr>
              <a:t>techniques of reflection </a:t>
            </a:r>
            <a:r>
              <a:rPr lang="en-US" sz="2400" dirty="0">
                <a:latin typeface="Helvetica Neue Light" charset="0"/>
                <a:ea typeface="Helvetica Neue Light" charset="0"/>
                <a:cs typeface="Helvetica Neue Light" charset="0"/>
              </a:rPr>
              <a:t>to explore the work’s impact on your thinking. </a:t>
            </a:r>
            <a:r>
              <a:rPr lang="en-US" sz="2400" dirty="0">
                <a:solidFill>
                  <a:srgbClr val="FF0000"/>
                </a:solidFill>
                <a:latin typeface="Helvetica Neue Light" charset="0"/>
                <a:ea typeface="Helvetica Neue Light" charset="0"/>
                <a:cs typeface="Helvetica Neue Light" charset="0"/>
              </a:rPr>
              <a:t>(free writing)</a:t>
            </a:r>
          </a:p>
          <a:p>
            <a:r>
              <a:rPr lang="en-US" sz="2400" b="1" dirty="0">
                <a:latin typeface="Helvetica Neue Light" charset="0"/>
                <a:ea typeface="Helvetica Neue Light" charset="0"/>
                <a:cs typeface="Helvetica Neue Light" charset="0"/>
              </a:rPr>
              <a:t>Develop your thinking </a:t>
            </a:r>
            <a:r>
              <a:rPr lang="en-US" sz="2400" dirty="0">
                <a:latin typeface="Helvetica Neue Light" charset="0"/>
                <a:ea typeface="Helvetica Neue Light" charset="0"/>
                <a:cs typeface="Helvetica Neue Light" charset="0"/>
              </a:rPr>
              <a:t>by pushing your initial reactions through further reading, and individual practice responses around the artefact’s theme. </a:t>
            </a:r>
            <a:r>
              <a:rPr lang="en-US" sz="2400" dirty="0">
                <a:solidFill>
                  <a:srgbClr val="FF0000"/>
                </a:solidFill>
                <a:latin typeface="Helvetica Neue Light" charset="0"/>
                <a:ea typeface="Helvetica Neue Light" charset="0"/>
                <a:cs typeface="Helvetica Neue Light" charset="0"/>
              </a:rPr>
              <a:t>(development and refinement) </a:t>
            </a:r>
          </a:p>
          <a:p>
            <a:r>
              <a:rPr lang="en-US" sz="2400" dirty="0">
                <a:latin typeface="Helvetica Neue Light" charset="0"/>
                <a:ea typeface="Helvetica Neue Light" charset="0"/>
                <a:cs typeface="Helvetica Neue Light" charset="0"/>
              </a:rPr>
              <a:t>summarise the results of your process through the lens of your work. </a:t>
            </a:r>
          </a:p>
          <a:p>
            <a:endParaRPr lang="en-US" sz="2400" dirty="0">
              <a:latin typeface="Helvetica Neue Light" charset="0"/>
              <a:ea typeface="Helvetica Neue Light" charset="0"/>
              <a:cs typeface="Helvetica Neue Light" charset="0"/>
            </a:endParaRPr>
          </a:p>
          <a:p>
            <a:pPr algn="just"/>
            <a:r>
              <a:rPr lang="en-US" sz="2400" b="1" dirty="0">
                <a:latin typeface="Helvetica Neue Light" charset="0"/>
                <a:ea typeface="Helvetica Neue Light" charset="0"/>
                <a:cs typeface="Helvetica Neue Light" charset="0"/>
              </a:rPr>
              <a:t>Outcome: </a:t>
            </a:r>
          </a:p>
          <a:p>
            <a:pPr algn="just"/>
            <a:r>
              <a:rPr lang="en-US" sz="2400" b="1" dirty="0">
                <a:latin typeface="Helvetica Neue Light" charset="0"/>
                <a:ea typeface="Helvetica Neue Light" charset="0"/>
                <a:cs typeface="Helvetica Neue Light" charset="0"/>
              </a:rPr>
              <a:t>500 words and images. </a:t>
            </a:r>
          </a:p>
          <a:p>
            <a:pPr algn="just"/>
            <a:r>
              <a:rPr lang="en-US" sz="2400" dirty="0">
                <a:latin typeface="Helvetica Neue Light" charset="0"/>
                <a:ea typeface="Helvetica Neue Light" charset="0"/>
                <a:cs typeface="Helvetica Neue Light" charset="0"/>
              </a:rPr>
              <a:t>Show your research with a reference list. </a:t>
            </a:r>
          </a:p>
          <a:p>
            <a:pPr algn="just"/>
            <a:r>
              <a:rPr lang="en-US" sz="2400" dirty="0">
                <a:latin typeface="Helvetica Neue Light" charset="0"/>
                <a:ea typeface="Helvetica Neue Light" charset="0"/>
                <a:cs typeface="Helvetica Neue Light" charset="0"/>
              </a:rPr>
              <a:t>Submit this in the portfolio.  </a:t>
            </a:r>
          </a:p>
          <a:p>
            <a:endParaRPr lang="en-US" dirty="0"/>
          </a:p>
        </p:txBody>
      </p:sp>
      <p:sp>
        <p:nvSpPr>
          <p:cNvPr id="4" name="Rectangle 3"/>
          <p:cNvSpPr/>
          <p:nvPr/>
        </p:nvSpPr>
        <p:spPr>
          <a:xfrm>
            <a:off x="543307" y="5700662"/>
            <a:ext cx="3826047" cy="369332"/>
          </a:xfrm>
          <a:prstGeom prst="rect">
            <a:avLst/>
          </a:prstGeom>
        </p:spPr>
        <p:txBody>
          <a:bodyPr wrap="none">
            <a:spAutoFit/>
          </a:bodyPr>
          <a:lstStyle/>
          <a:p>
            <a:r>
              <a:rPr lang="en-US">
                <a:latin typeface="Helvetica Neue Light" charset="0"/>
                <a:ea typeface="Helvetica Neue Light" charset="0"/>
                <a:cs typeface="Helvetica Neue Light" charset="0"/>
              </a:rPr>
              <a:t>Making sense of the </a:t>
            </a:r>
            <a:r>
              <a:rPr lang="en-US" b="1">
                <a:latin typeface="Helvetica Neue Light" charset="0"/>
                <a:ea typeface="Helvetica Neue Light" charset="0"/>
                <a:cs typeface="Helvetica Neue Light" charset="0"/>
              </a:rPr>
              <a:t>internal world </a:t>
            </a:r>
            <a:endParaRPr lang="en-US"/>
          </a:p>
        </p:txBody>
      </p:sp>
    </p:spTree>
    <p:extLst>
      <p:ext uri="{BB962C8B-B14F-4D97-AF65-F5344CB8AC3E}">
        <p14:creationId xmlns:p14="http://schemas.microsoft.com/office/powerpoint/2010/main" val="15825775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US" i="0" dirty="0">
                <a:latin typeface="Helvetica Neue Light" charset="0"/>
                <a:ea typeface="Helvetica Neue Light" charset="0"/>
                <a:cs typeface="Helvetica Neue Light" charset="0"/>
              </a:rPr>
            </a:br>
            <a:r>
              <a:rPr lang="en-US" sz="3200" b="1" i="0" dirty="0">
                <a:latin typeface="Helvetica Neue Light" charset="0"/>
                <a:ea typeface="Helvetica Neue Light" charset="0"/>
                <a:cs typeface="Helvetica Neue Light" charset="0"/>
              </a:rPr>
              <a:t>TASK 3</a:t>
            </a:r>
            <a:br>
              <a:rPr lang="en-US" i="0" dirty="0">
                <a:latin typeface="Helvetica Neue Light" charset="0"/>
                <a:ea typeface="Helvetica Neue Light" charset="0"/>
                <a:cs typeface="Helvetica Neue Light" charset="0"/>
              </a:rPr>
            </a:br>
            <a:br>
              <a:rPr lang="en-US" i="0" dirty="0">
                <a:latin typeface="Helvetica Neue Light" charset="0"/>
                <a:ea typeface="Helvetica Neue Light" charset="0"/>
                <a:cs typeface="Helvetica Neue Light" charset="0"/>
              </a:rPr>
            </a:br>
            <a:r>
              <a:rPr lang="en-US" sz="2400" b="1" i="0" dirty="0">
                <a:latin typeface="Helvetica Neue Light" charset="0"/>
                <a:ea typeface="Helvetica Neue Light" charset="0"/>
                <a:cs typeface="Helvetica Neue Light" charset="0"/>
              </a:rPr>
              <a:t>Reflective Writing</a:t>
            </a:r>
            <a:br>
              <a:rPr lang="en-US" sz="2400" i="0" dirty="0">
                <a:latin typeface="Helvetica Neue Light" charset="0"/>
                <a:ea typeface="Helvetica Neue Light" charset="0"/>
                <a:cs typeface="Helvetica Neue Light" charset="0"/>
              </a:rPr>
            </a:br>
            <a:endParaRPr lang="en-US" sz="2400" i="0" dirty="0">
              <a:latin typeface="Helvetica Neue Light" charset="0"/>
              <a:ea typeface="Helvetica Neue Light" charset="0"/>
              <a:cs typeface="Helvetica Neue Light" charset="0"/>
            </a:endParaRPr>
          </a:p>
        </p:txBody>
      </p:sp>
      <p:sp>
        <p:nvSpPr>
          <p:cNvPr id="3" name="Content Placeholder 2"/>
          <p:cNvSpPr>
            <a:spLocks noGrp="1"/>
          </p:cNvSpPr>
          <p:nvPr>
            <p:ph idx="1"/>
          </p:nvPr>
        </p:nvSpPr>
        <p:spPr>
          <a:xfrm>
            <a:off x="5181600" y="569066"/>
            <a:ext cx="6377354" cy="5655156"/>
          </a:xfrm>
        </p:spPr>
        <p:txBody>
          <a:bodyPr>
            <a:normAutofit fontScale="92500" lnSpcReduction="10000"/>
          </a:bodyPr>
          <a:lstStyle/>
          <a:p>
            <a:pPr marL="0" indent="0">
              <a:buNone/>
            </a:pPr>
            <a:endParaRPr lang="en-US" dirty="0">
              <a:latin typeface="Helvetica Neue Light" charset="0"/>
              <a:ea typeface="Helvetica Neue Light" charset="0"/>
              <a:cs typeface="Helvetica Neue Light" charset="0"/>
            </a:endParaRPr>
          </a:p>
          <a:p>
            <a:r>
              <a:rPr lang="en-US" sz="2400" b="1" dirty="0">
                <a:latin typeface="Helvetica Neue Light" charset="0"/>
                <a:ea typeface="Helvetica Neue Light" charset="0"/>
                <a:cs typeface="Helvetica Neue Light" charset="0"/>
              </a:rPr>
              <a:t>Keywords for Lecture Series: </a:t>
            </a:r>
            <a:r>
              <a:rPr lang="en-US" sz="2400" dirty="0">
                <a:latin typeface="Helvetica Neue Light" charset="0"/>
                <a:ea typeface="Helvetica Neue Light" charset="0"/>
                <a:cs typeface="Helvetica Neue Light" charset="0"/>
              </a:rPr>
              <a:t>Consciousness, Intentionality, Immersion, Interactivity, Virtuality, Representation, Visualization, Performativity, Reflection, Reflexivity, Metacognition, Embodiment, Phenomenology </a:t>
            </a:r>
          </a:p>
          <a:p>
            <a:pPr marL="0" indent="0">
              <a:buNone/>
            </a:pPr>
            <a:endParaRPr lang="en-US" sz="2400" dirty="0">
              <a:latin typeface="Helvetica Neue Light" charset="0"/>
              <a:ea typeface="Helvetica Neue Light" charset="0"/>
              <a:cs typeface="Helvetica Neue Light" charset="0"/>
            </a:endParaRPr>
          </a:p>
          <a:p>
            <a:r>
              <a:rPr lang="en-US" sz="2400" b="1" dirty="0">
                <a:latin typeface="Helvetica Neue Light" charset="0"/>
                <a:ea typeface="Helvetica Neue Light" charset="0"/>
                <a:cs typeface="Helvetica Neue Light" charset="0"/>
              </a:rPr>
              <a:t>Key Thinkers: </a:t>
            </a:r>
            <a:r>
              <a:rPr lang="en-US" sz="2400" dirty="0">
                <a:latin typeface="Helvetica Neue Light" charset="0"/>
                <a:ea typeface="Helvetica Neue Light" charset="0"/>
                <a:cs typeface="Helvetica Neue Light" charset="0"/>
              </a:rPr>
              <a:t>Judith Butler, Edward Casey, Edmund Husserl, Martin Heidegger, Maurice Merleau-Ponty, Edward </a:t>
            </a:r>
            <a:r>
              <a:rPr lang="en-US" sz="2400" dirty="0" err="1">
                <a:latin typeface="Helvetica Neue Light" charset="0"/>
                <a:ea typeface="Helvetica Neue Light" charset="0"/>
                <a:cs typeface="Helvetica Neue Light" charset="0"/>
              </a:rPr>
              <a:t>Relph</a:t>
            </a:r>
            <a:r>
              <a:rPr lang="en-US" sz="2400" dirty="0">
                <a:latin typeface="Helvetica Neue Light" charset="0"/>
                <a:ea typeface="Helvetica Neue Light" charset="0"/>
                <a:cs typeface="Helvetica Neue Light" charset="0"/>
              </a:rPr>
              <a:t> </a:t>
            </a:r>
          </a:p>
          <a:p>
            <a:endParaRPr lang="en-US" sz="2400" dirty="0">
              <a:latin typeface="Helvetica Neue Light" charset="0"/>
              <a:ea typeface="Helvetica Neue Light" charset="0"/>
              <a:cs typeface="Helvetica Neue Light" charset="0"/>
            </a:endParaRPr>
          </a:p>
          <a:p>
            <a:r>
              <a:rPr lang="en-US" sz="2400" b="1" dirty="0">
                <a:latin typeface="Helvetica Neue Light" charset="0"/>
                <a:ea typeface="Helvetica Neue Light" charset="0"/>
                <a:cs typeface="Helvetica Neue Light" charset="0"/>
              </a:rPr>
              <a:t>Key Text: Joyful Thinking-Thanking: A Reading of Heidegger’s ‘What is Called Thinking?’ </a:t>
            </a:r>
            <a:r>
              <a:rPr lang="en-US" sz="2400" dirty="0">
                <a:latin typeface="Helvetica Neue Light" charset="0"/>
                <a:ea typeface="Helvetica Neue Light" charset="0"/>
                <a:cs typeface="Helvetica Neue Light" charset="0"/>
              </a:rPr>
              <a:t>Brent Dean Robbins. </a:t>
            </a:r>
            <a:endParaRPr lang="en-US" sz="2400" dirty="0"/>
          </a:p>
        </p:txBody>
      </p:sp>
      <p:sp>
        <p:nvSpPr>
          <p:cNvPr id="5" name="TextBox 4"/>
          <p:cNvSpPr txBox="1"/>
          <p:nvPr/>
        </p:nvSpPr>
        <p:spPr>
          <a:xfrm>
            <a:off x="691662" y="5676292"/>
            <a:ext cx="3451201" cy="369332"/>
          </a:xfrm>
          <a:prstGeom prst="rect">
            <a:avLst/>
          </a:prstGeom>
          <a:noFill/>
        </p:spPr>
        <p:txBody>
          <a:bodyPr wrap="none" rtlCol="0">
            <a:spAutoFit/>
          </a:bodyPr>
          <a:lstStyle/>
          <a:p>
            <a:r>
              <a:rPr lang="en-US" dirty="0"/>
              <a:t>Keywords, Key Thinkers, </a:t>
            </a:r>
            <a:r>
              <a:rPr lang="en-US"/>
              <a:t>Key Texts</a:t>
            </a:r>
          </a:p>
        </p:txBody>
      </p:sp>
    </p:spTree>
    <p:extLst>
      <p:ext uri="{BB962C8B-B14F-4D97-AF65-F5344CB8AC3E}">
        <p14:creationId xmlns:p14="http://schemas.microsoft.com/office/powerpoint/2010/main" val="20031313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19199" y="2093064"/>
            <a:ext cx="9806609" cy="1803074"/>
          </a:xfrm>
        </p:spPr>
        <p:txBody>
          <a:bodyPr>
            <a:normAutofit/>
          </a:bodyPr>
          <a:lstStyle/>
          <a:p>
            <a:pPr marL="0" indent="0">
              <a:buNone/>
            </a:pPr>
            <a:r>
              <a:rPr lang="en-US" sz="3200" b="1" dirty="0">
                <a:latin typeface="Helvetica Neue Light" charset="0"/>
                <a:ea typeface="Helvetica Neue Light" charset="0"/>
                <a:cs typeface="Helvetica Neue Light" charset="0"/>
              </a:rPr>
              <a:t>Reflection</a:t>
            </a:r>
            <a:r>
              <a:rPr lang="en-US" sz="3200" dirty="0">
                <a:latin typeface="Helvetica Neue Light" charset="0"/>
                <a:ea typeface="Helvetica Neue Light" charset="0"/>
                <a:cs typeface="Helvetica Neue Light" charset="0"/>
              </a:rPr>
              <a:t> is a purposeful activity in which you analyse experiences, or your own practice/skills/responses, in order to learn and improve. </a:t>
            </a:r>
          </a:p>
          <a:p>
            <a:endParaRPr lang="en-US" sz="3200" dirty="0"/>
          </a:p>
        </p:txBody>
      </p:sp>
      <p:sp>
        <p:nvSpPr>
          <p:cNvPr id="4" name="TextBox 3"/>
          <p:cNvSpPr txBox="1"/>
          <p:nvPr/>
        </p:nvSpPr>
        <p:spPr>
          <a:xfrm>
            <a:off x="556590" y="5645425"/>
            <a:ext cx="3417218" cy="461665"/>
          </a:xfrm>
          <a:prstGeom prst="rect">
            <a:avLst/>
          </a:prstGeom>
          <a:noFill/>
        </p:spPr>
        <p:txBody>
          <a:bodyPr wrap="none" rtlCol="0">
            <a:spAutoFit/>
          </a:bodyPr>
          <a:lstStyle/>
          <a:p>
            <a:r>
              <a:rPr lang="en-US" sz="2400" dirty="0">
                <a:latin typeface="Helvetica Neue Light" charset="0"/>
                <a:ea typeface="Helvetica Neue Light" charset="0"/>
                <a:cs typeface="Helvetica Neue Light" charset="0"/>
              </a:rPr>
              <a:t>the reflective practitioner</a:t>
            </a:r>
          </a:p>
        </p:txBody>
      </p:sp>
    </p:spTree>
    <p:extLst>
      <p:ext uri="{BB962C8B-B14F-4D97-AF65-F5344CB8AC3E}">
        <p14:creationId xmlns:p14="http://schemas.microsoft.com/office/powerpoint/2010/main" val="1285725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77010" y="1920788"/>
            <a:ext cx="9064486" cy="2439177"/>
          </a:xfrm>
        </p:spPr>
        <p:txBody>
          <a:bodyPr>
            <a:noAutofit/>
          </a:bodyPr>
          <a:lstStyle/>
          <a:p>
            <a:pPr marL="0" indent="0">
              <a:buNone/>
            </a:pPr>
            <a:r>
              <a:rPr lang="en-US" sz="3200" dirty="0">
                <a:latin typeface="Helvetica Neue Light" charset="0"/>
                <a:ea typeface="Helvetica Neue Light" charset="0"/>
                <a:cs typeface="Helvetica Neue Light" charset="0"/>
              </a:rPr>
              <a:t>‘It is not sufficient to have an experience in order to learn. Without reflecting on this experience it may quickly be forgotten, or its learning potential lost.’ (Gibbs, 1988, p9) </a:t>
            </a:r>
          </a:p>
          <a:p>
            <a:endParaRPr lang="en-US" sz="3200" dirty="0">
              <a:latin typeface="Helvetica Neue Light" charset="0"/>
              <a:ea typeface="Helvetica Neue Light" charset="0"/>
              <a:cs typeface="Helvetica Neue Light" charset="0"/>
            </a:endParaRPr>
          </a:p>
        </p:txBody>
      </p:sp>
      <p:sp>
        <p:nvSpPr>
          <p:cNvPr id="4" name="TextBox 3"/>
          <p:cNvSpPr txBox="1"/>
          <p:nvPr/>
        </p:nvSpPr>
        <p:spPr>
          <a:xfrm>
            <a:off x="649355" y="5618921"/>
            <a:ext cx="2834430" cy="461665"/>
          </a:xfrm>
          <a:prstGeom prst="rect">
            <a:avLst/>
          </a:prstGeom>
          <a:noFill/>
        </p:spPr>
        <p:txBody>
          <a:bodyPr wrap="none" rtlCol="0">
            <a:spAutoFit/>
          </a:bodyPr>
          <a:lstStyle/>
          <a:p>
            <a:r>
              <a:rPr lang="en-US" sz="2400" dirty="0">
                <a:latin typeface="Helvetica Neue Light" charset="0"/>
                <a:ea typeface="Helvetica Neue Light" charset="0"/>
                <a:cs typeface="Helvetica Neue Light" charset="0"/>
              </a:rPr>
              <a:t>the </a:t>
            </a:r>
            <a:r>
              <a:rPr lang="en-US" sz="2400">
                <a:latin typeface="Helvetica Neue Light" charset="0"/>
                <a:ea typeface="Helvetica Neue Light" charset="0"/>
                <a:cs typeface="Helvetica Neue Light" charset="0"/>
              </a:rPr>
              <a:t>reflective learner</a:t>
            </a:r>
            <a:endParaRPr lang="en-US" sz="2400" dirty="0">
              <a:latin typeface="Helvetica Neue Light" charset="0"/>
              <a:ea typeface="Helvetica Neue Light" charset="0"/>
              <a:cs typeface="Helvetica Neue Light" charset="0"/>
            </a:endParaRPr>
          </a:p>
        </p:txBody>
      </p:sp>
    </p:spTree>
    <p:extLst>
      <p:ext uri="{BB962C8B-B14F-4D97-AF65-F5344CB8AC3E}">
        <p14:creationId xmlns:p14="http://schemas.microsoft.com/office/powerpoint/2010/main" val="7320359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sz="3600" i="0" dirty="0"/>
            </a:br>
            <a:br>
              <a:rPr lang="en-US" sz="3600" i="0" dirty="0"/>
            </a:br>
            <a:br>
              <a:rPr lang="en-US" sz="3600" i="0" dirty="0"/>
            </a:br>
            <a:br>
              <a:rPr lang="en-US" sz="3600" i="0" dirty="0"/>
            </a:br>
            <a:r>
              <a:rPr lang="en-US" sz="3200" b="1" i="0" dirty="0">
                <a:latin typeface="Helvetica Neue Light" charset="0"/>
                <a:ea typeface="Helvetica Neue Light" charset="0"/>
                <a:cs typeface="Helvetica Neue Light" charset="0"/>
              </a:rPr>
              <a:t>research skills</a:t>
            </a:r>
          </a:p>
        </p:txBody>
      </p:sp>
      <p:sp>
        <p:nvSpPr>
          <p:cNvPr id="3" name="Content Placeholder 2"/>
          <p:cNvSpPr>
            <a:spLocks noGrp="1"/>
          </p:cNvSpPr>
          <p:nvPr>
            <p:ph idx="1"/>
          </p:nvPr>
        </p:nvSpPr>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Use a minimum of 3 books per task. </a:t>
            </a:r>
          </a:p>
          <a:p>
            <a:pPr marL="0" indent="0">
              <a:buNone/>
            </a:pPr>
            <a:r>
              <a:rPr lang="en-US" dirty="0"/>
              <a:t>Additional research sources could be journal/newspaper articles or online sources.</a:t>
            </a:r>
          </a:p>
        </p:txBody>
      </p:sp>
    </p:spTree>
    <p:extLst>
      <p:ext uri="{BB962C8B-B14F-4D97-AF65-F5344CB8AC3E}">
        <p14:creationId xmlns:p14="http://schemas.microsoft.com/office/powerpoint/2010/main" val="1484770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178" name="Picture 10" descr="elated image"/>
          <p:cNvPicPr>
            <a:picLocks noChangeAspect="1" noChangeArrowheads="1"/>
          </p:cNvPicPr>
          <p:nvPr/>
        </p:nvPicPr>
        <p:blipFill rotWithShape="1">
          <a:blip r:embed="rId2">
            <a:extLst>
              <a:ext uri="{28A0092B-C50C-407E-A947-70E740481C1C}">
                <a14:useLocalDpi xmlns:a14="http://schemas.microsoft.com/office/drawing/2010/main" val="0"/>
              </a:ext>
            </a:extLst>
          </a:blip>
          <a:srcRect l="1752" r="6961"/>
          <a:stretch/>
        </p:blipFill>
        <p:spPr bwMode="auto">
          <a:xfrm>
            <a:off x="-23446" y="0"/>
            <a:ext cx="12215446"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600091" y="6002214"/>
            <a:ext cx="5169877" cy="586153"/>
          </a:xfrm>
        </p:spPr>
        <p:txBody>
          <a:bodyPr>
            <a:normAutofit/>
          </a:bodyPr>
          <a:lstStyle/>
          <a:p>
            <a:r>
              <a:rPr lang="en-US" sz="2400" i="0" dirty="0">
                <a:solidFill>
                  <a:schemeClr val="bg1"/>
                </a:solidFill>
                <a:latin typeface="Helvetica Neue Light" charset="0"/>
                <a:ea typeface="Helvetica Neue Light" charset="0"/>
                <a:cs typeface="Helvetica Neue Light" charset="0"/>
              </a:rPr>
              <a:t>the next steps</a:t>
            </a:r>
            <a:r>
              <a:rPr lang="is-IS" sz="2400" i="0" dirty="0">
                <a:solidFill>
                  <a:schemeClr val="bg1"/>
                </a:solidFill>
                <a:latin typeface="Helvetica Neue Light" charset="0"/>
                <a:ea typeface="Helvetica Neue Light" charset="0"/>
                <a:cs typeface="Helvetica Neue Light" charset="0"/>
              </a:rPr>
              <a:t>…</a:t>
            </a:r>
            <a:endParaRPr lang="en-US" sz="4000" i="0" dirty="0">
              <a:solidFill>
                <a:schemeClr val="bg1"/>
              </a:solidFill>
              <a:latin typeface="Helvetica Neue Light" charset="0"/>
              <a:ea typeface="Helvetica Neue Light" charset="0"/>
              <a:cs typeface="Helvetica Neue Light" charset="0"/>
            </a:endParaRPr>
          </a:p>
        </p:txBody>
      </p:sp>
    </p:spTree>
    <p:extLst>
      <p:ext uri="{BB962C8B-B14F-4D97-AF65-F5344CB8AC3E}">
        <p14:creationId xmlns:p14="http://schemas.microsoft.com/office/powerpoint/2010/main" val="10433388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sz="4400" b="1" i="0" dirty="0">
                <a:latin typeface="Helvetica Neue Light" charset="0"/>
                <a:ea typeface="Helvetica Neue Light" charset="0"/>
                <a:cs typeface="Helvetica Neue Light" charset="0"/>
              </a:rPr>
            </a:br>
            <a:br>
              <a:rPr lang="en-US" sz="4400" b="1" i="0" dirty="0">
                <a:latin typeface="Helvetica Neue Light" charset="0"/>
                <a:ea typeface="Helvetica Neue Light" charset="0"/>
                <a:cs typeface="Helvetica Neue Light" charset="0"/>
              </a:rPr>
            </a:br>
            <a:br>
              <a:rPr lang="en-US" sz="4400" b="1" i="0" dirty="0">
                <a:latin typeface="Helvetica Neue Light" charset="0"/>
                <a:ea typeface="Helvetica Neue Light" charset="0"/>
                <a:cs typeface="Helvetica Neue Light" charset="0"/>
              </a:rPr>
            </a:br>
            <a:r>
              <a:rPr lang="en-US" sz="4400" b="1" i="0" dirty="0">
                <a:latin typeface="Helvetica Neue Light" charset="0"/>
                <a:ea typeface="Helvetica Neue Light" charset="0"/>
                <a:cs typeface="Helvetica Neue Light" charset="0"/>
              </a:rPr>
              <a:t>Individual </a:t>
            </a:r>
            <a:br>
              <a:rPr lang="en-US" sz="4400" b="1" i="0" dirty="0">
                <a:latin typeface="Helvetica Neue Light" charset="0"/>
                <a:ea typeface="Helvetica Neue Light" charset="0"/>
                <a:cs typeface="Helvetica Neue Light" charset="0"/>
              </a:rPr>
            </a:br>
            <a:r>
              <a:rPr lang="en-US" sz="2800" b="1" i="0" dirty="0">
                <a:latin typeface="Helvetica Neue Light" charset="0"/>
                <a:ea typeface="Helvetica Neue Light" charset="0"/>
                <a:cs typeface="Helvetica Neue Light" charset="0"/>
              </a:rPr>
              <a:t>Sign up tutorials</a:t>
            </a:r>
            <a:endParaRPr lang="en-US" sz="4400" i="0" dirty="0"/>
          </a:p>
        </p:txBody>
      </p:sp>
      <p:sp>
        <p:nvSpPr>
          <p:cNvPr id="3" name="Content Placeholder 2"/>
          <p:cNvSpPr>
            <a:spLocks noGrp="1"/>
          </p:cNvSpPr>
          <p:nvPr>
            <p:ph idx="1"/>
          </p:nvPr>
        </p:nvSpPr>
        <p:spPr/>
        <p:txBody>
          <a:bodyPr>
            <a:normAutofit/>
          </a:bodyPr>
          <a:lstStyle/>
          <a:p>
            <a:pPr marL="0" indent="0" algn="just">
              <a:buNone/>
            </a:pPr>
            <a:endParaRPr lang="en-US" b="1" u="sng" dirty="0">
              <a:latin typeface="Helvetica Neue Light" charset="0"/>
              <a:ea typeface="Helvetica Neue Light" charset="0"/>
              <a:cs typeface="Helvetica Neue Light" charset="0"/>
            </a:endParaRPr>
          </a:p>
          <a:p>
            <a:pPr marL="0" indent="0" algn="just">
              <a:buNone/>
            </a:pPr>
            <a:r>
              <a:rPr lang="en-US" b="1" u="sng" dirty="0">
                <a:latin typeface="Helvetica Neue Light" charset="0"/>
                <a:ea typeface="Helvetica Neue Light" charset="0"/>
                <a:cs typeface="Helvetica Neue Light" charset="0"/>
              </a:rPr>
              <a:t>Monday 4th December :</a:t>
            </a:r>
            <a:endParaRPr lang="en-US" dirty="0">
              <a:latin typeface="Helvetica Neue Light" charset="0"/>
              <a:ea typeface="Helvetica Neue Light" charset="0"/>
              <a:cs typeface="Helvetica Neue Light" charset="0"/>
            </a:endParaRPr>
          </a:p>
          <a:p>
            <a:pPr marL="0" indent="0" algn="just">
              <a:buNone/>
            </a:pPr>
            <a:r>
              <a:rPr lang="en-US" b="1" dirty="0">
                <a:latin typeface="Helvetica Neue Light" charset="0"/>
                <a:ea typeface="Helvetica Neue Light" charset="0"/>
                <a:cs typeface="Helvetica Neue Light" charset="0"/>
              </a:rPr>
              <a:t>Individual Sign up tutorials </a:t>
            </a:r>
            <a:r>
              <a:rPr lang="en-US" dirty="0">
                <a:latin typeface="Helvetica Neue Light" charset="0"/>
                <a:ea typeface="Helvetica Neue Light" charset="0"/>
                <a:cs typeface="Helvetica Neue Light" charset="0"/>
              </a:rPr>
              <a:t>with Rob - Link will be sent out via Moodle, sign up to an allocated time slot. This is an opportunity to get some feedback on your writing ahead of the summative deadline in January. </a:t>
            </a:r>
          </a:p>
          <a:p>
            <a:pPr marL="0" indent="0" algn="just">
              <a:buNone/>
            </a:pPr>
            <a:endParaRPr lang="en-US" dirty="0">
              <a:latin typeface="Helvetica Neue Light" charset="0"/>
              <a:ea typeface="Helvetica Neue Light" charset="0"/>
              <a:cs typeface="Helvetica Neue Light" charset="0"/>
            </a:endParaRPr>
          </a:p>
          <a:p>
            <a:pPr marL="0" indent="0" algn="just">
              <a:buNone/>
            </a:pPr>
            <a:r>
              <a:rPr lang="en-US" b="1" u="sng" dirty="0">
                <a:latin typeface="Helvetica Neue Light" charset="0"/>
                <a:ea typeface="Helvetica Neue Light" charset="0"/>
                <a:cs typeface="Helvetica Neue Light" charset="0"/>
              </a:rPr>
              <a:t>Monday 10th December:</a:t>
            </a:r>
          </a:p>
          <a:p>
            <a:pPr marL="0" indent="0" algn="just">
              <a:buNone/>
            </a:pPr>
            <a:r>
              <a:rPr lang="en-US" b="1" dirty="0">
                <a:latin typeface="Helvetica Neue Light" charset="0"/>
                <a:ea typeface="Helvetica Neue Light" charset="0"/>
                <a:cs typeface="Helvetica Neue Light" charset="0"/>
              </a:rPr>
              <a:t>Individual Sign up tutorials </a:t>
            </a:r>
            <a:r>
              <a:rPr lang="en-US" dirty="0">
                <a:latin typeface="Helvetica Neue Light" charset="0"/>
                <a:ea typeface="Helvetica Neue Light" charset="0"/>
                <a:cs typeface="Helvetica Neue Light" charset="0"/>
              </a:rPr>
              <a:t>with Rob - Link will be sent out via Moodle, sign up to an allocated time slot. This is an opportunity to get some feedback on your writing ahead of the summative deadline in January. </a:t>
            </a:r>
          </a:p>
          <a:p>
            <a:pPr marL="0" indent="0">
              <a:buNone/>
            </a:pPr>
            <a:br>
              <a:rPr lang="en-US" dirty="0"/>
            </a:br>
            <a:endParaRPr lang="en-US" dirty="0"/>
          </a:p>
        </p:txBody>
      </p:sp>
    </p:spTree>
    <p:extLst>
      <p:ext uri="{BB962C8B-B14F-4D97-AF65-F5344CB8AC3E}">
        <p14:creationId xmlns:p14="http://schemas.microsoft.com/office/powerpoint/2010/main" val="2920749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US" i="0" dirty="0"/>
            </a:br>
            <a:br>
              <a:rPr lang="en-US" i="0" dirty="0"/>
            </a:br>
            <a:br>
              <a:rPr lang="en-US" i="0" dirty="0"/>
            </a:br>
            <a:r>
              <a:rPr lang="en-US" sz="3600" b="1" i="0" dirty="0">
                <a:latin typeface="Helvetica Neue Light" charset="0"/>
                <a:ea typeface="Helvetica Neue Light" charset="0"/>
                <a:cs typeface="Helvetica Neue Light" charset="0"/>
              </a:rPr>
              <a:t>HAND IN</a:t>
            </a:r>
          </a:p>
        </p:txBody>
      </p:sp>
      <p:sp>
        <p:nvSpPr>
          <p:cNvPr id="3" name="Content Placeholder 2"/>
          <p:cNvSpPr>
            <a:spLocks noGrp="1"/>
          </p:cNvSpPr>
          <p:nvPr>
            <p:ph idx="1"/>
          </p:nvPr>
        </p:nvSpPr>
        <p:spPr>
          <a:xfrm>
            <a:off x="5198534" y="309944"/>
            <a:ext cx="6248398" cy="5655156"/>
          </a:xfrm>
        </p:spPr>
        <p:txBody>
          <a:bodyPr/>
          <a:lstStyle/>
          <a:p>
            <a:pPr marL="0" indent="0">
              <a:buNone/>
            </a:pPr>
            <a:endParaRPr lang="en-US" sz="3600" b="1" u="sng" dirty="0">
              <a:latin typeface="Helvetica Neue Light" charset="0"/>
              <a:ea typeface="Helvetica Neue Light" charset="0"/>
              <a:cs typeface="Helvetica Neue Light" charset="0"/>
            </a:endParaRPr>
          </a:p>
          <a:p>
            <a:pPr marL="0" indent="0">
              <a:buNone/>
            </a:pPr>
            <a:endParaRPr lang="en-US" sz="3600" b="1" u="sng" dirty="0">
              <a:latin typeface="Helvetica Neue Light" charset="0"/>
              <a:ea typeface="Helvetica Neue Light" charset="0"/>
              <a:cs typeface="Helvetica Neue Light" charset="0"/>
            </a:endParaRPr>
          </a:p>
          <a:p>
            <a:pPr marL="0" indent="0">
              <a:buNone/>
            </a:pPr>
            <a:endParaRPr lang="en-US" sz="3600" b="1" dirty="0">
              <a:latin typeface="Helvetica Neue Light" charset="0"/>
              <a:ea typeface="Helvetica Neue Light" charset="0"/>
              <a:cs typeface="Helvetica Neue Light" charset="0"/>
            </a:endParaRPr>
          </a:p>
          <a:p>
            <a:pPr marL="0" indent="0" algn="ctr">
              <a:buNone/>
            </a:pPr>
            <a:r>
              <a:rPr lang="en-US" sz="3600" b="1" dirty="0">
                <a:latin typeface="Helvetica Neue Light" charset="0"/>
                <a:ea typeface="Helvetica Neue Light" charset="0"/>
                <a:cs typeface="Helvetica Neue Light" charset="0"/>
              </a:rPr>
              <a:t>Friday 18th January 2019</a:t>
            </a:r>
          </a:p>
          <a:p>
            <a:pPr marL="0" indent="0">
              <a:buNone/>
            </a:pPr>
            <a:endParaRPr lang="en-US" dirty="0">
              <a:latin typeface="Helvetica Neue Light" charset="0"/>
              <a:ea typeface="Helvetica Neue Light" charset="0"/>
              <a:cs typeface="Helvetica Neue Light" charset="0"/>
            </a:endParaRPr>
          </a:p>
          <a:p>
            <a:pPr marL="0" indent="0" algn="ctr">
              <a:buNone/>
            </a:pPr>
            <a:r>
              <a:rPr lang="en-US" dirty="0">
                <a:latin typeface="Helvetica Neue Light" charset="0"/>
                <a:ea typeface="Helvetica Neue Light" charset="0"/>
                <a:cs typeface="Helvetica Neue Light" charset="0"/>
              </a:rPr>
              <a:t>HAND IN DEADLINE via Turnitin by 4pm</a:t>
            </a:r>
          </a:p>
          <a:p>
            <a:pPr marL="0" indent="0">
              <a:buNone/>
            </a:pPr>
            <a:br>
              <a:rPr lang="en-US" dirty="0"/>
            </a:br>
            <a:endParaRPr lang="en-US" dirty="0"/>
          </a:p>
        </p:txBody>
      </p:sp>
    </p:spTree>
    <p:extLst>
      <p:ext uri="{BB962C8B-B14F-4D97-AF65-F5344CB8AC3E}">
        <p14:creationId xmlns:p14="http://schemas.microsoft.com/office/powerpoint/2010/main" val="4407407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US" i="0" dirty="0"/>
            </a:br>
            <a:br>
              <a:rPr lang="en-US" i="0" dirty="0"/>
            </a:br>
            <a:br>
              <a:rPr lang="en-US" i="0" dirty="0"/>
            </a:br>
            <a:r>
              <a:rPr lang="en-US" sz="3200" b="1" i="0" dirty="0">
                <a:latin typeface="Helvetica Neue Light" charset="0"/>
                <a:ea typeface="Helvetica Neue Light" charset="0"/>
                <a:cs typeface="Helvetica Neue Light" charset="0"/>
              </a:rPr>
              <a:t>HAND IN TODAY</a:t>
            </a:r>
          </a:p>
        </p:txBody>
      </p:sp>
      <p:sp>
        <p:nvSpPr>
          <p:cNvPr id="3" name="Content Placeholder 2"/>
          <p:cNvSpPr>
            <a:spLocks noGrp="1"/>
          </p:cNvSpPr>
          <p:nvPr>
            <p:ph idx="1"/>
          </p:nvPr>
        </p:nvSpPr>
        <p:spPr>
          <a:xfrm>
            <a:off x="5225038" y="734013"/>
            <a:ext cx="6248398" cy="5655156"/>
          </a:xfrm>
        </p:spPr>
        <p:txBody>
          <a:bodyPr/>
          <a:lstStyle/>
          <a:p>
            <a:pPr marL="0" indent="0">
              <a:buNone/>
            </a:pPr>
            <a:endParaRPr lang="en-US" sz="3600" b="1" u="sng" dirty="0">
              <a:latin typeface="Helvetica Neue Light" charset="0"/>
              <a:ea typeface="Helvetica Neue Light" charset="0"/>
              <a:cs typeface="Helvetica Neue Light" charset="0"/>
            </a:endParaRPr>
          </a:p>
          <a:p>
            <a:pPr marL="0" indent="0">
              <a:buNone/>
            </a:pPr>
            <a:endParaRPr lang="en-US" sz="3600" b="1" u="sng" dirty="0">
              <a:latin typeface="Helvetica Neue Light" charset="0"/>
              <a:ea typeface="Helvetica Neue Light" charset="0"/>
              <a:cs typeface="Helvetica Neue Light" charset="0"/>
            </a:endParaRPr>
          </a:p>
          <a:p>
            <a:pPr marL="0" indent="0">
              <a:buNone/>
            </a:pPr>
            <a:endParaRPr lang="en-US" dirty="0">
              <a:latin typeface="Helvetica Neue Light" charset="0"/>
              <a:ea typeface="Helvetica Neue Light" charset="0"/>
              <a:cs typeface="Helvetica Neue Light" charset="0"/>
            </a:endParaRPr>
          </a:p>
          <a:p>
            <a:pPr marL="0" indent="0">
              <a:buNone/>
            </a:pPr>
            <a:r>
              <a:rPr lang="en-US" dirty="0">
                <a:latin typeface="Helvetica Neue Light" charset="0"/>
                <a:ea typeface="Helvetica Neue Light" charset="0"/>
                <a:cs typeface="Helvetica Neue Light" charset="0"/>
              </a:rPr>
              <a:t>    ASSIGNMENT BRIEF </a:t>
            </a:r>
            <a:r>
              <a:rPr lang="en-US" b="1" dirty="0">
                <a:latin typeface="Helvetica Neue Light" charset="0"/>
                <a:ea typeface="Helvetica Neue Light" charset="0"/>
                <a:cs typeface="Helvetica Neue Light" charset="0"/>
              </a:rPr>
              <a:t>OUTLINE</a:t>
            </a:r>
          </a:p>
          <a:p>
            <a:pPr marL="0" indent="0">
              <a:buNone/>
            </a:pPr>
            <a:endParaRPr lang="en-US" b="1" strike="sngStrike" dirty="0">
              <a:latin typeface="Helvetica Neue Light" charset="0"/>
              <a:ea typeface="Helvetica Neue Light" charset="0"/>
              <a:cs typeface="Helvetica Neue Light" charset="0"/>
            </a:endParaRPr>
          </a:p>
          <a:p>
            <a:pPr marL="0" indent="0">
              <a:buNone/>
            </a:pPr>
            <a:r>
              <a:rPr lang="en-US" b="1" strike="sngStrike" dirty="0">
                <a:latin typeface="Helvetica Neue Light" charset="0"/>
                <a:ea typeface="Helvetica Neue Light" charset="0"/>
                <a:cs typeface="Helvetica Neue Light" charset="0"/>
              </a:rPr>
              <a:t>    So we can review and see where you are at</a:t>
            </a:r>
            <a:r>
              <a:rPr lang="en-US" b="1" dirty="0">
                <a:latin typeface="Helvetica Neue Light" charset="0"/>
                <a:ea typeface="Helvetica Neue Light" charset="0"/>
                <a:cs typeface="Helvetica Neue Light" charset="0"/>
              </a:rPr>
              <a:t>.</a:t>
            </a:r>
            <a:br>
              <a:rPr lang="en-US" b="1" dirty="0">
                <a:latin typeface="Helvetica Neue Light" charset="0"/>
                <a:ea typeface="Helvetica Neue Light" charset="0"/>
                <a:cs typeface="Helvetica Neue Light" charset="0"/>
              </a:rPr>
            </a:br>
            <a:endParaRPr lang="en-US" b="1" dirty="0">
              <a:latin typeface="Helvetica Neue Light" charset="0"/>
              <a:ea typeface="Helvetica Neue Light" charset="0"/>
              <a:cs typeface="Helvetica Neue Light" charset="0"/>
            </a:endParaRPr>
          </a:p>
        </p:txBody>
      </p:sp>
    </p:spTree>
    <p:extLst>
      <p:ext uri="{BB962C8B-B14F-4D97-AF65-F5344CB8AC3E}">
        <p14:creationId xmlns:p14="http://schemas.microsoft.com/office/powerpoint/2010/main" val="974417200"/>
      </p:ext>
    </p:extLst>
  </p:cSld>
  <p:clrMapOvr>
    <a:masterClrMapping/>
  </p:clrMapOvr>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majorFont>
      <a:minorFont>
        <a:latin typeface="Corbel" panose="020B0503020204020204"/>
        <a:ea typeface=""/>
        <a:cs typeface=""/>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Headlines</Template>
  <TotalTime>1651</TotalTime>
  <Words>1259</Words>
  <Application>Microsoft Macintosh PowerPoint</Application>
  <PresentationFormat>Widescreen</PresentationFormat>
  <Paragraphs>177</Paragraphs>
  <Slides>35</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Calibri</vt:lpstr>
      <vt:lpstr>Century Schoolbook</vt:lpstr>
      <vt:lpstr>Corbel</vt:lpstr>
      <vt:lpstr>Helvetica</vt:lpstr>
      <vt:lpstr>Helvetica Neue Light</vt:lpstr>
      <vt:lpstr>Headlines</vt:lpstr>
      <vt:lpstr>Transparent Freedom</vt:lpstr>
      <vt:lpstr>PowerPoint Presentation</vt:lpstr>
      <vt:lpstr>PowerPoint Presentation</vt:lpstr>
      <vt:lpstr>PowerPoint Presentation</vt:lpstr>
      <vt:lpstr>PowerPoint Presentation</vt:lpstr>
      <vt:lpstr> Two Concepts  of Liberty </vt:lpstr>
      <vt:lpstr>     Critical Review</vt:lpstr>
      <vt:lpstr>PowerPoint Presentation</vt:lpstr>
      <vt:lpstr> Self-Reflective Report</vt:lpstr>
      <vt:lpstr> The Essay Film</vt:lpstr>
      <vt:lpstr>PowerPoint Presentation</vt:lpstr>
      <vt:lpstr>    The Assignment  …just tell me what I’ve got to do ...to pass...</vt:lpstr>
      <vt:lpstr>    when’s the deadline (again?)</vt:lpstr>
      <vt:lpstr>PowerPoint Presentation</vt:lpstr>
      <vt:lpstr> TASK 1  Self-Reflective Report</vt:lpstr>
      <vt:lpstr> TASK 1  Observational Writing </vt:lpstr>
      <vt:lpstr>PowerPoint Presentation</vt:lpstr>
      <vt:lpstr>PowerPoint Presentation</vt:lpstr>
      <vt:lpstr>PowerPoint Presentation</vt:lpstr>
      <vt:lpstr> TASK 2  Manifesto Writing </vt:lpstr>
      <vt:lpstr> TASK 2  Manifesto Writing </vt:lpstr>
      <vt:lpstr>   what are your values? </vt:lpstr>
      <vt:lpstr>   Remodernist  Film Manifesto</vt:lpstr>
      <vt:lpstr>   the art of simple  KISS manifesto </vt:lpstr>
      <vt:lpstr>PowerPoint Presentation</vt:lpstr>
      <vt:lpstr>PowerPoint Presentation</vt:lpstr>
      <vt:lpstr> TASK 3  Reflective Writing </vt:lpstr>
      <vt:lpstr> TASK 3  Reflective Writing </vt:lpstr>
      <vt:lpstr>PowerPoint Presentation</vt:lpstr>
      <vt:lpstr>PowerPoint Presentation</vt:lpstr>
      <vt:lpstr>    research skills</vt:lpstr>
      <vt:lpstr>the next steps…</vt:lpstr>
      <vt:lpstr>   Individual  Sign up tutorials</vt:lpstr>
      <vt:lpstr>   HAND IN</vt:lpstr>
      <vt:lpstr>   HAND IN TODAY</vt:lpstr>
    </vt:vector>
  </TitlesOfParts>
  <LinksUpToDate>false</LinksUpToDate>
  <SharedDoc>false</SharedDoc>
  <HyperlinksChanged>false</HyperlinksChanged>
  <AppVersion>16.0014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Ways of thinking</dc:title>
  <dc:creator>Rob Jones</dc:creator>
  <cp:lastModifiedBy>Microsoft Office User</cp:lastModifiedBy>
  <cp:revision>65</cp:revision>
  <dcterms:created xsi:type="dcterms:W3CDTF">2018-11-19T18:51:26Z</dcterms:created>
  <dcterms:modified xsi:type="dcterms:W3CDTF">2019-01-07T14:09:39Z</dcterms:modified>
</cp:coreProperties>
</file>