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ACF0584-06E4-4456-A36F-9B605686B2F0}">
  <a:tblStyle styleId="{EACF0584-06E4-4456-A36F-9B605686B2F0}" styleName="Table_0">
    <a:wholeTbl>
      <a:tcTxStyle>
        <a:font>
          <a:latin typeface="Arial"/>
          <a:ea typeface="Arial"/>
          <a:cs typeface="Arial"/>
        </a:font>
        <a:srgbClr val="000000"/>
      </a:tcTxStyle>
      <a:tcStyle>
        <a:tcBdr>
          <a:left>
            <a:ln w="12700" cap="flat" cmpd="sng">
              <a:solidFill>
                <a:srgbClr val="000000"/>
              </a:solidFill>
              <a:prstDash val="solid"/>
              <a:round/>
              <a:headEnd type="none" w="sm" len="sm"/>
              <a:tailEnd type="none" w="sm" len="sm"/>
            </a:ln>
          </a:left>
          <a:right>
            <a:ln w="12700" cap="flat" cmpd="sng">
              <a:solidFill>
                <a:srgbClr val="000000"/>
              </a:solidFill>
              <a:prstDash val="solid"/>
              <a:round/>
              <a:headEnd type="none" w="sm" len="sm"/>
              <a:tailEnd type="none" w="sm" len="sm"/>
            </a:ln>
          </a:right>
          <a:top>
            <a:ln w="12700" cap="flat" cmpd="sng">
              <a:solidFill>
                <a:srgbClr val="000000"/>
              </a:solidFill>
              <a:prstDash val="solid"/>
              <a:round/>
              <a:headEnd type="none" w="sm" len="sm"/>
              <a:tailEnd type="none" w="sm" len="sm"/>
            </a:ln>
          </a:top>
          <a:bottom>
            <a:ln w="12700" cap="flat" cmpd="sng">
              <a:solidFill>
                <a:srgbClr val="000000"/>
              </a:solidFill>
              <a:prstDash val="solid"/>
              <a:round/>
              <a:headEnd type="none" w="sm" len="sm"/>
              <a:tailEnd type="none" w="sm" len="sm"/>
            </a:ln>
          </a:bottom>
          <a:insideH>
            <a:ln w="12700" cap="flat" cmpd="sng">
              <a:solidFill>
                <a:srgbClr val="000000"/>
              </a:solidFill>
              <a:prstDash val="solid"/>
              <a:round/>
              <a:headEnd type="none" w="sm" len="sm"/>
              <a:tailEnd type="none" w="sm" len="sm"/>
            </a:ln>
          </a:insideH>
          <a:insideV>
            <a:ln w="12700"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8" d="100"/>
          <a:sy n="138" d="100"/>
        </p:scale>
        <p:origin x="834" y="12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3543014bb2d_0_1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3543014bb2d_0_1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543014bb2d_0_1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543014bb2d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3543014bb2d_0_1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3543014bb2d_0_1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3543014bb2d_0_1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3543014bb2d_0_1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43014bb2d_0_1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43014bb2d_0_1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3543014bb2d_0_2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3543014bb2d_0_2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3543014bb2d_0_2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3543014bb2d_0_2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3543014bb2d_0_2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 name="Google Shape;107;g3543014bb2d_0_2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543014bb2d_0_2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3543014bb2d_0_2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3543014bb2d_0_2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3543014bb2d_0_2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3543014bb2d_0_2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3543014bb2d_0_2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3543014bb2d_0_2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3543014bb2d_0_2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3543014bb2d_0_2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3543014bb2d_0_2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dk1"/>
              </a:buClr>
              <a:buSzPts val="1800"/>
              <a:buChar char="●"/>
              <a:defRPr>
                <a:solidFill>
                  <a:schemeClr val="dk1"/>
                </a:solidFill>
              </a:defRPr>
            </a:lvl1pPr>
            <a:lvl2pPr marL="914400" lvl="1" indent="-317500">
              <a:spcBef>
                <a:spcPts val="0"/>
              </a:spcBef>
              <a:spcAft>
                <a:spcPts val="0"/>
              </a:spcAft>
              <a:buClr>
                <a:schemeClr val="dk1"/>
              </a:buClr>
              <a:buSzPts val="1400"/>
              <a:buChar char="○"/>
              <a:defRPr>
                <a:solidFill>
                  <a:schemeClr val="dk1"/>
                </a:solidFill>
              </a:defRPr>
            </a:lvl2pPr>
            <a:lvl3pPr marL="1371600" lvl="2" indent="-317500">
              <a:spcBef>
                <a:spcPts val="0"/>
              </a:spcBef>
              <a:spcAft>
                <a:spcPts val="0"/>
              </a:spcAft>
              <a:buClr>
                <a:schemeClr val="dk1"/>
              </a:buClr>
              <a:buSzPts val="1400"/>
              <a:buChar char="■"/>
              <a:defRPr>
                <a:solidFill>
                  <a:schemeClr val="dk1"/>
                </a:solidFill>
              </a:defRPr>
            </a:lvl3pPr>
            <a:lvl4pPr marL="1828800" lvl="3" indent="-317500">
              <a:spcBef>
                <a:spcPts val="0"/>
              </a:spcBef>
              <a:spcAft>
                <a:spcPts val="0"/>
              </a:spcAft>
              <a:buClr>
                <a:schemeClr val="dk1"/>
              </a:buClr>
              <a:buSzPts val="1400"/>
              <a:buChar char="●"/>
              <a:defRPr>
                <a:solidFill>
                  <a:schemeClr val="dk1"/>
                </a:solidFill>
              </a:defRPr>
            </a:lvl4pPr>
            <a:lvl5pPr marL="2286000" lvl="4" indent="-317500">
              <a:spcBef>
                <a:spcPts val="0"/>
              </a:spcBef>
              <a:spcAft>
                <a:spcPts val="0"/>
              </a:spcAft>
              <a:buClr>
                <a:schemeClr val="dk1"/>
              </a:buClr>
              <a:buSzPts val="1400"/>
              <a:buChar char="○"/>
              <a:defRPr>
                <a:solidFill>
                  <a:schemeClr val="dk1"/>
                </a:solidFill>
              </a:defRPr>
            </a:lvl5pPr>
            <a:lvl6pPr marL="2743200" lvl="5" indent="-317500">
              <a:spcBef>
                <a:spcPts val="0"/>
              </a:spcBef>
              <a:spcAft>
                <a:spcPts val="0"/>
              </a:spcAft>
              <a:buClr>
                <a:schemeClr val="dk1"/>
              </a:buClr>
              <a:buSzPts val="1400"/>
              <a:buChar char="■"/>
              <a:defRPr>
                <a:solidFill>
                  <a:schemeClr val="dk1"/>
                </a:solidFill>
              </a:defRPr>
            </a:lvl6pPr>
            <a:lvl7pPr marL="3200400" lvl="6" indent="-317500">
              <a:spcBef>
                <a:spcPts val="0"/>
              </a:spcBef>
              <a:spcAft>
                <a:spcPts val="0"/>
              </a:spcAft>
              <a:buClr>
                <a:schemeClr val="dk1"/>
              </a:buClr>
              <a:buSzPts val="1400"/>
              <a:buChar char="●"/>
              <a:defRPr>
                <a:solidFill>
                  <a:schemeClr val="dk1"/>
                </a:solidFill>
              </a:defRPr>
            </a:lvl7pPr>
            <a:lvl8pPr marL="3657600" lvl="7" indent="-317500">
              <a:spcBef>
                <a:spcPts val="0"/>
              </a:spcBef>
              <a:spcAft>
                <a:spcPts val="0"/>
              </a:spcAft>
              <a:buClr>
                <a:schemeClr val="dk1"/>
              </a:buClr>
              <a:buSzPts val="1400"/>
              <a:buChar char="○"/>
              <a:defRPr>
                <a:solidFill>
                  <a:schemeClr val="dk1"/>
                </a:solidFill>
              </a:defRPr>
            </a:lvl8pPr>
            <a:lvl9pPr marL="4114800" lvl="8" indent="-317500">
              <a:spcBef>
                <a:spcPts val="0"/>
              </a:spcBef>
              <a:spcAft>
                <a:spcPts val="0"/>
              </a:spcAft>
              <a:buClr>
                <a:schemeClr val="dk1"/>
              </a:buClr>
              <a:buSzPts val="1400"/>
              <a:buChar char="■"/>
              <a:defRPr>
                <a:solidFill>
                  <a:schemeClr val="dk1"/>
                </a:solidFill>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dark-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lt2"/>
              </a:buClr>
              <a:buSzPts val="1800"/>
              <a:buChar char="●"/>
              <a:defRPr sz="1800">
                <a:solidFill>
                  <a:schemeClr val="lt2"/>
                </a:solidFill>
              </a:defRPr>
            </a:lvl1pPr>
            <a:lvl2pPr marL="914400" lvl="1" indent="-317500">
              <a:lnSpc>
                <a:spcPct val="115000"/>
              </a:lnSpc>
              <a:spcBef>
                <a:spcPts val="0"/>
              </a:spcBef>
              <a:spcAft>
                <a:spcPts val="0"/>
              </a:spcAft>
              <a:buClr>
                <a:schemeClr val="lt2"/>
              </a:buClr>
              <a:buSzPts val="1400"/>
              <a:buChar char="○"/>
              <a:defRPr>
                <a:solidFill>
                  <a:schemeClr val="lt2"/>
                </a:solidFill>
              </a:defRPr>
            </a:lvl2pPr>
            <a:lvl3pPr marL="1371600" lvl="2" indent="-317500">
              <a:lnSpc>
                <a:spcPct val="115000"/>
              </a:lnSpc>
              <a:spcBef>
                <a:spcPts val="0"/>
              </a:spcBef>
              <a:spcAft>
                <a:spcPts val="0"/>
              </a:spcAft>
              <a:buClr>
                <a:schemeClr val="lt2"/>
              </a:buClr>
              <a:buSzPts val="1400"/>
              <a:buChar char="■"/>
              <a:defRPr>
                <a:solidFill>
                  <a:schemeClr val="lt2"/>
                </a:solidFill>
              </a:defRPr>
            </a:lvl3pPr>
            <a:lvl4pPr marL="1828800" lvl="3" indent="-317500">
              <a:lnSpc>
                <a:spcPct val="115000"/>
              </a:lnSpc>
              <a:spcBef>
                <a:spcPts val="0"/>
              </a:spcBef>
              <a:spcAft>
                <a:spcPts val="0"/>
              </a:spcAft>
              <a:buClr>
                <a:schemeClr val="lt2"/>
              </a:buClr>
              <a:buSzPts val="1400"/>
              <a:buChar char="●"/>
              <a:defRPr>
                <a:solidFill>
                  <a:schemeClr val="lt2"/>
                </a:solidFill>
              </a:defRPr>
            </a:lvl4pPr>
            <a:lvl5pPr marL="2286000" lvl="4" indent="-317500">
              <a:lnSpc>
                <a:spcPct val="115000"/>
              </a:lnSpc>
              <a:spcBef>
                <a:spcPts val="0"/>
              </a:spcBef>
              <a:spcAft>
                <a:spcPts val="0"/>
              </a:spcAft>
              <a:buClr>
                <a:schemeClr val="lt2"/>
              </a:buClr>
              <a:buSzPts val="1400"/>
              <a:buChar char="○"/>
              <a:defRPr>
                <a:solidFill>
                  <a:schemeClr val="lt2"/>
                </a:solidFill>
              </a:defRPr>
            </a:lvl5pPr>
            <a:lvl6pPr marL="2743200" lvl="5" indent="-317500">
              <a:lnSpc>
                <a:spcPct val="115000"/>
              </a:lnSpc>
              <a:spcBef>
                <a:spcPts val="0"/>
              </a:spcBef>
              <a:spcAft>
                <a:spcPts val="0"/>
              </a:spcAft>
              <a:buClr>
                <a:schemeClr val="lt2"/>
              </a:buClr>
              <a:buSzPts val="1400"/>
              <a:buChar char="■"/>
              <a:defRPr>
                <a:solidFill>
                  <a:schemeClr val="lt2"/>
                </a:solidFill>
              </a:defRPr>
            </a:lvl6pPr>
            <a:lvl7pPr marL="3200400" lvl="6" indent="-317500">
              <a:lnSpc>
                <a:spcPct val="115000"/>
              </a:lnSpc>
              <a:spcBef>
                <a:spcPts val="0"/>
              </a:spcBef>
              <a:spcAft>
                <a:spcPts val="0"/>
              </a:spcAft>
              <a:buClr>
                <a:schemeClr val="lt2"/>
              </a:buClr>
              <a:buSzPts val="1400"/>
              <a:buChar char="●"/>
              <a:defRPr>
                <a:solidFill>
                  <a:schemeClr val="lt2"/>
                </a:solidFill>
              </a:defRPr>
            </a:lvl7pPr>
            <a:lvl8pPr marL="3657600" lvl="7" indent="-317500">
              <a:lnSpc>
                <a:spcPct val="115000"/>
              </a:lnSpc>
              <a:spcBef>
                <a:spcPts val="0"/>
              </a:spcBef>
              <a:spcAft>
                <a:spcPts val="0"/>
              </a:spcAft>
              <a:buClr>
                <a:schemeClr val="lt2"/>
              </a:buClr>
              <a:buSzPts val="1400"/>
              <a:buChar char="○"/>
              <a:defRPr>
                <a:solidFill>
                  <a:schemeClr val="lt2"/>
                </a:solidFill>
              </a:defRPr>
            </a:lvl8pPr>
            <a:lvl9pPr marL="4114800" lvl="8" indent="-317500">
              <a:lnSpc>
                <a:spcPct val="115000"/>
              </a:lnSpc>
              <a:spcBef>
                <a:spcPts val="0"/>
              </a:spcBef>
              <a:spcAft>
                <a:spcPts val="0"/>
              </a:spcAft>
              <a:buClr>
                <a:schemeClr val="lt2"/>
              </a:buClr>
              <a:buSzPts val="1400"/>
              <a:buChar char="■"/>
              <a:defRPr>
                <a:solidFill>
                  <a:schemeClr val="lt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lt2"/>
                </a:solidFill>
              </a:defRPr>
            </a:lvl1pPr>
            <a:lvl2pPr lvl="1" algn="r">
              <a:buNone/>
              <a:defRPr sz="1000">
                <a:solidFill>
                  <a:schemeClr val="lt2"/>
                </a:solidFill>
              </a:defRPr>
            </a:lvl2pPr>
            <a:lvl3pPr lvl="2" algn="r">
              <a:buNone/>
              <a:defRPr sz="1000">
                <a:solidFill>
                  <a:schemeClr val="lt2"/>
                </a:solidFill>
              </a:defRPr>
            </a:lvl3pPr>
            <a:lvl4pPr lvl="3" algn="r">
              <a:buNone/>
              <a:defRPr sz="1000">
                <a:solidFill>
                  <a:schemeClr val="lt2"/>
                </a:solidFill>
              </a:defRPr>
            </a:lvl4pPr>
            <a:lvl5pPr lvl="4" algn="r">
              <a:buNone/>
              <a:defRPr sz="1000">
                <a:solidFill>
                  <a:schemeClr val="lt2"/>
                </a:solidFill>
              </a:defRPr>
            </a:lvl5pPr>
            <a:lvl6pPr lvl="5" algn="r">
              <a:buNone/>
              <a:defRPr sz="1000">
                <a:solidFill>
                  <a:schemeClr val="lt2"/>
                </a:solidFill>
              </a:defRPr>
            </a:lvl6pPr>
            <a:lvl7pPr lvl="6" algn="r">
              <a:buNone/>
              <a:defRPr sz="1000">
                <a:solidFill>
                  <a:schemeClr val="lt2"/>
                </a:solidFill>
              </a:defRPr>
            </a:lvl7pPr>
            <a:lvl8pPr lvl="7" algn="r">
              <a:buNone/>
              <a:defRPr sz="1000">
                <a:solidFill>
                  <a:schemeClr val="lt2"/>
                </a:solidFill>
              </a:defRPr>
            </a:lvl8pPr>
            <a:lvl9pPr lvl="8" algn="r">
              <a:buNone/>
              <a:defRPr sz="1000">
                <a:solidFill>
                  <a:schemeClr val="lt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62800" y="145473"/>
            <a:ext cx="8469500" cy="1746252"/>
          </a:xfrm>
          <a:prstGeom prst="rect">
            <a:avLst/>
          </a:prstGeom>
        </p:spPr>
        <p:txBody>
          <a:bodyPr spcFirstLastPara="1" wrap="square" lIns="91425" tIns="91425" rIns="91425" bIns="91425" anchor="b" anchorCtr="0">
            <a:normAutofit fontScale="90000"/>
          </a:bodyPr>
          <a:lstStyle/>
          <a:p>
            <a:r>
              <a:rPr lang="en" sz="1800" dirty="0">
                <a:solidFill>
                  <a:schemeClr val="tx1"/>
                </a:solidFill>
              </a:rPr>
              <a:t>BMIH6007 International Meetings Management for the Hotel Industry</a:t>
            </a:r>
            <a:br>
              <a:rPr lang="en" sz="1800" dirty="0">
                <a:solidFill>
                  <a:schemeClr val="tx1"/>
                </a:solidFill>
              </a:rPr>
            </a:br>
            <a:r>
              <a:rPr lang="en" sz="1800" dirty="0">
                <a:solidFill>
                  <a:schemeClr val="tx1"/>
                </a:solidFill>
              </a:rPr>
              <a:t>Student name: Nicusor Florin Mistode </a:t>
            </a:r>
            <a:br>
              <a:rPr lang="en" sz="1800" dirty="0">
                <a:solidFill>
                  <a:schemeClr val="tx1"/>
                </a:solidFill>
              </a:rPr>
            </a:br>
            <a:r>
              <a:rPr lang="en" sz="1800" dirty="0">
                <a:solidFill>
                  <a:schemeClr val="tx1"/>
                </a:solidFill>
              </a:rPr>
              <a:t>Student ID: 2246469</a:t>
            </a:r>
            <a:br>
              <a:rPr lang="en" sz="1800" dirty="0">
                <a:solidFill>
                  <a:schemeClr val="tx1"/>
                </a:solidFill>
              </a:rPr>
            </a:br>
            <a:r>
              <a:rPr lang="en" sz="1800" dirty="0">
                <a:solidFill>
                  <a:schemeClr val="tx1"/>
                </a:solidFill>
              </a:rPr>
              <a:t>Title: </a:t>
            </a:r>
            <a:r>
              <a:rPr lang="en-GB" sz="1800" dirty="0">
                <a:solidFill>
                  <a:schemeClr val="tx1"/>
                </a:solidFill>
                <a:effectLst/>
                <a:latin typeface="Arial" panose="020B0604020202020204" pitchFamily="34" charset="0"/>
                <a:ea typeface="Arial" panose="020B0604020202020204" pitchFamily="34" charset="0"/>
              </a:rPr>
              <a:t>Feasibility Plan for an International Meeting / Event.</a:t>
            </a:r>
            <a:br>
              <a:rPr lang="en-US" sz="1800" dirty="0">
                <a:effectLst/>
                <a:latin typeface="Arial" panose="020B0604020202020204" pitchFamily="34" charset="0"/>
                <a:ea typeface="Arial" panose="020B0604020202020204" pitchFamily="34" charset="0"/>
              </a:rPr>
            </a:br>
            <a:br>
              <a:rPr lang="en" sz="1800" dirty="0"/>
            </a:br>
            <a:endParaRPr sz="1800" dirty="0"/>
          </a:p>
        </p:txBody>
      </p:sp>
      <p:sp>
        <p:nvSpPr>
          <p:cNvPr id="55" name="Google Shape;55;p13"/>
          <p:cNvSpPr txBox="1">
            <a:spLocks noGrp="1"/>
          </p:cNvSpPr>
          <p:nvPr>
            <p:ph type="subTitle" idx="1"/>
          </p:nvPr>
        </p:nvSpPr>
        <p:spPr>
          <a:xfrm>
            <a:off x="311700" y="1945473"/>
            <a:ext cx="8520600" cy="1746252"/>
          </a:xfrm>
          <a:prstGeom prst="rect">
            <a:avLst/>
          </a:prstGeom>
        </p:spPr>
        <p:txBody>
          <a:bodyPr spcFirstLastPara="1" wrap="square" lIns="91425" tIns="91425" rIns="91425" bIns="91425" anchor="t" anchorCtr="0">
            <a:normAutofit fontScale="47500" lnSpcReduction="20000"/>
          </a:bodyPr>
          <a:lstStyle/>
          <a:p>
            <a:pPr marL="0" lvl="0" indent="0" algn="ctr" rtl="0">
              <a:spcBef>
                <a:spcPts val="0"/>
              </a:spcBef>
              <a:spcAft>
                <a:spcPts val="0"/>
              </a:spcAft>
              <a:buNone/>
            </a:pPr>
            <a:r>
              <a:rPr lang="en" dirty="0"/>
              <a:t>Planner Name: Nicusor Florin Mistode</a:t>
            </a:r>
            <a:endParaRPr dirty="0"/>
          </a:p>
          <a:p>
            <a:pPr marL="0" lvl="0" indent="0" algn="ctr" rtl="0">
              <a:spcBef>
                <a:spcPts val="0"/>
              </a:spcBef>
              <a:spcAft>
                <a:spcPts val="0"/>
              </a:spcAft>
              <a:buNone/>
            </a:pPr>
            <a:endParaRPr dirty="0"/>
          </a:p>
          <a:p>
            <a:pPr marL="0" lvl="0" indent="0" algn="ctr" rtl="0">
              <a:spcBef>
                <a:spcPts val="0"/>
              </a:spcBef>
              <a:spcAft>
                <a:spcPts val="0"/>
              </a:spcAft>
              <a:buNone/>
            </a:pPr>
            <a:r>
              <a:rPr lang="en" dirty="0"/>
              <a:t>Event Name: Croeso Cymru International Forum 2025: Culture, Cuisine &amp; Connectivity</a:t>
            </a:r>
            <a:endParaRPr dirty="0"/>
          </a:p>
          <a:p>
            <a:pPr marL="0" lvl="0" indent="0" algn="ctr" rtl="0">
              <a:spcBef>
                <a:spcPts val="0"/>
              </a:spcBef>
              <a:spcAft>
                <a:spcPts val="0"/>
              </a:spcAft>
              <a:buNone/>
            </a:pPr>
            <a:endParaRPr dirty="0"/>
          </a:p>
          <a:p>
            <a:pPr marL="0" lvl="0" indent="0" algn="ctr" rtl="0">
              <a:spcBef>
                <a:spcPts val="0"/>
              </a:spcBef>
              <a:spcAft>
                <a:spcPts val="0"/>
              </a:spcAft>
              <a:buNone/>
            </a:pPr>
            <a:r>
              <a:rPr lang="en" dirty="0"/>
              <a:t>Location: Cardiff, Wales</a:t>
            </a:r>
            <a:endParaRPr dirty="0"/>
          </a:p>
          <a:p>
            <a:pPr marL="0" lvl="0" indent="0" algn="ctr" rtl="0">
              <a:spcBef>
                <a:spcPts val="0"/>
              </a:spcBef>
              <a:spcAft>
                <a:spcPts val="0"/>
              </a:spcAft>
              <a:buNone/>
            </a:pPr>
            <a:endParaRPr dirty="0"/>
          </a:p>
          <a:p>
            <a:pPr marL="0" lvl="0" indent="0" algn="ctr" rtl="0">
              <a:spcBef>
                <a:spcPts val="0"/>
              </a:spcBef>
              <a:spcAft>
                <a:spcPts val="0"/>
              </a:spcAft>
              <a:buNone/>
            </a:pPr>
            <a:r>
              <a:rPr lang="en" dirty="0"/>
              <a:t>Date: 19–20 May 2025</a:t>
            </a:r>
            <a:endParaRPr dirty="0"/>
          </a:p>
          <a:p>
            <a:pPr marL="0" lvl="0" indent="0" algn="ctr" rtl="0">
              <a:spcBef>
                <a:spcPts val="0"/>
              </a:spcBef>
              <a:spcAft>
                <a:spcPts val="0"/>
              </a:spcAft>
              <a:buNone/>
            </a:pPr>
            <a:endParaRPr dirty="0"/>
          </a:p>
          <a:p>
            <a:pPr marL="0" lvl="0" indent="0" algn="ctr" rtl="0">
              <a:spcBef>
                <a:spcPts val="0"/>
              </a:spcBef>
              <a:spcAft>
                <a:spcPts val="0"/>
              </a:spcAft>
              <a:buNone/>
            </a:pPr>
            <a:r>
              <a:rPr lang="en" dirty="0"/>
              <a:t>Theme: Celebrating the “Croeso” spirit – a warm Welsh welcome to the world</a:t>
            </a:r>
            <a:endParaRPr dirty="0"/>
          </a:p>
        </p:txBody>
      </p:sp>
      <p:sp>
        <p:nvSpPr>
          <p:cNvPr id="5" name="TextBox 4">
            <a:extLst>
              <a:ext uri="{FF2B5EF4-FFF2-40B4-BE49-F238E27FC236}">
                <a16:creationId xmlns:a16="http://schemas.microsoft.com/office/drawing/2014/main" id="{CA59FE90-3B25-1B64-8354-86144A7B2420}"/>
              </a:ext>
            </a:extLst>
          </p:cNvPr>
          <p:cNvSpPr txBox="1"/>
          <p:nvPr/>
        </p:nvSpPr>
        <p:spPr>
          <a:xfrm>
            <a:off x="110836" y="4265082"/>
            <a:ext cx="8922327" cy="646331"/>
          </a:xfrm>
          <a:prstGeom prst="rect">
            <a:avLst/>
          </a:prstGeom>
          <a:noFill/>
        </p:spPr>
        <p:txBody>
          <a:bodyPr wrap="square">
            <a:spAutoFit/>
          </a:bodyPr>
          <a:lstStyle/>
          <a:p>
            <a:pPr algn="ctr"/>
            <a:r>
              <a:rPr lang="en-US" sz="1200" dirty="0">
                <a:solidFill>
                  <a:schemeClr val="tx1"/>
                </a:solidFill>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Introduction</a:t>
            </a:r>
            <a:endParaRPr/>
          </a:p>
        </p:txBody>
      </p:sp>
      <p:sp>
        <p:nvSpPr>
          <p:cNvPr id="61" name="Google Shape;61;p14"/>
          <p:cNvSpPr txBox="1">
            <a:spLocks noGrp="1"/>
          </p:cNvSpPr>
          <p:nvPr>
            <p:ph type="body" idx="1"/>
          </p:nvPr>
        </p:nvSpPr>
        <p:spPr>
          <a:xfrm>
            <a:off x="311700" y="1152475"/>
            <a:ext cx="5040000" cy="34164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 sz="1200" dirty="0"/>
              <a:t>To launch the 2-day international MICE event to promote Wales as a premium tourism and hospitality destination (Fox </a:t>
            </a:r>
            <a:r>
              <a:rPr lang="en" sz="1200" i="1" dirty="0"/>
              <a:t>et al</a:t>
            </a:r>
            <a:r>
              <a:rPr lang="en" sz="1200" dirty="0"/>
              <a:t>., 2014).</a:t>
            </a:r>
          </a:p>
          <a:p>
            <a:pPr marL="114300" lvl="0" indent="0" algn="l" rtl="0">
              <a:spcBef>
                <a:spcPts val="0"/>
              </a:spcBef>
              <a:spcAft>
                <a:spcPts val="0"/>
              </a:spcAft>
              <a:buSzPts val="1800"/>
              <a:buNone/>
            </a:pPr>
            <a:endParaRPr lang="en-US" sz="1200" dirty="0"/>
          </a:p>
          <a:p>
            <a:pPr marL="114300" lvl="0" indent="0" algn="l" rtl="0">
              <a:spcBef>
                <a:spcPts val="0"/>
              </a:spcBef>
              <a:spcAft>
                <a:spcPts val="0"/>
              </a:spcAft>
              <a:buSzPts val="1800"/>
              <a:buNone/>
            </a:pPr>
            <a:endParaRPr sz="1200" dirty="0"/>
          </a:p>
          <a:p>
            <a:pPr marL="457200" lvl="0" indent="-342900" algn="l" rtl="0">
              <a:spcBef>
                <a:spcPts val="0"/>
              </a:spcBef>
              <a:spcAft>
                <a:spcPts val="0"/>
              </a:spcAft>
              <a:buSzPts val="1800"/>
              <a:buChar char="●"/>
            </a:pPr>
            <a:r>
              <a:rPr lang="en" sz="1200" dirty="0"/>
              <a:t>Reflects Visit Wales ‘2025 ‘Year of Croeso’ theme of warmth, inclusivity and cultural celebration (Visit Wales, 2025).</a:t>
            </a:r>
          </a:p>
          <a:p>
            <a:pPr marL="114300" lvl="0" indent="0" algn="l" rtl="0">
              <a:spcBef>
                <a:spcPts val="0"/>
              </a:spcBef>
              <a:spcAft>
                <a:spcPts val="0"/>
              </a:spcAft>
              <a:buSzPts val="1800"/>
              <a:buNone/>
            </a:pPr>
            <a:endParaRPr lang="en" sz="1200" dirty="0"/>
          </a:p>
          <a:p>
            <a:pPr marL="114300" lvl="0" indent="0" algn="l" rtl="0">
              <a:spcBef>
                <a:spcPts val="0"/>
              </a:spcBef>
              <a:spcAft>
                <a:spcPts val="0"/>
              </a:spcAft>
              <a:buSzPts val="1800"/>
              <a:buNone/>
            </a:pPr>
            <a:endParaRPr sz="1200" dirty="0"/>
          </a:p>
          <a:p>
            <a:pPr marL="457200" lvl="0" indent="-342900" algn="l" rtl="0">
              <a:spcBef>
                <a:spcPts val="0"/>
              </a:spcBef>
              <a:spcAft>
                <a:spcPts val="0"/>
              </a:spcAft>
              <a:buSzPts val="1800"/>
              <a:buChar char="●"/>
            </a:pPr>
            <a:r>
              <a:rPr lang="en" sz="1200" dirty="0"/>
              <a:t>Experience, sustainability and networking come together to position Wales for the world.</a:t>
            </a:r>
            <a:endParaRPr sz="1200" dirty="0"/>
          </a:p>
          <a:p>
            <a:pPr marL="0" lvl="0" indent="0" algn="l" rtl="0">
              <a:spcBef>
                <a:spcPts val="1200"/>
              </a:spcBef>
              <a:spcAft>
                <a:spcPts val="1200"/>
              </a:spcAft>
              <a:buNone/>
            </a:pPr>
            <a:endParaRPr dirty="0"/>
          </a:p>
        </p:txBody>
      </p:sp>
      <p:pic>
        <p:nvPicPr>
          <p:cNvPr id="62" name="Google Shape;62;p14"/>
          <p:cNvPicPr preferRelativeResize="0"/>
          <p:nvPr/>
        </p:nvPicPr>
        <p:blipFill>
          <a:blip r:embed="rId3">
            <a:alphaModFix/>
          </a:blip>
          <a:stretch>
            <a:fillRect/>
          </a:stretch>
        </p:blipFill>
        <p:spPr>
          <a:xfrm>
            <a:off x="5504075" y="1397575"/>
            <a:ext cx="3291300" cy="20512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title"/>
          </p:nvPr>
        </p:nvSpPr>
        <p:spPr>
          <a:xfrm>
            <a:off x="167750" y="105589"/>
            <a:ext cx="8520600" cy="504011"/>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Event Content and Context </a:t>
            </a:r>
            <a:endParaRPr dirty="0"/>
          </a:p>
          <a:p>
            <a:pPr marL="0" lvl="0" indent="0" algn="l" rtl="0">
              <a:spcBef>
                <a:spcPts val="0"/>
              </a:spcBef>
              <a:spcAft>
                <a:spcPts val="0"/>
              </a:spcAft>
              <a:buNone/>
            </a:pPr>
            <a:endParaRPr dirty="0"/>
          </a:p>
        </p:txBody>
      </p:sp>
      <p:sp>
        <p:nvSpPr>
          <p:cNvPr id="68" name="Google Shape;68;p15"/>
          <p:cNvSpPr txBox="1">
            <a:spLocks noGrp="1"/>
          </p:cNvSpPr>
          <p:nvPr>
            <p:ph type="body" idx="1"/>
          </p:nvPr>
        </p:nvSpPr>
        <p:spPr>
          <a:xfrm>
            <a:off x="167750" y="609600"/>
            <a:ext cx="4681341" cy="4533900"/>
          </a:xfrm>
          <a:prstGeom prst="rect">
            <a:avLst/>
          </a:prstGeom>
        </p:spPr>
        <p:txBody>
          <a:bodyPr spcFirstLastPara="1" wrap="square" lIns="91425" tIns="91425" rIns="91425" bIns="91425" anchor="t" anchorCtr="0">
            <a:noAutofit/>
          </a:bodyPr>
          <a:lstStyle/>
          <a:p>
            <a:pPr marL="457200" lvl="0" indent="-291465" algn="l" rtl="0">
              <a:spcBef>
                <a:spcPts val="0"/>
              </a:spcBef>
              <a:spcAft>
                <a:spcPts val="0"/>
              </a:spcAft>
              <a:buSzPct val="100000"/>
              <a:buChar char="●"/>
            </a:pPr>
            <a:r>
              <a:rPr lang="en" sz="1100" dirty="0"/>
              <a:t>The proposed event is an international 2-day MICE (Meetings, Incentives, Conferences and Exhibitions) event aimed at promoting Wales as a destination for premium quality tourism and hospitality.</a:t>
            </a:r>
            <a:endParaRPr sz="1100" dirty="0"/>
          </a:p>
          <a:p>
            <a:pPr marL="457200" lvl="0" indent="-291465" algn="l" rtl="0">
              <a:spcBef>
                <a:spcPts val="0"/>
              </a:spcBef>
              <a:spcAft>
                <a:spcPts val="0"/>
              </a:spcAft>
              <a:buSzPct val="100000"/>
              <a:buChar char="●"/>
            </a:pPr>
            <a:r>
              <a:rPr lang="en" sz="1100" dirty="0"/>
              <a:t>This ties in with Visit Wales’ 2025 theme: fer brics in the 'Year of Croeso', which is centred around giving off warmth, inclusiveness and celebration of the culture (Visit Wales, 2025).</a:t>
            </a:r>
            <a:endParaRPr sz="1100" dirty="0"/>
          </a:p>
          <a:p>
            <a:pPr marL="457200" lvl="0" indent="-291465" algn="l" rtl="0">
              <a:spcBef>
                <a:spcPts val="0"/>
              </a:spcBef>
              <a:spcAft>
                <a:spcPts val="0"/>
              </a:spcAft>
              <a:buSzPct val="100000"/>
              <a:buChar char="●"/>
            </a:pPr>
            <a:r>
              <a:rPr lang="en" sz="1100" dirty="0"/>
              <a:t>Welsh chefs and culinary demos by Welsh chefs will teach inclusive hospitality and rural tourism development workshops. There will also be keynote speakers from Visit Wales and global tourism boards.</a:t>
            </a:r>
            <a:endParaRPr sz="1100" dirty="0"/>
          </a:p>
          <a:p>
            <a:pPr marL="457200" lvl="0" indent="-291465" algn="l" rtl="0">
              <a:spcBef>
                <a:spcPts val="0"/>
              </a:spcBef>
              <a:spcAft>
                <a:spcPts val="0"/>
              </a:spcAft>
              <a:buSzPct val="100000"/>
              <a:buChar char="●"/>
            </a:pPr>
            <a:r>
              <a:rPr lang="en" sz="1100" dirty="0"/>
              <a:t>There will also be meetings in breakout sessions regarding sustainable tourism, digital storytelling and innovation, all topped off by an evening gala with live performances comprising a male voice choir and a bilingual MC (Rogers and Wynn-Moylan, 2022).</a:t>
            </a:r>
            <a:endParaRPr sz="1100" dirty="0"/>
          </a:p>
          <a:p>
            <a:pPr marL="457200" lvl="0" indent="-291465" algn="l" rtl="0">
              <a:spcBef>
                <a:spcPts val="0"/>
              </a:spcBef>
              <a:spcAft>
                <a:spcPts val="0"/>
              </a:spcAft>
              <a:buSzPct val="100000"/>
              <a:buChar char="●"/>
            </a:pPr>
            <a:r>
              <a:rPr lang="en" sz="1100" dirty="0"/>
              <a:t>It does this by offering cultural immersion as well as the creation of long-term professional partnerships and investment in Welsh tourism.</a:t>
            </a:r>
            <a:endParaRPr sz="1100" dirty="0"/>
          </a:p>
          <a:p>
            <a:pPr marL="457200" lvl="0" indent="-291465" algn="l" rtl="0">
              <a:spcBef>
                <a:spcPts val="0"/>
              </a:spcBef>
              <a:spcAft>
                <a:spcPts val="0"/>
              </a:spcAft>
              <a:buSzPct val="100000"/>
              <a:buChar char="●"/>
            </a:pPr>
            <a:r>
              <a:rPr lang="en" sz="1100" dirty="0"/>
              <a:t>There will also be mini familiarisation trips to various Welsh destinations post-event (Getz and Page, 2019).</a:t>
            </a:r>
            <a:endParaRPr sz="1100" dirty="0"/>
          </a:p>
        </p:txBody>
      </p:sp>
      <p:pic>
        <p:nvPicPr>
          <p:cNvPr id="69" name="Google Shape;69;p15"/>
          <p:cNvPicPr preferRelativeResize="0"/>
          <p:nvPr/>
        </p:nvPicPr>
        <p:blipFill>
          <a:blip r:embed="rId3">
            <a:alphaModFix/>
          </a:blip>
          <a:stretch>
            <a:fillRect/>
          </a:stretch>
        </p:blipFill>
        <p:spPr>
          <a:xfrm>
            <a:off x="5066875" y="1318825"/>
            <a:ext cx="3621475" cy="24099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6"/>
          <p:cNvSpPr txBox="1">
            <a:spLocks noGrp="1"/>
          </p:cNvSpPr>
          <p:nvPr>
            <p:ph type="title"/>
          </p:nvPr>
        </p:nvSpPr>
        <p:spPr>
          <a:xfrm>
            <a:off x="83100" y="112516"/>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Market Factors: Target Market</a:t>
            </a:r>
            <a:endParaRPr dirty="0"/>
          </a:p>
          <a:p>
            <a:pPr marL="0" lvl="0" indent="0" algn="l" rtl="0">
              <a:spcBef>
                <a:spcPts val="0"/>
              </a:spcBef>
              <a:spcAft>
                <a:spcPts val="0"/>
              </a:spcAft>
              <a:buNone/>
            </a:pPr>
            <a:endParaRPr dirty="0"/>
          </a:p>
        </p:txBody>
      </p:sp>
      <p:sp>
        <p:nvSpPr>
          <p:cNvPr id="75" name="Google Shape;75;p16"/>
          <p:cNvSpPr txBox="1">
            <a:spLocks noGrp="1"/>
          </p:cNvSpPr>
          <p:nvPr>
            <p:ph type="body" idx="1"/>
          </p:nvPr>
        </p:nvSpPr>
        <p:spPr>
          <a:xfrm>
            <a:off x="83099" y="847674"/>
            <a:ext cx="4932245" cy="4295826"/>
          </a:xfrm>
          <a:prstGeom prst="rect">
            <a:avLst/>
          </a:prstGeom>
        </p:spPr>
        <p:txBody>
          <a:bodyPr spcFirstLastPara="1" wrap="square" lIns="91425" tIns="91425" rIns="91425" bIns="91425" anchor="t" anchorCtr="0">
            <a:noAutofit/>
          </a:bodyPr>
          <a:lstStyle/>
          <a:p>
            <a:pPr marL="457200" lvl="0" indent="-291465" algn="l" rtl="0">
              <a:spcBef>
                <a:spcPts val="0"/>
              </a:spcBef>
              <a:spcAft>
                <a:spcPts val="0"/>
              </a:spcAft>
              <a:buSzPct val="100000"/>
              <a:buChar char="●"/>
            </a:pPr>
            <a:r>
              <a:rPr lang="en" sz="1100" dirty="0"/>
              <a:t>International and UK-based travel agents, tour operators, travel journalists, content creators creating food and culture content, investors and corporate planners looking at potential in emerging MICE markets make up the primary targeted audience.</a:t>
            </a:r>
            <a:endParaRPr sz="1100" dirty="0"/>
          </a:p>
          <a:p>
            <a:pPr marL="457200" lvl="0" indent="-291465" algn="l" rtl="0">
              <a:spcBef>
                <a:spcPts val="0"/>
              </a:spcBef>
              <a:spcAft>
                <a:spcPts val="0"/>
              </a:spcAft>
              <a:buSzPct val="100000"/>
              <a:buChar char="●"/>
            </a:pPr>
            <a:r>
              <a:rPr lang="en" sz="1100" dirty="0"/>
              <a:t>Welsh tourism and food producers, as well as cultural institutions and small-to-medium hospitality businesses interested in collaboration and promotion of their presence in the regional tourism and cultural sectors, are our secondary audience.</a:t>
            </a:r>
            <a:endParaRPr sz="1100" dirty="0"/>
          </a:p>
          <a:p>
            <a:pPr marL="457200" lvl="0" indent="-291465" algn="l" rtl="0">
              <a:spcBef>
                <a:spcPts val="0"/>
              </a:spcBef>
              <a:spcAft>
                <a:spcPts val="0"/>
              </a:spcAft>
              <a:buSzPct val="100000"/>
              <a:buChar char="●"/>
            </a:pPr>
            <a:r>
              <a:rPr lang="en" sz="1100" dirty="0"/>
              <a:t>Visit Wales (2023) states that 63% of tourists are taking cultural experiences into account, and the European Travel Commission (2024) found that there is a rise in interest in alternative, regional, ‘authentic’ destinations.</a:t>
            </a:r>
            <a:endParaRPr sz="1100" dirty="0"/>
          </a:p>
          <a:p>
            <a:pPr marL="457200" lvl="0" indent="-291465" algn="l" rtl="0">
              <a:spcBef>
                <a:spcPts val="0"/>
              </a:spcBef>
              <a:spcAft>
                <a:spcPts val="0"/>
              </a:spcAft>
              <a:buSzPct val="100000"/>
              <a:buChar char="●"/>
            </a:pPr>
            <a:r>
              <a:rPr lang="en" sz="1100" dirty="0"/>
              <a:t>According to Skift (2024) Global Travel report, it reveals that post-COVID travellers seek immersive, off-the-beaten-path experiences that Wales alone and distinctively offers.</a:t>
            </a:r>
            <a:endParaRPr sz="1100" dirty="0"/>
          </a:p>
          <a:p>
            <a:pPr marL="457200" lvl="0" indent="-291465" algn="l" rtl="0">
              <a:spcBef>
                <a:spcPts val="0"/>
              </a:spcBef>
              <a:spcAft>
                <a:spcPts val="0"/>
              </a:spcAft>
              <a:buSzPct val="100000"/>
              <a:buChar char="●"/>
            </a:pPr>
            <a:r>
              <a:rPr lang="en" sz="1100" dirty="0"/>
              <a:t>The event falls in mid-May, thus it avoids peak summer crowds and perfectly matches up with global travel calendars, making it more accessible and attractive for the international traveler, as well as the domestic traveler.</a:t>
            </a:r>
            <a:endParaRPr sz="1100" dirty="0"/>
          </a:p>
        </p:txBody>
      </p:sp>
      <p:pic>
        <p:nvPicPr>
          <p:cNvPr id="76" name="Google Shape;76;p16"/>
          <p:cNvPicPr preferRelativeResize="0"/>
          <p:nvPr/>
        </p:nvPicPr>
        <p:blipFill>
          <a:blip r:embed="rId3">
            <a:alphaModFix/>
          </a:blip>
          <a:stretch>
            <a:fillRect/>
          </a:stretch>
        </p:blipFill>
        <p:spPr>
          <a:xfrm>
            <a:off x="5075450" y="1458800"/>
            <a:ext cx="3872400" cy="19362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Market Factors: Demand, Supply &amp; Competition</a:t>
            </a:r>
            <a:endParaRPr/>
          </a:p>
          <a:p>
            <a:pPr marL="0" lvl="0" indent="0" algn="l" rtl="0">
              <a:spcBef>
                <a:spcPts val="0"/>
              </a:spcBef>
              <a:spcAft>
                <a:spcPts val="0"/>
              </a:spcAft>
              <a:buNone/>
            </a:pPr>
            <a:endParaRPr/>
          </a:p>
        </p:txBody>
      </p:sp>
      <p:sp>
        <p:nvSpPr>
          <p:cNvPr id="82" name="Google Shape;82;p17"/>
          <p:cNvSpPr txBox="1">
            <a:spLocks noGrp="1"/>
          </p:cNvSpPr>
          <p:nvPr>
            <p:ph type="body" idx="1"/>
          </p:nvPr>
        </p:nvSpPr>
        <p:spPr>
          <a:xfrm>
            <a:off x="311700" y="1152475"/>
            <a:ext cx="4740300" cy="3416400"/>
          </a:xfrm>
          <a:prstGeom prst="rect">
            <a:avLst/>
          </a:prstGeom>
        </p:spPr>
        <p:txBody>
          <a:bodyPr spcFirstLastPara="1" wrap="square" lIns="91425" tIns="91425" rIns="91425" bIns="91425" anchor="t" anchorCtr="0">
            <a:normAutofit fontScale="55000" lnSpcReduction="20000"/>
          </a:bodyPr>
          <a:lstStyle/>
          <a:p>
            <a:pPr marL="457200" lvl="0" indent="-291465" algn="l" rtl="0">
              <a:spcBef>
                <a:spcPts val="0"/>
              </a:spcBef>
              <a:spcAft>
                <a:spcPts val="0"/>
              </a:spcAft>
              <a:buSzPct val="100000"/>
              <a:buChar char="●"/>
            </a:pPr>
            <a:r>
              <a:rPr lang="en" dirty="0"/>
              <a:t>In the context of demand, more than 80 per cent of travellers consider sustainability important, and demand for meaningful, sustainable travel is rising. The UK’s MICE industry is set to grow at a CAGR of 7.2% from 2023 through 2028 (Bennett, 2023).</a:t>
            </a:r>
            <a:endParaRPr dirty="0"/>
          </a:p>
          <a:p>
            <a:pPr marL="457200" lvl="0" indent="-291465" algn="l" rtl="0">
              <a:spcBef>
                <a:spcPts val="0"/>
              </a:spcBef>
              <a:spcAft>
                <a:spcPts val="0"/>
              </a:spcAft>
              <a:buSzPct val="100000"/>
              <a:buChar char="●"/>
            </a:pPr>
            <a:r>
              <a:rPr lang="en" dirty="0"/>
              <a:t>The event meets demand by creating a sustainable, immersive experience, by sourcing the event locally and with zero plastics, combining carbon-conscious practices with culturally enriching experiences, storytelling, history, and food.</a:t>
            </a:r>
            <a:endParaRPr dirty="0"/>
          </a:p>
          <a:p>
            <a:pPr marL="457200" lvl="0" indent="-291465" algn="l" rtl="0">
              <a:spcBef>
                <a:spcPts val="0"/>
              </a:spcBef>
              <a:spcAft>
                <a:spcPts val="0"/>
              </a:spcAft>
              <a:buSzPct val="100000"/>
              <a:buChar char="●"/>
            </a:pPr>
            <a:r>
              <a:rPr lang="en" dirty="0"/>
              <a:t>In the context of supply, Welsh Lamb, Halen Môn salt and Wales’s heritage and modern venues, the Wales Millennium Centre, are some of the high-quality regional Welsh producers Wales has to offer, and its transport links via Cardiff Airport and mainline trains are also excellent (Graves, 2022).</a:t>
            </a:r>
            <a:endParaRPr dirty="0"/>
          </a:p>
          <a:p>
            <a:pPr marL="457200" lvl="0" indent="-291465" algn="l" rtl="0">
              <a:spcBef>
                <a:spcPts val="0"/>
              </a:spcBef>
              <a:spcAft>
                <a:spcPts val="0"/>
              </a:spcAft>
              <a:buSzPct val="100000"/>
              <a:buChar char="●"/>
            </a:pPr>
            <a:r>
              <a:rPr lang="en" dirty="0"/>
              <a:t>In the context of competition, there are events such as World Travel Market London or the Edinburgh Tourism Showcase, but none offer such a place-based identity as Croeso Cymru International Forum, harnessing the power of bilingualism </a:t>
            </a:r>
            <a:r>
              <a:rPr lang="en"/>
              <a:t>and local </a:t>
            </a:r>
            <a:r>
              <a:rPr lang="en" dirty="0"/>
              <a:t>heritage, and making it part of the journey.</a:t>
            </a:r>
            <a:endParaRPr dirty="0"/>
          </a:p>
          <a:p>
            <a:pPr marL="457200" lvl="0" indent="-291465" algn="l" rtl="0">
              <a:spcBef>
                <a:spcPts val="0"/>
              </a:spcBef>
              <a:spcAft>
                <a:spcPts val="0"/>
              </a:spcAft>
              <a:buSzPct val="100000"/>
              <a:buChar char="●"/>
            </a:pPr>
            <a:r>
              <a:rPr lang="en" dirty="0"/>
              <a:t>The forum is setting itself apart by embracing inclusivity, authenticity and regional investment, all of which dovetail alongside the Welsh Government’s tourism-led economic development strategy from which to drive sustainable growth and community involvement.</a:t>
            </a:r>
            <a:endParaRPr dirty="0"/>
          </a:p>
        </p:txBody>
      </p:sp>
      <p:pic>
        <p:nvPicPr>
          <p:cNvPr id="83" name="Google Shape;83;p17"/>
          <p:cNvPicPr preferRelativeResize="0"/>
          <p:nvPr/>
        </p:nvPicPr>
        <p:blipFill>
          <a:blip r:embed="rId3">
            <a:alphaModFix/>
          </a:blip>
          <a:stretch>
            <a:fillRect/>
          </a:stretch>
        </p:blipFill>
        <p:spPr>
          <a:xfrm>
            <a:off x="5204400" y="1170125"/>
            <a:ext cx="3787200" cy="28404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Operational Factors: Venue Suitability</a:t>
            </a:r>
            <a:endParaRPr/>
          </a:p>
          <a:p>
            <a:pPr marL="0" lvl="0" indent="0" algn="l" rtl="0">
              <a:spcBef>
                <a:spcPts val="0"/>
              </a:spcBef>
              <a:spcAft>
                <a:spcPts val="0"/>
              </a:spcAft>
              <a:buNone/>
            </a:pPr>
            <a:endParaRPr/>
          </a:p>
        </p:txBody>
      </p:sp>
      <p:sp>
        <p:nvSpPr>
          <p:cNvPr id="89" name="Google Shape;89;p18"/>
          <p:cNvSpPr txBox="1">
            <a:spLocks noGrp="1"/>
          </p:cNvSpPr>
          <p:nvPr>
            <p:ph type="body" idx="1"/>
          </p:nvPr>
        </p:nvSpPr>
        <p:spPr>
          <a:xfrm>
            <a:off x="311700" y="1152475"/>
            <a:ext cx="4908900" cy="3416400"/>
          </a:xfrm>
          <a:prstGeom prst="rect">
            <a:avLst/>
          </a:prstGeom>
        </p:spPr>
        <p:txBody>
          <a:bodyPr spcFirstLastPara="1" wrap="square" lIns="91425" tIns="91425" rIns="91425" bIns="91425" anchor="t" anchorCtr="0">
            <a:normAutofit fontScale="55000" lnSpcReduction="10000"/>
          </a:bodyPr>
          <a:lstStyle/>
          <a:p>
            <a:pPr marL="457200" lvl="0" indent="-291465" algn="l" rtl="0">
              <a:spcBef>
                <a:spcPts val="0"/>
              </a:spcBef>
              <a:spcAft>
                <a:spcPts val="0"/>
              </a:spcAft>
              <a:buSzPct val="100000"/>
              <a:buChar char="●"/>
            </a:pPr>
            <a:r>
              <a:rPr lang="en" dirty="0"/>
              <a:t>Both venues are centrally located in Cardiff with excellent transport links via rail, air, and bus transport and are thus easily accessible to international delegates who will also find the city of Cardiff and the venues easy to travel to and attend (Adams et al., 2022).</a:t>
            </a:r>
            <a:endParaRPr dirty="0"/>
          </a:p>
          <a:p>
            <a:pPr marL="457200" lvl="0" indent="-291465" algn="l" rtl="0">
              <a:spcBef>
                <a:spcPts val="0"/>
              </a:spcBef>
              <a:spcAft>
                <a:spcPts val="0"/>
              </a:spcAft>
              <a:buSzPct val="100000"/>
              <a:buChar char="●"/>
            </a:pPr>
            <a:r>
              <a:rPr lang="en" dirty="0"/>
              <a:t>State-of-the-art multifunctional spaces, such as theatre-style auditoriums and exhibition halls, which are fully suited to keynote speeches, workshops and cultural showcases in the international conference environment, are provided by Wales Millennium Centre.</a:t>
            </a:r>
            <a:endParaRPr dirty="0"/>
          </a:p>
          <a:p>
            <a:pPr marL="457200" lvl="0" indent="-291465" algn="l" rtl="0">
              <a:spcBef>
                <a:spcPts val="0"/>
              </a:spcBef>
              <a:spcAft>
                <a:spcPts val="0"/>
              </a:spcAft>
              <a:buSzPct val="100000"/>
              <a:buChar char="●"/>
            </a:pPr>
            <a:r>
              <a:rPr lang="en" dirty="0"/>
              <a:t>Cardiff City Hall offers an elegant, heritage-rich venue which perfectly fits with the ‘Year of Croeso’ theme, offering cultural immersion which is enthused with a sense of celebration along with prestigious networking and formal receptions.</a:t>
            </a:r>
            <a:endParaRPr dirty="0"/>
          </a:p>
          <a:p>
            <a:pPr marL="457200" lvl="0" indent="-291465" algn="l" rtl="0">
              <a:spcBef>
                <a:spcPts val="0"/>
              </a:spcBef>
              <a:spcAft>
                <a:spcPts val="0"/>
              </a:spcAft>
              <a:buSzPct val="100000"/>
              <a:buChar char="●"/>
            </a:pPr>
            <a:r>
              <a:rPr lang="en" dirty="0"/>
              <a:t>The two venues can accommodate large delegate numbers (500 – 700) and have flexible layouts, professional AV, interpretation booths, and lighting systems for bilingual sessions, and different types of event formats.</a:t>
            </a:r>
            <a:endParaRPr dirty="0"/>
          </a:p>
          <a:p>
            <a:pPr marL="457200" lvl="0" indent="-291465" algn="l" rtl="0">
              <a:spcBef>
                <a:spcPts val="0"/>
              </a:spcBef>
              <a:spcAft>
                <a:spcPts val="0"/>
              </a:spcAft>
              <a:buSzPct val="100000"/>
              <a:buChar char="●"/>
            </a:pPr>
            <a:r>
              <a:rPr lang="en" dirty="0"/>
              <a:t>Both of these venues have ISO14001 sustainability certification, and provide inclusive access and are close to 4-star hotels, local cuisine and attractions, which brings comfort, convenience and environmental responsibility to attendees (Jones, 2022).</a:t>
            </a:r>
            <a:endParaRPr dirty="0"/>
          </a:p>
        </p:txBody>
      </p:sp>
      <p:pic>
        <p:nvPicPr>
          <p:cNvPr id="90" name="Google Shape;90;p18"/>
          <p:cNvPicPr preferRelativeResize="0"/>
          <p:nvPr/>
        </p:nvPicPr>
        <p:blipFill>
          <a:blip r:embed="rId3">
            <a:alphaModFix/>
          </a:blip>
          <a:stretch>
            <a:fillRect/>
          </a:stretch>
        </p:blipFill>
        <p:spPr>
          <a:xfrm>
            <a:off x="5355525" y="1511275"/>
            <a:ext cx="3618600" cy="189373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Operational Factors: Staffing and Resources</a:t>
            </a:r>
            <a:endParaRPr/>
          </a:p>
          <a:p>
            <a:pPr marL="0" lvl="0" indent="0" algn="l" rtl="0">
              <a:spcBef>
                <a:spcPts val="0"/>
              </a:spcBef>
              <a:spcAft>
                <a:spcPts val="0"/>
              </a:spcAft>
              <a:buNone/>
            </a:pPr>
            <a:endParaRPr/>
          </a:p>
        </p:txBody>
      </p:sp>
      <p:sp>
        <p:nvSpPr>
          <p:cNvPr id="96" name="Google Shape;96;p19"/>
          <p:cNvSpPr txBox="1">
            <a:spLocks noGrp="1"/>
          </p:cNvSpPr>
          <p:nvPr>
            <p:ph type="body" idx="1"/>
          </p:nvPr>
        </p:nvSpPr>
        <p:spPr>
          <a:xfrm>
            <a:off x="311700" y="1152475"/>
            <a:ext cx="4436400" cy="3416400"/>
          </a:xfrm>
          <a:prstGeom prst="rect">
            <a:avLst/>
          </a:prstGeom>
        </p:spPr>
        <p:txBody>
          <a:bodyPr spcFirstLastPara="1" wrap="square" lIns="91425" tIns="91425" rIns="91425" bIns="91425" anchor="t" anchorCtr="0">
            <a:normAutofit fontScale="62500" lnSpcReduction="20000"/>
          </a:bodyPr>
          <a:lstStyle/>
          <a:p>
            <a:pPr marL="457200" lvl="0" indent="-300037" algn="l" rtl="0">
              <a:spcBef>
                <a:spcPts val="0"/>
              </a:spcBef>
              <a:spcAft>
                <a:spcPts val="0"/>
              </a:spcAft>
              <a:buSzPct val="100000"/>
              <a:buChar char="●"/>
            </a:pPr>
            <a:r>
              <a:rPr lang="en" dirty="0"/>
              <a:t>Core team members include the Event Director for planning and working with stakeholders, Marketing &amp; Sponsorship Manager (PR, social media), Logistics Lead (transport, venue, setup) and Hospitality Coordinator (delegate care, catering, accessibility)  (Meredith, 2022).</a:t>
            </a:r>
            <a:endParaRPr dirty="0"/>
          </a:p>
          <a:p>
            <a:pPr marL="457200" lvl="0" indent="-300037" algn="l" rtl="0">
              <a:spcBef>
                <a:spcPts val="0"/>
              </a:spcBef>
              <a:spcAft>
                <a:spcPts val="0"/>
              </a:spcAft>
              <a:buSzPct val="100000"/>
              <a:buChar char="●"/>
            </a:pPr>
            <a:r>
              <a:rPr lang="en" dirty="0"/>
              <a:t>In doing so, 20–30 university event management students will volunteer in roles such as registration, wayfinding, session support and social media reporting, in ensuring an event can run smoothly.</a:t>
            </a:r>
            <a:endParaRPr dirty="0"/>
          </a:p>
          <a:p>
            <a:pPr marL="457200" lvl="0" indent="-300037" algn="l" rtl="0">
              <a:spcBef>
                <a:spcPts val="0"/>
              </a:spcBef>
              <a:spcAft>
                <a:spcPts val="0"/>
              </a:spcAft>
              <a:buSzPct val="100000"/>
              <a:buChar char="●"/>
            </a:pPr>
            <a:r>
              <a:rPr lang="en" dirty="0"/>
              <a:t>Contracted suppliers included in this team are using a local AV team for lighting, sound and translation, caterers including Hang Fire BBQ and Penylan Pantry and our venue security and cleaning teams.</a:t>
            </a:r>
            <a:endParaRPr dirty="0"/>
          </a:p>
          <a:p>
            <a:pPr marL="457200" lvl="0" indent="-300037" algn="l" rtl="0">
              <a:spcBef>
                <a:spcPts val="0"/>
              </a:spcBef>
              <a:spcAft>
                <a:spcPts val="0"/>
              </a:spcAft>
              <a:buSzPct val="100000"/>
              <a:buChar char="●"/>
            </a:pPr>
            <a:r>
              <a:rPr lang="en" dirty="0"/>
              <a:t>Provision of a first aid station with staff trained to deal with event situations, a quiet prayer room for inclusivity reasons, EV charging points, recycling bins and bilingual signage (English and Welsh) for accessibility (Shamim, 2022).</a:t>
            </a:r>
            <a:endParaRPr dirty="0"/>
          </a:p>
        </p:txBody>
      </p:sp>
      <p:pic>
        <p:nvPicPr>
          <p:cNvPr id="97" name="Google Shape;97;p19"/>
          <p:cNvPicPr preferRelativeResize="0"/>
          <p:nvPr/>
        </p:nvPicPr>
        <p:blipFill>
          <a:blip r:embed="rId3">
            <a:alphaModFix/>
          </a:blip>
          <a:stretch>
            <a:fillRect/>
          </a:stretch>
        </p:blipFill>
        <p:spPr>
          <a:xfrm>
            <a:off x="5052900" y="1653325"/>
            <a:ext cx="4091101" cy="200487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Financial Factors: Budget Breakdown</a:t>
            </a:r>
            <a:endParaRPr/>
          </a:p>
          <a:p>
            <a:pPr marL="0" lvl="0" indent="0" algn="l" rtl="0">
              <a:spcBef>
                <a:spcPts val="0"/>
              </a:spcBef>
              <a:spcAft>
                <a:spcPts val="0"/>
              </a:spcAft>
              <a:buNone/>
            </a:pPr>
            <a:endParaRPr/>
          </a:p>
        </p:txBody>
      </p:sp>
      <p:graphicFrame>
        <p:nvGraphicFramePr>
          <p:cNvPr id="103" name="Google Shape;103;p20"/>
          <p:cNvGraphicFramePr/>
          <p:nvPr/>
        </p:nvGraphicFramePr>
        <p:xfrm>
          <a:off x="91175" y="1219550"/>
          <a:ext cx="3896700" cy="3576320"/>
        </p:xfrm>
        <a:graphic>
          <a:graphicData uri="http://schemas.openxmlformats.org/drawingml/2006/table">
            <a:tbl>
              <a:tblPr>
                <a:noFill/>
                <a:tableStyleId>{EACF0584-06E4-4456-A36F-9B605686B2F0}</a:tableStyleId>
              </a:tblPr>
              <a:tblGrid>
                <a:gridCol w="1948350">
                  <a:extLst>
                    <a:ext uri="{9D8B030D-6E8A-4147-A177-3AD203B41FA5}">
                      <a16:colId xmlns:a16="http://schemas.microsoft.com/office/drawing/2014/main" val="20000"/>
                    </a:ext>
                  </a:extLst>
                </a:gridCol>
                <a:gridCol w="1948350">
                  <a:extLst>
                    <a:ext uri="{9D8B030D-6E8A-4147-A177-3AD203B41FA5}">
                      <a16:colId xmlns:a16="http://schemas.microsoft.com/office/drawing/2014/main" val="20001"/>
                    </a:ext>
                  </a:extLst>
                </a:gridCol>
              </a:tblGrid>
              <a:tr h="279400">
                <a:tc gridSpan="2">
                  <a:txBody>
                    <a:bodyPr/>
                    <a:lstStyle/>
                    <a:p>
                      <a:pPr marL="0" lvl="0" indent="0" algn="ctr" rtl="0">
                        <a:spcBef>
                          <a:spcPts val="0"/>
                        </a:spcBef>
                        <a:spcAft>
                          <a:spcPts val="0"/>
                        </a:spcAft>
                        <a:buNone/>
                      </a:pPr>
                      <a:r>
                        <a:rPr lang="en" sz="1200" b="1">
                          <a:solidFill>
                            <a:schemeClr val="dk1"/>
                          </a:solidFill>
                          <a:latin typeface="Times New Roman"/>
                          <a:ea typeface="Times New Roman"/>
                          <a:cs typeface="Times New Roman"/>
                          <a:sym typeface="Times New Roman"/>
                        </a:rPr>
                        <a:t>Income</a:t>
                      </a:r>
                      <a:endParaRPr sz="1200" b="1">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r h="0">
                <a:tc>
                  <a:txBody>
                    <a:bodyPr/>
                    <a:lstStyle/>
                    <a:p>
                      <a:pPr marL="0" lvl="0" indent="0" algn="ctr" rtl="0">
                        <a:spcBef>
                          <a:spcPts val="0"/>
                        </a:spcBef>
                        <a:spcAft>
                          <a:spcPts val="0"/>
                        </a:spcAft>
                        <a:buNone/>
                      </a:pPr>
                      <a:r>
                        <a:rPr lang="en" sz="1200" b="1">
                          <a:solidFill>
                            <a:schemeClr val="dk1"/>
                          </a:solidFill>
                          <a:latin typeface="Times New Roman"/>
                          <a:ea typeface="Times New Roman"/>
                          <a:cs typeface="Times New Roman"/>
                          <a:sym typeface="Times New Roman"/>
                        </a:rPr>
                        <a:t>Source</a:t>
                      </a:r>
                      <a:endParaRPr sz="1200" b="1">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b="1">
                          <a:solidFill>
                            <a:schemeClr val="dk1"/>
                          </a:solidFill>
                          <a:latin typeface="Times New Roman"/>
                          <a:ea typeface="Times New Roman"/>
                          <a:cs typeface="Times New Roman"/>
                          <a:sym typeface="Times New Roman"/>
                        </a:rPr>
                        <a:t>Projected Amount</a:t>
                      </a:r>
                      <a:endParaRPr sz="1200" b="1">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99075">
                <a:tc>
                  <a:txBody>
                    <a:bodyPr/>
                    <a:lstStyle/>
                    <a:p>
                      <a:pPr marL="0" lvl="0" indent="0" algn="l" rtl="0">
                        <a:spcBef>
                          <a:spcPts val="0"/>
                        </a:spcBef>
                        <a:spcAft>
                          <a:spcPts val="0"/>
                        </a:spcAft>
                        <a:buNone/>
                      </a:pPr>
                      <a:r>
                        <a:rPr lang="en" sz="1200">
                          <a:solidFill>
                            <a:schemeClr val="dk1"/>
                          </a:solidFill>
                          <a:latin typeface="Times New Roman"/>
                          <a:ea typeface="Times New Roman"/>
                          <a:cs typeface="Times New Roman"/>
                          <a:sym typeface="Times New Roman"/>
                        </a:rPr>
                        <a:t>Government grants from Visit Wales</a:t>
                      </a:r>
                      <a:endParaRPr sz="12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200">
                          <a:solidFill>
                            <a:schemeClr val="dk1"/>
                          </a:solidFill>
                          <a:latin typeface="Times New Roman"/>
                          <a:ea typeface="Times New Roman"/>
                          <a:cs typeface="Times New Roman"/>
                          <a:sym typeface="Times New Roman"/>
                        </a:rPr>
                        <a:t>£25,000</a:t>
                      </a:r>
                      <a:endParaRPr sz="12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en" sz="1200">
                          <a:solidFill>
                            <a:schemeClr val="dk1"/>
                          </a:solidFill>
                          <a:latin typeface="Times New Roman"/>
                          <a:ea typeface="Times New Roman"/>
                          <a:cs typeface="Times New Roman"/>
                          <a:sym typeface="Times New Roman"/>
                        </a:rPr>
                        <a:t>Commercial sponsorships by Airlines, Hotels, Tourism suppliers and others</a:t>
                      </a:r>
                      <a:endParaRPr sz="12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200">
                          <a:solidFill>
                            <a:schemeClr val="dk1"/>
                          </a:solidFill>
                          <a:latin typeface="Times New Roman"/>
                          <a:ea typeface="Times New Roman"/>
                          <a:cs typeface="Times New Roman"/>
                          <a:sym typeface="Times New Roman"/>
                        </a:rPr>
                        <a:t>£15,000</a:t>
                      </a:r>
                      <a:endParaRPr sz="12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0">
                <a:tc>
                  <a:txBody>
                    <a:bodyPr/>
                    <a:lstStyle/>
                    <a:p>
                      <a:pPr marL="0" lvl="0" indent="0" algn="l" rtl="0">
                        <a:spcBef>
                          <a:spcPts val="0"/>
                        </a:spcBef>
                        <a:spcAft>
                          <a:spcPts val="0"/>
                        </a:spcAft>
                        <a:buNone/>
                      </a:pPr>
                      <a:r>
                        <a:rPr lang="en" sz="1200">
                          <a:solidFill>
                            <a:schemeClr val="dk1"/>
                          </a:solidFill>
                          <a:latin typeface="Times New Roman"/>
                          <a:ea typeface="Times New Roman"/>
                          <a:cs typeface="Times New Roman"/>
                          <a:sym typeface="Times New Roman"/>
                        </a:rPr>
                        <a:t>Booth fees for exhibitors will be (£1,000 x 20)</a:t>
                      </a:r>
                      <a:endParaRPr sz="12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200">
                          <a:solidFill>
                            <a:schemeClr val="dk1"/>
                          </a:solidFill>
                          <a:latin typeface="Times New Roman"/>
                          <a:ea typeface="Times New Roman"/>
                          <a:cs typeface="Times New Roman"/>
                          <a:sym typeface="Times New Roman"/>
                        </a:rPr>
                        <a:t>£20,000</a:t>
                      </a:r>
                      <a:endParaRPr sz="12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0">
                <a:tc>
                  <a:txBody>
                    <a:bodyPr/>
                    <a:lstStyle/>
                    <a:p>
                      <a:pPr marL="0" lvl="0" indent="0" algn="l" rtl="0">
                        <a:spcBef>
                          <a:spcPts val="0"/>
                        </a:spcBef>
                        <a:spcAft>
                          <a:spcPts val="0"/>
                        </a:spcAft>
                        <a:buNone/>
                      </a:pPr>
                      <a:r>
                        <a:rPr lang="en" sz="1200">
                          <a:solidFill>
                            <a:schemeClr val="dk1"/>
                          </a:solidFill>
                          <a:latin typeface="Times New Roman"/>
                          <a:ea typeface="Times New Roman"/>
                          <a:cs typeface="Times New Roman"/>
                          <a:sym typeface="Times New Roman"/>
                        </a:rPr>
                        <a:t>Delegate tickets (£50 each at 500)</a:t>
                      </a:r>
                      <a:endParaRPr sz="12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200">
                          <a:solidFill>
                            <a:schemeClr val="dk1"/>
                          </a:solidFill>
                          <a:latin typeface="Times New Roman"/>
                          <a:ea typeface="Times New Roman"/>
                          <a:cs typeface="Times New Roman"/>
                          <a:sym typeface="Times New Roman"/>
                        </a:rPr>
                        <a:t>£25,000</a:t>
                      </a:r>
                      <a:endParaRPr sz="12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0">
                <a:tc>
                  <a:txBody>
                    <a:bodyPr/>
                    <a:lstStyle/>
                    <a:p>
                      <a:pPr marL="0" lvl="0" indent="0" algn="l" rtl="0">
                        <a:spcBef>
                          <a:spcPts val="0"/>
                        </a:spcBef>
                        <a:spcAft>
                          <a:spcPts val="0"/>
                        </a:spcAft>
                        <a:buNone/>
                      </a:pPr>
                      <a:r>
                        <a:rPr lang="en" sz="1200">
                          <a:solidFill>
                            <a:schemeClr val="dk1"/>
                          </a:solidFill>
                          <a:latin typeface="Times New Roman"/>
                          <a:ea typeface="Times New Roman"/>
                          <a:cs typeface="Times New Roman"/>
                          <a:sym typeface="Times New Roman"/>
                        </a:rPr>
                        <a:t>Advertisement and merchandise promotions</a:t>
                      </a:r>
                      <a:endParaRPr sz="12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200">
                          <a:solidFill>
                            <a:schemeClr val="dk1"/>
                          </a:solidFill>
                          <a:latin typeface="Times New Roman"/>
                          <a:ea typeface="Times New Roman"/>
                          <a:cs typeface="Times New Roman"/>
                          <a:sym typeface="Times New Roman"/>
                        </a:rPr>
                        <a:t>£5,000</a:t>
                      </a:r>
                      <a:endParaRPr sz="12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0">
                <a:tc>
                  <a:txBody>
                    <a:bodyPr/>
                    <a:lstStyle/>
                    <a:p>
                      <a:pPr marL="0" lvl="0" indent="0" algn="l" rtl="0">
                        <a:spcBef>
                          <a:spcPts val="0"/>
                        </a:spcBef>
                        <a:spcAft>
                          <a:spcPts val="0"/>
                        </a:spcAft>
                        <a:buNone/>
                      </a:pPr>
                      <a:r>
                        <a:rPr lang="en" sz="1200">
                          <a:solidFill>
                            <a:schemeClr val="dk1"/>
                          </a:solidFill>
                          <a:latin typeface="Times New Roman"/>
                          <a:ea typeface="Times New Roman"/>
                          <a:cs typeface="Times New Roman"/>
                          <a:sym typeface="Times New Roman"/>
                        </a:rPr>
                        <a:t>Total Income</a:t>
                      </a:r>
                      <a:endParaRPr sz="12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200">
                          <a:solidFill>
                            <a:schemeClr val="dk1"/>
                          </a:solidFill>
                          <a:latin typeface="Times New Roman"/>
                          <a:ea typeface="Times New Roman"/>
                          <a:cs typeface="Times New Roman"/>
                          <a:sym typeface="Times New Roman"/>
                        </a:rPr>
                        <a:t>£90,000</a:t>
                      </a:r>
                      <a:endParaRPr sz="12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aphicFrame>
        <p:nvGraphicFramePr>
          <p:cNvPr id="104" name="Google Shape;104;p20"/>
          <p:cNvGraphicFramePr/>
          <p:nvPr/>
        </p:nvGraphicFramePr>
        <p:xfrm>
          <a:off x="4529800" y="978575"/>
          <a:ext cx="4439050" cy="4084325"/>
        </p:xfrm>
        <a:graphic>
          <a:graphicData uri="http://schemas.openxmlformats.org/drawingml/2006/table">
            <a:tbl>
              <a:tblPr>
                <a:noFill/>
                <a:tableStyleId>{EACF0584-06E4-4456-A36F-9B605686B2F0}</a:tableStyleId>
              </a:tblPr>
              <a:tblGrid>
                <a:gridCol w="2219525">
                  <a:extLst>
                    <a:ext uri="{9D8B030D-6E8A-4147-A177-3AD203B41FA5}">
                      <a16:colId xmlns:a16="http://schemas.microsoft.com/office/drawing/2014/main" val="20000"/>
                    </a:ext>
                  </a:extLst>
                </a:gridCol>
                <a:gridCol w="2219525">
                  <a:extLst>
                    <a:ext uri="{9D8B030D-6E8A-4147-A177-3AD203B41FA5}">
                      <a16:colId xmlns:a16="http://schemas.microsoft.com/office/drawing/2014/main" val="20001"/>
                    </a:ext>
                  </a:extLst>
                </a:gridCol>
              </a:tblGrid>
              <a:tr h="269025">
                <a:tc gridSpan="2">
                  <a:txBody>
                    <a:bodyPr/>
                    <a:lstStyle/>
                    <a:p>
                      <a:pPr marL="0" lvl="0" indent="0" algn="ctr" rtl="0">
                        <a:spcBef>
                          <a:spcPts val="0"/>
                        </a:spcBef>
                        <a:spcAft>
                          <a:spcPts val="0"/>
                        </a:spcAft>
                        <a:buNone/>
                      </a:pPr>
                      <a:r>
                        <a:rPr lang="en" sz="900" b="1">
                          <a:solidFill>
                            <a:schemeClr val="dk1"/>
                          </a:solidFill>
                          <a:latin typeface="Times New Roman"/>
                          <a:ea typeface="Times New Roman"/>
                          <a:cs typeface="Times New Roman"/>
                          <a:sym typeface="Times New Roman"/>
                        </a:rPr>
                        <a:t>Expenditure</a:t>
                      </a:r>
                      <a:endParaRPr sz="900" b="1">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r h="269025">
                <a:tc>
                  <a:txBody>
                    <a:bodyPr/>
                    <a:lstStyle/>
                    <a:p>
                      <a:pPr marL="0" lvl="0" indent="0" algn="ctr" rtl="0">
                        <a:spcBef>
                          <a:spcPts val="0"/>
                        </a:spcBef>
                        <a:spcAft>
                          <a:spcPts val="0"/>
                        </a:spcAft>
                        <a:buNone/>
                      </a:pPr>
                      <a:r>
                        <a:rPr lang="en" sz="900" b="1">
                          <a:solidFill>
                            <a:schemeClr val="dk1"/>
                          </a:solidFill>
                          <a:latin typeface="Times New Roman"/>
                          <a:ea typeface="Times New Roman"/>
                          <a:cs typeface="Times New Roman"/>
                          <a:sym typeface="Times New Roman"/>
                        </a:rPr>
                        <a:t>Category</a:t>
                      </a:r>
                      <a:endParaRPr sz="900" b="1">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900" b="1">
                          <a:solidFill>
                            <a:schemeClr val="dk1"/>
                          </a:solidFill>
                          <a:latin typeface="Times New Roman"/>
                          <a:ea typeface="Times New Roman"/>
                          <a:cs typeface="Times New Roman"/>
                          <a:sym typeface="Times New Roman"/>
                        </a:rPr>
                        <a:t>Estimated Cost</a:t>
                      </a:r>
                      <a:endParaRPr sz="900" b="1">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69025">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Two days' rent of the Venue</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£15,000</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69025">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Welsh Menu and Tastings catering</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£12,000</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15775">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Cost of interpretation, technology and AV</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£8,000</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269025">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Expenses for volunteers and staffing</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£6,000</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415775">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Expenses for the digital campaign and marketing</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£10,000</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269025">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Cost of decor and event branding</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£3,500</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269025">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Contingency, Insurance, Legal</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£3,000</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415775">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Sustainable Materials such as signage, reusables and others</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£2,000</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r h="415775">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Miscellaneous expenditure such as badges, transport and others</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£2,500</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0"/>
                  </a:ext>
                </a:extLst>
              </a:tr>
              <a:tr h="269025">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Total Expenditure</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£62,000</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1"/>
                  </a:ext>
                </a:extLst>
              </a:tr>
              <a:tr h="269025">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Projected Surplus</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900">
                          <a:solidFill>
                            <a:schemeClr val="dk1"/>
                          </a:solidFill>
                          <a:latin typeface="Times New Roman"/>
                          <a:ea typeface="Times New Roman"/>
                          <a:cs typeface="Times New Roman"/>
                          <a:sym typeface="Times New Roman"/>
                        </a:rPr>
                        <a:t>£28,000</a:t>
                      </a:r>
                      <a:endParaRPr sz="900">
                        <a:solidFill>
                          <a:schemeClr val="dk1"/>
                        </a:solidFill>
                        <a:latin typeface="Times New Roman"/>
                        <a:ea typeface="Times New Roman"/>
                        <a:cs typeface="Times New Roman"/>
                        <a:sym typeface="Times New Roman"/>
                      </a:endParaRPr>
                    </a:p>
                  </a:txBody>
                  <a:tcPr marL="63500" marR="63500" marT="63500" marB="6350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Financial Sustainability and ROI</a:t>
            </a:r>
            <a:endParaRPr/>
          </a:p>
          <a:p>
            <a:pPr marL="0" lvl="0" indent="0" algn="l" rtl="0">
              <a:spcBef>
                <a:spcPts val="0"/>
              </a:spcBef>
              <a:spcAft>
                <a:spcPts val="0"/>
              </a:spcAft>
              <a:buNone/>
            </a:pPr>
            <a:endParaRPr/>
          </a:p>
        </p:txBody>
      </p:sp>
      <p:sp>
        <p:nvSpPr>
          <p:cNvPr id="110" name="Google Shape;110;p21"/>
          <p:cNvSpPr txBox="1">
            <a:spLocks noGrp="1"/>
          </p:cNvSpPr>
          <p:nvPr>
            <p:ph type="body" idx="1"/>
          </p:nvPr>
        </p:nvSpPr>
        <p:spPr>
          <a:xfrm>
            <a:off x="311700" y="1152475"/>
            <a:ext cx="5022600" cy="3416400"/>
          </a:xfrm>
          <a:prstGeom prst="rect">
            <a:avLst/>
          </a:prstGeom>
        </p:spPr>
        <p:txBody>
          <a:bodyPr spcFirstLastPara="1" wrap="square" lIns="91425" tIns="91425" rIns="91425" bIns="91425" anchor="t" anchorCtr="0">
            <a:normAutofit fontScale="62500" lnSpcReduction="10000"/>
          </a:bodyPr>
          <a:lstStyle/>
          <a:p>
            <a:pPr marL="457200" lvl="0" indent="-300037" algn="l" rtl="0">
              <a:spcBef>
                <a:spcPts val="0"/>
              </a:spcBef>
              <a:spcAft>
                <a:spcPts val="0"/>
              </a:spcAft>
              <a:buSzPct val="100000"/>
              <a:buChar char="●"/>
            </a:pPr>
            <a:r>
              <a:rPr lang="en"/>
              <a:t>Logos placements, exhibition booths and speaking slots of a sponsor are visible and provide visibility to a sponsor within the sponsorship tiers, helping engage with an international tourism-focused audience (Bowdin et al., 2023).</a:t>
            </a:r>
            <a:endParaRPr/>
          </a:p>
          <a:p>
            <a:pPr marL="457200" lvl="0" indent="-300037" algn="l" rtl="0">
              <a:spcBef>
                <a:spcPts val="0"/>
              </a:spcBef>
              <a:spcAft>
                <a:spcPts val="0"/>
              </a:spcAft>
              <a:buSzPct val="100000"/>
              <a:buChar char="●"/>
            </a:pPr>
            <a:r>
              <a:rPr lang="en"/>
              <a:t>It is anticipated that the media coverage will reach 10–15 million people worldwide, creating highly valuable PR and helping to build Wales’ international tourism profile under the Croeso 2025 campaign.</a:t>
            </a:r>
            <a:endParaRPr/>
          </a:p>
          <a:p>
            <a:pPr marL="457200" lvl="0" indent="-300037" algn="l" rtl="0">
              <a:spcBef>
                <a:spcPts val="0"/>
              </a:spcBef>
              <a:spcAft>
                <a:spcPts val="0"/>
              </a:spcAft>
              <a:buSzPct val="100000"/>
              <a:buChar char="●"/>
            </a:pPr>
            <a:r>
              <a:rPr lang="en"/>
              <a:t>Each exhibitor is expected to guarantee a minimum of thirty targeted B2B meetings with those exhibiting, all to develop business and cultivate long-lasting trade relations with worldwide tour operators (Dolores et al., 2021).</a:t>
            </a:r>
            <a:endParaRPr/>
          </a:p>
          <a:p>
            <a:pPr marL="457200" lvl="0" indent="-300037" algn="l" rtl="0">
              <a:spcBef>
                <a:spcPts val="0"/>
              </a:spcBef>
              <a:spcAft>
                <a:spcPts val="0"/>
              </a:spcAft>
              <a:buSzPct val="100000"/>
              <a:buChar char="●"/>
            </a:pPr>
            <a:r>
              <a:rPr lang="en"/>
              <a:t>Participating agents would lead to more destination bookings for 2026 and 2027, and drive up Wales’ tourism revenues and tourism businesses.</a:t>
            </a:r>
            <a:endParaRPr/>
          </a:p>
          <a:p>
            <a:pPr marL="457200" lvl="0" indent="-300037" algn="l" rtl="0">
              <a:spcBef>
                <a:spcPts val="0"/>
              </a:spcBef>
              <a:spcAft>
                <a:spcPts val="0"/>
              </a:spcAft>
              <a:buSzPct val="100000"/>
              <a:buChar char="●"/>
            </a:pPr>
            <a:r>
              <a:rPr lang="en"/>
              <a:t>The success of the event will leave a legacy series under the Croeso brand, which could in turn generate recurring economic and promotional value to Wales on a biennial basis.</a:t>
            </a:r>
            <a:endParaRPr/>
          </a:p>
        </p:txBody>
      </p:sp>
      <p:pic>
        <p:nvPicPr>
          <p:cNvPr id="111" name="Google Shape;111;p21"/>
          <p:cNvPicPr preferRelativeResize="0"/>
          <p:nvPr/>
        </p:nvPicPr>
        <p:blipFill>
          <a:blip r:embed="rId3">
            <a:alphaModFix/>
          </a:blip>
          <a:stretch>
            <a:fillRect/>
          </a:stretch>
        </p:blipFill>
        <p:spPr>
          <a:xfrm>
            <a:off x="5539100" y="1520025"/>
            <a:ext cx="3556552" cy="25233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Strategic Justification</a:t>
            </a:r>
            <a:endParaRPr/>
          </a:p>
          <a:p>
            <a:pPr marL="0" lvl="0" indent="0" algn="l" rtl="0">
              <a:spcBef>
                <a:spcPts val="0"/>
              </a:spcBef>
              <a:spcAft>
                <a:spcPts val="0"/>
              </a:spcAft>
              <a:buNone/>
            </a:pPr>
            <a:endParaRPr/>
          </a:p>
        </p:txBody>
      </p:sp>
      <p:sp>
        <p:nvSpPr>
          <p:cNvPr id="117" name="Google Shape;117;p22"/>
          <p:cNvSpPr txBox="1">
            <a:spLocks noGrp="1"/>
          </p:cNvSpPr>
          <p:nvPr>
            <p:ph type="body" idx="1"/>
          </p:nvPr>
        </p:nvSpPr>
        <p:spPr>
          <a:xfrm>
            <a:off x="311700" y="1152475"/>
            <a:ext cx="5398800" cy="3416400"/>
          </a:xfrm>
          <a:prstGeom prst="rect">
            <a:avLst/>
          </a:prstGeom>
        </p:spPr>
        <p:txBody>
          <a:bodyPr spcFirstLastPara="1" wrap="square" lIns="91425" tIns="91425" rIns="91425" bIns="91425" anchor="t" anchorCtr="0">
            <a:normAutofit fontScale="62500" lnSpcReduction="10000"/>
          </a:bodyPr>
          <a:lstStyle/>
          <a:p>
            <a:pPr marL="457200" lvl="0" indent="-300037" algn="l" rtl="0">
              <a:spcBef>
                <a:spcPts val="0"/>
              </a:spcBef>
              <a:spcAft>
                <a:spcPts val="0"/>
              </a:spcAft>
              <a:buSzPct val="100000"/>
              <a:buChar char="●"/>
            </a:pPr>
            <a:r>
              <a:rPr lang="en" dirty="0"/>
              <a:t>It contributes to the Wales Tourism Strategy 2020–2025, supporting inclusive tourism, regional dispersal, and delivering prosperous socio-economic outcomes to Welsh local communities and businesses over the long term (Jackson, 2025).</a:t>
            </a:r>
            <a:endParaRPr dirty="0"/>
          </a:p>
          <a:p>
            <a:pPr marL="457200" lvl="0" indent="-300037" algn="l" rtl="0">
              <a:spcBef>
                <a:spcPts val="0"/>
              </a:spcBef>
              <a:spcAft>
                <a:spcPts val="0"/>
              </a:spcAft>
              <a:buSzPct val="100000"/>
              <a:buChar char="●"/>
            </a:pPr>
            <a:r>
              <a:rPr lang="en" dirty="0"/>
              <a:t>The event boosts international trade and strengthens local economies by providing export-ready international trade opportunities between Welsh SMES in food, culture, hospitality and the global buyers.</a:t>
            </a:r>
            <a:endParaRPr dirty="0"/>
          </a:p>
          <a:p>
            <a:pPr marL="457200" lvl="0" indent="-300037" algn="l" rtl="0">
              <a:spcBef>
                <a:spcPts val="0"/>
              </a:spcBef>
              <a:spcAft>
                <a:spcPts val="0"/>
              </a:spcAft>
              <a:buSzPct val="100000"/>
              <a:buChar char="●"/>
            </a:pPr>
            <a:r>
              <a:rPr lang="en" dirty="0"/>
              <a:t>Wales is positioned as the authentic, bilingual destination in terms of global visibility, recognition of culture and national branding related to Visit Wales’s globalisation aims.</a:t>
            </a:r>
            <a:endParaRPr dirty="0"/>
          </a:p>
          <a:p>
            <a:pPr marL="457200" lvl="0" indent="-300037" algn="l" rtl="0">
              <a:spcBef>
                <a:spcPts val="0"/>
              </a:spcBef>
              <a:spcAft>
                <a:spcPts val="0"/>
              </a:spcAft>
              <a:buSzPct val="100000"/>
              <a:buChar char="●"/>
            </a:pPr>
            <a:r>
              <a:rPr lang="en" dirty="0"/>
              <a:t>People might begin to discover less familiar Welsh destinations such as Pembrokeshire and the Brecon Beacons, spreading the reach more widely while taking pressure off the usual tourist meccas (Mishin and Mishin, 2021).</a:t>
            </a:r>
            <a:endParaRPr dirty="0"/>
          </a:p>
          <a:p>
            <a:pPr marL="457200" lvl="0" indent="-300037" algn="l" rtl="0">
              <a:spcBef>
                <a:spcPts val="0"/>
              </a:spcBef>
              <a:spcAft>
                <a:spcPts val="0"/>
              </a:spcAft>
              <a:buSzPct val="100000"/>
              <a:buChar char="●"/>
            </a:pPr>
            <a:r>
              <a:rPr lang="en" dirty="0"/>
              <a:t>The event promotes sustainable tourism by working with eco-minded tour operators on the offer, championing responsible travel and backing Wales’ net-zero and environmental aspirations.</a:t>
            </a:r>
            <a:endParaRPr dirty="0"/>
          </a:p>
        </p:txBody>
      </p:sp>
      <p:pic>
        <p:nvPicPr>
          <p:cNvPr id="118" name="Google Shape;118;p22"/>
          <p:cNvPicPr preferRelativeResize="0"/>
          <p:nvPr/>
        </p:nvPicPr>
        <p:blipFill>
          <a:blip r:embed="rId3">
            <a:alphaModFix/>
          </a:blip>
          <a:stretch>
            <a:fillRect/>
          </a:stretch>
        </p:blipFill>
        <p:spPr>
          <a:xfrm>
            <a:off x="5862900" y="1170125"/>
            <a:ext cx="3128700" cy="302685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Risk Analysis and Mitigation</a:t>
            </a:r>
            <a:endParaRPr/>
          </a:p>
        </p:txBody>
      </p:sp>
      <p:sp>
        <p:nvSpPr>
          <p:cNvPr id="124" name="Google Shape;124;p23"/>
          <p:cNvSpPr txBox="1">
            <a:spLocks noGrp="1"/>
          </p:cNvSpPr>
          <p:nvPr>
            <p:ph type="body" idx="1"/>
          </p:nvPr>
        </p:nvSpPr>
        <p:spPr>
          <a:xfrm>
            <a:off x="311700" y="1152475"/>
            <a:ext cx="5276100" cy="3416400"/>
          </a:xfrm>
          <a:prstGeom prst="rect">
            <a:avLst/>
          </a:prstGeom>
        </p:spPr>
        <p:txBody>
          <a:bodyPr spcFirstLastPara="1" wrap="square" lIns="91425" tIns="91425" rIns="91425" bIns="91425" anchor="t" anchorCtr="0">
            <a:normAutofit fontScale="77500" lnSpcReduction="20000"/>
          </a:bodyPr>
          <a:lstStyle/>
          <a:p>
            <a:pPr marL="457200" lvl="0" indent="-317182" algn="l" rtl="0">
              <a:spcBef>
                <a:spcPts val="0"/>
              </a:spcBef>
              <a:spcAft>
                <a:spcPts val="0"/>
              </a:spcAft>
              <a:buSzPct val="100000"/>
              <a:buChar char="●"/>
            </a:pPr>
            <a:r>
              <a:rPr lang="en" dirty="0"/>
              <a:t>Poor ticket sales may occur, but early promotions, influencer marketing and other marketing will drive the interest and increase early international registrations.</a:t>
            </a:r>
            <a:endParaRPr dirty="0"/>
          </a:p>
          <a:p>
            <a:pPr marL="457200" lvl="0" indent="-317182" algn="l" rtl="0">
              <a:spcBef>
                <a:spcPts val="0"/>
              </a:spcBef>
              <a:spcAft>
                <a:spcPts val="0"/>
              </a:spcAft>
              <a:buSzPct val="100000"/>
              <a:buChar char="●"/>
            </a:pPr>
            <a:r>
              <a:rPr lang="en" dirty="0"/>
              <a:t>Withdrawal of key sponsors could jeopardise funding, so make sure there are contracts and backup sponsors if the event no longer has them there.</a:t>
            </a:r>
            <a:endParaRPr dirty="0"/>
          </a:p>
          <a:p>
            <a:pPr marL="457200" lvl="0" indent="-317182" algn="l" rtl="0">
              <a:spcBef>
                <a:spcPts val="0"/>
              </a:spcBef>
              <a:spcAft>
                <a:spcPts val="0"/>
              </a:spcAft>
              <a:buSzPct val="100000"/>
              <a:buChar char="●"/>
            </a:pPr>
            <a:r>
              <a:rPr lang="en" dirty="0"/>
              <a:t>Catering or tech supplier absence can disrupt the part, wreaking havoc on an event that’s driven by attendees’ experience; failure to have a reliable backup leaves both event day performance and attendees dissatisfied (Sharafat et al., 2021).</a:t>
            </a:r>
            <a:endParaRPr dirty="0"/>
          </a:p>
          <a:p>
            <a:pPr marL="457200" lvl="0" indent="-317182" algn="l" rtl="0">
              <a:spcBef>
                <a:spcPts val="0"/>
              </a:spcBef>
              <a:spcAft>
                <a:spcPts val="0"/>
              </a:spcAft>
              <a:buSzPct val="100000"/>
              <a:buChar char="●"/>
            </a:pPr>
            <a:r>
              <a:rPr lang="en" dirty="0"/>
              <a:t>An organisation can manage differential public perception efficiently through a crisis communication plan and pre-approved content in the case of a negative attack on the press or social media.</a:t>
            </a:r>
            <a:endParaRPr dirty="0"/>
          </a:p>
        </p:txBody>
      </p:sp>
      <p:pic>
        <p:nvPicPr>
          <p:cNvPr id="125" name="Google Shape;125;p23"/>
          <p:cNvPicPr preferRelativeResize="0"/>
          <p:nvPr/>
        </p:nvPicPr>
        <p:blipFill>
          <a:blip r:embed="rId3">
            <a:alphaModFix/>
          </a:blip>
          <a:stretch>
            <a:fillRect/>
          </a:stretch>
        </p:blipFill>
        <p:spPr>
          <a:xfrm>
            <a:off x="5859100" y="1170125"/>
            <a:ext cx="3132499" cy="20663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Event Legacy and Community Impact</a:t>
            </a:r>
            <a:endParaRPr/>
          </a:p>
          <a:p>
            <a:pPr marL="0" lvl="0" indent="0" algn="l" rtl="0">
              <a:spcBef>
                <a:spcPts val="0"/>
              </a:spcBef>
              <a:spcAft>
                <a:spcPts val="0"/>
              </a:spcAft>
              <a:buNone/>
            </a:pPr>
            <a:endParaRPr/>
          </a:p>
        </p:txBody>
      </p:sp>
      <p:sp>
        <p:nvSpPr>
          <p:cNvPr id="131" name="Google Shape;131;p24"/>
          <p:cNvSpPr txBox="1">
            <a:spLocks noGrp="1"/>
          </p:cNvSpPr>
          <p:nvPr>
            <p:ph type="body" idx="1"/>
          </p:nvPr>
        </p:nvSpPr>
        <p:spPr>
          <a:xfrm>
            <a:off x="311700" y="1124766"/>
            <a:ext cx="5250000" cy="3416400"/>
          </a:xfrm>
          <a:prstGeom prst="rect">
            <a:avLst/>
          </a:prstGeom>
        </p:spPr>
        <p:txBody>
          <a:bodyPr spcFirstLastPara="1" wrap="square" lIns="91425" tIns="91425" rIns="91425" bIns="91425" anchor="t" anchorCtr="0">
            <a:normAutofit/>
          </a:bodyPr>
          <a:lstStyle/>
          <a:p>
            <a:pPr marL="457200" lvl="0" indent="-317182" algn="l" rtl="0">
              <a:spcBef>
                <a:spcPts val="0"/>
              </a:spcBef>
              <a:spcAft>
                <a:spcPts val="0"/>
              </a:spcAft>
              <a:buSzPct val="100000"/>
              <a:buChar char="●"/>
            </a:pPr>
            <a:r>
              <a:rPr lang="en" sz="1200" dirty="0"/>
              <a:t>Promotion of the Welsh language and culture worldwide; encouraging national identity and raising awareness of Wales as a unique destination all over the world.</a:t>
            </a:r>
          </a:p>
          <a:p>
            <a:pPr marL="457200" lvl="0" indent="-317182" algn="l" rtl="0">
              <a:spcBef>
                <a:spcPts val="0"/>
              </a:spcBef>
              <a:spcAft>
                <a:spcPts val="0"/>
              </a:spcAft>
              <a:buSzPct val="100000"/>
              <a:buChar char="●"/>
            </a:pPr>
            <a:endParaRPr sz="1200" dirty="0"/>
          </a:p>
          <a:p>
            <a:pPr marL="457200" lvl="0" indent="-317182" algn="l" rtl="0">
              <a:spcBef>
                <a:spcPts val="0"/>
              </a:spcBef>
              <a:spcAft>
                <a:spcPts val="0"/>
              </a:spcAft>
              <a:buSzPct val="100000"/>
              <a:buChar char="●"/>
            </a:pPr>
            <a:r>
              <a:rPr lang="en" sz="1200" dirty="0"/>
              <a:t>Rural regions benefit from increases in tourism to the region and the aid of micro businesses such as chefs, artisans, and independent tour guides  (Dolores et al., 2021).</a:t>
            </a:r>
          </a:p>
          <a:p>
            <a:pPr marL="457200" lvl="0" indent="-317182" algn="l" rtl="0">
              <a:spcBef>
                <a:spcPts val="0"/>
              </a:spcBef>
              <a:spcAft>
                <a:spcPts val="0"/>
              </a:spcAft>
              <a:buSzPct val="100000"/>
              <a:buChar char="●"/>
            </a:pPr>
            <a:endParaRPr sz="1200" dirty="0"/>
          </a:p>
          <a:p>
            <a:pPr marL="457200" lvl="0" indent="-317182" algn="l" rtl="0">
              <a:spcBef>
                <a:spcPts val="0"/>
              </a:spcBef>
              <a:spcAft>
                <a:spcPts val="0"/>
              </a:spcAft>
              <a:buSzPct val="100000"/>
              <a:buChar char="●"/>
            </a:pPr>
            <a:r>
              <a:rPr lang="en" sz="1200" dirty="0"/>
              <a:t>Opportunities for providing practical event experience to students, which inspires them with the possibility of a career in hospitality, tourism, and events through volunteering and interning.</a:t>
            </a:r>
          </a:p>
          <a:p>
            <a:pPr marL="140018" lvl="0" indent="0" algn="l" rtl="0">
              <a:spcBef>
                <a:spcPts val="0"/>
              </a:spcBef>
              <a:spcAft>
                <a:spcPts val="0"/>
              </a:spcAft>
              <a:buSzPct val="100000"/>
              <a:buNone/>
            </a:pPr>
            <a:endParaRPr sz="1200" dirty="0"/>
          </a:p>
          <a:p>
            <a:pPr marL="457200" lvl="0" indent="-317182" algn="l" rtl="0">
              <a:spcBef>
                <a:spcPts val="0"/>
              </a:spcBef>
              <a:spcAft>
                <a:spcPts val="0"/>
              </a:spcAft>
              <a:buSzPct val="100000"/>
              <a:buChar char="●"/>
            </a:pPr>
            <a:r>
              <a:rPr lang="en" sz="1200" dirty="0"/>
              <a:t>It allows us to build community pride through national and international media exposure, as well as garnering funding and support for future grassroots “Croeso” cultural initiatives.</a:t>
            </a:r>
            <a:endParaRPr sz="1200" dirty="0"/>
          </a:p>
        </p:txBody>
      </p:sp>
      <p:pic>
        <p:nvPicPr>
          <p:cNvPr id="132" name="Google Shape;132;p24"/>
          <p:cNvPicPr preferRelativeResize="0"/>
          <p:nvPr/>
        </p:nvPicPr>
        <p:blipFill>
          <a:blip r:embed="rId3">
            <a:alphaModFix/>
          </a:blip>
          <a:stretch>
            <a:fillRect/>
          </a:stretch>
        </p:blipFill>
        <p:spPr>
          <a:xfrm>
            <a:off x="5925950" y="1511275"/>
            <a:ext cx="2857500" cy="16002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2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Conclusion</a:t>
            </a:r>
            <a:endParaRPr/>
          </a:p>
        </p:txBody>
      </p:sp>
      <p:sp>
        <p:nvSpPr>
          <p:cNvPr id="138" name="Google Shape;138;p25"/>
          <p:cNvSpPr txBox="1">
            <a:spLocks noGrp="1"/>
          </p:cNvSpPr>
          <p:nvPr>
            <p:ph type="body" idx="1"/>
          </p:nvPr>
        </p:nvSpPr>
        <p:spPr>
          <a:xfrm>
            <a:off x="311700" y="1152475"/>
            <a:ext cx="5092500" cy="34164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 sz="1200" dirty="0"/>
              <a:t>The Croeso Cymru International Forum have a strategically timed, financially viable, and deliverable operational opportunity.</a:t>
            </a:r>
          </a:p>
          <a:p>
            <a:pPr marL="114300" lvl="0" indent="0" algn="l" rtl="0">
              <a:spcBef>
                <a:spcPts val="0"/>
              </a:spcBef>
              <a:spcAft>
                <a:spcPts val="0"/>
              </a:spcAft>
              <a:buSzPts val="1800"/>
              <a:buNone/>
            </a:pPr>
            <a:endParaRPr lang="en" sz="1200" dirty="0"/>
          </a:p>
          <a:p>
            <a:pPr marL="114300" lvl="0" indent="0" algn="l" rtl="0">
              <a:spcBef>
                <a:spcPts val="0"/>
              </a:spcBef>
              <a:spcAft>
                <a:spcPts val="0"/>
              </a:spcAft>
              <a:buSzPts val="1800"/>
              <a:buNone/>
            </a:pPr>
            <a:endParaRPr sz="1200" dirty="0"/>
          </a:p>
          <a:p>
            <a:pPr marL="457200" lvl="0" indent="-342900" algn="l" rtl="0">
              <a:spcBef>
                <a:spcPts val="0"/>
              </a:spcBef>
              <a:spcAft>
                <a:spcPts val="0"/>
              </a:spcAft>
              <a:buSzPts val="1800"/>
              <a:buChar char="●"/>
            </a:pPr>
            <a:r>
              <a:rPr lang="en" sz="1200" dirty="0"/>
              <a:t>This section makes a meaningful contribution to the Year of Croeso (Welsh Welcome) through putting Wales before the world as welcoming, inclusive and globally connected.</a:t>
            </a:r>
          </a:p>
          <a:p>
            <a:pPr marL="457200" lvl="0" indent="-342900" algn="l" rtl="0">
              <a:spcBef>
                <a:spcPts val="0"/>
              </a:spcBef>
              <a:spcAft>
                <a:spcPts val="0"/>
              </a:spcAft>
              <a:buSzPts val="1800"/>
              <a:buChar char="●"/>
            </a:pPr>
            <a:endParaRPr lang="en" sz="1200" dirty="0"/>
          </a:p>
          <a:p>
            <a:pPr marL="457200" lvl="0" indent="-342900" algn="l" rtl="0">
              <a:spcBef>
                <a:spcPts val="0"/>
              </a:spcBef>
              <a:spcAft>
                <a:spcPts val="0"/>
              </a:spcAft>
              <a:buSzPts val="1800"/>
              <a:buChar char="●"/>
            </a:pPr>
            <a:endParaRPr lang="en" sz="1200" dirty="0"/>
          </a:p>
          <a:p>
            <a:pPr marL="114300" lvl="0" indent="0" algn="l" rtl="0">
              <a:spcBef>
                <a:spcPts val="0"/>
              </a:spcBef>
              <a:spcAft>
                <a:spcPts val="0"/>
              </a:spcAft>
              <a:buSzPts val="1800"/>
              <a:buNone/>
            </a:pPr>
            <a:endParaRPr sz="1200" dirty="0"/>
          </a:p>
          <a:p>
            <a:pPr marL="457200" lvl="0" indent="-342900" algn="l" rtl="0">
              <a:spcBef>
                <a:spcPts val="0"/>
              </a:spcBef>
              <a:spcAft>
                <a:spcPts val="0"/>
              </a:spcAft>
              <a:buSzPts val="1800"/>
              <a:buChar char="●"/>
            </a:pPr>
            <a:r>
              <a:rPr lang="en" sz="1200" dirty="0"/>
              <a:t>With the correct partnerships, professional planning and set goals, this event can serve to impact, leave a legacy and open up Wales on an international level.</a:t>
            </a:r>
            <a:endParaRPr sz="1200" dirty="0"/>
          </a:p>
        </p:txBody>
      </p:sp>
      <p:pic>
        <p:nvPicPr>
          <p:cNvPr id="139" name="Google Shape;139;p25"/>
          <p:cNvPicPr preferRelativeResize="0"/>
          <p:nvPr/>
        </p:nvPicPr>
        <p:blipFill>
          <a:blip r:embed="rId3">
            <a:alphaModFix/>
          </a:blip>
          <a:stretch>
            <a:fillRect/>
          </a:stretch>
        </p:blipFill>
        <p:spPr>
          <a:xfrm>
            <a:off x="5918175" y="1152475"/>
            <a:ext cx="3031000" cy="30310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2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Reference</a:t>
            </a:r>
            <a:endParaRPr/>
          </a:p>
        </p:txBody>
      </p:sp>
      <p:sp>
        <p:nvSpPr>
          <p:cNvPr id="145" name="Google Shape;145;p26"/>
          <p:cNvSpPr txBox="1"/>
          <p:nvPr/>
        </p:nvSpPr>
        <p:spPr>
          <a:xfrm>
            <a:off x="5351750" y="1101025"/>
            <a:ext cx="3480600" cy="35514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200"/>
              </a:spcBef>
              <a:spcAft>
                <a:spcPts val="0"/>
              </a:spcAft>
              <a:buNone/>
            </a:pPr>
            <a:r>
              <a:rPr lang="en" sz="600" dirty="0">
                <a:solidFill>
                  <a:schemeClr val="dk1"/>
                </a:solidFill>
                <a:latin typeface="Times New Roman"/>
                <a:ea typeface="Times New Roman"/>
                <a:cs typeface="Times New Roman"/>
                <a:sym typeface="Times New Roman"/>
              </a:rPr>
              <a:t>Meredith, J. (2022). Project management: a managerial approach</a:t>
            </a:r>
            <a:endParaRPr sz="6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r>
              <a:rPr lang="en" sz="600" dirty="0">
                <a:solidFill>
                  <a:schemeClr val="dk1"/>
                </a:solidFill>
                <a:latin typeface="Times New Roman"/>
                <a:ea typeface="Times New Roman"/>
                <a:cs typeface="Times New Roman"/>
                <a:sym typeface="Times New Roman"/>
              </a:rPr>
              <a:t>Mishin, Y.V. and Mishin, A.Y., 2021. Increasing the level of justification of state strategic planning. In </a:t>
            </a:r>
            <a:r>
              <a:rPr lang="en" sz="600" i="1" dirty="0">
                <a:solidFill>
                  <a:schemeClr val="dk1"/>
                </a:solidFill>
                <a:latin typeface="Times New Roman"/>
                <a:ea typeface="Times New Roman"/>
                <a:cs typeface="Times New Roman"/>
                <a:sym typeface="Times New Roman"/>
              </a:rPr>
              <a:t>SHS Web of Conferences</a:t>
            </a:r>
            <a:r>
              <a:rPr lang="en" sz="600" dirty="0">
                <a:solidFill>
                  <a:schemeClr val="dk1"/>
                </a:solidFill>
                <a:latin typeface="Times New Roman"/>
                <a:ea typeface="Times New Roman"/>
                <a:cs typeface="Times New Roman"/>
                <a:sym typeface="Times New Roman"/>
              </a:rPr>
              <a:t> (Vol. 94, p. 01013). EDP Sciences.</a:t>
            </a:r>
            <a:endParaRPr sz="6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r>
              <a:rPr lang="en" sz="600" dirty="0">
                <a:solidFill>
                  <a:schemeClr val="dk1"/>
                </a:solidFill>
                <a:latin typeface="Times New Roman"/>
                <a:ea typeface="Times New Roman"/>
                <a:cs typeface="Times New Roman"/>
                <a:sym typeface="Times New Roman"/>
              </a:rPr>
              <a:t>Rogers, T. and Wynn-Moylan, P. (2022) Conferences and conventions: a global industry. 4th Edition. Routledge: Oxford</a:t>
            </a:r>
            <a:endParaRPr sz="6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r>
              <a:rPr lang="en" sz="600" dirty="0">
                <a:solidFill>
                  <a:schemeClr val="dk1"/>
                </a:solidFill>
                <a:latin typeface="Times New Roman"/>
                <a:ea typeface="Times New Roman"/>
                <a:cs typeface="Times New Roman"/>
                <a:sym typeface="Times New Roman"/>
              </a:rPr>
              <a:t>Shamim, M., 2022. The Digital Leadership on Project Management in the Emerging Digital Era. </a:t>
            </a:r>
            <a:r>
              <a:rPr lang="en" sz="600" i="1" dirty="0">
                <a:solidFill>
                  <a:schemeClr val="dk1"/>
                </a:solidFill>
                <a:latin typeface="Times New Roman"/>
                <a:ea typeface="Times New Roman"/>
                <a:cs typeface="Times New Roman"/>
                <a:sym typeface="Times New Roman"/>
              </a:rPr>
              <a:t>Global Mainstream Journal of Business, Economics, Development &amp; Project Management</a:t>
            </a:r>
            <a:r>
              <a:rPr lang="en" sz="600" dirty="0">
                <a:solidFill>
                  <a:schemeClr val="dk1"/>
                </a:solidFill>
                <a:latin typeface="Times New Roman"/>
                <a:ea typeface="Times New Roman"/>
                <a:cs typeface="Times New Roman"/>
                <a:sym typeface="Times New Roman"/>
              </a:rPr>
              <a:t>, </a:t>
            </a:r>
            <a:r>
              <a:rPr lang="en" sz="600" i="1" dirty="0">
                <a:solidFill>
                  <a:schemeClr val="dk1"/>
                </a:solidFill>
                <a:latin typeface="Times New Roman"/>
                <a:ea typeface="Times New Roman"/>
                <a:cs typeface="Times New Roman"/>
                <a:sym typeface="Times New Roman"/>
              </a:rPr>
              <a:t>1</a:t>
            </a:r>
            <a:r>
              <a:rPr lang="en" sz="600" dirty="0">
                <a:solidFill>
                  <a:schemeClr val="dk1"/>
                </a:solidFill>
                <a:latin typeface="Times New Roman"/>
                <a:ea typeface="Times New Roman"/>
                <a:cs typeface="Times New Roman"/>
                <a:sym typeface="Times New Roman"/>
              </a:rPr>
              <a:t>(1), pp.1-14.</a:t>
            </a:r>
            <a:endParaRPr sz="6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r>
              <a:rPr lang="en" sz="600" dirty="0">
                <a:solidFill>
                  <a:schemeClr val="dk1"/>
                </a:solidFill>
                <a:latin typeface="Times New Roman"/>
                <a:ea typeface="Times New Roman"/>
                <a:cs typeface="Times New Roman"/>
                <a:sym typeface="Times New Roman"/>
              </a:rPr>
              <a:t>Sharafat, A., Latif, K. and Seo, J., 2021. Risk analysis of TBM tunneling projects based on generic bow-tie risk analysis approach in difficult ground conditions. </a:t>
            </a:r>
            <a:r>
              <a:rPr lang="en" sz="600" i="1" dirty="0">
                <a:solidFill>
                  <a:schemeClr val="dk1"/>
                </a:solidFill>
                <a:latin typeface="Times New Roman"/>
                <a:ea typeface="Times New Roman"/>
                <a:cs typeface="Times New Roman"/>
                <a:sym typeface="Times New Roman"/>
              </a:rPr>
              <a:t>Tunnelling and Underground Space Technology</a:t>
            </a:r>
            <a:r>
              <a:rPr lang="en" sz="600" dirty="0">
                <a:solidFill>
                  <a:schemeClr val="dk1"/>
                </a:solidFill>
                <a:latin typeface="Times New Roman"/>
                <a:ea typeface="Times New Roman"/>
                <a:cs typeface="Times New Roman"/>
                <a:sym typeface="Times New Roman"/>
              </a:rPr>
              <a:t>, </a:t>
            </a:r>
            <a:r>
              <a:rPr lang="en" sz="600" i="1" dirty="0">
                <a:solidFill>
                  <a:schemeClr val="dk1"/>
                </a:solidFill>
                <a:latin typeface="Times New Roman"/>
                <a:ea typeface="Times New Roman"/>
                <a:cs typeface="Times New Roman"/>
                <a:sym typeface="Times New Roman"/>
              </a:rPr>
              <a:t>111</a:t>
            </a:r>
            <a:r>
              <a:rPr lang="en" sz="600" dirty="0">
                <a:solidFill>
                  <a:schemeClr val="dk1"/>
                </a:solidFill>
                <a:latin typeface="Times New Roman"/>
                <a:ea typeface="Times New Roman"/>
                <a:cs typeface="Times New Roman"/>
                <a:sym typeface="Times New Roman"/>
              </a:rPr>
              <a:t>, p.103860.</a:t>
            </a:r>
            <a:endParaRPr sz="6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r>
              <a:rPr lang="en" sz="600" dirty="0">
                <a:solidFill>
                  <a:schemeClr val="dk1"/>
                </a:solidFill>
                <a:latin typeface="Times New Roman"/>
                <a:ea typeface="Times New Roman"/>
                <a:cs typeface="Times New Roman"/>
                <a:sym typeface="Times New Roman"/>
              </a:rPr>
              <a:t>Skift (2024). </a:t>
            </a:r>
            <a:r>
              <a:rPr lang="en" sz="600" i="1" dirty="0">
                <a:solidFill>
                  <a:schemeClr val="dk1"/>
                </a:solidFill>
                <a:latin typeface="Times New Roman"/>
                <a:ea typeface="Times New Roman"/>
                <a:cs typeface="Times New Roman"/>
                <a:sym typeface="Times New Roman"/>
              </a:rPr>
              <a:t>State of Travel 2024: Travel in 350 Charts</a:t>
            </a:r>
            <a:r>
              <a:rPr lang="en" sz="600" dirty="0">
                <a:solidFill>
                  <a:schemeClr val="dk1"/>
                </a:solidFill>
                <a:latin typeface="Times New Roman"/>
                <a:ea typeface="Times New Roman"/>
                <a:cs typeface="Times New Roman"/>
                <a:sym typeface="Times New Roman"/>
              </a:rPr>
              <a:t>. Skift Research. Available at: https://research.skift.com/reports/state-of-travel-2024/.</a:t>
            </a:r>
            <a:endParaRPr sz="6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r>
              <a:rPr lang="en" sz="600" dirty="0">
                <a:solidFill>
                  <a:schemeClr val="dk1"/>
                </a:solidFill>
                <a:latin typeface="Times New Roman"/>
                <a:ea typeface="Times New Roman"/>
                <a:cs typeface="Times New Roman"/>
                <a:sym typeface="Times New Roman"/>
              </a:rPr>
              <a:t>Visit Wales (2023). </a:t>
            </a:r>
            <a:r>
              <a:rPr lang="en" sz="600" i="1" dirty="0">
                <a:solidFill>
                  <a:schemeClr val="dk1"/>
                </a:solidFill>
                <a:latin typeface="Times New Roman"/>
                <a:ea typeface="Times New Roman"/>
                <a:cs typeface="Times New Roman"/>
                <a:sym typeface="Times New Roman"/>
              </a:rPr>
              <a:t>Visit Wales Tourism Market Demand Report – US May 2023</a:t>
            </a:r>
            <a:r>
              <a:rPr lang="en" sz="600" dirty="0">
                <a:solidFill>
                  <a:schemeClr val="dk1"/>
                </a:solidFill>
                <a:latin typeface="Times New Roman"/>
                <a:ea typeface="Times New Roman"/>
                <a:cs typeface="Times New Roman"/>
                <a:sym typeface="Times New Roman"/>
              </a:rPr>
              <a:t>. www.gov.wales. Available at: https://www.gov.wales/sites/default/files/statistics-and-research/2023-07/visit-wales-tourism-market-demand-report-us-may-2023.pdf.</a:t>
            </a:r>
            <a:endParaRPr sz="6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1200"/>
              </a:spcAft>
              <a:buNone/>
            </a:pPr>
            <a:r>
              <a:rPr lang="en" sz="600" dirty="0">
                <a:solidFill>
                  <a:schemeClr val="dk1"/>
                </a:solidFill>
                <a:latin typeface="Times New Roman"/>
                <a:ea typeface="Times New Roman"/>
                <a:cs typeface="Times New Roman"/>
                <a:sym typeface="Times New Roman"/>
              </a:rPr>
              <a:t>Visit Wales (2025). </a:t>
            </a:r>
            <a:r>
              <a:rPr lang="en" sz="600" i="1" dirty="0">
                <a:solidFill>
                  <a:schemeClr val="dk1"/>
                </a:solidFill>
                <a:latin typeface="Times New Roman"/>
                <a:ea typeface="Times New Roman"/>
                <a:cs typeface="Times New Roman"/>
                <a:sym typeface="Times New Roman"/>
              </a:rPr>
              <a:t>Wales is celebrating a Year of Croeso, a Welsh welcome for visitors</a:t>
            </a:r>
            <a:r>
              <a:rPr lang="en" sz="600" dirty="0">
                <a:solidFill>
                  <a:schemeClr val="dk1"/>
                </a:solidFill>
                <a:latin typeface="Times New Roman"/>
                <a:ea typeface="Times New Roman"/>
                <a:cs typeface="Times New Roman"/>
                <a:sym typeface="Times New Roman"/>
              </a:rPr>
              <a:t>. TravelTrade. Available at: https://traveltrade.visitwales.com/useful-information/toolkit/year-of-croeso.</a:t>
            </a:r>
            <a:endParaRPr sz="600" dirty="0">
              <a:solidFill>
                <a:schemeClr val="dk1"/>
              </a:solidFill>
            </a:endParaRPr>
          </a:p>
        </p:txBody>
      </p:sp>
      <p:sp>
        <p:nvSpPr>
          <p:cNvPr id="146" name="Google Shape;146;p26"/>
          <p:cNvSpPr txBox="1"/>
          <p:nvPr/>
        </p:nvSpPr>
        <p:spPr>
          <a:xfrm>
            <a:off x="251975" y="1122025"/>
            <a:ext cx="4916100" cy="37440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200"/>
              </a:spcBef>
              <a:spcAft>
                <a:spcPts val="0"/>
              </a:spcAft>
              <a:buNone/>
            </a:pPr>
            <a:r>
              <a:rPr lang="en" sz="500" dirty="0">
                <a:solidFill>
                  <a:schemeClr val="dk1"/>
                </a:solidFill>
                <a:latin typeface="Times New Roman"/>
                <a:ea typeface="Times New Roman"/>
                <a:cs typeface="Times New Roman"/>
                <a:sym typeface="Times New Roman"/>
              </a:rPr>
              <a:t>Adams, J., Davies, J., Davies, G.T., Davis, J., Forster, W., Gray-Williams, E., Jones, A., Jones, G., Kinsella, B., Lewis, R. and Parnaby, R., Touchstone 2022 is published by the Royal Society of Architects in Wales.</a:t>
            </a:r>
            <a:endParaRPr sz="5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r>
              <a:rPr lang="en" sz="500" dirty="0">
                <a:solidFill>
                  <a:schemeClr val="dk1"/>
                </a:solidFill>
                <a:latin typeface="Times New Roman"/>
                <a:ea typeface="Times New Roman"/>
                <a:cs typeface="Times New Roman"/>
                <a:sym typeface="Times New Roman"/>
              </a:rPr>
              <a:t>Bennett, P. (2023). </a:t>
            </a:r>
            <a:r>
              <a:rPr lang="en" sz="500" i="1" dirty="0">
                <a:solidFill>
                  <a:schemeClr val="dk1"/>
                </a:solidFill>
                <a:latin typeface="Times New Roman"/>
                <a:ea typeface="Times New Roman"/>
                <a:cs typeface="Times New Roman"/>
                <a:sym typeface="Times New Roman"/>
              </a:rPr>
              <a:t>Survey of travellers finds 76% want more sustainable options</a:t>
            </a:r>
            <a:r>
              <a:rPr lang="en" sz="500" dirty="0">
                <a:solidFill>
                  <a:schemeClr val="dk1"/>
                </a:solidFill>
                <a:latin typeface="Times New Roman"/>
                <a:ea typeface="Times New Roman"/>
                <a:cs typeface="Times New Roman"/>
                <a:sym typeface="Times New Roman"/>
              </a:rPr>
              <a:t>. World Economic Forum. Available at: https://www.weforum.org/stories/2023/04/survey-of-travelers-finds-76-want-more-sustainable-options/.</a:t>
            </a:r>
            <a:endParaRPr sz="5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r>
              <a:rPr lang="en" sz="500" dirty="0">
                <a:solidFill>
                  <a:schemeClr val="dk1"/>
                </a:solidFill>
                <a:latin typeface="Times New Roman"/>
                <a:ea typeface="Times New Roman"/>
                <a:cs typeface="Times New Roman"/>
                <a:sym typeface="Times New Roman"/>
              </a:rPr>
              <a:t>Bowdin, G.A., Allen, J., Harris, R., Jago, L., O'toole, W. and McDonnell, I., 2023. </a:t>
            </a:r>
            <a:r>
              <a:rPr lang="en" sz="500" i="1" dirty="0">
                <a:solidFill>
                  <a:schemeClr val="dk1"/>
                </a:solidFill>
                <a:latin typeface="Times New Roman"/>
                <a:ea typeface="Times New Roman"/>
                <a:cs typeface="Times New Roman"/>
                <a:sym typeface="Times New Roman"/>
              </a:rPr>
              <a:t>Events management</a:t>
            </a:r>
            <a:r>
              <a:rPr lang="en" sz="500" dirty="0">
                <a:solidFill>
                  <a:schemeClr val="dk1"/>
                </a:solidFill>
                <a:latin typeface="Times New Roman"/>
                <a:ea typeface="Times New Roman"/>
                <a:cs typeface="Times New Roman"/>
                <a:sym typeface="Times New Roman"/>
              </a:rPr>
              <a:t>. Routledge.</a:t>
            </a:r>
            <a:endParaRPr sz="5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r>
              <a:rPr lang="en" sz="500" dirty="0">
                <a:solidFill>
                  <a:schemeClr val="dk1"/>
                </a:solidFill>
                <a:latin typeface="Times New Roman"/>
                <a:ea typeface="Times New Roman"/>
                <a:cs typeface="Times New Roman"/>
                <a:sym typeface="Times New Roman"/>
              </a:rPr>
              <a:t>Dolores, L., Macchiaroli, M. and De Mare, G., 2021. Sponsorship’s financial sustainability for cultural conservation and enhancement strategies: An innovative model for sponsees and sponsors. </a:t>
            </a:r>
            <a:r>
              <a:rPr lang="en" sz="500" i="1" dirty="0">
                <a:solidFill>
                  <a:schemeClr val="dk1"/>
                </a:solidFill>
                <a:latin typeface="Times New Roman"/>
                <a:ea typeface="Times New Roman"/>
                <a:cs typeface="Times New Roman"/>
                <a:sym typeface="Times New Roman"/>
              </a:rPr>
              <a:t>Sustainability</a:t>
            </a:r>
            <a:r>
              <a:rPr lang="en" sz="500" dirty="0">
                <a:solidFill>
                  <a:schemeClr val="dk1"/>
                </a:solidFill>
                <a:latin typeface="Times New Roman"/>
                <a:ea typeface="Times New Roman"/>
                <a:cs typeface="Times New Roman"/>
                <a:sym typeface="Times New Roman"/>
              </a:rPr>
              <a:t>, </a:t>
            </a:r>
            <a:r>
              <a:rPr lang="en" sz="500" i="1" dirty="0">
                <a:solidFill>
                  <a:schemeClr val="dk1"/>
                </a:solidFill>
                <a:latin typeface="Times New Roman"/>
                <a:ea typeface="Times New Roman"/>
                <a:cs typeface="Times New Roman"/>
                <a:sym typeface="Times New Roman"/>
              </a:rPr>
              <a:t>13</a:t>
            </a:r>
            <a:r>
              <a:rPr lang="en" sz="500" dirty="0">
                <a:solidFill>
                  <a:schemeClr val="dk1"/>
                </a:solidFill>
                <a:latin typeface="Times New Roman"/>
                <a:ea typeface="Times New Roman"/>
                <a:cs typeface="Times New Roman"/>
                <a:sym typeface="Times New Roman"/>
              </a:rPr>
              <a:t>(16), p.9070.</a:t>
            </a:r>
            <a:endParaRPr sz="5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r>
              <a:rPr lang="en" sz="500" dirty="0">
                <a:solidFill>
                  <a:schemeClr val="dk1"/>
                </a:solidFill>
                <a:latin typeface="Times New Roman"/>
                <a:ea typeface="Times New Roman"/>
                <a:cs typeface="Times New Roman"/>
                <a:sym typeface="Times New Roman"/>
              </a:rPr>
              <a:t>European Travel Commission (2024). </a:t>
            </a:r>
            <a:r>
              <a:rPr lang="en" sz="500" i="1" dirty="0">
                <a:solidFill>
                  <a:schemeClr val="dk1"/>
                </a:solidFill>
                <a:latin typeface="Times New Roman"/>
                <a:ea typeface="Times New Roman"/>
                <a:cs typeface="Times New Roman"/>
                <a:sym typeface="Times New Roman"/>
              </a:rPr>
              <a:t>European Tourism Reaches New Highs In 2024 As Travellers’ Plans Diversify</a:t>
            </a:r>
            <a:r>
              <a:rPr lang="en" sz="500" dirty="0">
                <a:solidFill>
                  <a:schemeClr val="dk1"/>
                </a:solidFill>
                <a:latin typeface="Times New Roman"/>
                <a:ea typeface="Times New Roman"/>
                <a:cs typeface="Times New Roman"/>
                <a:sym typeface="Times New Roman"/>
              </a:rPr>
              <a:t>. Available at: https://etc-corporate.org/uploads/2024/07/ETC_European-Tourism-Trends-and-Prospects-Q2-2024_final.pdf.</a:t>
            </a:r>
            <a:endParaRPr sz="5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r>
              <a:rPr lang="en" sz="500" dirty="0">
                <a:solidFill>
                  <a:schemeClr val="dk1"/>
                </a:solidFill>
                <a:latin typeface="Times New Roman"/>
                <a:ea typeface="Times New Roman"/>
                <a:cs typeface="Times New Roman"/>
                <a:sym typeface="Times New Roman"/>
              </a:rPr>
              <a:t>Fox, D. et al. (2014). Doing events research: from theory to practice. Routledge: Oxford</a:t>
            </a:r>
            <a:endParaRPr sz="5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r>
              <a:rPr lang="en" sz="500" dirty="0">
                <a:solidFill>
                  <a:schemeClr val="dk1"/>
                </a:solidFill>
                <a:latin typeface="Times New Roman"/>
                <a:ea typeface="Times New Roman"/>
                <a:cs typeface="Times New Roman"/>
                <a:sym typeface="Times New Roman"/>
              </a:rPr>
              <a:t>Getz, D. and Page, S. (2019) Event studies: theory, research and policy for planned events. 3rd Edition. Routledge: Oxford</a:t>
            </a:r>
            <a:endParaRPr sz="5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r>
              <a:rPr lang="en" sz="500" dirty="0">
                <a:solidFill>
                  <a:schemeClr val="dk1"/>
                </a:solidFill>
                <a:latin typeface="Times New Roman"/>
                <a:ea typeface="Times New Roman"/>
                <a:cs typeface="Times New Roman"/>
                <a:sym typeface="Times New Roman"/>
              </a:rPr>
              <a:t>Gov.Wales (2025). </a:t>
            </a:r>
            <a:r>
              <a:rPr lang="en" sz="500" i="1" dirty="0">
                <a:solidFill>
                  <a:schemeClr val="dk1"/>
                </a:solidFill>
                <a:latin typeface="Times New Roman"/>
                <a:ea typeface="Times New Roman"/>
                <a:cs typeface="Times New Roman"/>
                <a:sym typeface="Times New Roman"/>
              </a:rPr>
              <a:t>2025: Year of Croeso in Wales</a:t>
            </a:r>
            <a:r>
              <a:rPr lang="en" sz="500" dirty="0">
                <a:solidFill>
                  <a:schemeClr val="dk1"/>
                </a:solidFill>
                <a:latin typeface="Times New Roman"/>
                <a:ea typeface="Times New Roman"/>
                <a:cs typeface="Times New Roman"/>
                <a:sym typeface="Times New Roman"/>
              </a:rPr>
              <a:t>. Janetredlertravelandtourism.co.uk. Available at: https://www.janetredlertravelandtourism.co.uk/news/2025-year-croeso-wales/.</a:t>
            </a:r>
            <a:endParaRPr sz="5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r>
              <a:rPr lang="en" sz="500" dirty="0">
                <a:solidFill>
                  <a:schemeClr val="dk1"/>
                </a:solidFill>
                <a:latin typeface="Times New Roman"/>
                <a:ea typeface="Times New Roman"/>
                <a:cs typeface="Times New Roman"/>
                <a:sym typeface="Times New Roman"/>
              </a:rPr>
              <a:t>Graves, C., 2022. </a:t>
            </a:r>
            <a:r>
              <a:rPr lang="en" sz="500" i="1" dirty="0">
                <a:solidFill>
                  <a:schemeClr val="dk1"/>
                </a:solidFill>
                <a:latin typeface="Times New Roman"/>
                <a:ea typeface="Times New Roman"/>
                <a:cs typeface="Times New Roman"/>
                <a:sym typeface="Times New Roman"/>
              </a:rPr>
              <a:t>Welsh Food Stories</a:t>
            </a:r>
            <a:r>
              <a:rPr lang="en" sz="500" dirty="0">
                <a:solidFill>
                  <a:schemeClr val="dk1"/>
                </a:solidFill>
                <a:latin typeface="Times New Roman"/>
                <a:ea typeface="Times New Roman"/>
                <a:cs typeface="Times New Roman"/>
                <a:sym typeface="Times New Roman"/>
              </a:rPr>
              <a:t>. University of Wales Press.</a:t>
            </a:r>
            <a:endParaRPr sz="5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r>
              <a:rPr lang="en" sz="500" dirty="0">
                <a:solidFill>
                  <a:schemeClr val="dk1"/>
                </a:solidFill>
                <a:latin typeface="Times New Roman"/>
                <a:ea typeface="Times New Roman"/>
                <a:cs typeface="Times New Roman"/>
                <a:sym typeface="Times New Roman"/>
              </a:rPr>
              <a:t>Jackson, T., 2025. </a:t>
            </a:r>
            <a:r>
              <a:rPr lang="en" sz="500" i="1" dirty="0">
                <a:solidFill>
                  <a:schemeClr val="dk1"/>
                </a:solidFill>
                <a:latin typeface="Times New Roman"/>
                <a:ea typeface="Times New Roman"/>
                <a:cs typeface="Times New Roman"/>
                <a:sym typeface="Times New Roman"/>
              </a:rPr>
              <a:t>The Care Economy</a:t>
            </a:r>
            <a:r>
              <a:rPr lang="en" sz="500" dirty="0">
                <a:solidFill>
                  <a:schemeClr val="dk1"/>
                </a:solidFill>
                <a:latin typeface="Times New Roman"/>
                <a:ea typeface="Times New Roman"/>
                <a:cs typeface="Times New Roman"/>
                <a:sym typeface="Times New Roman"/>
              </a:rPr>
              <a:t>. John Wiley &amp; Sons.</a:t>
            </a:r>
            <a:endParaRPr sz="5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r>
              <a:rPr lang="en" sz="500" dirty="0">
                <a:solidFill>
                  <a:schemeClr val="dk1"/>
                </a:solidFill>
                <a:latin typeface="Times New Roman"/>
                <a:ea typeface="Times New Roman"/>
                <a:cs typeface="Times New Roman"/>
                <a:sym typeface="Times New Roman"/>
              </a:rPr>
              <a:t>Janjusevic, J. and Mathur, S., 2021. Financial Planning and Budgeting of Events. </a:t>
            </a:r>
            <a:r>
              <a:rPr lang="en" sz="500" i="1" dirty="0">
                <a:solidFill>
                  <a:schemeClr val="dk1"/>
                </a:solidFill>
                <a:latin typeface="Times New Roman"/>
                <a:ea typeface="Times New Roman"/>
                <a:cs typeface="Times New Roman"/>
                <a:sym typeface="Times New Roman"/>
              </a:rPr>
              <a:t>Event Project Management: Principles, technology and innovation, Oxford: Goodfellow Publishers</a:t>
            </a:r>
            <a:r>
              <a:rPr lang="en" sz="500" dirty="0">
                <a:solidFill>
                  <a:schemeClr val="dk1"/>
                </a:solidFill>
                <a:latin typeface="Times New Roman"/>
                <a:ea typeface="Times New Roman"/>
                <a:cs typeface="Times New Roman"/>
                <a:sym typeface="Times New Roman"/>
              </a:rPr>
              <a:t>.</a:t>
            </a:r>
            <a:endParaRPr sz="5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1200"/>
              </a:spcAft>
              <a:buNone/>
            </a:pPr>
            <a:r>
              <a:rPr lang="en" sz="500" dirty="0">
                <a:solidFill>
                  <a:schemeClr val="dk1"/>
                </a:solidFill>
                <a:latin typeface="Times New Roman"/>
                <a:ea typeface="Times New Roman"/>
                <a:cs typeface="Times New Roman"/>
                <a:sym typeface="Times New Roman"/>
              </a:rPr>
              <a:t>Jones, B., 2022. International Sustainable Ecological Engineering Design for Society (SEEDS) Conference 2022: Abstracts.</a:t>
            </a:r>
            <a:endParaRPr sz="500" dirty="0">
              <a:solidFill>
                <a:schemeClr val="dk1"/>
              </a:solidFill>
            </a:endParaRPr>
          </a:p>
        </p:txBody>
      </p:sp>
    </p:spTree>
  </p:cSld>
  <p:clrMapOvr>
    <a:masterClrMapping/>
  </p:clrMapOvr>
</p:sld>
</file>

<file path=ppt/theme/theme1.xml><?xml version="1.0" encoding="utf-8"?>
<a:theme xmlns:a="http://schemas.openxmlformats.org/drawingml/2006/main"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824</TotalTime>
  <Words>2679</Words>
  <Application>Microsoft Office PowerPoint</Application>
  <PresentationFormat>On-screen Show (16:9)</PresentationFormat>
  <Paragraphs>145</Paragraphs>
  <Slides>14</Slides>
  <Notes>14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Times New Roman</vt:lpstr>
      <vt:lpstr>Simple Dark</vt:lpstr>
      <vt:lpstr>BMIH6007 International Meetings Management for the Hotel Industry Student name: Nicusor Florin Mistode  Student ID: 2246469 Title: Feasibility Plan for an International Meeting / Event.  </vt:lpstr>
      <vt:lpstr>Introduction</vt:lpstr>
      <vt:lpstr>Event Content and Context  </vt:lpstr>
      <vt:lpstr>Market Factors: Target Market </vt:lpstr>
      <vt:lpstr>Market Factors: Demand, Supply &amp; Competition </vt:lpstr>
      <vt:lpstr>Operational Factors: Venue Suitability </vt:lpstr>
      <vt:lpstr>Operational Factors: Staffing and Resources </vt:lpstr>
      <vt:lpstr>Financial Factors: Budget Breakdown </vt:lpstr>
      <vt:lpstr>Financial Sustainability and ROI </vt:lpstr>
      <vt:lpstr>Strategic Justification </vt:lpstr>
      <vt:lpstr>Risk Analysis and Mitigation</vt:lpstr>
      <vt:lpstr>Event Legacy and Community Impact </vt:lpstr>
      <vt:lpstr>Conclusion</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Nicusor-Florin Mistode (2246469)</cp:lastModifiedBy>
  <cp:revision>3</cp:revision>
  <dcterms:modified xsi:type="dcterms:W3CDTF">2025-05-19T22:24:59Z</dcterms:modified>
</cp:coreProperties>
</file>