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3">
  <p:sldMasterIdLst>
    <p:sldMasterId id="2147483783" r:id="rId1"/>
  </p:sldMasterIdLst>
  <p:notesMasterIdLst>
    <p:notesMasterId r:id="rId18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1" r:id="rId12"/>
    <p:sldId id="272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F88000-44B3-421A-8D6B-0F6FBADCA81F}" type="datetimeFigureOut">
              <a:rPr lang="en-US" smtClean="0"/>
              <a:t>10/21/2023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D4B15A-B226-4025-AF35-6D82065F83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58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Hilton Worldwide manages the opulent Conrad Hotels &amp; Resorts brand in the UK and around the world</a:t>
            </a:r>
            <a:endParaRPr lang="en-US" dirty="0"/>
          </a:p>
          <a:p>
            <a:pPr lvl="0"/>
            <a:r>
              <a:rPr lang="en-US"/>
              <a:t>The Hilton Family of Brands designated the Waldorf-Astoria Collection as their flagship premium brand in 2006.  </a:t>
            </a:r>
            <a:endParaRPr lang="en-US" dirty="0"/>
          </a:p>
          <a:p>
            <a:pPr lvl="0"/>
            <a:r>
              <a:rPr lang="en-US"/>
              <a:t>As of December 31, 2021, the company managed a portfolio of 42 hotels in 21 countries and territories, with 15,085 rooms in total.   </a:t>
            </a:r>
            <a:endParaRPr lang="en-US" dirty="0"/>
          </a:p>
          <a:p>
            <a:pPr lvl="0"/>
            <a:r>
              <a:rPr lang="en-US"/>
              <a:t>There are 778 rooms that are owned or leased, 12,152 rooms that are managed, and 2,155 franchised rooms in total (Fath, Fiedler, Li, &amp; high, 2017).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5780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b="1" dirty="0"/>
              <a:t>Nature:</a:t>
            </a:r>
          </a:p>
          <a:p>
            <a:pPr lvl="0"/>
            <a:r>
              <a:rPr lang="en-US"/>
              <a:t>The global hospitality industry provides travelers with food, lodging, and entertainment. </a:t>
            </a:r>
            <a:endParaRPr lang="en-US" dirty="0"/>
          </a:p>
          <a:p>
            <a:pPr lvl="0"/>
            <a:r>
              <a:rPr lang="en-US"/>
              <a:t>The majority of hotels rent out rooms with the intent of generating a profit. </a:t>
            </a:r>
            <a:endParaRPr lang="en-US" dirty="0"/>
          </a:p>
          <a:p>
            <a:pPr lvl="0"/>
            <a:r>
              <a:rPr lang="en-US"/>
              <a:t>The variety of hotel amenities varies by type, ranging from modest motels to luxurious resorts</a:t>
            </a:r>
            <a:r>
              <a:rPr lang="en-US" dirty="0"/>
              <a:t>.</a:t>
            </a:r>
          </a:p>
          <a:p>
            <a:r>
              <a:rPr lang="en-US" b="1" dirty="0"/>
              <a:t>Scope:</a:t>
            </a:r>
            <a:endParaRPr lang="en-US" dirty="0"/>
          </a:p>
          <a:p>
            <a:pPr lvl="0"/>
            <a:r>
              <a:rPr lang="en-US"/>
              <a:t>Hotels place a premium on the happiness of their guests and make every effort to ensure that they have a pleasant and tranquil stay (Fodness &amp; Murray, 1998). </a:t>
            </a:r>
            <a:endParaRPr lang="en-US" dirty="0"/>
          </a:p>
          <a:p>
            <a:pPr lvl="0"/>
            <a:r>
              <a:rPr lang="en-US"/>
              <a:t>Hotels range in size from modest inns to expansive resorts and are classified as either business or upscale establishments. </a:t>
            </a:r>
            <a:endParaRPr lang="en-US" dirty="0"/>
          </a:p>
          <a:p>
            <a:pPr lvl="0"/>
            <a:r>
              <a:rPr lang="en-US"/>
              <a:t>This refers to the number and quality of lodgings, dining options, and other services and amenities provided by the establishment.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817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dirty="0"/>
              <a:t>Hotels cater to distinct demographics, including tourists, business travelers, families, and luxury devotees. </a:t>
            </a:r>
          </a:p>
          <a:p>
            <a:pPr lvl="0"/>
            <a:r>
              <a:rPr lang="en-US" sz="1200" dirty="0"/>
              <a:t>Various price ranges are available for hotel accommodations, suites, and other lodging options. </a:t>
            </a:r>
          </a:p>
          <a:p>
            <a:pPr lvl="0"/>
            <a:r>
              <a:rPr lang="en-US" sz="1200" dirty="0"/>
              <a:t>Multiple hotels provide meeting and event spaces for the convenience of business travelers and event organizers (</a:t>
            </a:r>
            <a:r>
              <a:rPr lang="en-US" sz="1200" dirty="0" err="1"/>
              <a:t>Fuste-Forne</a:t>
            </a:r>
            <a:r>
              <a:rPr lang="en-US" sz="1200" dirty="0"/>
              <a:t>, 2019). </a:t>
            </a:r>
          </a:p>
          <a:p>
            <a:pPr lvl="0"/>
            <a:r>
              <a:rPr lang="en-US" sz="1200" dirty="0"/>
              <a:t>The hotel provides complimentary housekeeping, laundry, and other guest amenities.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528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Nature:</a:t>
            </a:r>
            <a:endParaRPr lang="en-US" dirty="0"/>
          </a:p>
          <a:p>
            <a:pPr lvl="0"/>
            <a:r>
              <a:rPr lang="en-US"/>
              <a:t>Conrad is more than a collection of luxurious hotels located in the world's most desirable destinations.   </a:t>
            </a:r>
            <a:endParaRPr lang="en-US" dirty="0"/>
          </a:p>
          <a:p>
            <a:pPr lvl="0"/>
            <a:r>
              <a:rPr lang="en-US"/>
              <a:t>Conrad holds the secret to individual liberty.  </a:t>
            </a:r>
            <a:endParaRPr lang="en-US" dirty="0"/>
          </a:p>
          <a:p>
            <a:pPr lvl="0"/>
            <a:r>
              <a:rPr lang="en-US"/>
              <a:t>The Conrad exceeds the definition of an extravagant hotel.  </a:t>
            </a:r>
            <a:endParaRPr lang="en-US" dirty="0"/>
          </a:p>
          <a:p>
            <a:pPr lvl="0"/>
            <a:r>
              <a:rPr lang="en-US"/>
              <a:t>Conrad offers personalized service and opulence of the highest caliber.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9627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sz="1200" b="1" dirty="0"/>
              <a:t>Scope</a:t>
            </a:r>
          </a:p>
          <a:p>
            <a:pPr lvl="0"/>
            <a:r>
              <a:rPr lang="en-US" sz="1200" dirty="0"/>
              <a:t>Conrad Hotels aspires to become the preeminent luxury hotel brand in the world by pursuing rapid expansion and introducing innovative new offerings.   </a:t>
            </a:r>
          </a:p>
          <a:p>
            <a:pPr lvl="0"/>
            <a:r>
              <a:rPr lang="en-US" sz="1200" dirty="0"/>
              <a:t>Luxury clientele recognize that Conrad will enhance their experience by incorporating art, design, and technology (Glaser &amp; Strauss, 1967).   </a:t>
            </a:r>
          </a:p>
          <a:p>
            <a:pPr lvl="0"/>
            <a:r>
              <a:rPr lang="en-US" sz="1200" dirty="0"/>
              <a:t>Conrad's reputation is founded on its dedication to providing intuitive and personalized service and embodying a sophisticated and cosmopolitan aesthetic. </a:t>
            </a:r>
          </a:p>
          <a:p>
            <a:pPr marL="0" indent="0">
              <a:buNone/>
            </a:pPr>
            <a:r>
              <a:rPr lang="en-US" sz="1200" b="1" dirty="0"/>
              <a:t>Guest Facilities:</a:t>
            </a:r>
            <a:endParaRPr lang="en-US" sz="1200" dirty="0"/>
          </a:p>
          <a:p>
            <a:pPr lvl="0"/>
            <a:r>
              <a:rPr lang="en-US" sz="1200" dirty="0"/>
              <a:t>Guests are drawn to the hotel's remarkable cuisine and inventive beverages. </a:t>
            </a:r>
          </a:p>
          <a:p>
            <a:pPr lvl="0"/>
            <a:r>
              <a:rPr lang="en-US" sz="1200" dirty="0"/>
              <a:t>Spas and fitness centers facilitate clients' relaxation and physical fitness. </a:t>
            </a:r>
          </a:p>
          <a:p>
            <a:pPr lvl="0"/>
            <a:r>
              <a:rPr lang="en-US" sz="1200" dirty="0"/>
              <a:t>Typically, Conrad Hotels accommodates weddings, conferences, and other special events. </a:t>
            </a:r>
          </a:p>
          <a:p>
            <a:pPr lvl="0"/>
            <a:r>
              <a:rPr lang="en-US" sz="1200" dirty="0"/>
              <a:t>Conrad Hotels provides exceptional amenities and services that cater to the specific requirements and preferences of families, making them an excellent option for family vacations. </a:t>
            </a:r>
          </a:p>
          <a:p>
            <a:pPr lvl="0"/>
            <a:r>
              <a:rPr lang="en-US" sz="1200" dirty="0"/>
              <a:t>Conrad offers marketing and promotions, a luxury bookings center, and a distinctive visitor experience (Glover, 2009).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677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Conrad Hotel gives warm greetings to encourage guests to utilize the hotel's amenities. </a:t>
            </a:r>
          </a:p>
          <a:p>
            <a:pPr lvl="0"/>
            <a:r>
              <a:rPr lang="en-US" dirty="0"/>
              <a:t>Conrad Hotel gives a favorable first impression to return for additional transactions.   A fortunate initial encounter assures a pleasant stay. </a:t>
            </a:r>
          </a:p>
          <a:p>
            <a:pPr lvl="0"/>
            <a:r>
              <a:rPr lang="en-US" dirty="0"/>
              <a:t>Conrad Hotels’ Guests' desire to return to the hotel is stimulated by the hotel's benevolence and cordial reception.  </a:t>
            </a:r>
          </a:p>
          <a:p>
            <a:pPr lvl="0"/>
            <a:r>
              <a:rPr lang="en-US" dirty="0"/>
              <a:t>Conrad Hotels holds a welcoming reception that encourages visitors to provide favorable feedback and recommend the hotel to their friends and family.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812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Conrad Hotel:</a:t>
            </a:r>
            <a:endParaRPr lang="en-US" dirty="0"/>
          </a:p>
          <a:p>
            <a:pPr lvl="0"/>
            <a:r>
              <a:rPr lang="en-US" dirty="0"/>
              <a:t>The Conrad, a luxury hotel administered by Hilton Worldwide, features opulent accommodations and individualized service. </a:t>
            </a:r>
          </a:p>
          <a:p>
            <a:pPr lvl="0"/>
            <a:r>
              <a:rPr lang="en-US" dirty="0"/>
              <a:t>Conrad Hotels offers a refined and opulent visitor experience.   The rooms are extraordinary, the food is delectable, and the amenities are of the highest standard. </a:t>
            </a:r>
          </a:p>
          <a:p>
            <a:pPr lvl="0"/>
            <a:r>
              <a:rPr lang="en-US" dirty="0"/>
              <a:t>Conrad Hotels operates globally, catering to both business and leisure travelers in major metropolitan areas and vacation destinations (</a:t>
            </a:r>
            <a:r>
              <a:rPr lang="en-US" dirty="0" err="1"/>
              <a:t>Gummersson</a:t>
            </a:r>
            <a:r>
              <a:rPr lang="en-US" dirty="0"/>
              <a:t>, 2000). </a:t>
            </a:r>
          </a:p>
          <a:p>
            <a:pPr lvl="0"/>
            <a:r>
              <a:rPr lang="en-US" dirty="0"/>
              <a:t>Conrad places a premium on client contentment and satisfaction by providing individualized service. </a:t>
            </a:r>
          </a:p>
          <a:p>
            <a:pPr lvl="0"/>
            <a:r>
              <a:rPr lang="en-US" dirty="0"/>
              <a:t>Conrad Hotels offers Hilton Honors points to those staying at Hilton.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42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Sofitel, a member of the AccorHotels Group, creates a memorable experience by fusing French elegance with local culture. </a:t>
            </a:r>
          </a:p>
          <a:p>
            <a:pPr lvl="0"/>
            <a:r>
              <a:rPr lang="en-US" dirty="0"/>
              <a:t>Sofitel Hotels draw inspiration from art, design, and culture to create distinctive and one-of-a-kind environments. </a:t>
            </a:r>
          </a:p>
          <a:p>
            <a:pPr lvl="0"/>
            <a:r>
              <a:rPr lang="en-US" dirty="0"/>
              <a:t>Sofitel has a global presence that encompasses both vibrant urban centers and remote locations. </a:t>
            </a:r>
          </a:p>
          <a:p>
            <a:pPr lvl="0"/>
            <a:r>
              <a:rPr lang="en-US" dirty="0"/>
              <a:t>Sofitel resorts emphasize gourmet dining, with an emphasis on French cuisine in particular. </a:t>
            </a:r>
          </a:p>
          <a:p>
            <a:pPr lvl="0"/>
            <a:r>
              <a:rPr lang="en-US" dirty="0"/>
              <a:t>A number of Sofitel hotels offer spa and wellness facilities to help visitors relax (Hall &amp; Mitchell, 2000).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8670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Extraordinary hospitality distinguishes Conrad Hotels as the preferred option for discerning consumers in congested markets. Conrad Hotels is a versatile hospitality company that provides a wide range of services and amenities to satisfy the diverse needs of guests, making a friendly greeting more than just a courtesy.   It measures client satisfaction and loyalty, as well as the hotel's reputation for providing excellent service.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4B15A-B226-4025-AF35-6D82065F83C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869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838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4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968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437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34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96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57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140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383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664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662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025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33363-A856-438D-93C9-308C7DD7D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015" y="1798805"/>
            <a:ext cx="7742222" cy="266361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400"/>
              <a:t>Hospitality and guest services</a:t>
            </a:r>
            <a:br>
              <a:rPr lang="en-US" sz="4400"/>
            </a:br>
            <a:r>
              <a:rPr lang="en-US" sz="3200" i="1"/>
              <a:t>Module code: BMIH4003</a:t>
            </a:r>
            <a:br>
              <a:rPr lang="en-US" sz="3200"/>
            </a:br>
            <a:r>
              <a:rPr lang="en-US" sz="3200" i="1"/>
              <a:t>Module tutor: Deborah Ann Lloyd</a:t>
            </a:r>
            <a:endParaRPr lang="en-US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CC4E2-AF17-406C-915E-20169AE1E1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US" sz="2800" err="1"/>
              <a:t>By</a:t>
            </a:r>
            <a:r>
              <a:rPr lang="en-US" sz="2800"/>
              <a:t>: Florentina Babache</a:t>
            </a:r>
            <a:endParaRPr lang="en-US" sz="2800" dirty="0"/>
          </a:p>
          <a:p>
            <a:pPr algn="ctr"/>
            <a:r>
              <a:rPr lang="en-US" sz="2800"/>
              <a:t>ID: 2240975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88162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08FA5-1BC0-4715-957A-F89D0CBAC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Conrad Hotel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303B7A-89C6-4B94-8450-08AF859F9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781" y="1186463"/>
            <a:ext cx="6985334" cy="224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994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0078C-B803-4449-8809-36502AAB8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Table of contents</a:t>
            </a:r>
            <a:r>
              <a:rPr lang="en-US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6D735-79FA-447E-83B8-D4DE8DA2E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</a:t>
            </a:r>
          </a:p>
          <a:p>
            <a:r>
              <a:rPr lang="en-US"/>
              <a:t>Clientage of Conrad Hotel</a:t>
            </a:r>
            <a:endParaRPr lang="en-US" dirty="0"/>
          </a:p>
          <a:p>
            <a:r>
              <a:rPr lang="en-US"/>
              <a:t>Nature, characteristics, and the existing tourism infrastructure of other hotels</a:t>
            </a:r>
            <a:endParaRPr lang="en-US" dirty="0"/>
          </a:p>
          <a:p>
            <a:r>
              <a:rPr lang="en-US"/>
              <a:t>Conrad's Nature, Scope, and Guest Facilities:   </a:t>
            </a:r>
            <a:endParaRPr lang="en-US" dirty="0"/>
          </a:p>
          <a:p>
            <a:r>
              <a:rPr lang="en-US"/>
              <a:t>Rousing Reception for Guests</a:t>
            </a:r>
            <a:endParaRPr lang="en-US" dirty="0"/>
          </a:p>
          <a:p>
            <a:r>
              <a:rPr lang="en-US"/>
              <a:t>Comparison of Conrad Hotel and Sofitel Hotel</a:t>
            </a:r>
            <a:endParaRPr lang="en-US" dirty="0"/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	</a:t>
            </a:r>
          </a:p>
        </p:txBody>
      </p:sp>
    </p:spTree>
    <p:extLst>
      <p:ext uri="{BB962C8B-B14F-4D97-AF65-F5344CB8AC3E}">
        <p14:creationId xmlns:p14="http://schemas.microsoft.com/office/powerpoint/2010/main" val="1824642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612E-A8D4-44D8-8116-A27471D7C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D924C-6910-4229-9393-7E2A923DE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7738" y="2437809"/>
            <a:ext cx="7315200" cy="3984299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Hilton Worldwide manages Conrad Hotels worldwide</a:t>
            </a:r>
            <a:r>
              <a:rPr lang="en-US" dirty="0"/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Waldorf-Astoria is Hilton's premium brand</a:t>
            </a:r>
            <a:r>
              <a:rPr lang="en-US" dirty="0"/>
              <a:t>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42 hotels in 21 countries</a:t>
            </a:r>
            <a:r>
              <a:rPr lang="en-US" dirty="0"/>
              <a:t>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15,085 rooms in total</a:t>
            </a:r>
            <a:r>
              <a:rPr lang="en-US" dirty="0"/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778 owned or leased rooms</a:t>
            </a:r>
            <a:r>
              <a:rPr lang="en-US" dirty="0"/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12,152 managed rooms</a:t>
            </a:r>
            <a:r>
              <a:rPr lang="en-US" dirty="0"/>
              <a:t>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/>
              <a:t>2,155 franchised rooms</a:t>
            </a:r>
            <a:r>
              <a:rPr lang="en-US" dirty="0"/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1B6165-BE8A-4157-997A-AE91C245AC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171" y="323587"/>
            <a:ext cx="6257925" cy="214312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A40BF09-A40F-46A1-81B4-F71862B8B801}"/>
              </a:ext>
            </a:extLst>
          </p:cNvPr>
          <p:cNvSpPr/>
          <p:nvPr/>
        </p:nvSpPr>
        <p:spPr>
          <a:xfrm rot="16200000">
            <a:off x="3488912" y="1348657"/>
            <a:ext cx="141314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400">
                <a:latin typeface="Arial" panose="020B0604020202020204" pitchFamily="34" charset="0"/>
                <a:ea typeface="Calibri" panose="020F0502020204030204" pitchFamily="34" charset="0"/>
              </a:rPr>
              <a:t>MAYAD, 2019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13729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4DA50-7C15-42DB-A690-4209F943F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Clientage of Conrad Hotel</a:t>
            </a:r>
            <a:r>
              <a:rPr lang="en-US" b="1" dirty="0"/>
              <a:t>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DADA9-2ED9-4D4C-A10A-454D1EA75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529" y="798990"/>
            <a:ext cx="6763388" cy="3231472"/>
          </a:xfrm>
        </p:spPr>
        <p:txBody>
          <a:bodyPr/>
          <a:lstStyle/>
          <a:p>
            <a:r>
              <a:rPr lang="en-US"/>
              <a:t>Following are the individuals who prefer staying at the Conrad hotel</a:t>
            </a:r>
            <a:endParaRPr lang="en-US" dirty="0"/>
          </a:p>
          <a:p>
            <a:pPr lvl="0"/>
            <a:r>
              <a:rPr lang="en-US"/>
              <a:t>Net-worth individuals (</a:t>
            </a:r>
            <a:r>
              <a:rPr lang="en-US" dirty="0"/>
              <a:t>HNWIs)</a:t>
            </a:r>
          </a:p>
          <a:p>
            <a:pPr lvl="0"/>
            <a:r>
              <a:rPr lang="en-US"/>
              <a:t>Spa devotees</a:t>
            </a:r>
            <a:endParaRPr lang="en-US" dirty="0"/>
          </a:p>
          <a:p>
            <a:pPr lvl="0"/>
            <a:r>
              <a:rPr lang="en-US"/>
              <a:t>History buffs</a:t>
            </a:r>
            <a:endParaRPr lang="en-US" dirty="0"/>
          </a:p>
          <a:p>
            <a:pPr lvl="0"/>
            <a:r>
              <a:rPr lang="en-US"/>
              <a:t>Sports enthusiasts</a:t>
            </a:r>
            <a:endParaRPr lang="en-US" dirty="0"/>
          </a:p>
          <a:p>
            <a:pPr lvl="0"/>
            <a:r>
              <a:rPr lang="en-US" dirty="0"/>
              <a:t>Couples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296D97-C8F4-41C9-9346-B0BE5C39F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955" y="3816473"/>
            <a:ext cx="6985334" cy="224253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ABCC986-B00A-43DB-959D-64373AEFEBF9}"/>
              </a:ext>
            </a:extLst>
          </p:cNvPr>
          <p:cNvSpPr/>
          <p:nvPr/>
        </p:nvSpPr>
        <p:spPr>
          <a:xfrm>
            <a:off x="6264202" y="6191720"/>
            <a:ext cx="2360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/>
              <a:t>Hilton, Conrad, 2023).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925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B2F03-D2D4-4E17-8C96-1831E13A2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63" y="4417752"/>
            <a:ext cx="3038298" cy="1476555"/>
          </a:xfrm>
        </p:spPr>
        <p:txBody>
          <a:bodyPr>
            <a:normAutofit fontScale="90000"/>
          </a:bodyPr>
          <a:lstStyle/>
          <a:p>
            <a:r>
              <a:rPr lang="en-US" sz="2300" b="1"/>
              <a:t>Nature, characteristics, and the existing tourism infrastructure of other hotels:   </a:t>
            </a:r>
            <a:br>
              <a:rPr lang="en-US" sz="2300" b="1" dirty="0"/>
            </a:br>
            <a:endParaRPr lang="en-US" sz="2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89DCF-A1A3-4234-A6C6-8739D6335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sz="2800" b="1" dirty="0"/>
              <a:t>Nature</a:t>
            </a:r>
            <a:r>
              <a:rPr lang="en-US" sz="2800" dirty="0"/>
              <a:t>: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800"/>
              <a:t>Hospitality industry services</a:t>
            </a:r>
            <a:r>
              <a:rPr lang="en-US" sz="2800" dirty="0"/>
              <a:t>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800"/>
              <a:t>Hotels rent rooms for profit</a:t>
            </a:r>
            <a:r>
              <a:rPr lang="en-US" sz="2800" dirty="0"/>
              <a:t>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800"/>
              <a:t>Varying hotel amenities</a:t>
            </a:r>
            <a:r>
              <a:rPr lang="en-US" sz="2800" dirty="0"/>
              <a:t>.</a:t>
            </a:r>
          </a:p>
          <a:p>
            <a:pPr marL="0" lvl="0" indent="0">
              <a:buNone/>
            </a:pPr>
            <a:endParaRPr lang="en-US" sz="2800" dirty="0"/>
          </a:p>
          <a:p>
            <a:pPr marL="0" lvl="0" indent="0">
              <a:buNone/>
            </a:pPr>
            <a:r>
              <a:rPr lang="en-US" sz="2800" b="1" dirty="0"/>
              <a:t>Scope</a:t>
            </a:r>
            <a:r>
              <a:rPr lang="en-US" sz="2800" dirty="0"/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/>
              <a:t>Guest happiness is a priority</a:t>
            </a:r>
            <a:r>
              <a:rPr lang="en-US" sz="2800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/>
              <a:t>Diverse hotel sizes</a:t>
            </a:r>
            <a:r>
              <a:rPr lang="en-US" sz="2800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800"/>
              <a:t>Classification based on offerings</a:t>
            </a:r>
            <a:r>
              <a:rPr lang="en-US" sz="2800" dirty="0"/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EF6A7D-0E9C-491C-B968-7BBCC8DD3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63" y="964891"/>
            <a:ext cx="2858346" cy="313659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1D883EA-D850-43BA-ACFA-0777D88EBC9F}"/>
              </a:ext>
            </a:extLst>
          </p:cNvPr>
          <p:cNvSpPr/>
          <p:nvPr/>
        </p:nvSpPr>
        <p:spPr>
          <a:xfrm>
            <a:off x="889957" y="279290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>
                <a:latin typeface="Arial" panose="020B0604020202020204" pitchFamily="34" charset="0"/>
                <a:ea typeface="Calibri" panose="020F0502020204030204" pitchFamily="34" charset="0"/>
              </a:rPr>
              <a:t>Atlas, 2019).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687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DE274-B275-47C8-B9EB-54E6C3922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Tourism infrastructure</a:t>
            </a:r>
            <a:r>
              <a:rPr lang="en-US" b="1" dirty="0"/>
              <a:t>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0600A-797D-489D-8207-60EA92931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3435" y="501274"/>
            <a:ext cx="5270195" cy="6128870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en-US" b="1" dirty="0"/>
              <a:t>Demographics: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Tourists and business travelers.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Families, luxury enthusiasts.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US" b="1" dirty="0"/>
              <a:t>Price Ranges: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Diverse accommodation costs.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US" b="1" dirty="0"/>
              <a:t>Business Services: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Meeting and event spaces.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For business and events.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US" b="1" dirty="0"/>
              <a:t>Amenities: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Housekeeping, laundry.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Guest amenities provided (</a:t>
            </a:r>
            <a:r>
              <a:rPr lang="en-US" dirty="0" err="1"/>
              <a:t>Fuste-Forne</a:t>
            </a:r>
            <a:r>
              <a:rPr lang="en-US" dirty="0"/>
              <a:t>, 2019).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718C22-7C02-4B32-8265-2E8BC2B21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1941" y="1949456"/>
            <a:ext cx="4618365" cy="262054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2A4DC2-DB79-4160-ABEE-6E30FEDA4274}"/>
              </a:ext>
            </a:extLst>
          </p:cNvPr>
          <p:cNvSpPr/>
          <p:nvPr/>
        </p:nvSpPr>
        <p:spPr>
          <a:xfrm>
            <a:off x="8842051" y="4970694"/>
            <a:ext cx="1642511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500">
                <a:latin typeface="Arial" panose="020B0604020202020204" pitchFamily="34" charset="0"/>
                <a:ea typeface="Calibri" panose="020F0502020204030204" pitchFamily="34" charset="0"/>
              </a:rPr>
              <a:t>Klook, 2014</a:t>
            </a:r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744313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CFD92-FE40-48FE-B257-7010B3C34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/>
              <a:t>Conrad's Nature, Scope, and Guest Facilities:  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4EDF7-6803-4201-8437-FD38D7223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512" y="864108"/>
            <a:ext cx="7440884" cy="2225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Nature: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Conrad luxury hotels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Symbol of liberty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/>
              <a:t>Beyond extravagant</a:t>
            </a:r>
            <a:r>
              <a:rPr lang="en-US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err="1"/>
              <a:t>Personalized</a:t>
            </a:r>
            <a:r>
              <a:rPr lang="en-US"/>
              <a:t>, opulent service</a:t>
            </a:r>
            <a:r>
              <a:rPr lang="en-US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D80677-318A-4D4A-99F7-D5DAA2858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681" y="2962968"/>
            <a:ext cx="7029450" cy="313372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1F1D474-6C28-4E26-9D98-BE5E2355F460}"/>
              </a:ext>
            </a:extLst>
          </p:cNvPr>
          <p:cNvSpPr/>
          <p:nvPr/>
        </p:nvSpPr>
        <p:spPr>
          <a:xfrm>
            <a:off x="6276269" y="6321824"/>
            <a:ext cx="1642511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500">
                <a:latin typeface="Arial" panose="020B0604020202020204" pitchFamily="34" charset="0"/>
                <a:ea typeface="Calibri" panose="020F0502020204030204" pitchFamily="34" charset="0"/>
              </a:rPr>
              <a:t>Klook, 2014</a:t>
            </a:r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87777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31C73-1943-4FA1-AFB9-46E8584C9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025" y="653320"/>
            <a:ext cx="2947482" cy="2320699"/>
          </a:xfrm>
        </p:spPr>
        <p:txBody>
          <a:bodyPr/>
          <a:lstStyle/>
          <a:p>
            <a:r>
              <a:rPr lang="en-US" b="1"/>
              <a:t>Scope</a:t>
            </a:r>
            <a:r>
              <a:rPr lang="en-US"/>
              <a:t> </a:t>
            </a:r>
            <a:r>
              <a:rPr lang="en-US" b="1"/>
              <a:t>&amp;</a:t>
            </a:r>
            <a:r>
              <a:rPr lang="en-US"/>
              <a:t> </a:t>
            </a:r>
            <a:r>
              <a:rPr lang="en-US" b="1"/>
              <a:t>Guest Facilities</a:t>
            </a:r>
            <a:r>
              <a:rPr lang="en-US" b="1" dirty="0"/>
              <a:t>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723AC-66E0-43B1-BC03-E6BF0A7AF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2735" y="739820"/>
            <a:ext cx="7787113" cy="57941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sz="2800" b="1" dirty="0"/>
              <a:t>Scope: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Preeminent luxury brand.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Rapid expansion.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Art, design, technology.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Personalized service.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Aesthetic focus.</a:t>
            </a:r>
          </a:p>
          <a:p>
            <a:pPr marL="0" lvl="0" indent="0">
              <a:buNone/>
            </a:pPr>
            <a:r>
              <a:rPr lang="en-US" sz="2800" b="1" dirty="0"/>
              <a:t>Guest Facilities: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Remarkable cuisine.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Spas, fitness </a:t>
            </a:r>
            <a:r>
              <a:rPr lang="en-US" sz="2400" dirty="0" err="1"/>
              <a:t>centres</a:t>
            </a:r>
            <a:r>
              <a:rPr lang="en-US" sz="2400" dirty="0"/>
              <a:t>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Weddings, conferences.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Family-specific services.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400" dirty="0"/>
              <a:t>Marketing, luxury bookings, unique experience (Glover, 2009).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923DBF-C38D-400E-AA75-A74A929A5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31" y="2128189"/>
            <a:ext cx="2885270" cy="330494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A2680E6-6719-4F01-9737-D12CA4CD67F0}"/>
              </a:ext>
            </a:extLst>
          </p:cNvPr>
          <p:cNvSpPr/>
          <p:nvPr/>
        </p:nvSpPr>
        <p:spPr>
          <a:xfrm>
            <a:off x="858473" y="5559186"/>
            <a:ext cx="1736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>
                <a:latin typeface="Arial" panose="020B0604020202020204" pitchFamily="34" charset="0"/>
                <a:ea typeface="Calibri" panose="020F0502020204030204" pitchFamily="34" charset="0"/>
              </a:rPr>
              <a:t>tourism, 2006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33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27AAF-D5D7-4B6C-9299-13E5C914D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Rousing Reception for Guests</a:t>
            </a:r>
            <a:r>
              <a:rPr lang="en-US" b="1" dirty="0"/>
              <a:t>: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AB8D0-777E-4CFB-9CAC-838C57FF6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9112" y="1955638"/>
            <a:ext cx="3818794" cy="3179515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/>
              <a:t>Warm greetings</a:t>
            </a:r>
            <a:r>
              <a:rPr lang="en-US" sz="2400" dirty="0"/>
              <a:t>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/>
              <a:t>Favorable first impression</a:t>
            </a:r>
            <a:r>
              <a:rPr lang="en-US" sz="2400" dirty="0"/>
              <a:t>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/>
              <a:t>Encourages return visits</a:t>
            </a:r>
            <a:r>
              <a:rPr lang="en-US" sz="2400" dirty="0"/>
              <a:t>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/>
              <a:t>Positive guest feedback</a:t>
            </a:r>
            <a:r>
              <a:rPr lang="en-US" sz="240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96A43F-E1C5-4A35-B3B9-85F1ABC31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5603" y="743140"/>
            <a:ext cx="3495675" cy="53625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8A90CF3-F1B8-4CAA-A5C7-AC2DED27C88F}"/>
              </a:ext>
            </a:extLst>
          </p:cNvPr>
          <p:cNvSpPr/>
          <p:nvPr/>
        </p:nvSpPr>
        <p:spPr>
          <a:xfrm>
            <a:off x="4403323" y="6241001"/>
            <a:ext cx="291048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500">
                <a:latin typeface="Arial" panose="020B0604020202020204" pitchFamily="34" charset="0"/>
                <a:ea typeface="Calibri" panose="020F0502020204030204" pitchFamily="34" charset="0"/>
              </a:rPr>
              <a:t>Hotelscombined, 2010</a:t>
            </a:r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9471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00A4D-9AE5-4B20-91FC-81853174B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 Role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F0E8-6FA9-4A83-A008-8C28D4FF3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Courteous guest greetings.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Promptly resolve inquiries.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Efficient check-ins and check-outs.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Share info on amenities.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Keep lobby clean.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Safety and security protocols.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Manage reservations.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/>
              <a:t>Exceptional service.</a:t>
            </a:r>
          </a:p>
        </p:txBody>
      </p:sp>
    </p:spTree>
    <p:extLst>
      <p:ext uri="{BB962C8B-B14F-4D97-AF65-F5344CB8AC3E}">
        <p14:creationId xmlns:p14="http://schemas.microsoft.com/office/powerpoint/2010/main" val="450681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C8755-6AED-4B33-B662-9E21B0B51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Meeting Client’s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728ED-A752-4475-BFE0-E7475C6A0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608076"/>
            <a:ext cx="7315200" cy="56327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Personalized guest interactions.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Unique boutique experience.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Stylish, comfortable rooms.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Sustainability practices.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Dining, entertainment.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Quality and attention to detail.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Prompt issue resolution.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/>
              <a:t>Culture, neighborhood focus.</a:t>
            </a:r>
          </a:p>
        </p:txBody>
      </p:sp>
    </p:spTree>
    <p:extLst>
      <p:ext uri="{BB962C8B-B14F-4D97-AF65-F5344CB8AC3E}">
        <p14:creationId xmlns:p14="http://schemas.microsoft.com/office/powerpoint/2010/main" val="1571394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FD463-F85D-4238-AFA6-C0B238E53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Comparison of Conrad Hotel and Sofitel Hotel</a:t>
            </a:r>
            <a:r>
              <a:rPr lang="en-US" b="1" dirty="0"/>
              <a:t>: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7C68F-0E14-42B3-BA0D-043C72562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8851" y="2621889"/>
            <a:ext cx="7634465" cy="35388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Luxury hotel by Hilton.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Opulent accommodations.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Refined, opulent experience.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Global presence.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Client satisfaction priority.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Hilton Honors points (</a:t>
            </a:r>
            <a:r>
              <a:rPr lang="en-US" sz="2400" dirty="0" err="1"/>
              <a:t>Gummersson</a:t>
            </a:r>
            <a:r>
              <a:rPr lang="en-US" sz="2400" dirty="0"/>
              <a:t>, 2000).</a:t>
            </a:r>
          </a:p>
        </p:txBody>
      </p:sp>
      <p:pic>
        <p:nvPicPr>
          <p:cNvPr id="6" name="Picture 2" descr="upload.wikimedia.org/wikipedia/commons/thumb/1/...">
            <a:extLst>
              <a:ext uri="{FF2B5EF4-FFF2-40B4-BE49-F238E27FC236}">
                <a16:creationId xmlns:a16="http://schemas.microsoft.com/office/drawing/2014/main" id="{8AA0B319-5F78-43E5-BF5C-F646268D8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618" y="865988"/>
            <a:ext cx="5444406" cy="140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04B809B-8DF0-43FC-91D2-E635AEBC51CE}"/>
              </a:ext>
            </a:extLst>
          </p:cNvPr>
          <p:cNvSpPr/>
          <p:nvPr/>
        </p:nvSpPr>
        <p:spPr>
          <a:xfrm>
            <a:off x="10204548" y="2030258"/>
            <a:ext cx="11038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(</a:t>
            </a:r>
            <a:r>
              <a:rPr lang="en-US" sz="1200"/>
              <a:t>Hilton, 2023).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515983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93D78-75A0-46DB-9B4F-A8887E68D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206" y="2901510"/>
            <a:ext cx="2947482" cy="1437105"/>
          </a:xfrm>
        </p:spPr>
        <p:txBody>
          <a:bodyPr/>
          <a:lstStyle/>
          <a:p>
            <a:r>
              <a:rPr lang="en-US" b="1"/>
              <a:t>Hotel Sofitel: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6ADFE-35F2-4FB1-AAAA-5889F4F7E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2475792"/>
            <a:ext cx="7315200" cy="3725647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Sofitel in AccorHotels.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French elegance, local culture.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Art, design, culture influence.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Global presence.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Gourmet dining.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Spa, wellness facilities (Hall &amp; Mitchell, 2000).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CD3367-4314-4166-807B-6919ABBCD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294" y="601000"/>
            <a:ext cx="5107148" cy="176318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66CAA1-20EB-4D57-B50D-2384093FF382}"/>
              </a:ext>
            </a:extLst>
          </p:cNvPr>
          <p:cNvSpPr/>
          <p:nvPr/>
        </p:nvSpPr>
        <p:spPr>
          <a:xfrm>
            <a:off x="9946758" y="1882996"/>
            <a:ext cx="114005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200">
                <a:latin typeface="Arial" panose="020B0604020202020204" pitchFamily="34" charset="0"/>
                <a:ea typeface="Calibri" panose="020F0502020204030204" pitchFamily="34" charset="0"/>
              </a:rPr>
              <a:t>Sofitel, 2023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61182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76716-865E-44C2-AB57-B9D5199C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Conclusion: 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E998-9467-4465-AED0-7B1B649A4E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Extraordinary hospitality.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Preferred in congested markets.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Versatile services, and amenities.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Client satisfaction, loyalty.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Excellent service reputation.</a:t>
            </a:r>
          </a:p>
        </p:txBody>
      </p:sp>
    </p:spTree>
    <p:extLst>
      <p:ext uri="{BB962C8B-B14F-4D97-AF65-F5344CB8AC3E}">
        <p14:creationId xmlns:p14="http://schemas.microsoft.com/office/powerpoint/2010/main" val="4026959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C899-33DE-46BA-9133-3C7385A72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r>
              <a:rPr lang="en-US" altLang="en-US" dirty="0" bmk="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eferences</a:t>
            </a:r>
            <a:br>
              <a:rPr lang="en-US" altLang="en-US" sz="4400" dirty="0">
                <a:solidFill>
                  <a:schemeClr val="bg1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80B67B3-D4BB-47D4-BB4A-AB674ED2D8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69267" y="669852"/>
            <a:ext cx="7387617" cy="550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ClrTx/>
              <a:buNone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Atlas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(2019, March).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Moes atlas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://www.moesatlas.com/conrad-hilton-manila-new-hotel-review/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Fath, B. P., Fiedler, A., Li, Z. &amp;., &amp; high, W. (2017). Collective Destination Marketing in China:.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Leveraging Social Media Celebrity Endorsement. Tourism Analysis,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377-387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Fodness, D., &amp; Murray, B. (1998). A typology of tourist information search strategies.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Travel Research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108-119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Fuste-Forne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(2019). Star Chefs and the Table: From Restaurant to Home-Based Culinary Experiences.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Culinary Science &amp; Technology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Glaser, B. G., &amp; Strauss, A. (1967).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discovery of grounded theory: strategies for qualitative research .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Aldine b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Glover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(2009). Celebrity endorsement in tourism advertising: effects on destination image.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Hospitality and Tourism Management,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16-23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Gummersson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(2000).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Qualitative methods in research management .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Thousand Oaks: CA: Sage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Hall, C. M., &amp; Mitchell, R. (2000). We are what we eat: tourism, culture and the globalisation and localisation of cuisine.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 Culture and Communication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29-37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Henderson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(2018). Western celebrity chefs and restaurants: A view from singapore.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APJIHT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51-67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Hilton. (2023).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Conrad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Cornard Hotels: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://www.hilton.com/en/brands/conrad-hotels/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Hilton. (2023).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Stay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Hilton: http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://www.hilton.com/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Hotelscombined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(2010).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Conrad Bengaluru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Hotel Combined: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://www.hotelscombined.in/Hotel/Conrad_Bengaluru.htm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Klook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(2014).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Klook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Conrad Manila: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://www.klook.com/en-IN/hotels/detail/268113-conrad-manila/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MAYAD. (2019).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conrad hotel manila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Chapters by Mayad: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://chapters.ph/projects/conrad-hotel-manila/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SofiTel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(2023).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Sofitek hotels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://fity.club/sofitel-hotel-logo.htm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r>
              <a:rPr kumimoji="0" lang="en-US" altLang="en-US" sz="12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y. (2006).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 City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nyc Tourism: 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://www.nyctourism.com/hotels/conrad-new-york-downtown/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00000"/>
              </a:lnSpc>
              <a:buClrTx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97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Fra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112</TotalTime>
  <Words>1838</Words>
  <Application>Microsoft Office PowerPoint</Application>
  <PresentationFormat>Widescreen</PresentationFormat>
  <Paragraphs>195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Corbel</vt:lpstr>
      <vt:lpstr>Times New Roman</vt:lpstr>
      <vt:lpstr>Wingdings</vt:lpstr>
      <vt:lpstr>Wingdings 2</vt:lpstr>
      <vt:lpstr>Frame</vt:lpstr>
      <vt:lpstr>Hospitality and guest services Module code: BMIH4003 Module tutor: Deborah Ann Lloyd</vt:lpstr>
      <vt:lpstr>Conrad Hotel</vt:lpstr>
      <vt:lpstr>Table of contents:</vt:lpstr>
      <vt:lpstr>Introduction:</vt:lpstr>
      <vt:lpstr>Clientage of Conrad Hotel:</vt:lpstr>
      <vt:lpstr>Nature, characteristics, and the existing tourism infrastructure of other hotels:    </vt:lpstr>
      <vt:lpstr>Tourism infrastructure:</vt:lpstr>
      <vt:lpstr>Conrad's Nature, Scope, and Guest Facilities:   </vt:lpstr>
      <vt:lpstr>Scope &amp; Guest Facilities: </vt:lpstr>
      <vt:lpstr>Rousing Reception for Guests: </vt:lpstr>
      <vt:lpstr>My Job Role of Guest Services</vt:lpstr>
      <vt:lpstr>Meeting Client’s Expectations</vt:lpstr>
      <vt:lpstr>Comparison of Conrad Hotel and Sofitel Hotel: </vt:lpstr>
      <vt:lpstr>Hotel Sofitel:  </vt:lpstr>
      <vt:lpstr>Conclusion: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</dc:title>
  <dc:creator>Acme Gamers</dc:creator>
  <cp:lastModifiedBy>Anu</cp:lastModifiedBy>
  <cp:revision>48</cp:revision>
  <dcterms:created xsi:type="dcterms:W3CDTF">2023-10-15T23:46:40Z</dcterms:created>
  <dcterms:modified xsi:type="dcterms:W3CDTF">2023-10-21T06:49:40Z</dcterms:modified>
</cp:coreProperties>
</file>