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30"/>
  </p:notesMasterIdLst>
  <p:handoutMasterIdLst>
    <p:handoutMasterId r:id="rId31"/>
  </p:handoutMasterIdLst>
  <p:sldIdLst>
    <p:sldId id="314" r:id="rId2"/>
    <p:sldId id="431" r:id="rId3"/>
    <p:sldId id="441" r:id="rId4"/>
    <p:sldId id="438" r:id="rId5"/>
    <p:sldId id="440" r:id="rId6"/>
    <p:sldId id="439" r:id="rId7"/>
    <p:sldId id="326" r:id="rId8"/>
    <p:sldId id="323" r:id="rId9"/>
    <p:sldId id="345" r:id="rId10"/>
    <p:sldId id="354" r:id="rId11"/>
    <p:sldId id="382" r:id="rId12"/>
    <p:sldId id="381" r:id="rId13"/>
    <p:sldId id="398" r:id="rId14"/>
    <p:sldId id="348" r:id="rId15"/>
    <p:sldId id="435" r:id="rId16"/>
    <p:sldId id="433" r:id="rId17"/>
    <p:sldId id="347" r:id="rId18"/>
    <p:sldId id="346" r:id="rId19"/>
    <p:sldId id="334" r:id="rId20"/>
    <p:sldId id="330" r:id="rId21"/>
    <p:sldId id="432" r:id="rId22"/>
    <p:sldId id="350" r:id="rId23"/>
    <p:sldId id="412" r:id="rId24"/>
    <p:sldId id="384" r:id="rId25"/>
    <p:sldId id="410" r:id="rId26"/>
    <p:sldId id="331" r:id="rId27"/>
    <p:sldId id="436" r:id="rId28"/>
    <p:sldId id="437" r:id="rId29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431"/>
            <p14:sldId id="441"/>
            <p14:sldId id="438"/>
            <p14:sldId id="440"/>
            <p14:sldId id="439"/>
            <p14:sldId id="326"/>
            <p14:sldId id="323"/>
            <p14:sldId id="345"/>
            <p14:sldId id="354"/>
            <p14:sldId id="382"/>
            <p14:sldId id="381"/>
            <p14:sldId id="398"/>
            <p14:sldId id="348"/>
            <p14:sldId id="435"/>
            <p14:sldId id="433"/>
            <p14:sldId id="347"/>
            <p14:sldId id="346"/>
            <p14:sldId id="334"/>
            <p14:sldId id="330"/>
            <p14:sldId id="432"/>
            <p14:sldId id="350"/>
            <p14:sldId id="412"/>
            <p14:sldId id="384"/>
            <p14:sldId id="410"/>
            <p14:sldId id="331"/>
            <p14:sldId id="436"/>
            <p14:sldId id="437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E6E6"/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5" autoAdjust="0"/>
    <p:restoredTop sz="96433" autoAdjust="0"/>
  </p:normalViewPr>
  <p:slideViewPr>
    <p:cSldViewPr snapToGrid="0">
      <p:cViewPr varScale="1">
        <p:scale>
          <a:sx n="85" d="100"/>
          <a:sy n="85" d="100"/>
        </p:scale>
        <p:origin x="1548" y="3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651563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039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47054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pmjs.com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Node.js Quick Guide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 bwMode="auto">
          <a:xfrm>
            <a:off x="798897" y="3003082"/>
            <a:ext cx="4803006" cy="899962"/>
          </a:xfrm>
          <a:prstGeom prst="roundRect">
            <a:avLst/>
          </a:prstGeom>
          <a:solidFill>
            <a:schemeClr val="bg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 Node.js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14400"/>
            <a:ext cx="7029450" cy="4480559"/>
          </a:xfrm>
        </p:spPr>
        <p:txBody>
          <a:bodyPr/>
          <a:lstStyle/>
          <a:p>
            <a:r>
              <a:rPr lang="en-GB" dirty="0"/>
              <a:t>Enable the </a:t>
            </a:r>
            <a:r>
              <a:rPr lang="en-GB" dirty="0" err="1"/>
              <a:t>NodeSource</a:t>
            </a:r>
            <a:r>
              <a:rPr lang="en-GB" dirty="0"/>
              <a:t> </a:t>
            </a:r>
            <a:r>
              <a:rPr lang="en-GB" dirty="0" smtClean="0"/>
              <a:t>repository</a:t>
            </a:r>
          </a:p>
          <a:p>
            <a:r>
              <a:rPr lang="en-GB" dirty="0" smtClean="0"/>
              <a:t>Install node.js and </a:t>
            </a:r>
            <a:r>
              <a:rPr lang="en-GB" dirty="0" err="1" smtClean="0"/>
              <a:t>npm</a:t>
            </a:r>
            <a:r>
              <a:rPr lang="en-GB" dirty="0" smtClean="0"/>
              <a:t> (</a:t>
            </a:r>
            <a:r>
              <a:rPr lang="en-GB" dirty="0" err="1" smtClean="0"/>
              <a:t>nodejs</a:t>
            </a:r>
            <a:r>
              <a:rPr lang="en-GB" dirty="0" smtClean="0"/>
              <a:t> package does both)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…check for latest version at link below</a:t>
            </a:r>
          </a:p>
          <a:p>
            <a:endParaRPr lang="en-GB" dirty="0"/>
          </a:p>
          <a:p>
            <a:r>
              <a:rPr lang="en-GB" b="1" dirty="0"/>
              <a:t>Windows install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https://nodejs.org/en/download/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EXTRA….we won’t do this….</a:t>
            </a:r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compile and install native </a:t>
            </a:r>
            <a:r>
              <a:rPr lang="en-GB" dirty="0" err="1"/>
              <a:t>addons</a:t>
            </a:r>
            <a:r>
              <a:rPr lang="en-GB" dirty="0"/>
              <a:t> from </a:t>
            </a:r>
            <a:r>
              <a:rPr lang="en-GB" dirty="0" err="1"/>
              <a:t>npm</a:t>
            </a:r>
            <a:r>
              <a:rPr lang="en-GB" dirty="0"/>
              <a:t> you may also need to install build tools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56164" y="1721552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it-IT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curl </a:t>
            </a:r>
            <a:r>
              <a:rPr kumimoji="0" lang="it-IT" altLang="en-US" sz="1800" dirty="0">
                <a:solidFill>
                  <a:schemeClr val="accent5">
                    <a:lumMod val="50000"/>
                  </a:schemeClr>
                </a:solidFill>
              </a:rPr>
              <a:t>-sL https://deb.nodesource.com/setup_13.x | sudo -E bash -</a:t>
            </a:r>
            <a:endParaRPr kumimoji="0" lang="en-GB" altLang="en-US" sz="18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sudo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apt-get install -y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nodejs</a:t>
            </a:r>
            <a:endParaRPr kumimoji="0" lang="en-GB" altLang="en-US" sz="1800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72076" y="5876223"/>
            <a:ext cx="5673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https://github.com/nodesource/distributions#debinstall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212783" y="40185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856164" y="5280143"/>
            <a:ext cx="7908925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it-IT" altLang="en-US" sz="1800" dirty="0">
                <a:solidFill>
                  <a:schemeClr val="accent5">
                    <a:lumMod val="50000"/>
                  </a:schemeClr>
                </a:solidFill>
              </a:rPr>
              <a:t>$ apt-get install -y build-essential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5953" y="2656782"/>
            <a:ext cx="26338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Note: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You may need to install </a:t>
            </a:r>
            <a:r>
              <a:rPr lang="en-GB" dirty="0" err="1" smtClean="0"/>
              <a:t>npm</a:t>
            </a:r>
            <a:r>
              <a:rPr lang="en-GB" dirty="0" smtClean="0"/>
              <a:t> separately</a:t>
            </a:r>
            <a:br>
              <a:rPr lang="en-GB" dirty="0" smtClean="0"/>
            </a:br>
            <a:r>
              <a:rPr lang="en-GB" i="1" dirty="0" smtClean="0"/>
              <a:t>$ apt-get install -y </a:t>
            </a:r>
            <a:r>
              <a:rPr lang="en-GB" i="1" dirty="0" err="1" smtClean="0"/>
              <a:t>npm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$ </a:t>
            </a:r>
            <a:r>
              <a:rPr lang="pl-PL" i="1" dirty="0"/>
              <a:t>npm </a:t>
            </a:r>
            <a:r>
              <a:rPr lang="pl-PL" i="1" dirty="0" smtClean="0"/>
              <a:t>i</a:t>
            </a:r>
            <a:r>
              <a:rPr lang="en-GB" i="1" dirty="0" err="1" smtClean="0"/>
              <a:t>nstall</a:t>
            </a:r>
            <a:r>
              <a:rPr lang="pl-PL" i="1" dirty="0" smtClean="0"/>
              <a:t> </a:t>
            </a:r>
            <a:r>
              <a:rPr lang="pl-PL" i="1" dirty="0"/>
              <a:t>-g </a:t>
            </a:r>
            <a:r>
              <a:rPr lang="pl-PL" i="1" dirty="0" smtClean="0"/>
              <a:t>npx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38547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Windows Users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Perhaps use the Git Bash Window to follow these examples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use a standard Windows Console Window but you will need to translate the “Unix” to “Windows” commands seen in these slides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8654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does it run?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83907"/>
            <a:ext cx="7029450" cy="655211"/>
          </a:xfrm>
        </p:spPr>
        <p:txBody>
          <a:bodyPr/>
          <a:lstStyle/>
          <a:p>
            <a:r>
              <a:rPr lang="en-GB" dirty="0" smtClean="0"/>
              <a:t>On the server-side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4530375" y="2958581"/>
            <a:ext cx="2897187" cy="2389188"/>
          </a:xfrm>
          <a:prstGeom prst="rect">
            <a:avLst/>
          </a:prstGeom>
          <a:solidFill>
            <a:srgbClr val="FFFFFF"/>
          </a:solidFill>
          <a:ln w="4763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5170784" y="5396981"/>
            <a:ext cx="140352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 dirty="0">
                <a:solidFill>
                  <a:srgbClr val="000000"/>
                </a:solidFill>
                <a:latin typeface="Arial" panose="020B0604020202020204" pitchFamily="34" charset="0"/>
              </a:rPr>
              <a:t>Web </a:t>
            </a:r>
            <a:r>
              <a:rPr kumimoji="0" lang="en-US" altLang="en-US" sz="1700" dirty="0" smtClean="0">
                <a:solidFill>
                  <a:srgbClr val="000000"/>
                </a:solidFill>
                <a:latin typeface="Arial" panose="020B0604020202020204" pitchFamily="34" charset="0"/>
              </a:rPr>
              <a:t>Server or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 dirty="0" smtClean="0">
                <a:solidFill>
                  <a:srgbClr val="000000"/>
                </a:solidFill>
                <a:latin typeface="Arial" panose="020B0604020202020204" pitchFamily="34" charset="0"/>
              </a:rPr>
              <a:t>Web Service</a:t>
            </a:r>
            <a:endParaRPr kumimoji="0" lang="en-US" altLang="en-US" sz="1800" dirty="0"/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5661449" y="3220519"/>
            <a:ext cx="74058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 dirty="0" smtClean="0">
                <a:solidFill>
                  <a:srgbClr val="000000"/>
                </a:solidFill>
                <a:latin typeface="Arial" panose="020B0604020202020204" pitchFamily="34" charset="0"/>
              </a:rPr>
              <a:t>Node.js</a:t>
            </a:r>
            <a:endParaRPr kumimoji="0" lang="en-US" altLang="en-US" sz="1800" dirty="0"/>
          </a:p>
        </p:txBody>
      </p:sp>
      <p:sp>
        <p:nvSpPr>
          <p:cNvPr id="12" name="Freeform 12"/>
          <p:cNvSpPr>
            <a:spLocks/>
          </p:cNvSpPr>
          <p:nvPr/>
        </p:nvSpPr>
        <p:spPr bwMode="auto">
          <a:xfrm>
            <a:off x="1545875" y="3852344"/>
            <a:ext cx="596900" cy="596900"/>
          </a:xfrm>
          <a:custGeom>
            <a:avLst/>
            <a:gdLst>
              <a:gd name="T0" fmla="*/ 2147483646 w 376"/>
              <a:gd name="T1" fmla="*/ 2147483646 h 376"/>
              <a:gd name="T2" fmla="*/ 0 w 376"/>
              <a:gd name="T3" fmla="*/ 2147483646 h 376"/>
              <a:gd name="T4" fmla="*/ 0 w 376"/>
              <a:gd name="T5" fmla="*/ 2147483646 h 376"/>
              <a:gd name="T6" fmla="*/ 2147483646 w 376"/>
              <a:gd name="T7" fmla="*/ 2147483646 h 376"/>
              <a:gd name="T8" fmla="*/ 2147483646 w 376"/>
              <a:gd name="T9" fmla="*/ 2147483646 h 376"/>
              <a:gd name="T10" fmla="*/ 2147483646 w 376"/>
              <a:gd name="T11" fmla="*/ 2147483646 h 376"/>
              <a:gd name="T12" fmla="*/ 2147483646 w 376"/>
              <a:gd name="T13" fmla="*/ 2147483646 h 376"/>
              <a:gd name="T14" fmla="*/ 2147483646 w 376"/>
              <a:gd name="T15" fmla="*/ 2147483646 h 376"/>
              <a:gd name="T16" fmla="*/ 2147483646 w 376"/>
              <a:gd name="T17" fmla="*/ 0 h 376"/>
              <a:gd name="T18" fmla="*/ 2147483646 w 376"/>
              <a:gd name="T19" fmla="*/ 0 h 376"/>
              <a:gd name="T20" fmla="*/ 2147483646 w 376"/>
              <a:gd name="T21" fmla="*/ 2147483646 h 376"/>
              <a:gd name="T22" fmla="*/ 2147483646 w 376"/>
              <a:gd name="T23" fmla="*/ 2147483646 h 376"/>
              <a:gd name="T24" fmla="*/ 2147483646 w 376"/>
              <a:gd name="T25" fmla="*/ 2147483646 h 37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376"/>
              <a:gd name="T40" fmla="*/ 0 h 376"/>
              <a:gd name="T41" fmla="*/ 376 w 376"/>
              <a:gd name="T42" fmla="*/ 376 h 37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376" h="376">
                <a:moveTo>
                  <a:pt x="79" y="248"/>
                </a:moveTo>
                <a:lnTo>
                  <a:pt x="0" y="248"/>
                </a:lnTo>
                <a:lnTo>
                  <a:pt x="0" y="376"/>
                </a:lnTo>
                <a:lnTo>
                  <a:pt x="376" y="376"/>
                </a:lnTo>
                <a:lnTo>
                  <a:pt x="376" y="248"/>
                </a:lnTo>
                <a:lnTo>
                  <a:pt x="293" y="248"/>
                </a:lnTo>
                <a:lnTo>
                  <a:pt x="293" y="229"/>
                </a:lnTo>
                <a:lnTo>
                  <a:pt x="328" y="229"/>
                </a:lnTo>
                <a:lnTo>
                  <a:pt x="328" y="0"/>
                </a:lnTo>
                <a:lnTo>
                  <a:pt x="44" y="0"/>
                </a:lnTo>
                <a:lnTo>
                  <a:pt x="44" y="229"/>
                </a:lnTo>
                <a:lnTo>
                  <a:pt x="79" y="229"/>
                </a:lnTo>
                <a:lnTo>
                  <a:pt x="79" y="2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>
            <a:spLocks/>
          </p:cNvSpPr>
          <p:nvPr/>
        </p:nvSpPr>
        <p:spPr bwMode="auto">
          <a:xfrm>
            <a:off x="1545875" y="3852344"/>
            <a:ext cx="596900" cy="596900"/>
          </a:xfrm>
          <a:custGeom>
            <a:avLst/>
            <a:gdLst>
              <a:gd name="T0" fmla="*/ 2147483646 w 376"/>
              <a:gd name="T1" fmla="*/ 2147483646 h 376"/>
              <a:gd name="T2" fmla="*/ 0 w 376"/>
              <a:gd name="T3" fmla="*/ 2147483646 h 376"/>
              <a:gd name="T4" fmla="*/ 0 w 376"/>
              <a:gd name="T5" fmla="*/ 2147483646 h 376"/>
              <a:gd name="T6" fmla="*/ 2147483646 w 376"/>
              <a:gd name="T7" fmla="*/ 2147483646 h 376"/>
              <a:gd name="T8" fmla="*/ 2147483646 w 376"/>
              <a:gd name="T9" fmla="*/ 2147483646 h 376"/>
              <a:gd name="T10" fmla="*/ 2147483646 w 376"/>
              <a:gd name="T11" fmla="*/ 2147483646 h 376"/>
              <a:gd name="T12" fmla="*/ 2147483646 w 376"/>
              <a:gd name="T13" fmla="*/ 2147483646 h 376"/>
              <a:gd name="T14" fmla="*/ 2147483646 w 376"/>
              <a:gd name="T15" fmla="*/ 2147483646 h 376"/>
              <a:gd name="T16" fmla="*/ 2147483646 w 376"/>
              <a:gd name="T17" fmla="*/ 0 h 376"/>
              <a:gd name="T18" fmla="*/ 2147483646 w 376"/>
              <a:gd name="T19" fmla="*/ 0 h 376"/>
              <a:gd name="T20" fmla="*/ 2147483646 w 376"/>
              <a:gd name="T21" fmla="*/ 2147483646 h 376"/>
              <a:gd name="T22" fmla="*/ 2147483646 w 376"/>
              <a:gd name="T23" fmla="*/ 2147483646 h 376"/>
              <a:gd name="T24" fmla="*/ 2147483646 w 376"/>
              <a:gd name="T25" fmla="*/ 2147483646 h 37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376"/>
              <a:gd name="T40" fmla="*/ 0 h 376"/>
              <a:gd name="T41" fmla="*/ 376 w 376"/>
              <a:gd name="T42" fmla="*/ 376 h 37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376" h="376">
                <a:moveTo>
                  <a:pt x="79" y="248"/>
                </a:moveTo>
                <a:lnTo>
                  <a:pt x="0" y="248"/>
                </a:lnTo>
                <a:lnTo>
                  <a:pt x="0" y="376"/>
                </a:lnTo>
                <a:lnTo>
                  <a:pt x="376" y="376"/>
                </a:lnTo>
                <a:lnTo>
                  <a:pt x="376" y="248"/>
                </a:lnTo>
                <a:lnTo>
                  <a:pt x="293" y="248"/>
                </a:lnTo>
                <a:lnTo>
                  <a:pt x="293" y="229"/>
                </a:lnTo>
                <a:lnTo>
                  <a:pt x="328" y="229"/>
                </a:lnTo>
                <a:lnTo>
                  <a:pt x="328" y="0"/>
                </a:lnTo>
                <a:lnTo>
                  <a:pt x="44" y="0"/>
                </a:lnTo>
                <a:lnTo>
                  <a:pt x="44" y="229"/>
                </a:lnTo>
                <a:lnTo>
                  <a:pt x="79" y="229"/>
                </a:lnTo>
                <a:lnTo>
                  <a:pt x="79" y="248"/>
                </a:lnTo>
              </a:path>
            </a:pathLst>
          </a:custGeom>
          <a:noFill/>
          <a:ln w="158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>
            <a:off x="1671287" y="4246044"/>
            <a:ext cx="339725" cy="1587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>
            <a:off x="1671287" y="4215881"/>
            <a:ext cx="339725" cy="1588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>
            <a:spLocks noEditPoints="1"/>
          </p:cNvSpPr>
          <p:nvPr/>
        </p:nvSpPr>
        <p:spPr bwMode="auto">
          <a:xfrm>
            <a:off x="1849087" y="4261919"/>
            <a:ext cx="247650" cy="171450"/>
          </a:xfrm>
          <a:custGeom>
            <a:avLst/>
            <a:gdLst>
              <a:gd name="T0" fmla="*/ 0 w 156"/>
              <a:gd name="T1" fmla="*/ 2147483646 h 108"/>
              <a:gd name="T2" fmla="*/ 2147483646 w 156"/>
              <a:gd name="T3" fmla="*/ 2147483646 h 108"/>
              <a:gd name="T4" fmla="*/ 2147483646 w 156"/>
              <a:gd name="T5" fmla="*/ 0 h 108"/>
              <a:gd name="T6" fmla="*/ 0 w 156"/>
              <a:gd name="T7" fmla="*/ 0 h 108"/>
              <a:gd name="T8" fmla="*/ 0 w 156"/>
              <a:gd name="T9" fmla="*/ 2147483646 h 108"/>
              <a:gd name="T10" fmla="*/ 2147483646 w 156"/>
              <a:gd name="T11" fmla="*/ 2147483646 h 108"/>
              <a:gd name="T12" fmla="*/ 2147483646 w 156"/>
              <a:gd name="T13" fmla="*/ 2147483646 h 108"/>
              <a:gd name="T14" fmla="*/ 2147483646 w 156"/>
              <a:gd name="T15" fmla="*/ 0 h 108"/>
              <a:gd name="T16" fmla="*/ 2147483646 w 156"/>
              <a:gd name="T17" fmla="*/ 0 h 108"/>
              <a:gd name="T18" fmla="*/ 2147483646 w 156"/>
              <a:gd name="T19" fmla="*/ 2147483646 h 108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156"/>
              <a:gd name="T31" fmla="*/ 0 h 108"/>
              <a:gd name="T32" fmla="*/ 156 w 156"/>
              <a:gd name="T33" fmla="*/ 108 h 108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156" h="108">
                <a:moveTo>
                  <a:pt x="0" y="108"/>
                </a:moveTo>
                <a:lnTo>
                  <a:pt x="124" y="108"/>
                </a:lnTo>
                <a:lnTo>
                  <a:pt x="124" y="0"/>
                </a:lnTo>
                <a:lnTo>
                  <a:pt x="0" y="0"/>
                </a:lnTo>
                <a:lnTo>
                  <a:pt x="0" y="108"/>
                </a:lnTo>
                <a:close/>
                <a:moveTo>
                  <a:pt x="137" y="19"/>
                </a:moveTo>
                <a:lnTo>
                  <a:pt x="156" y="19"/>
                </a:lnTo>
                <a:lnTo>
                  <a:pt x="156" y="0"/>
                </a:lnTo>
                <a:lnTo>
                  <a:pt x="137" y="0"/>
                </a:lnTo>
                <a:lnTo>
                  <a:pt x="137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Rectangle 17"/>
          <p:cNvSpPr>
            <a:spLocks noChangeArrowheads="1"/>
          </p:cNvSpPr>
          <p:nvPr/>
        </p:nvSpPr>
        <p:spPr bwMode="auto">
          <a:xfrm>
            <a:off x="1849087" y="4261919"/>
            <a:ext cx="196850" cy="171450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>
            <a:off x="1849087" y="4322244"/>
            <a:ext cx="196850" cy="1587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>
            <a:off x="1849087" y="4377806"/>
            <a:ext cx="196850" cy="1588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" name="Line 20"/>
          <p:cNvSpPr>
            <a:spLocks noChangeShapeType="1"/>
          </p:cNvSpPr>
          <p:nvPr/>
        </p:nvSpPr>
        <p:spPr bwMode="auto">
          <a:xfrm>
            <a:off x="1858612" y="4347644"/>
            <a:ext cx="177800" cy="1587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" name="Rectangle 21"/>
          <p:cNvSpPr>
            <a:spLocks noChangeArrowheads="1"/>
          </p:cNvSpPr>
          <p:nvPr/>
        </p:nvSpPr>
        <p:spPr bwMode="auto">
          <a:xfrm>
            <a:off x="1964975" y="4327006"/>
            <a:ext cx="55562" cy="4127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2" name="Rectangle 22"/>
          <p:cNvSpPr>
            <a:spLocks noChangeArrowheads="1"/>
          </p:cNvSpPr>
          <p:nvPr/>
        </p:nvSpPr>
        <p:spPr bwMode="auto">
          <a:xfrm>
            <a:off x="2066575" y="4261919"/>
            <a:ext cx="30162" cy="30162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3" name="Freeform 23"/>
          <p:cNvSpPr>
            <a:spLocks noEditPoints="1"/>
          </p:cNvSpPr>
          <p:nvPr/>
        </p:nvSpPr>
        <p:spPr bwMode="auto">
          <a:xfrm>
            <a:off x="1560162" y="3898381"/>
            <a:ext cx="561975" cy="398463"/>
          </a:xfrm>
          <a:custGeom>
            <a:avLst/>
            <a:gdLst>
              <a:gd name="T0" fmla="*/ 2147483646 w 354"/>
              <a:gd name="T1" fmla="*/ 2147483646 h 251"/>
              <a:gd name="T2" fmla="*/ 2147483646 w 354"/>
              <a:gd name="T3" fmla="*/ 2147483646 h 251"/>
              <a:gd name="T4" fmla="*/ 2147483646 w 354"/>
              <a:gd name="T5" fmla="*/ 2147483646 h 251"/>
              <a:gd name="T6" fmla="*/ 2147483646 w 354"/>
              <a:gd name="T7" fmla="*/ 2147483646 h 251"/>
              <a:gd name="T8" fmla="*/ 2147483646 w 354"/>
              <a:gd name="T9" fmla="*/ 2147483646 h 251"/>
              <a:gd name="T10" fmla="*/ 2147483646 w 354"/>
              <a:gd name="T11" fmla="*/ 2147483646 h 251"/>
              <a:gd name="T12" fmla="*/ 2147483646 w 354"/>
              <a:gd name="T13" fmla="*/ 2147483646 h 251"/>
              <a:gd name="T14" fmla="*/ 2147483646 w 354"/>
              <a:gd name="T15" fmla="*/ 2147483646 h 251"/>
              <a:gd name="T16" fmla="*/ 2147483646 w 354"/>
              <a:gd name="T17" fmla="*/ 2147483646 h 251"/>
              <a:gd name="T18" fmla="*/ 2147483646 w 354"/>
              <a:gd name="T19" fmla="*/ 2147483646 h 251"/>
              <a:gd name="T20" fmla="*/ 2147483646 w 354"/>
              <a:gd name="T21" fmla="*/ 2147483646 h 251"/>
              <a:gd name="T22" fmla="*/ 2147483646 w 354"/>
              <a:gd name="T23" fmla="*/ 2147483646 h 251"/>
              <a:gd name="T24" fmla="*/ 2147483646 w 354"/>
              <a:gd name="T25" fmla="*/ 2147483646 h 251"/>
              <a:gd name="T26" fmla="*/ 2147483646 w 354"/>
              <a:gd name="T27" fmla="*/ 2147483646 h 251"/>
              <a:gd name="T28" fmla="*/ 2147483646 w 354"/>
              <a:gd name="T29" fmla="*/ 0 h 251"/>
              <a:gd name="T30" fmla="*/ 2147483646 w 354"/>
              <a:gd name="T31" fmla="*/ 0 h 251"/>
              <a:gd name="T32" fmla="*/ 2147483646 w 354"/>
              <a:gd name="T33" fmla="*/ 2147483646 h 251"/>
              <a:gd name="T34" fmla="*/ 2147483646 w 354"/>
              <a:gd name="T35" fmla="*/ 2147483646 h 251"/>
              <a:gd name="T36" fmla="*/ 2147483646 w 354"/>
              <a:gd name="T37" fmla="*/ 2147483646 h 251"/>
              <a:gd name="T38" fmla="*/ 0 w 354"/>
              <a:gd name="T39" fmla="*/ 2147483646 h 251"/>
              <a:gd name="T40" fmla="*/ 2147483646 w 354"/>
              <a:gd name="T41" fmla="*/ 2147483646 h 251"/>
              <a:gd name="T42" fmla="*/ 2147483646 w 354"/>
              <a:gd name="T43" fmla="*/ 2147483646 h 251"/>
              <a:gd name="T44" fmla="*/ 0 w 354"/>
              <a:gd name="T45" fmla="*/ 2147483646 h 251"/>
              <a:gd name="T46" fmla="*/ 0 w 354"/>
              <a:gd name="T47" fmla="*/ 2147483646 h 251"/>
              <a:gd name="T48" fmla="*/ 2147483646 w 354"/>
              <a:gd name="T49" fmla="*/ 2147483646 h 251"/>
              <a:gd name="T50" fmla="*/ 2147483646 w 354"/>
              <a:gd name="T51" fmla="*/ 2147483646 h 251"/>
              <a:gd name="T52" fmla="*/ 2147483646 w 354"/>
              <a:gd name="T53" fmla="*/ 2147483646 h 251"/>
              <a:gd name="T54" fmla="*/ 2147483646 w 354"/>
              <a:gd name="T55" fmla="*/ 2147483646 h 251"/>
              <a:gd name="T56" fmla="*/ 2147483646 w 354"/>
              <a:gd name="T57" fmla="*/ 2147483646 h 251"/>
              <a:gd name="T58" fmla="*/ 2147483646 w 354"/>
              <a:gd name="T59" fmla="*/ 2147483646 h 251"/>
              <a:gd name="T60" fmla="*/ 2147483646 w 354"/>
              <a:gd name="T61" fmla="*/ 2147483646 h 251"/>
              <a:gd name="T62" fmla="*/ 2147483646 w 354"/>
              <a:gd name="T63" fmla="*/ 2147483646 h 251"/>
              <a:gd name="T64" fmla="*/ 2147483646 w 354"/>
              <a:gd name="T65" fmla="*/ 2147483646 h 251"/>
              <a:gd name="T66" fmla="*/ 2147483646 w 354"/>
              <a:gd name="T67" fmla="*/ 2147483646 h 251"/>
              <a:gd name="T68" fmla="*/ 2147483646 w 354"/>
              <a:gd name="T69" fmla="*/ 2147483646 h 251"/>
              <a:gd name="T70" fmla="*/ 2147483646 w 354"/>
              <a:gd name="T71" fmla="*/ 2147483646 h 251"/>
              <a:gd name="T72" fmla="*/ 2147483646 w 354"/>
              <a:gd name="T73" fmla="*/ 2147483646 h 251"/>
              <a:gd name="T74" fmla="*/ 2147483646 w 354"/>
              <a:gd name="T75" fmla="*/ 2147483646 h 251"/>
              <a:gd name="T76" fmla="*/ 2147483646 w 354"/>
              <a:gd name="T77" fmla="*/ 2147483646 h 251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354"/>
              <a:gd name="T118" fmla="*/ 0 h 251"/>
              <a:gd name="T119" fmla="*/ 354 w 354"/>
              <a:gd name="T120" fmla="*/ 251 h 251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354" h="251">
                <a:moveTo>
                  <a:pt x="297" y="178"/>
                </a:moveTo>
                <a:lnTo>
                  <a:pt x="309" y="178"/>
                </a:lnTo>
                <a:lnTo>
                  <a:pt x="309" y="175"/>
                </a:lnTo>
                <a:lnTo>
                  <a:pt x="297" y="175"/>
                </a:lnTo>
                <a:lnTo>
                  <a:pt x="297" y="178"/>
                </a:lnTo>
                <a:close/>
                <a:moveTo>
                  <a:pt x="80" y="149"/>
                </a:moveTo>
                <a:lnTo>
                  <a:pt x="80" y="16"/>
                </a:lnTo>
                <a:lnTo>
                  <a:pt x="274" y="16"/>
                </a:lnTo>
                <a:lnTo>
                  <a:pt x="274" y="149"/>
                </a:lnTo>
                <a:lnTo>
                  <a:pt x="80" y="149"/>
                </a:lnTo>
                <a:close/>
                <a:moveTo>
                  <a:pt x="70" y="156"/>
                </a:moveTo>
                <a:lnTo>
                  <a:pt x="284" y="156"/>
                </a:lnTo>
                <a:lnTo>
                  <a:pt x="284" y="6"/>
                </a:lnTo>
                <a:lnTo>
                  <a:pt x="294" y="6"/>
                </a:lnTo>
                <a:lnTo>
                  <a:pt x="294" y="0"/>
                </a:lnTo>
                <a:lnTo>
                  <a:pt x="64" y="0"/>
                </a:lnTo>
                <a:lnTo>
                  <a:pt x="64" y="165"/>
                </a:lnTo>
                <a:lnTo>
                  <a:pt x="70" y="165"/>
                </a:lnTo>
                <a:lnTo>
                  <a:pt x="70" y="156"/>
                </a:lnTo>
                <a:close/>
                <a:moveTo>
                  <a:pt x="0" y="242"/>
                </a:moveTo>
                <a:lnTo>
                  <a:pt x="35" y="242"/>
                </a:lnTo>
                <a:lnTo>
                  <a:pt x="35" y="229"/>
                </a:lnTo>
                <a:lnTo>
                  <a:pt x="0" y="229"/>
                </a:lnTo>
                <a:lnTo>
                  <a:pt x="0" y="242"/>
                </a:lnTo>
                <a:close/>
                <a:moveTo>
                  <a:pt x="207" y="251"/>
                </a:moveTo>
                <a:lnTo>
                  <a:pt x="284" y="251"/>
                </a:lnTo>
                <a:lnTo>
                  <a:pt x="284" y="245"/>
                </a:lnTo>
                <a:lnTo>
                  <a:pt x="207" y="245"/>
                </a:lnTo>
                <a:lnTo>
                  <a:pt x="207" y="251"/>
                </a:lnTo>
                <a:close/>
                <a:moveTo>
                  <a:pt x="341" y="235"/>
                </a:moveTo>
                <a:lnTo>
                  <a:pt x="354" y="235"/>
                </a:lnTo>
                <a:lnTo>
                  <a:pt x="354" y="229"/>
                </a:lnTo>
                <a:lnTo>
                  <a:pt x="341" y="229"/>
                </a:lnTo>
                <a:lnTo>
                  <a:pt x="341" y="235"/>
                </a:lnTo>
                <a:close/>
                <a:moveTo>
                  <a:pt x="341" y="248"/>
                </a:moveTo>
                <a:lnTo>
                  <a:pt x="354" y="248"/>
                </a:lnTo>
                <a:lnTo>
                  <a:pt x="354" y="242"/>
                </a:lnTo>
                <a:lnTo>
                  <a:pt x="341" y="242"/>
                </a:lnTo>
                <a:lnTo>
                  <a:pt x="341" y="24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" name="Rectangle 24"/>
          <p:cNvSpPr>
            <a:spLocks noChangeArrowheads="1"/>
          </p:cNvSpPr>
          <p:nvPr/>
        </p:nvSpPr>
        <p:spPr bwMode="auto">
          <a:xfrm>
            <a:off x="2031650" y="4176194"/>
            <a:ext cx="19050" cy="4762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5" name="Rectangle 25"/>
          <p:cNvSpPr>
            <a:spLocks noChangeArrowheads="1"/>
          </p:cNvSpPr>
          <p:nvPr/>
        </p:nvSpPr>
        <p:spPr bwMode="auto">
          <a:xfrm>
            <a:off x="1687162" y="3923781"/>
            <a:ext cx="307975" cy="211138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6" name="Freeform 26"/>
          <p:cNvSpPr>
            <a:spLocks/>
          </p:cNvSpPr>
          <p:nvPr/>
        </p:nvSpPr>
        <p:spPr bwMode="auto">
          <a:xfrm>
            <a:off x="1661762" y="3898381"/>
            <a:ext cx="365125" cy="261938"/>
          </a:xfrm>
          <a:custGeom>
            <a:avLst/>
            <a:gdLst>
              <a:gd name="T0" fmla="*/ 2147483646 w 230"/>
              <a:gd name="T1" fmla="*/ 2147483646 h 165"/>
              <a:gd name="T2" fmla="*/ 2147483646 w 230"/>
              <a:gd name="T3" fmla="*/ 2147483646 h 165"/>
              <a:gd name="T4" fmla="*/ 2147483646 w 230"/>
              <a:gd name="T5" fmla="*/ 2147483646 h 165"/>
              <a:gd name="T6" fmla="*/ 2147483646 w 230"/>
              <a:gd name="T7" fmla="*/ 2147483646 h 165"/>
              <a:gd name="T8" fmla="*/ 2147483646 w 230"/>
              <a:gd name="T9" fmla="*/ 0 h 165"/>
              <a:gd name="T10" fmla="*/ 0 w 230"/>
              <a:gd name="T11" fmla="*/ 0 h 165"/>
              <a:gd name="T12" fmla="*/ 0 w 230"/>
              <a:gd name="T13" fmla="*/ 2147483646 h 165"/>
              <a:gd name="T14" fmla="*/ 2147483646 w 230"/>
              <a:gd name="T15" fmla="*/ 2147483646 h 165"/>
              <a:gd name="T16" fmla="*/ 2147483646 w 230"/>
              <a:gd name="T17" fmla="*/ 2147483646 h 165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230"/>
              <a:gd name="T28" fmla="*/ 0 h 165"/>
              <a:gd name="T29" fmla="*/ 230 w 230"/>
              <a:gd name="T30" fmla="*/ 165 h 165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230" h="165">
                <a:moveTo>
                  <a:pt x="6" y="156"/>
                </a:moveTo>
                <a:lnTo>
                  <a:pt x="220" y="156"/>
                </a:lnTo>
                <a:lnTo>
                  <a:pt x="220" y="6"/>
                </a:lnTo>
                <a:lnTo>
                  <a:pt x="230" y="6"/>
                </a:lnTo>
                <a:lnTo>
                  <a:pt x="230" y="0"/>
                </a:lnTo>
                <a:lnTo>
                  <a:pt x="0" y="0"/>
                </a:lnTo>
                <a:lnTo>
                  <a:pt x="0" y="165"/>
                </a:lnTo>
                <a:lnTo>
                  <a:pt x="6" y="165"/>
                </a:lnTo>
                <a:lnTo>
                  <a:pt x="6" y="156"/>
                </a:lnTo>
              </a:path>
            </a:pathLst>
          </a:cu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" name="Line 27"/>
          <p:cNvSpPr>
            <a:spLocks noChangeShapeType="1"/>
          </p:cNvSpPr>
          <p:nvPr/>
        </p:nvSpPr>
        <p:spPr bwMode="auto">
          <a:xfrm>
            <a:off x="1615725" y="4196831"/>
            <a:ext cx="450850" cy="1588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" name="Line 28"/>
          <p:cNvSpPr>
            <a:spLocks noChangeShapeType="1"/>
          </p:cNvSpPr>
          <p:nvPr/>
        </p:nvSpPr>
        <p:spPr bwMode="auto">
          <a:xfrm flipV="1">
            <a:off x="1728437" y="4196831"/>
            <a:ext cx="1588" cy="19050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" name="Line 29"/>
          <p:cNvSpPr>
            <a:spLocks noChangeShapeType="1"/>
          </p:cNvSpPr>
          <p:nvPr/>
        </p:nvSpPr>
        <p:spPr bwMode="auto">
          <a:xfrm flipV="1">
            <a:off x="1844325" y="4196831"/>
            <a:ext cx="1587" cy="19050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" name="Rectangle 30"/>
          <p:cNvSpPr>
            <a:spLocks noChangeArrowheads="1"/>
          </p:cNvSpPr>
          <p:nvPr/>
        </p:nvSpPr>
        <p:spPr bwMode="auto">
          <a:xfrm>
            <a:off x="1560162" y="4261919"/>
            <a:ext cx="55563" cy="20637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1" name="Rectangle 31"/>
          <p:cNvSpPr>
            <a:spLocks noChangeArrowheads="1"/>
          </p:cNvSpPr>
          <p:nvPr/>
        </p:nvSpPr>
        <p:spPr bwMode="auto">
          <a:xfrm>
            <a:off x="1888775" y="4287319"/>
            <a:ext cx="122237" cy="952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2" name="Rectangle 32"/>
          <p:cNvSpPr>
            <a:spLocks noChangeArrowheads="1"/>
          </p:cNvSpPr>
          <p:nvPr/>
        </p:nvSpPr>
        <p:spPr bwMode="auto">
          <a:xfrm>
            <a:off x="2101500" y="4261919"/>
            <a:ext cx="20637" cy="952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3" name="Rectangle 33"/>
          <p:cNvSpPr>
            <a:spLocks noChangeArrowheads="1"/>
          </p:cNvSpPr>
          <p:nvPr/>
        </p:nvSpPr>
        <p:spPr bwMode="auto">
          <a:xfrm>
            <a:off x="2101500" y="4282556"/>
            <a:ext cx="20637" cy="952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4" name="Rectangle 34"/>
          <p:cNvSpPr>
            <a:spLocks noChangeArrowheads="1"/>
          </p:cNvSpPr>
          <p:nvPr/>
        </p:nvSpPr>
        <p:spPr bwMode="auto">
          <a:xfrm>
            <a:off x="1671287" y="4488931"/>
            <a:ext cx="552450" cy="258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>
                <a:solidFill>
                  <a:srgbClr val="000000"/>
                </a:solidFill>
                <a:latin typeface="Arial" panose="020B0604020202020204" pitchFamily="34" charset="0"/>
              </a:rPr>
              <a:t>Client</a:t>
            </a:r>
            <a:endParaRPr kumimoji="0" lang="en-US" altLang="en-US" sz="1800"/>
          </a:p>
        </p:txBody>
      </p:sp>
      <p:sp>
        <p:nvSpPr>
          <p:cNvPr id="35" name="Line 35"/>
          <p:cNvSpPr>
            <a:spLocks noChangeShapeType="1"/>
          </p:cNvSpPr>
          <p:nvPr/>
        </p:nvSpPr>
        <p:spPr bwMode="auto">
          <a:xfrm>
            <a:off x="2441225" y="4150794"/>
            <a:ext cx="2119312" cy="1587"/>
          </a:xfrm>
          <a:prstGeom prst="line">
            <a:avLst/>
          </a:prstGeom>
          <a:noFill/>
          <a:ln w="46038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>
            <a:spLocks/>
          </p:cNvSpPr>
          <p:nvPr/>
        </p:nvSpPr>
        <p:spPr bwMode="auto">
          <a:xfrm>
            <a:off x="4535137" y="4055544"/>
            <a:ext cx="298450" cy="196850"/>
          </a:xfrm>
          <a:custGeom>
            <a:avLst/>
            <a:gdLst>
              <a:gd name="T0" fmla="*/ 0 w 188"/>
              <a:gd name="T1" fmla="*/ 0 h 124"/>
              <a:gd name="T2" fmla="*/ 2147483646 w 188"/>
              <a:gd name="T3" fmla="*/ 2147483646 h 124"/>
              <a:gd name="T4" fmla="*/ 0 w 188"/>
              <a:gd name="T5" fmla="*/ 2147483646 h 124"/>
              <a:gd name="T6" fmla="*/ 0 w 188"/>
              <a:gd name="T7" fmla="*/ 0 h 124"/>
              <a:gd name="T8" fmla="*/ 0 60000 65536"/>
              <a:gd name="T9" fmla="*/ 0 60000 65536"/>
              <a:gd name="T10" fmla="*/ 0 60000 65536"/>
              <a:gd name="T11" fmla="*/ 0 60000 65536"/>
              <a:gd name="T12" fmla="*/ 0 w 188"/>
              <a:gd name="T13" fmla="*/ 0 h 124"/>
              <a:gd name="T14" fmla="*/ 188 w 188"/>
              <a:gd name="T15" fmla="*/ 124 h 12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88" h="124">
                <a:moveTo>
                  <a:pt x="0" y="0"/>
                </a:moveTo>
                <a:lnTo>
                  <a:pt x="188" y="60"/>
                </a:lnTo>
                <a:lnTo>
                  <a:pt x="0" y="124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" name="Rectangle 37"/>
          <p:cNvSpPr>
            <a:spLocks noChangeArrowheads="1"/>
          </p:cNvSpPr>
          <p:nvPr/>
        </p:nvSpPr>
        <p:spPr bwMode="auto">
          <a:xfrm>
            <a:off x="2868262" y="3842819"/>
            <a:ext cx="1430338" cy="25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>
                <a:solidFill>
                  <a:srgbClr val="000000"/>
                </a:solidFill>
                <a:latin typeface="Arial" panose="020B0604020202020204" pitchFamily="34" charset="0"/>
              </a:rPr>
              <a:t>HTTP Request</a:t>
            </a:r>
            <a:endParaRPr kumimoji="0" lang="en-US" altLang="en-US" sz="1800"/>
          </a:p>
        </p:txBody>
      </p:sp>
      <p:sp>
        <p:nvSpPr>
          <p:cNvPr id="38" name="Line 38"/>
          <p:cNvSpPr>
            <a:spLocks noChangeShapeType="1"/>
          </p:cNvSpPr>
          <p:nvPr/>
        </p:nvSpPr>
        <p:spPr bwMode="auto">
          <a:xfrm flipH="1">
            <a:off x="2709512" y="4750869"/>
            <a:ext cx="2124075" cy="1587"/>
          </a:xfrm>
          <a:prstGeom prst="line">
            <a:avLst/>
          </a:prstGeom>
          <a:noFill/>
          <a:ln w="46038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>
            <a:spLocks/>
          </p:cNvSpPr>
          <p:nvPr/>
        </p:nvSpPr>
        <p:spPr bwMode="auto">
          <a:xfrm>
            <a:off x="2441225" y="4655619"/>
            <a:ext cx="293687" cy="196850"/>
          </a:xfrm>
          <a:custGeom>
            <a:avLst/>
            <a:gdLst>
              <a:gd name="T0" fmla="*/ 2147483646 w 185"/>
              <a:gd name="T1" fmla="*/ 2147483646 h 124"/>
              <a:gd name="T2" fmla="*/ 0 w 185"/>
              <a:gd name="T3" fmla="*/ 2147483646 h 124"/>
              <a:gd name="T4" fmla="*/ 2147483646 w 185"/>
              <a:gd name="T5" fmla="*/ 0 h 124"/>
              <a:gd name="T6" fmla="*/ 2147483646 w 185"/>
              <a:gd name="T7" fmla="*/ 2147483646 h 124"/>
              <a:gd name="T8" fmla="*/ 0 60000 65536"/>
              <a:gd name="T9" fmla="*/ 0 60000 65536"/>
              <a:gd name="T10" fmla="*/ 0 60000 65536"/>
              <a:gd name="T11" fmla="*/ 0 60000 65536"/>
              <a:gd name="T12" fmla="*/ 0 w 185"/>
              <a:gd name="T13" fmla="*/ 0 h 124"/>
              <a:gd name="T14" fmla="*/ 185 w 185"/>
              <a:gd name="T15" fmla="*/ 124 h 12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85" h="124">
                <a:moveTo>
                  <a:pt x="185" y="124"/>
                </a:moveTo>
                <a:lnTo>
                  <a:pt x="0" y="60"/>
                </a:lnTo>
                <a:lnTo>
                  <a:pt x="185" y="0"/>
                </a:lnTo>
                <a:lnTo>
                  <a:pt x="185" y="124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" name="Rectangle 40"/>
          <p:cNvSpPr>
            <a:spLocks noChangeArrowheads="1"/>
          </p:cNvSpPr>
          <p:nvPr/>
        </p:nvSpPr>
        <p:spPr bwMode="auto">
          <a:xfrm>
            <a:off x="2982562" y="4417494"/>
            <a:ext cx="1598613" cy="25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>
                <a:solidFill>
                  <a:srgbClr val="000000"/>
                </a:solidFill>
                <a:latin typeface="Arial" panose="020B0604020202020204" pitchFamily="34" charset="0"/>
              </a:rPr>
              <a:t>HTTP Response</a:t>
            </a:r>
            <a:endParaRPr kumimoji="0" lang="en-US" altLang="en-US" sz="1800"/>
          </a:p>
        </p:txBody>
      </p:sp>
      <p:sp>
        <p:nvSpPr>
          <p:cNvPr id="41" name="TextBox 40"/>
          <p:cNvSpPr txBox="1"/>
          <p:nvPr/>
        </p:nvSpPr>
        <p:spPr>
          <a:xfrm>
            <a:off x="4476744" y="1920708"/>
            <a:ext cx="29508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Yes, JavaScript running as a server-side language instead of PHP, C# or Java</a:t>
            </a:r>
            <a:endParaRPr lang="en-GB" dirty="0"/>
          </a:p>
        </p:txBody>
      </p:sp>
      <p:sp>
        <p:nvSpPr>
          <p:cNvPr id="42" name="Rounded Rectangle 41"/>
          <p:cNvSpPr/>
          <p:nvPr/>
        </p:nvSpPr>
        <p:spPr bwMode="auto">
          <a:xfrm>
            <a:off x="4880113" y="3852344"/>
            <a:ext cx="1808922" cy="1072495"/>
          </a:xfrm>
          <a:prstGeom prst="roundRect">
            <a:avLst/>
          </a:prstGeom>
          <a:solidFill>
            <a:schemeClr val="accent4">
              <a:lumMod val="10000"/>
              <a:lumOff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JavaScript</a:t>
            </a:r>
          </a:p>
        </p:txBody>
      </p:sp>
    </p:spTree>
    <p:extLst>
      <p:ext uri="{BB962C8B-B14F-4D97-AF65-F5344CB8AC3E}">
        <p14:creationId xmlns:p14="http://schemas.microsoft.com/office/powerpoint/2010/main" val="2894468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use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Node.js, was aiming to create </a:t>
            </a:r>
            <a:r>
              <a:rPr lang="en-GB" b="1" dirty="0"/>
              <a:t>real-time websites with push </a:t>
            </a:r>
            <a:r>
              <a:rPr lang="en-GB" b="1" dirty="0" smtClean="0"/>
              <a:t>capability</a:t>
            </a:r>
          </a:p>
          <a:p>
            <a:pPr lvl="1"/>
            <a:r>
              <a:rPr lang="en-GB" dirty="0"/>
              <a:t>real-time, two-way connections, where both the client and server can initiate communication, allowing them to exchange data freely</a:t>
            </a:r>
          </a:p>
          <a:p>
            <a:r>
              <a:rPr lang="en-GB" dirty="0" smtClean="0"/>
              <a:t>Shines in </a:t>
            </a:r>
            <a:r>
              <a:rPr lang="en-GB" dirty="0"/>
              <a:t>building fast, scalable network applications, as it’s capable of handling a huge number of simultaneous connections with high </a:t>
            </a:r>
            <a:r>
              <a:rPr lang="en-GB" dirty="0" smtClean="0"/>
              <a:t>throughput</a:t>
            </a:r>
          </a:p>
          <a:p>
            <a:r>
              <a:rPr lang="en-GB" dirty="0" smtClean="0"/>
              <a:t>Pretty much industry standard support across all Cloud providers….essentially everybody is using it!!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28016" y="6167993"/>
            <a:ext cx="8443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https://medium.com/the-node-js-collection/why-the-hell-would-you-use-node-js-4b053b94ab8e</a:t>
            </a:r>
          </a:p>
        </p:txBody>
      </p:sp>
    </p:spTree>
    <p:extLst>
      <p:ext uri="{BB962C8B-B14F-4D97-AF65-F5344CB8AC3E}">
        <p14:creationId xmlns:p14="http://schemas.microsoft.com/office/powerpoint/2010/main" val="200767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Asynchronous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3966"/>
            <a:ext cx="7029450" cy="620831"/>
          </a:xfrm>
        </p:spPr>
        <p:txBody>
          <a:bodyPr/>
          <a:lstStyle/>
          <a:p>
            <a:r>
              <a:rPr lang="en-GB" dirty="0" smtClean="0"/>
              <a:t>Node.js is asynchronous</a:t>
            </a:r>
          </a:p>
          <a:p>
            <a:r>
              <a:rPr lang="en-GB" dirty="0" smtClean="0"/>
              <a:t>It is much easier to use than normal </a:t>
            </a:r>
            <a:r>
              <a:rPr lang="en-GB" dirty="0" err="1" smtClean="0"/>
              <a:t>async</a:t>
            </a:r>
            <a:r>
              <a:rPr lang="en-GB" dirty="0" smtClean="0"/>
              <a:t> programming because node.js uses a </a:t>
            </a:r>
            <a:r>
              <a:rPr lang="en-GB" dirty="0" err="1" smtClean="0"/>
              <a:t>callback</a:t>
            </a:r>
            <a:r>
              <a:rPr lang="en-GB" dirty="0" smtClean="0"/>
              <a:t> approach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Nested </a:t>
            </a:r>
            <a:r>
              <a:rPr lang="en-GB" dirty="0" err="1"/>
              <a:t>callbacks</a:t>
            </a:r>
            <a:r>
              <a:rPr lang="en-GB" dirty="0"/>
              <a:t> are get confusing </a:t>
            </a:r>
            <a:r>
              <a:rPr lang="en-GB" dirty="0">
                <a:sym typeface="Wingdings" panose="05000000000000000000" pitchFamily="2" charset="2"/>
              </a:rPr>
              <a:t> “</a:t>
            </a:r>
            <a:r>
              <a:rPr lang="en-GB" dirty="0" err="1">
                <a:sym typeface="Wingdings" panose="05000000000000000000" pitchFamily="2" charset="2"/>
              </a:rPr>
              <a:t>Callback</a:t>
            </a:r>
            <a:r>
              <a:rPr lang="en-GB" dirty="0">
                <a:sym typeface="Wingdings" panose="05000000000000000000" pitchFamily="2" charset="2"/>
              </a:rPr>
              <a:t> Hell</a:t>
            </a:r>
            <a:r>
              <a:rPr lang="en-GB" dirty="0" smtClean="0">
                <a:sym typeface="Wingdings" panose="05000000000000000000" pitchFamily="2" charset="2"/>
              </a:rPr>
              <a:t>”. Instead, </a:t>
            </a:r>
            <a:r>
              <a:rPr lang="en-GB" dirty="0" err="1" smtClean="0"/>
              <a:t>Javascript</a:t>
            </a:r>
            <a:r>
              <a:rPr lang="en-GB" dirty="0" smtClean="0"/>
              <a:t> provides “</a:t>
            </a:r>
            <a:r>
              <a:rPr lang="en-GB" b="1" dirty="0" smtClean="0"/>
              <a:t>promises</a:t>
            </a:r>
            <a:r>
              <a:rPr lang="en-GB" dirty="0" smtClean="0"/>
              <a:t>” and “</a:t>
            </a:r>
            <a:r>
              <a:rPr lang="en-GB" b="1" dirty="0" err="1" smtClean="0"/>
              <a:t>async</a:t>
            </a:r>
            <a:r>
              <a:rPr lang="en-GB" b="1" dirty="0" smtClean="0"/>
              <a:t> functions</a:t>
            </a:r>
            <a:r>
              <a:rPr lang="en-GB" dirty="0" smtClean="0"/>
              <a:t>” that can be used.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87140" y="2271561"/>
            <a:ext cx="3966105" cy="91751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lIns="180000" tIns="180000" rIns="180000" bIns="180000" rtlCol="0">
            <a:spAutoFit/>
          </a:bodyPr>
          <a:lstStyle/>
          <a:p>
            <a:r>
              <a:rPr lang="en-GB" dirty="0"/>
              <a:t>result = query(</a:t>
            </a:r>
            <a:r>
              <a:rPr lang="en-GB" dirty="0">
                <a:solidFill>
                  <a:srgbClr val="FF0000"/>
                </a:solidFill>
              </a:rPr>
              <a:t>'SELECT * from </a:t>
            </a:r>
            <a:r>
              <a:rPr lang="en-GB" dirty="0" err="1">
                <a:solidFill>
                  <a:srgbClr val="FF0000"/>
                </a:solidFill>
              </a:rPr>
              <a:t>db</a:t>
            </a:r>
            <a:r>
              <a:rPr lang="en-GB" dirty="0" smtClean="0">
                <a:solidFill>
                  <a:srgbClr val="FF0000"/>
                </a:solidFill>
              </a:rPr>
              <a:t>'</a:t>
            </a:r>
            <a:r>
              <a:rPr lang="en-GB" dirty="0" smtClean="0"/>
              <a:t>);</a:t>
            </a:r>
            <a:r>
              <a:rPr lang="en-GB" dirty="0"/>
              <a:t/>
            </a:r>
            <a:br>
              <a:rPr lang="en-GB" dirty="0"/>
            </a:b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operate on the result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703020" y="3635944"/>
            <a:ext cx="5240955" cy="174851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lIns="180000" tIns="180000" rIns="180000" bIns="180000" rtlCol="0">
            <a:spAutoFit/>
          </a:bodyPr>
          <a:lstStyle/>
          <a:p>
            <a:r>
              <a:rPr lang="en-GB" dirty="0"/>
              <a:t>query(</a:t>
            </a:r>
            <a:r>
              <a:rPr lang="en-GB" dirty="0">
                <a:solidFill>
                  <a:srgbClr val="FF0000"/>
                </a:solidFill>
              </a:rPr>
              <a:t>'SELECT * from </a:t>
            </a:r>
            <a:r>
              <a:rPr lang="en-GB" dirty="0" err="1">
                <a:solidFill>
                  <a:srgbClr val="FF0000"/>
                </a:solidFill>
              </a:rPr>
              <a:t>db</a:t>
            </a:r>
            <a:r>
              <a:rPr lang="en-GB" dirty="0">
                <a:solidFill>
                  <a:srgbClr val="FF0000"/>
                </a:solidFill>
              </a:rPr>
              <a:t>'</a:t>
            </a:r>
            <a:r>
              <a:rPr lang="en-GB" dirty="0"/>
              <a:t>, function (err, result)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{ </a:t>
            </a:r>
            <a:endParaRPr lang="en-GB" dirty="0"/>
          </a:p>
          <a:p>
            <a:r>
              <a:rPr lang="en-GB" dirty="0"/>
              <a:t>    if (err) throw err;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handle errors 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operate on result </a:t>
            </a:r>
          </a:p>
          <a:p>
            <a:r>
              <a:rPr lang="en-GB" dirty="0"/>
              <a:t>}); </a:t>
            </a:r>
          </a:p>
        </p:txBody>
      </p:sp>
      <p:sp>
        <p:nvSpPr>
          <p:cNvPr id="9" name="Bent Arrow 8"/>
          <p:cNvSpPr/>
          <p:nvPr/>
        </p:nvSpPr>
        <p:spPr bwMode="auto">
          <a:xfrm flipV="1">
            <a:off x="2175217" y="3354115"/>
            <a:ext cx="1269677" cy="1677371"/>
          </a:xfrm>
          <a:prstGeom prst="ben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vert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Async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703020" y="3266612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node.js approach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4309804" y="2436365"/>
            <a:ext cx="2013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ym typeface="Wingdings" panose="05000000000000000000" pitchFamily="2" charset="2"/>
              </a:rPr>
              <a:t>   </a:t>
            </a:r>
            <a:r>
              <a:rPr lang="en-GB" dirty="0" smtClean="0"/>
              <a:t>Blocks on call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7002379" y="2332205"/>
            <a:ext cx="1676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Anonymous function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7214136" y="3018892"/>
            <a:ext cx="457199" cy="78308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" name="TextBox 15"/>
          <p:cNvSpPr txBox="1"/>
          <p:nvPr/>
        </p:nvSpPr>
        <p:spPr>
          <a:xfrm>
            <a:off x="552615" y="3225769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Blocking IO</a:t>
            </a:r>
            <a:endParaRPr lang="en-GB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3627566" y="5384454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Non-Blocking 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22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Checking if Node.js is installed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0712"/>
            <a:ext cx="7029450" cy="4958113"/>
          </a:xfrm>
        </p:spPr>
        <p:txBody>
          <a:bodyPr/>
          <a:lstStyle/>
          <a:p>
            <a:r>
              <a:rPr lang="en-GB" dirty="0" smtClean="0"/>
              <a:t>Check the version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Ask Node.js for help information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03225" y="2910714"/>
            <a:ext cx="7908925" cy="3693319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node 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--help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Usage: node [options] [ -e script | script.js | - ] [arguments]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node inspect script.js [arguments]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Options: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                                script read from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stdin</a:t>
            </a:r>
            <a:r>
              <a:rPr kumimoji="0" lang="en-GB" altLang="en-US" sz="1800" dirty="0">
                <a:solidFill>
                  <a:schemeClr val="bg1"/>
                </a:solidFill>
              </a:rPr>
              <a:t> (default if no file name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                            is provided, interactive mode if a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tty</a:t>
            </a:r>
            <a:r>
              <a:rPr kumimoji="0" lang="en-GB" altLang="en-US" sz="1800" dirty="0">
                <a:solidFill>
                  <a:schemeClr val="bg1"/>
                </a:solidFill>
              </a:rPr>
              <a:t>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                               indicate the end of node options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--abort-on-uncaught-exception    aborting instead of exiting causes a core file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                            to be generated for analysis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-c, --check                      syntax check script without executing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completion-bash …… etc., etc.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803225" y="1499175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node --version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v10.15.0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244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1402"/>
            <a:ext cx="7029450" cy="3315903"/>
          </a:xfrm>
        </p:spPr>
        <p:txBody>
          <a:bodyPr/>
          <a:lstStyle/>
          <a:p>
            <a:r>
              <a:rPr lang="en-GB" dirty="0" smtClean="0"/>
              <a:t>Just typing “node” puts you into interactive </a:t>
            </a:r>
            <a:r>
              <a:rPr lang="en-GB" dirty="0" err="1" smtClean="0"/>
              <a:t>Javascript</a:t>
            </a:r>
            <a:r>
              <a:rPr lang="en-GB" dirty="0" smtClean="0"/>
              <a:t> mode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Executing a JavaScript file</a:t>
            </a:r>
          </a:p>
          <a:p>
            <a:r>
              <a:rPr lang="en-GB" dirty="0" smtClean="0"/>
              <a:t>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947605" y="1861069"/>
            <a:ext cx="7908925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node</a:t>
            </a:r>
            <a:endParaRPr kumimoji="0" lang="en-GB" altLang="en-US" sz="1800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&gt; console.log("hello")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undefined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&gt; .exit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947604" y="4564164"/>
            <a:ext cx="2536741" cy="1754326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hello5times.js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[0]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[1]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[2]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[3]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[4] hello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09987" y="4878328"/>
            <a:ext cx="3820277" cy="1200329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nn-NO" dirty="0"/>
              <a:t>for(i = 0; i &lt; 5; i++)</a:t>
            </a:r>
          </a:p>
          <a:p>
            <a:r>
              <a:rPr lang="nn-NO" dirty="0"/>
              <a:t>{</a:t>
            </a:r>
          </a:p>
          <a:p>
            <a:r>
              <a:rPr lang="nn-NO" dirty="0"/>
              <a:t>	console.log("["+i+"] hello");</a:t>
            </a:r>
          </a:p>
          <a:p>
            <a:r>
              <a:rPr lang="nn-NO" dirty="0"/>
              <a:t>}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109987" y="4435570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hello5times.js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59786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1573731"/>
          </a:xfrm>
        </p:spPr>
        <p:txBody>
          <a:bodyPr/>
          <a:lstStyle/>
          <a:p>
            <a:r>
              <a:rPr lang="en-GB" dirty="0" smtClean="0"/>
              <a:t>Check the </a:t>
            </a:r>
            <a:br>
              <a:rPr lang="en-GB" dirty="0" smtClean="0"/>
            </a:br>
            <a:r>
              <a:rPr lang="en-GB" dirty="0" smtClean="0"/>
              <a:t>Node Package Manager (</a:t>
            </a:r>
            <a:r>
              <a:rPr lang="en-GB" dirty="0" err="1" smtClean="0"/>
              <a:t>npm</a:t>
            </a:r>
            <a:r>
              <a:rPr lang="en-GB" dirty="0" smtClean="0"/>
              <a:t>) </a:t>
            </a:r>
            <a:br>
              <a:rPr lang="en-GB" dirty="0" smtClean="0"/>
            </a:br>
            <a:r>
              <a:rPr lang="en-GB" dirty="0" smtClean="0"/>
              <a:t>is installed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45920"/>
            <a:ext cx="7029450" cy="4192905"/>
          </a:xfrm>
        </p:spPr>
        <p:txBody>
          <a:bodyPr/>
          <a:lstStyle/>
          <a:p>
            <a:r>
              <a:rPr lang="en-GB" dirty="0" smtClean="0"/>
              <a:t>Check version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Get help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Check where Node.js was installed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20874" y="6051331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config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get prefix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C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:\.....\</a:t>
            </a:r>
            <a:r>
              <a:rPr kumimoji="0" lang="en-GB" altLang="en-US" sz="1800" dirty="0">
                <a:solidFill>
                  <a:schemeClr val="bg1"/>
                </a:solidFill>
              </a:rPr>
              <a:t>AppData\Roaming\npm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883438" y="2038395"/>
            <a:ext cx="1879013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{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: '6.4.1',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ares</a:t>
            </a:r>
            <a:r>
              <a:rPr kumimoji="0" lang="en-GB" altLang="en-US" sz="1800" dirty="0">
                <a:solidFill>
                  <a:schemeClr val="bg1"/>
                </a:solidFill>
              </a:rPr>
              <a:t>: '1.15.0',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cldr</a:t>
            </a:r>
            <a:r>
              <a:rPr kumimoji="0" lang="en-GB" altLang="en-US" sz="1800" dirty="0">
                <a:solidFill>
                  <a:schemeClr val="bg1"/>
                </a:solidFill>
              </a:rPr>
              <a:t>: 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'3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 smtClean="0">
                <a:solidFill>
                  <a:schemeClr val="bg1"/>
                </a:solidFill>
              </a:rPr>
              <a:t>…. }</a:t>
            </a:r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820875" y="3990014"/>
            <a:ext cx="3534558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</a:rPr>
              <a:t>Usage</a:t>
            </a:r>
            <a:r>
              <a:rPr kumimoji="0" lang="en-GB" altLang="en-US" sz="1800" dirty="0">
                <a:solidFill>
                  <a:schemeClr val="bg1"/>
                </a:solidFill>
              </a:rPr>
              <a:t>: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 &lt;command&gt;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where &lt;command&gt; is one of: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access, </a:t>
            </a:r>
            <a:r>
              <a:rPr kumimoji="0" lang="en-GB" altLang="en-US" sz="1800" dirty="0" err="1" smtClean="0">
                <a:solidFill>
                  <a:schemeClr val="bg1"/>
                </a:solidFill>
              </a:rPr>
              <a:t>addus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………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835829" y="2038395"/>
            <a:ext cx="1879013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--version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6.4.1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033682" y="2227874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OR</a:t>
            </a:r>
            <a:endParaRPr lang="en-GB" b="1" dirty="0"/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5232454" y="3990014"/>
            <a:ext cx="3534558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--help</a:t>
            </a:r>
            <a:endParaRPr kumimoji="0" lang="en-GB" altLang="en-US" sz="1800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</a:rPr>
              <a:t>Usage</a:t>
            </a:r>
            <a:r>
              <a:rPr kumimoji="0" lang="en-GB" altLang="en-US" sz="1800" dirty="0">
                <a:solidFill>
                  <a:schemeClr val="bg1"/>
                </a:solidFill>
              </a:rPr>
              <a:t>: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 &lt;command&gt;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where &lt;command&gt; is one of: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access, </a:t>
            </a:r>
            <a:r>
              <a:rPr kumimoji="0" lang="en-GB" altLang="en-US" sz="1800" dirty="0" err="1" smtClean="0">
                <a:solidFill>
                  <a:schemeClr val="bg1"/>
                </a:solidFill>
              </a:rPr>
              <a:t>addus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………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09877" y="4544012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OR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50453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New </a:t>
            </a:r>
            <a:r>
              <a:rPr lang="en-GB" dirty="0" err="1" smtClean="0"/>
              <a:t>package.json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63592"/>
            <a:ext cx="7029450" cy="4775233"/>
          </a:xfrm>
        </p:spPr>
        <p:txBody>
          <a:bodyPr/>
          <a:lstStyle/>
          <a:p>
            <a:r>
              <a:rPr lang="en-GB" dirty="0" smtClean="0"/>
              <a:t>In the working directory you are using for your project, create a new </a:t>
            </a:r>
            <a:r>
              <a:rPr lang="en-GB" dirty="0" err="1" smtClean="0"/>
              <a:t>package.json</a:t>
            </a:r>
            <a:r>
              <a:rPr lang="en-GB" dirty="0" smtClean="0"/>
              <a:t> file using </a:t>
            </a:r>
            <a:r>
              <a:rPr lang="en-GB" b="1" dirty="0" err="1" smtClean="0"/>
              <a:t>npm</a:t>
            </a:r>
            <a:r>
              <a:rPr lang="en-GB" b="1" dirty="0" smtClean="0"/>
              <a:t> </a:t>
            </a:r>
            <a:r>
              <a:rPr lang="en-GB" b="1" dirty="0" err="1" smtClean="0"/>
              <a:t>init</a:t>
            </a:r>
            <a:r>
              <a:rPr lang="en-GB" dirty="0" smtClean="0"/>
              <a:t> and answering a list of questions</a:t>
            </a:r>
            <a:endParaRPr lang="en-GB" b="1" dirty="0" smtClean="0"/>
          </a:p>
          <a:p>
            <a:pPr lvl="1"/>
            <a:r>
              <a:rPr lang="en-GB" dirty="0" smtClean="0"/>
              <a:t>Note: you can specify the flag </a:t>
            </a:r>
            <a:r>
              <a:rPr lang="en-GB" b="1" dirty="0" smtClean="0"/>
              <a:t>--yes </a:t>
            </a:r>
            <a:r>
              <a:rPr lang="en-GB" dirty="0" smtClean="0"/>
              <a:t>to use default values instead of answering the questions (see next slide)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This file keeps a list of the dependencies (modules) being used by your project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11247" y="2804877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  <a:r>
              <a:rPr kumimoji="0" lang="en-GB" altLang="en-US" sz="1800" i="1" dirty="0" smtClean="0">
                <a:solidFill>
                  <a:schemeClr val="bg1"/>
                </a:solidFill>
                <a:sym typeface="Wingdings" panose="05000000000000000000" pitchFamily="2" charset="2"/>
              </a:rPr>
              <a:t> creates </a:t>
            </a:r>
            <a:r>
              <a:rPr kumimoji="0" lang="en-GB" altLang="en-US" sz="1800" i="1" dirty="0" err="1" smtClean="0">
                <a:solidFill>
                  <a:schemeClr val="bg1"/>
                </a:solidFill>
                <a:sym typeface="Wingdings" panose="05000000000000000000" pitchFamily="2" charset="2"/>
              </a:rPr>
              <a:t>package.json</a:t>
            </a:r>
            <a:r>
              <a:rPr kumimoji="0" lang="en-GB" altLang="en-US" sz="1800" i="1" dirty="0" smtClean="0">
                <a:solidFill>
                  <a:schemeClr val="bg1"/>
                </a:solidFill>
                <a:sym typeface="Wingdings" panose="05000000000000000000" pitchFamily="2" charset="2"/>
              </a:rPr>
              <a:t> for us</a:t>
            </a:r>
            <a:endParaRPr kumimoji="0" lang="en-GB" altLang="en-US" sz="1800" i="1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</a:rPr>
              <a:t>Answer questions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84422" y="6057867"/>
            <a:ext cx="5455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https://docs.npmjs.com/creating-a-package-json-file</a:t>
            </a:r>
          </a:p>
        </p:txBody>
      </p:sp>
    </p:spTree>
    <p:extLst>
      <p:ext uri="{BB962C8B-B14F-4D97-AF65-F5344CB8AC3E}">
        <p14:creationId xmlns:p14="http://schemas.microsoft.com/office/powerpoint/2010/main" val="42486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16017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772747" y="714559"/>
            <a:ext cx="7908925" cy="563231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package name: (webserver) </a:t>
            </a:r>
            <a:r>
              <a:rPr kumimoji="0" lang="en-GB" altLang="en-US" sz="1800" dirty="0" err="1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nodewebserver</a:t>
            </a:r>
            <a:endParaRPr kumimoji="0" lang="en-GB" altLang="en-US" sz="1800" dirty="0">
              <a:solidFill>
                <a:schemeClr val="bg2">
                  <a:lumMod val="90000"/>
                </a:schemeClr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version: (1.0.0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) </a:t>
            </a:r>
            <a:r>
              <a:rPr kumimoji="0" lang="en-GB" altLang="en-US" sz="1800" dirty="0" smtClean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2">
                  <a:lumMod val="90000"/>
                </a:schemeClr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description: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A simple node.js webserver implementation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entry point: (index.js)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test command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git repository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keywords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author: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Mike Dacey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license: (ISC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About to write to C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:\.....\WebServer\package.json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"name": "</a:t>
            </a:r>
            <a:r>
              <a:rPr kumimoji="0" lang="en-GB" altLang="en-US" sz="1800" dirty="0" err="1">
                <a:solidFill>
                  <a:schemeClr val="bg1"/>
                </a:solidFill>
                <a:sym typeface="Wingdings" panose="05000000000000000000" pitchFamily="2" charset="2"/>
              </a:rPr>
              <a:t>nodewebserver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"version": "1.0.0",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……..</a:t>
            </a:r>
            <a:r>
              <a:rPr kumimoji="0" lang="en-GB" altLang="en-US" sz="1800" dirty="0" err="1" smtClean="0">
                <a:solidFill>
                  <a:schemeClr val="bg1"/>
                </a:solidFill>
                <a:sym typeface="Wingdings" panose="05000000000000000000" pitchFamily="2" charset="2"/>
              </a:rPr>
              <a:t>etc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"author": "Mike Dacey",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"license": "ISC"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}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Is this OK? (yes)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yes</a:t>
            </a:r>
            <a:endParaRPr kumimoji="0" lang="en-GB" altLang="en-US" sz="1800" b="0" dirty="0" smtClean="0">
              <a:solidFill>
                <a:schemeClr val="bg2">
                  <a:lumMod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48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Installing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880" y="996214"/>
            <a:ext cx="4682691" cy="5255393"/>
          </a:xfrm>
        </p:spPr>
        <p:txBody>
          <a:bodyPr/>
          <a:lstStyle/>
          <a:p>
            <a:r>
              <a:rPr lang="en-GB" dirty="0" smtClean="0"/>
              <a:t>Dependencies (describe the package contents) for production are saved by default</a:t>
            </a:r>
          </a:p>
          <a:p>
            <a:pPr lvl="1"/>
            <a:r>
              <a:rPr lang="en-GB" dirty="0" smtClean="0"/>
              <a:t>Any dependencies required to run the application should be stored this way</a:t>
            </a:r>
          </a:p>
          <a:p>
            <a:endParaRPr lang="en-GB" dirty="0" smtClean="0"/>
          </a:p>
          <a:p>
            <a:r>
              <a:rPr lang="en-GB" dirty="0" smtClean="0"/>
              <a:t>Whereas, </a:t>
            </a:r>
            <a:r>
              <a:rPr lang="en-GB" b="1" dirty="0" smtClean="0"/>
              <a:t>--save-dev</a:t>
            </a:r>
            <a:r>
              <a:rPr lang="en-GB" dirty="0" smtClean="0"/>
              <a:t> is used to save the dependencies required for development in </a:t>
            </a:r>
            <a:r>
              <a:rPr lang="en-GB" i="1" dirty="0" err="1" smtClean="0"/>
              <a:t>devDependencies</a:t>
            </a:r>
            <a:r>
              <a:rPr lang="en-GB" dirty="0" smtClean="0"/>
              <a:t>. These are not required for production e.g. a test suite like jasmine and other development tools</a:t>
            </a:r>
          </a:p>
          <a:p>
            <a:endParaRPr lang="en-GB" dirty="0"/>
          </a:p>
          <a:p>
            <a:r>
              <a:rPr lang="en-GB" dirty="0" smtClean="0"/>
              <a:t>In both cases, these dependencies are stored in the </a:t>
            </a:r>
            <a:r>
              <a:rPr lang="en-GB" dirty="0" err="1" smtClean="0"/>
              <a:t>package.json</a:t>
            </a:r>
            <a:r>
              <a:rPr lang="en-GB" dirty="0" smtClean="0"/>
              <a:t> file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132372" y="1323473"/>
            <a:ext cx="3872062" cy="3416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…..</a:t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dirty="0"/>
              <a:t>main": </a:t>
            </a:r>
            <a:r>
              <a:rPr lang="en-GB" dirty="0" smtClean="0"/>
              <a:t>“app.js</a:t>
            </a:r>
            <a:r>
              <a:rPr lang="en-GB" dirty="0"/>
              <a:t>", 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b="1" dirty="0"/>
              <a:t>dependencies</a:t>
            </a:r>
            <a:r>
              <a:rPr lang="en-GB" dirty="0"/>
              <a:t>":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"</a:t>
            </a:r>
            <a:r>
              <a:rPr lang="en-GB" dirty="0"/>
              <a:t>formidable": "^1.2.1</a:t>
            </a:r>
            <a:r>
              <a:rPr lang="en-GB" dirty="0" smtClean="0"/>
              <a:t>"</a:t>
            </a:r>
            <a:br>
              <a:rPr lang="en-GB" dirty="0" smtClean="0"/>
            </a:br>
            <a:r>
              <a:rPr lang="en-GB" dirty="0" smtClean="0"/>
              <a:t>},  </a:t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b="1" dirty="0" err="1"/>
              <a:t>devDependencies</a:t>
            </a:r>
            <a:r>
              <a:rPr lang="en-GB" dirty="0"/>
              <a:t>":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"@types/node": "^12.12.14</a:t>
            </a:r>
            <a:r>
              <a:rPr lang="en-GB" dirty="0" smtClean="0"/>
              <a:t>",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</a:t>
            </a:r>
            <a:r>
              <a:rPr lang="en-GB" dirty="0" err="1"/>
              <a:t>ts</a:t>
            </a:r>
            <a:r>
              <a:rPr lang="en-GB" dirty="0"/>
              <a:t>-node": "^8.5.4</a:t>
            </a:r>
            <a:r>
              <a:rPr lang="en-GB" dirty="0" smtClean="0"/>
              <a:t>",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"typescript": "^</a:t>
            </a:r>
            <a:r>
              <a:rPr lang="en-GB" dirty="0" smtClean="0"/>
              <a:t>3.7.3“, 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"@types/formidable": "^1.0.31",</a:t>
            </a:r>
            <a:br>
              <a:rPr lang="en-GB" dirty="0"/>
            </a:br>
            <a:r>
              <a:rPr lang="en-GB" dirty="0" smtClean="0"/>
              <a:t>},</a:t>
            </a:r>
          </a:p>
          <a:p>
            <a:r>
              <a:rPr lang="en-GB" dirty="0" smtClean="0"/>
              <a:t>…..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132372" y="967337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package.json</a:t>
            </a:r>
            <a:endParaRPr lang="en-GB" b="1" u="sng" dirty="0"/>
          </a:p>
        </p:txBody>
      </p:sp>
      <p:sp>
        <p:nvSpPr>
          <p:cNvPr id="5" name="Left Brace 4"/>
          <p:cNvSpPr/>
          <p:nvPr/>
        </p:nvSpPr>
        <p:spPr bwMode="auto">
          <a:xfrm>
            <a:off x="4928135" y="1920240"/>
            <a:ext cx="120316" cy="832585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Left Brace 7"/>
          <p:cNvSpPr/>
          <p:nvPr/>
        </p:nvSpPr>
        <p:spPr bwMode="auto">
          <a:xfrm>
            <a:off x="4938813" y="2871536"/>
            <a:ext cx="109638" cy="1233639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0" name="Curved Connector 9"/>
          <p:cNvCxnSpPr/>
          <p:nvPr/>
        </p:nvCxnSpPr>
        <p:spPr bwMode="auto">
          <a:xfrm rot="16200000" flipH="1">
            <a:off x="4326556" y="1852863"/>
            <a:ext cx="563078" cy="399448"/>
          </a:xfrm>
          <a:prstGeom prst="curvedConnector3">
            <a:avLst>
              <a:gd name="adj1" fmla="val 9615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Curved Connector 11"/>
          <p:cNvCxnSpPr/>
          <p:nvPr/>
        </p:nvCxnSpPr>
        <p:spPr bwMode="auto">
          <a:xfrm flipV="1">
            <a:off x="4408371" y="3488355"/>
            <a:ext cx="446521" cy="202933"/>
          </a:xfrm>
          <a:prstGeom prst="curved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6"/>
          <p:cNvSpPr txBox="1">
            <a:spLocks noChangeArrowheads="1"/>
          </p:cNvSpPr>
          <p:nvPr/>
        </p:nvSpPr>
        <p:spPr bwMode="auto">
          <a:xfrm>
            <a:off x="607514" y="2907015"/>
            <a:ext cx="3014796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install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607514" y="5117984"/>
            <a:ext cx="4147368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install </a:t>
            </a:r>
            <a:r>
              <a:rPr kumimoji="0" lang="en-GB" altLang="en-US" sz="1800" b="1" dirty="0" smtClean="0">
                <a:solidFill>
                  <a:srgbClr val="FF0000"/>
                </a:solidFill>
              </a:rPr>
              <a:t>--save-dev 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467149" y="5302650"/>
            <a:ext cx="3429144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“</a:t>
            </a:r>
            <a:r>
              <a:rPr lang="en-GB" dirty="0" err="1"/>
              <a:t>i</a:t>
            </a:r>
            <a:r>
              <a:rPr lang="en-GB" dirty="0" smtClean="0"/>
              <a:t>” is shorthand for install e.g.</a:t>
            </a:r>
            <a:br>
              <a:rPr lang="en-GB" dirty="0" smtClean="0"/>
            </a:br>
            <a:r>
              <a:rPr lang="en-GB" dirty="0" smtClean="0"/>
              <a:t>$</a:t>
            </a:r>
            <a:r>
              <a:rPr lang="en-GB" dirty="0" err="1" smtClean="0"/>
              <a:t>npm</a:t>
            </a:r>
            <a:r>
              <a:rPr lang="en-GB" dirty="0" smtClean="0"/>
              <a:t> </a:t>
            </a:r>
            <a:r>
              <a:rPr lang="en-GB" dirty="0" err="1" smtClean="0">
                <a:solidFill>
                  <a:srgbClr val="FF0000"/>
                </a:solidFill>
              </a:rPr>
              <a:t>i</a:t>
            </a:r>
            <a:r>
              <a:rPr lang="en-GB" dirty="0" smtClean="0"/>
              <a:t> --save-dev </a:t>
            </a:r>
            <a:r>
              <a:rPr lang="en-GB" i="1" dirty="0" err="1" smtClean="0"/>
              <a:t>modulename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8802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switch a package between “production” and “development”, by just installing it again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11247" y="2804877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install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r>
              <a:rPr kumimoji="0" lang="en-GB" altLang="en-US" sz="1800" i="1" dirty="0" smtClean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 Production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/>
            </a:r>
            <a:b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install --save-dev 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r>
              <a:rPr kumimoji="0" lang="en-GB" altLang="en-US" sz="1800" i="1" dirty="0" smtClean="0">
                <a:solidFill>
                  <a:schemeClr val="accent5">
                    <a:lumMod val="50000"/>
                  </a:schemeClr>
                </a:solidFill>
              </a:rPr>
              <a:t>       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 Development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647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579" y="1724025"/>
            <a:ext cx="8037095" cy="4114800"/>
          </a:xfrm>
        </p:spPr>
        <p:txBody>
          <a:bodyPr/>
          <a:lstStyle/>
          <a:p>
            <a:r>
              <a:rPr lang="nb-NO" dirty="0" smtClean="0"/>
              <a:t>You can also install a module that is in development from Git, as a .tar file, etc.</a:t>
            </a:r>
          </a:p>
          <a:p>
            <a:endParaRPr lang="nb-NO" dirty="0"/>
          </a:p>
          <a:p>
            <a:r>
              <a:rPr lang="nb-NO" dirty="0" smtClean="0"/>
              <a:t>Example: Installing from a Git repository</a:t>
            </a:r>
            <a:br>
              <a:rPr lang="nb-NO" dirty="0" smtClean="0"/>
            </a:br>
            <a:r>
              <a:rPr lang="nb-NO" dirty="0" smtClean="0"/>
              <a:t/>
            </a:r>
            <a:br>
              <a:rPr lang="nb-NO" dirty="0" smtClean="0"/>
            </a:br>
            <a:r>
              <a:rPr lang="nb-NO" b="1" i="1" dirty="0" smtClean="0"/>
              <a:t>$ </a:t>
            </a:r>
            <a:r>
              <a:rPr lang="nb-NO" b="1" i="1" dirty="0"/>
              <a:t>npm install git+ssh://user@hostname:project.git#tag </a:t>
            </a:r>
            <a:r>
              <a:rPr lang="nb-NO" b="1" i="1" dirty="0" smtClean="0"/>
              <a:t>--save</a:t>
            </a:r>
            <a:br>
              <a:rPr lang="nb-NO" b="1" i="1" dirty="0" smtClean="0"/>
            </a:br>
            <a:r>
              <a:rPr lang="nb-NO" b="1" i="1" dirty="0"/>
              <a:t>$ npm install git://github.com/Marak/colors.js#v0.6.0</a:t>
            </a:r>
            <a:endParaRPr lang="nb-NO" b="1" i="1" dirty="0" smtClean="0"/>
          </a:p>
          <a:p>
            <a:pPr marL="0" indent="0">
              <a:buNone/>
            </a:pPr>
            <a:r>
              <a:rPr lang="nb-NO" b="1" i="1" dirty="0" smtClean="0"/>
              <a:t> </a:t>
            </a:r>
          </a:p>
          <a:p>
            <a:r>
              <a:rPr lang="nb-NO" dirty="0" smtClean="0"/>
              <a:t>We will not explore this any further!!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38896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15591"/>
          </a:xfrm>
        </p:spPr>
        <p:txBody>
          <a:bodyPr/>
          <a:lstStyle/>
          <a:p>
            <a:r>
              <a:rPr lang="en-GB" dirty="0" smtClean="0"/>
              <a:t>Exercise: Create “</a:t>
            </a:r>
            <a:r>
              <a:rPr lang="en-GB" dirty="0" err="1" smtClean="0"/>
              <a:t>package.json</a:t>
            </a:r>
            <a:r>
              <a:rPr lang="en-GB" dirty="0" smtClean="0"/>
              <a:t>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6" y="844550"/>
            <a:ext cx="3527736" cy="4994275"/>
          </a:xfrm>
        </p:spPr>
        <p:txBody>
          <a:bodyPr/>
          <a:lstStyle/>
          <a:p>
            <a:r>
              <a:rPr lang="en-GB" dirty="0" smtClean="0"/>
              <a:t>Create a new directory</a:t>
            </a:r>
          </a:p>
          <a:p>
            <a:r>
              <a:rPr lang="en-GB" dirty="0" smtClean="0"/>
              <a:t>Use the </a:t>
            </a:r>
            <a:r>
              <a:rPr lang="en-GB" i="1" dirty="0" err="1" smtClean="0">
                <a:solidFill>
                  <a:srgbClr val="FF0000"/>
                </a:solidFill>
              </a:rPr>
              <a:t>npm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init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command….</a:t>
            </a:r>
            <a:r>
              <a:rPr lang="en-GB" i="1" dirty="0" smtClean="0">
                <a:solidFill>
                  <a:srgbClr val="FF0000"/>
                </a:solidFill>
              </a:rPr>
              <a:t/>
            </a:r>
            <a:br>
              <a:rPr lang="en-GB" i="1" dirty="0" smtClean="0">
                <a:solidFill>
                  <a:srgbClr val="FF0000"/>
                </a:solidFill>
              </a:rPr>
            </a:br>
            <a:r>
              <a:rPr lang="en-GB" b="1" dirty="0" smtClean="0"/>
              <a:t>EITHER</a:t>
            </a:r>
            <a:r>
              <a:rPr lang="en-GB" dirty="0" smtClean="0"/>
              <a:t> specify the</a:t>
            </a:r>
            <a:r>
              <a:rPr lang="en-GB" i="1" dirty="0" smtClean="0">
                <a:solidFill>
                  <a:srgbClr val="FF0000"/>
                </a:solidFill>
              </a:rPr>
              <a:t> --yes </a:t>
            </a:r>
            <a:r>
              <a:rPr lang="en-GB" dirty="0" smtClean="0"/>
              <a:t>flag </a:t>
            </a:r>
            <a:br>
              <a:rPr lang="en-GB" dirty="0" smtClean="0"/>
            </a:br>
            <a:r>
              <a:rPr lang="en-GB" sz="1600" dirty="0" smtClean="0"/>
              <a:t>(the --yes option means we can avoid answering a set of questions)</a:t>
            </a:r>
            <a:br>
              <a:rPr lang="en-GB" sz="1600" dirty="0" smtClean="0"/>
            </a:br>
            <a:r>
              <a:rPr lang="en-GB" b="1" dirty="0" smtClean="0"/>
              <a:t>OR</a:t>
            </a:r>
            <a:r>
              <a:rPr lang="en-GB" dirty="0" smtClean="0"/>
              <a:t> answer the questions as shown in previous example</a:t>
            </a:r>
          </a:p>
          <a:p>
            <a:r>
              <a:rPr lang="en-GB" dirty="0" smtClean="0"/>
              <a:t>A </a:t>
            </a:r>
            <a:r>
              <a:rPr lang="en-GB" i="1" dirty="0" err="1" smtClean="0"/>
              <a:t>package.json</a:t>
            </a:r>
            <a:r>
              <a:rPr lang="en-GB" dirty="0" smtClean="0"/>
              <a:t> file should have been created</a:t>
            </a:r>
          </a:p>
          <a:p>
            <a:r>
              <a:rPr lang="en-GB" dirty="0" smtClean="0"/>
              <a:t>Open it and see what it contains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701055" y="615591"/>
            <a:ext cx="5377560" cy="618630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nodetest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bg1"/>
                </a:solidFill>
              </a:rPr>
              <a:t>npm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init</a:t>
            </a:r>
            <a:r>
              <a:rPr lang="en-GB" dirty="0">
                <a:solidFill>
                  <a:schemeClr val="bg1"/>
                </a:solidFill>
              </a:rPr>
              <a:t> --yes</a:t>
            </a:r>
          </a:p>
          <a:p>
            <a:r>
              <a:rPr lang="en-GB" dirty="0">
                <a:solidFill>
                  <a:schemeClr val="bg1"/>
                </a:solidFill>
              </a:rPr>
              <a:t>Wrote to </a:t>
            </a:r>
            <a:r>
              <a:rPr lang="en-GB" dirty="0" smtClean="0">
                <a:solidFill>
                  <a:schemeClr val="bg1"/>
                </a:solidFill>
              </a:rPr>
              <a:t>….</a:t>
            </a:r>
            <a:r>
              <a:rPr lang="en-GB" dirty="0" err="1" smtClean="0">
                <a:solidFill>
                  <a:schemeClr val="bg1"/>
                </a:solidFill>
              </a:rPr>
              <a:t>nodetest</a:t>
            </a:r>
            <a:r>
              <a:rPr lang="en-GB" dirty="0" smtClean="0">
                <a:solidFill>
                  <a:schemeClr val="bg1"/>
                </a:solidFill>
              </a:rPr>
              <a:t>\</a:t>
            </a:r>
            <a:r>
              <a:rPr lang="en-GB" dirty="0" err="1" smtClean="0">
                <a:solidFill>
                  <a:schemeClr val="bg1"/>
                </a:solidFill>
              </a:rPr>
              <a:t>package.json</a:t>
            </a:r>
            <a:r>
              <a:rPr lang="en-GB" dirty="0">
                <a:solidFill>
                  <a:schemeClr val="bg1"/>
                </a:solidFill>
              </a:rPr>
              <a:t>: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{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smtClean="0">
                <a:solidFill>
                  <a:schemeClr val="bg1"/>
                </a:solidFill>
              </a:rPr>
              <a:t>……. etc.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}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 err="1">
                <a:solidFill>
                  <a:schemeClr val="bg1"/>
                </a:solidFill>
              </a:rPr>
              <a:t>package.json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cat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package.json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{</a:t>
            </a:r>
          </a:p>
          <a:p>
            <a:r>
              <a:rPr lang="en-GB" dirty="0">
                <a:solidFill>
                  <a:schemeClr val="bg1"/>
                </a:solidFill>
              </a:rPr>
              <a:t>  "name": "</a:t>
            </a:r>
            <a:r>
              <a:rPr lang="en-GB" dirty="0" err="1">
                <a:solidFill>
                  <a:schemeClr val="bg1"/>
                </a:solidFill>
              </a:rPr>
              <a:t>TestAgain</a:t>
            </a:r>
            <a:r>
              <a:rPr lang="en-GB" dirty="0">
                <a:solidFill>
                  <a:schemeClr val="bg1"/>
                </a:solidFill>
              </a:rPr>
              <a:t>",</a:t>
            </a:r>
          </a:p>
          <a:p>
            <a:r>
              <a:rPr lang="en-GB" dirty="0">
                <a:solidFill>
                  <a:schemeClr val="bg1"/>
                </a:solidFill>
              </a:rPr>
              <a:t>  "version": "1.0.0",</a:t>
            </a:r>
          </a:p>
          <a:p>
            <a:r>
              <a:rPr lang="en-GB" dirty="0">
                <a:solidFill>
                  <a:schemeClr val="bg1"/>
                </a:solidFill>
              </a:rPr>
              <a:t>  "description": "",</a:t>
            </a:r>
          </a:p>
          <a:p>
            <a:r>
              <a:rPr lang="en-GB" dirty="0">
                <a:solidFill>
                  <a:schemeClr val="bg1"/>
                </a:solidFill>
              </a:rPr>
              <a:t>  "main": "index.js",</a:t>
            </a:r>
          </a:p>
          <a:p>
            <a:r>
              <a:rPr lang="en-GB" dirty="0">
                <a:solidFill>
                  <a:schemeClr val="bg1"/>
                </a:solidFill>
              </a:rPr>
              <a:t>  "scripts": {</a:t>
            </a:r>
          </a:p>
          <a:p>
            <a:r>
              <a:rPr lang="en-GB" dirty="0">
                <a:solidFill>
                  <a:schemeClr val="bg1"/>
                </a:solidFill>
              </a:rPr>
              <a:t>    "test": "echo \"Error: no test specified\" &amp;&amp; exit 1"</a:t>
            </a:r>
          </a:p>
          <a:p>
            <a:r>
              <a:rPr lang="en-GB" dirty="0">
                <a:solidFill>
                  <a:schemeClr val="bg1"/>
                </a:solidFill>
              </a:rPr>
              <a:t>  },</a:t>
            </a:r>
          </a:p>
          <a:p>
            <a:r>
              <a:rPr lang="en-GB" dirty="0">
                <a:solidFill>
                  <a:schemeClr val="bg1"/>
                </a:solidFill>
              </a:rPr>
              <a:t>  "keywords": [],</a:t>
            </a:r>
          </a:p>
          <a:p>
            <a:r>
              <a:rPr lang="en-GB" dirty="0">
                <a:solidFill>
                  <a:schemeClr val="bg1"/>
                </a:solidFill>
              </a:rPr>
              <a:t>  "author": "",</a:t>
            </a:r>
          </a:p>
          <a:p>
            <a:r>
              <a:rPr lang="en-GB" dirty="0">
                <a:solidFill>
                  <a:schemeClr val="bg1"/>
                </a:solidFill>
              </a:rPr>
              <a:t>  "license": "ISC"</a:t>
            </a:r>
          </a:p>
          <a:p>
            <a:r>
              <a:rPr lang="en-GB" dirty="0">
                <a:solidFill>
                  <a:schemeClr val="bg1"/>
                </a:solidFill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040814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Install the “print”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53415"/>
            <a:ext cx="7029450" cy="4385410"/>
          </a:xfrm>
        </p:spPr>
        <p:txBody>
          <a:bodyPr/>
          <a:lstStyle/>
          <a:p>
            <a:r>
              <a:rPr lang="en-GB" dirty="0" smtClean="0"/>
              <a:t>Install the “print” node module using </a:t>
            </a:r>
            <a:r>
              <a:rPr lang="en-GB" dirty="0" err="1" smtClean="0"/>
              <a:t>npm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1600" dirty="0" smtClean="0"/>
              <a:t>This is not a very interesting module, it provides a function called “print” allows us to display things to the screen</a:t>
            </a:r>
            <a:endParaRPr lang="en-GB" sz="1600" dirty="0"/>
          </a:p>
          <a:p>
            <a:endParaRPr lang="en-GB" dirty="0" smtClean="0"/>
          </a:p>
          <a:p>
            <a:r>
              <a:rPr lang="en-GB" dirty="0" smtClean="0"/>
              <a:t>We can execute this “function” in interactive JS like this: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24538" y="2030925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install print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424538" y="3772495"/>
            <a:ext cx="703125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node</a:t>
            </a:r>
          </a:p>
          <a:p>
            <a:r>
              <a:rPr lang="en-GB" dirty="0">
                <a:solidFill>
                  <a:schemeClr val="bg1"/>
                </a:solidFill>
              </a:rPr>
              <a:t>&gt; </a:t>
            </a:r>
            <a:r>
              <a:rPr lang="en-GB" dirty="0" err="1">
                <a:solidFill>
                  <a:schemeClr val="bg1"/>
                </a:solidFill>
              </a:rPr>
              <a:t>const</a:t>
            </a:r>
            <a:r>
              <a:rPr lang="en-GB" dirty="0">
                <a:solidFill>
                  <a:schemeClr val="bg1"/>
                </a:solidFill>
              </a:rPr>
              <a:t> print = require("print")</a:t>
            </a:r>
          </a:p>
          <a:p>
            <a:r>
              <a:rPr lang="en-GB" dirty="0">
                <a:solidFill>
                  <a:srgbClr val="FFC000"/>
                </a:solidFill>
              </a:rPr>
              <a:t>undefined</a:t>
            </a:r>
          </a:p>
          <a:p>
            <a:r>
              <a:rPr lang="en-GB" dirty="0">
                <a:solidFill>
                  <a:schemeClr val="bg1"/>
                </a:solidFill>
              </a:rPr>
              <a:t>&gt; print("Hello")</a:t>
            </a:r>
          </a:p>
          <a:p>
            <a:r>
              <a:rPr lang="en-GB" dirty="0">
                <a:solidFill>
                  <a:srgbClr val="FFC000"/>
                </a:solidFill>
              </a:rPr>
              <a:t>'"Hello"'</a:t>
            </a:r>
          </a:p>
          <a:p>
            <a:r>
              <a:rPr lang="en-GB" dirty="0">
                <a:solidFill>
                  <a:schemeClr val="bg1"/>
                </a:solidFill>
              </a:rPr>
              <a:t>&gt; .exit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695121" y="4327898"/>
            <a:ext cx="26941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Note: we use “require” to load the node module we just installed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9" name="Elbow Connector 8"/>
          <p:cNvCxnSpPr/>
          <p:nvPr/>
        </p:nvCxnSpPr>
        <p:spPr bwMode="auto">
          <a:xfrm rot="10800000">
            <a:off x="3627783" y="4443521"/>
            <a:ext cx="2057400" cy="352839"/>
          </a:xfrm>
          <a:prstGeom prst="bentConnector3">
            <a:avLst>
              <a:gd name="adj1" fmla="val 100000"/>
            </a:avLst>
          </a:prstGeom>
          <a:solidFill>
            <a:schemeClr val="accent1"/>
          </a:solidFill>
          <a:ln w="22225" cap="flat" cmpd="sng" algn="ctr">
            <a:solidFill>
              <a:schemeClr val="bg1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904424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Check installed packages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9524"/>
            <a:ext cx="7029450" cy="1929777"/>
          </a:xfrm>
        </p:spPr>
        <p:txBody>
          <a:bodyPr/>
          <a:lstStyle/>
          <a:p>
            <a:r>
              <a:rPr lang="en-GB" dirty="0" smtClean="0"/>
              <a:t>List all the installed packages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Open </a:t>
            </a:r>
            <a:r>
              <a:rPr lang="en-GB" dirty="0" err="1" smtClean="0"/>
              <a:t>package.json</a:t>
            </a:r>
            <a:r>
              <a:rPr lang="en-GB" dirty="0" smtClean="0"/>
              <a:t> to see the installed packages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12783" y="1683470"/>
            <a:ext cx="7031255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ls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`-- print@1.1.0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12783" y="3168721"/>
            <a:ext cx="6332419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cat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package.json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{</a:t>
            </a:r>
          </a:p>
          <a:p>
            <a:r>
              <a:rPr lang="en-GB" dirty="0">
                <a:solidFill>
                  <a:schemeClr val="bg1"/>
                </a:solidFill>
              </a:rPr>
              <a:t>  "name": "</a:t>
            </a:r>
            <a:r>
              <a:rPr lang="en-GB" dirty="0" err="1">
                <a:solidFill>
                  <a:schemeClr val="bg1"/>
                </a:solidFill>
              </a:rPr>
              <a:t>TestAgain</a:t>
            </a:r>
            <a:r>
              <a:rPr lang="en-GB" dirty="0">
                <a:solidFill>
                  <a:schemeClr val="bg1"/>
                </a:solidFill>
              </a:rPr>
              <a:t>",</a:t>
            </a:r>
          </a:p>
          <a:p>
            <a:r>
              <a:rPr lang="en-GB" dirty="0">
                <a:solidFill>
                  <a:schemeClr val="bg1"/>
                </a:solidFill>
              </a:rPr>
              <a:t>  "version": "1.0.0",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……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 },</a:t>
            </a:r>
          </a:p>
          <a:p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smtClean="0">
                <a:solidFill>
                  <a:schemeClr val="bg1"/>
                </a:solidFill>
              </a:rPr>
              <a:t>….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 "dependencies": {</a:t>
            </a:r>
          </a:p>
          <a:p>
            <a:r>
              <a:rPr lang="en-GB" dirty="0">
                <a:solidFill>
                  <a:srgbClr val="FF0000"/>
                </a:solidFill>
              </a:rPr>
              <a:t>    "print": "^1.2.0"</a:t>
            </a:r>
          </a:p>
          <a:p>
            <a:r>
              <a:rPr lang="en-GB" dirty="0">
                <a:solidFill>
                  <a:schemeClr val="bg1"/>
                </a:solidFill>
              </a:rPr>
              <a:t>  }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ight Brace 8"/>
          <p:cNvSpPr/>
          <p:nvPr/>
        </p:nvSpPr>
        <p:spPr bwMode="auto">
          <a:xfrm>
            <a:off x="3809065" y="5104933"/>
            <a:ext cx="336589" cy="819033"/>
          </a:xfrm>
          <a:prstGeom prst="rightBrac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347607" y="5191283"/>
            <a:ext cx="2614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Note: the “print” module is now a dependency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74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Updating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for outdated dependencies in </a:t>
            </a:r>
            <a:r>
              <a:rPr lang="en-GB" dirty="0" err="1" smtClean="0"/>
              <a:t>package.json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Updating modules</a:t>
            </a:r>
          </a:p>
          <a:p>
            <a:endParaRPr lang="en-GB" dirty="0"/>
          </a:p>
          <a:p>
            <a:endParaRPr lang="en-GB" dirty="0" smtClean="0"/>
          </a:p>
          <a:p>
            <a:pPr lvl="1"/>
            <a:r>
              <a:rPr lang="en-GB" dirty="0" smtClean="0"/>
              <a:t>Shorthand form</a:t>
            </a:r>
          </a:p>
          <a:p>
            <a:endParaRPr lang="en-GB" dirty="0"/>
          </a:p>
          <a:p>
            <a:r>
              <a:rPr lang="en-GB" dirty="0" smtClean="0"/>
              <a:t>Update all dependencies in </a:t>
            </a:r>
            <a:r>
              <a:rPr lang="en-GB" dirty="0" err="1" smtClean="0"/>
              <a:t>package.json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55031" y="2261931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outdated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5030" y="3402475"/>
            <a:ext cx="703125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update print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update the “print” module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OR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up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print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55030" y="5205280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update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84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Node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55583"/>
            <a:ext cx="7029450" cy="5083242"/>
          </a:xfrm>
        </p:spPr>
        <p:txBody>
          <a:bodyPr/>
          <a:lstStyle/>
          <a:p>
            <a:r>
              <a:rPr lang="en-GB" dirty="0" smtClean="0"/>
              <a:t>There are a lot of node modules</a:t>
            </a:r>
            <a:r>
              <a:rPr lang="en-GB" dirty="0"/>
              <a:t>, check out </a:t>
            </a:r>
            <a:r>
              <a:rPr lang="en-GB" dirty="0">
                <a:hlinkClick r:id="rId2"/>
              </a:rPr>
              <a:t>https://www.npmjs.com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 smtClean="0"/>
              <a:t>Some useful modules: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2507598"/>
              </p:ext>
            </p:extLst>
          </p:nvPr>
        </p:nvGraphicFramePr>
        <p:xfrm>
          <a:off x="149192" y="1947277"/>
          <a:ext cx="8874492" cy="4754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0210">
                  <a:extLst>
                    <a:ext uri="{9D8B030D-6E8A-4147-A177-3AD203B41FA5}">
                      <a16:colId xmlns:a16="http://schemas.microsoft.com/office/drawing/2014/main" val="847620719"/>
                    </a:ext>
                  </a:extLst>
                </a:gridCol>
                <a:gridCol w="7184282">
                  <a:extLst>
                    <a:ext uri="{9D8B030D-6E8A-4147-A177-3AD203B41FA5}">
                      <a16:colId xmlns:a16="http://schemas.microsoft.com/office/drawing/2014/main" val="339567688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path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Used for handling and transforming file paths</a:t>
                      </a:r>
                    </a:p>
                    <a:p>
                      <a:r>
                        <a:rPr lang="en-GB" dirty="0" smtClean="0"/>
                        <a:t>e.g. </a:t>
                      </a:r>
                      <a:r>
                        <a:rPr lang="en-GB" dirty="0" err="1" smtClean="0"/>
                        <a:t>path.join</a:t>
                      </a:r>
                      <a:r>
                        <a:rPr lang="en-GB" dirty="0" smtClean="0"/>
                        <a:t>(part1, part2,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etc</a:t>
                      </a:r>
                      <a:r>
                        <a:rPr lang="en-GB" baseline="0" dirty="0" smtClean="0"/>
                        <a:t>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509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fs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File I/O using simple wrappers around standard POSIX functions</a:t>
                      </a:r>
                    </a:p>
                    <a:p>
                      <a:r>
                        <a:rPr lang="en-GB" dirty="0" smtClean="0"/>
                        <a:t>e.g. </a:t>
                      </a:r>
                      <a:r>
                        <a:rPr lang="en-GB" dirty="0" err="1" smtClean="0"/>
                        <a:t>fs.open</a:t>
                      </a:r>
                      <a:r>
                        <a:rPr lang="en-GB" dirty="0" smtClean="0"/>
                        <a:t>(path, flags[, mode], </a:t>
                      </a:r>
                      <a:r>
                        <a:rPr lang="en-GB" dirty="0" err="1" smtClean="0"/>
                        <a:t>callback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7449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express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</a:t>
                      </a:r>
                      <a:r>
                        <a:rPr lang="en-GB" baseline="0" dirty="0" smtClean="0"/>
                        <a:t> web development framework, t</a:t>
                      </a:r>
                      <a:r>
                        <a:rPr lang="en-GB" dirty="0" smtClean="0"/>
                        <a:t>he de-facto standard for the majority of Node.js applications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08104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connect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 extensible HTTP server framework for Node.js, providing a collection of high performance “plugins”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3143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socket.io</a:t>
                      </a:r>
                      <a:r>
                        <a:rPr lang="en-GB" dirty="0" smtClean="0"/>
                        <a:t> and </a:t>
                      </a:r>
                      <a:r>
                        <a:rPr lang="en-GB" b="1" dirty="0" err="1" smtClean="0"/>
                        <a:t>sockjs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Websockets</a:t>
                      </a:r>
                      <a:r>
                        <a:rPr lang="en-GB" dirty="0" smtClean="0"/>
                        <a:t> components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379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forever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Most common utility for ensuring that a given node script runs continuously. Keeps your Node.js process up in production in the face of any unexpected failures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5832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moment</a:t>
                      </a:r>
                      <a:r>
                        <a:rPr lang="en-GB" dirty="0" smtClean="0"/>
                        <a:t>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 date library for parsing, validating, manipulating, and formatting dates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7331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1725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Network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878372"/>
          </a:xfrm>
        </p:spPr>
        <p:txBody>
          <a:bodyPr/>
          <a:lstStyle/>
          <a:p>
            <a:r>
              <a:rPr lang="en-GB" dirty="0" smtClean="0"/>
              <a:t>A network service can be created in Node.js using the “server” class and then executed as a standard .</a:t>
            </a:r>
            <a:r>
              <a:rPr lang="en-GB" dirty="0" err="1" smtClean="0"/>
              <a:t>js</a:t>
            </a:r>
            <a:r>
              <a:rPr lang="en-GB" dirty="0" smtClean="0"/>
              <a:t> file</a:t>
            </a:r>
          </a:p>
          <a:p>
            <a:endParaRPr lang="en-GB" dirty="0"/>
          </a:p>
          <a:p>
            <a:r>
              <a:rPr lang="en-GB" dirty="0" smtClean="0"/>
              <a:t>Example: display “Hello World” on webpage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err="1" smtClean="0"/>
              <a:t>Youffffffffff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Execute service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6" y="2651761"/>
            <a:ext cx="5200082" cy="286232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 smtClean="0"/>
              <a:t>server = </a:t>
            </a:r>
            <a:r>
              <a:rPr lang="en-GB" dirty="0" err="1" smtClean="0"/>
              <a:t>http.createServer</a:t>
            </a:r>
            <a:r>
              <a:rPr lang="en-GB" dirty="0" smtClean="0"/>
              <a:t>(function </a:t>
            </a:r>
            <a:r>
              <a:rPr lang="en-GB" dirty="0"/>
              <a:t>(</a:t>
            </a:r>
            <a:r>
              <a:rPr lang="en-GB" dirty="0" err="1"/>
              <a:t>req</a:t>
            </a:r>
            <a:r>
              <a:rPr lang="en-GB" dirty="0"/>
              <a:t>, res)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 smtClean="0"/>
              <a:t>});</a:t>
            </a:r>
          </a:p>
          <a:p>
            <a:endParaRPr lang="en-GB" dirty="0"/>
          </a:p>
          <a:p>
            <a:r>
              <a:rPr lang="en-GB" dirty="0" err="1" smtClean="0"/>
              <a:t>server.listen</a:t>
            </a:r>
            <a:r>
              <a:rPr lang="en-GB" dirty="0" smtClean="0"/>
              <a:t>(8124</a:t>
            </a:r>
            <a:r>
              <a:rPr lang="en-GB" dirty="0"/>
              <a:t>, </a:t>
            </a:r>
            <a:r>
              <a:rPr lang="en-GB" dirty="0" smtClean="0"/>
              <a:t>'127.0.0.1‘, </a:t>
            </a:r>
            <a:r>
              <a:rPr lang="en-GB" dirty="0"/>
              <a:t>()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</a:t>
            </a:r>
            <a:r>
              <a:rPr lang="en-GB" dirty="0" smtClean="0"/>
              <a:t>(‘Server running‘);</a:t>
            </a:r>
            <a:endParaRPr lang="en-GB" dirty="0"/>
          </a:p>
          <a:p>
            <a:r>
              <a:rPr lang="en-GB" dirty="0"/>
              <a:t>}</a:t>
            </a:r>
            <a:r>
              <a:rPr lang="en-GB" dirty="0" smtClean="0"/>
              <a:t>);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309036" y="2282429"/>
            <a:ext cx="1120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server.js</a:t>
            </a:r>
            <a:endParaRPr lang="en-GB" b="1" u="sng" dirty="0"/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1386038" y="5960220"/>
            <a:ext cx="5020059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Server running at http://127.0.0.1:8124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896067" y="3651896"/>
            <a:ext cx="5293895" cy="2308324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 err="1"/>
              <a:t>const</a:t>
            </a:r>
            <a:r>
              <a:rPr lang="en-GB" dirty="0"/>
              <a:t> server = </a:t>
            </a:r>
            <a:r>
              <a:rPr lang="en-GB" dirty="0" err="1"/>
              <a:t>http.createServer</a:t>
            </a:r>
            <a:r>
              <a:rPr lang="en-GB" dirty="0"/>
              <a:t>(); </a:t>
            </a:r>
          </a:p>
          <a:p>
            <a:r>
              <a:rPr lang="en-GB" i="1" dirty="0" err="1"/>
              <a:t>server</a:t>
            </a:r>
            <a:r>
              <a:rPr lang="en-GB" b="1" i="1" dirty="0" err="1">
                <a:solidFill>
                  <a:srgbClr val="FF0000"/>
                </a:solidFill>
              </a:rPr>
              <a:t>.on</a:t>
            </a:r>
            <a:r>
              <a:rPr lang="en-GB" i="1" dirty="0"/>
              <a:t>(</a:t>
            </a:r>
            <a:r>
              <a:rPr lang="en-GB" i="1" dirty="0">
                <a:solidFill>
                  <a:srgbClr val="00B0F0"/>
                </a:solidFill>
              </a:rPr>
              <a:t>'request'</a:t>
            </a:r>
            <a:r>
              <a:rPr lang="en-GB" i="1" dirty="0"/>
              <a:t>,  (</a:t>
            </a:r>
            <a:r>
              <a:rPr lang="en-GB" i="1" dirty="0" err="1"/>
              <a:t>req</a:t>
            </a:r>
            <a:r>
              <a:rPr lang="en-GB" i="1" dirty="0"/>
              <a:t>, res) </a:t>
            </a:r>
            <a:r>
              <a:rPr lang="en-GB" dirty="0"/>
              <a:t>=&gt;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/>
              <a:t>}); </a:t>
            </a:r>
          </a:p>
          <a:p>
            <a:r>
              <a:rPr lang="en-GB" dirty="0" err="1"/>
              <a:t>server.listen</a:t>
            </a:r>
            <a:r>
              <a:rPr lang="en-GB" dirty="0"/>
              <a:t>(8124, '127.0.0.1'); </a:t>
            </a:r>
          </a:p>
          <a:p>
            <a:r>
              <a:rPr lang="en-GB" dirty="0"/>
              <a:t>console.log('Server </a:t>
            </a:r>
            <a:r>
              <a:rPr lang="en-GB" dirty="0" smtClean="0"/>
              <a:t>running');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941770" y="2505498"/>
            <a:ext cx="30022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can see the event handling more clearly in </a:t>
            </a:r>
            <a:r>
              <a:rPr lang="en-GB" smtClean="0"/>
              <a:t>this equivalent approach</a:t>
            </a:r>
            <a:endParaRPr lang="en-GB" dirty="0"/>
          </a:p>
        </p:txBody>
      </p:sp>
      <p:cxnSp>
        <p:nvCxnSpPr>
          <p:cNvPr id="11" name="Straight Arrow Connector 10"/>
          <p:cNvCxnSpPr>
            <a:stCxn id="9" idx="2"/>
          </p:cNvCxnSpPr>
          <p:nvPr/>
        </p:nvCxnSpPr>
        <p:spPr bwMode="auto">
          <a:xfrm flipH="1">
            <a:off x="7399683" y="3428828"/>
            <a:ext cx="43190" cy="22306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34733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76108"/>
            <a:ext cx="7029450" cy="4862717"/>
          </a:xfrm>
        </p:spPr>
        <p:txBody>
          <a:bodyPr/>
          <a:lstStyle/>
          <a:p>
            <a:r>
              <a:rPr lang="en-GB" dirty="0" smtClean="0"/>
              <a:t>Create a “server.js” file in your “</a:t>
            </a:r>
            <a:r>
              <a:rPr lang="en-GB" dirty="0" err="1" smtClean="0"/>
              <a:t>nodetest</a:t>
            </a:r>
            <a:r>
              <a:rPr lang="en-GB" dirty="0" smtClean="0"/>
              <a:t>” directory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Execute the server.js 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29637" y="1453582"/>
            <a:ext cx="5872640" cy="258532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 smtClean="0"/>
              <a:t>server = </a:t>
            </a:r>
            <a:r>
              <a:rPr lang="en-GB" dirty="0" err="1" smtClean="0">
                <a:solidFill>
                  <a:srgbClr val="FF0000"/>
                </a:solidFill>
              </a:rPr>
              <a:t>http.createServer</a:t>
            </a:r>
            <a:r>
              <a:rPr lang="en-GB" dirty="0" smtClean="0"/>
              <a:t>( </a:t>
            </a:r>
            <a:r>
              <a:rPr lang="en-GB" dirty="0"/>
              <a:t>(</a:t>
            </a:r>
            <a:r>
              <a:rPr lang="en-GB" dirty="0" err="1"/>
              <a:t>req</a:t>
            </a:r>
            <a:r>
              <a:rPr lang="en-GB" dirty="0"/>
              <a:t>, res</a:t>
            </a:r>
            <a:r>
              <a:rPr lang="en-GB" dirty="0" smtClean="0"/>
              <a:t>) =&gt; </a:t>
            </a:r>
            <a:r>
              <a:rPr lang="en-GB" dirty="0"/>
              <a:t>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 smtClean="0"/>
              <a:t>});</a:t>
            </a:r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server.listen</a:t>
            </a:r>
            <a:r>
              <a:rPr lang="en-GB" dirty="0" smtClean="0"/>
              <a:t>(8124</a:t>
            </a:r>
            <a:r>
              <a:rPr lang="en-GB" dirty="0"/>
              <a:t>, </a:t>
            </a:r>
            <a:r>
              <a:rPr lang="en-GB" dirty="0" smtClean="0"/>
              <a:t>'127.0.0.1</a:t>
            </a:r>
            <a:r>
              <a:rPr lang="en-GB" dirty="0"/>
              <a:t>', () </a:t>
            </a:r>
            <a:r>
              <a:rPr lang="en-GB" dirty="0" smtClean="0"/>
              <a:t>=&gt; {</a:t>
            </a:r>
            <a:endParaRPr lang="en-GB" dirty="0"/>
          </a:p>
          <a:p>
            <a:r>
              <a:rPr lang="en-GB" dirty="0"/>
              <a:t>    console.log</a:t>
            </a:r>
            <a:r>
              <a:rPr lang="en-GB" dirty="0" smtClean="0"/>
              <a:t>('Server running http://127.0.0.1:8124');</a:t>
            </a:r>
            <a:endParaRPr lang="en-GB" dirty="0"/>
          </a:p>
          <a:p>
            <a:r>
              <a:rPr lang="en-GB" dirty="0"/>
              <a:t>}</a:t>
            </a:r>
            <a:r>
              <a:rPr lang="en-GB" dirty="0" smtClean="0"/>
              <a:t>);</a:t>
            </a:r>
            <a:endParaRPr lang="en-GB" dirty="0"/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1919648" y="5091035"/>
            <a:ext cx="5020059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Server running at http://127.0.0.1:8124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881066" y="5854661"/>
            <a:ext cx="2165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&lt;Ctrl&gt;+&lt;C&gt; to exit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17452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 </a:t>
            </a:r>
            <a:r>
              <a:rPr lang="en-GB" dirty="0" err="1" smtClean="0"/>
              <a:t>TypeScript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162600" cy="3217313"/>
          </a:xfrm>
        </p:spPr>
        <p:txBody>
          <a:bodyPr/>
          <a:lstStyle/>
          <a:p>
            <a:r>
              <a:rPr lang="en-GB" dirty="0" smtClean="0"/>
              <a:t>In your projects working directory</a:t>
            </a:r>
          </a:p>
          <a:p>
            <a:r>
              <a:rPr lang="en-GB" dirty="0" smtClean="0"/>
              <a:t>Install typescript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Create a new </a:t>
            </a:r>
            <a:r>
              <a:rPr lang="en-GB" b="1" dirty="0" err="1" smtClean="0">
                <a:solidFill>
                  <a:srgbClr val="FF0000"/>
                </a:solidFill>
              </a:rPr>
              <a:t>ts.config</a:t>
            </a:r>
            <a:r>
              <a:rPr lang="en-GB" b="1" dirty="0" smtClean="0">
                <a:solidFill>
                  <a:srgbClr val="FF0000"/>
                </a:solidFill>
              </a:rPr>
              <a:t> file using --</a:t>
            </a:r>
            <a:r>
              <a:rPr lang="en-GB" b="1" dirty="0" err="1" smtClean="0">
                <a:solidFill>
                  <a:srgbClr val="FF0000"/>
                </a:solidFill>
              </a:rPr>
              <a:t>init</a:t>
            </a:r>
            <a:r>
              <a:rPr lang="en-GB" b="1" dirty="0" smtClean="0">
                <a:solidFill>
                  <a:srgbClr val="FF0000"/>
                </a:solidFill>
              </a:rPr>
              <a:t> flag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u="sng" dirty="0" smtClean="0"/>
              <a:t>Note:</a:t>
            </a:r>
          </a:p>
          <a:p>
            <a:r>
              <a:rPr lang="en-GB" dirty="0" smtClean="0"/>
              <a:t>By default </a:t>
            </a:r>
            <a:r>
              <a:rPr lang="en-GB" dirty="0" err="1" smtClean="0"/>
              <a:t>TypeScript</a:t>
            </a:r>
            <a:r>
              <a:rPr lang="en-GB" dirty="0" smtClean="0"/>
              <a:t> is installed locally, and stored in the ./</a:t>
            </a:r>
            <a:r>
              <a:rPr lang="en-GB" dirty="0" err="1" smtClean="0"/>
              <a:t>node_modules</a:t>
            </a:r>
            <a:r>
              <a:rPr lang="en-GB" dirty="0" smtClean="0"/>
              <a:t> directory. Making the project easier to move. </a:t>
            </a:r>
            <a:r>
              <a:rPr lang="en-GB" b="1" dirty="0" smtClean="0">
                <a:solidFill>
                  <a:srgbClr val="FF0000"/>
                </a:solidFill>
              </a:rPr>
              <a:t>We will use this approach for now!!</a:t>
            </a:r>
          </a:p>
          <a:p>
            <a:r>
              <a:rPr lang="en-GB" dirty="0" smtClean="0"/>
              <a:t>To install </a:t>
            </a:r>
            <a:r>
              <a:rPr lang="en-GB" dirty="0" err="1" smtClean="0"/>
              <a:t>TypeScript</a:t>
            </a:r>
            <a:r>
              <a:rPr lang="en-GB" dirty="0" smtClean="0"/>
              <a:t> globally so that it can be shared across projects, specify the </a:t>
            </a:r>
            <a:r>
              <a:rPr lang="en-GB" b="1" dirty="0" smtClean="0"/>
              <a:t>–g </a:t>
            </a:r>
            <a:r>
              <a:rPr lang="en-GB" dirty="0" smtClean="0"/>
              <a:t>option on install (which also sets </a:t>
            </a:r>
            <a:r>
              <a:rPr lang="en-GB" dirty="0"/>
              <a:t>the PATH environment variable</a:t>
            </a:r>
            <a:r>
              <a:rPr lang="en-GB" dirty="0" smtClean="0"/>
              <a:t>). Then you can just type </a:t>
            </a:r>
            <a:r>
              <a:rPr lang="en-GB" b="1" dirty="0" err="1" smtClean="0"/>
              <a:t>tsc</a:t>
            </a:r>
            <a:r>
              <a:rPr lang="en-GB" dirty="0" smtClean="0"/>
              <a:t> </a:t>
            </a:r>
            <a:r>
              <a:rPr lang="en-GB" u="sng" dirty="0" smtClean="0"/>
              <a:t>instead of </a:t>
            </a:r>
            <a:r>
              <a:rPr lang="en-GB" dirty="0" smtClean="0"/>
              <a:t>specifying </a:t>
            </a:r>
            <a:r>
              <a:rPr lang="en-GB" b="1" dirty="0" smtClean="0"/>
              <a:t>./</a:t>
            </a:r>
            <a:r>
              <a:rPr lang="en-GB" b="1" dirty="0" err="1" smtClean="0"/>
              <a:t>node_modules</a:t>
            </a:r>
            <a:r>
              <a:rPr lang="en-GB" b="1" dirty="0" smtClean="0"/>
              <a:t>/.bin/</a:t>
            </a:r>
            <a:r>
              <a:rPr lang="en-GB" b="1" dirty="0" err="1" smtClean="0"/>
              <a:t>tsc</a:t>
            </a:r>
            <a:endParaRPr lang="en-GB" b="1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79329" y="2404256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13063" y="5990901"/>
            <a:ext cx="90309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https://blog.angular-university.io/typescript-2-type-system-how-do-type-definitions-work-in-npm-when-to-use-types-and-why-what-are-compiler-opt-in-types/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479331" y="1624467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typescript</a:t>
            </a:r>
          </a:p>
        </p:txBody>
      </p:sp>
      <p:sp>
        <p:nvSpPr>
          <p:cNvPr id="6" name="TextBox 5"/>
          <p:cNvSpPr txBox="1"/>
          <p:nvPr/>
        </p:nvSpPr>
        <p:spPr>
          <a:xfrm rot="16200000">
            <a:off x="7925405" y="4588104"/>
            <a:ext cx="1390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won’t do this</a:t>
            </a:r>
            <a:endParaRPr lang="en-GB" dirty="0"/>
          </a:p>
        </p:txBody>
      </p:sp>
      <p:sp>
        <p:nvSpPr>
          <p:cNvPr id="7" name="Right Brace 6"/>
          <p:cNvSpPr/>
          <p:nvPr/>
        </p:nvSpPr>
        <p:spPr bwMode="auto">
          <a:xfrm>
            <a:off x="8138160" y="4427621"/>
            <a:ext cx="216568" cy="1179053"/>
          </a:xfrm>
          <a:prstGeom prst="rightBrac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2326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DefintivelyTyped</a:t>
            </a:r>
            <a:r>
              <a:rPr lang="en-GB" dirty="0" smtClean="0"/>
              <a:t> @types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Install </a:t>
            </a:r>
            <a:r>
              <a:rPr lang="en-GB" dirty="0" err="1" smtClean="0"/>
              <a:t>TypeScript</a:t>
            </a:r>
            <a:r>
              <a:rPr lang="en-GB" dirty="0" smtClean="0"/>
              <a:t> definitions using @types modules</a:t>
            </a:r>
          </a:p>
          <a:p>
            <a:r>
              <a:rPr lang="en-GB" dirty="0" smtClean="0"/>
              <a:t>All </a:t>
            </a:r>
            <a:r>
              <a:rPr lang="en-GB" dirty="0"/>
              <a:t>the content of </a:t>
            </a:r>
            <a:r>
              <a:rPr lang="en-GB" dirty="0" err="1"/>
              <a:t>DefintivelyTyped</a:t>
            </a:r>
            <a:r>
              <a:rPr lang="en-GB" dirty="0"/>
              <a:t> is now available under the @types scoped </a:t>
            </a:r>
            <a:r>
              <a:rPr lang="en-GB" dirty="0" smtClean="0"/>
              <a:t>package</a:t>
            </a:r>
          </a:p>
          <a:p>
            <a:r>
              <a:rPr lang="en-GB" dirty="0" smtClean="0"/>
              <a:t>Example: install node.js types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172676" y="3321605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save-dev @types/node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72676" y="5226518"/>
            <a:ext cx="64941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Check this link for Node.js module definitions</a:t>
            </a:r>
          </a:p>
          <a:p>
            <a:r>
              <a:rPr lang="en-GB" dirty="0" smtClean="0"/>
              <a:t>https</a:t>
            </a:r>
            <a:r>
              <a:rPr lang="en-GB" dirty="0"/>
              <a:t>://nodes.duniter.io/typescript/duniter/typedoc/globals.html</a:t>
            </a:r>
          </a:p>
        </p:txBody>
      </p:sp>
    </p:spTree>
    <p:extLst>
      <p:ext uri="{BB962C8B-B14F-4D97-AF65-F5344CB8AC3E}">
        <p14:creationId xmlns:p14="http://schemas.microsoft.com/office/powerpoint/2010/main" val="1523862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TypeScript</a:t>
            </a:r>
            <a:r>
              <a:rPr lang="en-GB" dirty="0" smtClean="0"/>
              <a:t> 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Compile specific files (and imports)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b="1" dirty="0" smtClean="0"/>
              <a:t>Better approach is to edit the </a:t>
            </a:r>
            <a:r>
              <a:rPr lang="en-GB" b="1" dirty="0" err="1" smtClean="0"/>
              <a:t>tsconfig.json</a:t>
            </a:r>
            <a:r>
              <a:rPr lang="en-GB" b="1" dirty="0" smtClean="0"/>
              <a:t> </a:t>
            </a:r>
            <a:r>
              <a:rPr lang="en-GB" dirty="0" smtClean="0"/>
              <a:t>so it knows the target </a:t>
            </a:r>
            <a:r>
              <a:rPr lang="en-GB" dirty="0" err="1" smtClean="0"/>
              <a:t>EcmaScript</a:t>
            </a:r>
            <a:r>
              <a:rPr lang="en-GB" dirty="0" smtClean="0"/>
              <a:t> version, input files and output directory …you can specify “include” and “exclude” directories in the </a:t>
            </a:r>
            <a:r>
              <a:rPr lang="en-GB" dirty="0" err="1" smtClean="0"/>
              <a:t>tsconfig.json</a:t>
            </a:r>
            <a:r>
              <a:rPr lang="en-GB" dirty="0" smtClean="0"/>
              <a:t> file (see next slide). Then compile: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</a:p>
          <a:p>
            <a:r>
              <a:rPr lang="en-GB" dirty="0" smtClean="0"/>
              <a:t>You can ask </a:t>
            </a:r>
            <a:r>
              <a:rPr lang="en-GB" dirty="0" err="1" smtClean="0"/>
              <a:t>TypeScript</a:t>
            </a:r>
            <a:r>
              <a:rPr lang="en-GB" dirty="0" smtClean="0"/>
              <a:t> to watch directory for file changes and compile them automatically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Ctrl+C</a:t>
            </a:r>
            <a:r>
              <a:rPr lang="en-GB" dirty="0"/>
              <a:t> to escape)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751261" y="5620292"/>
            <a:ext cx="6347861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NOTE: We are </a:t>
            </a:r>
            <a:r>
              <a:rPr lang="en-GB" dirty="0"/>
              <a:t>using </a:t>
            </a:r>
            <a:r>
              <a:rPr lang="en-GB" b="1" dirty="0"/>
              <a:t>$ ./</a:t>
            </a:r>
            <a:r>
              <a:rPr lang="en-GB" b="1" dirty="0" err="1"/>
              <a:t>node_modules</a:t>
            </a:r>
            <a:r>
              <a:rPr lang="en-GB" b="1" dirty="0"/>
              <a:t>/.</a:t>
            </a:r>
            <a:r>
              <a:rPr lang="en-GB" b="1" dirty="0" smtClean="0"/>
              <a:t>bin/</a:t>
            </a:r>
            <a:r>
              <a:rPr lang="en-GB" b="1" dirty="0" err="1" smtClean="0"/>
              <a:t>tsc</a:t>
            </a:r>
            <a:r>
              <a:rPr lang="en-GB" dirty="0" smtClean="0"/>
              <a:t> OR for Windows </a:t>
            </a:r>
            <a:r>
              <a:rPr lang="en-GB" b="1" dirty="0"/>
              <a:t>C:&gt; .\</a:t>
            </a:r>
            <a:r>
              <a:rPr lang="en-GB" b="1" dirty="0" err="1"/>
              <a:t>node_modules</a:t>
            </a:r>
            <a:r>
              <a:rPr lang="en-GB" b="1" dirty="0"/>
              <a:t>\.bin\</a:t>
            </a:r>
            <a:r>
              <a:rPr lang="en-GB" b="1" dirty="0" err="1"/>
              <a:t>tsc</a:t>
            </a:r>
            <a:r>
              <a:rPr lang="en-GB" b="1" dirty="0"/>
              <a:t> </a:t>
            </a:r>
            <a:r>
              <a:rPr lang="en-GB" dirty="0" smtClean="0"/>
              <a:t>because we have installed </a:t>
            </a:r>
            <a:r>
              <a:rPr lang="en-GB" dirty="0" err="1" smtClean="0"/>
              <a:t>TypeScript</a:t>
            </a:r>
            <a:r>
              <a:rPr lang="en-GB" dirty="0" smtClean="0"/>
              <a:t> locally. If you install it globally then you can just type </a:t>
            </a:r>
            <a:r>
              <a:rPr lang="en-GB" b="1" dirty="0" smtClean="0"/>
              <a:t>$ </a:t>
            </a:r>
            <a:r>
              <a:rPr lang="en-GB" b="1" dirty="0" err="1" smtClean="0"/>
              <a:t>tsc</a:t>
            </a:r>
            <a:endParaRPr lang="en-GB" b="1" dirty="0"/>
          </a:p>
        </p:txBody>
      </p:sp>
      <p:sp>
        <p:nvSpPr>
          <p:cNvPr id="8" name="TextBox 7"/>
          <p:cNvSpPr txBox="1"/>
          <p:nvPr/>
        </p:nvSpPr>
        <p:spPr>
          <a:xfrm>
            <a:off x="1479331" y="5107588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--watch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527175" y="1319768"/>
            <a:ext cx="6668737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bin/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--target es5    ./</a:t>
            </a:r>
            <a:r>
              <a:rPr lang="en-GB" i="1" dirty="0" err="1" smtClean="0">
                <a:solidFill>
                  <a:schemeClr val="accent1">
                    <a:lumMod val="50000"/>
                  </a:schemeClr>
                </a:solidFill>
              </a:rPr>
              <a:t>myfile.ts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   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myfile2.ts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479331" y="3588519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bin/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tsc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0324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</a:t>
            </a:r>
            <a:r>
              <a:rPr lang="en-GB" dirty="0" err="1" smtClean="0"/>
              <a:t>tsconfig.json</a:t>
            </a:r>
            <a:r>
              <a:rPr lang="en-GB" dirty="0" smtClean="0"/>
              <a:t> </a:t>
            </a:r>
            <a:r>
              <a:rPr lang="en-GB" dirty="0"/>
              <a:t>F</a:t>
            </a:r>
            <a:r>
              <a:rPr lang="en-GB" dirty="0" smtClean="0"/>
              <a:t>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51835" y="1342725"/>
            <a:ext cx="519565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{</a:t>
            </a:r>
          </a:p>
          <a:p>
            <a:r>
              <a:rPr lang="en-GB" dirty="0" smtClean="0"/>
              <a:t>     "</a:t>
            </a:r>
            <a:r>
              <a:rPr lang="en-GB" dirty="0" err="1"/>
              <a:t>compilerOptions</a:t>
            </a:r>
            <a:r>
              <a:rPr lang="en-GB" dirty="0"/>
              <a:t>": {</a:t>
            </a:r>
          </a:p>
          <a:p>
            <a:r>
              <a:rPr lang="en-GB" dirty="0" smtClean="0"/>
              <a:t>           "target": "es5",                          </a:t>
            </a:r>
            <a:br>
              <a:rPr lang="en-GB" dirty="0" smtClean="0"/>
            </a:br>
            <a:r>
              <a:rPr lang="en-GB" dirty="0" smtClean="0"/>
              <a:t>           "module": "</a:t>
            </a:r>
            <a:r>
              <a:rPr lang="en-GB" dirty="0" err="1" smtClean="0"/>
              <a:t>commonjs</a:t>
            </a:r>
            <a:r>
              <a:rPr lang="en-GB" dirty="0" smtClean="0"/>
              <a:t>",</a:t>
            </a:r>
          </a:p>
          <a:p>
            <a:r>
              <a:rPr lang="en-GB" dirty="0" smtClean="0"/>
              <a:t>           "</a:t>
            </a:r>
            <a:r>
              <a:rPr lang="en-GB" dirty="0"/>
              <a:t>strict": true,                           </a:t>
            </a:r>
          </a:p>
          <a:p>
            <a:r>
              <a:rPr lang="en-GB" dirty="0" smtClean="0"/>
              <a:t>           "</a:t>
            </a:r>
            <a:r>
              <a:rPr lang="en-GB" dirty="0" err="1"/>
              <a:t>esModuleInterop</a:t>
            </a:r>
            <a:r>
              <a:rPr lang="en-GB" dirty="0"/>
              <a:t>": true,                  </a:t>
            </a:r>
          </a:p>
          <a:p>
            <a:r>
              <a:rPr lang="en-GB" dirty="0" smtClean="0"/>
              <a:t>           "</a:t>
            </a:r>
            <a:r>
              <a:rPr lang="en-GB" dirty="0" err="1"/>
              <a:t>forceConsistentCasingInFileNames</a:t>
            </a:r>
            <a:r>
              <a:rPr lang="en-GB" dirty="0"/>
              <a:t>": true</a:t>
            </a:r>
          </a:p>
          <a:p>
            <a:r>
              <a:rPr lang="en-GB" dirty="0" smtClean="0"/>
              <a:t>           "</a:t>
            </a:r>
            <a:r>
              <a:rPr lang="en-GB" dirty="0" err="1"/>
              <a:t>outDir</a:t>
            </a:r>
            <a:r>
              <a:rPr lang="en-GB" dirty="0"/>
              <a:t>": "./</a:t>
            </a:r>
            <a:r>
              <a:rPr lang="en-GB" dirty="0" err="1" smtClean="0"/>
              <a:t>dist</a:t>
            </a:r>
            <a:r>
              <a:rPr lang="en-GB" dirty="0" smtClean="0"/>
              <a:t>“</a:t>
            </a:r>
          </a:p>
          <a:p>
            <a:r>
              <a:rPr lang="en-GB" dirty="0"/>
              <a:t> </a:t>
            </a:r>
            <a:r>
              <a:rPr lang="en-GB" dirty="0" smtClean="0"/>
              <a:t>    },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"</a:t>
            </a:r>
            <a:r>
              <a:rPr lang="en-GB" dirty="0"/>
              <a:t>include": [</a:t>
            </a:r>
          </a:p>
          <a:p>
            <a:r>
              <a:rPr lang="en-GB" dirty="0"/>
              <a:t>    </a:t>
            </a:r>
            <a:r>
              <a:rPr lang="en-GB" dirty="0" smtClean="0"/>
              <a:t>      "./**/*"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],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"</a:t>
            </a:r>
            <a:r>
              <a:rPr lang="en-GB" dirty="0"/>
              <a:t>exclude": [</a:t>
            </a:r>
          </a:p>
          <a:p>
            <a:r>
              <a:rPr lang="en-GB" dirty="0"/>
              <a:t>    </a:t>
            </a:r>
            <a:r>
              <a:rPr lang="en-GB" dirty="0" smtClean="0"/>
              <a:t>     "./</a:t>
            </a:r>
            <a:r>
              <a:rPr lang="en-GB" dirty="0" err="1"/>
              <a:t>node_modules</a:t>
            </a:r>
            <a:r>
              <a:rPr lang="en-GB" dirty="0"/>
              <a:t>",</a:t>
            </a:r>
          </a:p>
          <a:p>
            <a:r>
              <a:rPr lang="en-GB" dirty="0" smtClean="0"/>
              <a:t>         "./</a:t>
            </a:r>
            <a:r>
              <a:rPr lang="en-GB" dirty="0"/>
              <a:t>pages</a:t>
            </a:r>
            <a:r>
              <a:rPr lang="en-GB" dirty="0" smtClean="0"/>
              <a:t>"</a:t>
            </a:r>
            <a:endParaRPr lang="en-GB" dirty="0"/>
          </a:p>
          <a:p>
            <a:r>
              <a:rPr lang="en-GB" dirty="0" smtClean="0"/>
              <a:t>     ]</a:t>
            </a:r>
            <a:endParaRPr lang="en-GB" dirty="0"/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25452" y="1612232"/>
            <a:ext cx="2903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ECMAScript target version</a:t>
            </a:r>
          </a:p>
        </p:txBody>
      </p:sp>
      <p:cxnSp>
        <p:nvCxnSpPr>
          <p:cNvPr id="8" name="Straight Arrow Connector 7"/>
          <p:cNvCxnSpPr>
            <a:stCxn id="6" idx="1"/>
          </p:cNvCxnSpPr>
          <p:nvPr/>
        </p:nvCxnSpPr>
        <p:spPr bwMode="auto">
          <a:xfrm flipH="1">
            <a:off x="3113773" y="1796898"/>
            <a:ext cx="2011679" cy="28215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732493" y="2189747"/>
            <a:ext cx="2659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Module </a:t>
            </a:r>
            <a:r>
              <a:rPr lang="en-GB" dirty="0"/>
              <a:t>code generation</a:t>
            </a:r>
          </a:p>
        </p:txBody>
      </p:sp>
      <p:cxnSp>
        <p:nvCxnSpPr>
          <p:cNvPr id="11" name="Straight Arrow Connector 10"/>
          <p:cNvCxnSpPr>
            <a:stCxn id="9" idx="1"/>
          </p:cNvCxnSpPr>
          <p:nvPr/>
        </p:nvCxnSpPr>
        <p:spPr bwMode="auto">
          <a:xfrm flipH="1">
            <a:off x="4081112" y="2374413"/>
            <a:ext cx="1651381" cy="126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6577131" y="2828586"/>
            <a:ext cx="2198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Strict </a:t>
            </a:r>
            <a:r>
              <a:rPr lang="en-GB" dirty="0"/>
              <a:t>type-checking</a:t>
            </a:r>
          </a:p>
        </p:txBody>
      </p:sp>
      <p:cxnSp>
        <p:nvCxnSpPr>
          <p:cNvPr id="14" name="Straight Arrow Connector 13"/>
          <p:cNvCxnSpPr>
            <a:stCxn id="12" idx="1"/>
          </p:cNvCxnSpPr>
          <p:nvPr/>
        </p:nvCxnSpPr>
        <p:spPr bwMode="auto">
          <a:xfrm flipH="1" flipV="1">
            <a:off x="3205213" y="2613259"/>
            <a:ext cx="3371918" cy="39999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TextBox 14"/>
          <p:cNvSpPr txBox="1"/>
          <p:nvPr/>
        </p:nvSpPr>
        <p:spPr>
          <a:xfrm>
            <a:off x="6790623" y="3619785"/>
            <a:ext cx="2153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Output directory for generated JavaScript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 bwMode="auto">
          <a:xfrm flipH="1" flipV="1">
            <a:off x="3373655" y="3467425"/>
            <a:ext cx="3383280" cy="74844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" name="TextBox 17"/>
          <p:cNvSpPr txBox="1"/>
          <p:nvPr/>
        </p:nvSpPr>
        <p:spPr>
          <a:xfrm>
            <a:off x="5431949" y="4863136"/>
            <a:ext cx="35757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Search the current, all subdirectories and include all </a:t>
            </a:r>
            <a:r>
              <a:rPr lang="en-GB" dirty="0" err="1" smtClean="0"/>
              <a:t>TypeScript</a:t>
            </a:r>
            <a:r>
              <a:rPr lang="en-GB" dirty="0" smtClean="0"/>
              <a:t> files</a:t>
            </a:r>
            <a:endParaRPr lang="en-GB" dirty="0"/>
          </a:p>
        </p:txBody>
      </p:sp>
      <p:cxnSp>
        <p:nvCxnSpPr>
          <p:cNvPr id="20" name="Straight Arrow Connector 19"/>
          <p:cNvCxnSpPr/>
          <p:nvPr/>
        </p:nvCxnSpPr>
        <p:spPr bwMode="auto">
          <a:xfrm flipH="1" flipV="1">
            <a:off x="2353377" y="4278093"/>
            <a:ext cx="3078572" cy="10562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1" name="TextBox 20"/>
          <p:cNvSpPr txBox="1"/>
          <p:nvPr/>
        </p:nvSpPr>
        <p:spPr>
          <a:xfrm>
            <a:off x="2403200" y="6005539"/>
            <a:ext cx="3575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 not look for </a:t>
            </a:r>
            <a:r>
              <a:rPr lang="en-GB" dirty="0" err="1" smtClean="0"/>
              <a:t>TypeScript</a:t>
            </a:r>
            <a:r>
              <a:rPr lang="en-GB" dirty="0" smtClean="0"/>
              <a:t> files in these directories</a:t>
            </a:r>
            <a:endParaRPr lang="en-GB" dirty="0"/>
          </a:p>
        </p:txBody>
      </p:sp>
      <p:cxnSp>
        <p:nvCxnSpPr>
          <p:cNvPr id="23" name="Straight Arrow Connector 22"/>
          <p:cNvCxnSpPr/>
          <p:nvPr/>
        </p:nvCxnSpPr>
        <p:spPr bwMode="auto">
          <a:xfrm flipH="1" flipV="1">
            <a:off x="3449661" y="5322433"/>
            <a:ext cx="650701" cy="6591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63931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42762"/>
          </a:xfrm>
        </p:spPr>
        <p:txBody>
          <a:bodyPr/>
          <a:lstStyle/>
          <a:p>
            <a:r>
              <a:rPr lang="en-GB" dirty="0" smtClean="0"/>
              <a:t>Example: </a:t>
            </a:r>
            <a:r>
              <a:rPr lang="en-GB" dirty="0" err="1" smtClean="0"/>
              <a:t>TypeScript</a:t>
            </a:r>
            <a:r>
              <a:rPr lang="en-GB" dirty="0" smtClean="0"/>
              <a:t> Server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42763"/>
            <a:ext cx="7029450" cy="418698"/>
          </a:xfrm>
        </p:spPr>
        <p:txBody>
          <a:bodyPr/>
          <a:lstStyle/>
          <a:p>
            <a:r>
              <a:rPr lang="en-GB" dirty="0" smtClean="0"/>
              <a:t>Simple </a:t>
            </a:r>
            <a:r>
              <a:rPr lang="en-GB" dirty="0" err="1" smtClean="0"/>
              <a:t>TypeScript</a:t>
            </a:r>
            <a:r>
              <a:rPr lang="en-GB" dirty="0" smtClean="0"/>
              <a:t> version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5909" y="948690"/>
            <a:ext cx="838896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import { </a:t>
            </a:r>
            <a:r>
              <a:rPr lang="en-GB" dirty="0" err="1" smtClean="0"/>
              <a:t>createServer</a:t>
            </a:r>
            <a:r>
              <a:rPr lang="en-GB" dirty="0"/>
              <a:t>, </a:t>
            </a:r>
            <a:r>
              <a:rPr lang="en-GB" dirty="0" smtClean="0"/>
              <a:t>Server, </a:t>
            </a:r>
            <a:r>
              <a:rPr lang="en-GB" dirty="0" err="1" smtClean="0"/>
              <a:t>IncomingMessage</a:t>
            </a:r>
            <a:r>
              <a:rPr lang="en-GB" dirty="0" smtClean="0"/>
              <a:t>, </a:t>
            </a:r>
            <a:r>
              <a:rPr lang="en-GB" dirty="0" err="1" smtClean="0"/>
              <a:t>ServerResponse</a:t>
            </a:r>
            <a:r>
              <a:rPr lang="en-GB" dirty="0" smtClean="0"/>
              <a:t>  } </a:t>
            </a:r>
            <a:r>
              <a:rPr lang="en-GB" dirty="0"/>
              <a:t>from "http";</a:t>
            </a:r>
          </a:p>
          <a:p>
            <a:r>
              <a:rPr lang="en-GB" dirty="0"/>
              <a:t>		</a:t>
            </a:r>
          </a:p>
          <a:p>
            <a:r>
              <a:rPr lang="en-GB" dirty="0" err="1"/>
              <a:t>const</a:t>
            </a:r>
            <a:r>
              <a:rPr lang="en-GB" dirty="0"/>
              <a:t> hostname: string = '127.0.0.1';</a:t>
            </a:r>
          </a:p>
          <a:p>
            <a:r>
              <a:rPr lang="en-GB" dirty="0" err="1"/>
              <a:t>const</a:t>
            </a:r>
            <a:r>
              <a:rPr lang="en-GB" dirty="0"/>
              <a:t> port: number = 1339;</a:t>
            </a:r>
          </a:p>
          <a:p>
            <a:r>
              <a:rPr lang="en-GB" dirty="0" err="1"/>
              <a:t>const</a:t>
            </a:r>
            <a:r>
              <a:rPr lang="en-GB" dirty="0"/>
              <a:t> server: </a:t>
            </a:r>
            <a:r>
              <a:rPr lang="en-GB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Server</a:t>
            </a:r>
            <a:r>
              <a:rPr lang="en-GB" dirty="0"/>
              <a:t> = </a:t>
            </a:r>
            <a:r>
              <a:rPr lang="en-GB" dirty="0" err="1"/>
              <a:t>createServer</a:t>
            </a:r>
            <a:r>
              <a:rPr lang="en-GB" dirty="0"/>
              <a:t>((request</a:t>
            </a:r>
            <a:r>
              <a:rPr lang="en-GB" dirty="0" smtClean="0"/>
              <a:t>: </a:t>
            </a:r>
            <a:r>
              <a:rPr lang="en-GB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IncomingMessage</a:t>
            </a:r>
            <a:r>
              <a:rPr lang="en-GB" dirty="0"/>
              <a:t>,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			response: </a:t>
            </a:r>
            <a:r>
              <a:rPr lang="en-GB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ServerResponse</a:t>
            </a:r>
            <a:r>
              <a:rPr lang="en-GB" dirty="0"/>
              <a:t>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Set the HTTP header information</a:t>
            </a:r>
          </a:p>
          <a:p>
            <a:r>
              <a:rPr lang="en-GB" dirty="0"/>
              <a:t>    </a:t>
            </a:r>
            <a:r>
              <a:rPr lang="en-GB" dirty="0" err="1"/>
              <a:t>response.statusCode</a:t>
            </a:r>
            <a:r>
              <a:rPr lang="en-GB" dirty="0"/>
              <a:t> = 200;</a:t>
            </a:r>
          </a:p>
          <a:p>
            <a:r>
              <a:rPr lang="en-GB" dirty="0"/>
              <a:t>    </a:t>
            </a:r>
            <a:r>
              <a:rPr lang="en-GB" dirty="0" err="1"/>
              <a:t>response.setHeader</a:t>
            </a:r>
            <a:r>
              <a:rPr lang="en-GB" dirty="0"/>
              <a:t>('Content-Type', </a:t>
            </a:r>
            <a:r>
              <a:rPr lang="en-GB" dirty="0" smtClean="0"/>
              <a:t>'text/html');</a:t>
            </a:r>
            <a:endParaRPr lang="en-GB" dirty="0"/>
          </a:p>
          <a:p>
            <a:r>
              <a:rPr lang="en-GB" dirty="0"/>
              <a:t>    </a:t>
            </a:r>
            <a:r>
              <a:rPr lang="en-GB" dirty="0" err="1"/>
              <a:t>response.setHeader</a:t>
            </a:r>
            <a:r>
              <a:rPr lang="en-GB" dirty="0"/>
              <a:t>('Cache-Control', 'no-store');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End the response to send it back to the client</a:t>
            </a:r>
          </a:p>
          <a:p>
            <a:r>
              <a:rPr lang="en-GB" dirty="0"/>
              <a:t>    </a:t>
            </a:r>
            <a:r>
              <a:rPr lang="en-GB" dirty="0" err="1"/>
              <a:t>response.end</a:t>
            </a:r>
            <a:r>
              <a:rPr lang="en-GB" dirty="0"/>
              <a:t>('Hello World ' + </a:t>
            </a:r>
            <a:r>
              <a:rPr lang="en-GB" dirty="0" err="1"/>
              <a:t>Date.now</a:t>
            </a:r>
            <a:r>
              <a:rPr lang="en-GB" dirty="0"/>
              <a:t>() + '\n');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Listen for incoming connections</a:t>
            </a:r>
          </a:p>
          <a:p>
            <a:r>
              <a:rPr lang="en-GB" dirty="0" err="1"/>
              <a:t>server.listen</a:t>
            </a:r>
            <a:r>
              <a:rPr lang="en-GB" dirty="0"/>
              <a:t>(port, hostname, ()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console.log(`Server running at http://${hostname}:${port}/`);</a:t>
            </a:r>
          </a:p>
          <a:p>
            <a:r>
              <a:rPr lang="en-GB" dirty="0"/>
              <a:t>});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75705" y="3175291"/>
            <a:ext cx="2886480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 smtClean="0"/>
              <a:t>ServerRequest</a:t>
            </a:r>
            <a:r>
              <a:rPr lang="en-GB" dirty="0" smtClean="0"/>
              <a:t> class has been deprecated hence we use </a:t>
            </a:r>
            <a:r>
              <a:rPr lang="en-GB" dirty="0" err="1" smtClean="0"/>
              <a:t>IncomingMessage</a:t>
            </a:r>
            <a:r>
              <a:rPr lang="en-GB" dirty="0" smtClean="0"/>
              <a:t> class instead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030227" y="4845745"/>
            <a:ext cx="3031958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The listen() method starts and keeps the server running…dispatch event for each received request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802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37566"/>
          </a:xfrm>
        </p:spPr>
        <p:txBody>
          <a:bodyPr/>
          <a:lstStyle/>
          <a:p>
            <a:r>
              <a:rPr lang="en-GB" dirty="0" smtClean="0"/>
              <a:t>Exercise: Compile a .</a:t>
            </a:r>
            <a:r>
              <a:rPr lang="en-GB" dirty="0" err="1" smtClean="0"/>
              <a:t>ts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37566"/>
            <a:ext cx="7029450" cy="5401259"/>
          </a:xfrm>
        </p:spPr>
        <p:txBody>
          <a:bodyPr/>
          <a:lstStyle/>
          <a:p>
            <a:r>
              <a:rPr lang="en-GB" dirty="0" smtClean="0"/>
              <a:t>Within the “</a:t>
            </a:r>
            <a:r>
              <a:rPr lang="en-GB" dirty="0" err="1" smtClean="0"/>
              <a:t>nodetest</a:t>
            </a:r>
            <a:r>
              <a:rPr lang="en-GB" dirty="0" smtClean="0"/>
              <a:t>” directory</a:t>
            </a:r>
          </a:p>
          <a:p>
            <a:r>
              <a:rPr lang="en-GB" dirty="0" smtClean="0"/>
              <a:t>Install </a:t>
            </a:r>
            <a:r>
              <a:rPr lang="en-GB" dirty="0" err="1" smtClean="0"/>
              <a:t>TypeScript</a:t>
            </a:r>
            <a:r>
              <a:rPr lang="en-GB" dirty="0" smtClean="0"/>
              <a:t> for development purposes (--save-dev)</a:t>
            </a:r>
          </a:p>
          <a:p>
            <a:r>
              <a:rPr lang="en-GB" dirty="0" smtClean="0"/>
              <a:t>Create the “</a:t>
            </a:r>
            <a:r>
              <a:rPr lang="en-GB" dirty="0" err="1" smtClean="0"/>
              <a:t>tsconfig.json</a:t>
            </a:r>
            <a:r>
              <a:rPr lang="en-GB" dirty="0" smtClean="0"/>
              <a:t>” file using </a:t>
            </a:r>
            <a:r>
              <a:rPr lang="en-GB" i="1" dirty="0" err="1" smtClean="0"/>
              <a:t>tsc</a:t>
            </a:r>
            <a:r>
              <a:rPr lang="en-GB" i="1" dirty="0" smtClean="0"/>
              <a:t> --</a:t>
            </a:r>
            <a:r>
              <a:rPr lang="en-GB" i="1" dirty="0" err="1" smtClean="0"/>
              <a:t>init</a:t>
            </a:r>
            <a:endParaRPr lang="en-GB" i="1" dirty="0" smtClean="0"/>
          </a:p>
          <a:p>
            <a:r>
              <a:rPr lang="en-GB" dirty="0" smtClean="0"/>
              <a:t>Add @types/node to allow </a:t>
            </a:r>
            <a:r>
              <a:rPr lang="en-GB" dirty="0" err="1" smtClean="0"/>
              <a:t>TypeScript</a:t>
            </a:r>
            <a:r>
              <a:rPr lang="en-GB" dirty="0" smtClean="0"/>
              <a:t> to handle node.js for development purposes (--save-dev)</a:t>
            </a:r>
          </a:p>
          <a:p>
            <a:r>
              <a:rPr lang="en-GB" dirty="0" smtClean="0"/>
              <a:t>Create a “</a:t>
            </a:r>
            <a:r>
              <a:rPr lang="en-GB" dirty="0" err="1" smtClean="0"/>
              <a:t>hello.ts</a:t>
            </a:r>
            <a:r>
              <a:rPr lang="en-GB" dirty="0" smtClean="0"/>
              <a:t>” file containing: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Compile it using the </a:t>
            </a:r>
            <a:r>
              <a:rPr lang="en-GB" dirty="0" err="1" smtClean="0"/>
              <a:t>TypeScript</a:t>
            </a:r>
            <a:r>
              <a:rPr lang="en-GB" dirty="0" smtClean="0"/>
              <a:t> compiler “</a:t>
            </a:r>
            <a:r>
              <a:rPr lang="en-GB" dirty="0" err="1" smtClean="0"/>
              <a:t>tsc</a:t>
            </a:r>
            <a:r>
              <a:rPr lang="en-GB" dirty="0" smtClean="0"/>
              <a:t>”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79375" y="6391467"/>
            <a:ext cx="2895600" cy="320675"/>
          </a:xfrm>
        </p:spPr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26759" y="3689482"/>
            <a:ext cx="8747631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typescript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--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 err="1">
                <a:solidFill>
                  <a:schemeClr val="bg1"/>
                </a:solidFill>
              </a:rPr>
              <a:t>hello.ts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node_modules</a:t>
            </a:r>
            <a:r>
              <a:rPr lang="en-GB" dirty="0">
                <a:solidFill>
                  <a:schemeClr val="bg1"/>
                </a:solidFill>
              </a:rPr>
              <a:t>/  </a:t>
            </a:r>
            <a:r>
              <a:rPr lang="en-GB" dirty="0" err="1">
                <a:solidFill>
                  <a:schemeClr val="bg1"/>
                </a:solidFill>
              </a:rPr>
              <a:t>package.json</a:t>
            </a:r>
            <a:r>
              <a:rPr lang="en-GB" dirty="0">
                <a:solidFill>
                  <a:schemeClr val="bg1"/>
                </a:solidFill>
              </a:rPr>
              <a:t>  package-</a:t>
            </a:r>
            <a:r>
              <a:rPr lang="en-GB" dirty="0" err="1">
                <a:solidFill>
                  <a:schemeClr val="bg1"/>
                </a:solidFill>
              </a:rPr>
              <a:t>lock.json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smtClean="0">
                <a:solidFill>
                  <a:schemeClr val="bg1"/>
                </a:solidFill>
              </a:rPr>
              <a:t>server.js </a:t>
            </a:r>
            <a:r>
              <a:rPr lang="en-GB" b="1" dirty="0" err="1" smtClean="0">
                <a:solidFill>
                  <a:srgbClr val="FF0000"/>
                </a:solidFill>
              </a:rPr>
              <a:t>tsconfig.json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@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types/node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vi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hello.ts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  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Edit the file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</a:t>
            </a:r>
            <a:r>
              <a:rPr lang="en-GB" dirty="0" smtClean="0"/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--target es5 ./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hello.ts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Produces the .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js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 files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/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b="1" dirty="0">
                <a:solidFill>
                  <a:srgbClr val="FF0000"/>
                </a:solidFill>
              </a:rPr>
              <a:t>hello.js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node_modules</a:t>
            </a:r>
            <a:r>
              <a:rPr lang="en-GB" dirty="0">
                <a:solidFill>
                  <a:schemeClr val="bg1"/>
                </a:solidFill>
              </a:rPr>
              <a:t>/  package-</a:t>
            </a:r>
            <a:r>
              <a:rPr lang="en-GB" dirty="0" err="1">
                <a:solidFill>
                  <a:schemeClr val="bg1"/>
                </a:solidFill>
              </a:rPr>
              <a:t>lock.json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 smtClean="0">
                <a:solidFill>
                  <a:schemeClr val="bg1"/>
                </a:solidFill>
              </a:rPr>
              <a:t>tsconfig.json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hello.ts</a:t>
            </a:r>
            <a:r>
              <a:rPr lang="en-GB" dirty="0" smtClean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package.json</a:t>
            </a:r>
            <a:r>
              <a:rPr lang="en-GB" dirty="0">
                <a:solidFill>
                  <a:schemeClr val="bg1"/>
                </a:solidFill>
              </a:rPr>
              <a:t>   </a:t>
            </a:r>
            <a:r>
              <a:rPr lang="en-GB" dirty="0" smtClean="0">
                <a:solidFill>
                  <a:schemeClr val="bg1"/>
                </a:solidFill>
              </a:rPr>
              <a:t>server.js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node hello.js  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Execute the built .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js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 file…outputs “Hello World”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369223" y="2636640"/>
            <a:ext cx="4055469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let message: string = “Hello World”;</a:t>
            </a:r>
          </a:p>
          <a:p>
            <a:r>
              <a:rPr lang="en-GB" dirty="0" smtClean="0"/>
              <a:t>console.log( message );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8" name="Elbow Connector 7"/>
          <p:cNvCxnSpPr/>
          <p:nvPr/>
        </p:nvCxnSpPr>
        <p:spPr bwMode="auto">
          <a:xfrm>
            <a:off x="3775406" y="4151261"/>
            <a:ext cx="4173703" cy="392687"/>
          </a:xfrm>
          <a:prstGeom prst="bentConnector3">
            <a:avLst>
              <a:gd name="adj1" fmla="val 100000"/>
            </a:avLst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6161440" y="3781929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Creates this file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326633" y="3089374"/>
            <a:ext cx="17951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>
                <a:solidFill>
                  <a:srgbClr val="FF0000"/>
                </a:solidFill>
              </a:rPr>
              <a:t>Careful not to miss the dots</a:t>
            </a:r>
            <a:endParaRPr lang="en-GB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448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10494" y="1626873"/>
            <a:ext cx="8324967" cy="48013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en-GB" dirty="0"/>
              <a:t>{</a:t>
            </a:r>
          </a:p>
          <a:p>
            <a:r>
              <a:rPr lang="en-GB" dirty="0"/>
              <a:t>  "</a:t>
            </a:r>
            <a:r>
              <a:rPr lang="en-GB" dirty="0" err="1"/>
              <a:t>compilerOptions</a:t>
            </a:r>
            <a:r>
              <a:rPr lang="en-GB" dirty="0"/>
              <a:t>": {</a:t>
            </a:r>
          </a:p>
          <a:p>
            <a:r>
              <a:rPr lang="en-GB" dirty="0"/>
              <a:t>    "target": "es5</a:t>
            </a:r>
            <a:r>
              <a:rPr lang="en-GB" dirty="0" smtClean="0"/>
              <a:t>",                          </a:t>
            </a:r>
          </a:p>
          <a:p>
            <a:r>
              <a:rPr lang="en-GB" dirty="0" smtClean="0"/>
              <a:t>    "module": "</a:t>
            </a:r>
            <a:r>
              <a:rPr lang="en-GB" dirty="0" err="1" smtClean="0"/>
              <a:t>commonjs</a:t>
            </a:r>
            <a:r>
              <a:rPr lang="en-GB" dirty="0" smtClean="0"/>
              <a:t>",</a:t>
            </a:r>
          </a:p>
          <a:p>
            <a:r>
              <a:rPr lang="en-GB" dirty="0" smtClean="0"/>
              <a:t>    </a:t>
            </a:r>
            <a:r>
              <a:rPr lang="en-GB" dirty="0">
                <a:solidFill>
                  <a:srgbClr val="FF0000"/>
                </a:solidFill>
              </a:rPr>
              <a:t>"</a:t>
            </a:r>
            <a:r>
              <a:rPr lang="en-GB" dirty="0" err="1">
                <a:solidFill>
                  <a:srgbClr val="FF0000"/>
                </a:solidFill>
              </a:rPr>
              <a:t>outDir</a:t>
            </a:r>
            <a:r>
              <a:rPr lang="en-GB" dirty="0">
                <a:solidFill>
                  <a:srgbClr val="FF0000"/>
                </a:solidFill>
              </a:rPr>
              <a:t>": </a:t>
            </a:r>
            <a:r>
              <a:rPr lang="en-GB" dirty="0" smtClean="0">
                <a:solidFill>
                  <a:srgbClr val="FF0000"/>
                </a:solidFill>
              </a:rPr>
              <a:t>"./",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  "strict": true</a:t>
            </a:r>
            <a:r>
              <a:rPr lang="en-GB" dirty="0" smtClean="0"/>
              <a:t>,</a:t>
            </a:r>
            <a:endParaRPr lang="en-GB" dirty="0"/>
          </a:p>
          <a:p>
            <a:r>
              <a:rPr lang="en-GB" dirty="0"/>
              <a:t>    "</a:t>
            </a:r>
            <a:r>
              <a:rPr lang="en-GB" dirty="0" err="1"/>
              <a:t>esModuleInterop</a:t>
            </a:r>
            <a:r>
              <a:rPr lang="en-GB" dirty="0"/>
              <a:t>": true</a:t>
            </a:r>
            <a:r>
              <a:rPr lang="en-GB" dirty="0" smtClean="0"/>
              <a:t>,</a:t>
            </a:r>
            <a:endParaRPr lang="en-GB" dirty="0"/>
          </a:p>
          <a:p>
            <a:r>
              <a:rPr lang="en-GB" dirty="0"/>
              <a:t>    "</a:t>
            </a:r>
            <a:r>
              <a:rPr lang="en-GB" dirty="0" err="1"/>
              <a:t>skipLibCheck</a:t>
            </a:r>
            <a:r>
              <a:rPr lang="en-GB" dirty="0"/>
              <a:t>": true</a:t>
            </a:r>
            <a:r>
              <a:rPr lang="en-GB" dirty="0" smtClean="0"/>
              <a:t>,</a:t>
            </a:r>
            <a:endParaRPr lang="en-GB" dirty="0"/>
          </a:p>
          <a:p>
            <a:r>
              <a:rPr lang="en-GB" dirty="0"/>
              <a:t>    "</a:t>
            </a:r>
            <a:r>
              <a:rPr lang="en-GB" dirty="0" err="1"/>
              <a:t>forceConsistentCasingInFileNames</a:t>
            </a:r>
            <a:r>
              <a:rPr lang="en-GB" dirty="0"/>
              <a:t>": </a:t>
            </a:r>
            <a:r>
              <a:rPr lang="en-GB" dirty="0" smtClean="0"/>
              <a:t>true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}</a:t>
            </a:r>
            <a:r>
              <a:rPr lang="en-GB" dirty="0" smtClean="0">
                <a:solidFill>
                  <a:srgbClr val="FF0000"/>
                </a:solidFill>
              </a:rPr>
              <a:t>,              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Don’t forget the comma here!!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 "include": [</a:t>
            </a:r>
          </a:p>
          <a:p>
            <a:r>
              <a:rPr lang="en-GB" dirty="0">
                <a:solidFill>
                  <a:srgbClr val="FF0000"/>
                </a:solidFill>
              </a:rPr>
              <a:t>    "./**/*"</a:t>
            </a:r>
          </a:p>
          <a:p>
            <a:r>
              <a:rPr lang="en-GB" dirty="0">
                <a:solidFill>
                  <a:srgbClr val="FF0000"/>
                </a:solidFill>
              </a:rPr>
              <a:t>  </a:t>
            </a:r>
            <a:r>
              <a:rPr lang="en-GB" dirty="0" smtClean="0">
                <a:solidFill>
                  <a:srgbClr val="FF0000"/>
                </a:solidFill>
              </a:rPr>
              <a:t>],               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Don’t forget the comma here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!!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 "exclude": [</a:t>
            </a:r>
          </a:p>
          <a:p>
            <a:r>
              <a:rPr lang="en-GB" dirty="0">
                <a:solidFill>
                  <a:srgbClr val="FF0000"/>
                </a:solidFill>
              </a:rPr>
              <a:t>    </a:t>
            </a:r>
            <a:r>
              <a:rPr lang="en-GB" dirty="0" smtClean="0">
                <a:solidFill>
                  <a:srgbClr val="FF0000"/>
                </a:solidFill>
              </a:rPr>
              <a:t>"./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"</a:t>
            </a:r>
          </a:p>
          <a:p>
            <a:r>
              <a:rPr lang="en-GB" dirty="0">
                <a:solidFill>
                  <a:srgbClr val="FF0000"/>
                </a:solidFill>
              </a:rPr>
              <a:t>  ]</a:t>
            </a:r>
          </a:p>
          <a:p>
            <a:r>
              <a:rPr lang="en-GB" dirty="0"/>
              <a:t>}</a:t>
            </a:r>
          </a:p>
        </p:txBody>
      </p:sp>
      <p:sp>
        <p:nvSpPr>
          <p:cNvPr id="8" name="Rectangle 7"/>
          <p:cNvSpPr/>
          <p:nvPr/>
        </p:nvSpPr>
        <p:spPr bwMode="auto">
          <a:xfrm>
            <a:off x="4562475" y="5306886"/>
            <a:ext cx="4194448" cy="1009767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Change the </a:t>
            </a:r>
            <a:r>
              <a:rPr lang="en-GB" dirty="0" err="1" smtClean="0"/>
              <a:t>tsconfig.json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87328"/>
            <a:ext cx="7029450" cy="489161"/>
          </a:xfrm>
        </p:spPr>
        <p:txBody>
          <a:bodyPr/>
          <a:lstStyle/>
          <a:p>
            <a:r>
              <a:rPr lang="en-GB" dirty="0" smtClean="0"/>
              <a:t>Change the </a:t>
            </a:r>
            <a:r>
              <a:rPr lang="en-GB" dirty="0" err="1" smtClean="0"/>
              <a:t>tsconfig.json</a:t>
            </a:r>
            <a:r>
              <a:rPr lang="en-GB" dirty="0" smtClean="0"/>
              <a:t> file to the following: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718000" y="5796937"/>
            <a:ext cx="3896456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</a:t>
            </a:r>
            <a:r>
              <a:rPr lang="en-GB" dirty="0" smtClean="0"/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bin/</a:t>
            </a:r>
            <a:r>
              <a:rPr lang="en-GB" dirty="0" err="1" smtClean="0">
                <a:solidFill>
                  <a:srgbClr val="FF0000"/>
                </a:solidFill>
              </a:rPr>
              <a:t>tsc</a:t>
            </a:r>
            <a:r>
              <a:rPr lang="en-GB" dirty="0" smtClean="0">
                <a:solidFill>
                  <a:srgbClr val="FF0000"/>
                </a:solidFill>
              </a:rPr>
              <a:t> 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00575" y="5350353"/>
            <a:ext cx="3134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Now compile </a:t>
            </a:r>
            <a:r>
              <a:rPr lang="en-GB" dirty="0" err="1" smtClean="0"/>
              <a:t>hello.ts</a:t>
            </a:r>
            <a:r>
              <a:rPr lang="en-GB" dirty="0" smtClean="0"/>
              <a:t> like this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43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85075</TotalTime>
  <Words>2723</Words>
  <Application>Microsoft Office PowerPoint</Application>
  <PresentationFormat>On-screen Show (4:3)</PresentationFormat>
  <Paragraphs>510</Paragraphs>
  <Slides>28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Node.js Quick Guide</vt:lpstr>
      <vt:lpstr>Install Node.js</vt:lpstr>
      <vt:lpstr>Windows Users</vt:lpstr>
      <vt:lpstr>Where does it run?</vt:lpstr>
      <vt:lpstr>Why use it?</vt:lpstr>
      <vt:lpstr>Asynchronous</vt:lpstr>
      <vt:lpstr>Checking if Node.js is installed</vt:lpstr>
      <vt:lpstr>PowerPoint Presentation</vt:lpstr>
      <vt:lpstr>Check the  Node Package Manager (npm)  is installed </vt:lpstr>
      <vt:lpstr>Create New package.json</vt:lpstr>
      <vt:lpstr>Example</vt:lpstr>
      <vt:lpstr>Installing Modules</vt:lpstr>
      <vt:lpstr>Note</vt:lpstr>
      <vt:lpstr>GIT</vt:lpstr>
      <vt:lpstr>Exercise: Create “package.json”</vt:lpstr>
      <vt:lpstr>Exercise: Install the “print” module</vt:lpstr>
      <vt:lpstr>Exercise: Check installed packages</vt:lpstr>
      <vt:lpstr>Updating Modules</vt:lpstr>
      <vt:lpstr>Node Modules</vt:lpstr>
      <vt:lpstr>Creating a Network Service</vt:lpstr>
      <vt:lpstr>Exercise</vt:lpstr>
      <vt:lpstr>Install TypeScript</vt:lpstr>
      <vt:lpstr>DefintivelyTyped @types</vt:lpstr>
      <vt:lpstr>TypeScript Usage</vt:lpstr>
      <vt:lpstr>Example tsconfig.json File</vt:lpstr>
      <vt:lpstr>Example: TypeScript Server</vt:lpstr>
      <vt:lpstr>Exercise: Compile a .ts file</vt:lpstr>
      <vt:lpstr>Exercise: Change the tsconfig.json file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1232</cp:revision>
  <cp:lastPrinted>2001-06-14T13:58:17Z</cp:lastPrinted>
  <dcterms:created xsi:type="dcterms:W3CDTF">1999-06-25T18:38:26Z</dcterms:created>
  <dcterms:modified xsi:type="dcterms:W3CDTF">2020-11-12T15:48:27Z</dcterms:modified>
</cp:coreProperties>
</file>