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5" r:id="rId10"/>
    <p:sldId id="268" r:id="rId11"/>
    <p:sldId id="266" r:id="rId12"/>
    <p:sldId id="267" r:id="rId13"/>
    <p:sldId id="269" r:id="rId14"/>
    <p:sldId id="270" r:id="rId15"/>
    <p:sldId id="264" r:id="rId16"/>
    <p:sldId id="271" r:id="rId17"/>
    <p:sldId id="272" r:id="rId18"/>
    <p:sldId id="273" r:id="rId19"/>
    <p:sldId id="276" r:id="rId20"/>
    <p:sldId id="304" r:id="rId21"/>
    <p:sldId id="278" r:id="rId22"/>
    <p:sldId id="275" r:id="rId23"/>
    <p:sldId id="303" r:id="rId24"/>
    <p:sldId id="305" r:id="rId25"/>
    <p:sldId id="274" r:id="rId26"/>
    <p:sldId id="277" r:id="rId27"/>
    <p:sldId id="279" r:id="rId28"/>
    <p:sldId id="298" r:id="rId29"/>
    <p:sldId id="297" r:id="rId30"/>
    <p:sldId id="296" r:id="rId31"/>
    <p:sldId id="295" r:id="rId32"/>
    <p:sldId id="294" r:id="rId33"/>
    <p:sldId id="299" r:id="rId34"/>
    <p:sldId id="280" r:id="rId35"/>
    <p:sldId id="281" r:id="rId36"/>
    <p:sldId id="282" r:id="rId37"/>
    <p:sldId id="283" r:id="rId38"/>
    <p:sldId id="284" r:id="rId39"/>
    <p:sldId id="285" r:id="rId40"/>
    <p:sldId id="286" r:id="rId41"/>
    <p:sldId id="287" r:id="rId42"/>
    <p:sldId id="293" r:id="rId43"/>
    <p:sldId id="292" r:id="rId44"/>
    <p:sldId id="291" r:id="rId45"/>
    <p:sldId id="290" r:id="rId46"/>
    <p:sldId id="289" r:id="rId47"/>
    <p:sldId id="288" r:id="rId48"/>
    <p:sldId id="300" r:id="rId49"/>
    <p:sldId id="301"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6B4D52-AC1A-993F-99EA-2EB0FF06324A}" v="2" dt="2024-10-14T12:58:21.899"/>
    <p1510:client id="{EA2E113D-FCF8-3EDC-7A0C-2C943C73AAC3}" v="24" dt="2024-10-14T12:35:10.89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die France" userId="S::s.france@uwtsd.ac.uk::b7d6a976-0449-421d-8e4f-ccb524b7ca6e" providerId="AD" clId="Web-{0B6B4D52-AC1A-993F-99EA-2EB0FF06324A}"/>
    <pc:docChg chg="modSld">
      <pc:chgData name="Sadie France" userId="S::s.france@uwtsd.ac.uk::b7d6a976-0449-421d-8e4f-ccb524b7ca6e" providerId="AD" clId="Web-{0B6B4D52-AC1A-993F-99EA-2EB0FF06324A}" dt="2024-10-14T12:58:21.899" v="1" actId="20577"/>
      <pc:docMkLst>
        <pc:docMk/>
      </pc:docMkLst>
      <pc:sldChg chg="modSp">
        <pc:chgData name="Sadie France" userId="S::s.france@uwtsd.ac.uk::b7d6a976-0449-421d-8e4f-ccb524b7ca6e" providerId="AD" clId="Web-{0B6B4D52-AC1A-993F-99EA-2EB0FF06324A}" dt="2024-10-14T12:58:21.899" v="1" actId="20577"/>
        <pc:sldMkLst>
          <pc:docMk/>
          <pc:sldMk cId="109857222" sldId="256"/>
        </pc:sldMkLst>
        <pc:spChg chg="mod">
          <ac:chgData name="Sadie France" userId="S::s.france@uwtsd.ac.uk::b7d6a976-0449-421d-8e4f-ccb524b7ca6e" providerId="AD" clId="Web-{0B6B4D52-AC1A-993F-99EA-2EB0FF06324A}" dt="2024-10-14T12:58:21.899" v="1" actId="20577"/>
          <ac:spMkLst>
            <pc:docMk/>
            <pc:sldMk cId="109857222" sldId="256"/>
            <ac:spMk id="3" creationId="{00000000-0000-0000-0000-000000000000}"/>
          </ac:spMkLst>
        </pc:spChg>
      </pc:sldChg>
    </pc:docChg>
  </pc:docChgLst>
  <pc:docChgLst>
    <pc:chgData name="Sadie France" userId="S::s.france@uwtsd.ac.uk::b7d6a976-0449-421d-8e4f-ccb524b7ca6e" providerId="AD" clId="Web-{1E99BAB5-848F-DDA8-85E5-483E7C71CC9F}"/>
    <pc:docChg chg="addSld delSld modSld sldOrd">
      <pc:chgData name="Sadie France" userId="S::s.france@uwtsd.ac.uk::b7d6a976-0449-421d-8e4f-ccb524b7ca6e" providerId="AD" clId="Web-{1E99BAB5-848F-DDA8-85E5-483E7C71CC9F}" dt="2024-08-01T09:03:14.354" v="25"/>
      <pc:docMkLst>
        <pc:docMk/>
      </pc:docMkLst>
      <pc:sldChg chg="modSp ord">
        <pc:chgData name="Sadie France" userId="S::s.france@uwtsd.ac.uk::b7d6a976-0449-421d-8e4f-ccb524b7ca6e" providerId="AD" clId="Web-{1E99BAB5-848F-DDA8-85E5-483E7C71CC9F}" dt="2024-08-01T09:03:14.354" v="25"/>
        <pc:sldMkLst>
          <pc:docMk/>
          <pc:sldMk cId="154634105" sldId="278"/>
        </pc:sldMkLst>
        <pc:spChg chg="mod">
          <ac:chgData name="Sadie France" userId="S::s.france@uwtsd.ac.uk::b7d6a976-0449-421d-8e4f-ccb524b7ca6e" providerId="AD" clId="Web-{1E99BAB5-848F-DDA8-85E5-483E7C71CC9F}" dt="2024-08-01T09:03:09.697" v="23" actId="20577"/>
          <ac:spMkLst>
            <pc:docMk/>
            <pc:sldMk cId="154634105" sldId="278"/>
            <ac:spMk id="3" creationId="{2ED0772D-59E2-620B-E6B1-1F6FCD9B2F39}"/>
          </ac:spMkLst>
        </pc:spChg>
      </pc:sldChg>
      <pc:sldChg chg="addSp modSp new add del mod setBg">
        <pc:chgData name="Sadie France" userId="S::s.france@uwtsd.ac.uk::b7d6a976-0449-421d-8e4f-ccb524b7ca6e" providerId="AD" clId="Web-{1E99BAB5-848F-DDA8-85E5-483E7C71CC9F}" dt="2024-08-01T09:02:43.962" v="20"/>
        <pc:sldMkLst>
          <pc:docMk/>
          <pc:sldMk cId="693703744" sldId="304"/>
        </pc:sldMkLst>
        <pc:spChg chg="mod">
          <ac:chgData name="Sadie France" userId="S::s.france@uwtsd.ac.uk::b7d6a976-0449-421d-8e4f-ccb524b7ca6e" providerId="AD" clId="Web-{1E99BAB5-848F-DDA8-85E5-483E7C71CC9F}" dt="2024-08-01T09:01:22.366" v="18"/>
          <ac:spMkLst>
            <pc:docMk/>
            <pc:sldMk cId="693703744" sldId="304"/>
            <ac:spMk id="2" creationId="{5660A088-33DC-01E9-E9FD-D79065CCDF83}"/>
          </ac:spMkLst>
        </pc:spChg>
        <pc:spChg chg="mod">
          <ac:chgData name="Sadie France" userId="S::s.france@uwtsd.ac.uk::b7d6a976-0449-421d-8e4f-ccb524b7ca6e" providerId="AD" clId="Web-{1E99BAB5-848F-DDA8-85E5-483E7C71CC9F}" dt="2024-08-01T09:01:22.366" v="18"/>
          <ac:spMkLst>
            <pc:docMk/>
            <pc:sldMk cId="693703744" sldId="304"/>
            <ac:spMk id="3" creationId="{C928657F-15FD-0A61-FC83-6B5B208DC703}"/>
          </ac:spMkLst>
        </pc:spChg>
        <pc:spChg chg="add">
          <ac:chgData name="Sadie France" userId="S::s.france@uwtsd.ac.uk::b7d6a976-0449-421d-8e4f-ccb524b7ca6e" providerId="AD" clId="Web-{1E99BAB5-848F-DDA8-85E5-483E7C71CC9F}" dt="2024-08-01T09:01:22.366" v="18"/>
          <ac:spMkLst>
            <pc:docMk/>
            <pc:sldMk cId="693703744" sldId="304"/>
            <ac:spMk id="8" creationId="{DBF61EA3-B236-439E-9C0B-340980D56BEE}"/>
          </ac:spMkLst>
        </pc:spChg>
        <pc:spChg chg="add">
          <ac:chgData name="Sadie France" userId="S::s.france@uwtsd.ac.uk::b7d6a976-0449-421d-8e4f-ccb524b7ca6e" providerId="AD" clId="Web-{1E99BAB5-848F-DDA8-85E5-483E7C71CC9F}" dt="2024-08-01T09:01:22.366" v="18"/>
          <ac:spMkLst>
            <pc:docMk/>
            <pc:sldMk cId="693703744" sldId="304"/>
            <ac:spMk id="14" creationId="{E659831F-0D9A-4C63-9EBB-8435B85A440F}"/>
          </ac:spMkLst>
        </pc:spChg>
        <pc:grpChg chg="add">
          <ac:chgData name="Sadie France" userId="S::s.france@uwtsd.ac.uk::b7d6a976-0449-421d-8e4f-ccb524b7ca6e" providerId="AD" clId="Web-{1E99BAB5-848F-DDA8-85E5-483E7C71CC9F}" dt="2024-08-01T09:01:22.366" v="18"/>
          <ac:grpSpMkLst>
            <pc:docMk/>
            <pc:sldMk cId="693703744" sldId="304"/>
            <ac:grpSpMk id="10" creationId="{28FAF094-D087-493F-8DF9-A486C2D6BBAA}"/>
          </ac:grpSpMkLst>
        </pc:grpChg>
      </pc:sldChg>
    </pc:docChg>
  </pc:docChgLst>
  <pc:docChgLst>
    <pc:chgData name="Sadie France" userId="S::s.france@uwtsd.ac.uk::b7d6a976-0449-421d-8e4f-ccb524b7ca6e" providerId="AD" clId="Web-{EA2E113D-FCF8-3EDC-7A0C-2C943C73AAC3}"/>
    <pc:docChg chg="modSld">
      <pc:chgData name="Sadie France" userId="S::s.france@uwtsd.ac.uk::b7d6a976-0449-421d-8e4f-ccb524b7ca6e" providerId="AD" clId="Web-{EA2E113D-FCF8-3EDC-7A0C-2C943C73AAC3}" dt="2024-10-14T12:35:10.895" v="24" actId="20577"/>
      <pc:docMkLst>
        <pc:docMk/>
      </pc:docMkLst>
      <pc:sldChg chg="modSp">
        <pc:chgData name="Sadie France" userId="S::s.france@uwtsd.ac.uk::b7d6a976-0449-421d-8e4f-ccb524b7ca6e" providerId="AD" clId="Web-{EA2E113D-FCF8-3EDC-7A0C-2C943C73AAC3}" dt="2024-10-14T12:35:10.895" v="24" actId="20577"/>
        <pc:sldMkLst>
          <pc:docMk/>
          <pc:sldMk cId="1180305329" sldId="269"/>
        </pc:sldMkLst>
        <pc:spChg chg="mod">
          <ac:chgData name="Sadie France" userId="S::s.france@uwtsd.ac.uk::b7d6a976-0449-421d-8e4f-ccb524b7ca6e" providerId="AD" clId="Web-{EA2E113D-FCF8-3EDC-7A0C-2C943C73AAC3}" dt="2024-10-14T12:35:10.895" v="24" actId="20577"/>
          <ac:spMkLst>
            <pc:docMk/>
            <pc:sldMk cId="1180305329" sldId="269"/>
            <ac:spMk id="3" creationId="{172932BA-CA2E-FBDF-98FC-D24412A66575}"/>
          </ac:spMkLst>
        </pc:spChg>
      </pc:sldChg>
    </pc:docChg>
  </pc:docChgLst>
  <pc:docChgLst>
    <pc:chgData name="Sadie France" userId="S::s.france@uwtsd.ac.uk::b7d6a976-0449-421d-8e4f-ccb524b7ca6e" providerId="AD" clId="Web-{741259D8-F953-284A-7028-975928513DFB}"/>
    <pc:docChg chg="addSld modSld">
      <pc:chgData name="Sadie France" userId="S::s.france@uwtsd.ac.uk::b7d6a976-0449-421d-8e4f-ccb524b7ca6e" providerId="AD" clId="Web-{741259D8-F953-284A-7028-975928513DFB}" dt="2024-07-15T10:23:53.211" v="2"/>
      <pc:docMkLst>
        <pc:docMk/>
      </pc:docMkLst>
      <pc:sldChg chg="addSp delSp modSp new mod setBg">
        <pc:chgData name="Sadie France" userId="S::s.france@uwtsd.ac.uk::b7d6a976-0449-421d-8e4f-ccb524b7ca6e" providerId="AD" clId="Web-{741259D8-F953-284A-7028-975928513DFB}" dt="2024-07-15T10:23:53.211" v="2"/>
        <pc:sldMkLst>
          <pc:docMk/>
          <pc:sldMk cId="1062696669" sldId="302"/>
        </pc:sldMkLst>
        <pc:spChg chg="mod">
          <ac:chgData name="Sadie France" userId="S::s.france@uwtsd.ac.uk::b7d6a976-0449-421d-8e4f-ccb524b7ca6e" providerId="AD" clId="Web-{741259D8-F953-284A-7028-975928513DFB}" dt="2024-07-15T10:23:53.211" v="2"/>
          <ac:spMkLst>
            <pc:docMk/>
            <pc:sldMk cId="1062696669" sldId="302"/>
            <ac:spMk id="2" creationId="{31347A9A-0E46-DE70-6D19-705A51AA632A}"/>
          </ac:spMkLst>
        </pc:spChg>
        <pc:spChg chg="del">
          <ac:chgData name="Sadie France" userId="S::s.france@uwtsd.ac.uk::b7d6a976-0449-421d-8e4f-ccb524b7ca6e" providerId="AD" clId="Web-{741259D8-F953-284A-7028-975928513DFB}" dt="2024-07-15T10:23:50.335" v="1"/>
          <ac:spMkLst>
            <pc:docMk/>
            <pc:sldMk cId="1062696669" sldId="302"/>
            <ac:spMk id="3" creationId="{31A9F0BA-9AF9-1142-AF97-A87B4C62A574}"/>
          </ac:spMkLst>
        </pc:spChg>
        <pc:spChg chg="add">
          <ac:chgData name="Sadie France" userId="S::s.france@uwtsd.ac.uk::b7d6a976-0449-421d-8e4f-ccb524b7ca6e" providerId="AD" clId="Web-{741259D8-F953-284A-7028-975928513DFB}" dt="2024-07-15T10:23:53.211" v="2"/>
          <ac:spMkLst>
            <pc:docMk/>
            <pc:sldMk cId="1062696669" sldId="302"/>
            <ac:spMk id="10" creationId="{35DB3719-6FDC-4E5D-891D-FF40B7300F64}"/>
          </ac:spMkLst>
        </pc:spChg>
        <pc:spChg chg="add">
          <ac:chgData name="Sadie France" userId="S::s.france@uwtsd.ac.uk::b7d6a976-0449-421d-8e4f-ccb524b7ca6e" providerId="AD" clId="Web-{741259D8-F953-284A-7028-975928513DFB}" dt="2024-07-15T10:23:53.211" v="2"/>
          <ac:spMkLst>
            <pc:docMk/>
            <pc:sldMk cId="1062696669" sldId="302"/>
            <ac:spMk id="12" creationId="{E0CBAC23-2E3F-4A90-BA59-F8299F6A5439}"/>
          </ac:spMkLst>
        </pc:spChg>
        <pc:graphicFrameChg chg="add mod ord modGraphic">
          <ac:chgData name="Sadie France" userId="S::s.france@uwtsd.ac.uk::b7d6a976-0449-421d-8e4f-ccb524b7ca6e" providerId="AD" clId="Web-{741259D8-F953-284A-7028-975928513DFB}" dt="2024-07-15T10:23:53.211" v="2"/>
          <ac:graphicFrameMkLst>
            <pc:docMk/>
            <pc:sldMk cId="1062696669" sldId="302"/>
            <ac:graphicFrameMk id="5" creationId="{45E0FDCE-52AD-F9F8-376D-B2037C508ED7}"/>
          </ac:graphicFrameMkLst>
        </pc:graphicFrameChg>
      </pc:sldChg>
    </pc:docChg>
  </pc:docChgLst>
  <pc:docChgLst>
    <pc:chgData name="Sadie France" userId="S::s.france@uwtsd.ac.uk::b7d6a976-0449-421d-8e4f-ccb524b7ca6e" providerId="AD" clId="Web-{193E8980-A585-A33B-E8CC-124B30EE7F39}"/>
    <pc:docChg chg="modSld">
      <pc:chgData name="Sadie France" userId="S::s.france@uwtsd.ac.uk::b7d6a976-0449-421d-8e4f-ccb524b7ca6e" providerId="AD" clId="Web-{193E8980-A585-A33B-E8CC-124B30EE7F39}" dt="2024-10-09T08:52:36.251" v="160" actId="20577"/>
      <pc:docMkLst>
        <pc:docMk/>
      </pc:docMkLst>
      <pc:sldChg chg="modSp">
        <pc:chgData name="Sadie France" userId="S::s.france@uwtsd.ac.uk::b7d6a976-0449-421d-8e4f-ccb524b7ca6e" providerId="AD" clId="Web-{193E8980-A585-A33B-E8CC-124B30EE7F39}" dt="2024-10-09T08:23:46.560" v="56" actId="20577"/>
        <pc:sldMkLst>
          <pc:docMk/>
          <pc:sldMk cId="1813098731" sldId="257"/>
        </pc:sldMkLst>
        <pc:spChg chg="mod">
          <ac:chgData name="Sadie France" userId="S::s.france@uwtsd.ac.uk::b7d6a976-0449-421d-8e4f-ccb524b7ca6e" providerId="AD" clId="Web-{193E8980-A585-A33B-E8CC-124B30EE7F39}" dt="2024-10-09T08:23:46.560" v="56" actId="20577"/>
          <ac:spMkLst>
            <pc:docMk/>
            <pc:sldMk cId="1813098731" sldId="257"/>
            <ac:spMk id="3" creationId="{C186437D-FA0F-20AF-FEF7-7073672C88C3}"/>
          </ac:spMkLst>
        </pc:spChg>
      </pc:sldChg>
      <pc:sldChg chg="addAnim">
        <pc:chgData name="Sadie France" userId="S::s.france@uwtsd.ac.uk::b7d6a976-0449-421d-8e4f-ccb524b7ca6e" providerId="AD" clId="Web-{193E8980-A585-A33B-E8CC-124B30EE7F39}" dt="2024-10-09T08:24:01.608" v="57"/>
        <pc:sldMkLst>
          <pc:docMk/>
          <pc:sldMk cId="873211764" sldId="259"/>
        </pc:sldMkLst>
      </pc:sldChg>
      <pc:sldChg chg="addAnim">
        <pc:chgData name="Sadie France" userId="S::s.france@uwtsd.ac.uk::b7d6a976-0449-421d-8e4f-ccb524b7ca6e" providerId="AD" clId="Web-{193E8980-A585-A33B-E8CC-124B30EE7F39}" dt="2024-10-09T08:24:10.953" v="58"/>
        <pc:sldMkLst>
          <pc:docMk/>
          <pc:sldMk cId="2421551060" sldId="260"/>
        </pc:sldMkLst>
      </pc:sldChg>
      <pc:sldChg chg="modSp addAnim">
        <pc:chgData name="Sadie France" userId="S::s.france@uwtsd.ac.uk::b7d6a976-0449-421d-8e4f-ccb524b7ca6e" providerId="AD" clId="Web-{193E8980-A585-A33B-E8CC-124B30EE7F39}" dt="2024-10-09T08:25:12.660" v="61" actId="20577"/>
        <pc:sldMkLst>
          <pc:docMk/>
          <pc:sldMk cId="4259678321" sldId="263"/>
        </pc:sldMkLst>
        <pc:spChg chg="mod">
          <ac:chgData name="Sadie France" userId="S::s.france@uwtsd.ac.uk::b7d6a976-0449-421d-8e4f-ccb524b7ca6e" providerId="AD" clId="Web-{193E8980-A585-A33B-E8CC-124B30EE7F39}" dt="2024-10-09T08:25:12.660" v="61" actId="20577"/>
          <ac:spMkLst>
            <pc:docMk/>
            <pc:sldMk cId="4259678321" sldId="263"/>
            <ac:spMk id="3" creationId="{7592D242-A570-EF5B-1ABC-75C9097AF3B2}"/>
          </ac:spMkLst>
        </pc:spChg>
      </pc:sldChg>
      <pc:sldChg chg="addAnim">
        <pc:chgData name="Sadie France" userId="S::s.france@uwtsd.ac.uk::b7d6a976-0449-421d-8e4f-ccb524b7ca6e" providerId="AD" clId="Web-{193E8980-A585-A33B-E8CC-124B30EE7F39}" dt="2024-10-09T08:28:01.530" v="68"/>
        <pc:sldMkLst>
          <pc:docMk/>
          <pc:sldMk cId="1414360100" sldId="264"/>
        </pc:sldMkLst>
      </pc:sldChg>
      <pc:sldChg chg="addSp modSp addAnim">
        <pc:chgData name="Sadie France" userId="S::s.france@uwtsd.ac.uk::b7d6a976-0449-421d-8e4f-ccb524b7ca6e" providerId="AD" clId="Web-{193E8980-A585-A33B-E8CC-124B30EE7F39}" dt="2024-10-09T08:27:35.778" v="66"/>
        <pc:sldMkLst>
          <pc:docMk/>
          <pc:sldMk cId="2333096819" sldId="267"/>
        </pc:sldMkLst>
        <pc:picChg chg="add mod">
          <ac:chgData name="Sadie France" userId="S::s.france@uwtsd.ac.uk::b7d6a976-0449-421d-8e4f-ccb524b7ca6e" providerId="AD" clId="Web-{193E8980-A585-A33B-E8CC-124B30EE7F39}" dt="2024-10-09T08:27:06.495" v="65" actId="1076"/>
          <ac:picMkLst>
            <pc:docMk/>
            <pc:sldMk cId="2333096819" sldId="267"/>
            <ac:picMk id="5" creationId="{A8D1286F-D128-2136-6400-528D30E206BE}"/>
          </ac:picMkLst>
        </pc:picChg>
      </pc:sldChg>
      <pc:sldChg chg="addAnim">
        <pc:chgData name="Sadie France" userId="S::s.france@uwtsd.ac.uk::b7d6a976-0449-421d-8e4f-ccb524b7ca6e" providerId="AD" clId="Web-{193E8980-A585-A33B-E8CC-124B30EE7F39}" dt="2024-10-09T08:25:35.083" v="62"/>
        <pc:sldMkLst>
          <pc:docMk/>
          <pc:sldMk cId="2112705288" sldId="268"/>
        </pc:sldMkLst>
      </pc:sldChg>
      <pc:sldChg chg="addAnim">
        <pc:chgData name="Sadie France" userId="S::s.france@uwtsd.ac.uk::b7d6a976-0449-421d-8e4f-ccb524b7ca6e" providerId="AD" clId="Web-{193E8980-A585-A33B-E8CC-124B30EE7F39}" dt="2024-10-09T08:27:43.919" v="67"/>
        <pc:sldMkLst>
          <pc:docMk/>
          <pc:sldMk cId="1180305329" sldId="269"/>
        </pc:sldMkLst>
      </pc:sldChg>
      <pc:sldChg chg="addAnim">
        <pc:chgData name="Sadie France" userId="S::s.france@uwtsd.ac.uk::b7d6a976-0449-421d-8e4f-ccb524b7ca6e" providerId="AD" clId="Web-{193E8980-A585-A33B-E8CC-124B30EE7F39}" dt="2024-10-09T08:28:07.468" v="69"/>
        <pc:sldMkLst>
          <pc:docMk/>
          <pc:sldMk cId="1415187795" sldId="271"/>
        </pc:sldMkLst>
      </pc:sldChg>
      <pc:sldChg chg="addAnim">
        <pc:chgData name="Sadie France" userId="S::s.france@uwtsd.ac.uk::b7d6a976-0449-421d-8e4f-ccb524b7ca6e" providerId="AD" clId="Web-{193E8980-A585-A33B-E8CC-124B30EE7F39}" dt="2024-10-09T08:28:17.234" v="70"/>
        <pc:sldMkLst>
          <pc:docMk/>
          <pc:sldMk cId="1116406298" sldId="272"/>
        </pc:sldMkLst>
      </pc:sldChg>
      <pc:sldChg chg="addAnim">
        <pc:chgData name="Sadie France" userId="S::s.france@uwtsd.ac.uk::b7d6a976-0449-421d-8e4f-ccb524b7ca6e" providerId="AD" clId="Web-{193E8980-A585-A33B-E8CC-124B30EE7F39}" dt="2024-10-09T08:28:24.250" v="71"/>
        <pc:sldMkLst>
          <pc:docMk/>
          <pc:sldMk cId="2961738778" sldId="273"/>
        </pc:sldMkLst>
      </pc:sldChg>
      <pc:sldChg chg="modSp">
        <pc:chgData name="Sadie France" userId="S::s.france@uwtsd.ac.uk::b7d6a976-0449-421d-8e4f-ccb524b7ca6e" providerId="AD" clId="Web-{193E8980-A585-A33B-E8CC-124B30EE7F39}" dt="2024-10-09T08:52:36.251" v="160" actId="20577"/>
        <pc:sldMkLst>
          <pc:docMk/>
          <pc:sldMk cId="832467138" sldId="275"/>
        </pc:sldMkLst>
        <pc:spChg chg="mod">
          <ac:chgData name="Sadie France" userId="S::s.france@uwtsd.ac.uk::b7d6a976-0449-421d-8e4f-ccb524b7ca6e" providerId="AD" clId="Web-{193E8980-A585-A33B-E8CC-124B30EE7F39}" dt="2024-10-09T08:52:36.251" v="160" actId="20577"/>
          <ac:spMkLst>
            <pc:docMk/>
            <pc:sldMk cId="832467138" sldId="275"/>
            <ac:spMk id="3" creationId="{59113079-2911-DE03-CDEE-A813116B69CD}"/>
          </ac:spMkLst>
        </pc:spChg>
      </pc:sldChg>
      <pc:sldChg chg="addAnim">
        <pc:chgData name="Sadie France" userId="S::s.france@uwtsd.ac.uk::b7d6a976-0449-421d-8e4f-ccb524b7ca6e" providerId="AD" clId="Web-{193E8980-A585-A33B-E8CC-124B30EE7F39}" dt="2024-10-09T08:28:29.844" v="72"/>
        <pc:sldMkLst>
          <pc:docMk/>
          <pc:sldMk cId="14674193" sldId="276"/>
        </pc:sldMkLst>
      </pc:sldChg>
      <pc:sldChg chg="modSp">
        <pc:chgData name="Sadie France" userId="S::s.france@uwtsd.ac.uk::b7d6a976-0449-421d-8e4f-ccb524b7ca6e" providerId="AD" clId="Web-{193E8980-A585-A33B-E8CC-124B30EE7F39}" dt="2024-10-09T08:32:46.595" v="88" actId="20577"/>
        <pc:sldMkLst>
          <pc:docMk/>
          <pc:sldMk cId="2402407225" sldId="277"/>
        </pc:sldMkLst>
        <pc:spChg chg="mod">
          <ac:chgData name="Sadie France" userId="S::s.france@uwtsd.ac.uk::b7d6a976-0449-421d-8e4f-ccb524b7ca6e" providerId="AD" clId="Web-{193E8980-A585-A33B-E8CC-124B30EE7F39}" dt="2024-10-09T08:32:46.595" v="88" actId="20577"/>
          <ac:spMkLst>
            <pc:docMk/>
            <pc:sldMk cId="2402407225" sldId="277"/>
            <ac:spMk id="3" creationId="{D970DD53-9446-BE2F-3C49-C01FE2C2C7A8}"/>
          </ac:spMkLst>
        </pc:spChg>
      </pc:sldChg>
      <pc:sldChg chg="addAnim">
        <pc:chgData name="Sadie France" userId="S::s.france@uwtsd.ac.uk::b7d6a976-0449-421d-8e4f-ccb524b7ca6e" providerId="AD" clId="Web-{193E8980-A585-A33B-E8CC-124B30EE7F39}" dt="2024-10-09T08:29:59.725" v="78"/>
        <pc:sldMkLst>
          <pc:docMk/>
          <pc:sldMk cId="154634105" sldId="278"/>
        </pc:sldMkLst>
      </pc:sldChg>
      <pc:sldChg chg="addSp delSp modSp">
        <pc:chgData name="Sadie France" userId="S::s.france@uwtsd.ac.uk::b7d6a976-0449-421d-8e4f-ccb524b7ca6e" providerId="AD" clId="Web-{193E8980-A585-A33B-E8CC-124B30EE7F39}" dt="2024-10-09T08:30:56.963" v="87" actId="20577"/>
        <pc:sldMkLst>
          <pc:docMk/>
          <pc:sldMk cId="3100567681" sldId="303"/>
        </pc:sldMkLst>
        <pc:spChg chg="del">
          <ac:chgData name="Sadie France" userId="S::s.france@uwtsd.ac.uk::b7d6a976-0449-421d-8e4f-ccb524b7ca6e" providerId="AD" clId="Web-{193E8980-A585-A33B-E8CC-124B30EE7F39}" dt="2024-10-09T08:30:31.102" v="79"/>
          <ac:spMkLst>
            <pc:docMk/>
            <pc:sldMk cId="3100567681" sldId="303"/>
            <ac:spMk id="11" creationId="{256B2C21-A230-48C0-8DF1-C46611373C44}"/>
          </ac:spMkLst>
        </pc:spChg>
        <pc:spChg chg="del">
          <ac:chgData name="Sadie France" userId="S::s.france@uwtsd.ac.uk::b7d6a976-0449-421d-8e4f-ccb524b7ca6e" providerId="AD" clId="Web-{193E8980-A585-A33B-E8CC-124B30EE7F39}" dt="2024-10-09T08:30:31.102" v="79"/>
          <ac:spMkLst>
            <pc:docMk/>
            <pc:sldMk cId="3100567681" sldId="303"/>
            <ac:spMk id="15" creationId="{3150CB11-0C61-439E-910F-5787759E72A0}"/>
          </ac:spMkLst>
        </pc:spChg>
        <pc:spChg chg="del">
          <ac:chgData name="Sadie France" userId="S::s.france@uwtsd.ac.uk::b7d6a976-0449-421d-8e4f-ccb524b7ca6e" providerId="AD" clId="Web-{193E8980-A585-A33B-E8CC-124B30EE7F39}" dt="2024-10-09T08:30:31.102" v="79"/>
          <ac:spMkLst>
            <pc:docMk/>
            <pc:sldMk cId="3100567681" sldId="303"/>
            <ac:spMk id="19" creationId="{443F2ACA-E6D6-4028-82DD-F03C262D5DE6}"/>
          </ac:spMkLst>
        </pc:spChg>
        <pc:spChg chg="del">
          <ac:chgData name="Sadie France" userId="S::s.france@uwtsd.ac.uk::b7d6a976-0449-421d-8e4f-ccb524b7ca6e" providerId="AD" clId="Web-{193E8980-A585-A33B-E8CC-124B30EE7F39}" dt="2024-10-09T08:30:31.102" v="79"/>
          <ac:spMkLst>
            <pc:docMk/>
            <pc:sldMk cId="3100567681" sldId="303"/>
            <ac:spMk id="20" creationId="{BACC6370-2D7E-4714-9D71-7542949D7D5D}"/>
          </ac:spMkLst>
        </pc:spChg>
        <pc:spChg chg="del">
          <ac:chgData name="Sadie France" userId="S::s.france@uwtsd.ac.uk::b7d6a976-0449-421d-8e4f-ccb524b7ca6e" providerId="AD" clId="Web-{193E8980-A585-A33B-E8CC-124B30EE7F39}" dt="2024-10-09T08:30:31.102" v="79"/>
          <ac:spMkLst>
            <pc:docMk/>
            <pc:sldMk cId="3100567681" sldId="303"/>
            <ac:spMk id="21" creationId="{3847E18C-932D-4C95-AABA-FEC7C9499AD7}"/>
          </ac:spMkLst>
        </pc:spChg>
        <pc:spChg chg="del">
          <ac:chgData name="Sadie France" userId="S::s.france@uwtsd.ac.uk::b7d6a976-0449-421d-8e4f-ccb524b7ca6e" providerId="AD" clId="Web-{193E8980-A585-A33B-E8CC-124B30EE7F39}" dt="2024-10-09T08:30:31.102" v="79"/>
          <ac:spMkLst>
            <pc:docMk/>
            <pc:sldMk cId="3100567681" sldId="303"/>
            <ac:spMk id="22" creationId="{43F8A58B-5155-44CE-A5FF-7647B47D0A7A}"/>
          </ac:spMkLst>
        </pc:spChg>
        <pc:spChg chg="add">
          <ac:chgData name="Sadie France" userId="S::s.france@uwtsd.ac.uk::b7d6a976-0449-421d-8e4f-ccb524b7ca6e" providerId="AD" clId="Web-{193E8980-A585-A33B-E8CC-124B30EE7F39}" dt="2024-10-09T08:30:31.102" v="79"/>
          <ac:spMkLst>
            <pc:docMk/>
            <pc:sldMk cId="3100567681" sldId="303"/>
            <ac:spMk id="28" creationId="{2215C6C6-E45C-4179-9FC1-E8A4C1D47430}"/>
          </ac:spMkLst>
        </pc:spChg>
        <pc:spChg chg="add">
          <ac:chgData name="Sadie France" userId="S::s.france@uwtsd.ac.uk::b7d6a976-0449-421d-8e4f-ccb524b7ca6e" providerId="AD" clId="Web-{193E8980-A585-A33B-E8CC-124B30EE7F39}" dt="2024-10-09T08:30:31.102" v="79"/>
          <ac:spMkLst>
            <pc:docMk/>
            <pc:sldMk cId="3100567681" sldId="303"/>
            <ac:spMk id="34" creationId="{3776B14B-F2F4-4825-8DA8-8C7A0F2B3960}"/>
          </ac:spMkLst>
        </pc:spChg>
        <pc:spChg chg="add mod">
          <ac:chgData name="Sadie France" userId="S::s.france@uwtsd.ac.uk::b7d6a976-0449-421d-8e4f-ccb524b7ca6e" providerId="AD" clId="Web-{193E8980-A585-A33B-E8CC-124B30EE7F39}" dt="2024-10-09T08:30:56.963" v="87" actId="20577"/>
          <ac:spMkLst>
            <pc:docMk/>
            <pc:sldMk cId="3100567681" sldId="303"/>
            <ac:spMk id="50" creationId="{6931ED5D-A5C0-3288-441F-DCA7FABE4C25}"/>
          </ac:spMkLst>
        </pc:spChg>
        <pc:grpChg chg="add">
          <ac:chgData name="Sadie France" userId="S::s.france@uwtsd.ac.uk::b7d6a976-0449-421d-8e4f-ccb524b7ca6e" providerId="AD" clId="Web-{193E8980-A585-A33B-E8CC-124B30EE7F39}" dt="2024-10-09T08:30:31.102" v="79"/>
          <ac:grpSpMkLst>
            <pc:docMk/>
            <pc:sldMk cId="3100567681" sldId="303"/>
            <ac:grpSpMk id="30" creationId="{5FE9FE4C-C9E0-4C54-8010-EA9D29CD4D59}"/>
          </ac:grpSpMkLst>
        </pc:grpChg>
      </pc:sldChg>
      <pc:sldChg chg="addSp delSp modSp addAnim">
        <pc:chgData name="Sadie France" userId="S::s.france@uwtsd.ac.uk::b7d6a976-0449-421d-8e4f-ccb524b7ca6e" providerId="AD" clId="Web-{193E8980-A585-A33B-E8CC-124B30EE7F39}" dt="2024-10-09T08:29:51.318" v="77"/>
        <pc:sldMkLst>
          <pc:docMk/>
          <pc:sldMk cId="693703744" sldId="304"/>
        </pc:sldMkLst>
        <pc:spChg chg="mod">
          <ac:chgData name="Sadie France" userId="S::s.france@uwtsd.ac.uk::b7d6a976-0449-421d-8e4f-ccb524b7ca6e" providerId="AD" clId="Web-{193E8980-A585-A33B-E8CC-124B30EE7F39}" dt="2024-10-09T08:28:39.407" v="73"/>
          <ac:spMkLst>
            <pc:docMk/>
            <pc:sldMk cId="693703744" sldId="304"/>
            <ac:spMk id="2" creationId="{5660A088-33DC-01E9-E9FD-D79065CCDF83}"/>
          </ac:spMkLst>
        </pc:spChg>
        <pc:spChg chg="mod">
          <ac:chgData name="Sadie France" userId="S::s.france@uwtsd.ac.uk::b7d6a976-0449-421d-8e4f-ccb524b7ca6e" providerId="AD" clId="Web-{193E8980-A585-A33B-E8CC-124B30EE7F39}" dt="2024-10-09T08:28:39.407" v="73"/>
          <ac:spMkLst>
            <pc:docMk/>
            <pc:sldMk cId="693703744" sldId="304"/>
            <ac:spMk id="3" creationId="{C928657F-15FD-0A61-FC83-6B5B208DC703}"/>
          </ac:spMkLst>
        </pc:spChg>
        <pc:spChg chg="add del">
          <ac:chgData name="Sadie France" userId="S::s.france@uwtsd.ac.uk::b7d6a976-0449-421d-8e4f-ccb524b7ca6e" providerId="AD" clId="Web-{193E8980-A585-A33B-E8CC-124B30EE7F39}" dt="2024-10-09T08:29:41.036" v="76"/>
          <ac:spMkLst>
            <pc:docMk/>
            <pc:sldMk cId="693703744" sldId="304"/>
            <ac:spMk id="5" creationId="{058A14AF-9FB5-4CC7-BA35-E8E85D3EDF0E}"/>
          </ac:spMkLst>
        </pc:spChg>
        <pc:spChg chg="add del">
          <ac:chgData name="Sadie France" userId="S::s.france@uwtsd.ac.uk::b7d6a976-0449-421d-8e4f-ccb524b7ca6e" providerId="AD" clId="Web-{193E8980-A585-A33B-E8CC-124B30EE7F39}" dt="2024-10-09T08:29:41.036" v="76"/>
          <ac:spMkLst>
            <pc:docMk/>
            <pc:sldMk cId="693703744" sldId="304"/>
            <ac:spMk id="6" creationId="{E659831F-0D9A-4C63-9EBB-8435B85A440F}"/>
          </ac:spMkLst>
        </pc:spChg>
        <pc:spChg chg="add del">
          <ac:chgData name="Sadie France" userId="S::s.france@uwtsd.ac.uk::b7d6a976-0449-421d-8e4f-ccb524b7ca6e" providerId="AD" clId="Web-{193E8980-A585-A33B-E8CC-124B30EE7F39}" dt="2024-10-09T08:29:41.036" v="76"/>
          <ac:spMkLst>
            <pc:docMk/>
            <pc:sldMk cId="693703744" sldId="304"/>
            <ac:spMk id="12" creationId="{3A9A4357-BD1D-4622-A4FE-766E6AB8DE84}"/>
          </ac:spMkLst>
        </pc:spChg>
        <pc:spChg chg="add del">
          <ac:chgData name="Sadie France" userId="S::s.france@uwtsd.ac.uk::b7d6a976-0449-421d-8e4f-ccb524b7ca6e" providerId="AD" clId="Web-{193E8980-A585-A33B-E8CC-124B30EE7F39}" dt="2024-10-09T08:29:41.036" v="76"/>
          <ac:spMkLst>
            <pc:docMk/>
            <pc:sldMk cId="693703744" sldId="304"/>
            <ac:spMk id="16" creationId="{E6995CE5-F890-4ABA-82A2-26507CE8D2A3}"/>
          </ac:spMkLst>
        </pc:spChg>
        <pc:spChg chg="add">
          <ac:chgData name="Sadie France" userId="S::s.france@uwtsd.ac.uk::b7d6a976-0449-421d-8e4f-ccb524b7ca6e" providerId="AD" clId="Web-{193E8980-A585-A33B-E8CC-124B30EE7F39}" dt="2024-10-09T08:29:41.036" v="76"/>
          <ac:spMkLst>
            <pc:docMk/>
            <pc:sldMk cId="693703744" sldId="304"/>
            <ac:spMk id="21" creationId="{058A14AF-9FB5-4CC7-BA35-E8E85D3EDF0E}"/>
          </ac:spMkLst>
        </pc:spChg>
        <pc:spChg chg="add">
          <ac:chgData name="Sadie France" userId="S::s.france@uwtsd.ac.uk::b7d6a976-0449-421d-8e4f-ccb524b7ca6e" providerId="AD" clId="Web-{193E8980-A585-A33B-E8CC-124B30EE7F39}" dt="2024-10-09T08:29:41.036" v="76"/>
          <ac:spMkLst>
            <pc:docMk/>
            <pc:sldMk cId="693703744" sldId="304"/>
            <ac:spMk id="23" creationId="{3A9A4357-BD1D-4622-A4FE-766E6AB8DE84}"/>
          </ac:spMkLst>
        </pc:spChg>
        <pc:spChg chg="add">
          <ac:chgData name="Sadie France" userId="S::s.france@uwtsd.ac.uk::b7d6a976-0449-421d-8e4f-ccb524b7ca6e" providerId="AD" clId="Web-{193E8980-A585-A33B-E8CC-124B30EE7F39}" dt="2024-10-09T08:29:41.036" v="76"/>
          <ac:spMkLst>
            <pc:docMk/>
            <pc:sldMk cId="693703744" sldId="304"/>
            <ac:spMk id="25" creationId="{E659831F-0D9A-4C63-9EBB-8435B85A440F}"/>
          </ac:spMkLst>
        </pc:spChg>
        <pc:spChg chg="add">
          <ac:chgData name="Sadie France" userId="S::s.france@uwtsd.ac.uk::b7d6a976-0449-421d-8e4f-ccb524b7ca6e" providerId="AD" clId="Web-{193E8980-A585-A33B-E8CC-124B30EE7F39}" dt="2024-10-09T08:29:41.036" v="76"/>
          <ac:spMkLst>
            <pc:docMk/>
            <pc:sldMk cId="693703744" sldId="304"/>
            <ac:spMk id="27" creationId="{E6995CE5-F890-4ABA-82A2-26507CE8D2A3}"/>
          </ac:spMkLst>
        </pc:spChg>
        <pc:picChg chg="add mod">
          <ac:chgData name="Sadie France" userId="S::s.france@uwtsd.ac.uk::b7d6a976-0449-421d-8e4f-ccb524b7ca6e" providerId="AD" clId="Web-{193E8980-A585-A33B-E8CC-124B30EE7F39}" dt="2024-10-09T08:29:41.036" v="76"/>
          <ac:picMkLst>
            <pc:docMk/>
            <pc:sldMk cId="693703744" sldId="304"/>
            <ac:picMk id="4" creationId="{7C62A82A-07AA-2AD0-6056-5161573683A3}"/>
          </ac:picMkLst>
        </pc:picChg>
        <pc:picChg chg="add del">
          <ac:chgData name="Sadie France" userId="S::s.france@uwtsd.ac.uk::b7d6a976-0449-421d-8e4f-ccb524b7ca6e" providerId="AD" clId="Web-{193E8980-A585-A33B-E8CC-124B30EE7F39}" dt="2024-10-09T08:29:37.661" v="74"/>
          <ac:picMkLst>
            <pc:docMk/>
            <pc:sldMk cId="693703744" sldId="304"/>
            <ac:picMk id="7" creationId="{888C7909-F507-DD00-6F76-ADDFC35241BE}"/>
          </ac:picMkLst>
        </pc:picChg>
      </pc:sldChg>
    </pc:docChg>
  </pc:docChgLst>
  <pc:docChgLst>
    <pc:chgData name="Sadie France" userId="S::s.france@uwtsd.ac.uk::b7d6a976-0449-421d-8e4f-ccb524b7ca6e" providerId="AD" clId="Web-{8B1233CF-FF7F-A160-7E33-135F2240DE05}"/>
    <pc:docChg chg="addSld delSld modSld">
      <pc:chgData name="Sadie France" userId="S::s.france@uwtsd.ac.uk::b7d6a976-0449-421d-8e4f-ccb524b7ca6e" providerId="AD" clId="Web-{8B1233CF-FF7F-A160-7E33-135F2240DE05}" dt="2024-10-09T08:54:55.494" v="28"/>
      <pc:docMkLst>
        <pc:docMk/>
      </pc:docMkLst>
      <pc:sldChg chg="modSp">
        <pc:chgData name="Sadie France" userId="S::s.france@uwtsd.ac.uk::b7d6a976-0449-421d-8e4f-ccb524b7ca6e" providerId="AD" clId="Web-{8B1233CF-FF7F-A160-7E33-135F2240DE05}" dt="2024-10-09T08:53:17.085" v="21" actId="20577"/>
        <pc:sldMkLst>
          <pc:docMk/>
          <pc:sldMk cId="832467138" sldId="275"/>
        </pc:sldMkLst>
        <pc:spChg chg="mod">
          <ac:chgData name="Sadie France" userId="S::s.france@uwtsd.ac.uk::b7d6a976-0449-421d-8e4f-ccb524b7ca6e" providerId="AD" clId="Web-{8B1233CF-FF7F-A160-7E33-135F2240DE05}" dt="2024-10-09T08:53:17.085" v="21" actId="20577"/>
          <ac:spMkLst>
            <pc:docMk/>
            <pc:sldMk cId="832467138" sldId="275"/>
            <ac:spMk id="3" creationId="{59113079-2911-DE03-CDEE-A813116B69CD}"/>
          </ac:spMkLst>
        </pc:spChg>
      </pc:sldChg>
      <pc:sldChg chg="addAnim delAnim">
        <pc:chgData name="Sadie France" userId="S::s.france@uwtsd.ac.uk::b7d6a976-0449-421d-8e4f-ccb524b7ca6e" providerId="AD" clId="Web-{8B1233CF-FF7F-A160-7E33-135F2240DE05}" dt="2024-10-09T08:53:25.586" v="22"/>
        <pc:sldMkLst>
          <pc:docMk/>
          <pc:sldMk cId="154634105" sldId="278"/>
        </pc:sldMkLst>
      </pc:sldChg>
      <pc:sldChg chg="del">
        <pc:chgData name="Sadie France" userId="S::s.france@uwtsd.ac.uk::b7d6a976-0449-421d-8e4f-ccb524b7ca6e" providerId="AD" clId="Web-{8B1233CF-FF7F-A160-7E33-135F2240DE05}" dt="2024-10-09T08:54:55.494" v="28"/>
        <pc:sldMkLst>
          <pc:docMk/>
          <pc:sldMk cId="1062696669" sldId="302"/>
        </pc:sldMkLst>
      </pc:sldChg>
      <pc:sldChg chg="addSp modSp new mod setBg">
        <pc:chgData name="Sadie France" userId="S::s.france@uwtsd.ac.uk::b7d6a976-0449-421d-8e4f-ccb524b7ca6e" providerId="AD" clId="Web-{8B1233CF-FF7F-A160-7E33-135F2240DE05}" dt="2024-10-09T08:54:13.399" v="27"/>
        <pc:sldMkLst>
          <pc:docMk/>
          <pc:sldMk cId="3034913109" sldId="305"/>
        </pc:sldMkLst>
        <pc:spChg chg="mod">
          <ac:chgData name="Sadie France" userId="S::s.france@uwtsd.ac.uk::b7d6a976-0449-421d-8e4f-ccb524b7ca6e" providerId="AD" clId="Web-{8B1233CF-FF7F-A160-7E33-135F2240DE05}" dt="2024-10-09T08:54:13.399" v="27"/>
          <ac:spMkLst>
            <pc:docMk/>
            <pc:sldMk cId="3034913109" sldId="305"/>
            <ac:spMk id="2" creationId="{EFA26414-E5F1-6617-451C-0A015C969E44}"/>
          </ac:spMkLst>
        </pc:spChg>
        <pc:spChg chg="mod">
          <ac:chgData name="Sadie France" userId="S::s.france@uwtsd.ac.uk::b7d6a976-0449-421d-8e4f-ccb524b7ca6e" providerId="AD" clId="Web-{8B1233CF-FF7F-A160-7E33-135F2240DE05}" dt="2024-10-09T08:54:13.399" v="27"/>
          <ac:spMkLst>
            <pc:docMk/>
            <pc:sldMk cId="3034913109" sldId="305"/>
            <ac:spMk id="3" creationId="{9C95FB6F-2789-9BFD-0941-8BC9F47F38BF}"/>
          </ac:spMkLst>
        </pc:spChg>
        <pc:spChg chg="add">
          <ac:chgData name="Sadie France" userId="S::s.france@uwtsd.ac.uk::b7d6a976-0449-421d-8e4f-ccb524b7ca6e" providerId="AD" clId="Web-{8B1233CF-FF7F-A160-7E33-135F2240DE05}" dt="2024-10-09T08:54:13.399" v="27"/>
          <ac:spMkLst>
            <pc:docMk/>
            <pc:sldMk cId="3034913109" sldId="305"/>
            <ac:spMk id="10" creationId="{058A14AF-9FB5-4CC7-BA35-E8E85D3EDF0E}"/>
          </ac:spMkLst>
        </pc:spChg>
        <pc:spChg chg="add">
          <ac:chgData name="Sadie France" userId="S::s.france@uwtsd.ac.uk::b7d6a976-0449-421d-8e4f-ccb524b7ca6e" providerId="AD" clId="Web-{8B1233CF-FF7F-A160-7E33-135F2240DE05}" dt="2024-10-09T08:54:13.399" v="27"/>
          <ac:spMkLst>
            <pc:docMk/>
            <pc:sldMk cId="3034913109" sldId="305"/>
            <ac:spMk id="12" creationId="{3A9A4357-BD1D-4622-A4FE-766E6AB8DE84}"/>
          </ac:spMkLst>
        </pc:spChg>
        <pc:spChg chg="add">
          <ac:chgData name="Sadie France" userId="S::s.france@uwtsd.ac.uk::b7d6a976-0449-421d-8e4f-ccb524b7ca6e" providerId="AD" clId="Web-{8B1233CF-FF7F-A160-7E33-135F2240DE05}" dt="2024-10-09T08:54:13.399" v="27"/>
          <ac:spMkLst>
            <pc:docMk/>
            <pc:sldMk cId="3034913109" sldId="305"/>
            <ac:spMk id="14" creationId="{E659831F-0D9A-4C63-9EBB-8435B85A440F}"/>
          </ac:spMkLst>
        </pc:spChg>
        <pc:spChg chg="add">
          <ac:chgData name="Sadie France" userId="S::s.france@uwtsd.ac.uk::b7d6a976-0449-421d-8e4f-ccb524b7ca6e" providerId="AD" clId="Web-{8B1233CF-FF7F-A160-7E33-135F2240DE05}" dt="2024-10-09T08:54:13.399" v="27"/>
          <ac:spMkLst>
            <pc:docMk/>
            <pc:sldMk cId="3034913109" sldId="305"/>
            <ac:spMk id="16" creationId="{E6995CE5-F890-4ABA-82A2-26507CE8D2A3}"/>
          </ac:spMkLst>
        </pc:spChg>
        <pc:picChg chg="add">
          <ac:chgData name="Sadie France" userId="S::s.france@uwtsd.ac.uk::b7d6a976-0449-421d-8e4f-ccb524b7ca6e" providerId="AD" clId="Web-{8B1233CF-FF7F-A160-7E33-135F2240DE05}" dt="2024-10-09T08:54:13.399" v="27"/>
          <ac:picMkLst>
            <pc:docMk/>
            <pc:sldMk cId="3034913109" sldId="305"/>
            <ac:picMk id="7" creationId="{7A99B537-656B-7469-7ABE-55C5921BD384}"/>
          </ac:picMkLst>
        </pc:picChg>
      </pc:sldChg>
    </pc:docChg>
  </pc:docChgLst>
  <pc:docChgLst>
    <pc:chgData name="Sadie France" userId="S::s.france@uwtsd.ac.uk::b7d6a976-0449-421d-8e4f-ccb524b7ca6e" providerId="AD" clId="Web-{0BC9A60B-B8E9-6148-9C4E-7F1017C38E75}"/>
    <pc:docChg chg="addSld modSld">
      <pc:chgData name="Sadie France" userId="S::s.france@uwtsd.ac.uk::b7d6a976-0449-421d-8e4f-ccb524b7ca6e" providerId="AD" clId="Web-{0BC9A60B-B8E9-6148-9C4E-7F1017C38E75}" dt="2024-07-30T14:52:03.646" v="70"/>
      <pc:docMkLst>
        <pc:docMk/>
      </pc:docMkLst>
      <pc:sldChg chg="addSp delSp modSp new mod setBg">
        <pc:chgData name="Sadie France" userId="S::s.france@uwtsd.ac.uk::b7d6a976-0449-421d-8e4f-ccb524b7ca6e" providerId="AD" clId="Web-{0BC9A60B-B8E9-6148-9C4E-7F1017C38E75}" dt="2024-07-30T14:52:03.646" v="70"/>
        <pc:sldMkLst>
          <pc:docMk/>
          <pc:sldMk cId="3100567681" sldId="303"/>
        </pc:sldMkLst>
        <pc:spChg chg="mod">
          <ac:chgData name="Sadie France" userId="S::s.france@uwtsd.ac.uk::b7d6a976-0449-421d-8e4f-ccb524b7ca6e" providerId="AD" clId="Web-{0BC9A60B-B8E9-6148-9C4E-7F1017C38E75}" dt="2024-07-30T14:52:03.646" v="70"/>
          <ac:spMkLst>
            <pc:docMk/>
            <pc:sldMk cId="3100567681" sldId="303"/>
            <ac:spMk id="2" creationId="{ABA031EC-09AC-3AE7-32CE-640DC213C348}"/>
          </ac:spMkLst>
        </pc:spChg>
        <pc:spChg chg="add del mod">
          <ac:chgData name="Sadie France" userId="S::s.france@uwtsd.ac.uk::b7d6a976-0449-421d-8e4f-ccb524b7ca6e" providerId="AD" clId="Web-{0BC9A60B-B8E9-6148-9C4E-7F1017C38E75}" dt="2024-07-30T14:52:03.646" v="70"/>
          <ac:spMkLst>
            <pc:docMk/>
            <pc:sldMk cId="3100567681" sldId="303"/>
            <ac:spMk id="3" creationId="{2FBAA32E-5955-BF87-3559-E5F9B31F58D8}"/>
          </ac:spMkLst>
        </pc:spChg>
        <pc:spChg chg="add del">
          <ac:chgData name="Sadie France" userId="S::s.france@uwtsd.ac.uk::b7d6a976-0449-421d-8e4f-ccb524b7ca6e" providerId="AD" clId="Web-{0BC9A60B-B8E9-6148-9C4E-7F1017C38E75}" dt="2024-07-30T14:52:03.615" v="69"/>
          <ac:spMkLst>
            <pc:docMk/>
            <pc:sldMk cId="3100567681" sldId="303"/>
            <ac:spMk id="9" creationId="{9F7D5CDA-D291-4307-BF55-1381FED29634}"/>
          </ac:spMkLst>
        </pc:spChg>
        <pc:spChg chg="add del">
          <ac:chgData name="Sadie France" userId="S::s.france@uwtsd.ac.uk::b7d6a976-0449-421d-8e4f-ccb524b7ca6e" providerId="AD" clId="Web-{0BC9A60B-B8E9-6148-9C4E-7F1017C38E75}" dt="2024-07-30T14:51:55.786" v="65"/>
          <ac:spMkLst>
            <pc:docMk/>
            <pc:sldMk cId="3100567681" sldId="303"/>
            <ac:spMk id="10" creationId="{E51BA4DF-2BD4-4EC2-B1DB-B27C8AC71864}"/>
          </ac:spMkLst>
        </pc:spChg>
        <pc:spChg chg="add">
          <ac:chgData name="Sadie France" userId="S::s.france@uwtsd.ac.uk::b7d6a976-0449-421d-8e4f-ccb524b7ca6e" providerId="AD" clId="Web-{0BC9A60B-B8E9-6148-9C4E-7F1017C38E75}" dt="2024-07-30T14:52:03.646" v="70"/>
          <ac:spMkLst>
            <pc:docMk/>
            <pc:sldMk cId="3100567681" sldId="303"/>
            <ac:spMk id="11" creationId="{256B2C21-A230-48C0-8DF1-C46611373C44}"/>
          </ac:spMkLst>
        </pc:spChg>
        <pc:spChg chg="add del">
          <ac:chgData name="Sadie France" userId="S::s.france@uwtsd.ac.uk::b7d6a976-0449-421d-8e4f-ccb524b7ca6e" providerId="AD" clId="Web-{0BC9A60B-B8E9-6148-9C4E-7F1017C38E75}" dt="2024-07-30T14:52:00.771" v="67"/>
          <ac:spMkLst>
            <pc:docMk/>
            <pc:sldMk cId="3100567681" sldId="303"/>
            <ac:spMk id="12" creationId="{D93394DA-E684-47C2-9020-13225823F40A}"/>
          </ac:spMkLst>
        </pc:spChg>
        <pc:spChg chg="add">
          <ac:chgData name="Sadie France" userId="S::s.france@uwtsd.ac.uk::b7d6a976-0449-421d-8e4f-ccb524b7ca6e" providerId="AD" clId="Web-{0BC9A60B-B8E9-6148-9C4E-7F1017C38E75}" dt="2024-07-30T14:52:03.646" v="70"/>
          <ac:spMkLst>
            <pc:docMk/>
            <pc:sldMk cId="3100567681" sldId="303"/>
            <ac:spMk id="15" creationId="{3150CB11-0C61-439E-910F-5787759E72A0}"/>
          </ac:spMkLst>
        </pc:spChg>
        <pc:spChg chg="add del">
          <ac:chgData name="Sadie France" userId="S::s.france@uwtsd.ac.uk::b7d6a976-0449-421d-8e4f-ccb524b7ca6e" providerId="AD" clId="Web-{0BC9A60B-B8E9-6148-9C4E-7F1017C38E75}" dt="2024-07-30T14:52:03.615" v="69"/>
          <ac:spMkLst>
            <pc:docMk/>
            <pc:sldMk cId="3100567681" sldId="303"/>
            <ac:spMk id="16" creationId="{2FBAA32E-5955-BF87-3559-E5F9B31F58D8}"/>
          </ac:spMkLst>
        </pc:spChg>
        <pc:spChg chg="add">
          <ac:chgData name="Sadie France" userId="S::s.france@uwtsd.ac.uk::b7d6a976-0449-421d-8e4f-ccb524b7ca6e" providerId="AD" clId="Web-{0BC9A60B-B8E9-6148-9C4E-7F1017C38E75}" dt="2024-07-30T14:52:03.646" v="70"/>
          <ac:spMkLst>
            <pc:docMk/>
            <pc:sldMk cId="3100567681" sldId="303"/>
            <ac:spMk id="19" creationId="{443F2ACA-E6D6-4028-82DD-F03C262D5DE6}"/>
          </ac:spMkLst>
        </pc:spChg>
        <pc:spChg chg="add">
          <ac:chgData name="Sadie France" userId="S::s.france@uwtsd.ac.uk::b7d6a976-0449-421d-8e4f-ccb524b7ca6e" providerId="AD" clId="Web-{0BC9A60B-B8E9-6148-9C4E-7F1017C38E75}" dt="2024-07-30T14:52:03.646" v="70"/>
          <ac:spMkLst>
            <pc:docMk/>
            <pc:sldMk cId="3100567681" sldId="303"/>
            <ac:spMk id="20" creationId="{BACC6370-2D7E-4714-9D71-7542949D7D5D}"/>
          </ac:spMkLst>
        </pc:spChg>
        <pc:spChg chg="add">
          <ac:chgData name="Sadie France" userId="S::s.france@uwtsd.ac.uk::b7d6a976-0449-421d-8e4f-ccb524b7ca6e" providerId="AD" clId="Web-{0BC9A60B-B8E9-6148-9C4E-7F1017C38E75}" dt="2024-07-30T14:52:03.646" v="70"/>
          <ac:spMkLst>
            <pc:docMk/>
            <pc:sldMk cId="3100567681" sldId="303"/>
            <ac:spMk id="21" creationId="{3847E18C-932D-4C95-AABA-FEC7C9499AD7}"/>
          </ac:spMkLst>
        </pc:spChg>
        <pc:spChg chg="add">
          <ac:chgData name="Sadie France" userId="S::s.france@uwtsd.ac.uk::b7d6a976-0449-421d-8e4f-ccb524b7ca6e" providerId="AD" clId="Web-{0BC9A60B-B8E9-6148-9C4E-7F1017C38E75}" dt="2024-07-30T14:52:03.646" v="70"/>
          <ac:spMkLst>
            <pc:docMk/>
            <pc:sldMk cId="3100567681" sldId="303"/>
            <ac:spMk id="22" creationId="{43F8A58B-5155-44CE-A5FF-7647B47D0A7A}"/>
          </ac:spMkLst>
        </pc:spChg>
        <pc:graphicFrameChg chg="add del">
          <ac:chgData name="Sadie France" userId="S::s.france@uwtsd.ac.uk::b7d6a976-0449-421d-8e4f-ccb524b7ca6e" providerId="AD" clId="Web-{0BC9A60B-B8E9-6148-9C4E-7F1017C38E75}" dt="2024-07-30T14:51:55.786" v="65"/>
          <ac:graphicFrameMkLst>
            <pc:docMk/>
            <pc:sldMk cId="3100567681" sldId="303"/>
            <ac:graphicFrameMk id="5" creationId="{9A0034B7-1FAF-466E-C752-705BFB78424D}"/>
          </ac:graphicFrameMkLst>
        </pc:graphicFrameChg>
        <pc:graphicFrameChg chg="add del">
          <ac:chgData name="Sadie France" userId="S::s.france@uwtsd.ac.uk::b7d6a976-0449-421d-8e4f-ccb524b7ca6e" providerId="AD" clId="Web-{0BC9A60B-B8E9-6148-9C4E-7F1017C38E75}" dt="2024-07-30T14:52:00.771" v="67"/>
          <ac:graphicFrameMkLst>
            <pc:docMk/>
            <pc:sldMk cId="3100567681" sldId="303"/>
            <ac:graphicFrameMk id="14" creationId="{7A61099C-8357-D513-0C94-B6BAA11F7637}"/>
          </ac:graphicFrameMkLst>
        </pc:graphicFrameChg>
        <pc:graphicFrameChg chg="add">
          <ac:chgData name="Sadie France" userId="S::s.france@uwtsd.ac.uk::b7d6a976-0449-421d-8e4f-ccb524b7ca6e" providerId="AD" clId="Web-{0BC9A60B-B8E9-6148-9C4E-7F1017C38E75}" dt="2024-07-30T14:52:03.646" v="70"/>
          <ac:graphicFrameMkLst>
            <pc:docMk/>
            <pc:sldMk cId="3100567681" sldId="303"/>
            <ac:graphicFrameMk id="23" creationId="{A68A02F8-C4C8-40CD-1139-717668D27D69}"/>
          </ac:graphicFrameMkLst>
        </pc:graphicFrameChg>
        <pc:picChg chg="add del">
          <ac:chgData name="Sadie France" userId="S::s.france@uwtsd.ac.uk::b7d6a976-0449-421d-8e4f-ccb524b7ca6e" providerId="AD" clId="Web-{0BC9A60B-B8E9-6148-9C4E-7F1017C38E75}" dt="2024-07-30T14:51:55.786" v="65"/>
          <ac:picMkLst>
            <pc:docMk/>
            <pc:sldMk cId="3100567681" sldId="303"/>
            <ac:picMk id="6" creationId="{88FCE5F5-75F8-8A64-66DF-35666242D8B3}"/>
          </ac:picMkLst>
        </pc:picChg>
        <pc:picChg chg="add del">
          <ac:chgData name="Sadie France" userId="S::s.france@uwtsd.ac.uk::b7d6a976-0449-421d-8e4f-ccb524b7ca6e" providerId="AD" clId="Web-{0BC9A60B-B8E9-6148-9C4E-7F1017C38E75}" dt="2024-07-30T14:52:00.771" v="67"/>
          <ac:picMkLst>
            <pc:docMk/>
            <pc:sldMk cId="3100567681" sldId="303"/>
            <ac:picMk id="13" creationId="{D813E8E9-DBDE-19AD-2510-7CFA00D76875}"/>
          </ac:picMkLst>
        </pc:picChg>
        <pc:picChg chg="add del">
          <ac:chgData name="Sadie France" userId="S::s.france@uwtsd.ac.uk::b7d6a976-0449-421d-8e4f-ccb524b7ca6e" providerId="AD" clId="Web-{0BC9A60B-B8E9-6148-9C4E-7F1017C38E75}" dt="2024-07-30T14:52:03.615" v="69"/>
          <ac:picMkLst>
            <pc:docMk/>
            <pc:sldMk cId="3100567681" sldId="303"/>
            <ac:picMk id="17" creationId="{D28BC9D1-9B85-9F7D-9C2A-0F6B91285B23}"/>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6F95BE3-0F71-4055-9473-A95FBBDE4E70}" type="doc">
      <dgm:prSet loTypeId="urn:microsoft.com/office/officeart/2005/8/layout/hierarchy1" loCatId="hierarchy" qsTypeId="urn:microsoft.com/office/officeart/2005/8/quickstyle/simple1" qsCatId="simple" csTypeId="urn:microsoft.com/office/officeart/2005/8/colors/accent0_3" csCatId="mainScheme"/>
      <dgm:spPr/>
      <dgm:t>
        <a:bodyPr/>
        <a:lstStyle/>
        <a:p>
          <a:endParaRPr lang="en-US"/>
        </a:p>
      </dgm:t>
    </dgm:pt>
    <dgm:pt modelId="{D1983BB7-82DF-417B-8391-0A9557AC4E73}">
      <dgm:prSet/>
      <dgm:spPr/>
      <dgm:t>
        <a:bodyPr/>
        <a:lstStyle/>
        <a:p>
          <a:r>
            <a:rPr lang="en-US"/>
            <a:t>As a police officer you will be required to make dozens of these types of decisions during every shift. </a:t>
          </a:r>
        </a:p>
      </dgm:t>
    </dgm:pt>
    <dgm:pt modelId="{CCBE64F2-8597-4380-B392-4DC18D49652C}" type="parTrans" cxnId="{5F4F4535-7D0B-45F4-AF1E-481154DA09DE}">
      <dgm:prSet/>
      <dgm:spPr/>
      <dgm:t>
        <a:bodyPr/>
        <a:lstStyle/>
        <a:p>
          <a:endParaRPr lang="en-US"/>
        </a:p>
      </dgm:t>
    </dgm:pt>
    <dgm:pt modelId="{A12B6FA0-E22A-43B4-AB6C-011F528B9CBF}" type="sibTrans" cxnId="{5F4F4535-7D0B-45F4-AF1E-481154DA09DE}">
      <dgm:prSet/>
      <dgm:spPr/>
      <dgm:t>
        <a:bodyPr/>
        <a:lstStyle/>
        <a:p>
          <a:endParaRPr lang="en-US"/>
        </a:p>
      </dgm:t>
    </dgm:pt>
    <dgm:pt modelId="{1FA7B88F-D499-4CEA-BB44-53CA16A187AD}">
      <dgm:prSet/>
      <dgm:spPr/>
      <dgm:t>
        <a:bodyPr/>
        <a:lstStyle/>
        <a:p>
          <a:r>
            <a:rPr lang="en-US"/>
            <a:t>Moreover, many of the decisions you will be expected to make as a police officer will make a difference to other people’s lives, in some cases a very profound difference. </a:t>
          </a:r>
        </a:p>
      </dgm:t>
    </dgm:pt>
    <dgm:pt modelId="{BF3807B1-B16A-4522-8454-A42371B99272}" type="parTrans" cxnId="{CB8F7071-E412-416C-8E72-F208250E37FA}">
      <dgm:prSet/>
      <dgm:spPr/>
      <dgm:t>
        <a:bodyPr/>
        <a:lstStyle/>
        <a:p>
          <a:endParaRPr lang="en-US"/>
        </a:p>
      </dgm:t>
    </dgm:pt>
    <dgm:pt modelId="{6A2A9843-402E-4802-8D69-BD86DA50E4FF}" type="sibTrans" cxnId="{CB8F7071-E412-416C-8E72-F208250E37FA}">
      <dgm:prSet/>
      <dgm:spPr/>
      <dgm:t>
        <a:bodyPr/>
        <a:lstStyle/>
        <a:p>
          <a:endParaRPr lang="en-US"/>
        </a:p>
      </dgm:t>
    </dgm:pt>
    <dgm:pt modelId="{B1B459EC-3F13-4C43-859E-8B54023C2742}">
      <dgm:prSet/>
      <dgm:spPr/>
      <dgm:t>
        <a:bodyPr/>
        <a:lstStyle/>
        <a:p>
          <a:r>
            <a:rPr lang="en-US"/>
            <a:t>Far-reaching decisions will need to be made on a frequent basis, in many cases very quickly and sometimes on your own. </a:t>
          </a:r>
        </a:p>
      </dgm:t>
    </dgm:pt>
    <dgm:pt modelId="{3972D1E9-0586-445C-9720-6EE98525C746}" type="parTrans" cxnId="{4E3FED78-395D-4647-A343-DA93525C9222}">
      <dgm:prSet/>
      <dgm:spPr/>
      <dgm:t>
        <a:bodyPr/>
        <a:lstStyle/>
        <a:p>
          <a:endParaRPr lang="en-US"/>
        </a:p>
      </dgm:t>
    </dgm:pt>
    <dgm:pt modelId="{16B6103C-9EEE-4D2D-BABE-D727842A0F15}" type="sibTrans" cxnId="{4E3FED78-395D-4647-A343-DA93525C9222}">
      <dgm:prSet/>
      <dgm:spPr/>
      <dgm:t>
        <a:bodyPr/>
        <a:lstStyle/>
        <a:p>
          <a:endParaRPr lang="en-US"/>
        </a:p>
      </dgm:t>
    </dgm:pt>
    <dgm:pt modelId="{AF336774-4BE1-4089-8422-680919A2EC73}" type="pres">
      <dgm:prSet presAssocID="{B6F95BE3-0F71-4055-9473-A95FBBDE4E70}" presName="hierChild1" presStyleCnt="0">
        <dgm:presLayoutVars>
          <dgm:chPref val="1"/>
          <dgm:dir/>
          <dgm:animOne val="branch"/>
          <dgm:animLvl val="lvl"/>
          <dgm:resizeHandles/>
        </dgm:presLayoutVars>
      </dgm:prSet>
      <dgm:spPr/>
    </dgm:pt>
    <dgm:pt modelId="{0FE0A9CE-7CA9-4BDF-A781-89D3ACDE27F0}" type="pres">
      <dgm:prSet presAssocID="{D1983BB7-82DF-417B-8391-0A9557AC4E73}" presName="hierRoot1" presStyleCnt="0"/>
      <dgm:spPr/>
    </dgm:pt>
    <dgm:pt modelId="{DA67E179-9CDE-4F80-959D-B5FBC1355E14}" type="pres">
      <dgm:prSet presAssocID="{D1983BB7-82DF-417B-8391-0A9557AC4E73}" presName="composite" presStyleCnt="0"/>
      <dgm:spPr/>
    </dgm:pt>
    <dgm:pt modelId="{5AABC9D4-7678-4964-A737-11268DF76D3E}" type="pres">
      <dgm:prSet presAssocID="{D1983BB7-82DF-417B-8391-0A9557AC4E73}" presName="background" presStyleLbl="node0" presStyleIdx="0" presStyleCnt="3"/>
      <dgm:spPr/>
    </dgm:pt>
    <dgm:pt modelId="{1219D262-41E4-4074-BD5D-E1D3ED6239D5}" type="pres">
      <dgm:prSet presAssocID="{D1983BB7-82DF-417B-8391-0A9557AC4E73}" presName="text" presStyleLbl="fgAcc0" presStyleIdx="0" presStyleCnt="3">
        <dgm:presLayoutVars>
          <dgm:chPref val="3"/>
        </dgm:presLayoutVars>
      </dgm:prSet>
      <dgm:spPr/>
    </dgm:pt>
    <dgm:pt modelId="{C68E5591-8A88-4CE7-A1A9-876740FA85A3}" type="pres">
      <dgm:prSet presAssocID="{D1983BB7-82DF-417B-8391-0A9557AC4E73}" presName="hierChild2" presStyleCnt="0"/>
      <dgm:spPr/>
    </dgm:pt>
    <dgm:pt modelId="{EB8A0225-F8D1-45D7-99AF-113C2F9C5666}" type="pres">
      <dgm:prSet presAssocID="{1FA7B88F-D499-4CEA-BB44-53CA16A187AD}" presName="hierRoot1" presStyleCnt="0"/>
      <dgm:spPr/>
    </dgm:pt>
    <dgm:pt modelId="{D50F5B70-16E4-4291-B641-FC0D8190FA40}" type="pres">
      <dgm:prSet presAssocID="{1FA7B88F-D499-4CEA-BB44-53CA16A187AD}" presName="composite" presStyleCnt="0"/>
      <dgm:spPr/>
    </dgm:pt>
    <dgm:pt modelId="{5B118D72-7C28-4215-89A5-BC329AA3E8B5}" type="pres">
      <dgm:prSet presAssocID="{1FA7B88F-D499-4CEA-BB44-53CA16A187AD}" presName="background" presStyleLbl="node0" presStyleIdx="1" presStyleCnt="3"/>
      <dgm:spPr/>
    </dgm:pt>
    <dgm:pt modelId="{FF100EEB-2B59-478A-A600-D16EC908F8C4}" type="pres">
      <dgm:prSet presAssocID="{1FA7B88F-D499-4CEA-BB44-53CA16A187AD}" presName="text" presStyleLbl="fgAcc0" presStyleIdx="1" presStyleCnt="3">
        <dgm:presLayoutVars>
          <dgm:chPref val="3"/>
        </dgm:presLayoutVars>
      </dgm:prSet>
      <dgm:spPr/>
    </dgm:pt>
    <dgm:pt modelId="{ADF2B327-24FD-43DA-BA14-E623656E926D}" type="pres">
      <dgm:prSet presAssocID="{1FA7B88F-D499-4CEA-BB44-53CA16A187AD}" presName="hierChild2" presStyleCnt="0"/>
      <dgm:spPr/>
    </dgm:pt>
    <dgm:pt modelId="{26A53757-DA86-45B3-8FDE-D76B14DF27BE}" type="pres">
      <dgm:prSet presAssocID="{B1B459EC-3F13-4C43-859E-8B54023C2742}" presName="hierRoot1" presStyleCnt="0"/>
      <dgm:spPr/>
    </dgm:pt>
    <dgm:pt modelId="{06347AFE-8D27-47F6-BA76-C6C001DE7F80}" type="pres">
      <dgm:prSet presAssocID="{B1B459EC-3F13-4C43-859E-8B54023C2742}" presName="composite" presStyleCnt="0"/>
      <dgm:spPr/>
    </dgm:pt>
    <dgm:pt modelId="{123D593B-B2B2-4C2B-AC99-C37D8471CCF3}" type="pres">
      <dgm:prSet presAssocID="{B1B459EC-3F13-4C43-859E-8B54023C2742}" presName="background" presStyleLbl="node0" presStyleIdx="2" presStyleCnt="3"/>
      <dgm:spPr/>
    </dgm:pt>
    <dgm:pt modelId="{2DB15833-587E-493F-BC42-E062A39D2B90}" type="pres">
      <dgm:prSet presAssocID="{B1B459EC-3F13-4C43-859E-8B54023C2742}" presName="text" presStyleLbl="fgAcc0" presStyleIdx="2" presStyleCnt="3">
        <dgm:presLayoutVars>
          <dgm:chPref val="3"/>
        </dgm:presLayoutVars>
      </dgm:prSet>
      <dgm:spPr/>
    </dgm:pt>
    <dgm:pt modelId="{0B326C52-0CD9-4495-8964-83C9D6B34306}" type="pres">
      <dgm:prSet presAssocID="{B1B459EC-3F13-4C43-859E-8B54023C2742}" presName="hierChild2" presStyleCnt="0"/>
      <dgm:spPr/>
    </dgm:pt>
  </dgm:ptLst>
  <dgm:cxnLst>
    <dgm:cxn modelId="{F17B2A30-3D6D-4F5F-8DDC-D76BC0AF587C}" type="presOf" srcId="{D1983BB7-82DF-417B-8391-0A9557AC4E73}" destId="{1219D262-41E4-4074-BD5D-E1D3ED6239D5}" srcOrd="0" destOrd="0" presId="urn:microsoft.com/office/officeart/2005/8/layout/hierarchy1"/>
    <dgm:cxn modelId="{5F4F4535-7D0B-45F4-AF1E-481154DA09DE}" srcId="{B6F95BE3-0F71-4055-9473-A95FBBDE4E70}" destId="{D1983BB7-82DF-417B-8391-0A9557AC4E73}" srcOrd="0" destOrd="0" parTransId="{CCBE64F2-8597-4380-B392-4DC18D49652C}" sibTransId="{A12B6FA0-E22A-43B4-AB6C-011F528B9CBF}"/>
    <dgm:cxn modelId="{B4EF6367-7917-4327-914D-56D23369A26C}" type="presOf" srcId="{B1B459EC-3F13-4C43-859E-8B54023C2742}" destId="{2DB15833-587E-493F-BC42-E062A39D2B90}" srcOrd="0" destOrd="0" presId="urn:microsoft.com/office/officeart/2005/8/layout/hierarchy1"/>
    <dgm:cxn modelId="{CB8F7071-E412-416C-8E72-F208250E37FA}" srcId="{B6F95BE3-0F71-4055-9473-A95FBBDE4E70}" destId="{1FA7B88F-D499-4CEA-BB44-53CA16A187AD}" srcOrd="1" destOrd="0" parTransId="{BF3807B1-B16A-4522-8454-A42371B99272}" sibTransId="{6A2A9843-402E-4802-8D69-BD86DA50E4FF}"/>
    <dgm:cxn modelId="{4E3FED78-395D-4647-A343-DA93525C9222}" srcId="{B6F95BE3-0F71-4055-9473-A95FBBDE4E70}" destId="{B1B459EC-3F13-4C43-859E-8B54023C2742}" srcOrd="2" destOrd="0" parTransId="{3972D1E9-0586-445C-9720-6EE98525C746}" sibTransId="{16B6103C-9EEE-4D2D-BABE-D727842A0F15}"/>
    <dgm:cxn modelId="{D4FE12EA-062B-45E4-81DC-D4C102DF9A76}" type="presOf" srcId="{B6F95BE3-0F71-4055-9473-A95FBBDE4E70}" destId="{AF336774-4BE1-4089-8422-680919A2EC73}" srcOrd="0" destOrd="0" presId="urn:microsoft.com/office/officeart/2005/8/layout/hierarchy1"/>
    <dgm:cxn modelId="{E9EC63FF-5AC1-4C4B-BE26-886D56A42D6A}" type="presOf" srcId="{1FA7B88F-D499-4CEA-BB44-53CA16A187AD}" destId="{FF100EEB-2B59-478A-A600-D16EC908F8C4}" srcOrd="0" destOrd="0" presId="urn:microsoft.com/office/officeart/2005/8/layout/hierarchy1"/>
    <dgm:cxn modelId="{191BE81E-5A80-41D8-A90C-3D13791F0AD4}" type="presParOf" srcId="{AF336774-4BE1-4089-8422-680919A2EC73}" destId="{0FE0A9CE-7CA9-4BDF-A781-89D3ACDE27F0}" srcOrd="0" destOrd="0" presId="urn:microsoft.com/office/officeart/2005/8/layout/hierarchy1"/>
    <dgm:cxn modelId="{83CBFEBD-9570-4C25-BC71-FCB20FC16562}" type="presParOf" srcId="{0FE0A9CE-7CA9-4BDF-A781-89D3ACDE27F0}" destId="{DA67E179-9CDE-4F80-959D-B5FBC1355E14}" srcOrd="0" destOrd="0" presId="urn:microsoft.com/office/officeart/2005/8/layout/hierarchy1"/>
    <dgm:cxn modelId="{0B2976A8-6B86-4F61-A7B5-3608BF0FB688}" type="presParOf" srcId="{DA67E179-9CDE-4F80-959D-B5FBC1355E14}" destId="{5AABC9D4-7678-4964-A737-11268DF76D3E}" srcOrd="0" destOrd="0" presId="urn:microsoft.com/office/officeart/2005/8/layout/hierarchy1"/>
    <dgm:cxn modelId="{5BDE5F1E-177C-455A-8648-4135ADB100C1}" type="presParOf" srcId="{DA67E179-9CDE-4F80-959D-B5FBC1355E14}" destId="{1219D262-41E4-4074-BD5D-E1D3ED6239D5}" srcOrd="1" destOrd="0" presId="urn:microsoft.com/office/officeart/2005/8/layout/hierarchy1"/>
    <dgm:cxn modelId="{45D8A81C-A59F-4CAD-88D4-EA40B3A71F9C}" type="presParOf" srcId="{0FE0A9CE-7CA9-4BDF-A781-89D3ACDE27F0}" destId="{C68E5591-8A88-4CE7-A1A9-876740FA85A3}" srcOrd="1" destOrd="0" presId="urn:microsoft.com/office/officeart/2005/8/layout/hierarchy1"/>
    <dgm:cxn modelId="{877C094A-7DA0-41F9-AA99-DD4A70871C5C}" type="presParOf" srcId="{AF336774-4BE1-4089-8422-680919A2EC73}" destId="{EB8A0225-F8D1-45D7-99AF-113C2F9C5666}" srcOrd="1" destOrd="0" presId="urn:microsoft.com/office/officeart/2005/8/layout/hierarchy1"/>
    <dgm:cxn modelId="{B6C34FDB-9366-4CF6-8946-60A349EBD251}" type="presParOf" srcId="{EB8A0225-F8D1-45D7-99AF-113C2F9C5666}" destId="{D50F5B70-16E4-4291-B641-FC0D8190FA40}" srcOrd="0" destOrd="0" presId="urn:microsoft.com/office/officeart/2005/8/layout/hierarchy1"/>
    <dgm:cxn modelId="{75F4D602-B9F4-4138-B7E7-9CD1C9D36CF7}" type="presParOf" srcId="{D50F5B70-16E4-4291-B641-FC0D8190FA40}" destId="{5B118D72-7C28-4215-89A5-BC329AA3E8B5}" srcOrd="0" destOrd="0" presId="urn:microsoft.com/office/officeart/2005/8/layout/hierarchy1"/>
    <dgm:cxn modelId="{CD9B598B-4505-4F7F-8809-425CB7F558F4}" type="presParOf" srcId="{D50F5B70-16E4-4291-B641-FC0D8190FA40}" destId="{FF100EEB-2B59-478A-A600-D16EC908F8C4}" srcOrd="1" destOrd="0" presId="urn:microsoft.com/office/officeart/2005/8/layout/hierarchy1"/>
    <dgm:cxn modelId="{1A41FB0B-A455-4D73-AEDD-FCAF067A9973}" type="presParOf" srcId="{EB8A0225-F8D1-45D7-99AF-113C2F9C5666}" destId="{ADF2B327-24FD-43DA-BA14-E623656E926D}" srcOrd="1" destOrd="0" presId="urn:microsoft.com/office/officeart/2005/8/layout/hierarchy1"/>
    <dgm:cxn modelId="{919B23D6-A813-47E3-9D04-AEF2E3B5C692}" type="presParOf" srcId="{AF336774-4BE1-4089-8422-680919A2EC73}" destId="{26A53757-DA86-45B3-8FDE-D76B14DF27BE}" srcOrd="2" destOrd="0" presId="urn:microsoft.com/office/officeart/2005/8/layout/hierarchy1"/>
    <dgm:cxn modelId="{39366404-407E-4204-A0C6-740F6DDF1E71}" type="presParOf" srcId="{26A53757-DA86-45B3-8FDE-D76B14DF27BE}" destId="{06347AFE-8D27-47F6-BA76-C6C001DE7F80}" srcOrd="0" destOrd="0" presId="urn:microsoft.com/office/officeart/2005/8/layout/hierarchy1"/>
    <dgm:cxn modelId="{8D6AF1D0-55B8-4F73-AB94-9F5A6A457EF8}" type="presParOf" srcId="{06347AFE-8D27-47F6-BA76-C6C001DE7F80}" destId="{123D593B-B2B2-4C2B-AC99-C37D8471CCF3}" srcOrd="0" destOrd="0" presId="urn:microsoft.com/office/officeart/2005/8/layout/hierarchy1"/>
    <dgm:cxn modelId="{A2FA97FA-CFE4-4203-BF9B-29972975E221}" type="presParOf" srcId="{06347AFE-8D27-47F6-BA76-C6C001DE7F80}" destId="{2DB15833-587E-493F-BC42-E062A39D2B90}" srcOrd="1" destOrd="0" presId="urn:microsoft.com/office/officeart/2005/8/layout/hierarchy1"/>
    <dgm:cxn modelId="{FF83EB62-4EE3-41E2-B31E-1886C5EE2A03}" type="presParOf" srcId="{26A53757-DA86-45B3-8FDE-D76B14DF27BE}" destId="{0B326C52-0CD9-4495-8964-83C9D6B3430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B1533D2-6E83-4C2A-9B47-39C2BD86333E}"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69AD0722-9184-4FF7-AD13-6AFAC81BB8FF}">
      <dgm:prSet/>
      <dgm:spPr/>
      <dgm:t>
        <a:bodyPr/>
        <a:lstStyle/>
        <a:p>
          <a:r>
            <a:rPr lang="en-US"/>
            <a:t>The National Decision Model (NDM) seeks to provide the decision-making basis and ethical underpinning to structure a rationale of what police officers do, or do not do, during policing activities such as attending an incident.</a:t>
          </a:r>
        </a:p>
      </dgm:t>
    </dgm:pt>
    <dgm:pt modelId="{CAC87BF7-E8BC-4F43-9F85-C01361A2700B}" type="parTrans" cxnId="{8210E3B8-A648-4A94-88F1-75A545EF1878}">
      <dgm:prSet/>
      <dgm:spPr/>
      <dgm:t>
        <a:bodyPr/>
        <a:lstStyle/>
        <a:p>
          <a:endParaRPr lang="en-US"/>
        </a:p>
      </dgm:t>
    </dgm:pt>
    <dgm:pt modelId="{64F57AF5-E1BB-4715-83AA-8D42B652373E}" type="sibTrans" cxnId="{8210E3B8-A648-4A94-88F1-75A545EF1878}">
      <dgm:prSet/>
      <dgm:spPr/>
      <dgm:t>
        <a:bodyPr/>
        <a:lstStyle/>
        <a:p>
          <a:endParaRPr lang="en-US"/>
        </a:p>
      </dgm:t>
    </dgm:pt>
    <dgm:pt modelId="{B9912687-E1FC-43F1-ACF9-B36E2248E5AB}">
      <dgm:prSet/>
      <dgm:spPr/>
      <dgm:t>
        <a:bodyPr/>
        <a:lstStyle/>
        <a:p>
          <a:r>
            <a:rPr lang="en-US"/>
            <a:t>The model consists of a number of stages which police officers work through to aid decision-making, with the policing </a:t>
          </a:r>
          <a:r>
            <a:rPr lang="en-US" b="1"/>
            <a:t>Code of Ethics</a:t>
          </a:r>
          <a:r>
            <a:rPr lang="en-US"/>
            <a:t> being central.</a:t>
          </a:r>
        </a:p>
      </dgm:t>
    </dgm:pt>
    <dgm:pt modelId="{1CBD06E5-AA9B-4A83-B965-26117A45BADE}" type="parTrans" cxnId="{3A0FE0BF-22D7-4D7C-815E-0D1E637D1B5E}">
      <dgm:prSet/>
      <dgm:spPr/>
      <dgm:t>
        <a:bodyPr/>
        <a:lstStyle/>
        <a:p>
          <a:endParaRPr lang="en-US"/>
        </a:p>
      </dgm:t>
    </dgm:pt>
    <dgm:pt modelId="{CB7EC340-A9A3-41E8-B4F8-5020BEE16417}" type="sibTrans" cxnId="{3A0FE0BF-22D7-4D7C-815E-0D1E637D1B5E}">
      <dgm:prSet/>
      <dgm:spPr/>
      <dgm:t>
        <a:bodyPr/>
        <a:lstStyle/>
        <a:p>
          <a:endParaRPr lang="en-US"/>
        </a:p>
      </dgm:t>
    </dgm:pt>
    <dgm:pt modelId="{94F64B1B-F803-4FD2-87CB-85489FE3166A}">
      <dgm:prSet/>
      <dgm:spPr/>
      <dgm:t>
        <a:bodyPr/>
        <a:lstStyle/>
        <a:p>
          <a:r>
            <a:rPr lang="en-US"/>
            <a:t>The wording of the NDM is mainly drawn from operational police culture, but the intention is that anyone making decisions in the police service (both operational and non-operational) should use it.</a:t>
          </a:r>
        </a:p>
      </dgm:t>
    </dgm:pt>
    <dgm:pt modelId="{5864CC07-286B-4FE6-B46E-6D073135D64D}" type="parTrans" cxnId="{8E1C7F88-63AF-4ADA-BFCE-760A7E23FC7F}">
      <dgm:prSet/>
      <dgm:spPr/>
      <dgm:t>
        <a:bodyPr/>
        <a:lstStyle/>
        <a:p>
          <a:endParaRPr lang="en-US"/>
        </a:p>
      </dgm:t>
    </dgm:pt>
    <dgm:pt modelId="{17FD91C8-5DC6-4BB2-86C5-E701544A3FA2}" type="sibTrans" cxnId="{8E1C7F88-63AF-4ADA-BFCE-760A7E23FC7F}">
      <dgm:prSet/>
      <dgm:spPr/>
      <dgm:t>
        <a:bodyPr/>
        <a:lstStyle/>
        <a:p>
          <a:endParaRPr lang="en-US"/>
        </a:p>
      </dgm:t>
    </dgm:pt>
    <dgm:pt modelId="{137A2439-6568-4DD3-A131-0D5AC3F12EC9}" type="pres">
      <dgm:prSet presAssocID="{2B1533D2-6E83-4C2A-9B47-39C2BD86333E}" presName="linear" presStyleCnt="0">
        <dgm:presLayoutVars>
          <dgm:animLvl val="lvl"/>
          <dgm:resizeHandles val="exact"/>
        </dgm:presLayoutVars>
      </dgm:prSet>
      <dgm:spPr/>
    </dgm:pt>
    <dgm:pt modelId="{02474CE7-36C9-42AA-A729-D7AD4A8068F5}" type="pres">
      <dgm:prSet presAssocID="{69AD0722-9184-4FF7-AD13-6AFAC81BB8FF}" presName="parentText" presStyleLbl="node1" presStyleIdx="0" presStyleCnt="3">
        <dgm:presLayoutVars>
          <dgm:chMax val="0"/>
          <dgm:bulletEnabled val="1"/>
        </dgm:presLayoutVars>
      </dgm:prSet>
      <dgm:spPr/>
    </dgm:pt>
    <dgm:pt modelId="{1DD69C81-DBC8-45F6-AB0F-59B6090D8514}" type="pres">
      <dgm:prSet presAssocID="{64F57AF5-E1BB-4715-83AA-8D42B652373E}" presName="spacer" presStyleCnt="0"/>
      <dgm:spPr/>
    </dgm:pt>
    <dgm:pt modelId="{AD17FC13-CFDC-4176-923F-07C32ED0B776}" type="pres">
      <dgm:prSet presAssocID="{B9912687-E1FC-43F1-ACF9-B36E2248E5AB}" presName="parentText" presStyleLbl="node1" presStyleIdx="1" presStyleCnt="3">
        <dgm:presLayoutVars>
          <dgm:chMax val="0"/>
          <dgm:bulletEnabled val="1"/>
        </dgm:presLayoutVars>
      </dgm:prSet>
      <dgm:spPr/>
    </dgm:pt>
    <dgm:pt modelId="{F81E8C15-3725-4516-B967-A933D862A556}" type="pres">
      <dgm:prSet presAssocID="{CB7EC340-A9A3-41E8-B4F8-5020BEE16417}" presName="spacer" presStyleCnt="0"/>
      <dgm:spPr/>
    </dgm:pt>
    <dgm:pt modelId="{AF0D783C-876F-45A3-A66F-EF6806056771}" type="pres">
      <dgm:prSet presAssocID="{94F64B1B-F803-4FD2-87CB-85489FE3166A}" presName="parentText" presStyleLbl="node1" presStyleIdx="2" presStyleCnt="3">
        <dgm:presLayoutVars>
          <dgm:chMax val="0"/>
          <dgm:bulletEnabled val="1"/>
        </dgm:presLayoutVars>
      </dgm:prSet>
      <dgm:spPr/>
    </dgm:pt>
  </dgm:ptLst>
  <dgm:cxnLst>
    <dgm:cxn modelId="{EBE99D73-AFA9-40AC-BC99-0F523417E00E}" type="presOf" srcId="{2B1533D2-6E83-4C2A-9B47-39C2BD86333E}" destId="{137A2439-6568-4DD3-A131-0D5AC3F12EC9}" srcOrd="0" destOrd="0" presId="urn:microsoft.com/office/officeart/2005/8/layout/vList2"/>
    <dgm:cxn modelId="{10B84079-A0D6-4C20-965D-E9776443A7EA}" type="presOf" srcId="{B9912687-E1FC-43F1-ACF9-B36E2248E5AB}" destId="{AD17FC13-CFDC-4176-923F-07C32ED0B776}" srcOrd="0" destOrd="0" presId="urn:microsoft.com/office/officeart/2005/8/layout/vList2"/>
    <dgm:cxn modelId="{E67EF383-AE65-4340-9168-272FDBE74A2D}" type="presOf" srcId="{94F64B1B-F803-4FD2-87CB-85489FE3166A}" destId="{AF0D783C-876F-45A3-A66F-EF6806056771}" srcOrd="0" destOrd="0" presId="urn:microsoft.com/office/officeart/2005/8/layout/vList2"/>
    <dgm:cxn modelId="{8E1C7F88-63AF-4ADA-BFCE-760A7E23FC7F}" srcId="{2B1533D2-6E83-4C2A-9B47-39C2BD86333E}" destId="{94F64B1B-F803-4FD2-87CB-85489FE3166A}" srcOrd="2" destOrd="0" parTransId="{5864CC07-286B-4FE6-B46E-6D073135D64D}" sibTransId="{17FD91C8-5DC6-4BB2-86C5-E701544A3FA2}"/>
    <dgm:cxn modelId="{8210E3B8-A648-4A94-88F1-75A545EF1878}" srcId="{2B1533D2-6E83-4C2A-9B47-39C2BD86333E}" destId="{69AD0722-9184-4FF7-AD13-6AFAC81BB8FF}" srcOrd="0" destOrd="0" parTransId="{CAC87BF7-E8BC-4F43-9F85-C01361A2700B}" sibTransId="{64F57AF5-E1BB-4715-83AA-8D42B652373E}"/>
    <dgm:cxn modelId="{3A0FE0BF-22D7-4D7C-815E-0D1E637D1B5E}" srcId="{2B1533D2-6E83-4C2A-9B47-39C2BD86333E}" destId="{B9912687-E1FC-43F1-ACF9-B36E2248E5AB}" srcOrd="1" destOrd="0" parTransId="{1CBD06E5-AA9B-4A83-B965-26117A45BADE}" sibTransId="{CB7EC340-A9A3-41E8-B4F8-5020BEE16417}"/>
    <dgm:cxn modelId="{26E5B1FA-B1BA-46F0-A5ED-99AAEA08534C}" type="presOf" srcId="{69AD0722-9184-4FF7-AD13-6AFAC81BB8FF}" destId="{02474CE7-36C9-42AA-A729-D7AD4A8068F5}" srcOrd="0" destOrd="0" presId="urn:microsoft.com/office/officeart/2005/8/layout/vList2"/>
    <dgm:cxn modelId="{7C15920D-44E5-45D0-ACDB-C20474042E23}" type="presParOf" srcId="{137A2439-6568-4DD3-A131-0D5AC3F12EC9}" destId="{02474CE7-36C9-42AA-A729-D7AD4A8068F5}" srcOrd="0" destOrd="0" presId="urn:microsoft.com/office/officeart/2005/8/layout/vList2"/>
    <dgm:cxn modelId="{4935DCA0-47BF-4754-94A3-4DC75A4AF4AB}" type="presParOf" srcId="{137A2439-6568-4DD3-A131-0D5AC3F12EC9}" destId="{1DD69C81-DBC8-45F6-AB0F-59B6090D8514}" srcOrd="1" destOrd="0" presId="urn:microsoft.com/office/officeart/2005/8/layout/vList2"/>
    <dgm:cxn modelId="{1C90AD7C-F45A-4ECB-9934-10EC90E3F531}" type="presParOf" srcId="{137A2439-6568-4DD3-A131-0D5AC3F12EC9}" destId="{AD17FC13-CFDC-4176-923F-07C32ED0B776}" srcOrd="2" destOrd="0" presId="urn:microsoft.com/office/officeart/2005/8/layout/vList2"/>
    <dgm:cxn modelId="{B85FA3B1-A3AF-4EAD-B490-BCBAB58A31B7}" type="presParOf" srcId="{137A2439-6568-4DD3-A131-0D5AC3F12EC9}" destId="{F81E8C15-3725-4516-B967-A933D862A556}" srcOrd="3" destOrd="0" presId="urn:microsoft.com/office/officeart/2005/8/layout/vList2"/>
    <dgm:cxn modelId="{BFEAF32B-D563-4E7F-8492-9B5E61B50771}" type="presParOf" srcId="{137A2439-6568-4DD3-A131-0D5AC3F12EC9}" destId="{AF0D783C-876F-45A3-A66F-EF6806056771}"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0088407-595E-41FE-825E-9E30869D176D}" type="doc">
      <dgm:prSet loTypeId="urn:microsoft.com/office/officeart/2005/8/layout/vList2" loCatId="list" qsTypeId="urn:microsoft.com/office/officeart/2005/8/quickstyle/simple4" qsCatId="simple" csTypeId="urn:microsoft.com/office/officeart/2005/8/colors/colorful2" csCatId="colorful"/>
      <dgm:spPr/>
      <dgm:t>
        <a:bodyPr/>
        <a:lstStyle/>
        <a:p>
          <a:endParaRPr lang="en-US"/>
        </a:p>
      </dgm:t>
    </dgm:pt>
    <dgm:pt modelId="{734CDCDA-DA1C-4250-86AF-24A5C157BDE4}">
      <dgm:prSet/>
      <dgm:spPr/>
      <dgm:t>
        <a:bodyPr/>
        <a:lstStyle/>
        <a:p>
          <a:r>
            <a:rPr lang="en-US"/>
            <a:t>To help you apply ethical concepts in decision making, Davis (2014) suggested the use of ethical ‘tests’ and the tests below are adapted from his suggestions:</a:t>
          </a:r>
        </a:p>
      </dgm:t>
    </dgm:pt>
    <dgm:pt modelId="{1D1B95C2-6C2D-494D-902A-EF09D8FBBBDE}" type="parTrans" cxnId="{A712A70E-387C-4058-A612-74789FBAD062}">
      <dgm:prSet/>
      <dgm:spPr/>
      <dgm:t>
        <a:bodyPr/>
        <a:lstStyle/>
        <a:p>
          <a:endParaRPr lang="en-US"/>
        </a:p>
      </dgm:t>
    </dgm:pt>
    <dgm:pt modelId="{B73E0FD9-E56D-47E9-836D-4B9321974B3B}" type="sibTrans" cxnId="{A712A70E-387C-4058-A612-74789FBAD062}">
      <dgm:prSet/>
      <dgm:spPr/>
      <dgm:t>
        <a:bodyPr/>
        <a:lstStyle/>
        <a:p>
          <a:endParaRPr lang="en-US"/>
        </a:p>
      </dgm:t>
    </dgm:pt>
    <dgm:pt modelId="{4AD4F67F-DA14-4622-A67A-04E2C20DBD9D}">
      <dgm:prSet/>
      <dgm:spPr/>
      <dgm:t>
        <a:bodyPr/>
        <a:lstStyle/>
        <a:p>
          <a:r>
            <a:rPr lang="en-US" b="1"/>
            <a:t>Harm test-</a:t>
          </a:r>
          <a:r>
            <a:rPr lang="en-US"/>
            <a:t>Does this option do less harm than any alternative?</a:t>
          </a:r>
        </a:p>
      </dgm:t>
    </dgm:pt>
    <dgm:pt modelId="{98FAA1D3-692D-47EC-8CDF-D1538918FD7B}" type="parTrans" cxnId="{D907C10A-BA68-4CE4-9A66-F41949701EE8}">
      <dgm:prSet/>
      <dgm:spPr/>
      <dgm:t>
        <a:bodyPr/>
        <a:lstStyle/>
        <a:p>
          <a:endParaRPr lang="en-US"/>
        </a:p>
      </dgm:t>
    </dgm:pt>
    <dgm:pt modelId="{0D5A46E4-474B-47C4-8EF9-31D4EC582070}" type="sibTrans" cxnId="{D907C10A-BA68-4CE4-9A66-F41949701EE8}">
      <dgm:prSet/>
      <dgm:spPr/>
      <dgm:t>
        <a:bodyPr/>
        <a:lstStyle/>
        <a:p>
          <a:endParaRPr lang="en-US"/>
        </a:p>
      </dgm:t>
    </dgm:pt>
    <dgm:pt modelId="{DDE1E99C-461D-484D-8C07-3D3873C453FC}">
      <dgm:prSet/>
      <dgm:spPr/>
      <dgm:t>
        <a:bodyPr/>
        <a:lstStyle/>
        <a:p>
          <a:r>
            <a:rPr lang="en-US" b="1"/>
            <a:t>Rights test-</a:t>
          </a:r>
          <a:r>
            <a:rPr lang="en-US"/>
            <a:t>Would this option violate anyone’s rights, especially a human right?</a:t>
          </a:r>
        </a:p>
      </dgm:t>
    </dgm:pt>
    <dgm:pt modelId="{B48845C6-B13F-4E09-B011-E35BE1146E78}" type="parTrans" cxnId="{36BBA81B-95DA-44E6-B721-21CF17DC3ACD}">
      <dgm:prSet/>
      <dgm:spPr/>
      <dgm:t>
        <a:bodyPr/>
        <a:lstStyle/>
        <a:p>
          <a:endParaRPr lang="en-US"/>
        </a:p>
      </dgm:t>
    </dgm:pt>
    <dgm:pt modelId="{879A77DB-5B69-42DC-A0C3-493AE5A47965}" type="sibTrans" cxnId="{36BBA81B-95DA-44E6-B721-21CF17DC3ACD}">
      <dgm:prSet/>
      <dgm:spPr/>
      <dgm:t>
        <a:bodyPr/>
        <a:lstStyle/>
        <a:p>
          <a:endParaRPr lang="en-US"/>
        </a:p>
      </dgm:t>
    </dgm:pt>
    <dgm:pt modelId="{1B4977D1-3AF4-4EE2-88D0-E249F0FC8F4C}">
      <dgm:prSet/>
      <dgm:spPr/>
      <dgm:t>
        <a:bodyPr/>
        <a:lstStyle/>
        <a:p>
          <a:r>
            <a:rPr lang="en-US" b="1"/>
            <a:t>Colleague test-</a:t>
          </a:r>
          <a:r>
            <a:rPr lang="en-US"/>
            <a:t>What might my colleagues say when I describe my problem?</a:t>
          </a:r>
        </a:p>
      </dgm:t>
    </dgm:pt>
    <dgm:pt modelId="{2045D0F0-30E8-4E87-81D1-EC6746081D8F}" type="parTrans" cxnId="{2E6FAEB4-274C-4796-84C9-F1BE31D4E470}">
      <dgm:prSet/>
      <dgm:spPr/>
      <dgm:t>
        <a:bodyPr/>
        <a:lstStyle/>
        <a:p>
          <a:endParaRPr lang="en-US"/>
        </a:p>
      </dgm:t>
    </dgm:pt>
    <dgm:pt modelId="{DD0FE4A6-9C0F-4175-B3EB-9745BF0BA286}" type="sibTrans" cxnId="{2E6FAEB4-274C-4796-84C9-F1BE31D4E470}">
      <dgm:prSet/>
      <dgm:spPr/>
      <dgm:t>
        <a:bodyPr/>
        <a:lstStyle/>
        <a:p>
          <a:endParaRPr lang="en-US"/>
        </a:p>
      </dgm:t>
    </dgm:pt>
    <dgm:pt modelId="{0564FF1C-363C-41F0-8D32-38AC7EDBB9D5}">
      <dgm:prSet/>
      <dgm:spPr/>
      <dgm:t>
        <a:bodyPr/>
        <a:lstStyle/>
        <a:p>
          <a:r>
            <a:rPr lang="en-US" b="1"/>
            <a:t>Defensibility test-</a:t>
          </a:r>
          <a:r>
            <a:rPr lang="en-US"/>
            <a:t>How would I defend my choice of this option before a local council meeting, a committee of my peers, or my parents?</a:t>
          </a:r>
        </a:p>
      </dgm:t>
    </dgm:pt>
    <dgm:pt modelId="{23FDF511-2210-4965-B249-50ED385BDD5E}" type="parTrans" cxnId="{95C008B2-9906-480F-B5E1-310EDAF8CAEB}">
      <dgm:prSet/>
      <dgm:spPr/>
      <dgm:t>
        <a:bodyPr/>
        <a:lstStyle/>
        <a:p>
          <a:endParaRPr lang="en-US"/>
        </a:p>
      </dgm:t>
    </dgm:pt>
    <dgm:pt modelId="{A4C76A98-A010-4BDA-B684-C44E2538FFDA}" type="sibTrans" cxnId="{95C008B2-9906-480F-B5E1-310EDAF8CAEB}">
      <dgm:prSet/>
      <dgm:spPr/>
      <dgm:t>
        <a:bodyPr/>
        <a:lstStyle/>
        <a:p>
          <a:endParaRPr lang="en-US"/>
        </a:p>
      </dgm:t>
    </dgm:pt>
    <dgm:pt modelId="{18B47435-C242-4072-8ED1-BF64F3FFADCB}">
      <dgm:prSet/>
      <dgm:spPr/>
      <dgm:t>
        <a:bodyPr/>
        <a:lstStyle/>
        <a:p>
          <a:r>
            <a:rPr lang="en-US" b="1"/>
            <a:t>Professional test-</a:t>
          </a:r>
          <a:r>
            <a:rPr lang="en-US"/>
            <a:t>How would the Professional Standards Department view my decision?</a:t>
          </a:r>
        </a:p>
      </dgm:t>
    </dgm:pt>
    <dgm:pt modelId="{737E1E0C-E7D3-4EF4-9E37-EE20514F86AB}" type="parTrans" cxnId="{B513ED1B-8877-4513-B64A-1BEA31260567}">
      <dgm:prSet/>
      <dgm:spPr/>
      <dgm:t>
        <a:bodyPr/>
        <a:lstStyle/>
        <a:p>
          <a:endParaRPr lang="en-US"/>
        </a:p>
      </dgm:t>
    </dgm:pt>
    <dgm:pt modelId="{25AE01BC-7762-4C13-9D78-638130F2EEC3}" type="sibTrans" cxnId="{B513ED1B-8877-4513-B64A-1BEA31260567}">
      <dgm:prSet/>
      <dgm:spPr/>
      <dgm:t>
        <a:bodyPr/>
        <a:lstStyle/>
        <a:p>
          <a:endParaRPr lang="en-US"/>
        </a:p>
      </dgm:t>
    </dgm:pt>
    <dgm:pt modelId="{113781A6-EA66-4675-9CD7-DB6C10298603}">
      <dgm:prSet/>
      <dgm:spPr/>
      <dgm:t>
        <a:bodyPr/>
        <a:lstStyle/>
        <a:p>
          <a:r>
            <a:rPr lang="en-US" b="1"/>
            <a:t>Organisational test-</a:t>
          </a:r>
          <a:r>
            <a:rPr lang="en-US"/>
            <a:t>How might the Chief Constable view my decision?</a:t>
          </a:r>
        </a:p>
      </dgm:t>
    </dgm:pt>
    <dgm:pt modelId="{3C837FFB-2673-4151-A8FD-A0F3DA1D549B}" type="parTrans" cxnId="{9A70964F-3847-4892-879D-9189EDF706AE}">
      <dgm:prSet/>
      <dgm:spPr/>
      <dgm:t>
        <a:bodyPr/>
        <a:lstStyle/>
        <a:p>
          <a:endParaRPr lang="en-US"/>
        </a:p>
      </dgm:t>
    </dgm:pt>
    <dgm:pt modelId="{A02E74A4-F6DB-4243-88D2-9B2D372EC2E0}" type="sibTrans" cxnId="{9A70964F-3847-4892-879D-9189EDF706AE}">
      <dgm:prSet/>
      <dgm:spPr/>
      <dgm:t>
        <a:bodyPr/>
        <a:lstStyle/>
        <a:p>
          <a:endParaRPr lang="en-US"/>
        </a:p>
      </dgm:t>
    </dgm:pt>
    <dgm:pt modelId="{9B1F7105-A106-4375-99FD-E5CD78DDD3F7}">
      <dgm:prSet/>
      <dgm:spPr/>
      <dgm:t>
        <a:bodyPr/>
        <a:lstStyle/>
        <a:p>
          <a:r>
            <a:rPr lang="en-US" b="1"/>
            <a:t>Virtue test-</a:t>
          </a:r>
          <a:r>
            <a:rPr lang="en-US"/>
            <a:t>What would I become if I chose this option often?</a:t>
          </a:r>
        </a:p>
      </dgm:t>
    </dgm:pt>
    <dgm:pt modelId="{AB1695FA-3C15-4AB9-9C66-18FA81074282}" type="parTrans" cxnId="{F59FB11F-ED84-42ED-81AF-8222F1BE0CB7}">
      <dgm:prSet/>
      <dgm:spPr/>
      <dgm:t>
        <a:bodyPr/>
        <a:lstStyle/>
        <a:p>
          <a:endParaRPr lang="en-US"/>
        </a:p>
      </dgm:t>
    </dgm:pt>
    <dgm:pt modelId="{7858D250-A6D9-4427-8B55-E10A392D6301}" type="sibTrans" cxnId="{F59FB11F-ED84-42ED-81AF-8222F1BE0CB7}">
      <dgm:prSet/>
      <dgm:spPr/>
      <dgm:t>
        <a:bodyPr/>
        <a:lstStyle/>
        <a:p>
          <a:endParaRPr lang="en-US"/>
        </a:p>
      </dgm:t>
    </dgm:pt>
    <dgm:pt modelId="{84BCFB65-69CD-4192-921E-85AA7EC4DA4A}">
      <dgm:prSet/>
      <dgm:spPr/>
      <dgm:t>
        <a:bodyPr/>
        <a:lstStyle/>
        <a:p>
          <a:r>
            <a:rPr lang="en-US" b="1"/>
            <a:t>Publicity test-</a:t>
          </a:r>
          <a:r>
            <a:rPr lang="en-US"/>
            <a:t>Would I want my choice of this option published in the newspaper?</a:t>
          </a:r>
        </a:p>
      </dgm:t>
    </dgm:pt>
    <dgm:pt modelId="{28E1B997-7439-479F-A22C-251854F1A8A2}" type="parTrans" cxnId="{DDEE5D83-3C01-49E2-BB34-73132C8EE4F0}">
      <dgm:prSet/>
      <dgm:spPr/>
      <dgm:t>
        <a:bodyPr/>
        <a:lstStyle/>
        <a:p>
          <a:endParaRPr lang="en-US"/>
        </a:p>
      </dgm:t>
    </dgm:pt>
    <dgm:pt modelId="{E1543C02-D22B-47F5-A7F9-C32757D5D48B}" type="sibTrans" cxnId="{DDEE5D83-3C01-49E2-BB34-73132C8EE4F0}">
      <dgm:prSet/>
      <dgm:spPr/>
      <dgm:t>
        <a:bodyPr/>
        <a:lstStyle/>
        <a:p>
          <a:endParaRPr lang="en-US"/>
        </a:p>
      </dgm:t>
    </dgm:pt>
    <dgm:pt modelId="{50CB9E6B-189E-410D-A841-4F2228D50281}" type="pres">
      <dgm:prSet presAssocID="{80088407-595E-41FE-825E-9E30869D176D}" presName="linear" presStyleCnt="0">
        <dgm:presLayoutVars>
          <dgm:animLvl val="lvl"/>
          <dgm:resizeHandles val="exact"/>
        </dgm:presLayoutVars>
      </dgm:prSet>
      <dgm:spPr/>
    </dgm:pt>
    <dgm:pt modelId="{7F9FE66D-9D31-45A5-84BB-769921915E23}" type="pres">
      <dgm:prSet presAssocID="{734CDCDA-DA1C-4250-86AF-24A5C157BDE4}" presName="parentText" presStyleLbl="node1" presStyleIdx="0" presStyleCnt="9">
        <dgm:presLayoutVars>
          <dgm:chMax val="0"/>
          <dgm:bulletEnabled val="1"/>
        </dgm:presLayoutVars>
      </dgm:prSet>
      <dgm:spPr/>
    </dgm:pt>
    <dgm:pt modelId="{B54F40B9-2BA2-4E58-83AC-3000FE9C4B1D}" type="pres">
      <dgm:prSet presAssocID="{B73E0FD9-E56D-47E9-836D-4B9321974B3B}" presName="spacer" presStyleCnt="0"/>
      <dgm:spPr/>
    </dgm:pt>
    <dgm:pt modelId="{D4245AA5-3A2C-4F8A-8E5E-C38F84FC09E4}" type="pres">
      <dgm:prSet presAssocID="{4AD4F67F-DA14-4622-A67A-04E2C20DBD9D}" presName="parentText" presStyleLbl="node1" presStyleIdx="1" presStyleCnt="9">
        <dgm:presLayoutVars>
          <dgm:chMax val="0"/>
          <dgm:bulletEnabled val="1"/>
        </dgm:presLayoutVars>
      </dgm:prSet>
      <dgm:spPr/>
    </dgm:pt>
    <dgm:pt modelId="{693D9D8D-997F-41D5-8CF3-8D7A5C532529}" type="pres">
      <dgm:prSet presAssocID="{0D5A46E4-474B-47C4-8EF9-31D4EC582070}" presName="spacer" presStyleCnt="0"/>
      <dgm:spPr/>
    </dgm:pt>
    <dgm:pt modelId="{82272DE7-BF41-449E-BADA-2EA0E85C691F}" type="pres">
      <dgm:prSet presAssocID="{DDE1E99C-461D-484D-8C07-3D3873C453FC}" presName="parentText" presStyleLbl="node1" presStyleIdx="2" presStyleCnt="9">
        <dgm:presLayoutVars>
          <dgm:chMax val="0"/>
          <dgm:bulletEnabled val="1"/>
        </dgm:presLayoutVars>
      </dgm:prSet>
      <dgm:spPr/>
    </dgm:pt>
    <dgm:pt modelId="{EB3F3572-9F5F-4AD3-9280-6A35E5692E89}" type="pres">
      <dgm:prSet presAssocID="{879A77DB-5B69-42DC-A0C3-493AE5A47965}" presName="spacer" presStyleCnt="0"/>
      <dgm:spPr/>
    </dgm:pt>
    <dgm:pt modelId="{59364903-6E55-492C-92EF-7F34959A1E90}" type="pres">
      <dgm:prSet presAssocID="{1B4977D1-3AF4-4EE2-88D0-E249F0FC8F4C}" presName="parentText" presStyleLbl="node1" presStyleIdx="3" presStyleCnt="9">
        <dgm:presLayoutVars>
          <dgm:chMax val="0"/>
          <dgm:bulletEnabled val="1"/>
        </dgm:presLayoutVars>
      </dgm:prSet>
      <dgm:spPr/>
    </dgm:pt>
    <dgm:pt modelId="{AEBB1F48-71A9-449A-90E7-32548BECDC3E}" type="pres">
      <dgm:prSet presAssocID="{DD0FE4A6-9C0F-4175-B3EB-9745BF0BA286}" presName="spacer" presStyleCnt="0"/>
      <dgm:spPr/>
    </dgm:pt>
    <dgm:pt modelId="{059C511A-9EBC-4E0A-96E1-DD46CD6E7D4F}" type="pres">
      <dgm:prSet presAssocID="{0564FF1C-363C-41F0-8D32-38AC7EDBB9D5}" presName="parentText" presStyleLbl="node1" presStyleIdx="4" presStyleCnt="9">
        <dgm:presLayoutVars>
          <dgm:chMax val="0"/>
          <dgm:bulletEnabled val="1"/>
        </dgm:presLayoutVars>
      </dgm:prSet>
      <dgm:spPr/>
    </dgm:pt>
    <dgm:pt modelId="{673080FA-2FB8-4098-9792-F1268EF6BE5F}" type="pres">
      <dgm:prSet presAssocID="{A4C76A98-A010-4BDA-B684-C44E2538FFDA}" presName="spacer" presStyleCnt="0"/>
      <dgm:spPr/>
    </dgm:pt>
    <dgm:pt modelId="{FE7510CA-7E35-42EA-AA12-7A742E867EA0}" type="pres">
      <dgm:prSet presAssocID="{18B47435-C242-4072-8ED1-BF64F3FFADCB}" presName="parentText" presStyleLbl="node1" presStyleIdx="5" presStyleCnt="9">
        <dgm:presLayoutVars>
          <dgm:chMax val="0"/>
          <dgm:bulletEnabled val="1"/>
        </dgm:presLayoutVars>
      </dgm:prSet>
      <dgm:spPr/>
    </dgm:pt>
    <dgm:pt modelId="{CB1D52B8-7A92-432F-8A88-98C78F404BCA}" type="pres">
      <dgm:prSet presAssocID="{25AE01BC-7762-4C13-9D78-638130F2EEC3}" presName="spacer" presStyleCnt="0"/>
      <dgm:spPr/>
    </dgm:pt>
    <dgm:pt modelId="{EBC6B2FC-27D0-485C-A522-E2EEDCB27113}" type="pres">
      <dgm:prSet presAssocID="{113781A6-EA66-4675-9CD7-DB6C10298603}" presName="parentText" presStyleLbl="node1" presStyleIdx="6" presStyleCnt="9">
        <dgm:presLayoutVars>
          <dgm:chMax val="0"/>
          <dgm:bulletEnabled val="1"/>
        </dgm:presLayoutVars>
      </dgm:prSet>
      <dgm:spPr/>
    </dgm:pt>
    <dgm:pt modelId="{10CA8689-B53A-4C0F-A0DF-8EFAF570237C}" type="pres">
      <dgm:prSet presAssocID="{A02E74A4-F6DB-4243-88D2-9B2D372EC2E0}" presName="spacer" presStyleCnt="0"/>
      <dgm:spPr/>
    </dgm:pt>
    <dgm:pt modelId="{2D821530-8421-436B-8207-3FD885637BD3}" type="pres">
      <dgm:prSet presAssocID="{9B1F7105-A106-4375-99FD-E5CD78DDD3F7}" presName="parentText" presStyleLbl="node1" presStyleIdx="7" presStyleCnt="9">
        <dgm:presLayoutVars>
          <dgm:chMax val="0"/>
          <dgm:bulletEnabled val="1"/>
        </dgm:presLayoutVars>
      </dgm:prSet>
      <dgm:spPr/>
    </dgm:pt>
    <dgm:pt modelId="{D645103D-071D-47C0-BD25-CBB8484C9C5F}" type="pres">
      <dgm:prSet presAssocID="{7858D250-A6D9-4427-8B55-E10A392D6301}" presName="spacer" presStyleCnt="0"/>
      <dgm:spPr/>
    </dgm:pt>
    <dgm:pt modelId="{5541A0B3-535F-476F-B555-E05BE052C50D}" type="pres">
      <dgm:prSet presAssocID="{84BCFB65-69CD-4192-921E-85AA7EC4DA4A}" presName="parentText" presStyleLbl="node1" presStyleIdx="8" presStyleCnt="9">
        <dgm:presLayoutVars>
          <dgm:chMax val="0"/>
          <dgm:bulletEnabled val="1"/>
        </dgm:presLayoutVars>
      </dgm:prSet>
      <dgm:spPr/>
    </dgm:pt>
  </dgm:ptLst>
  <dgm:cxnLst>
    <dgm:cxn modelId="{552E8C01-6E1E-4529-A0C2-449F32F2FD13}" type="presOf" srcId="{9B1F7105-A106-4375-99FD-E5CD78DDD3F7}" destId="{2D821530-8421-436B-8207-3FD885637BD3}" srcOrd="0" destOrd="0" presId="urn:microsoft.com/office/officeart/2005/8/layout/vList2"/>
    <dgm:cxn modelId="{D907C10A-BA68-4CE4-9A66-F41949701EE8}" srcId="{80088407-595E-41FE-825E-9E30869D176D}" destId="{4AD4F67F-DA14-4622-A67A-04E2C20DBD9D}" srcOrd="1" destOrd="0" parTransId="{98FAA1D3-692D-47EC-8CDF-D1538918FD7B}" sibTransId="{0D5A46E4-474B-47C4-8EF9-31D4EC582070}"/>
    <dgm:cxn modelId="{EFCC560B-A755-4265-BB5C-B0B63C6C4FB9}" type="presOf" srcId="{1B4977D1-3AF4-4EE2-88D0-E249F0FC8F4C}" destId="{59364903-6E55-492C-92EF-7F34959A1E90}" srcOrd="0" destOrd="0" presId="urn:microsoft.com/office/officeart/2005/8/layout/vList2"/>
    <dgm:cxn modelId="{A712A70E-387C-4058-A612-74789FBAD062}" srcId="{80088407-595E-41FE-825E-9E30869D176D}" destId="{734CDCDA-DA1C-4250-86AF-24A5C157BDE4}" srcOrd="0" destOrd="0" parTransId="{1D1B95C2-6C2D-494D-902A-EF09D8FBBBDE}" sibTransId="{B73E0FD9-E56D-47E9-836D-4B9321974B3B}"/>
    <dgm:cxn modelId="{B2F48919-BDB7-4E97-95AF-2783E4214B54}" type="presOf" srcId="{84BCFB65-69CD-4192-921E-85AA7EC4DA4A}" destId="{5541A0B3-535F-476F-B555-E05BE052C50D}" srcOrd="0" destOrd="0" presId="urn:microsoft.com/office/officeart/2005/8/layout/vList2"/>
    <dgm:cxn modelId="{36BBA81B-95DA-44E6-B721-21CF17DC3ACD}" srcId="{80088407-595E-41FE-825E-9E30869D176D}" destId="{DDE1E99C-461D-484D-8C07-3D3873C453FC}" srcOrd="2" destOrd="0" parTransId="{B48845C6-B13F-4E09-B011-E35BE1146E78}" sibTransId="{879A77DB-5B69-42DC-A0C3-493AE5A47965}"/>
    <dgm:cxn modelId="{B513ED1B-8877-4513-B64A-1BEA31260567}" srcId="{80088407-595E-41FE-825E-9E30869D176D}" destId="{18B47435-C242-4072-8ED1-BF64F3FFADCB}" srcOrd="5" destOrd="0" parTransId="{737E1E0C-E7D3-4EF4-9E37-EE20514F86AB}" sibTransId="{25AE01BC-7762-4C13-9D78-638130F2EEC3}"/>
    <dgm:cxn modelId="{F59FB11F-ED84-42ED-81AF-8222F1BE0CB7}" srcId="{80088407-595E-41FE-825E-9E30869D176D}" destId="{9B1F7105-A106-4375-99FD-E5CD78DDD3F7}" srcOrd="7" destOrd="0" parTransId="{AB1695FA-3C15-4AB9-9C66-18FA81074282}" sibTransId="{7858D250-A6D9-4427-8B55-E10A392D6301}"/>
    <dgm:cxn modelId="{73A0935F-44F2-46D8-9D4D-18079363A297}" type="presOf" srcId="{113781A6-EA66-4675-9CD7-DB6C10298603}" destId="{EBC6B2FC-27D0-485C-A522-E2EEDCB27113}" srcOrd="0" destOrd="0" presId="urn:microsoft.com/office/officeart/2005/8/layout/vList2"/>
    <dgm:cxn modelId="{F3BAD864-0CFB-4DD7-94C3-786694A6FFCE}" type="presOf" srcId="{0564FF1C-363C-41F0-8D32-38AC7EDBB9D5}" destId="{059C511A-9EBC-4E0A-96E1-DD46CD6E7D4F}" srcOrd="0" destOrd="0" presId="urn:microsoft.com/office/officeart/2005/8/layout/vList2"/>
    <dgm:cxn modelId="{CB10834C-58EB-4028-A07D-4090EE0E8031}" type="presOf" srcId="{4AD4F67F-DA14-4622-A67A-04E2C20DBD9D}" destId="{D4245AA5-3A2C-4F8A-8E5E-C38F84FC09E4}" srcOrd="0" destOrd="0" presId="urn:microsoft.com/office/officeart/2005/8/layout/vList2"/>
    <dgm:cxn modelId="{E635544D-1033-4952-8357-9FD46E31CB2C}" type="presOf" srcId="{734CDCDA-DA1C-4250-86AF-24A5C157BDE4}" destId="{7F9FE66D-9D31-45A5-84BB-769921915E23}" srcOrd="0" destOrd="0" presId="urn:microsoft.com/office/officeart/2005/8/layout/vList2"/>
    <dgm:cxn modelId="{9A70964F-3847-4892-879D-9189EDF706AE}" srcId="{80088407-595E-41FE-825E-9E30869D176D}" destId="{113781A6-EA66-4675-9CD7-DB6C10298603}" srcOrd="6" destOrd="0" parTransId="{3C837FFB-2673-4151-A8FD-A0F3DA1D549B}" sibTransId="{A02E74A4-F6DB-4243-88D2-9B2D372EC2E0}"/>
    <dgm:cxn modelId="{DDEE5D83-3C01-49E2-BB34-73132C8EE4F0}" srcId="{80088407-595E-41FE-825E-9E30869D176D}" destId="{84BCFB65-69CD-4192-921E-85AA7EC4DA4A}" srcOrd="8" destOrd="0" parTransId="{28E1B997-7439-479F-A22C-251854F1A8A2}" sibTransId="{E1543C02-D22B-47F5-A7F9-C32757D5D48B}"/>
    <dgm:cxn modelId="{3583B0A8-F72F-4220-8B57-0D9934ED037B}" type="presOf" srcId="{80088407-595E-41FE-825E-9E30869D176D}" destId="{50CB9E6B-189E-410D-A841-4F2228D50281}" srcOrd="0" destOrd="0" presId="urn:microsoft.com/office/officeart/2005/8/layout/vList2"/>
    <dgm:cxn modelId="{95C008B2-9906-480F-B5E1-310EDAF8CAEB}" srcId="{80088407-595E-41FE-825E-9E30869D176D}" destId="{0564FF1C-363C-41F0-8D32-38AC7EDBB9D5}" srcOrd="4" destOrd="0" parTransId="{23FDF511-2210-4965-B249-50ED385BDD5E}" sibTransId="{A4C76A98-A010-4BDA-B684-C44E2538FFDA}"/>
    <dgm:cxn modelId="{2E6FAEB4-274C-4796-84C9-F1BE31D4E470}" srcId="{80088407-595E-41FE-825E-9E30869D176D}" destId="{1B4977D1-3AF4-4EE2-88D0-E249F0FC8F4C}" srcOrd="3" destOrd="0" parTransId="{2045D0F0-30E8-4E87-81D1-EC6746081D8F}" sibTransId="{DD0FE4A6-9C0F-4175-B3EB-9745BF0BA286}"/>
    <dgm:cxn modelId="{1B822DC5-9EB9-4169-91C3-7214F24C6F57}" type="presOf" srcId="{DDE1E99C-461D-484D-8C07-3D3873C453FC}" destId="{82272DE7-BF41-449E-BADA-2EA0E85C691F}" srcOrd="0" destOrd="0" presId="urn:microsoft.com/office/officeart/2005/8/layout/vList2"/>
    <dgm:cxn modelId="{24A320DC-9873-4382-A474-D4E7E352F09E}" type="presOf" srcId="{18B47435-C242-4072-8ED1-BF64F3FFADCB}" destId="{FE7510CA-7E35-42EA-AA12-7A742E867EA0}" srcOrd="0" destOrd="0" presId="urn:microsoft.com/office/officeart/2005/8/layout/vList2"/>
    <dgm:cxn modelId="{1DB6ADDD-3B12-45E4-919B-F4582E8914BB}" type="presParOf" srcId="{50CB9E6B-189E-410D-A841-4F2228D50281}" destId="{7F9FE66D-9D31-45A5-84BB-769921915E23}" srcOrd="0" destOrd="0" presId="urn:microsoft.com/office/officeart/2005/8/layout/vList2"/>
    <dgm:cxn modelId="{C9CA1CF1-184A-4B1D-A8EA-D5EF1E7D06F1}" type="presParOf" srcId="{50CB9E6B-189E-410D-A841-4F2228D50281}" destId="{B54F40B9-2BA2-4E58-83AC-3000FE9C4B1D}" srcOrd="1" destOrd="0" presId="urn:microsoft.com/office/officeart/2005/8/layout/vList2"/>
    <dgm:cxn modelId="{51528269-753D-4C8E-98B4-5C62187550C8}" type="presParOf" srcId="{50CB9E6B-189E-410D-A841-4F2228D50281}" destId="{D4245AA5-3A2C-4F8A-8E5E-C38F84FC09E4}" srcOrd="2" destOrd="0" presId="urn:microsoft.com/office/officeart/2005/8/layout/vList2"/>
    <dgm:cxn modelId="{8A233B01-87F2-4887-8D03-4A6EBE3BDAF5}" type="presParOf" srcId="{50CB9E6B-189E-410D-A841-4F2228D50281}" destId="{693D9D8D-997F-41D5-8CF3-8D7A5C532529}" srcOrd="3" destOrd="0" presId="urn:microsoft.com/office/officeart/2005/8/layout/vList2"/>
    <dgm:cxn modelId="{757EC487-1C66-4A96-ADB0-B02470213E24}" type="presParOf" srcId="{50CB9E6B-189E-410D-A841-4F2228D50281}" destId="{82272DE7-BF41-449E-BADA-2EA0E85C691F}" srcOrd="4" destOrd="0" presId="urn:microsoft.com/office/officeart/2005/8/layout/vList2"/>
    <dgm:cxn modelId="{9AE5ACAB-0536-4DF9-94B9-2223ADF2682A}" type="presParOf" srcId="{50CB9E6B-189E-410D-A841-4F2228D50281}" destId="{EB3F3572-9F5F-4AD3-9280-6A35E5692E89}" srcOrd="5" destOrd="0" presId="urn:microsoft.com/office/officeart/2005/8/layout/vList2"/>
    <dgm:cxn modelId="{9E1BA65A-E848-4F0C-ADD9-D43914AC49A3}" type="presParOf" srcId="{50CB9E6B-189E-410D-A841-4F2228D50281}" destId="{59364903-6E55-492C-92EF-7F34959A1E90}" srcOrd="6" destOrd="0" presId="urn:microsoft.com/office/officeart/2005/8/layout/vList2"/>
    <dgm:cxn modelId="{80FA635C-C45E-4F03-B97C-E6FF00DBB8D2}" type="presParOf" srcId="{50CB9E6B-189E-410D-A841-4F2228D50281}" destId="{AEBB1F48-71A9-449A-90E7-32548BECDC3E}" srcOrd="7" destOrd="0" presId="urn:microsoft.com/office/officeart/2005/8/layout/vList2"/>
    <dgm:cxn modelId="{F42B4DFE-35CD-46C6-8857-86AB8A03FEF7}" type="presParOf" srcId="{50CB9E6B-189E-410D-A841-4F2228D50281}" destId="{059C511A-9EBC-4E0A-96E1-DD46CD6E7D4F}" srcOrd="8" destOrd="0" presId="urn:microsoft.com/office/officeart/2005/8/layout/vList2"/>
    <dgm:cxn modelId="{330DD186-5E92-4725-AC7D-2C0FEEC80A89}" type="presParOf" srcId="{50CB9E6B-189E-410D-A841-4F2228D50281}" destId="{673080FA-2FB8-4098-9792-F1268EF6BE5F}" srcOrd="9" destOrd="0" presId="urn:microsoft.com/office/officeart/2005/8/layout/vList2"/>
    <dgm:cxn modelId="{572C56DB-F6B1-4F7F-BD0B-1EE847403A41}" type="presParOf" srcId="{50CB9E6B-189E-410D-A841-4F2228D50281}" destId="{FE7510CA-7E35-42EA-AA12-7A742E867EA0}" srcOrd="10" destOrd="0" presId="urn:microsoft.com/office/officeart/2005/8/layout/vList2"/>
    <dgm:cxn modelId="{F6D02986-30A6-4B61-806B-E644E19B19C9}" type="presParOf" srcId="{50CB9E6B-189E-410D-A841-4F2228D50281}" destId="{CB1D52B8-7A92-432F-8A88-98C78F404BCA}" srcOrd="11" destOrd="0" presId="urn:microsoft.com/office/officeart/2005/8/layout/vList2"/>
    <dgm:cxn modelId="{73EE3DC9-BF16-4437-BE54-B127ABD67A5D}" type="presParOf" srcId="{50CB9E6B-189E-410D-A841-4F2228D50281}" destId="{EBC6B2FC-27D0-485C-A522-E2EEDCB27113}" srcOrd="12" destOrd="0" presId="urn:microsoft.com/office/officeart/2005/8/layout/vList2"/>
    <dgm:cxn modelId="{120F13F9-2583-4CBA-8D79-9C1882F95ED1}" type="presParOf" srcId="{50CB9E6B-189E-410D-A841-4F2228D50281}" destId="{10CA8689-B53A-4C0F-A0DF-8EFAF570237C}" srcOrd="13" destOrd="0" presId="urn:microsoft.com/office/officeart/2005/8/layout/vList2"/>
    <dgm:cxn modelId="{BC762BD9-2AD4-4247-AE56-6B401DE86ECA}" type="presParOf" srcId="{50CB9E6B-189E-410D-A841-4F2228D50281}" destId="{2D821530-8421-436B-8207-3FD885637BD3}" srcOrd="14" destOrd="0" presId="urn:microsoft.com/office/officeart/2005/8/layout/vList2"/>
    <dgm:cxn modelId="{778728FE-ECF0-46FC-BA63-A12783FF8F19}" type="presParOf" srcId="{50CB9E6B-189E-410D-A841-4F2228D50281}" destId="{D645103D-071D-47C0-BD25-CBB8484C9C5F}" srcOrd="15" destOrd="0" presId="urn:microsoft.com/office/officeart/2005/8/layout/vList2"/>
    <dgm:cxn modelId="{58639AE6-2A6E-4420-9810-7FF17A0ECEC0}" type="presParOf" srcId="{50CB9E6B-189E-410D-A841-4F2228D50281}" destId="{5541A0B3-535F-476F-B555-E05BE052C50D}" srcOrd="1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ABC9D4-7678-4964-A737-11268DF76D3E}">
      <dsp:nvSpPr>
        <dsp:cNvPr id="0" name=""/>
        <dsp:cNvSpPr/>
      </dsp:nvSpPr>
      <dsp:spPr>
        <a:xfrm>
          <a:off x="0" y="524133"/>
          <a:ext cx="2918936" cy="1853524"/>
        </a:xfrm>
        <a:prstGeom prst="roundRect">
          <a:avLst>
            <a:gd name="adj" fmla="val 1000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19D262-41E4-4074-BD5D-E1D3ED6239D5}">
      <dsp:nvSpPr>
        <dsp:cNvPr id="0" name=""/>
        <dsp:cNvSpPr/>
      </dsp:nvSpPr>
      <dsp:spPr>
        <a:xfrm>
          <a:off x="324326" y="832243"/>
          <a:ext cx="2918936" cy="1853524"/>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As a police officer you will be required to make dozens of these types of decisions during every shift. </a:t>
          </a:r>
        </a:p>
      </dsp:txBody>
      <dsp:txXfrm>
        <a:off x="378614" y="886531"/>
        <a:ext cx="2810360" cy="1744948"/>
      </dsp:txXfrm>
    </dsp:sp>
    <dsp:sp modelId="{5B118D72-7C28-4215-89A5-BC329AA3E8B5}">
      <dsp:nvSpPr>
        <dsp:cNvPr id="0" name=""/>
        <dsp:cNvSpPr/>
      </dsp:nvSpPr>
      <dsp:spPr>
        <a:xfrm>
          <a:off x="3567588" y="524133"/>
          <a:ext cx="2918936" cy="1853524"/>
        </a:xfrm>
        <a:prstGeom prst="roundRect">
          <a:avLst>
            <a:gd name="adj" fmla="val 1000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F100EEB-2B59-478A-A600-D16EC908F8C4}">
      <dsp:nvSpPr>
        <dsp:cNvPr id="0" name=""/>
        <dsp:cNvSpPr/>
      </dsp:nvSpPr>
      <dsp:spPr>
        <a:xfrm>
          <a:off x="3891915" y="832243"/>
          <a:ext cx="2918936" cy="1853524"/>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Moreover, many of the decisions you will be expected to make as a police officer will make a difference to other people’s lives, in some cases a very profound difference. </a:t>
          </a:r>
        </a:p>
      </dsp:txBody>
      <dsp:txXfrm>
        <a:off x="3946203" y="886531"/>
        <a:ext cx="2810360" cy="1744948"/>
      </dsp:txXfrm>
    </dsp:sp>
    <dsp:sp modelId="{123D593B-B2B2-4C2B-AC99-C37D8471CCF3}">
      <dsp:nvSpPr>
        <dsp:cNvPr id="0" name=""/>
        <dsp:cNvSpPr/>
      </dsp:nvSpPr>
      <dsp:spPr>
        <a:xfrm>
          <a:off x="7135177" y="524133"/>
          <a:ext cx="2918936" cy="1853524"/>
        </a:xfrm>
        <a:prstGeom prst="roundRect">
          <a:avLst>
            <a:gd name="adj" fmla="val 10000"/>
          </a:avLst>
        </a:prstGeom>
        <a:solidFill>
          <a:schemeClr val="dk2">
            <a:hueOff val="0"/>
            <a:satOff val="0"/>
            <a:lumOff val="0"/>
            <a:alphaOff val="0"/>
          </a:schemeClr>
        </a:solidFill>
        <a:ln w="1905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DB15833-587E-493F-BC42-E062A39D2B90}">
      <dsp:nvSpPr>
        <dsp:cNvPr id="0" name=""/>
        <dsp:cNvSpPr/>
      </dsp:nvSpPr>
      <dsp:spPr>
        <a:xfrm>
          <a:off x="7459503" y="832243"/>
          <a:ext cx="2918936" cy="1853524"/>
        </a:xfrm>
        <a:prstGeom prst="roundRect">
          <a:avLst>
            <a:gd name="adj" fmla="val 10000"/>
          </a:avLst>
        </a:prstGeom>
        <a:solidFill>
          <a:schemeClr val="lt2">
            <a:alpha val="90000"/>
            <a:hueOff val="0"/>
            <a:satOff val="0"/>
            <a:lumOff val="0"/>
            <a:alphaOff val="0"/>
          </a:schemeClr>
        </a:solidFill>
        <a:ln w="1905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US" sz="1600" kern="1200"/>
            <a:t>Far-reaching decisions will need to be made on a frequent basis, in many cases very quickly and sometimes on your own. </a:t>
          </a:r>
        </a:p>
      </dsp:txBody>
      <dsp:txXfrm>
        <a:off x="7513791" y="886531"/>
        <a:ext cx="2810360" cy="174494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474CE7-36C9-42AA-A729-D7AD4A8068F5}">
      <dsp:nvSpPr>
        <dsp:cNvPr id="0" name=""/>
        <dsp:cNvSpPr/>
      </dsp:nvSpPr>
      <dsp:spPr>
        <a:xfrm>
          <a:off x="0" y="68381"/>
          <a:ext cx="10378440" cy="989820"/>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The National Decision Model (NDM) seeks to provide the decision-making basis and ethical underpinning to structure a rationale of what police officers do, or do not do, during policing activities such as attending an incident.</a:t>
          </a:r>
        </a:p>
      </dsp:txBody>
      <dsp:txXfrm>
        <a:off x="48319" y="116700"/>
        <a:ext cx="10281802" cy="893182"/>
      </dsp:txXfrm>
    </dsp:sp>
    <dsp:sp modelId="{AD17FC13-CFDC-4176-923F-07C32ED0B776}">
      <dsp:nvSpPr>
        <dsp:cNvPr id="0" name=""/>
        <dsp:cNvSpPr/>
      </dsp:nvSpPr>
      <dsp:spPr>
        <a:xfrm>
          <a:off x="0" y="1110041"/>
          <a:ext cx="10378440" cy="989820"/>
        </a:xfrm>
        <a:prstGeom prst="roundRect">
          <a:avLst/>
        </a:prstGeom>
        <a:solidFill>
          <a:schemeClr val="accent5">
            <a:hueOff val="-6076075"/>
            <a:satOff val="-413"/>
            <a:lumOff val="98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The model consists of a number of stages which police officers work through to aid decision-making, with the policing </a:t>
          </a:r>
          <a:r>
            <a:rPr lang="en-US" sz="1800" b="1" kern="1200"/>
            <a:t>Code of Ethics</a:t>
          </a:r>
          <a:r>
            <a:rPr lang="en-US" sz="1800" kern="1200"/>
            <a:t> being central.</a:t>
          </a:r>
        </a:p>
      </dsp:txBody>
      <dsp:txXfrm>
        <a:off x="48319" y="1158360"/>
        <a:ext cx="10281802" cy="893182"/>
      </dsp:txXfrm>
    </dsp:sp>
    <dsp:sp modelId="{AF0D783C-876F-45A3-A66F-EF6806056771}">
      <dsp:nvSpPr>
        <dsp:cNvPr id="0" name=""/>
        <dsp:cNvSpPr/>
      </dsp:nvSpPr>
      <dsp:spPr>
        <a:xfrm>
          <a:off x="0" y="2151701"/>
          <a:ext cx="10378440" cy="989820"/>
        </a:xfrm>
        <a:prstGeom prst="roundRect">
          <a:avLst/>
        </a:prstGeom>
        <a:solidFill>
          <a:schemeClr val="accent5">
            <a:hueOff val="-12152150"/>
            <a:satOff val="-826"/>
            <a:lumOff val="1961"/>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The wording of the NDM is mainly drawn from operational police culture, but the intention is that anyone making decisions in the police service (both operational and non-operational) should use it.</a:t>
          </a:r>
        </a:p>
      </dsp:txBody>
      <dsp:txXfrm>
        <a:off x="48319" y="2200020"/>
        <a:ext cx="10281802" cy="89318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9FE66D-9D31-45A5-84BB-769921915E23}">
      <dsp:nvSpPr>
        <dsp:cNvPr id="0" name=""/>
        <dsp:cNvSpPr/>
      </dsp:nvSpPr>
      <dsp:spPr>
        <a:xfrm>
          <a:off x="0" y="59539"/>
          <a:ext cx="6666833" cy="556920"/>
        </a:xfrm>
        <a:prstGeom prst="round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kern="1200"/>
            <a:t>To help you apply ethical concepts in decision making, Davis (2014) suggested the use of ethical ‘tests’ and the tests below are adapted from his suggestions:</a:t>
          </a:r>
        </a:p>
      </dsp:txBody>
      <dsp:txXfrm>
        <a:off x="27187" y="86726"/>
        <a:ext cx="6612459" cy="502546"/>
      </dsp:txXfrm>
    </dsp:sp>
    <dsp:sp modelId="{D4245AA5-3A2C-4F8A-8E5E-C38F84FC09E4}">
      <dsp:nvSpPr>
        <dsp:cNvPr id="0" name=""/>
        <dsp:cNvSpPr/>
      </dsp:nvSpPr>
      <dsp:spPr>
        <a:xfrm>
          <a:off x="0" y="656779"/>
          <a:ext cx="6666833" cy="556920"/>
        </a:xfrm>
        <a:prstGeom prst="roundRect">
          <a:avLst/>
        </a:prstGeom>
        <a:gradFill rotWithShape="0">
          <a:gsLst>
            <a:gs pos="0">
              <a:schemeClr val="accent2">
                <a:hueOff val="805452"/>
                <a:satOff val="-2312"/>
                <a:lumOff val="-3701"/>
                <a:alphaOff val="0"/>
                <a:satMod val="103000"/>
                <a:lumMod val="102000"/>
                <a:tint val="94000"/>
              </a:schemeClr>
            </a:gs>
            <a:gs pos="50000">
              <a:schemeClr val="accent2">
                <a:hueOff val="805452"/>
                <a:satOff val="-2312"/>
                <a:lumOff val="-3701"/>
                <a:alphaOff val="0"/>
                <a:satMod val="110000"/>
                <a:lumMod val="100000"/>
                <a:shade val="100000"/>
              </a:schemeClr>
            </a:gs>
            <a:gs pos="100000">
              <a:schemeClr val="accent2">
                <a:hueOff val="805452"/>
                <a:satOff val="-2312"/>
                <a:lumOff val="-370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1" kern="1200"/>
            <a:t>Harm test-</a:t>
          </a:r>
          <a:r>
            <a:rPr lang="en-US" sz="1400" kern="1200"/>
            <a:t>Does this option do less harm than any alternative?</a:t>
          </a:r>
        </a:p>
      </dsp:txBody>
      <dsp:txXfrm>
        <a:off x="27187" y="683966"/>
        <a:ext cx="6612459" cy="502546"/>
      </dsp:txXfrm>
    </dsp:sp>
    <dsp:sp modelId="{82272DE7-BF41-449E-BADA-2EA0E85C691F}">
      <dsp:nvSpPr>
        <dsp:cNvPr id="0" name=""/>
        <dsp:cNvSpPr/>
      </dsp:nvSpPr>
      <dsp:spPr>
        <a:xfrm>
          <a:off x="0" y="1254019"/>
          <a:ext cx="6666833" cy="556920"/>
        </a:xfrm>
        <a:prstGeom prst="roundRect">
          <a:avLst/>
        </a:prstGeom>
        <a:gradFill rotWithShape="0">
          <a:gsLst>
            <a:gs pos="0">
              <a:schemeClr val="accent2">
                <a:hueOff val="1610903"/>
                <a:satOff val="-4623"/>
                <a:lumOff val="-7402"/>
                <a:alphaOff val="0"/>
                <a:satMod val="103000"/>
                <a:lumMod val="102000"/>
                <a:tint val="94000"/>
              </a:schemeClr>
            </a:gs>
            <a:gs pos="50000">
              <a:schemeClr val="accent2">
                <a:hueOff val="1610903"/>
                <a:satOff val="-4623"/>
                <a:lumOff val="-7402"/>
                <a:alphaOff val="0"/>
                <a:satMod val="110000"/>
                <a:lumMod val="100000"/>
                <a:shade val="100000"/>
              </a:schemeClr>
            </a:gs>
            <a:gs pos="100000">
              <a:schemeClr val="accent2">
                <a:hueOff val="1610903"/>
                <a:satOff val="-4623"/>
                <a:lumOff val="-740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1" kern="1200"/>
            <a:t>Rights test-</a:t>
          </a:r>
          <a:r>
            <a:rPr lang="en-US" sz="1400" kern="1200"/>
            <a:t>Would this option violate anyone’s rights, especially a human right?</a:t>
          </a:r>
        </a:p>
      </dsp:txBody>
      <dsp:txXfrm>
        <a:off x="27187" y="1281206"/>
        <a:ext cx="6612459" cy="502546"/>
      </dsp:txXfrm>
    </dsp:sp>
    <dsp:sp modelId="{59364903-6E55-492C-92EF-7F34959A1E90}">
      <dsp:nvSpPr>
        <dsp:cNvPr id="0" name=""/>
        <dsp:cNvSpPr/>
      </dsp:nvSpPr>
      <dsp:spPr>
        <a:xfrm>
          <a:off x="0" y="1851259"/>
          <a:ext cx="6666833" cy="556920"/>
        </a:xfrm>
        <a:prstGeom prst="roundRect">
          <a:avLst/>
        </a:prstGeom>
        <a:gradFill rotWithShape="0">
          <a:gsLst>
            <a:gs pos="0">
              <a:schemeClr val="accent2">
                <a:hueOff val="2416355"/>
                <a:satOff val="-6935"/>
                <a:lumOff val="-11103"/>
                <a:alphaOff val="0"/>
                <a:satMod val="103000"/>
                <a:lumMod val="102000"/>
                <a:tint val="94000"/>
              </a:schemeClr>
            </a:gs>
            <a:gs pos="50000">
              <a:schemeClr val="accent2">
                <a:hueOff val="2416355"/>
                <a:satOff val="-6935"/>
                <a:lumOff val="-11103"/>
                <a:alphaOff val="0"/>
                <a:satMod val="110000"/>
                <a:lumMod val="100000"/>
                <a:shade val="100000"/>
              </a:schemeClr>
            </a:gs>
            <a:gs pos="100000">
              <a:schemeClr val="accent2">
                <a:hueOff val="2416355"/>
                <a:satOff val="-6935"/>
                <a:lumOff val="-1110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1" kern="1200"/>
            <a:t>Colleague test-</a:t>
          </a:r>
          <a:r>
            <a:rPr lang="en-US" sz="1400" kern="1200"/>
            <a:t>What might my colleagues say when I describe my problem?</a:t>
          </a:r>
        </a:p>
      </dsp:txBody>
      <dsp:txXfrm>
        <a:off x="27187" y="1878446"/>
        <a:ext cx="6612459" cy="502546"/>
      </dsp:txXfrm>
    </dsp:sp>
    <dsp:sp modelId="{059C511A-9EBC-4E0A-96E1-DD46CD6E7D4F}">
      <dsp:nvSpPr>
        <dsp:cNvPr id="0" name=""/>
        <dsp:cNvSpPr/>
      </dsp:nvSpPr>
      <dsp:spPr>
        <a:xfrm>
          <a:off x="0" y="2448499"/>
          <a:ext cx="6666833" cy="556920"/>
        </a:xfrm>
        <a:prstGeom prst="roundRect">
          <a:avLst/>
        </a:prstGeom>
        <a:gradFill rotWithShape="0">
          <a:gsLst>
            <a:gs pos="0">
              <a:schemeClr val="accent2">
                <a:hueOff val="3221807"/>
                <a:satOff val="-9246"/>
                <a:lumOff val="-14805"/>
                <a:alphaOff val="0"/>
                <a:satMod val="103000"/>
                <a:lumMod val="102000"/>
                <a:tint val="94000"/>
              </a:schemeClr>
            </a:gs>
            <a:gs pos="50000">
              <a:schemeClr val="accent2">
                <a:hueOff val="3221807"/>
                <a:satOff val="-9246"/>
                <a:lumOff val="-14805"/>
                <a:alphaOff val="0"/>
                <a:satMod val="110000"/>
                <a:lumMod val="100000"/>
                <a:shade val="100000"/>
              </a:schemeClr>
            </a:gs>
            <a:gs pos="100000">
              <a:schemeClr val="accent2">
                <a:hueOff val="3221807"/>
                <a:satOff val="-9246"/>
                <a:lumOff val="-1480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1" kern="1200"/>
            <a:t>Defensibility test-</a:t>
          </a:r>
          <a:r>
            <a:rPr lang="en-US" sz="1400" kern="1200"/>
            <a:t>How would I defend my choice of this option before a local council meeting, a committee of my peers, or my parents?</a:t>
          </a:r>
        </a:p>
      </dsp:txBody>
      <dsp:txXfrm>
        <a:off x="27187" y="2475686"/>
        <a:ext cx="6612459" cy="502546"/>
      </dsp:txXfrm>
    </dsp:sp>
    <dsp:sp modelId="{FE7510CA-7E35-42EA-AA12-7A742E867EA0}">
      <dsp:nvSpPr>
        <dsp:cNvPr id="0" name=""/>
        <dsp:cNvSpPr/>
      </dsp:nvSpPr>
      <dsp:spPr>
        <a:xfrm>
          <a:off x="0" y="3045739"/>
          <a:ext cx="6666833" cy="556920"/>
        </a:xfrm>
        <a:prstGeom prst="roundRect">
          <a:avLst/>
        </a:prstGeom>
        <a:gradFill rotWithShape="0">
          <a:gsLst>
            <a:gs pos="0">
              <a:schemeClr val="accent2">
                <a:hueOff val="4027259"/>
                <a:satOff val="-11558"/>
                <a:lumOff val="-18506"/>
                <a:alphaOff val="0"/>
                <a:satMod val="103000"/>
                <a:lumMod val="102000"/>
                <a:tint val="94000"/>
              </a:schemeClr>
            </a:gs>
            <a:gs pos="50000">
              <a:schemeClr val="accent2">
                <a:hueOff val="4027259"/>
                <a:satOff val="-11558"/>
                <a:lumOff val="-18506"/>
                <a:alphaOff val="0"/>
                <a:satMod val="110000"/>
                <a:lumMod val="100000"/>
                <a:shade val="100000"/>
              </a:schemeClr>
            </a:gs>
            <a:gs pos="100000">
              <a:schemeClr val="accent2">
                <a:hueOff val="4027259"/>
                <a:satOff val="-11558"/>
                <a:lumOff val="-18506"/>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1" kern="1200"/>
            <a:t>Professional test-</a:t>
          </a:r>
          <a:r>
            <a:rPr lang="en-US" sz="1400" kern="1200"/>
            <a:t>How would the Professional Standards Department view my decision?</a:t>
          </a:r>
        </a:p>
      </dsp:txBody>
      <dsp:txXfrm>
        <a:off x="27187" y="3072926"/>
        <a:ext cx="6612459" cy="502546"/>
      </dsp:txXfrm>
    </dsp:sp>
    <dsp:sp modelId="{EBC6B2FC-27D0-485C-A522-E2EEDCB27113}">
      <dsp:nvSpPr>
        <dsp:cNvPr id="0" name=""/>
        <dsp:cNvSpPr/>
      </dsp:nvSpPr>
      <dsp:spPr>
        <a:xfrm>
          <a:off x="0" y="3642979"/>
          <a:ext cx="6666833" cy="556920"/>
        </a:xfrm>
        <a:prstGeom prst="roundRect">
          <a:avLst/>
        </a:prstGeom>
        <a:gradFill rotWithShape="0">
          <a:gsLst>
            <a:gs pos="0">
              <a:schemeClr val="accent2">
                <a:hueOff val="4832710"/>
                <a:satOff val="-13870"/>
                <a:lumOff val="-22207"/>
                <a:alphaOff val="0"/>
                <a:satMod val="103000"/>
                <a:lumMod val="102000"/>
                <a:tint val="94000"/>
              </a:schemeClr>
            </a:gs>
            <a:gs pos="50000">
              <a:schemeClr val="accent2">
                <a:hueOff val="4832710"/>
                <a:satOff val="-13870"/>
                <a:lumOff val="-22207"/>
                <a:alphaOff val="0"/>
                <a:satMod val="110000"/>
                <a:lumMod val="100000"/>
                <a:shade val="100000"/>
              </a:schemeClr>
            </a:gs>
            <a:gs pos="100000">
              <a:schemeClr val="accent2">
                <a:hueOff val="4832710"/>
                <a:satOff val="-13870"/>
                <a:lumOff val="-2220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1" kern="1200"/>
            <a:t>Organisational test-</a:t>
          </a:r>
          <a:r>
            <a:rPr lang="en-US" sz="1400" kern="1200"/>
            <a:t>How might the Chief Constable view my decision?</a:t>
          </a:r>
        </a:p>
      </dsp:txBody>
      <dsp:txXfrm>
        <a:off x="27187" y="3670166"/>
        <a:ext cx="6612459" cy="502546"/>
      </dsp:txXfrm>
    </dsp:sp>
    <dsp:sp modelId="{2D821530-8421-436B-8207-3FD885637BD3}">
      <dsp:nvSpPr>
        <dsp:cNvPr id="0" name=""/>
        <dsp:cNvSpPr/>
      </dsp:nvSpPr>
      <dsp:spPr>
        <a:xfrm>
          <a:off x="0" y="4240220"/>
          <a:ext cx="6666833" cy="556920"/>
        </a:xfrm>
        <a:prstGeom prst="roundRect">
          <a:avLst/>
        </a:prstGeom>
        <a:gradFill rotWithShape="0">
          <a:gsLst>
            <a:gs pos="0">
              <a:schemeClr val="accent2">
                <a:hueOff val="5638162"/>
                <a:satOff val="-16181"/>
                <a:lumOff val="-25908"/>
                <a:alphaOff val="0"/>
                <a:satMod val="103000"/>
                <a:lumMod val="102000"/>
                <a:tint val="94000"/>
              </a:schemeClr>
            </a:gs>
            <a:gs pos="50000">
              <a:schemeClr val="accent2">
                <a:hueOff val="5638162"/>
                <a:satOff val="-16181"/>
                <a:lumOff val="-25908"/>
                <a:alphaOff val="0"/>
                <a:satMod val="110000"/>
                <a:lumMod val="100000"/>
                <a:shade val="100000"/>
              </a:schemeClr>
            </a:gs>
            <a:gs pos="100000">
              <a:schemeClr val="accent2">
                <a:hueOff val="5638162"/>
                <a:satOff val="-16181"/>
                <a:lumOff val="-2590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1" kern="1200"/>
            <a:t>Virtue test-</a:t>
          </a:r>
          <a:r>
            <a:rPr lang="en-US" sz="1400" kern="1200"/>
            <a:t>What would I become if I chose this option often?</a:t>
          </a:r>
        </a:p>
      </dsp:txBody>
      <dsp:txXfrm>
        <a:off x="27187" y="4267407"/>
        <a:ext cx="6612459" cy="502546"/>
      </dsp:txXfrm>
    </dsp:sp>
    <dsp:sp modelId="{5541A0B3-535F-476F-B555-E05BE052C50D}">
      <dsp:nvSpPr>
        <dsp:cNvPr id="0" name=""/>
        <dsp:cNvSpPr/>
      </dsp:nvSpPr>
      <dsp:spPr>
        <a:xfrm>
          <a:off x="0" y="4837460"/>
          <a:ext cx="6666833" cy="556920"/>
        </a:xfrm>
        <a:prstGeom prst="roundRect">
          <a:avLst/>
        </a:prstGeom>
        <a:gradFill rotWithShape="0">
          <a:gsLst>
            <a:gs pos="0">
              <a:schemeClr val="accent2">
                <a:hueOff val="6443614"/>
                <a:satOff val="-18493"/>
                <a:lumOff val="-29609"/>
                <a:alphaOff val="0"/>
                <a:satMod val="103000"/>
                <a:lumMod val="102000"/>
                <a:tint val="94000"/>
              </a:schemeClr>
            </a:gs>
            <a:gs pos="50000">
              <a:schemeClr val="accent2">
                <a:hueOff val="6443614"/>
                <a:satOff val="-18493"/>
                <a:lumOff val="-29609"/>
                <a:alphaOff val="0"/>
                <a:satMod val="110000"/>
                <a:lumMod val="100000"/>
                <a:shade val="100000"/>
              </a:schemeClr>
            </a:gs>
            <a:gs pos="100000">
              <a:schemeClr val="accent2">
                <a:hueOff val="6443614"/>
                <a:satOff val="-18493"/>
                <a:lumOff val="-2960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US" sz="1400" b="1" kern="1200"/>
            <a:t>Publicity test-</a:t>
          </a:r>
          <a:r>
            <a:rPr lang="en-US" sz="1400" kern="1200"/>
            <a:t>Would I want my choice of this option published in the newspaper?</a:t>
          </a:r>
        </a:p>
      </dsp:txBody>
      <dsp:txXfrm>
        <a:off x="27187" y="4864647"/>
        <a:ext cx="6612459" cy="502546"/>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10/14/2024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10/14/2024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10/14/2024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10/14/2024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10/14/2024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10/14/2024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10/14/2024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10/14/2024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10/14/2024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10/14/2024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10/14/2024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4.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4F44AC42-2386-58B0-BC95-02DBE46C6CDC}"/>
              </a:ext>
            </a:extLst>
          </p:cNvPr>
          <p:cNvPicPr>
            <a:picLocks noChangeAspect="1"/>
          </p:cNvPicPr>
          <p:nvPr/>
        </p:nvPicPr>
        <p:blipFill rotWithShape="1">
          <a:blip r:embed="rId2">
            <a:alphaModFix/>
          </a:blip>
          <a:srcRect r="6250" b="6250"/>
          <a:stretch/>
        </p:blipFill>
        <p:spPr>
          <a:xfrm>
            <a:off x="20" y="10"/>
            <a:ext cx="12191979" cy="6857990"/>
          </a:xfrm>
          <a:prstGeom prst="rect">
            <a:avLst/>
          </a:prstGeom>
        </p:spPr>
      </p:pic>
      <p:sp>
        <p:nvSpPr>
          <p:cNvPr id="9" name="Rectangle 8">
            <a:extLst>
              <a:ext uri="{FF2B5EF4-FFF2-40B4-BE49-F238E27FC236}">
                <a16:creationId xmlns:a16="http://schemas.microsoft.com/office/drawing/2014/main" id="{EB0222B5-B739-82A9-5CCC-C5585AE12A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344663" y="-4344657"/>
            <a:ext cx="3512260" cy="12201589"/>
          </a:xfrm>
          <a:prstGeom prst="rect">
            <a:avLst/>
          </a:prstGeom>
          <a:gradFill flip="none" rotWithShape="1">
            <a:gsLst>
              <a:gs pos="10000">
                <a:srgbClr val="000000">
                  <a:alpha val="0"/>
                </a:srgbClr>
              </a:gs>
              <a:gs pos="66000">
                <a:srgbClr val="000000">
                  <a:alpha val="46000"/>
                </a:srgbClr>
              </a:gs>
              <a:gs pos="100000">
                <a:srgbClr val="000000">
                  <a:alpha val="60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62000" y="1137434"/>
            <a:ext cx="7800660" cy="1520987"/>
          </a:xfrm>
        </p:spPr>
        <p:txBody>
          <a:bodyPr anchor="t">
            <a:normAutofit/>
          </a:bodyPr>
          <a:lstStyle/>
          <a:p>
            <a:pPr algn="l"/>
            <a:r>
              <a:rPr lang="en-US" sz="4000">
                <a:solidFill>
                  <a:srgbClr val="FFFFFF"/>
                </a:solidFill>
              </a:rPr>
              <a:t>Understanding the Role of Police Constable</a:t>
            </a:r>
          </a:p>
        </p:txBody>
      </p:sp>
      <p:sp>
        <p:nvSpPr>
          <p:cNvPr id="11" name="Rectangle 10">
            <a:extLst>
              <a:ext uri="{FF2B5EF4-FFF2-40B4-BE49-F238E27FC236}">
                <a16:creationId xmlns:a16="http://schemas.microsoft.com/office/drawing/2014/main" id="{5BE23E75-E7E9-4D9F-6D25-5512363F86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4878570" y="-449383"/>
            <a:ext cx="2425271" cy="12201588"/>
          </a:xfrm>
          <a:prstGeom prst="rect">
            <a:avLst/>
          </a:prstGeom>
          <a:gradFill flip="none" rotWithShape="1">
            <a:gsLst>
              <a:gs pos="10000">
                <a:srgbClr val="000000">
                  <a:alpha val="0"/>
                </a:srgbClr>
              </a:gs>
              <a:gs pos="66000">
                <a:srgbClr val="000000">
                  <a:alpha val="35000"/>
                </a:srgbClr>
              </a:gs>
              <a:gs pos="100000">
                <a:srgbClr val="000000">
                  <a:alpha val="45000"/>
                </a:srgbClr>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838200" y="4293441"/>
            <a:ext cx="6295332" cy="1588514"/>
          </a:xfrm>
        </p:spPr>
        <p:txBody>
          <a:bodyPr vert="horz" lIns="91440" tIns="45720" rIns="91440" bIns="45720" rtlCol="0" anchor="b">
            <a:normAutofit/>
          </a:bodyPr>
          <a:lstStyle/>
          <a:p>
            <a:pPr algn="l"/>
            <a:r>
              <a:rPr lang="en-US" sz="1800">
                <a:solidFill>
                  <a:srgbClr val="FFFFFF"/>
                </a:solidFill>
              </a:rPr>
              <a:t>BMPL4019</a:t>
            </a:r>
          </a:p>
          <a:p>
            <a:pPr algn="l"/>
            <a:r>
              <a:rPr lang="en-US" sz="1800">
                <a:solidFill>
                  <a:srgbClr val="FFFFFF"/>
                </a:solidFill>
              </a:rPr>
              <a:t>WEEK 3</a:t>
            </a:r>
          </a:p>
          <a:p>
            <a:pPr algn="l"/>
            <a:r>
              <a:rPr lang="en-US" sz="1800">
                <a:solidFill>
                  <a:srgbClr val="FFFFFF"/>
                </a:solidFill>
              </a:rPr>
              <a:t>Bluelightacademy@uwtsd.ac.uk</a:t>
            </a:r>
          </a:p>
          <a:p>
            <a:pPr algn="l"/>
            <a:endParaRPr lang="en-US" sz="1800">
              <a:solidFill>
                <a:srgbClr val="FFFFFF"/>
              </a:solidFill>
            </a:endParaRPr>
          </a:p>
        </p:txBody>
      </p:sp>
      <p:cxnSp>
        <p:nvCxnSpPr>
          <p:cNvPr id="13" name="Straight Connector 12">
            <a:extLst>
              <a:ext uri="{FF2B5EF4-FFF2-40B4-BE49-F238E27FC236}">
                <a16:creationId xmlns:a16="http://schemas.microsoft.com/office/drawing/2014/main" id="{61B115DB-65EB-3FC3-7284-CFDF4ADC60B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E1BF6A-2164-A8D3-ECF7-39A3FE5FD96D}"/>
              </a:ext>
            </a:extLst>
          </p:cNvPr>
          <p:cNvSpPr>
            <a:spLocks noGrp="1"/>
          </p:cNvSpPr>
          <p:nvPr>
            <p:ph type="title"/>
          </p:nvPr>
        </p:nvSpPr>
        <p:spPr>
          <a:xfrm>
            <a:off x="762000" y="1138036"/>
            <a:ext cx="4085665" cy="1402470"/>
          </a:xfrm>
        </p:spPr>
        <p:txBody>
          <a:bodyPr anchor="t">
            <a:normAutofit/>
          </a:bodyPr>
          <a:lstStyle/>
          <a:p>
            <a:r>
              <a:rPr lang="en-US" sz="3200"/>
              <a:t>Last week</a:t>
            </a:r>
          </a:p>
        </p:txBody>
      </p:sp>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186437D-FA0F-20AF-FEF7-7073672C88C3}"/>
              </a:ext>
            </a:extLst>
          </p:cNvPr>
          <p:cNvSpPr>
            <a:spLocks noGrp="1"/>
          </p:cNvSpPr>
          <p:nvPr>
            <p:ph idx="1"/>
          </p:nvPr>
        </p:nvSpPr>
        <p:spPr>
          <a:xfrm>
            <a:off x="762000" y="2551176"/>
            <a:ext cx="4085665" cy="3591207"/>
          </a:xfrm>
        </p:spPr>
        <p:txBody>
          <a:bodyPr vert="horz" lIns="91440" tIns="45720" rIns="91440" bIns="45720" rtlCol="0" anchor="t">
            <a:normAutofit/>
          </a:bodyPr>
          <a:lstStyle/>
          <a:p>
            <a:pPr marL="0" indent="0">
              <a:buNone/>
            </a:pPr>
            <a:r>
              <a:rPr lang="en-US" sz="2000"/>
              <a:t>Understanding the role of constable:-</a:t>
            </a:r>
            <a:endParaRPr lang="en-US"/>
          </a:p>
          <a:p>
            <a:r>
              <a:rPr lang="en-US" sz="2000"/>
              <a:t>Powers (Arrest, seize, enter)</a:t>
            </a:r>
          </a:p>
          <a:p>
            <a:r>
              <a:rPr lang="en-US" sz="2000"/>
              <a:t>Legislation (ECHR, PACE)</a:t>
            </a:r>
          </a:p>
          <a:p>
            <a:r>
              <a:rPr lang="en-US" sz="2000"/>
              <a:t>PCSO</a:t>
            </a:r>
          </a:p>
          <a:p>
            <a:r>
              <a:rPr lang="en-US" sz="2000"/>
              <a:t>Alternatives to arrest</a:t>
            </a:r>
          </a:p>
          <a:p>
            <a:endParaRPr lang="en-US" sz="2000"/>
          </a:p>
          <a:p>
            <a:endParaRPr lang="en-US" sz="2000"/>
          </a:p>
        </p:txBody>
      </p:sp>
      <p:pic>
        <p:nvPicPr>
          <p:cNvPr id="5" name="Picture 4" descr="Exclamation mark on a yellow background">
            <a:extLst>
              <a:ext uri="{FF2B5EF4-FFF2-40B4-BE49-F238E27FC236}">
                <a16:creationId xmlns:a16="http://schemas.microsoft.com/office/drawing/2014/main" id="{26F32F81-C58A-1492-3D48-DDAC74E9D907}"/>
              </a:ext>
            </a:extLst>
          </p:cNvPr>
          <p:cNvPicPr>
            <a:picLocks noChangeAspect="1"/>
          </p:cNvPicPr>
          <p:nvPr/>
        </p:nvPicPr>
        <p:blipFill rotWithShape="1">
          <a:blip r:embed="rId2"/>
          <a:srcRect l="20769" r="7701" b="4"/>
          <a:stretch/>
        </p:blipFill>
        <p:spPr>
          <a:xfrm>
            <a:off x="5650992" y="10"/>
            <a:ext cx="6541008" cy="6857990"/>
          </a:xfrm>
          <a:prstGeom prst="rect">
            <a:avLst/>
          </a:prstGeom>
        </p:spPr>
      </p:pic>
    </p:spTree>
    <p:extLst>
      <p:ext uri="{BB962C8B-B14F-4D97-AF65-F5344CB8AC3E}">
        <p14:creationId xmlns:p14="http://schemas.microsoft.com/office/powerpoint/2010/main" val="18130987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140F75-3D35-1430-4AA1-2E1CFDFFAEBB}"/>
              </a:ext>
            </a:extLst>
          </p:cNvPr>
          <p:cNvSpPr>
            <a:spLocks noGrp="1"/>
          </p:cNvSpPr>
          <p:nvPr>
            <p:ph type="title"/>
          </p:nvPr>
        </p:nvSpPr>
        <p:spPr>
          <a:xfrm>
            <a:off x="762000" y="1138036"/>
            <a:ext cx="4085665" cy="1402470"/>
          </a:xfrm>
        </p:spPr>
        <p:txBody>
          <a:bodyPr anchor="t">
            <a:normAutofit/>
          </a:bodyPr>
          <a:lstStyle/>
          <a:p>
            <a:r>
              <a:rPr lang="en-US" sz="3200"/>
              <a:t>This week....</a:t>
            </a:r>
          </a:p>
        </p:txBody>
      </p:sp>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A21819C-A572-82A5-CEB9-33B6A7FD790D}"/>
              </a:ext>
            </a:extLst>
          </p:cNvPr>
          <p:cNvSpPr>
            <a:spLocks noGrp="1"/>
          </p:cNvSpPr>
          <p:nvPr>
            <p:ph idx="1"/>
          </p:nvPr>
        </p:nvSpPr>
        <p:spPr>
          <a:xfrm>
            <a:off x="762000" y="2551176"/>
            <a:ext cx="4085665" cy="3591207"/>
          </a:xfrm>
        </p:spPr>
        <p:txBody>
          <a:bodyPr vert="horz" lIns="91440" tIns="45720" rIns="91440" bIns="45720" rtlCol="0">
            <a:normAutofit/>
          </a:bodyPr>
          <a:lstStyle/>
          <a:p>
            <a:r>
              <a:rPr lang="en-US" sz="2000"/>
              <a:t>Decision making and discretion</a:t>
            </a:r>
          </a:p>
        </p:txBody>
      </p:sp>
      <p:pic>
        <p:nvPicPr>
          <p:cNvPr id="5" name="Picture 4" descr="Wood human figure">
            <a:extLst>
              <a:ext uri="{FF2B5EF4-FFF2-40B4-BE49-F238E27FC236}">
                <a16:creationId xmlns:a16="http://schemas.microsoft.com/office/drawing/2014/main" id="{548AD931-0727-0A28-AC62-83ABC3DF52D8}"/>
              </a:ext>
            </a:extLst>
          </p:cNvPr>
          <p:cNvPicPr>
            <a:picLocks noChangeAspect="1"/>
          </p:cNvPicPr>
          <p:nvPr/>
        </p:nvPicPr>
        <p:blipFill rotWithShape="1">
          <a:blip r:embed="rId2"/>
          <a:srcRect r="36428" b="-3"/>
          <a:stretch/>
        </p:blipFill>
        <p:spPr>
          <a:xfrm>
            <a:off x="5650992" y="10"/>
            <a:ext cx="6541008" cy="6857990"/>
          </a:xfrm>
          <a:prstGeom prst="rect">
            <a:avLst/>
          </a:prstGeom>
        </p:spPr>
      </p:pic>
    </p:spTree>
    <p:extLst>
      <p:ext uri="{BB962C8B-B14F-4D97-AF65-F5344CB8AC3E}">
        <p14:creationId xmlns:p14="http://schemas.microsoft.com/office/powerpoint/2010/main" val="26437305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552FB0F-8B49-112F-93D7-0ECEFC6BF4B5}"/>
              </a:ext>
            </a:extLst>
          </p:cNvPr>
          <p:cNvSpPr>
            <a:spLocks noGrp="1"/>
          </p:cNvSpPr>
          <p:nvPr>
            <p:ph type="title"/>
          </p:nvPr>
        </p:nvSpPr>
        <p:spPr>
          <a:xfrm>
            <a:off x="761800" y="762001"/>
            <a:ext cx="5334197" cy="1708242"/>
          </a:xfrm>
        </p:spPr>
        <p:txBody>
          <a:bodyPr anchor="ctr">
            <a:normAutofit/>
          </a:bodyPr>
          <a:lstStyle/>
          <a:p>
            <a:r>
              <a:rPr lang="en-US" sz="3700"/>
              <a:t>The importance of decision making within the role of a police officer </a:t>
            </a:r>
          </a:p>
        </p:txBody>
      </p:sp>
      <p:sp>
        <p:nvSpPr>
          <p:cNvPr id="3" name="Content Placeholder 2">
            <a:extLst>
              <a:ext uri="{FF2B5EF4-FFF2-40B4-BE49-F238E27FC236}">
                <a16:creationId xmlns:a16="http://schemas.microsoft.com/office/drawing/2014/main" id="{664BD95C-42F0-9C30-3B7B-A17D70624DEB}"/>
              </a:ext>
            </a:extLst>
          </p:cNvPr>
          <p:cNvSpPr>
            <a:spLocks noGrp="1"/>
          </p:cNvSpPr>
          <p:nvPr>
            <p:ph idx="1"/>
          </p:nvPr>
        </p:nvSpPr>
        <p:spPr>
          <a:xfrm>
            <a:off x="761800" y="2470244"/>
            <a:ext cx="7385735" cy="3769835"/>
          </a:xfrm>
        </p:spPr>
        <p:txBody>
          <a:bodyPr vert="horz" lIns="91440" tIns="45720" rIns="91440" bIns="45720" rtlCol="0" anchor="ctr">
            <a:normAutofit/>
          </a:bodyPr>
          <a:lstStyle/>
          <a:p>
            <a:r>
              <a:rPr lang="en-US" sz="2000">
                <a:ea typeface="+mn-lt"/>
                <a:cs typeface="+mn-lt"/>
              </a:rPr>
              <a:t>Officers are expected to make many decisions during each shift that can have a profound impact on people’s lives. </a:t>
            </a:r>
            <a:endParaRPr lang="en-US"/>
          </a:p>
          <a:p>
            <a:r>
              <a:rPr lang="en-US" sz="2000">
                <a:ea typeface="+mn-lt"/>
                <a:cs typeface="+mn-lt"/>
              </a:rPr>
              <a:t>These decisions must be made quickly and ethically, and are often </a:t>
            </a:r>
            <a:r>
              <a:rPr lang="en-US" sz="2000" err="1">
                <a:ea typeface="+mn-lt"/>
                <a:cs typeface="+mn-lt"/>
              </a:rPr>
              <a:t>scrutinised</a:t>
            </a:r>
            <a:r>
              <a:rPr lang="en-US" sz="2000">
                <a:ea typeface="+mn-lt"/>
                <a:cs typeface="+mn-lt"/>
              </a:rPr>
              <a:t> by others after the fact. </a:t>
            </a:r>
            <a:endParaRPr lang="en-US"/>
          </a:p>
          <a:p>
            <a:r>
              <a:rPr lang="en-US" sz="2000">
                <a:ea typeface="+mn-lt"/>
                <a:cs typeface="+mn-lt"/>
              </a:rPr>
              <a:t>Decision-making in policing is not always easy and requires training and practice. </a:t>
            </a:r>
            <a:endParaRPr lang="en-US" sz="2000"/>
          </a:p>
        </p:txBody>
      </p:sp>
      <p:pic>
        <p:nvPicPr>
          <p:cNvPr id="5" name="Picture 4">
            <a:extLst>
              <a:ext uri="{FF2B5EF4-FFF2-40B4-BE49-F238E27FC236}">
                <a16:creationId xmlns:a16="http://schemas.microsoft.com/office/drawing/2014/main" id="{57E113F5-C66A-D628-CC09-ED212BD16ACC}"/>
              </a:ext>
            </a:extLst>
          </p:cNvPr>
          <p:cNvPicPr>
            <a:picLocks noChangeAspect="1"/>
          </p:cNvPicPr>
          <p:nvPr/>
        </p:nvPicPr>
        <p:blipFill rotWithShape="1">
          <a:blip r:embed="rId2"/>
          <a:srcRect l="31650" r="27397" b="6249"/>
          <a:stretch/>
        </p:blipFill>
        <p:spPr>
          <a:xfrm>
            <a:off x="8984698" y="-2513"/>
            <a:ext cx="3207303" cy="6860513"/>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8732117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697515-29CB-A022-F0D3-6AD2DF52CD4E}"/>
              </a:ext>
            </a:extLst>
          </p:cNvPr>
          <p:cNvSpPr>
            <a:spLocks noGrp="1"/>
          </p:cNvSpPr>
          <p:nvPr>
            <p:ph type="title"/>
          </p:nvPr>
        </p:nvSpPr>
        <p:spPr>
          <a:xfrm>
            <a:off x="762000" y="1138036"/>
            <a:ext cx="4085665" cy="1402470"/>
          </a:xfrm>
        </p:spPr>
        <p:txBody>
          <a:bodyPr anchor="t">
            <a:normAutofit/>
          </a:bodyPr>
          <a:lstStyle/>
          <a:p>
            <a:r>
              <a:rPr lang="en-US" sz="3200"/>
              <a:t>Scenario</a:t>
            </a:r>
          </a:p>
        </p:txBody>
      </p:sp>
      <p:cxnSp>
        <p:nvCxnSpPr>
          <p:cNvPr id="16" name="Straight Connector 15">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1A9973B-A419-6A22-7D3E-E7753C364FF5}"/>
              </a:ext>
            </a:extLst>
          </p:cNvPr>
          <p:cNvSpPr>
            <a:spLocks noGrp="1"/>
          </p:cNvSpPr>
          <p:nvPr>
            <p:ph idx="1"/>
          </p:nvPr>
        </p:nvSpPr>
        <p:spPr>
          <a:xfrm>
            <a:off x="762000" y="2551176"/>
            <a:ext cx="4085665" cy="3591207"/>
          </a:xfrm>
        </p:spPr>
        <p:txBody>
          <a:bodyPr vert="horz" lIns="91440" tIns="45720" rIns="91440" bIns="45720" rtlCol="0">
            <a:normAutofit/>
          </a:bodyPr>
          <a:lstStyle/>
          <a:p>
            <a:r>
              <a:rPr lang="en-US" sz="2000"/>
              <a:t>You are on duty when you walk past a crowd of around 15  youths and there is a pungent smell of "Skunk".</a:t>
            </a:r>
          </a:p>
          <a:p>
            <a:r>
              <a:rPr lang="en-US" sz="2000"/>
              <a:t>What actions, if any, should you take?</a:t>
            </a:r>
          </a:p>
        </p:txBody>
      </p:sp>
      <p:pic>
        <p:nvPicPr>
          <p:cNvPr id="4" name="Picture 3" descr="Image result for smoking skunk youths">
            <a:extLst>
              <a:ext uri="{FF2B5EF4-FFF2-40B4-BE49-F238E27FC236}">
                <a16:creationId xmlns:a16="http://schemas.microsoft.com/office/drawing/2014/main" id="{DA83665E-4436-55CD-D97A-6C9F11CB7DFA}"/>
              </a:ext>
            </a:extLst>
          </p:cNvPr>
          <p:cNvPicPr>
            <a:picLocks noChangeAspect="1"/>
          </p:cNvPicPr>
          <p:nvPr/>
        </p:nvPicPr>
        <p:blipFill rotWithShape="1">
          <a:blip r:embed="rId2"/>
          <a:srcRect l="13565" r="19193"/>
          <a:stretch/>
        </p:blipFill>
        <p:spPr>
          <a:xfrm>
            <a:off x="5650992" y="10"/>
            <a:ext cx="6541008" cy="6857990"/>
          </a:xfrm>
          <a:prstGeom prst="rect">
            <a:avLst/>
          </a:prstGeom>
        </p:spPr>
      </p:pic>
    </p:spTree>
    <p:extLst>
      <p:ext uri="{BB962C8B-B14F-4D97-AF65-F5344CB8AC3E}">
        <p14:creationId xmlns:p14="http://schemas.microsoft.com/office/powerpoint/2010/main" val="2421551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023B9-7393-681D-9A21-F67C949F8EA0}"/>
              </a:ext>
            </a:extLst>
          </p:cNvPr>
          <p:cNvSpPr>
            <a:spLocks noGrp="1"/>
          </p:cNvSpPr>
          <p:nvPr>
            <p:ph type="title"/>
          </p:nvPr>
        </p:nvSpPr>
        <p:spPr>
          <a:xfrm>
            <a:off x="762001" y="1138265"/>
            <a:ext cx="3056625" cy="2909296"/>
          </a:xfrm>
        </p:spPr>
        <p:txBody>
          <a:bodyPr anchor="t">
            <a:normAutofit/>
          </a:bodyPr>
          <a:lstStyle/>
          <a:p>
            <a:r>
              <a:rPr lang="en-US" sz="3200"/>
              <a:t>Questions to ask yourself</a:t>
            </a:r>
          </a:p>
        </p:txBody>
      </p:sp>
      <p:cxnSp>
        <p:nvCxnSpPr>
          <p:cNvPr id="8" name="Straight Connector 7">
            <a:extLst>
              <a:ext uri="{FF2B5EF4-FFF2-40B4-BE49-F238E27FC236}">
                <a16:creationId xmlns:a16="http://schemas.microsoft.com/office/drawing/2014/main" id="{00CD8E7C-C23B-A3B9-B18A-838AED877A4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57D4BE9-F804-D21C-1BC9-5133EDFC1058}"/>
              </a:ext>
            </a:extLst>
          </p:cNvPr>
          <p:cNvSpPr>
            <a:spLocks noGrp="1"/>
          </p:cNvSpPr>
          <p:nvPr>
            <p:ph idx="1"/>
          </p:nvPr>
        </p:nvSpPr>
        <p:spPr>
          <a:xfrm>
            <a:off x="4517019" y="1322783"/>
            <a:ext cx="6661029" cy="5434637"/>
          </a:xfrm>
        </p:spPr>
        <p:txBody>
          <a:bodyPr vert="horz" lIns="91440" tIns="45720" rIns="91440" bIns="45720" rtlCol="0">
            <a:normAutofit/>
          </a:bodyPr>
          <a:lstStyle/>
          <a:p>
            <a:r>
              <a:rPr lang="en-US" sz="2000"/>
              <a:t>Is a criminal offence taking place? </a:t>
            </a:r>
          </a:p>
          <a:p>
            <a:pPr marL="0" indent="0">
              <a:buNone/>
            </a:pPr>
            <a:r>
              <a:rPr lang="en-US" sz="2000">
                <a:ea typeface="+mn-lt"/>
                <a:cs typeface="+mn-lt"/>
              </a:rPr>
              <a:t>Whilst it is possible that the smell is not that of cannabis, but of something else, such as a legal herbal cigarette, this seems unlikely. Cannabis is a Class B drug, carrying up to five years in prison, an unlimited fine, or both, for anyone caught in possession.</a:t>
            </a:r>
          </a:p>
          <a:p>
            <a:r>
              <a:rPr lang="en-US" sz="2000">
                <a:ea typeface="+mn-lt"/>
                <a:cs typeface="+mn-lt"/>
              </a:rPr>
              <a:t>Stop and search the person that you suspect of being in possession of cannabis? </a:t>
            </a:r>
          </a:p>
          <a:p>
            <a:pPr marL="0" indent="0">
              <a:buNone/>
            </a:pPr>
            <a:endParaRPr lang="en-US" sz="2000"/>
          </a:p>
          <a:p>
            <a:pPr marL="0" indent="0">
              <a:buNone/>
            </a:pPr>
            <a:r>
              <a:rPr lang="en-US" sz="2000">
                <a:ea typeface="+mn-lt"/>
                <a:cs typeface="+mn-lt"/>
              </a:rPr>
              <a:t>The situation clearly requires more thought than the application of a simple decision.</a:t>
            </a:r>
            <a:endParaRPr lang="en-US" sz="2000"/>
          </a:p>
        </p:txBody>
      </p:sp>
    </p:spTree>
    <p:extLst>
      <p:ext uri="{BB962C8B-B14F-4D97-AF65-F5344CB8AC3E}">
        <p14:creationId xmlns:p14="http://schemas.microsoft.com/office/powerpoint/2010/main" val="2199518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67545-3E36-7F51-3FA6-25E732FA894A}"/>
              </a:ext>
            </a:extLst>
          </p:cNvPr>
          <p:cNvSpPr>
            <a:spLocks noGrp="1"/>
          </p:cNvSpPr>
          <p:nvPr>
            <p:ph type="title"/>
          </p:nvPr>
        </p:nvSpPr>
        <p:spPr>
          <a:xfrm>
            <a:off x="762000" y="1138036"/>
            <a:ext cx="4085665" cy="1402470"/>
          </a:xfrm>
        </p:spPr>
        <p:txBody>
          <a:bodyPr anchor="t">
            <a:normAutofit/>
          </a:bodyPr>
          <a:lstStyle/>
          <a:p>
            <a:r>
              <a:rPr lang="en-US" sz="3200"/>
              <a:t>Lets take a deeper look at this...</a:t>
            </a:r>
          </a:p>
        </p:txBody>
      </p:sp>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08AF573-EEDB-CBD2-AC91-64794D6F3D6E}"/>
              </a:ext>
            </a:extLst>
          </p:cNvPr>
          <p:cNvSpPr>
            <a:spLocks noGrp="1"/>
          </p:cNvSpPr>
          <p:nvPr>
            <p:ph idx="1"/>
          </p:nvPr>
        </p:nvSpPr>
        <p:spPr>
          <a:xfrm>
            <a:off x="762000" y="2542803"/>
            <a:ext cx="7058302" cy="3599580"/>
          </a:xfrm>
        </p:spPr>
        <p:txBody>
          <a:bodyPr vert="horz" lIns="91440" tIns="45720" rIns="91440" bIns="45720" rtlCol="0" anchor="t">
            <a:noAutofit/>
          </a:bodyPr>
          <a:lstStyle/>
          <a:p>
            <a:r>
              <a:rPr lang="en-US" sz="1800"/>
              <a:t>Can you see any practical problems with performing a S&amp;S?</a:t>
            </a:r>
          </a:p>
          <a:p>
            <a:pPr marL="0" indent="0">
              <a:buNone/>
            </a:pPr>
            <a:r>
              <a:rPr lang="en-US" sz="1800">
                <a:ea typeface="+mn-lt"/>
                <a:cs typeface="+mn-lt"/>
              </a:rPr>
              <a:t>Practical problem of accurately identifying a suspect or suspects in the crowd.</a:t>
            </a:r>
          </a:p>
          <a:p>
            <a:pPr marL="0" indent="0">
              <a:buNone/>
            </a:pPr>
            <a:r>
              <a:rPr lang="en-US" sz="1800">
                <a:ea typeface="+mn-lt"/>
                <a:cs typeface="+mn-lt"/>
              </a:rPr>
              <a:t>You might also cause more harm than good; for example, a serious public order incident could arise as a result.</a:t>
            </a:r>
          </a:p>
          <a:p>
            <a:pPr marL="0" indent="0">
              <a:buNone/>
            </a:pPr>
            <a:r>
              <a:rPr lang="en-US" sz="1800"/>
              <a:t>Questions to ask:-</a:t>
            </a:r>
          </a:p>
          <a:p>
            <a:pPr marL="0" indent="0">
              <a:buNone/>
            </a:pPr>
            <a:r>
              <a:rPr lang="en-US" sz="1800">
                <a:ea typeface="+mn-lt"/>
                <a:cs typeface="+mn-lt"/>
              </a:rPr>
              <a:t>Would a stop and search be proportionate in the circumstances? Are there reasonable grounds?</a:t>
            </a:r>
          </a:p>
          <a:p>
            <a:pPr marL="0" indent="0">
              <a:buNone/>
            </a:pPr>
            <a:r>
              <a:rPr lang="en-US" sz="1800">
                <a:ea typeface="+mn-lt"/>
                <a:cs typeface="+mn-lt"/>
              </a:rPr>
              <a:t>Officer are not to rely on the smell of cannabis alone when deciding to stop and search someone and instead use grounds based upon multiple objective factors’. Are there ‘multiple objective factors’ present in this situation that might justify stop and search, beyond the apparent smell of cannabis?</a:t>
            </a:r>
            <a:endParaRPr lang="en-US" sz="1800"/>
          </a:p>
        </p:txBody>
      </p:sp>
      <p:pic>
        <p:nvPicPr>
          <p:cNvPr id="5" name="Picture 4" descr="Magnifying glass on clear background">
            <a:extLst>
              <a:ext uri="{FF2B5EF4-FFF2-40B4-BE49-F238E27FC236}">
                <a16:creationId xmlns:a16="http://schemas.microsoft.com/office/drawing/2014/main" id="{02C0C797-0538-9ADB-346C-0E42313A4B2C}"/>
              </a:ext>
            </a:extLst>
          </p:cNvPr>
          <p:cNvPicPr>
            <a:picLocks noChangeAspect="1"/>
          </p:cNvPicPr>
          <p:nvPr/>
        </p:nvPicPr>
        <p:blipFill rotWithShape="1">
          <a:blip r:embed="rId2"/>
          <a:srcRect l="42543" r="19886"/>
          <a:stretch/>
        </p:blipFill>
        <p:spPr>
          <a:xfrm>
            <a:off x="8330552" y="10"/>
            <a:ext cx="3860429" cy="6858272"/>
          </a:xfrm>
          <a:prstGeom prst="rect">
            <a:avLst/>
          </a:prstGeom>
        </p:spPr>
      </p:pic>
    </p:spTree>
    <p:extLst>
      <p:ext uri="{BB962C8B-B14F-4D97-AF65-F5344CB8AC3E}">
        <p14:creationId xmlns:p14="http://schemas.microsoft.com/office/powerpoint/2010/main" val="1164609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2D97D2-233B-617E-D8A9-0DEC4F6C13E7}"/>
              </a:ext>
            </a:extLst>
          </p:cNvPr>
          <p:cNvSpPr>
            <a:spLocks noGrp="1"/>
          </p:cNvSpPr>
          <p:nvPr>
            <p:ph type="title"/>
          </p:nvPr>
        </p:nvSpPr>
        <p:spPr>
          <a:xfrm>
            <a:off x="5755598" y="1138036"/>
            <a:ext cx="5598202" cy="1402470"/>
          </a:xfrm>
        </p:spPr>
        <p:txBody>
          <a:bodyPr anchor="t">
            <a:normAutofit/>
          </a:bodyPr>
          <a:lstStyle/>
          <a:p>
            <a:r>
              <a:rPr lang="en-US" sz="3200"/>
              <a:t>How about talking.....</a:t>
            </a:r>
          </a:p>
        </p:txBody>
      </p:sp>
      <p:pic>
        <p:nvPicPr>
          <p:cNvPr id="4" name="Picture 3" descr="Talking - Openclipart">
            <a:extLst>
              <a:ext uri="{FF2B5EF4-FFF2-40B4-BE49-F238E27FC236}">
                <a16:creationId xmlns:a16="http://schemas.microsoft.com/office/drawing/2014/main" id="{33D403E2-9290-F418-ED49-482C7672BDCA}"/>
              </a:ext>
            </a:extLst>
          </p:cNvPr>
          <p:cNvPicPr>
            <a:picLocks noChangeAspect="1"/>
          </p:cNvPicPr>
          <p:nvPr/>
        </p:nvPicPr>
        <p:blipFill>
          <a:blip r:embed="rId2"/>
          <a:stretch>
            <a:fillRect/>
          </a:stretch>
        </p:blipFill>
        <p:spPr>
          <a:xfrm>
            <a:off x="742122" y="1465740"/>
            <a:ext cx="4365438" cy="4065665"/>
          </a:xfrm>
          <a:prstGeom prst="rect">
            <a:avLst/>
          </a:prstGeom>
        </p:spPr>
      </p:pic>
      <p:cxnSp>
        <p:nvCxnSpPr>
          <p:cNvPr id="14" name="Straight Connector 13">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858738"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7592D242-A570-EF5B-1ABC-75C9097AF3B2}"/>
              </a:ext>
            </a:extLst>
          </p:cNvPr>
          <p:cNvSpPr>
            <a:spLocks noGrp="1"/>
          </p:cNvSpPr>
          <p:nvPr>
            <p:ph idx="1"/>
          </p:nvPr>
        </p:nvSpPr>
        <p:spPr>
          <a:xfrm>
            <a:off x="5755598" y="2551176"/>
            <a:ext cx="5444382" cy="3591207"/>
          </a:xfrm>
        </p:spPr>
        <p:txBody>
          <a:bodyPr vert="horz" lIns="91440" tIns="45720" rIns="91440" bIns="45720" rtlCol="0" anchor="t">
            <a:normAutofit/>
          </a:bodyPr>
          <a:lstStyle/>
          <a:p>
            <a:r>
              <a:rPr lang="en-US" sz="2000">
                <a:ea typeface="+mn-lt"/>
                <a:cs typeface="+mn-lt"/>
              </a:rPr>
              <a:t>One appropriate course of action to consider, is to talk with the group. </a:t>
            </a:r>
          </a:p>
          <a:p>
            <a:r>
              <a:rPr lang="en-US" sz="2000">
                <a:ea typeface="+mn-lt"/>
                <a:cs typeface="+mn-lt"/>
              </a:rPr>
              <a:t>Just talk, and assess the group and the responses you receive. This might help you make a decision, whether you wish to withdraw and possibly make a ‘3 by 5 by 2’ intel report, or stop and search an individual, or some other course of action.</a:t>
            </a:r>
          </a:p>
          <a:p>
            <a:r>
              <a:rPr lang="en-US" sz="2000" b="1"/>
              <a:t>This is where discretion plays it's part.</a:t>
            </a:r>
          </a:p>
        </p:txBody>
      </p:sp>
    </p:spTree>
    <p:extLst>
      <p:ext uri="{BB962C8B-B14F-4D97-AF65-F5344CB8AC3E}">
        <p14:creationId xmlns:p14="http://schemas.microsoft.com/office/powerpoint/2010/main" val="4259678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E9B3E6-E277-4D68-BA48-9CB43FFB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83D224-4465-4785-B9ED-EF803906589B}"/>
              </a:ext>
            </a:extLst>
          </p:cNvPr>
          <p:cNvSpPr>
            <a:spLocks noGrp="1"/>
          </p:cNvSpPr>
          <p:nvPr>
            <p:ph type="title"/>
          </p:nvPr>
        </p:nvSpPr>
        <p:spPr>
          <a:xfrm>
            <a:off x="1043631" y="809898"/>
            <a:ext cx="10173010" cy="1554480"/>
          </a:xfrm>
        </p:spPr>
        <p:txBody>
          <a:bodyPr anchor="ctr">
            <a:normAutofit/>
          </a:bodyPr>
          <a:lstStyle/>
          <a:p>
            <a:r>
              <a:rPr lang="en-US" sz="4800"/>
              <a:t>Decision making</a:t>
            </a:r>
          </a:p>
        </p:txBody>
      </p:sp>
      <p:cxnSp>
        <p:nvCxnSpPr>
          <p:cNvPr id="18" name="Straight Connector 1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5DF850F7-D50B-03E6-72F2-5E23063AEE79}"/>
              </a:ext>
            </a:extLst>
          </p:cNvPr>
          <p:cNvGraphicFramePr>
            <a:graphicFrameLocks noGrp="1"/>
          </p:cNvGraphicFramePr>
          <p:nvPr>
            <p:ph idx="1"/>
            <p:extLst>
              <p:ext uri="{D42A27DB-BD31-4B8C-83A1-F6EECF244321}">
                <p14:modId xmlns:p14="http://schemas.microsoft.com/office/powerpoint/2010/main" val="3442914809"/>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516283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6E9B3E6-E277-4D68-BA48-9CB43FFBD6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CB023A-7311-4BED-674E-BBA0CB256731}"/>
              </a:ext>
            </a:extLst>
          </p:cNvPr>
          <p:cNvSpPr>
            <a:spLocks noGrp="1"/>
          </p:cNvSpPr>
          <p:nvPr>
            <p:ph type="title"/>
          </p:nvPr>
        </p:nvSpPr>
        <p:spPr>
          <a:xfrm>
            <a:off x="1043631" y="809898"/>
            <a:ext cx="10173010" cy="1554480"/>
          </a:xfrm>
        </p:spPr>
        <p:txBody>
          <a:bodyPr anchor="ctr">
            <a:normAutofit/>
          </a:bodyPr>
          <a:lstStyle/>
          <a:p>
            <a:r>
              <a:rPr lang="en-US" sz="4800"/>
              <a:t>T</a:t>
            </a:r>
            <a:r>
              <a:rPr lang="en-US" sz="4800">
                <a:ea typeface="+mj-lt"/>
                <a:cs typeface="+mj-lt"/>
              </a:rPr>
              <a:t>he National Decision Model (NDM)</a:t>
            </a:r>
            <a:endParaRPr lang="en-US" sz="4800"/>
          </a:p>
        </p:txBody>
      </p:sp>
      <p:cxnSp>
        <p:nvCxnSpPr>
          <p:cNvPr id="18" name="Straight Connector 17">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47DD9E7E-C3B7-1D7A-4F06-7D95B4987329}"/>
              </a:ext>
            </a:extLst>
          </p:cNvPr>
          <p:cNvGraphicFramePr>
            <a:graphicFrameLocks noGrp="1"/>
          </p:cNvGraphicFramePr>
          <p:nvPr>
            <p:ph idx="1"/>
            <p:extLst>
              <p:ext uri="{D42A27DB-BD31-4B8C-83A1-F6EECF244321}">
                <p14:modId xmlns:p14="http://schemas.microsoft.com/office/powerpoint/2010/main" val="973109381"/>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12705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2088F7-20C9-58C0-6BE0-1648356963DB}"/>
              </a:ext>
            </a:extLst>
          </p:cNvPr>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kern="1200">
                <a:solidFill>
                  <a:schemeClr val="bg1"/>
                </a:solidFill>
                <a:latin typeface="+mj-lt"/>
                <a:ea typeface="+mj-ea"/>
                <a:cs typeface="+mj-cs"/>
              </a:rPr>
              <a:t>National Decision Model (NDM)</a:t>
            </a:r>
          </a:p>
        </p:txBody>
      </p:sp>
      <p:pic>
        <p:nvPicPr>
          <p:cNvPr id="4" name="Content Placeholder 3" descr="A diagram of a diagram of ethics&#10;&#10;Description automatically generated">
            <a:extLst>
              <a:ext uri="{FF2B5EF4-FFF2-40B4-BE49-F238E27FC236}">
                <a16:creationId xmlns:a16="http://schemas.microsoft.com/office/drawing/2014/main" id="{C5C429B0-213D-6A2C-7905-C57F777461D3}"/>
              </a:ext>
            </a:extLst>
          </p:cNvPr>
          <p:cNvPicPr>
            <a:picLocks noGrp="1" noChangeAspect="1"/>
          </p:cNvPicPr>
          <p:nvPr>
            <p:ph idx="1"/>
          </p:nvPr>
        </p:nvPicPr>
        <p:blipFill>
          <a:blip r:embed="rId2"/>
          <a:stretch>
            <a:fillRect/>
          </a:stretch>
        </p:blipFill>
        <p:spPr>
          <a:xfrm>
            <a:off x="2190045" y="1675227"/>
            <a:ext cx="7811909" cy="4394199"/>
          </a:xfrm>
          <a:prstGeom prst="rect">
            <a:avLst/>
          </a:prstGeom>
        </p:spPr>
      </p:pic>
    </p:spTree>
    <p:extLst>
      <p:ext uri="{BB962C8B-B14F-4D97-AF65-F5344CB8AC3E}">
        <p14:creationId xmlns:p14="http://schemas.microsoft.com/office/powerpoint/2010/main" val="15764420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54A729-418A-E709-738F-FC3776BD723D}"/>
              </a:ext>
            </a:extLst>
          </p:cNvPr>
          <p:cNvSpPr>
            <a:spLocks noGrp="1"/>
          </p:cNvSpPr>
          <p:nvPr>
            <p:ph type="title"/>
          </p:nvPr>
        </p:nvSpPr>
        <p:spPr>
          <a:xfrm>
            <a:off x="1043631" y="809898"/>
            <a:ext cx="9942716" cy="1554480"/>
          </a:xfrm>
        </p:spPr>
        <p:txBody>
          <a:bodyPr anchor="ctr">
            <a:normAutofit/>
          </a:bodyPr>
          <a:lstStyle/>
          <a:p>
            <a:r>
              <a:rPr lang="en-US" sz="4800"/>
              <a:t>CIAPOAR</a:t>
            </a:r>
          </a:p>
        </p:txBody>
      </p:sp>
      <p:sp>
        <p:nvSpPr>
          <p:cNvPr id="3" name="Content Placeholder 2">
            <a:extLst>
              <a:ext uri="{FF2B5EF4-FFF2-40B4-BE49-F238E27FC236}">
                <a16:creationId xmlns:a16="http://schemas.microsoft.com/office/drawing/2014/main" id="{12A07E99-619A-F521-9356-7FB911D00D9D}"/>
              </a:ext>
            </a:extLst>
          </p:cNvPr>
          <p:cNvSpPr>
            <a:spLocks noGrp="1"/>
          </p:cNvSpPr>
          <p:nvPr>
            <p:ph idx="1"/>
          </p:nvPr>
        </p:nvSpPr>
        <p:spPr>
          <a:xfrm>
            <a:off x="1045028" y="3017522"/>
            <a:ext cx="9941319" cy="3124658"/>
          </a:xfrm>
        </p:spPr>
        <p:txBody>
          <a:bodyPr vert="horz" lIns="91440" tIns="45720" rIns="91440" bIns="45720" rtlCol="0" anchor="ctr">
            <a:normAutofit/>
          </a:bodyPr>
          <a:lstStyle/>
          <a:p>
            <a:r>
              <a:rPr lang="en-US" sz="2000" b="1">
                <a:ea typeface="+mn-lt"/>
                <a:cs typeface="+mn-lt"/>
              </a:rPr>
              <a:t>C-</a:t>
            </a:r>
            <a:r>
              <a:rPr lang="en-US" sz="2000">
                <a:ea typeface="+mn-lt"/>
                <a:cs typeface="+mn-lt"/>
              </a:rPr>
              <a:t>Code of Ethics is in the process of being revised but will remain at the centre of the NDM and is cross-referenced throughout.</a:t>
            </a:r>
            <a:endParaRPr lang="en-US" sz="2000"/>
          </a:p>
          <a:p>
            <a:r>
              <a:rPr lang="en-US" sz="2000" b="1">
                <a:ea typeface="+mn-lt"/>
                <a:cs typeface="+mn-lt"/>
              </a:rPr>
              <a:t>I-</a:t>
            </a:r>
            <a:r>
              <a:rPr lang="en-US" sz="2000">
                <a:ea typeface="+mn-lt"/>
                <a:cs typeface="+mn-lt"/>
              </a:rPr>
              <a:t>Information-gather information and intelligence.</a:t>
            </a:r>
            <a:endParaRPr lang="en-US" sz="2000"/>
          </a:p>
          <a:p>
            <a:r>
              <a:rPr lang="en-US" sz="2000" b="1">
                <a:ea typeface="+mn-lt"/>
                <a:cs typeface="+mn-lt"/>
              </a:rPr>
              <a:t>A-</a:t>
            </a:r>
            <a:r>
              <a:rPr lang="en-US" sz="2000">
                <a:ea typeface="+mn-lt"/>
                <a:cs typeface="+mn-lt"/>
              </a:rPr>
              <a:t>Assessment-assess threat and risk, and develop a working strategy.</a:t>
            </a:r>
            <a:endParaRPr lang="en-US" sz="2000"/>
          </a:p>
          <a:p>
            <a:r>
              <a:rPr lang="en-US" sz="2000" b="1">
                <a:ea typeface="+mn-lt"/>
                <a:cs typeface="+mn-lt"/>
              </a:rPr>
              <a:t>P-</a:t>
            </a:r>
            <a:r>
              <a:rPr lang="en-US" sz="2000">
                <a:ea typeface="+mn-lt"/>
                <a:cs typeface="+mn-lt"/>
              </a:rPr>
              <a:t>Powers and policy-consider powers and policy.</a:t>
            </a:r>
            <a:endParaRPr lang="en-US" sz="2000"/>
          </a:p>
          <a:p>
            <a:r>
              <a:rPr lang="en-US" sz="2000" b="1">
                <a:ea typeface="+mn-lt"/>
                <a:cs typeface="+mn-lt"/>
              </a:rPr>
              <a:t>O-</a:t>
            </a:r>
            <a:r>
              <a:rPr lang="en-US" sz="2000">
                <a:ea typeface="+mn-lt"/>
                <a:cs typeface="+mn-lt"/>
              </a:rPr>
              <a:t>Options-identify the options and contingencies.</a:t>
            </a:r>
            <a:endParaRPr lang="en-US" sz="2000"/>
          </a:p>
          <a:p>
            <a:r>
              <a:rPr lang="en-US" sz="2000" b="1">
                <a:ea typeface="+mn-lt"/>
                <a:cs typeface="+mn-lt"/>
              </a:rPr>
              <a:t>A-</a:t>
            </a:r>
            <a:r>
              <a:rPr lang="en-US" sz="2000">
                <a:ea typeface="+mn-lt"/>
                <a:cs typeface="+mn-lt"/>
              </a:rPr>
              <a:t> Action-take action, and then</a:t>
            </a:r>
            <a:endParaRPr lang="en-US" sz="2000"/>
          </a:p>
          <a:p>
            <a:r>
              <a:rPr lang="en-US" sz="2000" b="1">
                <a:ea typeface="+mn-lt"/>
                <a:cs typeface="+mn-lt"/>
              </a:rPr>
              <a:t>R-</a:t>
            </a:r>
            <a:r>
              <a:rPr lang="en-US" sz="2000">
                <a:ea typeface="+mn-lt"/>
                <a:cs typeface="+mn-lt"/>
              </a:rPr>
              <a:t> Review.</a:t>
            </a:r>
            <a:endParaRPr lang="en-US" sz="2000"/>
          </a:p>
          <a:p>
            <a:pPr marL="0" indent="0">
              <a:buNone/>
            </a:pPr>
            <a:endParaRPr lang="en-US" sz="200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5" name="Content Placeholder 3" descr="A diagram of a diagram of ethics&#10;&#10;Description automatically generated">
            <a:extLst>
              <a:ext uri="{FF2B5EF4-FFF2-40B4-BE49-F238E27FC236}">
                <a16:creationId xmlns:a16="http://schemas.microsoft.com/office/drawing/2014/main" id="{A8D1286F-D128-2136-6400-528D30E206BE}"/>
              </a:ext>
            </a:extLst>
          </p:cNvPr>
          <p:cNvPicPr>
            <a:picLocks noChangeAspect="1"/>
          </p:cNvPicPr>
          <p:nvPr/>
        </p:nvPicPr>
        <p:blipFill>
          <a:blip r:embed="rId2"/>
          <a:stretch>
            <a:fillRect/>
          </a:stretch>
        </p:blipFill>
        <p:spPr>
          <a:xfrm>
            <a:off x="7787281" y="158154"/>
            <a:ext cx="3759455" cy="2115127"/>
          </a:xfrm>
          <a:prstGeom prst="rect">
            <a:avLst/>
          </a:prstGeom>
        </p:spPr>
      </p:pic>
    </p:spTree>
    <p:extLst>
      <p:ext uri="{BB962C8B-B14F-4D97-AF65-F5344CB8AC3E}">
        <p14:creationId xmlns:p14="http://schemas.microsoft.com/office/powerpoint/2010/main" val="2333096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A6EFEE-B9BA-157C-5E98-FC7B8B1860F5}"/>
              </a:ext>
            </a:extLst>
          </p:cNvPr>
          <p:cNvSpPr>
            <a:spLocks noGrp="1"/>
          </p:cNvSpPr>
          <p:nvPr>
            <p:ph type="title"/>
          </p:nvPr>
        </p:nvSpPr>
        <p:spPr>
          <a:xfrm>
            <a:off x="1043631" y="809898"/>
            <a:ext cx="9942716" cy="1554480"/>
          </a:xfrm>
        </p:spPr>
        <p:txBody>
          <a:bodyPr anchor="ctr">
            <a:normAutofit/>
          </a:bodyPr>
          <a:lstStyle/>
          <a:p>
            <a:r>
              <a:rPr lang="en-US" sz="4800"/>
              <a:t>NDM</a:t>
            </a:r>
          </a:p>
        </p:txBody>
      </p:sp>
      <p:sp>
        <p:nvSpPr>
          <p:cNvPr id="3" name="Content Placeholder 2">
            <a:extLst>
              <a:ext uri="{FF2B5EF4-FFF2-40B4-BE49-F238E27FC236}">
                <a16:creationId xmlns:a16="http://schemas.microsoft.com/office/drawing/2014/main" id="{172932BA-CA2E-FBDF-98FC-D24412A66575}"/>
              </a:ext>
            </a:extLst>
          </p:cNvPr>
          <p:cNvSpPr>
            <a:spLocks noGrp="1"/>
          </p:cNvSpPr>
          <p:nvPr>
            <p:ph idx="1"/>
          </p:nvPr>
        </p:nvSpPr>
        <p:spPr>
          <a:xfrm>
            <a:off x="1045028" y="3017522"/>
            <a:ext cx="9941319" cy="3124658"/>
          </a:xfrm>
        </p:spPr>
        <p:txBody>
          <a:bodyPr vert="horz" lIns="91440" tIns="45720" rIns="91440" bIns="45720" rtlCol="0" anchor="ctr">
            <a:normAutofit lnSpcReduction="10000"/>
          </a:bodyPr>
          <a:lstStyle/>
          <a:p>
            <a:r>
              <a:rPr lang="en-US" sz="2400">
                <a:ea typeface="+mn-lt"/>
                <a:cs typeface="+mn-lt"/>
              </a:rPr>
              <a:t>The NDM is ‘suitable for all decisions’ and can be applied to ‘spontaneous incidents or planned operations’. </a:t>
            </a:r>
          </a:p>
          <a:p>
            <a:r>
              <a:rPr lang="en-US" sz="2400">
                <a:ea typeface="+mn-lt"/>
                <a:cs typeface="+mn-lt"/>
              </a:rPr>
              <a:t>However, there are clearly some situations, of a dynamic and potentially dangerous nature, where you simply won’t have the time to methodically work your way through all the stages of the NDM to determine what decision(s) to make. </a:t>
            </a:r>
          </a:p>
          <a:p>
            <a:r>
              <a:rPr lang="en-US" sz="2400">
                <a:ea typeface="+mn-lt"/>
                <a:cs typeface="+mn-lt"/>
              </a:rPr>
              <a:t>However, even in these cases the NDM might still prove useful in terms of a structure for the subsequent writing up of notes and statements.</a:t>
            </a:r>
          </a:p>
          <a:p>
            <a:r>
              <a:rPr lang="en-US" sz="2400"/>
              <a:t>We will look over this in more depth next session.</a:t>
            </a: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80305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0" name="Arc 19">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DF00C18-98D8-8197-7139-DFFA80FCF534}"/>
              </a:ext>
            </a:extLst>
          </p:cNvPr>
          <p:cNvSpPr>
            <a:spLocks noGrp="1"/>
          </p:cNvSpPr>
          <p:nvPr>
            <p:ph type="title"/>
          </p:nvPr>
        </p:nvSpPr>
        <p:spPr>
          <a:xfrm>
            <a:off x="5894962" y="479493"/>
            <a:ext cx="5458838" cy="1325563"/>
          </a:xfrm>
        </p:spPr>
        <p:txBody>
          <a:bodyPr>
            <a:normAutofit/>
          </a:bodyPr>
          <a:lstStyle/>
          <a:p>
            <a:r>
              <a:rPr lang="en-US" sz="4100"/>
              <a:t>Ethical decision making and discretion in policing</a:t>
            </a:r>
          </a:p>
        </p:txBody>
      </p:sp>
      <p:sp>
        <p:nvSpPr>
          <p:cNvPr id="22" name="Freeform: Shape 21">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3" descr="Man Holding Apple His Hand Stock Photos ...">
            <a:extLst>
              <a:ext uri="{FF2B5EF4-FFF2-40B4-BE49-F238E27FC236}">
                <a16:creationId xmlns:a16="http://schemas.microsoft.com/office/drawing/2014/main" id="{BD63ABDB-B35A-2697-572F-81E36E591BBC}"/>
              </a:ext>
            </a:extLst>
          </p:cNvPr>
          <p:cNvPicPr>
            <a:picLocks noChangeAspect="1"/>
          </p:cNvPicPr>
          <p:nvPr/>
        </p:nvPicPr>
        <p:blipFill>
          <a:blip r:embed="rId2"/>
          <a:stretch>
            <a:fillRect/>
          </a:stretch>
        </p:blipFill>
        <p:spPr>
          <a:xfrm>
            <a:off x="1310089" y="511293"/>
            <a:ext cx="3563566" cy="5665670"/>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B4B0C7AC-8F09-DB70-8B3D-B1C604E05AA0}"/>
              </a:ext>
            </a:extLst>
          </p:cNvPr>
          <p:cNvSpPr>
            <a:spLocks noGrp="1"/>
          </p:cNvSpPr>
          <p:nvPr>
            <p:ph idx="1"/>
          </p:nvPr>
        </p:nvSpPr>
        <p:spPr>
          <a:xfrm>
            <a:off x="5894962" y="1984443"/>
            <a:ext cx="5458838" cy="4192520"/>
          </a:xfrm>
        </p:spPr>
        <p:txBody>
          <a:bodyPr vert="horz" lIns="91440" tIns="45720" rIns="91440" bIns="45720" rtlCol="0">
            <a:normAutofit/>
          </a:bodyPr>
          <a:lstStyle/>
          <a:p>
            <a:r>
              <a:rPr lang="en-US" sz="1800"/>
              <a:t>Scenario- A shop owner has reported that a man has tried to steal groceries from the shop. You attend and the man is 94 years od, very confused with a bag of apples in his hand.</a:t>
            </a:r>
          </a:p>
          <a:p>
            <a:r>
              <a:rPr lang="en-US" sz="1800"/>
              <a:t>Has he carried out a theft?</a:t>
            </a:r>
          </a:p>
          <a:p>
            <a:r>
              <a:rPr lang="en-US" sz="1800"/>
              <a:t>Do you arrest him for theft?</a:t>
            </a:r>
          </a:p>
          <a:p>
            <a:r>
              <a:rPr lang="en-US" sz="1800">
                <a:ea typeface="+mn-lt"/>
                <a:cs typeface="+mn-lt"/>
              </a:rPr>
              <a:t>They have committed a crime but there are mitigating circumstances: age and frailty must be taken into account, and proving ‘intention to permanently deprive’ (the basis of the Theft Act 1968) would be somewhat difficult. </a:t>
            </a:r>
          </a:p>
          <a:p>
            <a:r>
              <a:rPr lang="en-US" sz="1800">
                <a:ea typeface="+mn-lt"/>
                <a:cs typeface="+mn-lt"/>
              </a:rPr>
              <a:t>Enforcing the law might not be the most appropriate response but police officers must be prepared to justify the reasons for any decision.</a:t>
            </a:r>
            <a:endParaRPr lang="en-US" sz="1800"/>
          </a:p>
          <a:p>
            <a:endParaRPr lang="en-US" sz="1800"/>
          </a:p>
          <a:p>
            <a:pPr marL="0" indent="0">
              <a:buNone/>
            </a:pPr>
            <a:endParaRPr lang="en-US" sz="1800"/>
          </a:p>
        </p:txBody>
      </p:sp>
    </p:spTree>
    <p:extLst>
      <p:ext uri="{BB962C8B-B14F-4D97-AF65-F5344CB8AC3E}">
        <p14:creationId xmlns:p14="http://schemas.microsoft.com/office/powerpoint/2010/main" val="1951216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0DE121D-9CCD-5D7D-0BB2-B9B19CAA7F13}"/>
              </a:ext>
            </a:extLst>
          </p:cNvPr>
          <p:cNvSpPr>
            <a:spLocks noGrp="1"/>
          </p:cNvSpPr>
          <p:nvPr>
            <p:ph type="title"/>
          </p:nvPr>
        </p:nvSpPr>
        <p:spPr>
          <a:xfrm>
            <a:off x="1043631" y="809898"/>
            <a:ext cx="9942716" cy="1554480"/>
          </a:xfrm>
        </p:spPr>
        <p:txBody>
          <a:bodyPr anchor="ctr">
            <a:normAutofit/>
          </a:bodyPr>
          <a:lstStyle/>
          <a:p>
            <a:r>
              <a:rPr lang="en-US" sz="4800"/>
              <a:t>What is discretion?</a:t>
            </a:r>
          </a:p>
        </p:txBody>
      </p:sp>
      <p:sp>
        <p:nvSpPr>
          <p:cNvPr id="3" name="Content Placeholder 2">
            <a:extLst>
              <a:ext uri="{FF2B5EF4-FFF2-40B4-BE49-F238E27FC236}">
                <a16:creationId xmlns:a16="http://schemas.microsoft.com/office/drawing/2014/main" id="{53AE6A9C-FD7D-8D00-3400-587BEAD1E7DB}"/>
              </a:ext>
            </a:extLst>
          </p:cNvPr>
          <p:cNvSpPr>
            <a:spLocks noGrp="1"/>
          </p:cNvSpPr>
          <p:nvPr>
            <p:ph idx="1"/>
          </p:nvPr>
        </p:nvSpPr>
        <p:spPr>
          <a:xfrm>
            <a:off x="1045028" y="3017522"/>
            <a:ext cx="9941319" cy="3124658"/>
          </a:xfrm>
        </p:spPr>
        <p:txBody>
          <a:bodyPr vert="horz" lIns="91440" tIns="45720" rIns="91440" bIns="45720" rtlCol="0" anchor="ctr">
            <a:normAutofit/>
          </a:bodyPr>
          <a:lstStyle/>
          <a:p>
            <a:pPr marL="0" indent="0">
              <a:buNone/>
            </a:pPr>
            <a:r>
              <a:rPr lang="en-US" sz="1700" i="1">
                <a:latin typeface="Aptos"/>
                <a:cs typeface="Arial"/>
              </a:rPr>
              <a:t>"The freedom to decide what should be done in a particular situation."-</a:t>
            </a:r>
            <a:r>
              <a:rPr lang="en-US" sz="1700">
                <a:latin typeface="Aptos"/>
                <a:cs typeface="Arial"/>
              </a:rPr>
              <a:t> (Oxford Dictionary, 2022)</a:t>
            </a:r>
          </a:p>
          <a:p>
            <a:pPr marL="0" indent="0">
              <a:buNone/>
            </a:pPr>
            <a:endParaRPr lang="en-US" sz="1700">
              <a:cs typeface="Arial"/>
            </a:endParaRPr>
          </a:p>
          <a:p>
            <a:pPr marL="0" indent="0">
              <a:buNone/>
            </a:pPr>
            <a:r>
              <a:rPr lang="en-US" sz="1700" b="1"/>
              <a:t>Use of discretion </a:t>
            </a:r>
            <a:r>
              <a:rPr lang="en-US" sz="1700">
                <a:latin typeface="Aptos"/>
                <a:cs typeface="Arial"/>
              </a:rPr>
              <a:t>(College of Policing, 2023)</a:t>
            </a:r>
          </a:p>
          <a:p>
            <a:pPr marL="0" indent="0">
              <a:buNone/>
            </a:pPr>
            <a:r>
              <a:rPr lang="en-US" sz="1700">
                <a:ea typeface="+mn-lt"/>
                <a:cs typeface="+mn-lt"/>
              </a:rPr>
              <a:t>Police discretion is necessary but must be used wisely. When using our discretion, we:</a:t>
            </a:r>
            <a:endParaRPr lang="en-US" sz="1700"/>
          </a:p>
          <a:p>
            <a:r>
              <a:rPr lang="en-US" sz="1700">
                <a:ea typeface="+mn-lt"/>
                <a:cs typeface="+mn-lt"/>
              </a:rPr>
              <a:t>use our training, skills and knowledge about policing</a:t>
            </a:r>
            <a:endParaRPr lang="en-US" sz="1700"/>
          </a:p>
          <a:p>
            <a:r>
              <a:rPr lang="en-US" sz="1700">
                <a:ea typeface="+mn-lt"/>
                <a:cs typeface="+mn-lt"/>
              </a:rPr>
              <a:t>are aware of the influence that biases (such as stereotypes or ‘group think’) can have on our actions and decisions</a:t>
            </a:r>
            <a:endParaRPr lang="en-US" sz="1700"/>
          </a:p>
          <a:p>
            <a:r>
              <a:rPr lang="en-US" sz="1700">
                <a:ea typeface="+mn-lt"/>
                <a:cs typeface="+mn-lt"/>
              </a:rPr>
              <a:t>consider what we are trying to achieve and the potential effects of our decisions</a:t>
            </a:r>
            <a:endParaRPr lang="en-US" sz="1700"/>
          </a:p>
          <a:p>
            <a:r>
              <a:rPr lang="en-US" sz="1700">
                <a:ea typeface="+mn-lt"/>
                <a:cs typeface="+mn-lt"/>
              </a:rPr>
              <a:t>ensure that we have a rationale for, and are able to explain, our use of discretion </a:t>
            </a:r>
            <a:endParaRPr lang="en-US" sz="1700">
              <a:latin typeface="Aptos"/>
              <a:cs typeface="Arial"/>
            </a:endParaRPr>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4360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3B4E10-2E2C-E2DF-F417-A8ACC4AB821E}"/>
              </a:ext>
            </a:extLst>
          </p:cNvPr>
          <p:cNvSpPr>
            <a:spLocks noGrp="1"/>
          </p:cNvSpPr>
          <p:nvPr>
            <p:ph type="title"/>
          </p:nvPr>
        </p:nvSpPr>
        <p:spPr>
          <a:xfrm>
            <a:off x="1043631" y="809898"/>
            <a:ext cx="9942716" cy="1554480"/>
          </a:xfrm>
        </p:spPr>
        <p:txBody>
          <a:bodyPr anchor="ctr">
            <a:normAutofit/>
          </a:bodyPr>
          <a:lstStyle/>
          <a:p>
            <a:r>
              <a:rPr lang="en-US" sz="4800"/>
              <a:t>Discretion</a:t>
            </a:r>
          </a:p>
        </p:txBody>
      </p:sp>
      <p:sp>
        <p:nvSpPr>
          <p:cNvPr id="3" name="Content Placeholder 2">
            <a:extLst>
              <a:ext uri="{FF2B5EF4-FFF2-40B4-BE49-F238E27FC236}">
                <a16:creationId xmlns:a16="http://schemas.microsoft.com/office/drawing/2014/main" id="{56C89138-3EAD-4DF6-8453-334348CA9538}"/>
              </a:ext>
            </a:extLst>
          </p:cNvPr>
          <p:cNvSpPr>
            <a:spLocks noGrp="1"/>
          </p:cNvSpPr>
          <p:nvPr>
            <p:ph idx="1"/>
          </p:nvPr>
        </p:nvSpPr>
        <p:spPr>
          <a:xfrm>
            <a:off x="1045028" y="3017522"/>
            <a:ext cx="9941319" cy="3124658"/>
          </a:xfrm>
        </p:spPr>
        <p:txBody>
          <a:bodyPr vert="horz" lIns="91440" tIns="45720" rIns="91440" bIns="45720" rtlCol="0" anchor="ctr">
            <a:normAutofit/>
          </a:bodyPr>
          <a:lstStyle/>
          <a:p>
            <a:r>
              <a:rPr lang="en-US" sz="2400">
                <a:ea typeface="+mn-lt"/>
                <a:cs typeface="+mn-lt"/>
              </a:rPr>
              <a:t>Police discretion has been a contentious issue and over time it has been curbed through legislation and various policies.</a:t>
            </a:r>
          </a:p>
          <a:p>
            <a:r>
              <a:rPr lang="en-US" sz="2400">
                <a:ea typeface="+mn-lt"/>
                <a:cs typeface="+mn-lt"/>
              </a:rPr>
              <a:t> Discretion came to be seen as opportunity for officers to act in discriminatory ways according to their own prejudices and biases.</a:t>
            </a:r>
          </a:p>
          <a:p>
            <a:r>
              <a:rPr lang="en-US" sz="2400">
                <a:ea typeface="+mn-lt"/>
                <a:cs typeface="+mn-lt"/>
              </a:rPr>
              <a:t> Communities lost trust in the police and the consequences were to be more directive and prescriptive in dictating how officers should deal with ever more situations.</a:t>
            </a:r>
            <a:endParaRPr lang="en-US" sz="240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5187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9EA3BD8-405E-FB77-956A-4C47071E66E5}"/>
              </a:ext>
            </a:extLst>
          </p:cNvPr>
          <p:cNvSpPr>
            <a:spLocks noGrp="1"/>
          </p:cNvSpPr>
          <p:nvPr>
            <p:ph type="title"/>
          </p:nvPr>
        </p:nvSpPr>
        <p:spPr>
          <a:xfrm>
            <a:off x="1043631" y="809898"/>
            <a:ext cx="9942716" cy="1554480"/>
          </a:xfrm>
        </p:spPr>
        <p:txBody>
          <a:bodyPr anchor="ctr">
            <a:normAutofit/>
          </a:bodyPr>
          <a:lstStyle/>
          <a:p>
            <a:r>
              <a:rPr lang="en-US" sz="4800"/>
              <a:t>Discretion</a:t>
            </a:r>
          </a:p>
        </p:txBody>
      </p:sp>
      <p:sp>
        <p:nvSpPr>
          <p:cNvPr id="3" name="Content Placeholder 2">
            <a:extLst>
              <a:ext uri="{FF2B5EF4-FFF2-40B4-BE49-F238E27FC236}">
                <a16:creationId xmlns:a16="http://schemas.microsoft.com/office/drawing/2014/main" id="{4A1A5B31-7367-A1E8-9B27-63270CD88B24}"/>
              </a:ext>
            </a:extLst>
          </p:cNvPr>
          <p:cNvSpPr>
            <a:spLocks noGrp="1"/>
          </p:cNvSpPr>
          <p:nvPr>
            <p:ph idx="1"/>
          </p:nvPr>
        </p:nvSpPr>
        <p:spPr>
          <a:xfrm>
            <a:off x="1045028" y="3017522"/>
            <a:ext cx="9941319" cy="3124658"/>
          </a:xfrm>
        </p:spPr>
        <p:txBody>
          <a:bodyPr vert="horz" lIns="91440" tIns="45720" rIns="91440" bIns="45720" rtlCol="0" anchor="ctr">
            <a:normAutofit/>
          </a:bodyPr>
          <a:lstStyle/>
          <a:p>
            <a:r>
              <a:rPr lang="en-US" sz="2400">
                <a:ea typeface="+mn-lt"/>
                <a:cs typeface="+mn-lt"/>
              </a:rPr>
              <a:t>The arguments against discretion over recent years has been understandable given the arguments around institutionalized discrimination in the police, as recorded most recently concerning the MPS in Baroness Casey’s (2023) Report. </a:t>
            </a:r>
          </a:p>
          <a:p>
            <a:r>
              <a:rPr lang="en-US" sz="2400">
                <a:ea typeface="+mn-lt"/>
                <a:cs typeface="+mn-lt"/>
              </a:rPr>
              <a:t>However, there are a number of reasons why discretion is an unavoidable, inevitable, and desirable aspect of policing.</a:t>
            </a:r>
            <a:endParaRPr lang="en-US" sz="240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16406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98BFFEB-ADE2-086F-11C3-9A047179441A}"/>
              </a:ext>
            </a:extLst>
          </p:cNvPr>
          <p:cNvSpPr>
            <a:spLocks noGrp="1"/>
          </p:cNvSpPr>
          <p:nvPr>
            <p:ph type="title"/>
          </p:nvPr>
        </p:nvSpPr>
        <p:spPr>
          <a:xfrm>
            <a:off x="808638" y="386930"/>
            <a:ext cx="9236700" cy="1188950"/>
          </a:xfrm>
        </p:spPr>
        <p:txBody>
          <a:bodyPr anchor="b">
            <a:normAutofit/>
          </a:bodyPr>
          <a:lstStyle/>
          <a:p>
            <a:r>
              <a:rPr lang="en-US" sz="5400"/>
              <a:t>Discretion</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76C7903-95E4-8578-19B7-4AE726D82450}"/>
              </a:ext>
            </a:extLst>
          </p:cNvPr>
          <p:cNvSpPr>
            <a:spLocks noGrp="1"/>
          </p:cNvSpPr>
          <p:nvPr>
            <p:ph idx="1"/>
          </p:nvPr>
        </p:nvSpPr>
        <p:spPr>
          <a:xfrm>
            <a:off x="793660" y="2599509"/>
            <a:ext cx="10143668" cy="3435531"/>
          </a:xfrm>
        </p:spPr>
        <p:txBody>
          <a:bodyPr vert="horz" lIns="91440" tIns="45720" rIns="91440" bIns="45720" rtlCol="0" anchor="ctr">
            <a:normAutofit/>
          </a:bodyPr>
          <a:lstStyle/>
          <a:p>
            <a:r>
              <a:rPr lang="en-US" sz="2400">
                <a:ea typeface="+mn-lt"/>
                <a:cs typeface="+mn-lt"/>
              </a:rPr>
              <a:t>It is unavoidable and inevitable because policing in the British tradition is first and foremost about maintaining order and keeping the peace. </a:t>
            </a:r>
          </a:p>
          <a:p>
            <a:r>
              <a:rPr lang="en-US" sz="2400">
                <a:ea typeface="+mn-lt"/>
                <a:cs typeface="+mn-lt"/>
              </a:rPr>
              <a:t>This is enshrined in the very concept of the office of constable, and Lord Scarman was at pains to remind the police of this in the aftermath of the 1981 Brixton Riots (Scarman, 1981). </a:t>
            </a:r>
          </a:p>
          <a:p>
            <a:r>
              <a:rPr lang="en-US" sz="2400">
                <a:ea typeface="+mn-lt"/>
                <a:cs typeface="+mn-lt"/>
              </a:rPr>
              <a:t>Enforcing the law is a tool used by the police to achieve these ends, but only when it is appropriate to do so. </a:t>
            </a:r>
            <a:endParaRPr lang="en-US" sz="2400"/>
          </a:p>
        </p:txBody>
      </p:sp>
    </p:spTree>
    <p:extLst>
      <p:ext uri="{BB962C8B-B14F-4D97-AF65-F5344CB8AC3E}">
        <p14:creationId xmlns:p14="http://schemas.microsoft.com/office/powerpoint/2010/main" val="29617387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B6CDA21F-E7AF-4C75-8395-33F58D5B0E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3B4E10-2E2C-E2DF-F417-A8ACC4AB821E}"/>
              </a:ext>
            </a:extLst>
          </p:cNvPr>
          <p:cNvSpPr>
            <a:spLocks noGrp="1"/>
          </p:cNvSpPr>
          <p:nvPr>
            <p:ph type="title"/>
          </p:nvPr>
        </p:nvSpPr>
        <p:spPr>
          <a:xfrm>
            <a:off x="1043631" y="809898"/>
            <a:ext cx="9942716" cy="1554480"/>
          </a:xfrm>
        </p:spPr>
        <p:txBody>
          <a:bodyPr anchor="ctr">
            <a:normAutofit/>
          </a:bodyPr>
          <a:lstStyle/>
          <a:p>
            <a:r>
              <a:rPr lang="en-US" sz="4800"/>
              <a:t>Discretion</a:t>
            </a:r>
          </a:p>
        </p:txBody>
      </p:sp>
      <p:sp>
        <p:nvSpPr>
          <p:cNvPr id="3" name="Content Placeholder 2">
            <a:extLst>
              <a:ext uri="{FF2B5EF4-FFF2-40B4-BE49-F238E27FC236}">
                <a16:creationId xmlns:a16="http://schemas.microsoft.com/office/drawing/2014/main" id="{56C89138-3EAD-4DF6-8453-334348CA9538}"/>
              </a:ext>
            </a:extLst>
          </p:cNvPr>
          <p:cNvSpPr>
            <a:spLocks noGrp="1"/>
          </p:cNvSpPr>
          <p:nvPr>
            <p:ph idx="1"/>
          </p:nvPr>
        </p:nvSpPr>
        <p:spPr>
          <a:xfrm>
            <a:off x="1045028" y="3017522"/>
            <a:ext cx="9941319" cy="3124658"/>
          </a:xfrm>
        </p:spPr>
        <p:txBody>
          <a:bodyPr vert="horz" lIns="91440" tIns="45720" rIns="91440" bIns="45720" rtlCol="0" anchor="ctr">
            <a:normAutofit/>
          </a:bodyPr>
          <a:lstStyle/>
          <a:p>
            <a:r>
              <a:rPr lang="en-US" sz="2400">
                <a:ea typeface="+mn-lt"/>
                <a:cs typeface="+mn-lt"/>
              </a:rPr>
              <a:t>Police discretion has been a contentious issue and over time it has been curbed through legislation and various policies.</a:t>
            </a:r>
          </a:p>
          <a:p>
            <a:r>
              <a:rPr lang="en-US" sz="2400">
                <a:ea typeface="+mn-lt"/>
                <a:cs typeface="+mn-lt"/>
              </a:rPr>
              <a:t> Discretion came to be seen as opportunity for officers to act in discriminatory ways according to their own prejudices and biases.</a:t>
            </a:r>
          </a:p>
          <a:p>
            <a:r>
              <a:rPr lang="en-US" sz="2400">
                <a:ea typeface="+mn-lt"/>
                <a:cs typeface="+mn-lt"/>
              </a:rPr>
              <a:t> Communities lost trust in the police and the consequences were to be more directive and prescriptive in dictating how officers should deal with ever more situations.</a:t>
            </a:r>
            <a:endParaRPr lang="en-US" sz="2400"/>
          </a:p>
        </p:txBody>
      </p:sp>
      <p:cxnSp>
        <p:nvCxnSpPr>
          <p:cNvPr id="17" name="Straight Connector 16">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74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660A088-33DC-01E9-E9FD-D79065CCDF83}"/>
              </a:ext>
            </a:extLst>
          </p:cNvPr>
          <p:cNvSpPr>
            <a:spLocks noGrp="1"/>
          </p:cNvSpPr>
          <p:nvPr>
            <p:ph type="title"/>
          </p:nvPr>
        </p:nvSpPr>
        <p:spPr>
          <a:xfrm>
            <a:off x="793662" y="386930"/>
            <a:ext cx="10066122" cy="1298448"/>
          </a:xfrm>
        </p:spPr>
        <p:txBody>
          <a:bodyPr anchor="b">
            <a:normAutofit/>
          </a:bodyPr>
          <a:lstStyle/>
          <a:p>
            <a:r>
              <a:rPr lang="en-US" sz="4800"/>
              <a:t>Code of Ethics and decision making</a:t>
            </a:r>
          </a:p>
        </p:txBody>
      </p:sp>
      <p:sp>
        <p:nvSpPr>
          <p:cNvPr id="23" name="Rectangle 2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C928657F-15FD-0A61-FC83-6B5B208DC703}"/>
              </a:ext>
            </a:extLst>
          </p:cNvPr>
          <p:cNvSpPr>
            <a:spLocks noGrp="1"/>
          </p:cNvSpPr>
          <p:nvPr>
            <p:ph idx="1"/>
          </p:nvPr>
        </p:nvSpPr>
        <p:spPr>
          <a:xfrm>
            <a:off x="793661" y="2599509"/>
            <a:ext cx="4530898" cy="3639450"/>
          </a:xfrm>
        </p:spPr>
        <p:txBody>
          <a:bodyPr vert="horz" lIns="91440" tIns="45720" rIns="91440" bIns="45720" rtlCol="0" anchor="ctr">
            <a:normAutofit/>
          </a:bodyPr>
          <a:lstStyle/>
          <a:p>
            <a:r>
              <a:rPr lang="en-US" sz="1700">
                <a:ea typeface="+mn-lt"/>
                <a:cs typeface="+mn-lt"/>
              </a:rPr>
              <a:t>Ethical systems outline the basis for decision making by shaping what it means to be good. </a:t>
            </a:r>
          </a:p>
          <a:p>
            <a:r>
              <a:rPr lang="en-US" sz="1700">
                <a:ea typeface="+mn-lt"/>
                <a:cs typeface="+mn-lt"/>
              </a:rPr>
              <a:t>Bruce-Smith et al (2023) identify three main approaches to ethical reasoning in their review underpinning the revision of the College’s Code of Ethics. </a:t>
            </a:r>
          </a:p>
          <a:p>
            <a:r>
              <a:rPr lang="en-US" sz="1700">
                <a:ea typeface="+mn-lt"/>
                <a:cs typeface="+mn-lt"/>
              </a:rPr>
              <a:t>These are </a:t>
            </a:r>
            <a:r>
              <a:rPr lang="en-US" sz="1700" b="1">
                <a:ea typeface="+mn-lt"/>
                <a:cs typeface="+mn-lt"/>
              </a:rPr>
              <a:t>consequentialism</a:t>
            </a:r>
            <a:r>
              <a:rPr lang="en-US" sz="1700">
                <a:ea typeface="+mn-lt"/>
                <a:cs typeface="+mn-lt"/>
              </a:rPr>
              <a:t>, which focuses ethical reasoning on outcomes, </a:t>
            </a:r>
            <a:r>
              <a:rPr lang="en-US" sz="1700" b="1">
                <a:ea typeface="+mn-lt"/>
                <a:cs typeface="+mn-lt"/>
              </a:rPr>
              <a:t>deontological </a:t>
            </a:r>
            <a:r>
              <a:rPr lang="en-US" sz="1700">
                <a:ea typeface="+mn-lt"/>
                <a:cs typeface="+mn-lt"/>
              </a:rPr>
              <a:t>reasoning, which focuses on what we are duty bound to do through reason, and </a:t>
            </a:r>
            <a:r>
              <a:rPr lang="en-US" sz="1700" b="1">
                <a:ea typeface="+mn-lt"/>
                <a:cs typeface="+mn-lt"/>
              </a:rPr>
              <a:t>virtue ethics</a:t>
            </a:r>
            <a:r>
              <a:rPr lang="en-US" sz="1700">
                <a:ea typeface="+mn-lt"/>
                <a:cs typeface="+mn-lt"/>
              </a:rPr>
              <a:t>, which requires interpreting the specifics of a context as it relates to established values.</a:t>
            </a:r>
            <a:endParaRPr lang="en-US" sz="1700"/>
          </a:p>
        </p:txBody>
      </p:sp>
      <p:pic>
        <p:nvPicPr>
          <p:cNvPr id="4" name="Picture 3" descr="Our mission, vision and values | Northamptonshire Police">
            <a:extLst>
              <a:ext uri="{FF2B5EF4-FFF2-40B4-BE49-F238E27FC236}">
                <a16:creationId xmlns:a16="http://schemas.microsoft.com/office/drawing/2014/main" id="{7C62A82A-07AA-2AD0-6056-5161573683A3}"/>
              </a:ext>
            </a:extLst>
          </p:cNvPr>
          <p:cNvPicPr>
            <a:picLocks noChangeAspect="1"/>
          </p:cNvPicPr>
          <p:nvPr/>
        </p:nvPicPr>
        <p:blipFill>
          <a:blip r:embed="rId2"/>
          <a:stretch>
            <a:fillRect/>
          </a:stretch>
        </p:blipFill>
        <p:spPr>
          <a:xfrm>
            <a:off x="5911532" y="2519467"/>
            <a:ext cx="5150277" cy="3643820"/>
          </a:xfrm>
          <a:prstGeom prst="rect">
            <a:avLst/>
          </a:prstGeom>
        </p:spPr>
      </p:pic>
      <p:sp>
        <p:nvSpPr>
          <p:cNvPr id="27" name="Rectangle 26">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937037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 name="Rectangle 4">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29CE4A-F1BD-3F55-7629-60D499AB0821}"/>
              </a:ext>
            </a:extLst>
          </p:cNvPr>
          <p:cNvSpPr>
            <a:spLocks noGrp="1"/>
          </p:cNvSpPr>
          <p:nvPr>
            <p:ph type="title"/>
          </p:nvPr>
        </p:nvSpPr>
        <p:spPr>
          <a:xfrm>
            <a:off x="808638" y="386930"/>
            <a:ext cx="9236700" cy="1188950"/>
          </a:xfrm>
        </p:spPr>
        <p:txBody>
          <a:bodyPr anchor="b">
            <a:normAutofit/>
          </a:bodyPr>
          <a:lstStyle/>
          <a:p>
            <a:r>
              <a:rPr lang="en-US" sz="5400"/>
              <a:t>Discretion</a:t>
            </a:r>
          </a:p>
        </p:txBody>
      </p:sp>
      <p:grpSp>
        <p:nvGrpSpPr>
          <p:cNvPr id="6" name="Group 5">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 name="Rectangle 8">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ED0772D-59E2-620B-E6B1-1F6FCD9B2F39}"/>
              </a:ext>
            </a:extLst>
          </p:cNvPr>
          <p:cNvSpPr>
            <a:spLocks noGrp="1"/>
          </p:cNvSpPr>
          <p:nvPr>
            <p:ph idx="1"/>
          </p:nvPr>
        </p:nvSpPr>
        <p:spPr>
          <a:xfrm>
            <a:off x="793660" y="2599509"/>
            <a:ext cx="10143668" cy="3435531"/>
          </a:xfrm>
        </p:spPr>
        <p:txBody>
          <a:bodyPr vert="horz" lIns="91440" tIns="45720" rIns="91440" bIns="45720" rtlCol="0" anchor="ctr">
            <a:normAutofit/>
          </a:bodyPr>
          <a:lstStyle/>
          <a:p>
            <a:pPr marL="0" indent="0">
              <a:buNone/>
            </a:pPr>
            <a:r>
              <a:rPr lang="en-US" sz="1500">
                <a:ea typeface="+mn-lt"/>
                <a:cs typeface="+mn-lt"/>
              </a:rPr>
              <a:t>Discretion is the art of making the most appropriate decision in each and every circumstance, a form of professional judgement that can be explained, justified, and </a:t>
            </a:r>
            <a:r>
              <a:rPr lang="en-US" sz="1500" err="1">
                <a:ea typeface="+mn-lt"/>
                <a:cs typeface="+mn-lt"/>
              </a:rPr>
              <a:t>legitimised</a:t>
            </a:r>
            <a:r>
              <a:rPr lang="en-US" sz="1500">
                <a:ea typeface="+mn-lt"/>
                <a:cs typeface="+mn-lt"/>
              </a:rPr>
              <a:t> as required. </a:t>
            </a:r>
            <a:endParaRPr lang="en-US" sz="1500"/>
          </a:p>
          <a:p>
            <a:endParaRPr lang="en-US" sz="1500">
              <a:ea typeface="+mn-lt"/>
              <a:cs typeface="+mn-lt"/>
            </a:endParaRPr>
          </a:p>
          <a:p>
            <a:pPr marL="0" indent="0">
              <a:buNone/>
            </a:pPr>
            <a:r>
              <a:rPr lang="en-US" sz="1500">
                <a:ea typeface="+mn-lt"/>
                <a:cs typeface="+mn-lt"/>
              </a:rPr>
              <a:t>It needs to be open and accountable and in this way it challenges all forms of discrimination, at the level of the corrupt officer, but also in institutional forms.</a:t>
            </a:r>
            <a:endParaRPr lang="en-US" sz="1500"/>
          </a:p>
          <a:p>
            <a:endParaRPr lang="en-US" sz="1500"/>
          </a:p>
          <a:p>
            <a:pPr marL="0" indent="0">
              <a:buNone/>
            </a:pPr>
            <a:r>
              <a:rPr lang="en-US" sz="1500">
                <a:ea typeface="+mn-lt"/>
                <a:cs typeface="+mn-lt"/>
              </a:rPr>
              <a:t>This understanding of discretion is </a:t>
            </a:r>
            <a:r>
              <a:rPr lang="en-US" sz="1500" err="1">
                <a:ea typeface="+mn-lt"/>
                <a:cs typeface="+mn-lt"/>
              </a:rPr>
              <a:t>recognised</a:t>
            </a:r>
            <a:r>
              <a:rPr lang="en-US" sz="1500">
                <a:ea typeface="+mn-lt"/>
                <a:cs typeface="+mn-lt"/>
              </a:rPr>
              <a:t> in the College’s revised Code of Ethics, which promotes an ethical approach to policing that is guided by the following three principles:-</a:t>
            </a:r>
            <a:endParaRPr lang="en-US" sz="1500"/>
          </a:p>
          <a:p>
            <a:r>
              <a:rPr lang="en-US" sz="1500" err="1">
                <a:ea typeface="+mn-lt"/>
                <a:cs typeface="+mn-lt"/>
              </a:rPr>
              <a:t>prioritising</a:t>
            </a:r>
            <a:r>
              <a:rPr lang="en-US" sz="1500">
                <a:ea typeface="+mn-lt"/>
                <a:cs typeface="+mn-lt"/>
              </a:rPr>
              <a:t> public service</a:t>
            </a:r>
            <a:endParaRPr lang="en-US" sz="1500"/>
          </a:p>
          <a:p>
            <a:r>
              <a:rPr lang="en-US" sz="1500">
                <a:ea typeface="+mn-lt"/>
                <a:cs typeface="+mn-lt"/>
              </a:rPr>
              <a:t>leading with professional courage</a:t>
            </a:r>
            <a:endParaRPr lang="en-US" sz="1500"/>
          </a:p>
          <a:p>
            <a:r>
              <a:rPr lang="en-US" sz="1500">
                <a:ea typeface="+mn-lt"/>
                <a:cs typeface="+mn-lt"/>
              </a:rPr>
              <a:t>responding with respect and empathy</a:t>
            </a:r>
            <a:endParaRPr lang="en-US" sz="1500"/>
          </a:p>
        </p:txBody>
      </p:sp>
    </p:spTree>
    <p:extLst>
      <p:ext uri="{BB962C8B-B14F-4D97-AF65-F5344CB8AC3E}">
        <p14:creationId xmlns:p14="http://schemas.microsoft.com/office/powerpoint/2010/main" val="154634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 name="Rectangle 5">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34D18DD-D65E-CD05-3739-E545320F954E}"/>
              </a:ext>
            </a:extLst>
          </p:cNvPr>
          <p:cNvSpPr>
            <a:spLocks noGrp="1"/>
          </p:cNvSpPr>
          <p:nvPr>
            <p:ph type="title"/>
          </p:nvPr>
        </p:nvSpPr>
        <p:spPr>
          <a:xfrm>
            <a:off x="589560" y="856180"/>
            <a:ext cx="4560584" cy="1128068"/>
          </a:xfrm>
        </p:spPr>
        <p:txBody>
          <a:bodyPr anchor="ctr">
            <a:normAutofit/>
          </a:bodyPr>
          <a:lstStyle/>
          <a:p>
            <a:r>
              <a:rPr lang="en-US" sz="4000"/>
              <a:t>Task- 30 Mins</a:t>
            </a:r>
          </a:p>
        </p:txBody>
      </p:sp>
      <p:grpSp>
        <p:nvGrpSpPr>
          <p:cNvPr id="7" name="Group 6">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2" name="Rectangle 1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9113079-2911-DE03-CDEE-A813116B69CD}"/>
              </a:ext>
            </a:extLst>
          </p:cNvPr>
          <p:cNvSpPr>
            <a:spLocks noGrp="1"/>
          </p:cNvSpPr>
          <p:nvPr>
            <p:ph idx="1"/>
          </p:nvPr>
        </p:nvSpPr>
        <p:spPr>
          <a:xfrm>
            <a:off x="590719" y="2330505"/>
            <a:ext cx="4559425" cy="3979585"/>
          </a:xfrm>
        </p:spPr>
        <p:txBody>
          <a:bodyPr vert="horz" lIns="91440" tIns="45720" rIns="91440" bIns="45720" rtlCol="0" anchor="ctr">
            <a:normAutofit/>
          </a:bodyPr>
          <a:lstStyle/>
          <a:p>
            <a:pPr marL="0" indent="0">
              <a:buNone/>
            </a:pPr>
            <a:r>
              <a:rPr lang="en-US" sz="2000"/>
              <a:t>Research into the following cases:-</a:t>
            </a:r>
          </a:p>
          <a:p>
            <a:pPr marL="0" indent="0">
              <a:buNone/>
            </a:pPr>
            <a:endParaRPr lang="en-US" sz="2000"/>
          </a:p>
          <a:p>
            <a:pPr marL="0" indent="0">
              <a:buNone/>
            </a:pPr>
            <a:endParaRPr lang="en-US" sz="2000"/>
          </a:p>
          <a:p>
            <a:pPr marL="514350" indent="-514350">
              <a:buAutoNum type="arabicParenR"/>
            </a:pPr>
            <a:r>
              <a:rPr lang="en-US" sz="2000"/>
              <a:t>Group 1-Lynette Wallace</a:t>
            </a:r>
          </a:p>
          <a:p>
            <a:pPr marL="514350" indent="-514350">
              <a:buAutoNum type="arabicParenR"/>
            </a:pPr>
            <a:r>
              <a:rPr lang="en-US" sz="2000"/>
              <a:t>Group 2- GXW &amp; KZA</a:t>
            </a:r>
          </a:p>
          <a:p>
            <a:pPr marL="514350" indent="-514350">
              <a:buAutoNum type="arabicParenR"/>
            </a:pPr>
            <a:r>
              <a:rPr lang="en-US" sz="2000"/>
              <a:t>Group 3- Brixton Riots</a:t>
            </a:r>
          </a:p>
          <a:p>
            <a:pPr marL="514350" indent="-514350">
              <a:buAutoNum type="arabicParenR"/>
            </a:pPr>
            <a:r>
              <a:rPr lang="en-US" sz="2000"/>
              <a:t>Group 4- Afzal Akmal V Commissioner of Police of the city of London</a:t>
            </a:r>
          </a:p>
          <a:p>
            <a:pPr marL="0" indent="0">
              <a:buNone/>
            </a:pPr>
            <a:endParaRPr lang="en-US" sz="2000"/>
          </a:p>
          <a:p>
            <a:pPr marL="514350" indent="-514350">
              <a:buAutoNum type="arabicParenR"/>
            </a:pPr>
            <a:endParaRPr lang="en-US" sz="2000"/>
          </a:p>
        </p:txBody>
      </p:sp>
      <p:sp>
        <p:nvSpPr>
          <p:cNvPr id="17" name="Rectangle 1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Brixton riots 1981: What happened 40 years ago in London? - BBC Newsround">
            <a:extLst>
              <a:ext uri="{FF2B5EF4-FFF2-40B4-BE49-F238E27FC236}">
                <a16:creationId xmlns:a16="http://schemas.microsoft.com/office/drawing/2014/main" id="{03A01955-9CA7-FD54-97F1-56B8FC5D9E3E}"/>
              </a:ext>
            </a:extLst>
          </p:cNvPr>
          <p:cNvPicPr>
            <a:picLocks noChangeAspect="1"/>
          </p:cNvPicPr>
          <p:nvPr/>
        </p:nvPicPr>
        <p:blipFill rotWithShape="1">
          <a:blip r:embed="rId2"/>
          <a:srcRect l="18041" r="23934" b="2"/>
          <a:stretch/>
        </p:blipFill>
        <p:spPr>
          <a:xfrm>
            <a:off x="5977788" y="799352"/>
            <a:ext cx="5425410" cy="5259296"/>
          </a:xfrm>
          <a:prstGeom prst="rect">
            <a:avLst/>
          </a:prstGeom>
        </p:spPr>
      </p:pic>
    </p:spTree>
    <p:extLst>
      <p:ext uri="{BB962C8B-B14F-4D97-AF65-F5344CB8AC3E}">
        <p14:creationId xmlns:p14="http://schemas.microsoft.com/office/powerpoint/2010/main" val="83246713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2215C6C6-E45C-4179-9FC1-E8A4C1D474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0" name="Group 29">
            <a:extLst>
              <a:ext uri="{FF2B5EF4-FFF2-40B4-BE49-F238E27FC236}">
                <a16:creationId xmlns:a16="http://schemas.microsoft.com/office/drawing/2014/main" id="{5FE9FE4C-C9E0-4C54-8010-EA9D29CD4D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1564726" y="1890469"/>
            <a:ext cx="5860051" cy="2079143"/>
            <a:chOff x="6081624" y="1998368"/>
            <a:chExt cx="5613457" cy="782175"/>
          </a:xfrm>
          <a:solidFill>
            <a:schemeClr val="accent4"/>
          </a:solidFill>
        </p:grpSpPr>
        <p:sp>
          <p:nvSpPr>
            <p:cNvPr id="31" name="Rectangle 30">
              <a:extLst>
                <a:ext uri="{FF2B5EF4-FFF2-40B4-BE49-F238E27FC236}">
                  <a16:creationId xmlns:a16="http://schemas.microsoft.com/office/drawing/2014/main" id="{56FAD6EF-0374-46BD-901E-E901DCA01F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04847ABE-275E-4DCA-B164-A672D517FB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6081624" y="1998844"/>
              <a:ext cx="5372968" cy="7816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4" name="Rectangle 33">
            <a:extLst>
              <a:ext uri="{FF2B5EF4-FFF2-40B4-BE49-F238E27FC236}">
                <a16:creationId xmlns:a16="http://schemas.microsoft.com/office/drawing/2014/main" id="{3776B14B-F2F4-4825-8DA8-8C7A0F2B39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466344"/>
            <a:ext cx="11111729" cy="591782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A031EC-09AC-3AE7-32CE-640DC213C348}"/>
              </a:ext>
            </a:extLst>
          </p:cNvPr>
          <p:cNvSpPr>
            <a:spLocks noGrp="1"/>
          </p:cNvSpPr>
          <p:nvPr>
            <p:ph type="title"/>
          </p:nvPr>
        </p:nvSpPr>
        <p:spPr>
          <a:xfrm>
            <a:off x="586478" y="1683756"/>
            <a:ext cx="3115265" cy="2396359"/>
          </a:xfrm>
        </p:spPr>
        <p:txBody>
          <a:bodyPr anchor="b">
            <a:normAutofit/>
          </a:bodyPr>
          <a:lstStyle/>
          <a:p>
            <a:pPr algn="r"/>
            <a:r>
              <a:rPr lang="en-US" sz="4000">
                <a:solidFill>
                  <a:srgbClr val="FFFFFF"/>
                </a:solidFill>
              </a:rPr>
              <a:t>Is it ethical?</a:t>
            </a:r>
          </a:p>
        </p:txBody>
      </p:sp>
      <p:graphicFrame>
        <p:nvGraphicFramePr>
          <p:cNvPr id="23" name="Content Placeholder 2">
            <a:extLst>
              <a:ext uri="{FF2B5EF4-FFF2-40B4-BE49-F238E27FC236}">
                <a16:creationId xmlns:a16="http://schemas.microsoft.com/office/drawing/2014/main" id="{A68A02F8-C4C8-40CD-1139-717668D27D69}"/>
              </a:ext>
            </a:extLst>
          </p:cNvPr>
          <p:cNvGraphicFramePr>
            <a:graphicFrameLocks noGrp="1"/>
          </p:cNvGraphicFramePr>
          <p:nvPr>
            <p:ph idx="1"/>
            <p:extLst>
              <p:ext uri="{D42A27DB-BD31-4B8C-83A1-F6EECF244321}">
                <p14:modId xmlns:p14="http://schemas.microsoft.com/office/powerpoint/2010/main" val="3026663629"/>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0" name="TextBox 49">
            <a:extLst>
              <a:ext uri="{FF2B5EF4-FFF2-40B4-BE49-F238E27FC236}">
                <a16:creationId xmlns:a16="http://schemas.microsoft.com/office/drawing/2014/main" id="{6931ED5D-A5C0-3288-441F-DCA7FABE4C25}"/>
              </a:ext>
            </a:extLst>
          </p:cNvPr>
          <p:cNvSpPr txBox="1"/>
          <p:nvPr/>
        </p:nvSpPr>
        <p:spPr>
          <a:xfrm>
            <a:off x="882434" y="1619412"/>
            <a:ext cx="376246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a:t>Is it ethical?</a:t>
            </a:r>
          </a:p>
        </p:txBody>
      </p:sp>
    </p:spTree>
    <p:extLst>
      <p:ext uri="{BB962C8B-B14F-4D97-AF65-F5344CB8AC3E}">
        <p14:creationId xmlns:p14="http://schemas.microsoft.com/office/powerpoint/2010/main" val="31005676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FA26414-E5F1-6617-451C-0A015C969E44}"/>
              </a:ext>
            </a:extLst>
          </p:cNvPr>
          <p:cNvSpPr>
            <a:spLocks noGrp="1"/>
          </p:cNvSpPr>
          <p:nvPr>
            <p:ph type="title"/>
          </p:nvPr>
        </p:nvSpPr>
        <p:spPr>
          <a:xfrm>
            <a:off x="793662" y="386930"/>
            <a:ext cx="10066122" cy="1298448"/>
          </a:xfrm>
        </p:spPr>
        <p:txBody>
          <a:bodyPr anchor="b">
            <a:normAutofit/>
          </a:bodyPr>
          <a:lstStyle/>
          <a:p>
            <a:r>
              <a:rPr lang="en-US" sz="4800"/>
              <a:t>Any Questions?</a:t>
            </a:r>
          </a:p>
        </p:txBody>
      </p:sp>
      <p:sp>
        <p:nvSpPr>
          <p:cNvPr id="12" name="Rectangle 11">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C95FB6F-2789-9BFD-0941-8BC9F47F38BF}"/>
              </a:ext>
            </a:extLst>
          </p:cNvPr>
          <p:cNvSpPr>
            <a:spLocks noGrp="1"/>
          </p:cNvSpPr>
          <p:nvPr>
            <p:ph idx="1"/>
          </p:nvPr>
        </p:nvSpPr>
        <p:spPr>
          <a:xfrm>
            <a:off x="793661" y="2599509"/>
            <a:ext cx="4530898" cy="3639450"/>
          </a:xfrm>
        </p:spPr>
        <p:txBody>
          <a:bodyPr anchor="ctr">
            <a:normAutofit/>
          </a:bodyPr>
          <a:lstStyle/>
          <a:p>
            <a:endParaRPr lang="en-US" sz="2000"/>
          </a:p>
        </p:txBody>
      </p:sp>
      <p:pic>
        <p:nvPicPr>
          <p:cNvPr id="7" name="Graphic 6" descr="Question mark">
            <a:extLst>
              <a:ext uri="{FF2B5EF4-FFF2-40B4-BE49-F238E27FC236}">
                <a16:creationId xmlns:a16="http://schemas.microsoft.com/office/drawing/2014/main" id="{7A99B537-656B-7469-7ABE-55C5921BD38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29548" y="2484255"/>
            <a:ext cx="3714244" cy="3714244"/>
          </a:xfrm>
          <a:prstGeom prst="rect">
            <a:avLst/>
          </a:prstGeom>
        </p:spPr>
      </p:pic>
      <p:sp>
        <p:nvSpPr>
          <p:cNvPr id="16" name="Rectangle 15">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349131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346163D3-B666-4446-84C6-9902EB936B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807C89-0515-A9C1-79D3-B175F3875822}"/>
              </a:ext>
            </a:extLst>
          </p:cNvPr>
          <p:cNvSpPr>
            <a:spLocks noGrp="1"/>
          </p:cNvSpPr>
          <p:nvPr>
            <p:ph type="title"/>
          </p:nvPr>
        </p:nvSpPr>
        <p:spPr>
          <a:xfrm>
            <a:off x="7331384" y="679731"/>
            <a:ext cx="4171994" cy="3736540"/>
          </a:xfrm>
        </p:spPr>
        <p:txBody>
          <a:bodyPr vert="horz" lIns="91440" tIns="45720" rIns="91440" bIns="45720" rtlCol="0" anchor="b">
            <a:normAutofit/>
          </a:bodyPr>
          <a:lstStyle/>
          <a:p>
            <a:r>
              <a:rPr lang="en-US" sz="6000" kern="1200">
                <a:solidFill>
                  <a:schemeClr val="tx1"/>
                </a:solidFill>
                <a:latin typeface="+mj-lt"/>
                <a:ea typeface="+mj-ea"/>
                <a:cs typeface="+mj-cs"/>
              </a:rPr>
              <a:t>Session 2</a:t>
            </a:r>
          </a:p>
        </p:txBody>
      </p:sp>
      <p:grpSp>
        <p:nvGrpSpPr>
          <p:cNvPr id="24" name="Group 23">
            <a:extLst>
              <a:ext uri="{FF2B5EF4-FFF2-40B4-BE49-F238E27FC236}">
                <a16:creationId xmlns:a16="http://schemas.microsoft.com/office/drawing/2014/main" id="{3AF6A671-C637-4547-85F4-51B6D18813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29184" y="1"/>
            <a:ext cx="2446384" cy="5777808"/>
            <a:chOff x="329184" y="1"/>
            <a:chExt cx="524256" cy="5777808"/>
          </a:xfrm>
        </p:grpSpPr>
        <p:cxnSp>
          <p:nvCxnSpPr>
            <p:cNvPr id="25" name="Straight Connector 24">
              <a:extLst>
                <a:ext uri="{FF2B5EF4-FFF2-40B4-BE49-F238E27FC236}">
                  <a16:creationId xmlns:a16="http://schemas.microsoft.com/office/drawing/2014/main" id="{C575CF26-3D3C-4C5A-A2B7-00432016EF6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329184" y="5777809"/>
              <a:ext cx="521208" cy="0"/>
            </a:xfrm>
            <a:prstGeom prst="line">
              <a:avLst/>
            </a:prstGeom>
            <a:ln w="152400">
              <a:solidFill>
                <a:schemeClr val="accent4"/>
              </a:solidFill>
            </a:ln>
          </p:spPr>
          <p:style>
            <a:lnRef idx="1">
              <a:schemeClr val="accent1"/>
            </a:lnRef>
            <a:fillRef idx="0">
              <a:schemeClr val="accent1"/>
            </a:fillRef>
            <a:effectRef idx="0">
              <a:schemeClr val="accent1"/>
            </a:effectRef>
            <a:fontRef idx="minor">
              <a:schemeClr val="tx1"/>
            </a:fontRef>
          </p:style>
        </p:cxnSp>
        <p:sp>
          <p:nvSpPr>
            <p:cNvPr id="26" name="Rectangle 25">
              <a:extLst>
                <a:ext uri="{FF2B5EF4-FFF2-40B4-BE49-F238E27FC236}">
                  <a16:creationId xmlns:a16="http://schemas.microsoft.com/office/drawing/2014/main" id="{99413ED5-9ED4-4772-BCE4-2BCAE6B12E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29184" y="1"/>
              <a:ext cx="524256" cy="55321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8" name="Rectangle 27">
            <a:extLst>
              <a:ext uri="{FF2B5EF4-FFF2-40B4-BE49-F238E27FC236}">
                <a16:creationId xmlns:a16="http://schemas.microsoft.com/office/drawing/2014/main" id="{04357C93-F0CB-4A1C-8F77-4E90637898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8623" y="269325"/>
            <a:ext cx="6116779" cy="620629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Response policing week of action 2024 ...">
            <a:extLst>
              <a:ext uri="{FF2B5EF4-FFF2-40B4-BE49-F238E27FC236}">
                <a16:creationId xmlns:a16="http://schemas.microsoft.com/office/drawing/2014/main" id="{ED303962-4877-8E59-BCFD-44C1B5DE6AB2}"/>
              </a:ext>
            </a:extLst>
          </p:cNvPr>
          <p:cNvPicPr>
            <a:picLocks noGrp="1" noChangeAspect="1"/>
          </p:cNvPicPr>
          <p:nvPr>
            <p:ph idx="1"/>
          </p:nvPr>
        </p:nvPicPr>
        <p:blipFill>
          <a:blip r:embed="rId2"/>
          <a:stretch>
            <a:fillRect/>
          </a:stretch>
        </p:blipFill>
        <p:spPr>
          <a:xfrm>
            <a:off x="942597" y="568055"/>
            <a:ext cx="5608830" cy="5608830"/>
          </a:xfrm>
          <a:prstGeom prst="rect">
            <a:avLst/>
          </a:prstGeom>
        </p:spPr>
      </p:pic>
    </p:spTree>
    <p:extLst>
      <p:ext uri="{BB962C8B-B14F-4D97-AF65-F5344CB8AC3E}">
        <p14:creationId xmlns:p14="http://schemas.microsoft.com/office/powerpoint/2010/main" val="69406645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522B21E-B2B9-4C72-9A71-C87EFD1374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EB7D2A2-F448-44D4-938C-DC84CBCB3B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441258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71AEA07-1E14-44B4-8E55-64EF049CD6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6464" y="551962"/>
            <a:ext cx="10999072" cy="4618549"/>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26A7E5-A5C3-589D-27F8-BC94AE30E5A6}"/>
              </a:ext>
            </a:extLst>
          </p:cNvPr>
          <p:cNvSpPr>
            <a:spLocks noGrp="1"/>
          </p:cNvSpPr>
          <p:nvPr>
            <p:ph type="title"/>
          </p:nvPr>
        </p:nvSpPr>
        <p:spPr>
          <a:xfrm>
            <a:off x="1524000" y="1293338"/>
            <a:ext cx="9144000" cy="3274592"/>
          </a:xfrm>
        </p:spPr>
        <p:txBody>
          <a:bodyPr vert="horz" lIns="91440" tIns="45720" rIns="91440" bIns="45720" rtlCol="0" anchor="ctr">
            <a:normAutofit/>
          </a:bodyPr>
          <a:lstStyle/>
          <a:p>
            <a:pPr algn="ctr"/>
            <a:r>
              <a:rPr lang="en-US" sz="7200" kern="1200">
                <a:solidFill>
                  <a:schemeClr val="tx1"/>
                </a:solidFill>
                <a:latin typeface="+mj-lt"/>
                <a:ea typeface="+mj-ea"/>
                <a:cs typeface="+mj-cs"/>
              </a:rPr>
              <a:t>NDM activity</a:t>
            </a:r>
            <a:br>
              <a:rPr lang="en-US" sz="7200" kern="1200">
                <a:solidFill>
                  <a:schemeClr val="tx1"/>
                </a:solidFill>
                <a:latin typeface="+mj-lt"/>
                <a:ea typeface="+mj-ea"/>
                <a:cs typeface="+mj-cs"/>
              </a:rPr>
            </a:br>
            <a:endParaRPr lang="en-US" sz="7200" kern="1200">
              <a:solidFill>
                <a:schemeClr val="tx1"/>
              </a:solidFill>
              <a:latin typeface="+mj-lt"/>
              <a:ea typeface="+mj-ea"/>
              <a:cs typeface="+mj-cs"/>
            </a:endParaRPr>
          </a:p>
        </p:txBody>
      </p:sp>
      <p:sp>
        <p:nvSpPr>
          <p:cNvPr id="3" name="Content Placeholder 2">
            <a:extLst>
              <a:ext uri="{FF2B5EF4-FFF2-40B4-BE49-F238E27FC236}">
                <a16:creationId xmlns:a16="http://schemas.microsoft.com/office/drawing/2014/main" id="{D970DD53-9446-BE2F-3C49-C01FE2C2C7A8}"/>
              </a:ext>
            </a:extLst>
          </p:cNvPr>
          <p:cNvSpPr>
            <a:spLocks noGrp="1"/>
          </p:cNvSpPr>
          <p:nvPr>
            <p:ph idx="1"/>
          </p:nvPr>
        </p:nvSpPr>
        <p:spPr>
          <a:xfrm>
            <a:off x="1524000" y="5514052"/>
            <a:ext cx="9144000" cy="651910"/>
          </a:xfrm>
        </p:spPr>
        <p:txBody>
          <a:bodyPr vert="horz" lIns="91440" tIns="45720" rIns="91440" bIns="45720" rtlCol="0" anchor="ctr">
            <a:normAutofit/>
          </a:bodyPr>
          <a:lstStyle/>
          <a:p>
            <a:pPr marL="0" indent="0" algn="ctr">
              <a:buNone/>
            </a:pPr>
            <a:r>
              <a:rPr lang="en-US" sz="2400" kern="1200">
                <a:latin typeface="+mn-lt"/>
                <a:ea typeface="+mn-ea"/>
                <a:cs typeface="+mn-cs"/>
              </a:rPr>
              <a:t>Lets test the NDM.....</a:t>
            </a:r>
          </a:p>
        </p:txBody>
      </p:sp>
      <p:cxnSp>
        <p:nvCxnSpPr>
          <p:cNvPr id="14" name="Straight Connector 13">
            <a:extLst>
              <a:ext uri="{FF2B5EF4-FFF2-40B4-BE49-F238E27FC236}">
                <a16:creationId xmlns:a16="http://schemas.microsoft.com/office/drawing/2014/main" id="{F7C8EA93-3210-4C62-99E9-153C275E3A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96464" y="6354708"/>
            <a:ext cx="11000232" cy="0"/>
          </a:xfrm>
          <a:prstGeom prst="line">
            <a:avLst/>
          </a:prstGeom>
          <a:ln w="10160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024072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D2088F7-20C9-58C0-6BE0-1648356963DB}"/>
              </a:ext>
            </a:extLst>
          </p:cNvPr>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kern="1200">
                <a:solidFill>
                  <a:schemeClr val="bg1"/>
                </a:solidFill>
                <a:latin typeface="+mj-lt"/>
                <a:ea typeface="+mj-ea"/>
                <a:cs typeface="+mj-cs"/>
              </a:rPr>
              <a:t>National Decision Model (NDM)</a:t>
            </a:r>
          </a:p>
        </p:txBody>
      </p:sp>
      <p:pic>
        <p:nvPicPr>
          <p:cNvPr id="4" name="Content Placeholder 3" descr="A diagram of a diagram of ethics&#10;&#10;Description automatically generated">
            <a:extLst>
              <a:ext uri="{FF2B5EF4-FFF2-40B4-BE49-F238E27FC236}">
                <a16:creationId xmlns:a16="http://schemas.microsoft.com/office/drawing/2014/main" id="{C5C429B0-213D-6A2C-7905-C57F777461D3}"/>
              </a:ext>
            </a:extLst>
          </p:cNvPr>
          <p:cNvPicPr>
            <a:picLocks noGrp="1" noChangeAspect="1"/>
          </p:cNvPicPr>
          <p:nvPr>
            <p:ph idx="1"/>
          </p:nvPr>
        </p:nvPicPr>
        <p:blipFill>
          <a:blip r:embed="rId2"/>
          <a:stretch>
            <a:fillRect/>
          </a:stretch>
        </p:blipFill>
        <p:spPr>
          <a:xfrm>
            <a:off x="2190045" y="1675227"/>
            <a:ext cx="7811909" cy="4394199"/>
          </a:xfrm>
          <a:prstGeom prst="rect">
            <a:avLst/>
          </a:prstGeom>
        </p:spPr>
      </p:pic>
    </p:spTree>
    <p:extLst>
      <p:ext uri="{BB962C8B-B14F-4D97-AF65-F5344CB8AC3E}">
        <p14:creationId xmlns:p14="http://schemas.microsoft.com/office/powerpoint/2010/main" val="39048668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354D95-1A2B-A774-DD89-909D6574B958}"/>
              </a:ext>
            </a:extLst>
          </p:cNvPr>
          <p:cNvSpPr>
            <a:spLocks noGrp="1"/>
          </p:cNvSpPr>
          <p:nvPr>
            <p:ph type="title"/>
          </p:nvPr>
        </p:nvSpPr>
        <p:spPr>
          <a:xfrm>
            <a:off x="645064" y="525982"/>
            <a:ext cx="4282983" cy="1200361"/>
          </a:xfrm>
        </p:spPr>
        <p:txBody>
          <a:bodyPr anchor="b">
            <a:normAutofit/>
          </a:bodyPr>
          <a:lstStyle/>
          <a:p>
            <a:r>
              <a:rPr lang="en-US" sz="3600"/>
              <a:t>1st stage</a:t>
            </a:r>
          </a:p>
        </p:txBody>
      </p:sp>
      <p:sp>
        <p:nvSpPr>
          <p:cNvPr id="13" name="Rectangle 12">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B531B2CF-C697-3917-7F2E-5B3FEBA5001C}"/>
              </a:ext>
            </a:extLst>
          </p:cNvPr>
          <p:cNvSpPr>
            <a:spLocks noGrp="1"/>
          </p:cNvSpPr>
          <p:nvPr>
            <p:ph idx="1"/>
          </p:nvPr>
        </p:nvSpPr>
        <p:spPr>
          <a:xfrm>
            <a:off x="645066" y="2031101"/>
            <a:ext cx="4282984" cy="3511943"/>
          </a:xfrm>
        </p:spPr>
        <p:txBody>
          <a:bodyPr anchor="ctr">
            <a:normAutofit/>
          </a:bodyPr>
          <a:lstStyle/>
          <a:p>
            <a:pPr>
              <a:buFont typeface="Arial"/>
              <a:buChar char="•"/>
            </a:pPr>
            <a:r>
              <a:rPr lang="en-US" sz="2000">
                <a:ea typeface="+mn-lt"/>
                <a:cs typeface="+mn-lt"/>
              </a:rPr>
              <a:t>What is happening?</a:t>
            </a:r>
            <a:endParaRPr lang="en-US" sz="2000"/>
          </a:p>
          <a:p>
            <a:pPr>
              <a:buFont typeface="Arial"/>
              <a:buChar char="•"/>
            </a:pPr>
            <a:r>
              <a:rPr lang="en-US" sz="2000">
                <a:ea typeface="+mn-lt"/>
                <a:cs typeface="+mn-lt"/>
              </a:rPr>
              <a:t>What do I know so far?</a:t>
            </a:r>
            <a:endParaRPr lang="en-US" sz="2000"/>
          </a:p>
          <a:p>
            <a:pPr>
              <a:buFont typeface="Arial"/>
              <a:buChar char="•"/>
            </a:pPr>
            <a:r>
              <a:rPr lang="en-US" sz="2000">
                <a:ea typeface="+mn-lt"/>
                <a:cs typeface="+mn-lt"/>
              </a:rPr>
              <a:t>What do I not know?</a:t>
            </a:r>
            <a:endParaRPr lang="en-US" sz="2000"/>
          </a:p>
          <a:p>
            <a:pPr>
              <a:buFont typeface="Arial"/>
              <a:buChar char="•"/>
            </a:pPr>
            <a:r>
              <a:rPr lang="en-US" sz="2000">
                <a:ea typeface="+mn-lt"/>
                <a:cs typeface="+mn-lt"/>
              </a:rPr>
              <a:t>What further information (or intelligence) do I want/need at this moment?</a:t>
            </a:r>
            <a:endParaRPr lang="en-US" sz="2000"/>
          </a:p>
          <a:p>
            <a:pPr marL="0" indent="0">
              <a:buNone/>
            </a:pPr>
            <a:endParaRPr lang="en-US" sz="1800"/>
          </a:p>
          <a:p>
            <a:endParaRPr lang="en-US" sz="1800"/>
          </a:p>
        </p:txBody>
      </p:sp>
      <p:sp>
        <p:nvSpPr>
          <p:cNvPr id="15" name="Rectangle 14">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blue circle with white text&#10;&#10;Description automatically generated">
            <a:extLst>
              <a:ext uri="{FF2B5EF4-FFF2-40B4-BE49-F238E27FC236}">
                <a16:creationId xmlns:a16="http://schemas.microsoft.com/office/drawing/2014/main" id="{C0503D12-F568-AFE8-B0F4-16BF8C7673F6}"/>
              </a:ext>
            </a:extLst>
          </p:cNvPr>
          <p:cNvPicPr>
            <a:picLocks noChangeAspect="1"/>
          </p:cNvPicPr>
          <p:nvPr/>
        </p:nvPicPr>
        <p:blipFill>
          <a:blip r:embed="rId2"/>
          <a:stretch>
            <a:fillRect/>
          </a:stretch>
        </p:blipFill>
        <p:spPr>
          <a:xfrm>
            <a:off x="5987738" y="665366"/>
            <a:ext cx="5628018" cy="5294398"/>
          </a:xfrm>
          <a:prstGeom prst="rect">
            <a:avLst/>
          </a:prstGeom>
        </p:spPr>
      </p:pic>
    </p:spTree>
    <p:extLst>
      <p:ext uri="{BB962C8B-B14F-4D97-AF65-F5344CB8AC3E}">
        <p14:creationId xmlns:p14="http://schemas.microsoft.com/office/powerpoint/2010/main" val="3738113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87B7B5-ABAC-23F0-DECC-B29F46458E0C}"/>
              </a:ext>
            </a:extLst>
          </p:cNvPr>
          <p:cNvSpPr>
            <a:spLocks noGrp="1"/>
          </p:cNvSpPr>
          <p:nvPr>
            <p:ph type="title"/>
          </p:nvPr>
        </p:nvSpPr>
        <p:spPr>
          <a:xfrm>
            <a:off x="793662" y="386930"/>
            <a:ext cx="10066122" cy="1298448"/>
          </a:xfrm>
        </p:spPr>
        <p:txBody>
          <a:bodyPr anchor="b">
            <a:normAutofit/>
          </a:bodyPr>
          <a:lstStyle/>
          <a:p>
            <a:r>
              <a:rPr lang="en-US" sz="4800"/>
              <a:t>2nd Stage</a:t>
            </a:r>
          </a:p>
        </p:txBody>
      </p:sp>
      <p:sp>
        <p:nvSpPr>
          <p:cNvPr id="13" name="Rectangle 1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7A0651EE-39BC-63AE-F6FF-EC026CA804E5}"/>
              </a:ext>
            </a:extLst>
          </p:cNvPr>
          <p:cNvSpPr>
            <a:spLocks noGrp="1"/>
          </p:cNvSpPr>
          <p:nvPr>
            <p:ph idx="1"/>
          </p:nvPr>
        </p:nvSpPr>
        <p:spPr>
          <a:xfrm>
            <a:off x="339194" y="2783466"/>
            <a:ext cx="8092245" cy="4064565"/>
          </a:xfrm>
        </p:spPr>
        <p:txBody>
          <a:bodyPr vert="horz" lIns="91440" tIns="45720" rIns="91440" bIns="45720" rtlCol="0" anchor="ctr">
            <a:noAutofit/>
          </a:bodyPr>
          <a:lstStyle/>
          <a:p>
            <a:pPr>
              <a:buNone/>
            </a:pPr>
            <a:r>
              <a:rPr lang="en-US" sz="1600">
                <a:ea typeface="+mn-lt"/>
                <a:cs typeface="+mn-lt"/>
              </a:rPr>
              <a:t>Develop a working strategy to guide subsequent stages by asking yourself the following questions.</a:t>
            </a:r>
            <a:endParaRPr lang="en-US" sz="1600"/>
          </a:p>
          <a:p>
            <a:pPr>
              <a:buFont typeface="Arial"/>
              <a:buChar char="•"/>
            </a:pPr>
            <a:r>
              <a:rPr lang="en-US" sz="1600">
                <a:ea typeface="+mn-lt"/>
                <a:cs typeface="+mn-lt"/>
              </a:rPr>
              <a:t>Do I need to take action immediately?</a:t>
            </a:r>
            <a:endParaRPr lang="en-US" sz="1600"/>
          </a:p>
          <a:p>
            <a:pPr>
              <a:buFont typeface="Arial"/>
              <a:buChar char="•"/>
            </a:pPr>
            <a:r>
              <a:rPr lang="en-US" sz="1600">
                <a:ea typeface="+mn-lt"/>
                <a:cs typeface="+mn-lt"/>
              </a:rPr>
              <a:t>Do I need to seek more information?</a:t>
            </a:r>
            <a:endParaRPr lang="en-US" sz="1600"/>
          </a:p>
          <a:p>
            <a:pPr>
              <a:buFont typeface="Arial"/>
              <a:buChar char="•"/>
            </a:pPr>
            <a:r>
              <a:rPr lang="en-US" sz="1600">
                <a:ea typeface="+mn-lt"/>
                <a:cs typeface="+mn-lt"/>
              </a:rPr>
              <a:t>What could go wrong (and what could go well)?</a:t>
            </a:r>
            <a:endParaRPr lang="en-US" sz="1600"/>
          </a:p>
          <a:p>
            <a:pPr>
              <a:buFont typeface="Arial"/>
              <a:buChar char="•"/>
            </a:pPr>
            <a:r>
              <a:rPr lang="en-US" sz="1600">
                <a:ea typeface="+mn-lt"/>
                <a:cs typeface="+mn-lt"/>
              </a:rPr>
              <a:t>What is causing the situation?</a:t>
            </a:r>
            <a:endParaRPr lang="en-US" sz="1600"/>
          </a:p>
          <a:p>
            <a:pPr>
              <a:buFont typeface="Arial"/>
              <a:buChar char="•"/>
            </a:pPr>
            <a:r>
              <a:rPr lang="en-US" sz="1600">
                <a:ea typeface="+mn-lt"/>
                <a:cs typeface="+mn-lt"/>
              </a:rPr>
              <a:t>How probable is the risk of harm?</a:t>
            </a:r>
            <a:endParaRPr lang="en-US" sz="1600"/>
          </a:p>
          <a:p>
            <a:pPr>
              <a:buFont typeface="Arial"/>
              <a:buChar char="•"/>
            </a:pPr>
            <a:r>
              <a:rPr lang="en-US" sz="1600">
                <a:ea typeface="+mn-lt"/>
                <a:cs typeface="+mn-lt"/>
              </a:rPr>
              <a:t>How serious would it be?</a:t>
            </a:r>
            <a:endParaRPr lang="en-US" sz="1600"/>
          </a:p>
          <a:p>
            <a:pPr>
              <a:buFont typeface="Arial"/>
              <a:buChar char="•"/>
            </a:pPr>
            <a:r>
              <a:rPr lang="en-US" sz="1600">
                <a:ea typeface="+mn-lt"/>
                <a:cs typeface="+mn-lt"/>
              </a:rPr>
              <a:t>Is that level of risk acceptable?</a:t>
            </a:r>
            <a:endParaRPr lang="en-US" sz="1600"/>
          </a:p>
          <a:p>
            <a:pPr>
              <a:buFont typeface="Arial"/>
              <a:buChar char="•"/>
            </a:pPr>
            <a:r>
              <a:rPr lang="en-US" sz="1600">
                <a:ea typeface="+mn-lt"/>
                <a:cs typeface="+mn-lt"/>
              </a:rPr>
              <a:t>Is this a situation for the police alone to deal with?</a:t>
            </a:r>
            <a:endParaRPr lang="en-US" sz="1600"/>
          </a:p>
          <a:p>
            <a:pPr>
              <a:buFont typeface="Arial"/>
              <a:buChar char="•"/>
            </a:pPr>
            <a:r>
              <a:rPr lang="en-US" sz="1600">
                <a:ea typeface="+mn-lt"/>
                <a:cs typeface="+mn-lt"/>
              </a:rPr>
              <a:t>Am I the appropriate person to deal with this?</a:t>
            </a:r>
            <a:endParaRPr lang="en-US" sz="1600"/>
          </a:p>
          <a:p>
            <a:pPr>
              <a:buFont typeface="Arial"/>
              <a:buChar char="•"/>
            </a:pPr>
            <a:r>
              <a:rPr lang="en-US" sz="1600">
                <a:ea typeface="+mn-lt"/>
                <a:cs typeface="+mn-lt"/>
              </a:rPr>
              <a:t>What am I trying to achieve?</a:t>
            </a:r>
            <a:endParaRPr lang="en-US" sz="1600"/>
          </a:p>
          <a:p>
            <a:pPr>
              <a:buFont typeface="Arial"/>
              <a:buChar char="•"/>
            </a:pPr>
            <a:r>
              <a:rPr lang="en-US" sz="1600">
                <a:ea typeface="+mn-lt"/>
                <a:cs typeface="+mn-lt"/>
              </a:rPr>
              <a:t>Will my action resolve the situation?</a:t>
            </a:r>
            <a:endParaRPr lang="en-US" sz="1600"/>
          </a:p>
          <a:p>
            <a:pPr marL="0" indent="0">
              <a:buNone/>
            </a:pPr>
            <a:endParaRPr lang="en-US" sz="2000" b="1"/>
          </a:p>
          <a:p>
            <a:endParaRPr lang="en-US" sz="2000"/>
          </a:p>
        </p:txBody>
      </p:sp>
      <p:pic>
        <p:nvPicPr>
          <p:cNvPr id="4" name="Content Placeholder 3" descr="A blue circle with arrows pointing to a blue circle&#10;&#10;Description automatically generated">
            <a:extLst>
              <a:ext uri="{FF2B5EF4-FFF2-40B4-BE49-F238E27FC236}">
                <a16:creationId xmlns:a16="http://schemas.microsoft.com/office/drawing/2014/main" id="{BB15A5F5-A6D8-B17E-2BF5-C60EC1513FC4}"/>
              </a:ext>
            </a:extLst>
          </p:cNvPr>
          <p:cNvPicPr>
            <a:picLocks noChangeAspect="1"/>
          </p:cNvPicPr>
          <p:nvPr/>
        </p:nvPicPr>
        <p:blipFill>
          <a:blip r:embed="rId2"/>
          <a:stretch>
            <a:fillRect/>
          </a:stretch>
        </p:blipFill>
        <p:spPr>
          <a:xfrm>
            <a:off x="8432051" y="2388002"/>
            <a:ext cx="2708058" cy="2519108"/>
          </a:xfrm>
          <a:prstGeom prst="rect">
            <a:avLst/>
          </a:prstGeom>
        </p:spPr>
      </p:pic>
      <p:sp>
        <p:nvSpPr>
          <p:cNvPr id="17" name="Rectangle 16">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96786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8">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8">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8">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8">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8F716F-5E90-4C7E-CEE2-331DCC1B5E64}"/>
              </a:ext>
            </a:extLst>
          </p:cNvPr>
          <p:cNvSpPr>
            <a:spLocks noGrp="1"/>
          </p:cNvSpPr>
          <p:nvPr>
            <p:ph type="title"/>
          </p:nvPr>
        </p:nvSpPr>
        <p:spPr>
          <a:xfrm>
            <a:off x="793662" y="386930"/>
            <a:ext cx="10066122" cy="1298448"/>
          </a:xfrm>
        </p:spPr>
        <p:txBody>
          <a:bodyPr anchor="b">
            <a:normAutofit/>
          </a:bodyPr>
          <a:lstStyle/>
          <a:p>
            <a:r>
              <a:rPr lang="en-US" sz="4800"/>
              <a:t>3rd Stage</a:t>
            </a:r>
          </a:p>
        </p:txBody>
      </p:sp>
      <p:sp>
        <p:nvSpPr>
          <p:cNvPr id="13" name="Rectangle 1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28CF3F9E-EDE3-3C5D-C97C-9E1F706684B5}"/>
              </a:ext>
            </a:extLst>
          </p:cNvPr>
          <p:cNvSpPr>
            <a:spLocks noGrp="1"/>
          </p:cNvSpPr>
          <p:nvPr>
            <p:ph idx="1"/>
          </p:nvPr>
        </p:nvSpPr>
        <p:spPr>
          <a:xfrm>
            <a:off x="793661" y="2599509"/>
            <a:ext cx="4530898" cy="3639450"/>
          </a:xfrm>
        </p:spPr>
        <p:txBody>
          <a:bodyPr vert="horz" lIns="91440" tIns="45720" rIns="91440" bIns="45720" rtlCol="0" anchor="ctr">
            <a:noAutofit/>
          </a:bodyPr>
          <a:lstStyle/>
          <a:p>
            <a:pPr marL="0" indent="0">
              <a:buNone/>
            </a:pPr>
            <a:endParaRPr lang="en-US"/>
          </a:p>
          <a:p>
            <a:pPr>
              <a:buFont typeface="Arial"/>
              <a:buChar char="•"/>
            </a:pPr>
            <a:r>
              <a:rPr lang="en-US" sz="2400">
                <a:ea typeface="+mn-lt"/>
                <a:cs typeface="+mn-lt"/>
              </a:rPr>
              <a:t>What police powers might be required?</a:t>
            </a:r>
            <a:endParaRPr lang="en-US" sz="2400"/>
          </a:p>
          <a:p>
            <a:pPr>
              <a:buFont typeface="Arial"/>
              <a:buChar char="•"/>
            </a:pPr>
            <a:r>
              <a:rPr lang="en-US" sz="2400">
                <a:ea typeface="+mn-lt"/>
                <a:cs typeface="+mn-lt"/>
              </a:rPr>
              <a:t>Is there any national guidance covering this type of situation?</a:t>
            </a:r>
            <a:endParaRPr lang="en-US" sz="2400"/>
          </a:p>
          <a:p>
            <a:pPr>
              <a:buFont typeface="Arial"/>
              <a:buChar char="•"/>
            </a:pPr>
            <a:r>
              <a:rPr lang="en-US" sz="2400">
                <a:ea typeface="+mn-lt"/>
                <a:cs typeface="+mn-lt"/>
              </a:rPr>
              <a:t>Do any local </a:t>
            </a:r>
            <a:r>
              <a:rPr lang="en-US" sz="2400" err="1">
                <a:ea typeface="+mn-lt"/>
                <a:cs typeface="+mn-lt"/>
              </a:rPr>
              <a:t>organisational</a:t>
            </a:r>
            <a:r>
              <a:rPr lang="en-US" sz="2400">
                <a:ea typeface="+mn-lt"/>
                <a:cs typeface="+mn-lt"/>
              </a:rPr>
              <a:t> policies or guidelines apply?</a:t>
            </a:r>
            <a:endParaRPr lang="en-US" sz="2400"/>
          </a:p>
          <a:p>
            <a:pPr>
              <a:buFont typeface="Arial"/>
              <a:buChar char="•"/>
            </a:pPr>
            <a:r>
              <a:rPr lang="en-US" sz="2400">
                <a:ea typeface="+mn-lt"/>
                <a:cs typeface="+mn-lt"/>
              </a:rPr>
              <a:t>What legislation might apply?</a:t>
            </a:r>
            <a:endParaRPr lang="en-US" sz="2400"/>
          </a:p>
          <a:p>
            <a:pPr>
              <a:buFont typeface="Arial"/>
              <a:buChar char="•"/>
            </a:pPr>
            <a:r>
              <a:rPr lang="en-US" sz="2400">
                <a:ea typeface="+mn-lt"/>
                <a:cs typeface="+mn-lt"/>
              </a:rPr>
              <a:t>Is there any research evidence?</a:t>
            </a:r>
            <a:endParaRPr lang="en-US" sz="2400"/>
          </a:p>
          <a:p>
            <a:pPr marL="0" indent="0">
              <a:buNone/>
            </a:pPr>
            <a:endParaRPr lang="en-US" sz="2000"/>
          </a:p>
          <a:p>
            <a:endParaRPr lang="en-US" sz="2000"/>
          </a:p>
        </p:txBody>
      </p:sp>
      <p:pic>
        <p:nvPicPr>
          <p:cNvPr id="4" name="Content Placeholder 3" descr="A blue circle with arrows pointing to the center&#10;&#10;Description automatically generated">
            <a:extLst>
              <a:ext uri="{FF2B5EF4-FFF2-40B4-BE49-F238E27FC236}">
                <a16:creationId xmlns:a16="http://schemas.microsoft.com/office/drawing/2014/main" id="{062A48DB-8C61-F75A-556E-D8FEA3E003F2}"/>
              </a:ext>
            </a:extLst>
          </p:cNvPr>
          <p:cNvPicPr>
            <a:picLocks noChangeAspect="1"/>
          </p:cNvPicPr>
          <p:nvPr/>
        </p:nvPicPr>
        <p:blipFill>
          <a:blip r:embed="rId2"/>
          <a:stretch>
            <a:fillRect/>
          </a:stretch>
        </p:blipFill>
        <p:spPr>
          <a:xfrm>
            <a:off x="6299779" y="2484255"/>
            <a:ext cx="4373782" cy="3714244"/>
          </a:xfrm>
          <a:prstGeom prst="rect">
            <a:avLst/>
          </a:prstGeom>
        </p:spPr>
      </p:pic>
      <p:sp>
        <p:nvSpPr>
          <p:cNvPr id="17" name="Rectangle 16">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457510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4E87FB1-9485-A5A0-7A11-475F17E5DD06}"/>
              </a:ext>
            </a:extLst>
          </p:cNvPr>
          <p:cNvSpPr>
            <a:spLocks noGrp="1"/>
          </p:cNvSpPr>
          <p:nvPr>
            <p:ph type="title"/>
          </p:nvPr>
        </p:nvSpPr>
        <p:spPr>
          <a:xfrm>
            <a:off x="793662" y="386930"/>
            <a:ext cx="10066122" cy="1298448"/>
          </a:xfrm>
        </p:spPr>
        <p:txBody>
          <a:bodyPr anchor="b">
            <a:normAutofit/>
          </a:bodyPr>
          <a:lstStyle/>
          <a:p>
            <a:r>
              <a:rPr lang="en-US" sz="4800"/>
              <a:t>4th Stage</a:t>
            </a:r>
          </a:p>
        </p:txBody>
      </p:sp>
      <p:sp>
        <p:nvSpPr>
          <p:cNvPr id="13" name="Rectangle 1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1F3890E4-D2E2-5193-8D68-8EE148C9E98F}"/>
              </a:ext>
            </a:extLst>
          </p:cNvPr>
          <p:cNvSpPr>
            <a:spLocks noGrp="1"/>
          </p:cNvSpPr>
          <p:nvPr>
            <p:ph idx="1"/>
          </p:nvPr>
        </p:nvSpPr>
        <p:spPr>
          <a:xfrm>
            <a:off x="793661" y="2599509"/>
            <a:ext cx="4530898" cy="3639450"/>
          </a:xfrm>
        </p:spPr>
        <p:txBody>
          <a:bodyPr vert="horz" lIns="91440" tIns="45720" rIns="91440" bIns="45720" rtlCol="0" anchor="ctr">
            <a:noAutofit/>
          </a:bodyPr>
          <a:lstStyle/>
          <a:p>
            <a:r>
              <a:rPr lang="en-US" sz="1500">
                <a:ea typeface="+mn-lt"/>
                <a:cs typeface="+mn-lt"/>
              </a:rPr>
              <a:t>what options are available </a:t>
            </a:r>
            <a:endParaRPr lang="en-US" sz="1500" b="1"/>
          </a:p>
          <a:p>
            <a:r>
              <a:rPr lang="en-US" sz="1500">
                <a:ea typeface="+mn-lt"/>
                <a:cs typeface="+mn-lt"/>
              </a:rPr>
              <a:t>immediacy of any threat</a:t>
            </a:r>
            <a:endParaRPr lang="en-US" sz="1500"/>
          </a:p>
          <a:p>
            <a:r>
              <a:rPr lang="en-US" sz="1500">
                <a:ea typeface="+mn-lt"/>
                <a:cs typeface="+mn-lt"/>
              </a:rPr>
              <a:t>amount of time available</a:t>
            </a:r>
            <a:endParaRPr lang="en-US" sz="1500"/>
          </a:p>
          <a:p>
            <a:r>
              <a:rPr lang="en-US" sz="1500">
                <a:ea typeface="+mn-lt"/>
                <a:cs typeface="+mn-lt"/>
              </a:rPr>
              <a:t>available resources and support</a:t>
            </a:r>
            <a:endParaRPr lang="en-US" sz="1500"/>
          </a:p>
          <a:p>
            <a:r>
              <a:rPr lang="en-US" sz="1500">
                <a:ea typeface="+mn-lt"/>
                <a:cs typeface="+mn-lt"/>
              </a:rPr>
              <a:t>your own knowledge, experience and skills</a:t>
            </a:r>
            <a:endParaRPr lang="en-US" sz="1500"/>
          </a:p>
          <a:p>
            <a:r>
              <a:rPr lang="en-US" sz="1500">
                <a:ea typeface="+mn-lt"/>
                <a:cs typeface="+mn-lt"/>
              </a:rPr>
              <a:t>impact of potential action on the situation and the public</a:t>
            </a:r>
            <a:endParaRPr lang="en-US" sz="1500"/>
          </a:p>
          <a:p>
            <a:r>
              <a:rPr lang="en-US" sz="1500">
                <a:ea typeface="+mn-lt"/>
                <a:cs typeface="+mn-lt"/>
              </a:rPr>
              <a:t>what action to take if things do not happen as anticipated</a:t>
            </a:r>
            <a:endParaRPr lang="en-US" sz="1500"/>
          </a:p>
          <a:p>
            <a:pPr>
              <a:buNone/>
            </a:pPr>
            <a:r>
              <a:rPr lang="en-US" sz="1500" b="1">
                <a:ea typeface="+mn-lt"/>
                <a:cs typeface="+mn-lt"/>
              </a:rPr>
              <a:t>If you have to account for your decision, will you be able to say it was: </a:t>
            </a:r>
            <a:endParaRPr lang="en-US" sz="1500" b="1"/>
          </a:p>
          <a:p>
            <a:pPr>
              <a:buFont typeface="Arial"/>
              <a:buChar char="•"/>
            </a:pPr>
            <a:r>
              <a:rPr lang="en-US" sz="1500">
                <a:ea typeface="+mn-lt"/>
                <a:cs typeface="+mn-lt"/>
              </a:rPr>
              <a:t>proportionate, legitimate, necessary and ethical?</a:t>
            </a:r>
            <a:endParaRPr lang="en-US" sz="1500"/>
          </a:p>
          <a:p>
            <a:pPr>
              <a:buFont typeface="Arial"/>
              <a:buChar char="•"/>
            </a:pPr>
            <a:r>
              <a:rPr lang="en-US" sz="1500">
                <a:ea typeface="+mn-lt"/>
                <a:cs typeface="+mn-lt"/>
              </a:rPr>
              <a:t>reasonable in the circumstances facing them at the time?</a:t>
            </a:r>
            <a:endParaRPr lang="en-US" sz="1500"/>
          </a:p>
          <a:p>
            <a:pPr marL="0" indent="0">
              <a:buNone/>
            </a:pPr>
            <a:endParaRPr lang="en-US" sz="2000" b="1"/>
          </a:p>
          <a:p>
            <a:endParaRPr lang="en-US" sz="2000"/>
          </a:p>
        </p:txBody>
      </p:sp>
      <p:pic>
        <p:nvPicPr>
          <p:cNvPr id="4" name="Content Placeholder 3" descr="A blue circle with white text&#10;&#10;Description automatically generated">
            <a:extLst>
              <a:ext uri="{FF2B5EF4-FFF2-40B4-BE49-F238E27FC236}">
                <a16:creationId xmlns:a16="http://schemas.microsoft.com/office/drawing/2014/main" id="{9624E326-774E-D503-4F67-937EA561C3D1}"/>
              </a:ext>
            </a:extLst>
          </p:cNvPr>
          <p:cNvPicPr>
            <a:picLocks noChangeAspect="1"/>
          </p:cNvPicPr>
          <p:nvPr/>
        </p:nvPicPr>
        <p:blipFill>
          <a:blip r:embed="rId2"/>
          <a:stretch>
            <a:fillRect/>
          </a:stretch>
        </p:blipFill>
        <p:spPr>
          <a:xfrm>
            <a:off x="6501068" y="2484255"/>
            <a:ext cx="3971204" cy="3714244"/>
          </a:xfrm>
          <a:prstGeom prst="rect">
            <a:avLst/>
          </a:prstGeom>
        </p:spPr>
      </p:pic>
      <p:sp>
        <p:nvSpPr>
          <p:cNvPr id="17" name="Rectangle 16">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882369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8">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8">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8">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443373-0343-9F85-8663-D01C0F509D20}"/>
              </a:ext>
            </a:extLst>
          </p:cNvPr>
          <p:cNvSpPr>
            <a:spLocks noGrp="1"/>
          </p:cNvSpPr>
          <p:nvPr>
            <p:ph type="title"/>
          </p:nvPr>
        </p:nvSpPr>
        <p:spPr>
          <a:xfrm>
            <a:off x="793662" y="386930"/>
            <a:ext cx="10066122" cy="1298448"/>
          </a:xfrm>
        </p:spPr>
        <p:txBody>
          <a:bodyPr anchor="b">
            <a:normAutofit/>
          </a:bodyPr>
          <a:lstStyle/>
          <a:p>
            <a:r>
              <a:rPr lang="en-US" sz="4800"/>
              <a:t>5th Stage</a:t>
            </a:r>
          </a:p>
        </p:txBody>
      </p:sp>
      <p:sp>
        <p:nvSpPr>
          <p:cNvPr id="13" name="Rectangle 1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AC65EBB7-E26E-F116-71AC-9A28D12C9F55}"/>
              </a:ext>
            </a:extLst>
          </p:cNvPr>
          <p:cNvSpPr>
            <a:spLocks noGrp="1"/>
          </p:cNvSpPr>
          <p:nvPr>
            <p:ph idx="1"/>
          </p:nvPr>
        </p:nvSpPr>
        <p:spPr>
          <a:xfrm>
            <a:off x="793661" y="2599509"/>
            <a:ext cx="4530898" cy="3639450"/>
          </a:xfrm>
        </p:spPr>
        <p:txBody>
          <a:bodyPr anchor="ctr">
            <a:normAutofit/>
          </a:bodyPr>
          <a:lstStyle/>
          <a:p>
            <a:endParaRPr lang="en-US" sz="2000" b="1"/>
          </a:p>
          <a:p>
            <a:endParaRPr lang="en-US" sz="2000"/>
          </a:p>
        </p:txBody>
      </p:sp>
      <p:pic>
        <p:nvPicPr>
          <p:cNvPr id="4" name="Content Placeholder 3" descr="A blue circle with white text&#10;&#10;Description automatically generated">
            <a:extLst>
              <a:ext uri="{FF2B5EF4-FFF2-40B4-BE49-F238E27FC236}">
                <a16:creationId xmlns:a16="http://schemas.microsoft.com/office/drawing/2014/main" id="{AB1F3B35-9177-8957-2213-1CA5CF5E1A16}"/>
              </a:ext>
            </a:extLst>
          </p:cNvPr>
          <p:cNvPicPr>
            <a:picLocks noChangeAspect="1"/>
          </p:cNvPicPr>
          <p:nvPr/>
        </p:nvPicPr>
        <p:blipFill>
          <a:blip r:embed="rId2"/>
          <a:stretch>
            <a:fillRect/>
          </a:stretch>
        </p:blipFill>
        <p:spPr>
          <a:xfrm>
            <a:off x="6676498" y="2484255"/>
            <a:ext cx="3620344" cy="3714244"/>
          </a:xfrm>
          <a:prstGeom prst="rect">
            <a:avLst/>
          </a:prstGeom>
        </p:spPr>
      </p:pic>
      <p:sp>
        <p:nvSpPr>
          <p:cNvPr id="17" name="Rectangle 16">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5790DCF-DF01-7E8A-F7D4-F05A6559871A}"/>
              </a:ext>
            </a:extLst>
          </p:cNvPr>
          <p:cNvSpPr txBox="1"/>
          <p:nvPr/>
        </p:nvSpPr>
        <p:spPr>
          <a:xfrm>
            <a:off x="112295" y="2205789"/>
            <a:ext cx="7234989" cy="38472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latin typeface="Aptos"/>
              </a:rPr>
              <a:t>Action</a:t>
            </a:r>
          </a:p>
          <a:p>
            <a:r>
              <a:rPr lang="en-US" b="1">
                <a:latin typeface="Aptos"/>
              </a:rPr>
              <a:t>Respond</a:t>
            </a:r>
          </a:p>
          <a:p>
            <a:pPr>
              <a:buFont typeface=""/>
              <a:buChar char="•"/>
            </a:pPr>
            <a:r>
              <a:rPr lang="en-US">
                <a:latin typeface="Aptos"/>
              </a:rPr>
              <a:t>Implement the option you have selected.</a:t>
            </a:r>
          </a:p>
          <a:p>
            <a:pPr>
              <a:buFont typeface=""/>
              <a:buChar char="•"/>
            </a:pPr>
            <a:r>
              <a:rPr lang="en-US">
                <a:latin typeface="Aptos"/>
              </a:rPr>
              <a:t>Does anyone else need to know what you have decided?</a:t>
            </a:r>
          </a:p>
          <a:p>
            <a:r>
              <a:rPr lang="en-US" b="1">
                <a:latin typeface="Aptos"/>
              </a:rPr>
              <a:t>Record</a:t>
            </a:r>
          </a:p>
          <a:p>
            <a:pPr>
              <a:buFont typeface=""/>
              <a:buChar char="•"/>
            </a:pPr>
            <a:r>
              <a:rPr lang="en-US">
                <a:latin typeface="Aptos"/>
              </a:rPr>
              <a:t>If you think it is appropriate, record what you did and why.</a:t>
            </a:r>
          </a:p>
          <a:p>
            <a:r>
              <a:rPr lang="en-US" b="1">
                <a:latin typeface="Aptos"/>
              </a:rPr>
              <a:t>Monitor</a:t>
            </a:r>
          </a:p>
          <a:p>
            <a:pPr>
              <a:buFont typeface=""/>
              <a:buChar char="•"/>
            </a:pPr>
            <a:r>
              <a:rPr lang="en-US">
                <a:latin typeface="Aptos"/>
              </a:rPr>
              <a:t>What happened as a result of your decision?</a:t>
            </a:r>
          </a:p>
          <a:p>
            <a:pPr>
              <a:buFont typeface=""/>
              <a:buChar char="•"/>
            </a:pPr>
            <a:r>
              <a:rPr lang="en-US">
                <a:latin typeface="Aptos"/>
              </a:rPr>
              <a:t>Was it what you wanted or expected to happen?</a:t>
            </a:r>
          </a:p>
          <a:p>
            <a:r>
              <a:rPr lang="en-US">
                <a:latin typeface="Aptos"/>
              </a:rPr>
              <a:t>If the incident is continuing, go through the NDM again as necessary.</a:t>
            </a:r>
          </a:p>
          <a:p>
            <a:r>
              <a:rPr lang="en-US" b="1"/>
              <a:t>Review</a:t>
            </a:r>
            <a:endParaRPr lang="en-US"/>
          </a:p>
          <a:p>
            <a:r>
              <a:rPr lang="en-US" sz="1400">
                <a:ea typeface="+mn-lt"/>
                <a:cs typeface="+mn-lt"/>
              </a:rPr>
              <a:t>If the incident is over, review your decisions, using the NDM. What lessons can you take from the event for future practice?</a:t>
            </a:r>
            <a:endParaRPr lang="en-US"/>
          </a:p>
          <a:p>
            <a:endParaRPr lang="en-US">
              <a:latin typeface="Aptos"/>
            </a:endParaRPr>
          </a:p>
        </p:txBody>
      </p:sp>
    </p:spTree>
    <p:extLst>
      <p:ext uri="{BB962C8B-B14F-4D97-AF65-F5344CB8AC3E}">
        <p14:creationId xmlns:p14="http://schemas.microsoft.com/office/powerpoint/2010/main" val="3230399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522B21E-B2B9-4C72-9A71-C87EFD1374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EB7D2A2-F448-44D4-938C-DC84CBCB3B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441258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71AEA07-1E14-44B4-8E55-64EF049CD6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6464" y="551962"/>
            <a:ext cx="10999072" cy="4618549"/>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87887F-7FE2-AE4A-CC08-22BD1C039D25}"/>
              </a:ext>
            </a:extLst>
          </p:cNvPr>
          <p:cNvSpPr>
            <a:spLocks noGrp="1"/>
          </p:cNvSpPr>
          <p:nvPr>
            <p:ph type="title"/>
          </p:nvPr>
        </p:nvSpPr>
        <p:spPr>
          <a:xfrm>
            <a:off x="1524000" y="1293338"/>
            <a:ext cx="9144000" cy="3274592"/>
          </a:xfrm>
        </p:spPr>
        <p:txBody>
          <a:bodyPr vert="horz" lIns="91440" tIns="45720" rIns="91440" bIns="45720" rtlCol="0" anchor="ctr">
            <a:normAutofit/>
          </a:bodyPr>
          <a:lstStyle/>
          <a:p>
            <a:pPr algn="ctr"/>
            <a:r>
              <a:rPr lang="en-US" sz="7200" kern="1200">
                <a:solidFill>
                  <a:schemeClr val="tx1"/>
                </a:solidFill>
                <a:latin typeface="+mj-lt"/>
                <a:ea typeface="+mj-ea"/>
                <a:cs typeface="+mj-cs"/>
              </a:rPr>
              <a:t>Now you decide....</a:t>
            </a:r>
          </a:p>
        </p:txBody>
      </p:sp>
      <p:cxnSp>
        <p:nvCxnSpPr>
          <p:cNvPr id="14" name="Straight Connector 13">
            <a:extLst>
              <a:ext uri="{FF2B5EF4-FFF2-40B4-BE49-F238E27FC236}">
                <a16:creationId xmlns:a16="http://schemas.microsoft.com/office/drawing/2014/main" id="{F7C8EA93-3210-4C62-99E9-153C275E3A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96464" y="6354708"/>
            <a:ext cx="11000232" cy="0"/>
          </a:xfrm>
          <a:prstGeom prst="line">
            <a:avLst/>
          </a:prstGeom>
          <a:ln w="10160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087038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ECA6DCB-B7E1-40A9-9524-540C6DA40B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9B4D71-3526-A4A3-ABDC-8DC1F5FC54AC}"/>
              </a:ext>
            </a:extLst>
          </p:cNvPr>
          <p:cNvSpPr>
            <a:spLocks noGrp="1"/>
          </p:cNvSpPr>
          <p:nvPr>
            <p:ph type="title"/>
          </p:nvPr>
        </p:nvSpPr>
        <p:spPr>
          <a:xfrm>
            <a:off x="589560" y="856180"/>
            <a:ext cx="5279408" cy="1128068"/>
          </a:xfrm>
        </p:spPr>
        <p:txBody>
          <a:bodyPr anchor="ctr">
            <a:normAutofit/>
          </a:bodyPr>
          <a:lstStyle/>
          <a:p>
            <a:r>
              <a:rPr lang="en-US" sz="4000"/>
              <a:t>Scenario 1</a:t>
            </a:r>
          </a:p>
        </p:txBody>
      </p:sp>
      <p:grpSp>
        <p:nvGrpSpPr>
          <p:cNvPr id="12" name="Group 11">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3" name="Rectangle 12">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123821"/>
            <a:ext cx="4975066"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DBF2610-4F9C-9A43-D63A-A4E3E8F32EAB}"/>
              </a:ext>
            </a:extLst>
          </p:cNvPr>
          <p:cNvSpPr>
            <a:spLocks noGrp="1"/>
          </p:cNvSpPr>
          <p:nvPr>
            <p:ph idx="1"/>
          </p:nvPr>
        </p:nvSpPr>
        <p:spPr>
          <a:xfrm>
            <a:off x="590719" y="2330505"/>
            <a:ext cx="5278066" cy="3979585"/>
          </a:xfrm>
        </p:spPr>
        <p:txBody>
          <a:bodyPr vert="horz" lIns="91440" tIns="45720" rIns="91440" bIns="45720" rtlCol="0" anchor="ctr">
            <a:normAutofit/>
          </a:bodyPr>
          <a:lstStyle/>
          <a:p>
            <a:r>
              <a:rPr lang="en-US" sz="2000" b="1">
                <a:ea typeface="+mn-lt"/>
                <a:cs typeface="+mn-lt"/>
              </a:rPr>
              <a:t>Domestic Violence Call</a:t>
            </a:r>
            <a:endParaRPr lang="en-US" sz="2000"/>
          </a:p>
          <a:p>
            <a:pPr marL="0" indent="0">
              <a:buNone/>
            </a:pPr>
            <a:r>
              <a:rPr lang="en-US" sz="2000">
                <a:ea typeface="+mn-lt"/>
                <a:cs typeface="+mn-lt"/>
              </a:rPr>
              <a:t>You receive a call about a domestic disturbance. On arrival, you find a woman with visible injuries and a man who is intoxicated and aggressive.</a:t>
            </a:r>
            <a:endParaRPr lang="en-US" sz="2000"/>
          </a:p>
          <a:p>
            <a:endParaRPr lang="en-US" sz="2000"/>
          </a:p>
        </p:txBody>
      </p:sp>
      <p:sp>
        <p:nvSpPr>
          <p:cNvPr id="18" name="Rectangle 17">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49687" y="357447"/>
            <a:ext cx="4845488" cy="2923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7 Ways On How To Deal With An Angry Drunk">
            <a:extLst>
              <a:ext uri="{FF2B5EF4-FFF2-40B4-BE49-F238E27FC236}">
                <a16:creationId xmlns:a16="http://schemas.microsoft.com/office/drawing/2014/main" id="{4F40AD89-224F-DC42-0D0D-601794504985}"/>
              </a:ext>
            </a:extLst>
          </p:cNvPr>
          <p:cNvPicPr>
            <a:picLocks noChangeAspect="1"/>
          </p:cNvPicPr>
          <p:nvPr/>
        </p:nvPicPr>
        <p:blipFill rotWithShape="1">
          <a:blip r:embed="rId2"/>
          <a:srcRect l="7775" r="12294" b="1"/>
          <a:stretch/>
        </p:blipFill>
        <p:spPr>
          <a:xfrm>
            <a:off x="7083423" y="581892"/>
            <a:ext cx="4397433" cy="2518756"/>
          </a:xfrm>
          <a:prstGeom prst="rect">
            <a:avLst/>
          </a:prstGeom>
        </p:spPr>
      </p:pic>
      <p:sp>
        <p:nvSpPr>
          <p:cNvPr id="22" name="Rectangle 21">
            <a:extLst>
              <a:ext uri="{FF2B5EF4-FFF2-40B4-BE49-F238E27FC236}">
                <a16:creationId xmlns:a16="http://schemas.microsoft.com/office/drawing/2014/main" id="{8CB5D2D7-DF65-4E86-BFBA-FFB9B5ACEB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49687" y="3505479"/>
            <a:ext cx="4845488" cy="292358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Woman With A Black Eye Stock Photo - Download Image Now - Women, One Woman  Only, Black Eye - iStock">
            <a:extLst>
              <a:ext uri="{FF2B5EF4-FFF2-40B4-BE49-F238E27FC236}">
                <a16:creationId xmlns:a16="http://schemas.microsoft.com/office/drawing/2014/main" id="{586B7D99-6E92-9189-8CF5-1143B922879D}"/>
              </a:ext>
            </a:extLst>
          </p:cNvPr>
          <p:cNvPicPr>
            <a:picLocks noChangeAspect="1"/>
          </p:cNvPicPr>
          <p:nvPr/>
        </p:nvPicPr>
        <p:blipFill rotWithShape="1">
          <a:blip r:embed="rId3"/>
          <a:srcRect t="27250" r="1" b="34501"/>
          <a:stretch/>
        </p:blipFill>
        <p:spPr>
          <a:xfrm>
            <a:off x="7083423" y="3707894"/>
            <a:ext cx="4395569" cy="2518756"/>
          </a:xfrm>
          <a:prstGeom prst="rect">
            <a:avLst/>
          </a:prstGeom>
        </p:spPr>
      </p:pic>
    </p:spTree>
    <p:extLst>
      <p:ext uri="{BB962C8B-B14F-4D97-AF65-F5344CB8AC3E}">
        <p14:creationId xmlns:p14="http://schemas.microsoft.com/office/powerpoint/2010/main" val="25080896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354D95-1A2B-A774-DD89-909D6574B958}"/>
              </a:ext>
            </a:extLst>
          </p:cNvPr>
          <p:cNvSpPr>
            <a:spLocks noGrp="1"/>
          </p:cNvSpPr>
          <p:nvPr>
            <p:ph type="title"/>
          </p:nvPr>
        </p:nvSpPr>
        <p:spPr>
          <a:xfrm>
            <a:off x="645064" y="525982"/>
            <a:ext cx="4282983" cy="1200361"/>
          </a:xfrm>
        </p:spPr>
        <p:txBody>
          <a:bodyPr anchor="b">
            <a:normAutofit/>
          </a:bodyPr>
          <a:lstStyle/>
          <a:p>
            <a:r>
              <a:rPr lang="en-US" sz="3600"/>
              <a:t>1st stage</a:t>
            </a:r>
          </a:p>
        </p:txBody>
      </p:sp>
      <p:sp>
        <p:nvSpPr>
          <p:cNvPr id="13" name="Rectangle 12">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B531B2CF-C697-3917-7F2E-5B3FEBA5001C}"/>
              </a:ext>
            </a:extLst>
          </p:cNvPr>
          <p:cNvSpPr>
            <a:spLocks noGrp="1"/>
          </p:cNvSpPr>
          <p:nvPr>
            <p:ph idx="1"/>
          </p:nvPr>
        </p:nvSpPr>
        <p:spPr>
          <a:xfrm>
            <a:off x="645066" y="2031101"/>
            <a:ext cx="4282984" cy="3511943"/>
          </a:xfrm>
        </p:spPr>
        <p:txBody>
          <a:bodyPr anchor="ctr">
            <a:normAutofit/>
          </a:bodyPr>
          <a:lstStyle/>
          <a:p>
            <a:pPr marL="0" indent="0">
              <a:buNone/>
            </a:pPr>
            <a:r>
              <a:rPr lang="en-US" sz="1800" b="1">
                <a:ea typeface="+mn-lt"/>
                <a:cs typeface="+mn-lt"/>
              </a:rPr>
              <a:t>What we know:</a:t>
            </a:r>
            <a:r>
              <a:rPr lang="en-US" sz="1800">
                <a:ea typeface="+mn-lt"/>
                <a:cs typeface="+mn-lt"/>
              </a:rPr>
              <a:t> </a:t>
            </a:r>
          </a:p>
          <a:p>
            <a:pPr marL="0" indent="0">
              <a:buNone/>
            </a:pPr>
            <a:r>
              <a:rPr lang="en-US" sz="1800">
                <a:ea typeface="+mn-lt"/>
                <a:cs typeface="+mn-lt"/>
              </a:rPr>
              <a:t>A woman with visible injuries, a man who is intoxicated and aggressive.</a:t>
            </a:r>
            <a:endParaRPr lang="en-US" sz="1800"/>
          </a:p>
          <a:p>
            <a:pPr marL="0" indent="0">
              <a:buNone/>
            </a:pPr>
            <a:r>
              <a:rPr lang="en-US" sz="1800" b="1">
                <a:ea typeface="+mn-lt"/>
                <a:cs typeface="+mn-lt"/>
              </a:rPr>
              <a:t>What do we need to know?</a:t>
            </a:r>
            <a:endParaRPr lang="en-US" b="1"/>
          </a:p>
          <a:p>
            <a:pPr marL="0" indent="0">
              <a:buNone/>
            </a:pPr>
            <a:r>
              <a:rPr lang="en-US" sz="1800">
                <a:ea typeface="+mn-lt"/>
                <a:cs typeface="+mn-lt"/>
              </a:rPr>
              <a:t>The nature and severity of the injuries, any history of domestic violence, presence of weapons, and the safety of other potential occupants.</a:t>
            </a:r>
            <a:endParaRPr lang="en-US"/>
          </a:p>
          <a:p>
            <a:endParaRPr lang="en-US" sz="1800"/>
          </a:p>
        </p:txBody>
      </p:sp>
      <p:sp>
        <p:nvSpPr>
          <p:cNvPr id="15" name="Rectangle 14">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blue circle with white text&#10;&#10;Description automatically generated">
            <a:extLst>
              <a:ext uri="{FF2B5EF4-FFF2-40B4-BE49-F238E27FC236}">
                <a16:creationId xmlns:a16="http://schemas.microsoft.com/office/drawing/2014/main" id="{C0503D12-F568-AFE8-B0F4-16BF8C7673F6}"/>
              </a:ext>
            </a:extLst>
          </p:cNvPr>
          <p:cNvPicPr>
            <a:picLocks noChangeAspect="1"/>
          </p:cNvPicPr>
          <p:nvPr/>
        </p:nvPicPr>
        <p:blipFill>
          <a:blip r:embed="rId2"/>
          <a:stretch>
            <a:fillRect/>
          </a:stretch>
        </p:blipFill>
        <p:spPr>
          <a:xfrm>
            <a:off x="5987738" y="665366"/>
            <a:ext cx="5628018" cy="5294398"/>
          </a:xfrm>
          <a:prstGeom prst="rect">
            <a:avLst/>
          </a:prstGeom>
        </p:spPr>
      </p:pic>
    </p:spTree>
    <p:extLst>
      <p:ext uri="{BB962C8B-B14F-4D97-AF65-F5344CB8AC3E}">
        <p14:creationId xmlns:p14="http://schemas.microsoft.com/office/powerpoint/2010/main" val="1978511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87B7B5-ABAC-23F0-DECC-B29F46458E0C}"/>
              </a:ext>
            </a:extLst>
          </p:cNvPr>
          <p:cNvSpPr>
            <a:spLocks noGrp="1"/>
          </p:cNvSpPr>
          <p:nvPr>
            <p:ph type="title"/>
          </p:nvPr>
        </p:nvSpPr>
        <p:spPr>
          <a:xfrm>
            <a:off x="793662" y="386930"/>
            <a:ext cx="10066122" cy="1298448"/>
          </a:xfrm>
        </p:spPr>
        <p:txBody>
          <a:bodyPr anchor="b">
            <a:normAutofit/>
          </a:bodyPr>
          <a:lstStyle/>
          <a:p>
            <a:r>
              <a:rPr lang="en-US" sz="4800"/>
              <a:t>2nd Stage</a:t>
            </a:r>
          </a:p>
        </p:txBody>
      </p:sp>
      <p:sp>
        <p:nvSpPr>
          <p:cNvPr id="13" name="Rectangle 1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7A0651EE-39BC-63AE-F6FF-EC026CA804E5}"/>
              </a:ext>
            </a:extLst>
          </p:cNvPr>
          <p:cNvSpPr>
            <a:spLocks noGrp="1"/>
          </p:cNvSpPr>
          <p:nvPr>
            <p:ph idx="1"/>
          </p:nvPr>
        </p:nvSpPr>
        <p:spPr>
          <a:xfrm>
            <a:off x="464798" y="2423047"/>
            <a:ext cx="4579024" cy="4048523"/>
          </a:xfrm>
        </p:spPr>
        <p:txBody>
          <a:bodyPr anchor="ctr">
            <a:normAutofit lnSpcReduction="10000"/>
          </a:bodyPr>
          <a:lstStyle/>
          <a:p>
            <a:pPr marL="0" indent="0">
              <a:buNone/>
            </a:pPr>
            <a:r>
              <a:rPr lang="en-US" sz="2000" b="1">
                <a:ea typeface="+mn-lt"/>
                <a:cs typeface="+mn-lt"/>
              </a:rPr>
              <a:t>Risks:</a:t>
            </a:r>
            <a:endParaRPr lang="en-US" sz="2000">
              <a:ea typeface="+mn-lt"/>
              <a:cs typeface="+mn-lt"/>
            </a:endParaRPr>
          </a:p>
          <a:p>
            <a:r>
              <a:rPr lang="en-US" sz="2000">
                <a:ea typeface="+mn-lt"/>
                <a:cs typeface="+mn-lt"/>
              </a:rPr>
              <a:t> Immediate physical harm to the woman, potential escalation by the man, and possible involvement of others.</a:t>
            </a:r>
            <a:endParaRPr lang="en-US" sz="2000"/>
          </a:p>
          <a:p>
            <a:pPr marL="0" indent="0">
              <a:buNone/>
            </a:pPr>
            <a:r>
              <a:rPr lang="en-US" sz="2000" b="1">
                <a:ea typeface="+mn-lt"/>
                <a:cs typeface="+mn-lt"/>
              </a:rPr>
              <a:t>Threats:</a:t>
            </a:r>
            <a:endParaRPr lang="en-US">
              <a:ea typeface="+mn-lt"/>
              <a:cs typeface="+mn-lt"/>
            </a:endParaRPr>
          </a:p>
          <a:p>
            <a:r>
              <a:rPr lang="en-US" sz="2000">
                <a:ea typeface="+mn-lt"/>
                <a:cs typeface="+mn-lt"/>
              </a:rPr>
              <a:t> Aggressive behavior from the man, intoxication increasing unpredictability.</a:t>
            </a:r>
            <a:endParaRPr lang="en-US"/>
          </a:p>
          <a:p>
            <a:pPr marL="0" indent="0">
              <a:buNone/>
            </a:pPr>
            <a:r>
              <a:rPr lang="en-US" sz="2000" b="1">
                <a:ea typeface="+mn-lt"/>
                <a:cs typeface="+mn-lt"/>
              </a:rPr>
              <a:t>Opportunities:</a:t>
            </a:r>
            <a:endParaRPr lang="en-US">
              <a:ea typeface="+mn-lt"/>
              <a:cs typeface="+mn-lt"/>
            </a:endParaRPr>
          </a:p>
          <a:p>
            <a:r>
              <a:rPr lang="en-US" sz="2000">
                <a:ea typeface="+mn-lt"/>
                <a:cs typeface="+mn-lt"/>
              </a:rPr>
              <a:t> Remove the woman to safety, de-escalate the situation, gather evidence.</a:t>
            </a:r>
            <a:endParaRPr lang="en-US"/>
          </a:p>
          <a:p>
            <a:endParaRPr lang="en-US" sz="2000"/>
          </a:p>
        </p:txBody>
      </p:sp>
      <p:pic>
        <p:nvPicPr>
          <p:cNvPr id="4" name="Content Placeholder 3" descr="A blue circle with arrows pointing to a blue circle&#10;&#10;Description automatically generated">
            <a:extLst>
              <a:ext uri="{FF2B5EF4-FFF2-40B4-BE49-F238E27FC236}">
                <a16:creationId xmlns:a16="http://schemas.microsoft.com/office/drawing/2014/main" id="{BB15A5F5-A6D8-B17E-2BF5-C60EC1513FC4}"/>
              </a:ext>
            </a:extLst>
          </p:cNvPr>
          <p:cNvPicPr>
            <a:picLocks noChangeAspect="1"/>
          </p:cNvPicPr>
          <p:nvPr/>
        </p:nvPicPr>
        <p:blipFill>
          <a:blip r:embed="rId2"/>
          <a:stretch>
            <a:fillRect/>
          </a:stretch>
        </p:blipFill>
        <p:spPr>
          <a:xfrm>
            <a:off x="6490957" y="2484255"/>
            <a:ext cx="3991426" cy="3714244"/>
          </a:xfrm>
          <a:prstGeom prst="rect">
            <a:avLst/>
          </a:prstGeom>
        </p:spPr>
      </p:pic>
      <p:sp>
        <p:nvSpPr>
          <p:cNvPr id="17" name="Rectangle 16">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95729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8F716F-5E90-4C7E-CEE2-331DCC1B5E64}"/>
              </a:ext>
            </a:extLst>
          </p:cNvPr>
          <p:cNvSpPr>
            <a:spLocks noGrp="1"/>
          </p:cNvSpPr>
          <p:nvPr>
            <p:ph type="title"/>
          </p:nvPr>
        </p:nvSpPr>
        <p:spPr>
          <a:xfrm>
            <a:off x="793662" y="386930"/>
            <a:ext cx="10066122" cy="1298448"/>
          </a:xfrm>
        </p:spPr>
        <p:txBody>
          <a:bodyPr anchor="b">
            <a:normAutofit/>
          </a:bodyPr>
          <a:lstStyle/>
          <a:p>
            <a:r>
              <a:rPr lang="en-US" sz="4800"/>
              <a:t>3rd Stage</a:t>
            </a:r>
          </a:p>
        </p:txBody>
      </p:sp>
      <p:sp>
        <p:nvSpPr>
          <p:cNvPr id="13" name="Rectangle 1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28CF3F9E-EDE3-3C5D-C97C-9E1F706684B5}"/>
              </a:ext>
            </a:extLst>
          </p:cNvPr>
          <p:cNvSpPr>
            <a:spLocks noGrp="1"/>
          </p:cNvSpPr>
          <p:nvPr>
            <p:ph idx="1"/>
          </p:nvPr>
        </p:nvSpPr>
        <p:spPr>
          <a:xfrm>
            <a:off x="793661" y="2599509"/>
            <a:ext cx="4530898" cy="3639450"/>
          </a:xfrm>
        </p:spPr>
        <p:txBody>
          <a:bodyPr anchor="ctr">
            <a:normAutofit lnSpcReduction="10000"/>
          </a:bodyPr>
          <a:lstStyle/>
          <a:p>
            <a:pPr marL="0" indent="0">
              <a:buNone/>
            </a:pPr>
            <a:endParaRPr lang="en-US"/>
          </a:p>
          <a:p>
            <a:pPr marL="0" indent="0">
              <a:buNone/>
            </a:pPr>
            <a:r>
              <a:rPr lang="en-US" sz="2000" b="1">
                <a:ea typeface="+mn-lt"/>
                <a:cs typeface="+mn-lt"/>
              </a:rPr>
              <a:t>Legal powers:</a:t>
            </a:r>
            <a:r>
              <a:rPr lang="en-US" sz="2000">
                <a:ea typeface="+mn-lt"/>
                <a:cs typeface="+mn-lt"/>
              </a:rPr>
              <a:t> </a:t>
            </a:r>
            <a:endParaRPr lang="en-US">
              <a:ea typeface="+mn-lt"/>
              <a:cs typeface="+mn-lt"/>
            </a:endParaRPr>
          </a:p>
          <a:p>
            <a:r>
              <a:rPr lang="en-US" sz="2000">
                <a:ea typeface="+mn-lt"/>
                <a:cs typeface="+mn-lt"/>
              </a:rPr>
              <a:t>Arrest the man for assault/domestic violence, use reasonable force if necessary, enter the premises to prevent harm.</a:t>
            </a:r>
            <a:endParaRPr lang="en-US"/>
          </a:p>
          <a:p>
            <a:pPr marL="0" indent="0">
              <a:buNone/>
            </a:pPr>
            <a:r>
              <a:rPr lang="en-US" sz="2000" b="1">
                <a:ea typeface="+mn-lt"/>
                <a:cs typeface="+mn-lt"/>
              </a:rPr>
              <a:t>Policies:</a:t>
            </a:r>
            <a:r>
              <a:rPr lang="en-US" sz="2000">
                <a:ea typeface="+mn-lt"/>
                <a:cs typeface="+mn-lt"/>
              </a:rPr>
              <a:t> </a:t>
            </a:r>
            <a:endParaRPr lang="en-US">
              <a:ea typeface="+mn-lt"/>
              <a:cs typeface="+mn-lt"/>
            </a:endParaRPr>
          </a:p>
          <a:p>
            <a:r>
              <a:rPr lang="en-US" sz="2000">
                <a:ea typeface="+mn-lt"/>
                <a:cs typeface="+mn-lt"/>
              </a:rPr>
              <a:t>Follow domestic violence protocol, </a:t>
            </a:r>
            <a:r>
              <a:rPr lang="en-US" sz="2000" err="1">
                <a:ea typeface="+mn-lt"/>
                <a:cs typeface="+mn-lt"/>
              </a:rPr>
              <a:t>prioritise</a:t>
            </a:r>
            <a:r>
              <a:rPr lang="en-US" sz="2000">
                <a:ea typeface="+mn-lt"/>
                <a:cs typeface="+mn-lt"/>
              </a:rPr>
              <a:t> victim safety, ensure all actions comply with human rights legislation.</a:t>
            </a:r>
            <a:endParaRPr lang="en-US"/>
          </a:p>
          <a:p>
            <a:endParaRPr lang="en-US" sz="2000"/>
          </a:p>
        </p:txBody>
      </p:sp>
      <p:pic>
        <p:nvPicPr>
          <p:cNvPr id="4" name="Content Placeholder 3" descr="A blue circle with arrows pointing to the center&#10;&#10;Description automatically generated">
            <a:extLst>
              <a:ext uri="{FF2B5EF4-FFF2-40B4-BE49-F238E27FC236}">
                <a16:creationId xmlns:a16="http://schemas.microsoft.com/office/drawing/2014/main" id="{062A48DB-8C61-F75A-556E-D8FEA3E003F2}"/>
              </a:ext>
            </a:extLst>
          </p:cNvPr>
          <p:cNvPicPr>
            <a:picLocks noChangeAspect="1"/>
          </p:cNvPicPr>
          <p:nvPr/>
        </p:nvPicPr>
        <p:blipFill>
          <a:blip r:embed="rId2"/>
          <a:stretch>
            <a:fillRect/>
          </a:stretch>
        </p:blipFill>
        <p:spPr>
          <a:xfrm>
            <a:off x="6299779" y="2484255"/>
            <a:ext cx="4373782" cy="3714244"/>
          </a:xfrm>
          <a:prstGeom prst="rect">
            <a:avLst/>
          </a:prstGeom>
        </p:spPr>
      </p:pic>
      <p:sp>
        <p:nvSpPr>
          <p:cNvPr id="17" name="Rectangle 16">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42174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4E87FB1-9485-A5A0-7A11-475F17E5DD06}"/>
              </a:ext>
            </a:extLst>
          </p:cNvPr>
          <p:cNvSpPr>
            <a:spLocks noGrp="1"/>
          </p:cNvSpPr>
          <p:nvPr>
            <p:ph type="title"/>
          </p:nvPr>
        </p:nvSpPr>
        <p:spPr>
          <a:xfrm>
            <a:off x="793662" y="386930"/>
            <a:ext cx="10066122" cy="1298448"/>
          </a:xfrm>
        </p:spPr>
        <p:txBody>
          <a:bodyPr anchor="b">
            <a:normAutofit/>
          </a:bodyPr>
          <a:lstStyle/>
          <a:p>
            <a:r>
              <a:rPr lang="en-US" sz="4800"/>
              <a:t>4th Stage</a:t>
            </a:r>
          </a:p>
        </p:txBody>
      </p:sp>
      <p:sp>
        <p:nvSpPr>
          <p:cNvPr id="13" name="Rectangle 1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1F3890E4-D2E2-5193-8D68-8EE148C9E98F}"/>
              </a:ext>
            </a:extLst>
          </p:cNvPr>
          <p:cNvSpPr>
            <a:spLocks noGrp="1"/>
          </p:cNvSpPr>
          <p:nvPr>
            <p:ph idx="1"/>
          </p:nvPr>
        </p:nvSpPr>
        <p:spPr>
          <a:xfrm>
            <a:off x="793661" y="2599509"/>
            <a:ext cx="4530898" cy="3639450"/>
          </a:xfrm>
        </p:spPr>
        <p:txBody>
          <a:bodyPr anchor="ctr">
            <a:normAutofit/>
          </a:bodyPr>
          <a:lstStyle/>
          <a:p>
            <a:r>
              <a:rPr lang="en-US" sz="2000" b="1">
                <a:ea typeface="+mn-lt"/>
                <a:cs typeface="+mn-lt"/>
              </a:rPr>
              <a:t>Options:</a:t>
            </a:r>
            <a:endParaRPr lang="en-US" sz="2000">
              <a:ea typeface="+mn-lt"/>
              <a:cs typeface="+mn-lt"/>
            </a:endParaRPr>
          </a:p>
          <a:p>
            <a:pPr marL="0" indent="0">
              <a:buNone/>
            </a:pPr>
            <a:r>
              <a:rPr lang="en-US" sz="2000">
                <a:ea typeface="+mn-lt"/>
                <a:cs typeface="+mn-lt"/>
              </a:rPr>
              <a:t> Separate the parties, call for backup, arrest the man, provide medical attention to the woman.</a:t>
            </a:r>
            <a:endParaRPr lang="en-US" sz="2000"/>
          </a:p>
          <a:p>
            <a:r>
              <a:rPr lang="en-US" sz="2000" b="1">
                <a:ea typeface="+mn-lt"/>
                <a:cs typeface="+mn-lt"/>
              </a:rPr>
              <a:t>Contingencies:</a:t>
            </a:r>
            <a:r>
              <a:rPr lang="en-US" sz="2000">
                <a:ea typeface="+mn-lt"/>
                <a:cs typeface="+mn-lt"/>
              </a:rPr>
              <a:t> </a:t>
            </a:r>
            <a:endParaRPr lang="en-US">
              <a:ea typeface="+mn-lt"/>
              <a:cs typeface="+mn-lt"/>
            </a:endParaRPr>
          </a:p>
          <a:p>
            <a:pPr marL="0" indent="0">
              <a:buNone/>
            </a:pPr>
            <a:r>
              <a:rPr lang="en-US" sz="2000">
                <a:ea typeface="+mn-lt"/>
                <a:cs typeface="+mn-lt"/>
              </a:rPr>
              <a:t>If the man resists arrest, use appropriate force; if the situation escalates, evacuate the premises and call for more units.</a:t>
            </a:r>
            <a:endParaRPr lang="en-US"/>
          </a:p>
          <a:p>
            <a:endParaRPr lang="en-US" sz="2000"/>
          </a:p>
        </p:txBody>
      </p:sp>
      <p:pic>
        <p:nvPicPr>
          <p:cNvPr id="4" name="Content Placeholder 3" descr="A blue circle with white text&#10;&#10;Description automatically generated">
            <a:extLst>
              <a:ext uri="{FF2B5EF4-FFF2-40B4-BE49-F238E27FC236}">
                <a16:creationId xmlns:a16="http://schemas.microsoft.com/office/drawing/2014/main" id="{9624E326-774E-D503-4F67-937EA561C3D1}"/>
              </a:ext>
            </a:extLst>
          </p:cNvPr>
          <p:cNvPicPr>
            <a:picLocks noChangeAspect="1"/>
          </p:cNvPicPr>
          <p:nvPr/>
        </p:nvPicPr>
        <p:blipFill>
          <a:blip r:embed="rId2"/>
          <a:stretch>
            <a:fillRect/>
          </a:stretch>
        </p:blipFill>
        <p:spPr>
          <a:xfrm>
            <a:off x="6501068" y="2484255"/>
            <a:ext cx="3971204" cy="3714244"/>
          </a:xfrm>
          <a:prstGeom prst="rect">
            <a:avLst/>
          </a:prstGeom>
        </p:spPr>
      </p:pic>
      <p:sp>
        <p:nvSpPr>
          <p:cNvPr id="17" name="Rectangle 16">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7805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443373-0343-9F85-8663-D01C0F509D20}"/>
              </a:ext>
            </a:extLst>
          </p:cNvPr>
          <p:cNvSpPr>
            <a:spLocks noGrp="1"/>
          </p:cNvSpPr>
          <p:nvPr>
            <p:ph type="title"/>
          </p:nvPr>
        </p:nvSpPr>
        <p:spPr>
          <a:xfrm>
            <a:off x="793662" y="386930"/>
            <a:ext cx="10066122" cy="1298448"/>
          </a:xfrm>
        </p:spPr>
        <p:txBody>
          <a:bodyPr anchor="b">
            <a:normAutofit/>
          </a:bodyPr>
          <a:lstStyle/>
          <a:p>
            <a:r>
              <a:rPr lang="en-US" sz="4800"/>
              <a:t>5th Stage</a:t>
            </a:r>
          </a:p>
        </p:txBody>
      </p:sp>
      <p:sp>
        <p:nvSpPr>
          <p:cNvPr id="13" name="Rectangle 1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AC65EBB7-E26E-F116-71AC-9A28D12C9F55}"/>
              </a:ext>
            </a:extLst>
          </p:cNvPr>
          <p:cNvSpPr>
            <a:spLocks noGrp="1"/>
          </p:cNvSpPr>
          <p:nvPr>
            <p:ph idx="1"/>
          </p:nvPr>
        </p:nvSpPr>
        <p:spPr>
          <a:xfrm>
            <a:off x="793661" y="2599509"/>
            <a:ext cx="4530898" cy="3639450"/>
          </a:xfrm>
        </p:spPr>
        <p:txBody>
          <a:bodyPr anchor="ctr">
            <a:normAutofit/>
          </a:bodyPr>
          <a:lstStyle/>
          <a:p>
            <a:r>
              <a:rPr lang="en-US" sz="2000" b="1">
                <a:ea typeface="+mn-lt"/>
                <a:cs typeface="+mn-lt"/>
              </a:rPr>
              <a:t>Actions taken:</a:t>
            </a:r>
            <a:endParaRPr lang="en-US" sz="2000">
              <a:ea typeface="+mn-lt"/>
              <a:cs typeface="+mn-lt"/>
            </a:endParaRPr>
          </a:p>
          <a:p>
            <a:pPr marL="0" indent="0">
              <a:buNone/>
            </a:pPr>
            <a:r>
              <a:rPr lang="en-US" sz="2000">
                <a:ea typeface="+mn-lt"/>
                <a:cs typeface="+mn-lt"/>
              </a:rPr>
              <a:t> Separate the parties, arrest the man, provide medical aid to the woman, gather statements and evidence, offer support services.</a:t>
            </a:r>
            <a:endParaRPr lang="en-US" sz="2000"/>
          </a:p>
          <a:p>
            <a:r>
              <a:rPr lang="en-US" sz="2000" b="1">
                <a:ea typeface="+mn-lt"/>
                <a:cs typeface="+mn-lt"/>
              </a:rPr>
              <a:t>Review:</a:t>
            </a:r>
            <a:r>
              <a:rPr lang="en-US" sz="2000">
                <a:ea typeface="+mn-lt"/>
                <a:cs typeface="+mn-lt"/>
              </a:rPr>
              <a:t> </a:t>
            </a:r>
            <a:endParaRPr lang="en-US">
              <a:ea typeface="+mn-lt"/>
              <a:cs typeface="+mn-lt"/>
            </a:endParaRPr>
          </a:p>
          <a:p>
            <a:pPr marL="0" indent="0">
              <a:buNone/>
            </a:pPr>
            <a:r>
              <a:rPr lang="en-US" sz="2000">
                <a:ea typeface="+mn-lt"/>
                <a:cs typeface="+mn-lt"/>
              </a:rPr>
              <a:t>Ensure the woman's safety post-incident, review the use of force, debrief the team.</a:t>
            </a:r>
            <a:endParaRPr lang="en-US"/>
          </a:p>
          <a:p>
            <a:endParaRPr lang="en-US" sz="2000"/>
          </a:p>
        </p:txBody>
      </p:sp>
      <p:pic>
        <p:nvPicPr>
          <p:cNvPr id="4" name="Content Placeholder 3" descr="A blue circle with white text&#10;&#10;Description automatically generated">
            <a:extLst>
              <a:ext uri="{FF2B5EF4-FFF2-40B4-BE49-F238E27FC236}">
                <a16:creationId xmlns:a16="http://schemas.microsoft.com/office/drawing/2014/main" id="{AB1F3B35-9177-8957-2213-1CA5CF5E1A16}"/>
              </a:ext>
            </a:extLst>
          </p:cNvPr>
          <p:cNvPicPr>
            <a:picLocks noChangeAspect="1"/>
          </p:cNvPicPr>
          <p:nvPr/>
        </p:nvPicPr>
        <p:blipFill>
          <a:blip r:embed="rId2"/>
          <a:stretch>
            <a:fillRect/>
          </a:stretch>
        </p:blipFill>
        <p:spPr>
          <a:xfrm>
            <a:off x="6676498" y="2484255"/>
            <a:ext cx="3620344" cy="3714244"/>
          </a:xfrm>
          <a:prstGeom prst="rect">
            <a:avLst/>
          </a:prstGeom>
        </p:spPr>
      </p:pic>
      <p:sp>
        <p:nvSpPr>
          <p:cNvPr id="17" name="Rectangle 16">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17046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5BDB8E-1167-7469-66B9-343BA6700162}"/>
              </a:ext>
            </a:extLst>
          </p:cNvPr>
          <p:cNvSpPr>
            <a:spLocks noGrp="1"/>
          </p:cNvSpPr>
          <p:nvPr>
            <p:ph type="title"/>
          </p:nvPr>
        </p:nvSpPr>
        <p:spPr>
          <a:xfrm>
            <a:off x="808638" y="386930"/>
            <a:ext cx="9236700" cy="1188950"/>
          </a:xfrm>
        </p:spPr>
        <p:txBody>
          <a:bodyPr anchor="b">
            <a:normAutofit/>
          </a:bodyPr>
          <a:lstStyle/>
          <a:p>
            <a:r>
              <a:rPr lang="en-US" sz="5400"/>
              <a:t>Any ethical considerations?</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DF54F07-D570-4F34-0211-168112CBBBA8}"/>
              </a:ext>
            </a:extLst>
          </p:cNvPr>
          <p:cNvSpPr>
            <a:spLocks noGrp="1"/>
          </p:cNvSpPr>
          <p:nvPr>
            <p:ph idx="1"/>
          </p:nvPr>
        </p:nvSpPr>
        <p:spPr>
          <a:xfrm>
            <a:off x="793660" y="2599509"/>
            <a:ext cx="10143668" cy="3435531"/>
          </a:xfrm>
        </p:spPr>
        <p:txBody>
          <a:bodyPr vert="horz" lIns="91440" tIns="45720" rIns="91440" bIns="45720" rtlCol="0" anchor="ctr">
            <a:normAutofit/>
          </a:bodyPr>
          <a:lstStyle/>
          <a:p>
            <a:r>
              <a:rPr lang="en-US" sz="2400">
                <a:ea typeface="+mn-lt"/>
                <a:cs typeface="+mn-lt"/>
              </a:rPr>
              <a:t>Prioritise the victim's safety and well-being.</a:t>
            </a:r>
            <a:endParaRPr lang="en-US" sz="2400"/>
          </a:p>
          <a:p>
            <a:r>
              <a:rPr lang="en-US" sz="2400">
                <a:ea typeface="+mn-lt"/>
                <a:cs typeface="+mn-lt"/>
              </a:rPr>
              <a:t>Ensure fairness and respect in dealing with the suspect.</a:t>
            </a:r>
            <a:endParaRPr lang="en-US" sz="2400"/>
          </a:p>
          <a:p>
            <a:r>
              <a:rPr lang="en-US" sz="2400">
                <a:ea typeface="+mn-lt"/>
                <a:cs typeface="+mn-lt"/>
              </a:rPr>
              <a:t>Maintain confidentiality and sensitivity.</a:t>
            </a:r>
            <a:endParaRPr lang="en-US" sz="2400"/>
          </a:p>
          <a:p>
            <a:endParaRPr lang="en-US" sz="2400"/>
          </a:p>
        </p:txBody>
      </p:sp>
    </p:spTree>
    <p:extLst>
      <p:ext uri="{BB962C8B-B14F-4D97-AF65-F5344CB8AC3E}">
        <p14:creationId xmlns:p14="http://schemas.microsoft.com/office/powerpoint/2010/main" val="392125645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05892A-DC92-8EAA-3015-FF645F7853EB}"/>
              </a:ext>
            </a:extLst>
          </p:cNvPr>
          <p:cNvSpPr>
            <a:spLocks noGrp="1"/>
          </p:cNvSpPr>
          <p:nvPr>
            <p:ph type="title"/>
          </p:nvPr>
        </p:nvSpPr>
        <p:spPr>
          <a:xfrm>
            <a:off x="793662" y="386930"/>
            <a:ext cx="10066122" cy="1298448"/>
          </a:xfrm>
        </p:spPr>
        <p:txBody>
          <a:bodyPr anchor="b">
            <a:normAutofit/>
          </a:bodyPr>
          <a:lstStyle/>
          <a:p>
            <a:r>
              <a:rPr lang="en-US" sz="4800"/>
              <a:t>Scenario 2</a:t>
            </a:r>
          </a:p>
        </p:txBody>
      </p:sp>
      <p:sp>
        <p:nvSpPr>
          <p:cNvPr id="11" name="Rectangle 10">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8567DFDA-07C5-2772-9BCC-7ACC6B7240C3}"/>
              </a:ext>
            </a:extLst>
          </p:cNvPr>
          <p:cNvSpPr>
            <a:spLocks noGrp="1"/>
          </p:cNvSpPr>
          <p:nvPr>
            <p:ph idx="1"/>
          </p:nvPr>
        </p:nvSpPr>
        <p:spPr>
          <a:xfrm>
            <a:off x="793661" y="2599509"/>
            <a:ext cx="4530898" cy="3639450"/>
          </a:xfrm>
        </p:spPr>
        <p:txBody>
          <a:bodyPr vert="horz" lIns="91440" tIns="45720" rIns="91440" bIns="45720" rtlCol="0" anchor="ctr">
            <a:normAutofit/>
          </a:bodyPr>
          <a:lstStyle/>
          <a:p>
            <a:endParaRPr lang="en-US" sz="2000"/>
          </a:p>
          <a:p>
            <a:pPr marL="0" indent="0">
              <a:buNone/>
            </a:pPr>
            <a:r>
              <a:rPr lang="en-US" sz="2000">
                <a:ea typeface="+mn-lt"/>
                <a:cs typeface="+mn-lt"/>
              </a:rPr>
              <a:t>A suspicious package is reported in a crowded shopping </a:t>
            </a:r>
            <a:r>
              <a:rPr lang="en-US" sz="2000" err="1">
                <a:ea typeface="+mn-lt"/>
                <a:cs typeface="+mn-lt"/>
              </a:rPr>
              <a:t>centre</a:t>
            </a:r>
            <a:r>
              <a:rPr lang="en-US" sz="2000">
                <a:ea typeface="+mn-lt"/>
                <a:cs typeface="+mn-lt"/>
              </a:rPr>
              <a:t>.  You are the first to arrive on the scene.</a:t>
            </a:r>
            <a:endParaRPr lang="en-US" sz="2000"/>
          </a:p>
          <a:p>
            <a:pPr marL="0" indent="0">
              <a:buNone/>
            </a:pPr>
            <a:endParaRPr lang="en-US" sz="2000"/>
          </a:p>
          <a:p>
            <a:pPr marL="0" indent="0">
              <a:buNone/>
            </a:pPr>
            <a:endParaRPr lang="en-US" sz="2000"/>
          </a:p>
          <a:p>
            <a:endParaRPr lang="en-US" sz="2000"/>
          </a:p>
        </p:txBody>
      </p:sp>
      <p:pic>
        <p:nvPicPr>
          <p:cNvPr id="4" name="Picture 3" descr="Suspicious bag hi-res stock photography ...">
            <a:extLst>
              <a:ext uri="{FF2B5EF4-FFF2-40B4-BE49-F238E27FC236}">
                <a16:creationId xmlns:a16="http://schemas.microsoft.com/office/drawing/2014/main" id="{C8EF2512-22EF-D108-9096-90E414EE8B8C}"/>
              </a:ext>
            </a:extLst>
          </p:cNvPr>
          <p:cNvPicPr>
            <a:picLocks noChangeAspect="1"/>
          </p:cNvPicPr>
          <p:nvPr/>
        </p:nvPicPr>
        <p:blipFill>
          <a:blip r:embed="rId2"/>
          <a:stretch>
            <a:fillRect/>
          </a:stretch>
        </p:blipFill>
        <p:spPr>
          <a:xfrm>
            <a:off x="5952473" y="2484255"/>
            <a:ext cx="5068395" cy="3714244"/>
          </a:xfrm>
          <a:prstGeom prst="rect">
            <a:avLst/>
          </a:prstGeom>
        </p:spPr>
      </p:pic>
      <p:sp>
        <p:nvSpPr>
          <p:cNvPr id="15" name="Rectangle 14">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38360351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BC6133C-0615-4CE4-9132-37E609A9BD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F354D95-1A2B-A774-DD89-909D6574B958}"/>
              </a:ext>
            </a:extLst>
          </p:cNvPr>
          <p:cNvSpPr>
            <a:spLocks noGrp="1"/>
          </p:cNvSpPr>
          <p:nvPr>
            <p:ph type="title"/>
          </p:nvPr>
        </p:nvSpPr>
        <p:spPr>
          <a:xfrm>
            <a:off x="645064" y="525982"/>
            <a:ext cx="4282983" cy="1200361"/>
          </a:xfrm>
        </p:spPr>
        <p:txBody>
          <a:bodyPr anchor="b">
            <a:normAutofit/>
          </a:bodyPr>
          <a:lstStyle/>
          <a:p>
            <a:r>
              <a:rPr lang="en-US" sz="3600"/>
              <a:t>1st stage</a:t>
            </a:r>
          </a:p>
        </p:txBody>
      </p:sp>
      <p:sp>
        <p:nvSpPr>
          <p:cNvPr id="13" name="Rectangle 12">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16533"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B531B2CF-C697-3917-7F2E-5B3FEBA5001C}"/>
              </a:ext>
            </a:extLst>
          </p:cNvPr>
          <p:cNvSpPr>
            <a:spLocks noGrp="1"/>
          </p:cNvSpPr>
          <p:nvPr>
            <p:ph idx="1"/>
          </p:nvPr>
        </p:nvSpPr>
        <p:spPr>
          <a:xfrm>
            <a:off x="645066" y="2031101"/>
            <a:ext cx="4282984" cy="3511943"/>
          </a:xfrm>
        </p:spPr>
        <p:txBody>
          <a:bodyPr anchor="ctr">
            <a:normAutofit/>
          </a:bodyPr>
          <a:lstStyle/>
          <a:p>
            <a:pPr>
              <a:buNone/>
            </a:pPr>
            <a:r>
              <a:rPr lang="en-US"/>
              <a:t>Information and Intelligence</a:t>
            </a:r>
          </a:p>
          <a:p>
            <a:pPr>
              <a:buFont typeface="Arial"/>
              <a:buChar char="•"/>
            </a:pPr>
            <a:r>
              <a:rPr lang="en-US" sz="1800" b="1">
                <a:ea typeface="+mn-lt"/>
                <a:cs typeface="+mn-lt"/>
              </a:rPr>
              <a:t>What we know:</a:t>
            </a:r>
            <a:r>
              <a:rPr lang="en-US" sz="1800">
                <a:ea typeface="+mn-lt"/>
                <a:cs typeface="+mn-lt"/>
              </a:rPr>
              <a:t> </a:t>
            </a:r>
            <a:endParaRPr lang="en-US">
              <a:ea typeface="+mn-lt"/>
              <a:cs typeface="+mn-lt"/>
            </a:endParaRPr>
          </a:p>
          <a:p>
            <a:pPr marL="0" indent="0">
              <a:buNone/>
            </a:pPr>
            <a:r>
              <a:rPr lang="en-US" sz="1800">
                <a:ea typeface="+mn-lt"/>
                <a:cs typeface="+mn-lt"/>
              </a:rPr>
              <a:t>Location of the package, crowded shopping </a:t>
            </a:r>
            <a:r>
              <a:rPr lang="en-US" sz="1800" err="1">
                <a:ea typeface="+mn-lt"/>
                <a:cs typeface="+mn-lt"/>
              </a:rPr>
              <a:t>centre</a:t>
            </a:r>
            <a:r>
              <a:rPr lang="en-US" sz="1800">
                <a:ea typeface="+mn-lt"/>
                <a:cs typeface="+mn-lt"/>
              </a:rPr>
              <a:t>.</a:t>
            </a:r>
            <a:endParaRPr lang="en-US" sz="1800"/>
          </a:p>
          <a:p>
            <a:pPr>
              <a:buFont typeface="Arial"/>
              <a:buChar char="•"/>
            </a:pPr>
            <a:r>
              <a:rPr lang="en-US" sz="1800" b="1">
                <a:ea typeface="+mn-lt"/>
                <a:cs typeface="+mn-lt"/>
              </a:rPr>
              <a:t>What we need to know:</a:t>
            </a:r>
            <a:r>
              <a:rPr lang="en-US" sz="1800">
                <a:ea typeface="+mn-lt"/>
                <a:cs typeface="+mn-lt"/>
              </a:rPr>
              <a:t> </a:t>
            </a:r>
            <a:endParaRPr lang="en-US">
              <a:ea typeface="+mn-lt"/>
              <a:cs typeface="+mn-lt"/>
            </a:endParaRPr>
          </a:p>
          <a:p>
            <a:pPr marL="0" indent="0">
              <a:buNone/>
            </a:pPr>
            <a:r>
              <a:rPr lang="en-US" sz="1800">
                <a:ea typeface="+mn-lt"/>
                <a:cs typeface="+mn-lt"/>
              </a:rPr>
              <a:t>Possible contents of the package, origin, and any associated threats</a:t>
            </a:r>
            <a:endParaRPr lang="en-US"/>
          </a:p>
          <a:p>
            <a:pPr marL="0" indent="0">
              <a:buNone/>
            </a:pPr>
            <a:endParaRPr lang="en-US" sz="1800"/>
          </a:p>
          <a:p>
            <a:endParaRPr lang="en-US" sz="1800"/>
          </a:p>
        </p:txBody>
      </p:sp>
      <p:sp>
        <p:nvSpPr>
          <p:cNvPr id="15" name="Rectangle 14">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25843"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90492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6793"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blue circle with white text&#10;&#10;Description automatically generated">
            <a:extLst>
              <a:ext uri="{FF2B5EF4-FFF2-40B4-BE49-F238E27FC236}">
                <a16:creationId xmlns:a16="http://schemas.microsoft.com/office/drawing/2014/main" id="{C0503D12-F568-AFE8-B0F4-16BF8C7673F6}"/>
              </a:ext>
            </a:extLst>
          </p:cNvPr>
          <p:cNvPicPr>
            <a:picLocks noChangeAspect="1"/>
          </p:cNvPicPr>
          <p:nvPr/>
        </p:nvPicPr>
        <p:blipFill>
          <a:blip r:embed="rId2"/>
          <a:stretch>
            <a:fillRect/>
          </a:stretch>
        </p:blipFill>
        <p:spPr>
          <a:xfrm>
            <a:off x="5987738" y="665366"/>
            <a:ext cx="5628018" cy="5294398"/>
          </a:xfrm>
          <a:prstGeom prst="rect">
            <a:avLst/>
          </a:prstGeom>
        </p:spPr>
      </p:pic>
    </p:spTree>
    <p:extLst>
      <p:ext uri="{BB962C8B-B14F-4D97-AF65-F5344CB8AC3E}">
        <p14:creationId xmlns:p14="http://schemas.microsoft.com/office/powerpoint/2010/main" val="1985493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87B7B5-ABAC-23F0-DECC-B29F46458E0C}"/>
              </a:ext>
            </a:extLst>
          </p:cNvPr>
          <p:cNvSpPr>
            <a:spLocks noGrp="1"/>
          </p:cNvSpPr>
          <p:nvPr>
            <p:ph type="title"/>
          </p:nvPr>
        </p:nvSpPr>
        <p:spPr>
          <a:xfrm>
            <a:off x="793662" y="386930"/>
            <a:ext cx="10066122" cy="1298448"/>
          </a:xfrm>
        </p:spPr>
        <p:txBody>
          <a:bodyPr anchor="b">
            <a:normAutofit/>
          </a:bodyPr>
          <a:lstStyle/>
          <a:p>
            <a:r>
              <a:rPr lang="en-US" sz="4800"/>
              <a:t>2nd Stage</a:t>
            </a:r>
          </a:p>
        </p:txBody>
      </p:sp>
      <p:sp>
        <p:nvSpPr>
          <p:cNvPr id="13" name="Rectangle 1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7A0651EE-39BC-63AE-F6FF-EC026CA804E5}"/>
              </a:ext>
            </a:extLst>
          </p:cNvPr>
          <p:cNvSpPr>
            <a:spLocks noGrp="1"/>
          </p:cNvSpPr>
          <p:nvPr>
            <p:ph idx="1"/>
          </p:nvPr>
        </p:nvSpPr>
        <p:spPr>
          <a:xfrm>
            <a:off x="464798" y="2423047"/>
            <a:ext cx="4579024" cy="4048523"/>
          </a:xfrm>
        </p:spPr>
        <p:txBody>
          <a:bodyPr anchor="ctr">
            <a:normAutofit/>
          </a:bodyPr>
          <a:lstStyle/>
          <a:p>
            <a:pPr>
              <a:buNone/>
            </a:pPr>
            <a:r>
              <a:rPr lang="en-US"/>
              <a:t>Assessment</a:t>
            </a:r>
          </a:p>
          <a:p>
            <a:pPr>
              <a:buFont typeface="Arial"/>
              <a:buChar char="•"/>
            </a:pPr>
            <a:r>
              <a:rPr lang="en-US" sz="2000" b="1">
                <a:ea typeface="+mn-lt"/>
                <a:cs typeface="+mn-lt"/>
              </a:rPr>
              <a:t>Risks:</a:t>
            </a:r>
            <a:r>
              <a:rPr lang="en-US" sz="2000">
                <a:ea typeface="+mn-lt"/>
                <a:cs typeface="+mn-lt"/>
              </a:rPr>
              <a:t> </a:t>
            </a:r>
            <a:endParaRPr lang="en-US">
              <a:ea typeface="+mn-lt"/>
              <a:cs typeface="+mn-lt"/>
            </a:endParaRPr>
          </a:p>
          <a:p>
            <a:pPr marL="0" indent="0">
              <a:buNone/>
            </a:pPr>
            <a:r>
              <a:rPr lang="en-US" sz="2000">
                <a:ea typeface="+mn-lt"/>
                <a:cs typeface="+mn-lt"/>
              </a:rPr>
              <a:t>Potential bomb threat, mass casualties, panic among the public.</a:t>
            </a:r>
            <a:endParaRPr lang="en-US"/>
          </a:p>
          <a:p>
            <a:pPr>
              <a:buFont typeface="Arial"/>
              <a:buChar char="•"/>
            </a:pPr>
            <a:r>
              <a:rPr lang="en-US" sz="2000" b="1">
                <a:ea typeface="+mn-lt"/>
                <a:cs typeface="+mn-lt"/>
              </a:rPr>
              <a:t>Threats:</a:t>
            </a:r>
            <a:r>
              <a:rPr lang="en-US" sz="2000">
                <a:ea typeface="+mn-lt"/>
                <a:cs typeface="+mn-lt"/>
              </a:rPr>
              <a:t> </a:t>
            </a:r>
            <a:endParaRPr lang="en-US">
              <a:ea typeface="+mn-lt"/>
              <a:cs typeface="+mn-lt"/>
            </a:endParaRPr>
          </a:p>
          <a:p>
            <a:pPr marL="0" indent="0">
              <a:buNone/>
            </a:pPr>
            <a:r>
              <a:rPr lang="en-US" sz="2000">
                <a:ea typeface="+mn-lt"/>
                <a:cs typeface="+mn-lt"/>
              </a:rPr>
              <a:t>Explosion, panic causing injuries.</a:t>
            </a:r>
            <a:endParaRPr lang="en-US"/>
          </a:p>
          <a:p>
            <a:pPr>
              <a:buFont typeface="Arial"/>
              <a:buChar char="•"/>
            </a:pPr>
            <a:r>
              <a:rPr lang="en-US" sz="2000" b="1">
                <a:ea typeface="+mn-lt"/>
                <a:cs typeface="+mn-lt"/>
              </a:rPr>
              <a:t>Opportunities:</a:t>
            </a:r>
            <a:r>
              <a:rPr lang="en-US" sz="2000">
                <a:ea typeface="+mn-lt"/>
                <a:cs typeface="+mn-lt"/>
              </a:rPr>
              <a:t> </a:t>
            </a:r>
            <a:endParaRPr lang="en-US">
              <a:ea typeface="+mn-lt"/>
              <a:cs typeface="+mn-lt"/>
            </a:endParaRPr>
          </a:p>
          <a:p>
            <a:pPr marL="0" indent="0">
              <a:buNone/>
            </a:pPr>
            <a:r>
              <a:rPr lang="en-US" sz="2000">
                <a:ea typeface="+mn-lt"/>
                <a:cs typeface="+mn-lt"/>
              </a:rPr>
              <a:t>Evacuate the area, call the bomb squad, maintain public order.</a:t>
            </a:r>
            <a:endParaRPr lang="en-US"/>
          </a:p>
          <a:p>
            <a:pPr marL="0" indent="0">
              <a:buNone/>
            </a:pPr>
            <a:endParaRPr lang="en-US" sz="2000" b="1"/>
          </a:p>
          <a:p>
            <a:endParaRPr lang="en-US" sz="2000"/>
          </a:p>
        </p:txBody>
      </p:sp>
      <p:pic>
        <p:nvPicPr>
          <p:cNvPr id="4" name="Content Placeholder 3" descr="A blue circle with arrows pointing to a blue circle&#10;&#10;Description automatically generated">
            <a:extLst>
              <a:ext uri="{FF2B5EF4-FFF2-40B4-BE49-F238E27FC236}">
                <a16:creationId xmlns:a16="http://schemas.microsoft.com/office/drawing/2014/main" id="{BB15A5F5-A6D8-B17E-2BF5-C60EC1513FC4}"/>
              </a:ext>
            </a:extLst>
          </p:cNvPr>
          <p:cNvPicPr>
            <a:picLocks noChangeAspect="1"/>
          </p:cNvPicPr>
          <p:nvPr/>
        </p:nvPicPr>
        <p:blipFill>
          <a:blip r:embed="rId2"/>
          <a:stretch>
            <a:fillRect/>
          </a:stretch>
        </p:blipFill>
        <p:spPr>
          <a:xfrm>
            <a:off x="6490957" y="2484255"/>
            <a:ext cx="3991426" cy="3714244"/>
          </a:xfrm>
          <a:prstGeom prst="rect">
            <a:avLst/>
          </a:prstGeom>
        </p:spPr>
      </p:pic>
      <p:sp>
        <p:nvSpPr>
          <p:cNvPr id="17" name="Rectangle 16">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34062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8">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8F716F-5E90-4C7E-CEE2-331DCC1B5E64}"/>
              </a:ext>
            </a:extLst>
          </p:cNvPr>
          <p:cNvSpPr>
            <a:spLocks noGrp="1"/>
          </p:cNvSpPr>
          <p:nvPr>
            <p:ph type="title"/>
          </p:nvPr>
        </p:nvSpPr>
        <p:spPr>
          <a:xfrm>
            <a:off x="793662" y="386930"/>
            <a:ext cx="10066122" cy="1298448"/>
          </a:xfrm>
        </p:spPr>
        <p:txBody>
          <a:bodyPr anchor="b">
            <a:normAutofit/>
          </a:bodyPr>
          <a:lstStyle/>
          <a:p>
            <a:r>
              <a:rPr lang="en-US" sz="4800"/>
              <a:t>3rd Stage</a:t>
            </a:r>
          </a:p>
        </p:txBody>
      </p:sp>
      <p:sp>
        <p:nvSpPr>
          <p:cNvPr id="13" name="Rectangle 1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28CF3F9E-EDE3-3C5D-C97C-9E1F706684B5}"/>
              </a:ext>
            </a:extLst>
          </p:cNvPr>
          <p:cNvSpPr>
            <a:spLocks noGrp="1"/>
          </p:cNvSpPr>
          <p:nvPr>
            <p:ph idx="1"/>
          </p:nvPr>
        </p:nvSpPr>
        <p:spPr>
          <a:xfrm>
            <a:off x="793661" y="2599509"/>
            <a:ext cx="4530898" cy="3639450"/>
          </a:xfrm>
        </p:spPr>
        <p:txBody>
          <a:bodyPr anchor="ctr">
            <a:normAutofit/>
          </a:bodyPr>
          <a:lstStyle/>
          <a:p>
            <a:pPr marL="0" indent="0">
              <a:buNone/>
            </a:pPr>
            <a:endParaRPr lang="en-US"/>
          </a:p>
          <a:p>
            <a:pPr>
              <a:buNone/>
            </a:pPr>
            <a:r>
              <a:rPr lang="en-US"/>
              <a:t>Powers and Policy</a:t>
            </a:r>
          </a:p>
          <a:p>
            <a:pPr>
              <a:buFont typeface="Arial"/>
              <a:buChar char="•"/>
            </a:pPr>
            <a:r>
              <a:rPr lang="en-US" sz="2000" b="1">
                <a:ea typeface="+mn-lt"/>
                <a:cs typeface="+mn-lt"/>
              </a:rPr>
              <a:t>Legal powers:</a:t>
            </a:r>
            <a:r>
              <a:rPr lang="en-US" sz="2000">
                <a:ea typeface="+mn-lt"/>
                <a:cs typeface="+mn-lt"/>
              </a:rPr>
              <a:t> </a:t>
            </a:r>
            <a:endParaRPr lang="en-US">
              <a:ea typeface="+mn-lt"/>
              <a:cs typeface="+mn-lt"/>
            </a:endParaRPr>
          </a:p>
          <a:p>
            <a:pPr marL="0" indent="0">
              <a:buNone/>
            </a:pPr>
            <a:r>
              <a:rPr lang="en-US" sz="2000">
                <a:ea typeface="+mn-lt"/>
                <a:cs typeface="+mn-lt"/>
              </a:rPr>
              <a:t>Evacuate the area, cordon off the scene, request specialized units.</a:t>
            </a:r>
            <a:endParaRPr lang="en-US"/>
          </a:p>
          <a:p>
            <a:pPr>
              <a:buFont typeface="Arial"/>
              <a:buChar char="•"/>
            </a:pPr>
            <a:r>
              <a:rPr lang="en-US" sz="2000" b="1">
                <a:ea typeface="+mn-lt"/>
                <a:cs typeface="+mn-lt"/>
              </a:rPr>
              <a:t>Policies:</a:t>
            </a:r>
            <a:r>
              <a:rPr lang="en-US" sz="2000">
                <a:ea typeface="+mn-lt"/>
                <a:cs typeface="+mn-lt"/>
              </a:rPr>
              <a:t> </a:t>
            </a:r>
            <a:endParaRPr lang="en-US">
              <a:ea typeface="+mn-lt"/>
              <a:cs typeface="+mn-lt"/>
            </a:endParaRPr>
          </a:p>
          <a:p>
            <a:pPr marL="0" indent="0">
              <a:buNone/>
            </a:pPr>
            <a:r>
              <a:rPr lang="en-US" sz="2000">
                <a:ea typeface="+mn-lt"/>
                <a:cs typeface="+mn-lt"/>
              </a:rPr>
              <a:t>Follow bomb threat procedures, </a:t>
            </a:r>
            <a:r>
              <a:rPr lang="en-US" sz="2000" err="1">
                <a:ea typeface="+mn-lt"/>
                <a:cs typeface="+mn-lt"/>
              </a:rPr>
              <a:t>prioritise</a:t>
            </a:r>
            <a:r>
              <a:rPr lang="en-US" sz="2000">
                <a:ea typeface="+mn-lt"/>
                <a:cs typeface="+mn-lt"/>
              </a:rPr>
              <a:t> public safety, manage crowd control.</a:t>
            </a:r>
            <a:endParaRPr lang="en-US"/>
          </a:p>
          <a:p>
            <a:pPr marL="0" indent="0">
              <a:buNone/>
            </a:pPr>
            <a:endParaRPr lang="en-US" sz="2000"/>
          </a:p>
          <a:p>
            <a:endParaRPr lang="en-US" sz="2000"/>
          </a:p>
        </p:txBody>
      </p:sp>
      <p:pic>
        <p:nvPicPr>
          <p:cNvPr id="4" name="Content Placeholder 3" descr="A blue circle with arrows pointing to the center&#10;&#10;Description automatically generated">
            <a:extLst>
              <a:ext uri="{FF2B5EF4-FFF2-40B4-BE49-F238E27FC236}">
                <a16:creationId xmlns:a16="http://schemas.microsoft.com/office/drawing/2014/main" id="{062A48DB-8C61-F75A-556E-D8FEA3E003F2}"/>
              </a:ext>
            </a:extLst>
          </p:cNvPr>
          <p:cNvPicPr>
            <a:picLocks noChangeAspect="1"/>
          </p:cNvPicPr>
          <p:nvPr/>
        </p:nvPicPr>
        <p:blipFill>
          <a:blip r:embed="rId2"/>
          <a:stretch>
            <a:fillRect/>
          </a:stretch>
        </p:blipFill>
        <p:spPr>
          <a:xfrm>
            <a:off x="6299779" y="2484255"/>
            <a:ext cx="4373782" cy="3714244"/>
          </a:xfrm>
          <a:prstGeom prst="rect">
            <a:avLst/>
          </a:prstGeom>
        </p:spPr>
      </p:pic>
      <p:sp>
        <p:nvSpPr>
          <p:cNvPr id="17" name="Rectangle 16">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8732381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4E87FB1-9485-A5A0-7A11-475F17E5DD06}"/>
              </a:ext>
            </a:extLst>
          </p:cNvPr>
          <p:cNvSpPr>
            <a:spLocks noGrp="1"/>
          </p:cNvSpPr>
          <p:nvPr>
            <p:ph type="title"/>
          </p:nvPr>
        </p:nvSpPr>
        <p:spPr>
          <a:xfrm>
            <a:off x="793662" y="386930"/>
            <a:ext cx="10066122" cy="1298448"/>
          </a:xfrm>
        </p:spPr>
        <p:txBody>
          <a:bodyPr anchor="b">
            <a:normAutofit/>
          </a:bodyPr>
          <a:lstStyle/>
          <a:p>
            <a:r>
              <a:rPr lang="en-US" sz="4800"/>
              <a:t>4th Stage</a:t>
            </a:r>
          </a:p>
        </p:txBody>
      </p:sp>
      <p:sp>
        <p:nvSpPr>
          <p:cNvPr id="13" name="Rectangle 1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1F3890E4-D2E2-5193-8D68-8EE148C9E98F}"/>
              </a:ext>
            </a:extLst>
          </p:cNvPr>
          <p:cNvSpPr>
            <a:spLocks noGrp="1"/>
          </p:cNvSpPr>
          <p:nvPr>
            <p:ph idx="1"/>
          </p:nvPr>
        </p:nvSpPr>
        <p:spPr>
          <a:xfrm>
            <a:off x="793661" y="2599509"/>
            <a:ext cx="4530898" cy="3639450"/>
          </a:xfrm>
        </p:spPr>
        <p:txBody>
          <a:bodyPr anchor="ctr">
            <a:normAutofit fontScale="92500"/>
          </a:bodyPr>
          <a:lstStyle/>
          <a:p>
            <a:r>
              <a:rPr lang="en-US"/>
              <a:t>Options and Contingencies</a:t>
            </a:r>
            <a:endParaRPr lang="en-US" sz="2000" b="1"/>
          </a:p>
          <a:p>
            <a:r>
              <a:rPr lang="en-US" sz="2000" b="1">
                <a:ea typeface="+mn-lt"/>
                <a:cs typeface="+mn-lt"/>
              </a:rPr>
              <a:t>Options:</a:t>
            </a:r>
            <a:r>
              <a:rPr lang="en-US" sz="2000">
                <a:ea typeface="+mn-lt"/>
                <a:cs typeface="+mn-lt"/>
              </a:rPr>
              <a:t> </a:t>
            </a:r>
            <a:endParaRPr lang="en-US">
              <a:ea typeface="+mn-lt"/>
              <a:cs typeface="+mn-lt"/>
            </a:endParaRPr>
          </a:p>
          <a:p>
            <a:r>
              <a:rPr lang="en-US" sz="2000">
                <a:ea typeface="+mn-lt"/>
                <a:cs typeface="+mn-lt"/>
              </a:rPr>
              <a:t>Evacuate the </a:t>
            </a:r>
            <a:r>
              <a:rPr lang="en-US" sz="2000" err="1">
                <a:ea typeface="+mn-lt"/>
                <a:cs typeface="+mn-lt"/>
              </a:rPr>
              <a:t>centre</a:t>
            </a:r>
            <a:r>
              <a:rPr lang="en-US" sz="2000">
                <a:ea typeface="+mn-lt"/>
                <a:cs typeface="+mn-lt"/>
              </a:rPr>
              <a:t>, use bomb disposal experts, use detection equipment.</a:t>
            </a:r>
            <a:endParaRPr lang="en-US"/>
          </a:p>
          <a:p>
            <a:r>
              <a:rPr lang="en-US" sz="2000" b="1">
                <a:ea typeface="+mn-lt"/>
                <a:cs typeface="+mn-lt"/>
              </a:rPr>
              <a:t>Contingencies:</a:t>
            </a:r>
            <a:r>
              <a:rPr lang="en-US" sz="2000">
                <a:ea typeface="+mn-lt"/>
                <a:cs typeface="+mn-lt"/>
              </a:rPr>
              <a:t> </a:t>
            </a:r>
            <a:endParaRPr lang="en-US">
              <a:ea typeface="+mn-lt"/>
              <a:cs typeface="+mn-lt"/>
            </a:endParaRPr>
          </a:p>
          <a:p>
            <a:r>
              <a:rPr lang="en-US" sz="2000">
                <a:ea typeface="+mn-lt"/>
                <a:cs typeface="+mn-lt"/>
              </a:rPr>
              <a:t>If the package detonates, manage casualties and coordinate with emergency services; if it’s a false alarm, reassure the public and conduct a thorough investigation.</a:t>
            </a:r>
            <a:endParaRPr lang="en-US"/>
          </a:p>
          <a:p>
            <a:endParaRPr lang="en-US" sz="2000" b="1"/>
          </a:p>
          <a:p>
            <a:endParaRPr lang="en-US" sz="2000"/>
          </a:p>
        </p:txBody>
      </p:sp>
      <p:pic>
        <p:nvPicPr>
          <p:cNvPr id="4" name="Content Placeholder 3" descr="A blue circle with white text&#10;&#10;Description automatically generated">
            <a:extLst>
              <a:ext uri="{FF2B5EF4-FFF2-40B4-BE49-F238E27FC236}">
                <a16:creationId xmlns:a16="http://schemas.microsoft.com/office/drawing/2014/main" id="{9624E326-774E-D503-4F67-937EA561C3D1}"/>
              </a:ext>
            </a:extLst>
          </p:cNvPr>
          <p:cNvPicPr>
            <a:picLocks noChangeAspect="1"/>
          </p:cNvPicPr>
          <p:nvPr/>
        </p:nvPicPr>
        <p:blipFill>
          <a:blip r:embed="rId2"/>
          <a:stretch>
            <a:fillRect/>
          </a:stretch>
        </p:blipFill>
        <p:spPr>
          <a:xfrm>
            <a:off x="6501068" y="2484255"/>
            <a:ext cx="3971204" cy="3714244"/>
          </a:xfrm>
          <a:prstGeom prst="rect">
            <a:avLst/>
          </a:prstGeom>
        </p:spPr>
      </p:pic>
      <p:sp>
        <p:nvSpPr>
          <p:cNvPr id="17" name="Rectangle 16">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91189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443373-0343-9F85-8663-D01C0F509D20}"/>
              </a:ext>
            </a:extLst>
          </p:cNvPr>
          <p:cNvSpPr>
            <a:spLocks noGrp="1"/>
          </p:cNvSpPr>
          <p:nvPr>
            <p:ph type="title"/>
          </p:nvPr>
        </p:nvSpPr>
        <p:spPr>
          <a:xfrm>
            <a:off x="793662" y="386930"/>
            <a:ext cx="10066122" cy="1298448"/>
          </a:xfrm>
        </p:spPr>
        <p:txBody>
          <a:bodyPr anchor="b">
            <a:normAutofit/>
          </a:bodyPr>
          <a:lstStyle/>
          <a:p>
            <a:r>
              <a:rPr lang="en-US" sz="4800"/>
              <a:t>5th Stage</a:t>
            </a:r>
          </a:p>
        </p:txBody>
      </p:sp>
      <p:sp>
        <p:nvSpPr>
          <p:cNvPr id="13" name="Rectangle 12">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7">
            <a:extLst>
              <a:ext uri="{FF2B5EF4-FFF2-40B4-BE49-F238E27FC236}">
                <a16:creationId xmlns:a16="http://schemas.microsoft.com/office/drawing/2014/main" id="{AC65EBB7-E26E-F116-71AC-9A28D12C9F55}"/>
              </a:ext>
            </a:extLst>
          </p:cNvPr>
          <p:cNvSpPr>
            <a:spLocks noGrp="1"/>
          </p:cNvSpPr>
          <p:nvPr>
            <p:ph idx="1"/>
          </p:nvPr>
        </p:nvSpPr>
        <p:spPr>
          <a:xfrm>
            <a:off x="793661" y="2599509"/>
            <a:ext cx="4530898" cy="3639450"/>
          </a:xfrm>
        </p:spPr>
        <p:txBody>
          <a:bodyPr anchor="ctr">
            <a:normAutofit/>
          </a:bodyPr>
          <a:lstStyle/>
          <a:p>
            <a:r>
              <a:rPr lang="en-US"/>
              <a:t>Action and Review</a:t>
            </a:r>
            <a:endParaRPr lang="en-US" sz="2000" b="1"/>
          </a:p>
          <a:p>
            <a:r>
              <a:rPr lang="en-US" sz="2000" b="1">
                <a:ea typeface="+mn-lt"/>
                <a:cs typeface="+mn-lt"/>
              </a:rPr>
              <a:t>Actions taken:</a:t>
            </a:r>
            <a:r>
              <a:rPr lang="en-US" sz="2000">
                <a:ea typeface="+mn-lt"/>
                <a:cs typeface="+mn-lt"/>
              </a:rPr>
              <a:t> </a:t>
            </a:r>
            <a:endParaRPr lang="en-US">
              <a:ea typeface="+mn-lt"/>
              <a:cs typeface="+mn-lt"/>
            </a:endParaRPr>
          </a:p>
          <a:p>
            <a:pPr marL="0" indent="0">
              <a:buNone/>
            </a:pPr>
            <a:r>
              <a:rPr lang="en-US" sz="2000">
                <a:ea typeface="+mn-lt"/>
                <a:cs typeface="+mn-lt"/>
              </a:rPr>
              <a:t>Evacuate the area, establish a perimeter, call bomb disposal, communicate with the public.</a:t>
            </a:r>
            <a:endParaRPr lang="en-US"/>
          </a:p>
          <a:p>
            <a:r>
              <a:rPr lang="en-US" sz="2000" b="1">
                <a:ea typeface="+mn-lt"/>
                <a:cs typeface="+mn-lt"/>
              </a:rPr>
              <a:t>Review:</a:t>
            </a:r>
            <a:endParaRPr lang="en-US">
              <a:ea typeface="+mn-lt"/>
              <a:cs typeface="+mn-lt"/>
            </a:endParaRPr>
          </a:p>
          <a:p>
            <a:pPr marL="0" indent="0">
              <a:buNone/>
            </a:pPr>
            <a:r>
              <a:rPr lang="en-US" sz="2000">
                <a:ea typeface="+mn-lt"/>
                <a:cs typeface="+mn-lt"/>
              </a:rPr>
              <a:t>Evaluate the response effectiveness, improve evacuation procedures, review communication strategies.</a:t>
            </a:r>
            <a:endParaRPr lang="en-US"/>
          </a:p>
          <a:p>
            <a:endParaRPr lang="en-US" sz="2000" b="1"/>
          </a:p>
          <a:p>
            <a:endParaRPr lang="en-US" sz="2000"/>
          </a:p>
        </p:txBody>
      </p:sp>
      <p:pic>
        <p:nvPicPr>
          <p:cNvPr id="4" name="Content Placeholder 3" descr="A blue circle with white text&#10;&#10;Description automatically generated">
            <a:extLst>
              <a:ext uri="{FF2B5EF4-FFF2-40B4-BE49-F238E27FC236}">
                <a16:creationId xmlns:a16="http://schemas.microsoft.com/office/drawing/2014/main" id="{AB1F3B35-9177-8957-2213-1CA5CF5E1A16}"/>
              </a:ext>
            </a:extLst>
          </p:cNvPr>
          <p:cNvPicPr>
            <a:picLocks noChangeAspect="1"/>
          </p:cNvPicPr>
          <p:nvPr/>
        </p:nvPicPr>
        <p:blipFill>
          <a:blip r:embed="rId2"/>
          <a:stretch>
            <a:fillRect/>
          </a:stretch>
        </p:blipFill>
        <p:spPr>
          <a:xfrm>
            <a:off x="6676498" y="2484255"/>
            <a:ext cx="3620344" cy="3714244"/>
          </a:xfrm>
          <a:prstGeom prst="rect">
            <a:avLst/>
          </a:prstGeom>
        </p:spPr>
      </p:pic>
      <p:sp>
        <p:nvSpPr>
          <p:cNvPr id="17" name="Rectangle 16">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54007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5BDB8E-1167-7469-66B9-343BA6700162}"/>
              </a:ext>
            </a:extLst>
          </p:cNvPr>
          <p:cNvSpPr>
            <a:spLocks noGrp="1"/>
          </p:cNvSpPr>
          <p:nvPr>
            <p:ph type="title"/>
          </p:nvPr>
        </p:nvSpPr>
        <p:spPr>
          <a:xfrm>
            <a:off x="808638" y="386930"/>
            <a:ext cx="9236700" cy="1188950"/>
          </a:xfrm>
        </p:spPr>
        <p:txBody>
          <a:bodyPr anchor="b">
            <a:normAutofit/>
          </a:bodyPr>
          <a:lstStyle/>
          <a:p>
            <a:r>
              <a:rPr lang="en-US" sz="5400"/>
              <a:t>Any ethical considerations?</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DF54F07-D570-4F34-0211-168112CBBBA8}"/>
              </a:ext>
            </a:extLst>
          </p:cNvPr>
          <p:cNvSpPr>
            <a:spLocks noGrp="1"/>
          </p:cNvSpPr>
          <p:nvPr>
            <p:ph idx="1"/>
          </p:nvPr>
        </p:nvSpPr>
        <p:spPr>
          <a:xfrm>
            <a:off x="793660" y="2599509"/>
            <a:ext cx="10143668" cy="3435531"/>
          </a:xfrm>
        </p:spPr>
        <p:txBody>
          <a:bodyPr vert="horz" lIns="91440" tIns="45720" rIns="91440" bIns="45720" rtlCol="0" anchor="ctr">
            <a:normAutofit/>
          </a:bodyPr>
          <a:lstStyle/>
          <a:p>
            <a:endParaRPr lang="en-US"/>
          </a:p>
          <a:p>
            <a:r>
              <a:rPr lang="en-US" sz="2400">
                <a:ea typeface="+mn-lt"/>
                <a:cs typeface="+mn-lt"/>
              </a:rPr>
              <a:t>Ensure minimal disruption while </a:t>
            </a:r>
            <a:r>
              <a:rPr lang="en-US" sz="2400" err="1">
                <a:ea typeface="+mn-lt"/>
                <a:cs typeface="+mn-lt"/>
              </a:rPr>
              <a:t>maximising</a:t>
            </a:r>
            <a:r>
              <a:rPr lang="en-US" sz="2400">
                <a:ea typeface="+mn-lt"/>
                <a:cs typeface="+mn-lt"/>
              </a:rPr>
              <a:t> safety.</a:t>
            </a:r>
            <a:endParaRPr lang="en-US"/>
          </a:p>
          <a:p>
            <a:r>
              <a:rPr lang="en-US" sz="2400">
                <a:ea typeface="+mn-lt"/>
                <a:cs typeface="+mn-lt"/>
              </a:rPr>
              <a:t>Transparent communication to prevent unnecessary panic.</a:t>
            </a:r>
            <a:endParaRPr lang="en-US"/>
          </a:p>
          <a:p>
            <a:r>
              <a:rPr lang="en-US" sz="2400">
                <a:ea typeface="+mn-lt"/>
                <a:cs typeface="+mn-lt"/>
              </a:rPr>
              <a:t>Respect individuals' rights during evacuation.</a:t>
            </a:r>
            <a:endParaRPr lang="en-US"/>
          </a:p>
          <a:p>
            <a:endParaRPr lang="en-US" sz="2400"/>
          </a:p>
          <a:p>
            <a:endParaRPr lang="en-US" sz="2400"/>
          </a:p>
        </p:txBody>
      </p:sp>
    </p:spTree>
    <p:extLst>
      <p:ext uri="{BB962C8B-B14F-4D97-AF65-F5344CB8AC3E}">
        <p14:creationId xmlns:p14="http://schemas.microsoft.com/office/powerpoint/2010/main" val="2737109385"/>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522B21E-B2B9-4C72-9A71-C87EFD1374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EB7D2A2-F448-44D4-938C-DC84CBCB3B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4412583"/>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71AEA07-1E14-44B4-8E55-64EF049CD6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6464" y="551962"/>
            <a:ext cx="10999072" cy="4618549"/>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4954FB-0E3E-225B-B468-F72A20394AFE}"/>
              </a:ext>
            </a:extLst>
          </p:cNvPr>
          <p:cNvSpPr>
            <a:spLocks noGrp="1"/>
          </p:cNvSpPr>
          <p:nvPr>
            <p:ph type="title"/>
          </p:nvPr>
        </p:nvSpPr>
        <p:spPr>
          <a:xfrm>
            <a:off x="1524000" y="1293338"/>
            <a:ext cx="9144000" cy="3274592"/>
          </a:xfrm>
        </p:spPr>
        <p:txBody>
          <a:bodyPr vert="horz" lIns="91440" tIns="45720" rIns="91440" bIns="45720" rtlCol="0" anchor="ctr">
            <a:normAutofit/>
          </a:bodyPr>
          <a:lstStyle/>
          <a:p>
            <a:pPr algn="ctr"/>
            <a:r>
              <a:rPr lang="en-US" sz="7200" kern="1200">
                <a:solidFill>
                  <a:schemeClr val="tx1"/>
                </a:solidFill>
                <a:latin typeface="+mj-lt"/>
                <a:ea typeface="+mj-ea"/>
                <a:cs typeface="+mj-cs"/>
              </a:rPr>
              <a:t>Any questions?</a:t>
            </a:r>
          </a:p>
        </p:txBody>
      </p:sp>
      <p:cxnSp>
        <p:nvCxnSpPr>
          <p:cNvPr id="14" name="Straight Connector 13">
            <a:extLst>
              <a:ext uri="{FF2B5EF4-FFF2-40B4-BE49-F238E27FC236}">
                <a16:creationId xmlns:a16="http://schemas.microsoft.com/office/drawing/2014/main" id="{F7C8EA93-3210-4C62-99E9-153C275E3A8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596464" y="6354708"/>
            <a:ext cx="11000232" cy="0"/>
          </a:xfrm>
          <a:prstGeom prst="line">
            <a:avLst/>
          </a:prstGeom>
          <a:ln w="10160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0446853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B9AA7C6-5E5A-498E-A6DF-A943376E09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83EAB11A-76F7-48F4-9B4F-5BFDF4BF967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4300" y="2385102"/>
            <a:ext cx="574091" cy="2087796"/>
            <a:chOff x="209668" y="2857422"/>
            <a:chExt cx="463662" cy="2087796"/>
          </a:xfrm>
        </p:grpSpPr>
        <p:sp>
          <p:nvSpPr>
            <p:cNvPr id="11" name="Rectangle 10">
              <a:extLst>
                <a:ext uri="{FF2B5EF4-FFF2-40B4-BE49-F238E27FC236}">
                  <a16:creationId xmlns:a16="http://schemas.microsoft.com/office/drawing/2014/main" id="{74D4C416-D5F4-4F6F-A6F1-87A21CD4FC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423947" y="2857422"/>
              <a:ext cx="249383" cy="20877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C6AC1C30-21C6-4BF6-93EE-B211D7A8501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flipH="1">
              <a:off x="209668" y="2857423"/>
              <a:ext cx="1" cy="2087795"/>
            </a:xfrm>
            <a:prstGeom prst="line">
              <a:avLst/>
            </a:prstGeom>
            <a:ln w="177800">
              <a:solidFill>
                <a:schemeClr val="accent4"/>
              </a:solidFill>
            </a:ln>
          </p:spPr>
          <p:style>
            <a:lnRef idx="1">
              <a:schemeClr val="accent1"/>
            </a:lnRef>
            <a:fillRef idx="0">
              <a:schemeClr val="accent1"/>
            </a:fillRef>
            <a:effectRef idx="0">
              <a:schemeClr val="accent1"/>
            </a:effectRef>
            <a:fontRef idx="minor">
              <a:schemeClr val="tx1"/>
            </a:fontRef>
          </p:style>
        </p:cxnSp>
      </p:grpSp>
      <p:sp>
        <p:nvSpPr>
          <p:cNvPr id="14" name="Rectangle 13">
            <a:extLst>
              <a:ext uri="{FF2B5EF4-FFF2-40B4-BE49-F238E27FC236}">
                <a16:creationId xmlns:a16="http://schemas.microsoft.com/office/drawing/2014/main" id="{81E140AE-0ABF-47C8-BF32-7D2F0CF2B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CBC4F608-B4B8-48C3-9572-C0F061B1CD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528" y="631767"/>
            <a:ext cx="11111729" cy="575240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B5245A-6E24-D41F-5DA4-3475EC8F294F}"/>
              </a:ext>
            </a:extLst>
          </p:cNvPr>
          <p:cNvSpPr>
            <a:spLocks noGrp="1"/>
          </p:cNvSpPr>
          <p:nvPr>
            <p:ph type="title"/>
          </p:nvPr>
        </p:nvSpPr>
        <p:spPr>
          <a:xfrm>
            <a:off x="1153618" y="1239927"/>
            <a:ext cx="4008586" cy="4680583"/>
          </a:xfrm>
        </p:spPr>
        <p:txBody>
          <a:bodyPr anchor="ctr">
            <a:normAutofit/>
          </a:bodyPr>
          <a:lstStyle/>
          <a:p>
            <a:r>
              <a:rPr lang="en-US" sz="5200"/>
              <a:t>Next week...</a:t>
            </a:r>
          </a:p>
        </p:txBody>
      </p:sp>
      <p:sp>
        <p:nvSpPr>
          <p:cNvPr id="3" name="Content Placeholder 2">
            <a:extLst>
              <a:ext uri="{FF2B5EF4-FFF2-40B4-BE49-F238E27FC236}">
                <a16:creationId xmlns:a16="http://schemas.microsoft.com/office/drawing/2014/main" id="{400C7FE5-2085-0816-4A6B-44DBC444FFD1}"/>
              </a:ext>
            </a:extLst>
          </p:cNvPr>
          <p:cNvSpPr>
            <a:spLocks noGrp="1"/>
          </p:cNvSpPr>
          <p:nvPr>
            <p:ph idx="1"/>
          </p:nvPr>
        </p:nvSpPr>
        <p:spPr>
          <a:xfrm>
            <a:off x="6291923" y="1239927"/>
            <a:ext cx="4971824" cy="4680583"/>
          </a:xfrm>
        </p:spPr>
        <p:txBody>
          <a:bodyPr vert="horz" lIns="91440" tIns="45720" rIns="91440" bIns="45720" rtlCol="0" anchor="ctr">
            <a:normAutofit/>
          </a:bodyPr>
          <a:lstStyle/>
          <a:p>
            <a:r>
              <a:rPr lang="en-US" sz="2000"/>
              <a:t>Valuing diversity as a police officer</a:t>
            </a:r>
          </a:p>
          <a:p>
            <a:r>
              <a:rPr lang="en-US" sz="2000"/>
              <a:t>Challenges within modern day policing</a:t>
            </a:r>
          </a:p>
        </p:txBody>
      </p:sp>
    </p:spTree>
    <p:extLst>
      <p:ext uri="{BB962C8B-B14F-4D97-AF65-F5344CB8AC3E}">
        <p14:creationId xmlns:p14="http://schemas.microsoft.com/office/powerpoint/2010/main" val="16548824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49</Slides>
  <Notes>0</Notes>
  <HiddenSlides>0</HiddenSlide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office theme</vt:lpstr>
      <vt:lpstr>Understanding the Role of Police Constable</vt:lpstr>
      <vt:lpstr>Last week</vt:lpstr>
      <vt:lpstr>This week....</vt:lpstr>
      <vt:lpstr>The importance of decision making within the role of a police officer </vt:lpstr>
      <vt:lpstr>Scenario</vt:lpstr>
      <vt:lpstr>Questions to ask yourself</vt:lpstr>
      <vt:lpstr>Lets take a deeper look at this...</vt:lpstr>
      <vt:lpstr>How about talking.....</vt:lpstr>
      <vt:lpstr>Decision making</vt:lpstr>
      <vt:lpstr>The National Decision Model (NDM)</vt:lpstr>
      <vt:lpstr>National Decision Model (NDM)</vt:lpstr>
      <vt:lpstr>CIAPOAR</vt:lpstr>
      <vt:lpstr>NDM</vt:lpstr>
      <vt:lpstr>Ethical decision making and discretion in policing</vt:lpstr>
      <vt:lpstr>What is discretion?</vt:lpstr>
      <vt:lpstr>Discretion</vt:lpstr>
      <vt:lpstr>Discretion</vt:lpstr>
      <vt:lpstr>Discretion</vt:lpstr>
      <vt:lpstr>Discretion</vt:lpstr>
      <vt:lpstr>Code of Ethics and decision making</vt:lpstr>
      <vt:lpstr>Discretion</vt:lpstr>
      <vt:lpstr>Task- 30 Mins</vt:lpstr>
      <vt:lpstr>Is it ethical?</vt:lpstr>
      <vt:lpstr>Any Questions?</vt:lpstr>
      <vt:lpstr>Session 2</vt:lpstr>
      <vt:lpstr>NDM activity </vt:lpstr>
      <vt:lpstr>National Decision Model (NDM)</vt:lpstr>
      <vt:lpstr>1st stage</vt:lpstr>
      <vt:lpstr>2nd Stage</vt:lpstr>
      <vt:lpstr>3rd Stage</vt:lpstr>
      <vt:lpstr>4th Stage</vt:lpstr>
      <vt:lpstr>5th Stage</vt:lpstr>
      <vt:lpstr>Now you decide....</vt:lpstr>
      <vt:lpstr>Scenario 1</vt:lpstr>
      <vt:lpstr>1st stage</vt:lpstr>
      <vt:lpstr>2nd Stage</vt:lpstr>
      <vt:lpstr>3rd Stage</vt:lpstr>
      <vt:lpstr>4th Stage</vt:lpstr>
      <vt:lpstr>5th Stage</vt:lpstr>
      <vt:lpstr>Any ethical considerations?</vt:lpstr>
      <vt:lpstr>Scenario 2</vt:lpstr>
      <vt:lpstr>1st stage</vt:lpstr>
      <vt:lpstr>2nd Stage</vt:lpstr>
      <vt:lpstr>3rd Stage</vt:lpstr>
      <vt:lpstr>4th Stage</vt:lpstr>
      <vt:lpstr>5th Stage</vt:lpstr>
      <vt:lpstr>Any ethical considerations?</vt:lpstr>
      <vt:lpstr>Any questions?</vt:lpstr>
      <vt:lpstr>Next week...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cp:revision>
  <dcterms:created xsi:type="dcterms:W3CDTF">2024-07-05T10:45:27Z</dcterms:created>
  <dcterms:modified xsi:type="dcterms:W3CDTF">2024-10-14T12:58:31Z</dcterms:modified>
</cp:coreProperties>
</file>