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comment1.xml" ContentType="application/vnd.openxmlformats-officedocument.presentationml.comment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notesMasterIdLst>
    <p:notesMasterId r:id="rId56"/>
  </p:notesMasterIdLst>
  <p:sldIdLst>
    <p:sldId id="256" r:id="rId5"/>
    <p:sldId id="257" r:id="rId6"/>
    <p:sldId id="258" r:id="rId7"/>
    <p:sldId id="285" r:id="rId8"/>
    <p:sldId id="287" r:id="rId9"/>
    <p:sldId id="288" r:id="rId10"/>
    <p:sldId id="277" r:id="rId11"/>
    <p:sldId id="275" r:id="rId12"/>
    <p:sldId id="276" r:id="rId13"/>
    <p:sldId id="289" r:id="rId14"/>
    <p:sldId id="290" r:id="rId15"/>
    <p:sldId id="291" r:id="rId16"/>
    <p:sldId id="292" r:id="rId17"/>
    <p:sldId id="293" r:id="rId18"/>
    <p:sldId id="294" r:id="rId19"/>
    <p:sldId id="295" r:id="rId20"/>
    <p:sldId id="296" r:id="rId21"/>
    <p:sldId id="297" r:id="rId22"/>
    <p:sldId id="274" r:id="rId23"/>
    <p:sldId id="273" r:id="rId24"/>
    <p:sldId id="298" r:id="rId25"/>
    <p:sldId id="299" r:id="rId26"/>
    <p:sldId id="300" r:id="rId27"/>
    <p:sldId id="301" r:id="rId28"/>
    <p:sldId id="302" r:id="rId29"/>
    <p:sldId id="303" r:id="rId30"/>
    <p:sldId id="304" r:id="rId31"/>
    <p:sldId id="305" r:id="rId32"/>
    <p:sldId id="306" r:id="rId33"/>
    <p:sldId id="307" r:id="rId34"/>
    <p:sldId id="259" r:id="rId35"/>
    <p:sldId id="260" r:id="rId36"/>
    <p:sldId id="261" r:id="rId37"/>
    <p:sldId id="262" r:id="rId38"/>
    <p:sldId id="263" r:id="rId39"/>
    <p:sldId id="264" r:id="rId40"/>
    <p:sldId id="265" r:id="rId41"/>
    <p:sldId id="266" r:id="rId42"/>
    <p:sldId id="267" r:id="rId43"/>
    <p:sldId id="268" r:id="rId44"/>
    <p:sldId id="269" r:id="rId45"/>
    <p:sldId id="270" r:id="rId46"/>
    <p:sldId id="271" r:id="rId47"/>
    <p:sldId id="272" r:id="rId48"/>
    <p:sldId id="278" r:id="rId49"/>
    <p:sldId id="279" r:id="rId50"/>
    <p:sldId id="280" r:id="rId51"/>
    <p:sldId id="281" r:id="rId52"/>
    <p:sldId id="282" r:id="rId53"/>
    <p:sldId id="283" r:id="rId54"/>
    <p:sldId id="284"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aser" initials="l"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9002" autoAdjust="0"/>
    <p:restoredTop sz="94660"/>
  </p:normalViewPr>
  <p:slideViewPr>
    <p:cSldViewPr snapToGrid="0">
      <p:cViewPr varScale="1">
        <p:scale>
          <a:sx n="88" d="100"/>
          <a:sy n="88" d="100"/>
        </p:scale>
        <p:origin x="81" y="84"/>
      </p:cViewPr>
      <p:guideLst/>
    </p:cSldViewPr>
  </p:slideViewPr>
  <p:notesTextViewPr>
    <p:cViewPr>
      <p:scale>
        <a:sx n="1" d="1"/>
        <a:sy n="1" d="1"/>
      </p:scale>
      <p:origin x="0" y="0"/>
    </p:cViewPr>
  </p:notesTextViewPr>
  <p:sorterViewPr>
    <p:cViewPr>
      <p:scale>
        <a:sx n="100" d="100"/>
        <a:sy n="100" d="100"/>
      </p:scale>
      <p:origin x="0" y="-19875"/>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commentAuthors" Target="commentAuthors.xml"/><Relationship Id="rId61"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07-04-13T16:36:16.640" idx="1">
    <p:pos x="5472" y="173"/>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6ECCE9-D4C2-4110-B3CC-E7949F8E4C66}" type="datetimeFigureOut">
              <a:rPr lang="en-GB" smtClean="0"/>
              <a:t>03/03/2020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66FB5D-9E36-4FD4-9382-13EAA0B6974B}" type="slidenum">
              <a:rPr lang="en-GB" smtClean="0"/>
              <a:t>‹#›</a:t>
            </a:fld>
            <a:endParaRPr lang="en-GB"/>
          </a:p>
        </p:txBody>
      </p:sp>
    </p:spTree>
    <p:extLst>
      <p:ext uri="{BB962C8B-B14F-4D97-AF65-F5344CB8AC3E}">
        <p14:creationId xmlns:p14="http://schemas.microsoft.com/office/powerpoint/2010/main" val="21892934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aseline="0" dirty="0" smtClean="0"/>
              <a:t>We need to build effective teams at work – this requires a spirit of unity and co-operation between team members.</a:t>
            </a:r>
          </a:p>
          <a:p>
            <a:endParaRPr lang="en-GB" baseline="0" dirty="0" smtClean="0"/>
          </a:p>
          <a:p>
            <a:r>
              <a:rPr lang="en-GB" baseline="0" dirty="0" smtClean="0"/>
              <a:t>Now we’re going to look at the roles, behaviours and performance of people working in groups or teams – they have to mesh, to gel, to come together – you need different sorts of people doing different things – doers, solvers, checkers, carers – all these roles need to be performed as you’re all about to find out yourselves.</a:t>
            </a:r>
          </a:p>
          <a:p>
            <a:endParaRPr lang="en-GB" baseline="0" dirty="0" smtClean="0"/>
          </a:p>
          <a:p>
            <a:r>
              <a:rPr lang="en-GB" baseline="0" dirty="0" smtClean="0"/>
              <a:t>So we need to look at what makes people and groups tick – one way of doing this is to examine ‘team roles’.  </a:t>
            </a:r>
          </a:p>
          <a:p>
            <a:endParaRPr lang="en-US" dirty="0"/>
          </a:p>
        </p:txBody>
      </p:sp>
      <p:sp>
        <p:nvSpPr>
          <p:cNvPr id="4" name="Slide Number Placeholder 3"/>
          <p:cNvSpPr>
            <a:spLocks noGrp="1"/>
          </p:cNvSpPr>
          <p:nvPr>
            <p:ph type="sldNum" sz="quarter" idx="10"/>
          </p:nvPr>
        </p:nvSpPr>
        <p:spPr/>
        <p:txBody>
          <a:bodyPr/>
          <a:lstStyle/>
          <a:p>
            <a:fld id="{67C5EFCD-1B68-484E-802C-FEA92CCBAFAE}" type="slidenum">
              <a:rPr lang="en-US" smtClean="0"/>
              <a:pPr/>
              <a:t>4</a:t>
            </a:fld>
            <a:endParaRPr lang="en-US"/>
          </a:p>
        </p:txBody>
      </p:sp>
    </p:spTree>
    <p:extLst>
      <p:ext uri="{BB962C8B-B14F-4D97-AF65-F5344CB8AC3E}">
        <p14:creationId xmlns:p14="http://schemas.microsoft.com/office/powerpoint/2010/main" val="10974796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GB" dirty="0" err="1" smtClean="0"/>
              <a:t>Belbin</a:t>
            </a:r>
            <a:r>
              <a:rPr lang="en-GB" dirty="0" smtClean="0"/>
              <a:t> is the guru on this subject -</a:t>
            </a:r>
            <a:r>
              <a:rPr lang="en-GB" baseline="0" dirty="0" smtClean="0"/>
              <a:t> it’s about behavioural characteristics, what people like doing the most.  </a:t>
            </a:r>
          </a:p>
          <a:p>
            <a:endParaRPr lang="en-GB" baseline="0" dirty="0" smtClean="0"/>
          </a:p>
          <a:p>
            <a:r>
              <a:rPr lang="en-US" dirty="0" smtClean="0"/>
              <a:t>Get out your Mullins</a:t>
            </a:r>
            <a:r>
              <a:rPr lang="en-US" baseline="0" dirty="0" smtClean="0"/>
              <a:t> and go for it – do some reading – it’ll help you with this task. </a:t>
            </a:r>
          </a:p>
          <a:p>
            <a:endParaRPr lang="en-US" baseline="0" dirty="0" smtClean="0"/>
          </a:p>
          <a:p>
            <a:r>
              <a:rPr lang="en-US" baseline="0" dirty="0" smtClean="0"/>
              <a:t>Some of you chose who you want to work with for assignment 2 in your groups – how did you do that?  </a:t>
            </a:r>
          </a:p>
          <a:p>
            <a:r>
              <a:rPr lang="en-US" baseline="0" dirty="0" smtClean="0"/>
              <a:t>Well </a:t>
            </a:r>
            <a:r>
              <a:rPr lang="en-US" baseline="0" dirty="0" err="1" smtClean="0"/>
              <a:t>Belbin</a:t>
            </a:r>
            <a:r>
              <a:rPr lang="en-US" baseline="0" dirty="0" smtClean="0"/>
              <a:t> suggests that teams made up of people who are all similar tend to lack creativity and often fail</a:t>
            </a:r>
          </a:p>
          <a:p>
            <a:r>
              <a:rPr lang="en-US" baseline="0" dirty="0" smtClean="0"/>
              <a:t>To be successful a team needs a variety of different roles done by different people, so don’t fear the ‘strangers’ in your group – welcome them because they could just be your secret weapon for success.  </a:t>
            </a:r>
          </a:p>
          <a:p>
            <a:endParaRPr lang="en-US" baseline="0" dirty="0" smtClean="0"/>
          </a:p>
          <a:p>
            <a:r>
              <a:rPr lang="en-US" baseline="0" dirty="0" smtClean="0"/>
              <a:t>So how the group’s constructed can help to determine whether it ultimately succeeds or not. </a:t>
            </a:r>
          </a:p>
          <a:p>
            <a:endParaRPr lang="en-US" baseline="0" dirty="0" smtClean="0"/>
          </a:p>
          <a:p>
            <a:r>
              <a:rPr lang="en-US" baseline="0" dirty="0" smtClean="0"/>
              <a:t>Think about how the model can work in today’s de-layered recessionary workplace – is it valid?</a:t>
            </a:r>
          </a:p>
          <a:p>
            <a:r>
              <a:rPr lang="en-US" baseline="0" dirty="0" smtClean="0"/>
              <a:t>Do people always fit neatly into set boxes or is real life not like that?</a:t>
            </a:r>
          </a:p>
          <a:p>
            <a:r>
              <a:rPr lang="en-US" baseline="0" dirty="0" smtClean="0"/>
              <a:t>Are people necessarily prepared to acknowledge their weaknesses?</a:t>
            </a:r>
          </a:p>
          <a:p>
            <a:endParaRPr lang="en-US" baseline="0" dirty="0" smtClean="0"/>
          </a:p>
          <a:p>
            <a:r>
              <a:rPr lang="en-US" baseline="0" dirty="0" smtClean="0"/>
              <a:t>Let’s adopt a critical approach as we go through this task.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67C5EFCD-1B68-484E-802C-FEA92CCBAFAE}" type="slidenum">
              <a:rPr lang="en-US" smtClean="0"/>
              <a:pPr/>
              <a:t>5</a:t>
            </a:fld>
            <a:endParaRPr lang="en-US"/>
          </a:p>
        </p:txBody>
      </p:sp>
    </p:spTree>
    <p:extLst>
      <p:ext uri="{BB962C8B-B14F-4D97-AF65-F5344CB8AC3E}">
        <p14:creationId xmlns:p14="http://schemas.microsoft.com/office/powerpoint/2010/main" val="7675542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dirty="0" err="1" smtClean="0"/>
              <a:t>Belbin</a:t>
            </a:r>
            <a:r>
              <a:rPr lang="en-GB" dirty="0" smtClean="0"/>
              <a:t> identified 9 key roles that people</a:t>
            </a:r>
            <a:r>
              <a:rPr lang="en-GB" baseline="0" dirty="0" smtClean="0"/>
              <a:t> tend to play in teams.  We’ll get on to the detail next.  </a:t>
            </a:r>
          </a:p>
          <a:p>
            <a:endParaRPr lang="en-GB" baseline="0" dirty="0" smtClean="0"/>
          </a:p>
          <a:p>
            <a:r>
              <a:rPr lang="en-GB" baseline="0" dirty="0" smtClean="0"/>
              <a:t>So each of these represents ways of behaving or characteristics that help us tell one team member apart from another based on how they interact and deal with one another.</a:t>
            </a:r>
          </a:p>
          <a:p>
            <a:endParaRPr lang="en-GB" baseline="0" dirty="0" smtClean="0"/>
          </a:p>
          <a:p>
            <a:r>
              <a:rPr lang="en-GB" baseline="0" dirty="0" smtClean="0"/>
              <a:t>The way the theory works is that for each of these roles you have particular strengths but also what’s called ‘allowable weaknesses’ because people can’t be good at absolutely everything.</a:t>
            </a:r>
          </a:p>
          <a:p>
            <a:endParaRPr lang="en-GB" baseline="0" dirty="0" smtClean="0"/>
          </a:p>
          <a:p>
            <a:r>
              <a:rPr lang="en-GB" baseline="0" dirty="0" smtClean="0"/>
              <a:t>So certain people like doing certain things and not others – they might avoid or overlook certain things they don’t like/enjoy doing.  </a:t>
            </a:r>
          </a:p>
          <a:p>
            <a:r>
              <a:rPr lang="en-GB" baseline="0" dirty="0" smtClean="0"/>
              <a:t>Some people like thinking up great plans or new ideas but can’t be bothered to work out the details about how to make them happen – somebody else can do that.  </a:t>
            </a:r>
          </a:p>
          <a:p>
            <a:endParaRPr lang="en-GB" baseline="0" dirty="0" smtClean="0"/>
          </a:p>
          <a:p>
            <a:r>
              <a:rPr lang="en-GB" baseline="0" dirty="0" smtClean="0"/>
              <a:t>Not all teams need all of these at all times as we’ll see but the earlier comment that no-one’s perfect but a team can be is a thought worth holding as you approach this second assignment.  </a:t>
            </a:r>
          </a:p>
          <a:p>
            <a:endParaRPr lang="en-GB" baseline="0" dirty="0" smtClean="0"/>
          </a:p>
          <a:p>
            <a:r>
              <a:rPr lang="en-GB" baseline="0" dirty="0" smtClean="0"/>
              <a:t>Let’s look at these more </a:t>
            </a:r>
            <a:r>
              <a:rPr lang="en-GB" baseline="0" dirty="0" err="1" smtClean="0"/>
              <a:t>closelt</a:t>
            </a:r>
            <a:endParaRPr lang="en-US" dirty="0"/>
          </a:p>
        </p:txBody>
      </p:sp>
      <p:sp>
        <p:nvSpPr>
          <p:cNvPr id="4" name="Slide Number Placeholder 3"/>
          <p:cNvSpPr>
            <a:spLocks noGrp="1"/>
          </p:cNvSpPr>
          <p:nvPr>
            <p:ph type="sldNum" sz="quarter" idx="10"/>
          </p:nvPr>
        </p:nvSpPr>
        <p:spPr/>
        <p:txBody>
          <a:bodyPr/>
          <a:lstStyle/>
          <a:p>
            <a:fld id="{67C5EFCD-1B68-484E-802C-FEA92CCBAFAE}" type="slidenum">
              <a:rPr lang="en-US" smtClean="0"/>
              <a:pPr/>
              <a:t>6</a:t>
            </a:fld>
            <a:endParaRPr lang="en-US"/>
          </a:p>
        </p:txBody>
      </p:sp>
    </p:spTree>
    <p:extLst>
      <p:ext uri="{BB962C8B-B14F-4D97-AF65-F5344CB8AC3E}">
        <p14:creationId xmlns:p14="http://schemas.microsoft.com/office/powerpoint/2010/main" val="2965691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Any plants in the room today?</a:t>
            </a:r>
            <a:r>
              <a:rPr lang="en-GB" baseline="0" dirty="0" smtClean="0"/>
              <a:t>  Hands up if that sounds like you.</a:t>
            </a:r>
            <a:r>
              <a:rPr lang="en-GB" dirty="0" smtClean="0"/>
              <a:t> </a:t>
            </a:r>
          </a:p>
          <a:p>
            <a:endParaRPr lang="en-GB" dirty="0" smtClean="0"/>
          </a:p>
          <a:p>
            <a:r>
              <a:rPr lang="en-GB" dirty="0" smtClean="0"/>
              <a:t> </a:t>
            </a:r>
            <a:endParaRPr lang="en-US" dirty="0"/>
          </a:p>
        </p:txBody>
      </p:sp>
      <p:sp>
        <p:nvSpPr>
          <p:cNvPr id="4" name="Slide Number Placeholder 3"/>
          <p:cNvSpPr>
            <a:spLocks noGrp="1"/>
          </p:cNvSpPr>
          <p:nvPr>
            <p:ph type="sldNum" sz="quarter" idx="10"/>
          </p:nvPr>
        </p:nvSpPr>
        <p:spPr/>
        <p:txBody>
          <a:bodyPr/>
          <a:lstStyle/>
          <a:p>
            <a:fld id="{67C5EFCD-1B68-484E-802C-FEA92CCBAFAE}" type="slidenum">
              <a:rPr lang="en-US" smtClean="0"/>
              <a:pPr/>
              <a:t>10</a:t>
            </a:fld>
            <a:endParaRPr lang="en-US"/>
          </a:p>
        </p:txBody>
      </p:sp>
    </p:spTree>
    <p:extLst>
      <p:ext uri="{BB962C8B-B14F-4D97-AF65-F5344CB8AC3E}">
        <p14:creationId xmlns:p14="http://schemas.microsoft.com/office/powerpoint/2010/main" val="35889703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C5EFCD-1B68-484E-802C-FEA92CCBAFAE}" type="slidenum">
              <a:rPr lang="en-US" smtClean="0"/>
              <a:pPr/>
              <a:t>11</a:t>
            </a:fld>
            <a:endParaRPr lang="en-US"/>
          </a:p>
        </p:txBody>
      </p:sp>
    </p:spTree>
    <p:extLst>
      <p:ext uri="{BB962C8B-B14F-4D97-AF65-F5344CB8AC3E}">
        <p14:creationId xmlns:p14="http://schemas.microsoft.com/office/powerpoint/2010/main" val="23742959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C5EFCD-1B68-484E-802C-FEA92CCBAFAE}" type="slidenum">
              <a:rPr lang="en-US" smtClean="0"/>
              <a:pPr/>
              <a:t>12</a:t>
            </a:fld>
            <a:endParaRPr lang="en-US"/>
          </a:p>
        </p:txBody>
      </p:sp>
    </p:spTree>
    <p:extLst>
      <p:ext uri="{BB962C8B-B14F-4D97-AF65-F5344CB8AC3E}">
        <p14:creationId xmlns:p14="http://schemas.microsoft.com/office/powerpoint/2010/main" val="16497724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C5EFCD-1B68-484E-802C-FEA92CCBAFAE}" type="slidenum">
              <a:rPr lang="en-US" smtClean="0"/>
              <a:pPr/>
              <a:t>13</a:t>
            </a:fld>
            <a:endParaRPr lang="en-US"/>
          </a:p>
        </p:txBody>
      </p:sp>
    </p:spTree>
    <p:extLst>
      <p:ext uri="{BB962C8B-B14F-4D97-AF65-F5344CB8AC3E}">
        <p14:creationId xmlns:p14="http://schemas.microsoft.com/office/powerpoint/2010/main" val="27189676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C5EFCD-1B68-484E-802C-FEA92CCBAFAE}" type="slidenum">
              <a:rPr lang="en-US" smtClean="0"/>
              <a:pPr/>
              <a:t>14</a:t>
            </a:fld>
            <a:endParaRPr lang="en-US"/>
          </a:p>
        </p:txBody>
      </p:sp>
    </p:spTree>
    <p:extLst>
      <p:ext uri="{BB962C8B-B14F-4D97-AF65-F5344CB8AC3E}">
        <p14:creationId xmlns:p14="http://schemas.microsoft.com/office/powerpoint/2010/main" val="6984974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C5EFCD-1B68-484E-802C-FEA92CCBAFAE}" type="slidenum">
              <a:rPr lang="en-US" smtClean="0"/>
              <a:pPr/>
              <a:t>15</a:t>
            </a:fld>
            <a:endParaRPr lang="en-US"/>
          </a:p>
        </p:txBody>
      </p:sp>
    </p:spTree>
    <p:extLst>
      <p:ext uri="{BB962C8B-B14F-4D97-AF65-F5344CB8AC3E}">
        <p14:creationId xmlns:p14="http://schemas.microsoft.com/office/powerpoint/2010/main" val="37854286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C5EFCD-1B68-484E-802C-FEA92CCBAFAE}" type="slidenum">
              <a:rPr lang="en-US" smtClean="0"/>
              <a:pPr/>
              <a:t>16</a:t>
            </a:fld>
            <a:endParaRPr lang="en-US"/>
          </a:p>
        </p:txBody>
      </p:sp>
    </p:spTree>
    <p:extLst>
      <p:ext uri="{BB962C8B-B14F-4D97-AF65-F5344CB8AC3E}">
        <p14:creationId xmlns:p14="http://schemas.microsoft.com/office/powerpoint/2010/main" val="12367983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C5EFCD-1B68-484E-802C-FEA92CCBAFAE}" type="slidenum">
              <a:rPr lang="en-US" smtClean="0"/>
              <a:pPr/>
              <a:t>17</a:t>
            </a:fld>
            <a:endParaRPr lang="en-US"/>
          </a:p>
        </p:txBody>
      </p:sp>
    </p:spTree>
    <p:extLst>
      <p:ext uri="{BB962C8B-B14F-4D97-AF65-F5344CB8AC3E}">
        <p14:creationId xmlns:p14="http://schemas.microsoft.com/office/powerpoint/2010/main" val="27719861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C5EFCD-1B68-484E-802C-FEA92CCBAFAE}" type="slidenum">
              <a:rPr lang="en-US" smtClean="0"/>
              <a:pPr/>
              <a:t>18</a:t>
            </a:fld>
            <a:endParaRPr lang="en-US"/>
          </a:p>
        </p:txBody>
      </p:sp>
    </p:spTree>
    <p:extLst>
      <p:ext uri="{BB962C8B-B14F-4D97-AF65-F5344CB8AC3E}">
        <p14:creationId xmlns:p14="http://schemas.microsoft.com/office/powerpoint/2010/main" val="8839819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Here we</a:t>
            </a:r>
            <a:r>
              <a:rPr lang="en-GB" baseline="0" dirty="0" smtClean="0"/>
              <a:t> have them listed in the first column with their respective ‘role contribution’ and ‘allowable weakness’</a:t>
            </a:r>
          </a:p>
          <a:p>
            <a:endParaRPr lang="en-GB" baseline="0" dirty="0" smtClean="0"/>
          </a:p>
          <a:p>
            <a:r>
              <a:rPr lang="en-GB" baseline="0" dirty="0" smtClean="0"/>
              <a:t>That is what they like to do the most, and what that means they sometimes tend to overlook or not do so well as a result of that behavioural tendency.</a:t>
            </a:r>
          </a:p>
          <a:p>
            <a:endParaRPr lang="en-GB" baseline="0" dirty="0" smtClean="0"/>
          </a:p>
          <a:p>
            <a:r>
              <a:rPr lang="en-GB" baseline="0" dirty="0" err="1" smtClean="0"/>
              <a:t>Eg</a:t>
            </a:r>
            <a:r>
              <a:rPr lang="en-GB" baseline="0" dirty="0" smtClean="0"/>
              <a:t>  Plant – creative, imaginative, unorthodox, solves difficult problems – sounds great  but.... Can mean they ignore details and be too preoccupied to communicate effectively – so every style has its pluses and minuses. </a:t>
            </a:r>
          </a:p>
          <a:p>
            <a:endParaRPr lang="en-GB" baseline="0" dirty="0" smtClean="0"/>
          </a:p>
          <a:p>
            <a:r>
              <a:rPr lang="en-GB" baseline="0" dirty="0" smtClean="0"/>
              <a:t>So teams need these characters and features to be creative – but which are you?  We’ll try to find out in the tutorials  </a:t>
            </a:r>
          </a:p>
          <a:p>
            <a:endParaRPr lang="en-GB" baseline="0" dirty="0" smtClean="0"/>
          </a:p>
          <a:p>
            <a:endParaRPr lang="en-GB" baseline="0" dirty="0" smtClean="0"/>
          </a:p>
          <a:p>
            <a:endParaRPr lang="en-GB" baseline="0" dirty="0" smtClean="0"/>
          </a:p>
          <a:p>
            <a:endParaRPr lang="en-US" dirty="0"/>
          </a:p>
        </p:txBody>
      </p:sp>
      <p:sp>
        <p:nvSpPr>
          <p:cNvPr id="4" name="Slide Number Placeholder 3"/>
          <p:cNvSpPr>
            <a:spLocks noGrp="1"/>
          </p:cNvSpPr>
          <p:nvPr>
            <p:ph type="sldNum" sz="quarter" idx="10"/>
          </p:nvPr>
        </p:nvSpPr>
        <p:spPr/>
        <p:txBody>
          <a:bodyPr/>
          <a:lstStyle/>
          <a:p>
            <a:fld id="{67C5EFCD-1B68-484E-802C-FEA92CCBAFAE}" type="slidenum">
              <a:rPr lang="en-US" smtClean="0"/>
              <a:pPr/>
              <a:t>21</a:t>
            </a:fld>
            <a:endParaRPr lang="en-US"/>
          </a:p>
        </p:txBody>
      </p:sp>
    </p:spTree>
    <p:extLst>
      <p:ext uri="{BB962C8B-B14F-4D97-AF65-F5344CB8AC3E}">
        <p14:creationId xmlns:p14="http://schemas.microsoft.com/office/powerpoint/2010/main" val="33266786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aseline="0" dirty="0" smtClean="0"/>
              <a:t>People are rarely good at all of these but can you begin to see that for a team to work you need people who can do all of them for the team to work effectively  - it could sometimes mean that people perform a secondary back-up role to support the team </a:t>
            </a:r>
          </a:p>
          <a:p>
            <a:endParaRPr lang="en-GB" baseline="0" dirty="0" smtClean="0"/>
          </a:p>
          <a:p>
            <a:r>
              <a:rPr lang="en-GB" baseline="0" dirty="0" smtClean="0"/>
              <a:t>Remember </a:t>
            </a:r>
            <a:r>
              <a:rPr lang="en-GB" b="1" baseline="0" dirty="0" smtClean="0"/>
              <a:t>these team roles </a:t>
            </a:r>
            <a:r>
              <a:rPr lang="en-GB" baseline="0" dirty="0" smtClean="0"/>
              <a:t>aren’t the same thing  as </a:t>
            </a:r>
            <a:r>
              <a:rPr lang="en-GB" b="1" baseline="0" dirty="0" smtClean="0"/>
              <a:t>functional roles </a:t>
            </a:r>
            <a:r>
              <a:rPr lang="en-GB" baseline="0" dirty="0" smtClean="0"/>
              <a:t>which tend to be based on people’s experience not on their personal characteristics or abilities.</a:t>
            </a:r>
          </a:p>
          <a:p>
            <a:endParaRPr lang="en-GB" baseline="0" dirty="0" smtClean="0"/>
          </a:p>
          <a:p>
            <a:r>
              <a:rPr lang="en-GB" baseline="0" dirty="0" smtClean="0"/>
              <a:t>No good having a team full of shapers – you’d never actually get the job finished as they’d be too busy thinking up new ideas all the time without following them through.  </a:t>
            </a:r>
          </a:p>
          <a:p>
            <a:endParaRPr lang="en-GB" baseline="0" dirty="0" smtClean="0"/>
          </a:p>
          <a:p>
            <a:r>
              <a:rPr lang="en-US" dirty="0" smtClean="0"/>
              <a:t>Teamwork has plugged the gap in </a:t>
            </a:r>
            <a:r>
              <a:rPr lang="en-US" dirty="0" err="1" smtClean="0"/>
              <a:t>organisations</a:t>
            </a:r>
            <a:r>
              <a:rPr lang="en-US" dirty="0" smtClean="0"/>
              <a:t> as they’ve de-layered – we rely on teamwork now more than every before just to get things done – that’s why I’m placing so much emphasis on it for assignment 2.  you’ll need to do this one day</a:t>
            </a:r>
            <a:r>
              <a:rPr lang="en-US" baseline="0" dirty="0" smtClean="0"/>
              <a:t> soon.</a:t>
            </a:r>
            <a:r>
              <a:rPr lang="en-US" dirty="0" smtClean="0"/>
              <a:t>  </a:t>
            </a:r>
          </a:p>
          <a:p>
            <a:endParaRPr lang="en-US" dirty="0"/>
          </a:p>
        </p:txBody>
      </p:sp>
      <p:sp>
        <p:nvSpPr>
          <p:cNvPr id="4" name="Slide Number Placeholder 3"/>
          <p:cNvSpPr>
            <a:spLocks noGrp="1"/>
          </p:cNvSpPr>
          <p:nvPr>
            <p:ph type="sldNum" sz="quarter" idx="10"/>
          </p:nvPr>
        </p:nvSpPr>
        <p:spPr/>
        <p:txBody>
          <a:bodyPr/>
          <a:lstStyle/>
          <a:p>
            <a:fld id="{67C5EFCD-1B68-484E-802C-FEA92CCBAFAE}" type="slidenum">
              <a:rPr lang="en-US" smtClean="0"/>
              <a:pPr/>
              <a:t>22</a:t>
            </a:fld>
            <a:endParaRPr lang="en-US"/>
          </a:p>
        </p:txBody>
      </p:sp>
    </p:spTree>
    <p:extLst>
      <p:ext uri="{BB962C8B-B14F-4D97-AF65-F5344CB8AC3E}">
        <p14:creationId xmlns:p14="http://schemas.microsoft.com/office/powerpoint/2010/main" val="34898647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This is true – we’ve got to probe into how people behave</a:t>
            </a:r>
            <a:r>
              <a:rPr lang="en-GB" baseline="0" dirty="0" smtClean="0"/>
              <a:t> and interact in a group setting – if you spend a fortune on players in a football team, they might be great individually but it doesn’t necessarily guarantee on the field success for them as a team – unless you’re Chelsea or Man City?</a:t>
            </a:r>
          </a:p>
          <a:p>
            <a:endParaRPr lang="en-GB" baseline="0" dirty="0" smtClean="0"/>
          </a:p>
          <a:p>
            <a:r>
              <a:rPr lang="en-GB" baseline="0" dirty="0" smtClean="0"/>
              <a:t>We need to get the right mix of people for the team to work effectively – not everyone who’s really good at what they do is necessarily a team player – sometimes good to have sceptics who like to change things.  </a:t>
            </a:r>
          </a:p>
          <a:p>
            <a:endParaRPr lang="en-GB" baseline="0" dirty="0" smtClean="0"/>
          </a:p>
          <a:p>
            <a:r>
              <a:rPr lang="en-GB" baseline="0" dirty="0" smtClean="0"/>
              <a:t>Remember the team styles exercise you did on your induction where we had the 4 basic types of people – we had lots of ‘pragmatists’ and activists and very few reflectors and theorists – teams need a mixture of types.  You’re just a really competitive lot.</a:t>
            </a:r>
          </a:p>
          <a:p>
            <a:endParaRPr lang="en-GB" baseline="0" dirty="0" smtClean="0"/>
          </a:p>
          <a:p>
            <a:r>
              <a:rPr lang="en-GB" baseline="0" dirty="0" smtClean="0"/>
              <a:t>We can monitor this behaviour by a technique called </a:t>
            </a:r>
            <a:r>
              <a:rPr lang="en-GB" baseline="0" dirty="0" err="1" smtClean="0"/>
              <a:t>Sociometry</a:t>
            </a:r>
            <a:endParaRPr lang="en-GB" baseline="0" dirty="0" smtClean="0"/>
          </a:p>
          <a:p>
            <a:endParaRPr lang="en-GB" baseline="0" dirty="0" smtClean="0"/>
          </a:p>
          <a:p>
            <a:endParaRPr lang="en-US" dirty="0"/>
          </a:p>
        </p:txBody>
      </p:sp>
      <p:sp>
        <p:nvSpPr>
          <p:cNvPr id="4" name="Slide Number Placeholder 3"/>
          <p:cNvSpPr>
            <a:spLocks noGrp="1"/>
          </p:cNvSpPr>
          <p:nvPr>
            <p:ph type="sldNum" sz="quarter" idx="10"/>
          </p:nvPr>
        </p:nvSpPr>
        <p:spPr/>
        <p:txBody>
          <a:bodyPr/>
          <a:lstStyle/>
          <a:p>
            <a:fld id="{67C5EFCD-1B68-484E-802C-FEA92CCBAFAE}" type="slidenum">
              <a:rPr lang="en-US" smtClean="0"/>
              <a:pPr/>
              <a:t>23</a:t>
            </a:fld>
            <a:endParaRPr lang="en-US"/>
          </a:p>
        </p:txBody>
      </p:sp>
    </p:spTree>
    <p:extLst>
      <p:ext uri="{BB962C8B-B14F-4D97-AF65-F5344CB8AC3E}">
        <p14:creationId xmlns:p14="http://schemas.microsoft.com/office/powerpoint/2010/main" val="31252111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How to decide</a:t>
            </a:r>
            <a:r>
              <a:rPr lang="en-GB" baseline="0" dirty="0" smtClean="0"/>
              <a:t> whether something needs a group or individual decision.  </a:t>
            </a:r>
          </a:p>
          <a:p>
            <a:endParaRPr lang="en-GB" baseline="0" dirty="0" smtClean="0"/>
          </a:p>
          <a:p>
            <a:r>
              <a:rPr lang="en-GB" baseline="0" dirty="0" smtClean="0"/>
              <a:t>3 things to look at here </a:t>
            </a:r>
          </a:p>
          <a:p>
            <a:endParaRPr lang="en-GB" baseline="0" dirty="0" smtClean="0"/>
          </a:p>
          <a:p>
            <a:r>
              <a:rPr lang="en-GB" baseline="0" dirty="0" smtClean="0"/>
              <a:t>Are the people likely to be any good at it</a:t>
            </a:r>
          </a:p>
          <a:p>
            <a:r>
              <a:rPr lang="en-GB" baseline="0" dirty="0" err="1" smtClean="0"/>
              <a:t>Contenxt</a:t>
            </a:r>
            <a:r>
              <a:rPr lang="en-GB" baseline="0" dirty="0" smtClean="0"/>
              <a:t>/culture of the organisation – personal relationships etc</a:t>
            </a:r>
          </a:p>
          <a:p>
            <a:r>
              <a:rPr lang="en-GB" baseline="0" dirty="0" smtClean="0"/>
              <a:t>How it would affect those involved - +/- for participants , rewards/punishments</a:t>
            </a:r>
          </a:p>
          <a:p>
            <a:endParaRPr lang="en-GB" baseline="0" dirty="0" smtClean="0"/>
          </a:p>
          <a:p>
            <a:r>
              <a:rPr lang="en-GB" baseline="0" dirty="0" smtClean="0"/>
              <a:t>Helps managers decide rationally how to go about deciding something </a:t>
            </a:r>
            <a:endParaRPr lang="en-US" dirty="0"/>
          </a:p>
        </p:txBody>
      </p:sp>
      <p:sp>
        <p:nvSpPr>
          <p:cNvPr id="4" name="Slide Number Placeholder 3"/>
          <p:cNvSpPr>
            <a:spLocks noGrp="1"/>
          </p:cNvSpPr>
          <p:nvPr>
            <p:ph type="sldNum" sz="quarter" idx="10"/>
          </p:nvPr>
        </p:nvSpPr>
        <p:spPr/>
        <p:txBody>
          <a:bodyPr/>
          <a:lstStyle/>
          <a:p>
            <a:fld id="{67C5EFCD-1B68-484E-802C-FEA92CCBAFAE}" type="slidenum">
              <a:rPr lang="en-US" smtClean="0"/>
              <a:pPr/>
              <a:t>24</a:t>
            </a:fld>
            <a:endParaRPr lang="en-US"/>
          </a:p>
        </p:txBody>
      </p:sp>
    </p:spTree>
    <p:extLst>
      <p:ext uri="{BB962C8B-B14F-4D97-AF65-F5344CB8AC3E}">
        <p14:creationId xmlns:p14="http://schemas.microsoft.com/office/powerpoint/2010/main" val="17075801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Q:  Anyone done this before?  Loads of ideas generated – all get put down, unfiltered – some are daft others</a:t>
            </a:r>
            <a:r>
              <a:rPr lang="en-GB" baseline="0" dirty="0" smtClean="0"/>
              <a:t> usable but they all get logged, unfiltered </a:t>
            </a:r>
          </a:p>
          <a:p>
            <a:endParaRPr lang="en-GB" baseline="0" dirty="0" smtClean="0"/>
          </a:p>
          <a:p>
            <a:r>
              <a:rPr lang="en-GB" baseline="0" dirty="0" smtClean="0"/>
              <a:t>You suspend judgment and try to think creatively  - quantity leads to quality in terms of ideas </a:t>
            </a:r>
          </a:p>
          <a:p>
            <a:endParaRPr lang="en-GB" baseline="0" dirty="0" smtClean="0"/>
          </a:p>
          <a:p>
            <a:r>
              <a:rPr lang="en-GB" baseline="0" dirty="0" smtClean="0"/>
              <a:t>Rules – no overt criticism of ideas at this stage , group of 6-10 ideal size  , elaborate and build on ideas  - need to record ideas</a:t>
            </a:r>
          </a:p>
          <a:p>
            <a:r>
              <a:rPr lang="en-GB" baseline="0" dirty="0" smtClean="0"/>
              <a:t>-freedom of expression</a:t>
            </a:r>
          </a:p>
          <a:p>
            <a:endParaRPr lang="en-GB" baseline="0" dirty="0" smtClean="0"/>
          </a:p>
          <a:p>
            <a:endParaRPr lang="en-GB" dirty="0" smtClean="0"/>
          </a:p>
          <a:p>
            <a:r>
              <a:rPr lang="en-GB" dirty="0" smtClean="0"/>
              <a:t> </a:t>
            </a:r>
            <a:endParaRPr lang="en-GB" dirty="0"/>
          </a:p>
        </p:txBody>
      </p:sp>
      <p:sp>
        <p:nvSpPr>
          <p:cNvPr id="4" name="Slide Number Placeholder 3"/>
          <p:cNvSpPr>
            <a:spLocks noGrp="1"/>
          </p:cNvSpPr>
          <p:nvPr>
            <p:ph type="sldNum" sz="quarter" idx="10"/>
          </p:nvPr>
        </p:nvSpPr>
        <p:spPr/>
        <p:txBody>
          <a:bodyPr/>
          <a:lstStyle/>
          <a:p>
            <a:fld id="{67C5EFCD-1B68-484E-802C-FEA92CCBAFAE}" type="slidenum">
              <a:rPr lang="en-US" smtClean="0"/>
              <a:pPr/>
              <a:t>25</a:t>
            </a:fld>
            <a:endParaRPr lang="en-US"/>
          </a:p>
        </p:txBody>
      </p:sp>
    </p:spTree>
    <p:extLst>
      <p:ext uri="{BB962C8B-B14F-4D97-AF65-F5344CB8AC3E}">
        <p14:creationId xmlns:p14="http://schemas.microsoft.com/office/powerpoint/2010/main" val="40752264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C5EFCD-1B68-484E-802C-FEA92CCBAFAE}" type="slidenum">
              <a:rPr lang="en-US" smtClean="0"/>
              <a:pPr/>
              <a:t>26</a:t>
            </a:fld>
            <a:endParaRPr lang="en-US"/>
          </a:p>
        </p:txBody>
      </p:sp>
    </p:spTree>
    <p:extLst>
      <p:ext uri="{BB962C8B-B14F-4D97-AF65-F5344CB8AC3E}">
        <p14:creationId xmlns:p14="http://schemas.microsoft.com/office/powerpoint/2010/main" val="20453084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C5EFCD-1B68-484E-802C-FEA92CCBAFAE}" type="slidenum">
              <a:rPr lang="en-US" smtClean="0"/>
              <a:pPr/>
              <a:t>27</a:t>
            </a:fld>
            <a:endParaRPr lang="en-US"/>
          </a:p>
        </p:txBody>
      </p:sp>
    </p:spTree>
    <p:extLst>
      <p:ext uri="{BB962C8B-B14F-4D97-AF65-F5344CB8AC3E}">
        <p14:creationId xmlns:p14="http://schemas.microsoft.com/office/powerpoint/2010/main" val="9687167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Group members more autonomous – set their own rules to a point </a:t>
            </a:r>
          </a:p>
          <a:p>
            <a:endParaRPr lang="en-GB" dirty="0" smtClean="0"/>
          </a:p>
          <a:p>
            <a:r>
              <a:rPr lang="en-GB" dirty="0" smtClean="0"/>
              <a:t>Danger – could set its own values and norms which may</a:t>
            </a:r>
            <a:r>
              <a:rPr lang="en-GB" baseline="0" dirty="0" smtClean="0"/>
              <a:t> be different to the organisation as a whole </a:t>
            </a:r>
          </a:p>
          <a:p>
            <a:endParaRPr lang="en-GB" baseline="0" dirty="0" smtClean="0"/>
          </a:p>
          <a:p>
            <a:r>
              <a:rPr lang="en-GB" baseline="0" dirty="0" smtClean="0"/>
              <a:t>Good for teamwork and potentially motivating – gives people autonomy and control – good for morale </a:t>
            </a:r>
          </a:p>
          <a:p>
            <a:endParaRPr lang="en-GB" baseline="0" dirty="0" smtClean="0"/>
          </a:p>
          <a:p>
            <a:r>
              <a:rPr lang="en-GB" baseline="0" dirty="0" smtClean="0"/>
              <a:t>Reduces dependency on management to do things</a:t>
            </a:r>
          </a:p>
          <a:p>
            <a:endParaRPr lang="en-GB" baseline="0" dirty="0" smtClean="0"/>
          </a:p>
          <a:p>
            <a:r>
              <a:rPr lang="en-GB" baseline="0" dirty="0" smtClean="0"/>
              <a:t>Teamwork is now more important than ever – all these things can affect team performance </a:t>
            </a:r>
          </a:p>
          <a:p>
            <a:r>
              <a:rPr lang="en-GB" baseline="0" dirty="0" smtClean="0"/>
              <a:t>-who is in the team and the characteristics of team members matter too – team selection is key.</a:t>
            </a:r>
          </a:p>
          <a:p>
            <a:endParaRPr lang="en-GB" baseline="0" dirty="0" smtClean="0"/>
          </a:p>
          <a:p>
            <a:r>
              <a:rPr lang="en-GB" baseline="0" dirty="0" smtClean="0"/>
              <a:t>This is really hard to get right when teams are introduced into organisations. </a:t>
            </a:r>
            <a:endParaRPr lang="en-GB" dirty="0"/>
          </a:p>
        </p:txBody>
      </p:sp>
      <p:sp>
        <p:nvSpPr>
          <p:cNvPr id="4" name="Slide Number Placeholder 3"/>
          <p:cNvSpPr>
            <a:spLocks noGrp="1"/>
          </p:cNvSpPr>
          <p:nvPr>
            <p:ph type="sldNum" sz="quarter" idx="10"/>
          </p:nvPr>
        </p:nvSpPr>
        <p:spPr/>
        <p:txBody>
          <a:bodyPr/>
          <a:lstStyle/>
          <a:p>
            <a:fld id="{67C5EFCD-1B68-484E-802C-FEA92CCBAFAE}" type="slidenum">
              <a:rPr lang="en-US" smtClean="0"/>
              <a:pPr/>
              <a:t>28</a:t>
            </a:fld>
            <a:endParaRPr lang="en-US"/>
          </a:p>
        </p:txBody>
      </p:sp>
    </p:spTree>
    <p:extLst>
      <p:ext uri="{BB962C8B-B14F-4D97-AF65-F5344CB8AC3E}">
        <p14:creationId xmlns:p14="http://schemas.microsoft.com/office/powerpoint/2010/main" val="1457345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Checklist for managers to build</a:t>
            </a:r>
            <a:r>
              <a:rPr lang="en-GB" baseline="0" dirty="0" smtClean="0"/>
              <a:t> successful teams – we’ve covered them in this and previous lectures </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67C5EFCD-1B68-484E-802C-FEA92CCBAFAE}" type="slidenum">
              <a:rPr lang="en-US" smtClean="0"/>
              <a:pPr/>
              <a:t>29</a:t>
            </a:fld>
            <a:endParaRPr lang="en-US"/>
          </a:p>
        </p:txBody>
      </p:sp>
    </p:spTree>
    <p:extLst>
      <p:ext uri="{BB962C8B-B14F-4D97-AF65-F5344CB8AC3E}">
        <p14:creationId xmlns:p14="http://schemas.microsoft.com/office/powerpoint/2010/main" val="24999856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dirty="0" err="1" smtClean="0"/>
              <a:t>Cloke</a:t>
            </a:r>
            <a:r>
              <a:rPr lang="en-GB" dirty="0" smtClean="0"/>
              <a:t> and Goldsmith</a:t>
            </a:r>
            <a:r>
              <a:rPr lang="en-GB" baseline="0" dirty="0" smtClean="0"/>
              <a:t> – 10 special skills for teamwork – the things team members can develop to build successful self-managing teams </a:t>
            </a:r>
          </a:p>
          <a:p>
            <a:endParaRPr lang="en-GB" baseline="0" dirty="0" smtClean="0"/>
          </a:p>
          <a:p>
            <a:r>
              <a:rPr lang="en-GB" baseline="0" dirty="0" smtClean="0"/>
              <a:t>Team leadership role is crucial – trust, clear communication, full participation and self management</a:t>
            </a:r>
          </a:p>
          <a:p>
            <a:endParaRPr lang="en-GB" baseline="0" dirty="0" smtClean="0"/>
          </a:p>
          <a:p>
            <a:r>
              <a:rPr lang="en-GB" baseline="0" dirty="0" smtClean="0"/>
              <a:t>Can the team:</a:t>
            </a:r>
          </a:p>
          <a:p>
            <a:r>
              <a:rPr lang="en-GB" baseline="0" dirty="0" smtClean="0"/>
              <a:t>Overcome problems together</a:t>
            </a:r>
          </a:p>
          <a:p>
            <a:r>
              <a:rPr lang="en-GB" baseline="0" dirty="0" smtClean="0"/>
              <a:t>Show honesty, listen well</a:t>
            </a:r>
          </a:p>
          <a:p>
            <a:r>
              <a:rPr lang="en-GB" baseline="0" dirty="0" smtClean="0"/>
              <a:t>Develop skills</a:t>
            </a:r>
          </a:p>
          <a:p>
            <a:r>
              <a:rPr lang="en-GB" baseline="0" dirty="0" smtClean="0"/>
              <a:t>Members take personal </a:t>
            </a:r>
            <a:r>
              <a:rPr lang="en-GB" baseline="0" dirty="0" err="1" smtClean="0"/>
              <a:t>responsibilty</a:t>
            </a:r>
            <a:endParaRPr lang="en-GB" baseline="0" dirty="0" smtClean="0"/>
          </a:p>
          <a:p>
            <a:r>
              <a:rPr lang="en-GB" baseline="0" dirty="0" smtClean="0"/>
              <a:t>Broaden their horizons by looking at different perspectives on issues</a:t>
            </a:r>
          </a:p>
          <a:p>
            <a:r>
              <a:rPr lang="en-GB" baseline="0" dirty="0" smtClean="0"/>
              <a:t>Learn and be self-critical</a:t>
            </a:r>
          </a:p>
          <a:p>
            <a:endParaRPr lang="en-GB" baseline="0" dirty="0" smtClean="0"/>
          </a:p>
          <a:p>
            <a:r>
              <a:rPr lang="en-GB" baseline="0" dirty="0" smtClean="0"/>
              <a:t>Identify new challenges and opportunities</a:t>
            </a:r>
          </a:p>
          <a:p>
            <a:r>
              <a:rPr lang="en-GB" baseline="0" dirty="0" smtClean="0"/>
              <a:t>Streamline the way they work – have shorter, more productive meetings</a:t>
            </a:r>
          </a:p>
          <a:p>
            <a:r>
              <a:rPr lang="en-GB" baseline="0" dirty="0" smtClean="0"/>
              <a:t>Problem solve and resolve conflict</a:t>
            </a:r>
          </a:p>
          <a:p>
            <a:endParaRPr lang="en-GB" baseline="0" dirty="0" smtClean="0"/>
          </a:p>
          <a:p>
            <a:r>
              <a:rPr lang="en-GB" baseline="0" dirty="0" smtClean="0"/>
              <a:t>And finally</a:t>
            </a:r>
          </a:p>
          <a:p>
            <a:endParaRPr lang="en-GB" baseline="0" dirty="0" smtClean="0"/>
          </a:p>
          <a:p>
            <a:r>
              <a:rPr lang="en-GB" baseline="0" dirty="0" smtClean="0"/>
              <a:t>Take pleasure from achievement of a team task?</a:t>
            </a:r>
          </a:p>
          <a:p>
            <a:endParaRPr lang="en-GB" baseline="0" dirty="0" smtClean="0"/>
          </a:p>
          <a:p>
            <a:r>
              <a:rPr lang="en-GB" baseline="0" dirty="0" smtClean="0"/>
              <a:t>Again all great in theory, but workable in practice?  You’re going to find out.   Fasten your safety belts – it could be a bumpy ride.......</a:t>
            </a:r>
          </a:p>
          <a:p>
            <a:endParaRPr lang="en-GB" baseline="0" dirty="0" smtClean="0"/>
          </a:p>
          <a:p>
            <a:r>
              <a:rPr lang="en-GB" baseline="0" dirty="0" smtClean="0"/>
              <a:t> </a:t>
            </a:r>
            <a:endParaRPr lang="en-GB" dirty="0"/>
          </a:p>
        </p:txBody>
      </p:sp>
      <p:sp>
        <p:nvSpPr>
          <p:cNvPr id="4" name="Slide Number Placeholder 3"/>
          <p:cNvSpPr>
            <a:spLocks noGrp="1"/>
          </p:cNvSpPr>
          <p:nvPr>
            <p:ph type="sldNum" sz="quarter" idx="10"/>
          </p:nvPr>
        </p:nvSpPr>
        <p:spPr/>
        <p:txBody>
          <a:bodyPr/>
          <a:lstStyle/>
          <a:p>
            <a:fld id="{67C5EFCD-1B68-484E-802C-FEA92CCBAFAE}" type="slidenum">
              <a:rPr lang="en-US" smtClean="0"/>
              <a:pPr/>
              <a:t>30</a:t>
            </a:fld>
            <a:endParaRPr lang="en-US"/>
          </a:p>
        </p:txBody>
      </p:sp>
    </p:spTree>
    <p:extLst>
      <p:ext uri="{BB962C8B-B14F-4D97-AF65-F5344CB8AC3E}">
        <p14:creationId xmlns:p14="http://schemas.microsoft.com/office/powerpoint/2010/main" val="1391698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9B3880A-37D5-41BD-A3CA-6F44674B9723}"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819052-D8CB-487E-8F68-21E06FC62FD3}" type="slidenum">
              <a:rPr lang="en-GB" smtClean="0"/>
              <a:t>‹#›</a:t>
            </a:fld>
            <a:endParaRPr lang="en-GB"/>
          </a:p>
        </p:txBody>
      </p:sp>
    </p:spTree>
    <p:extLst>
      <p:ext uri="{BB962C8B-B14F-4D97-AF65-F5344CB8AC3E}">
        <p14:creationId xmlns:p14="http://schemas.microsoft.com/office/powerpoint/2010/main" val="42049112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B3880A-37D5-41BD-A3CA-6F44674B9723}"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819052-D8CB-487E-8F68-21E06FC62FD3}" type="slidenum">
              <a:rPr lang="en-GB" smtClean="0"/>
              <a:t>‹#›</a:t>
            </a:fld>
            <a:endParaRPr lang="en-GB"/>
          </a:p>
        </p:txBody>
      </p:sp>
    </p:spTree>
    <p:extLst>
      <p:ext uri="{BB962C8B-B14F-4D97-AF65-F5344CB8AC3E}">
        <p14:creationId xmlns:p14="http://schemas.microsoft.com/office/powerpoint/2010/main" val="826421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9B3880A-37D5-41BD-A3CA-6F44674B9723}"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819052-D8CB-487E-8F68-21E06FC62FD3}" type="slidenum">
              <a:rPr lang="en-GB" smtClean="0"/>
              <a:t>‹#›</a:t>
            </a:fld>
            <a:endParaRPr lang="en-GB"/>
          </a:p>
        </p:txBody>
      </p:sp>
    </p:spTree>
    <p:extLst>
      <p:ext uri="{BB962C8B-B14F-4D97-AF65-F5344CB8AC3E}">
        <p14:creationId xmlns:p14="http://schemas.microsoft.com/office/powerpoint/2010/main" val="1901067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9B3880A-37D5-41BD-A3CA-6F44674B9723}" type="datetimeFigureOut">
              <a:rPr lang="en-GB" smtClean="0"/>
              <a:t>03/03/2020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819052-D8CB-487E-8F68-21E06FC62FD3}" type="slidenum">
              <a:rPr lang="en-GB" smtClean="0"/>
              <a:t>‹#›</a:t>
            </a:fld>
            <a:endParaRPr lang="en-GB"/>
          </a:p>
        </p:txBody>
      </p:sp>
    </p:spTree>
    <p:extLst>
      <p:ext uri="{BB962C8B-B14F-4D97-AF65-F5344CB8AC3E}">
        <p14:creationId xmlns:p14="http://schemas.microsoft.com/office/powerpoint/2010/main" val="1038652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9B3880A-37D5-41BD-A3CA-6F44674B9723}" type="datetimeFigureOut">
              <a:rPr lang="en-GB" smtClean="0"/>
              <a:t>03/03/2020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819052-D8CB-487E-8F68-21E06FC62FD3}" type="slidenum">
              <a:rPr lang="en-GB" smtClean="0"/>
              <a:t>‹#›</a:t>
            </a:fld>
            <a:endParaRPr lang="en-GB"/>
          </a:p>
        </p:txBody>
      </p:sp>
    </p:spTree>
    <p:extLst>
      <p:ext uri="{BB962C8B-B14F-4D97-AF65-F5344CB8AC3E}">
        <p14:creationId xmlns:p14="http://schemas.microsoft.com/office/powerpoint/2010/main" val="607862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9B3880A-37D5-41BD-A3CA-6F44674B9723}" type="datetimeFigureOut">
              <a:rPr lang="en-GB" smtClean="0"/>
              <a:t>03/03/2020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F819052-D8CB-487E-8F68-21E06FC62FD3}" type="slidenum">
              <a:rPr lang="en-GB" smtClean="0"/>
              <a:t>‹#›</a:t>
            </a:fld>
            <a:endParaRPr lang="en-GB"/>
          </a:p>
        </p:txBody>
      </p:sp>
    </p:spTree>
    <p:extLst>
      <p:ext uri="{BB962C8B-B14F-4D97-AF65-F5344CB8AC3E}">
        <p14:creationId xmlns:p14="http://schemas.microsoft.com/office/powerpoint/2010/main" val="1362260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B3880A-37D5-41BD-A3CA-6F44674B9723}" type="datetimeFigureOut">
              <a:rPr lang="en-GB" smtClean="0"/>
              <a:t>03/03/2020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F819052-D8CB-487E-8F68-21E06FC62FD3}" type="slidenum">
              <a:rPr lang="en-GB" smtClean="0"/>
              <a:t>‹#›</a:t>
            </a:fld>
            <a:endParaRPr lang="en-GB"/>
          </a:p>
        </p:txBody>
      </p:sp>
    </p:spTree>
    <p:extLst>
      <p:ext uri="{BB962C8B-B14F-4D97-AF65-F5344CB8AC3E}">
        <p14:creationId xmlns:p14="http://schemas.microsoft.com/office/powerpoint/2010/main" val="1109418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9B3880A-37D5-41BD-A3CA-6F44674B9723}" type="datetimeFigureOut">
              <a:rPr lang="en-GB" smtClean="0"/>
              <a:t>03/03/2020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819052-D8CB-487E-8F68-21E06FC62FD3}" type="slidenum">
              <a:rPr lang="en-GB" smtClean="0"/>
              <a:t>‹#›</a:t>
            </a:fld>
            <a:endParaRPr lang="en-GB"/>
          </a:p>
        </p:txBody>
      </p:sp>
    </p:spTree>
    <p:extLst>
      <p:ext uri="{BB962C8B-B14F-4D97-AF65-F5344CB8AC3E}">
        <p14:creationId xmlns:p14="http://schemas.microsoft.com/office/powerpoint/2010/main" val="1707933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819052-D8CB-487E-8F68-21E06FC62FD3}" type="slidenum">
              <a:rPr lang="en-GB" smtClean="0"/>
              <a:t>‹#›</a:t>
            </a:fld>
            <a:endParaRPr lang="en-GB"/>
          </a:p>
        </p:txBody>
      </p:sp>
      <p:sp>
        <p:nvSpPr>
          <p:cNvPr id="5" name="Date Placeholder 4"/>
          <p:cNvSpPr>
            <a:spLocks noGrp="1"/>
          </p:cNvSpPr>
          <p:nvPr>
            <p:ph type="dt" sz="half" idx="10"/>
          </p:nvPr>
        </p:nvSpPr>
        <p:spPr/>
        <p:txBody>
          <a:bodyPr/>
          <a:lstStyle/>
          <a:p>
            <a:fld id="{A9B3880A-37D5-41BD-A3CA-6F44674B9723}" type="datetimeFigureOut">
              <a:rPr lang="en-GB" smtClean="0"/>
              <a:t>03/03/2020</a:t>
            </a:fld>
            <a:endParaRPr lang="en-GB"/>
          </a:p>
        </p:txBody>
      </p:sp>
    </p:spTree>
    <p:extLst>
      <p:ext uri="{BB962C8B-B14F-4D97-AF65-F5344CB8AC3E}">
        <p14:creationId xmlns:p14="http://schemas.microsoft.com/office/powerpoint/2010/main" val="984984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9B3880A-37D5-41BD-A3CA-6F44674B9723}"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819052-D8CB-487E-8F68-21E06FC62FD3}" type="slidenum">
              <a:rPr lang="en-GB" smtClean="0"/>
              <a:t>‹#›</a:t>
            </a:fld>
            <a:endParaRPr lang="en-GB"/>
          </a:p>
        </p:txBody>
      </p:sp>
    </p:spTree>
    <p:extLst>
      <p:ext uri="{BB962C8B-B14F-4D97-AF65-F5344CB8AC3E}">
        <p14:creationId xmlns:p14="http://schemas.microsoft.com/office/powerpoint/2010/main" val="12370740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9B3880A-37D5-41BD-A3CA-6F44674B9723}"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819052-D8CB-487E-8F68-21E06FC62FD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229481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9B3880A-37D5-41BD-A3CA-6F44674B9723}"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819052-D8CB-487E-8F68-21E06FC62FD3}" type="slidenum">
              <a:rPr lang="en-GB" smtClean="0"/>
              <a:t>‹#›</a:t>
            </a:fld>
            <a:endParaRPr lang="en-GB"/>
          </a:p>
        </p:txBody>
      </p:sp>
    </p:spTree>
    <p:extLst>
      <p:ext uri="{BB962C8B-B14F-4D97-AF65-F5344CB8AC3E}">
        <p14:creationId xmlns:p14="http://schemas.microsoft.com/office/powerpoint/2010/main" val="22113895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9B3880A-37D5-41BD-A3CA-6F44674B9723}"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819052-D8CB-487E-8F68-21E06FC62FD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901765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9B3880A-37D5-41BD-A3CA-6F44674B9723}"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819052-D8CB-487E-8F68-21E06FC62FD3}" type="slidenum">
              <a:rPr lang="en-GB" smtClean="0"/>
              <a:t>‹#›</a:t>
            </a:fld>
            <a:endParaRPr lang="en-GB"/>
          </a:p>
        </p:txBody>
      </p:sp>
    </p:spTree>
    <p:extLst>
      <p:ext uri="{BB962C8B-B14F-4D97-AF65-F5344CB8AC3E}">
        <p14:creationId xmlns:p14="http://schemas.microsoft.com/office/powerpoint/2010/main" val="3867059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B3880A-37D5-41BD-A3CA-6F44674B9723}"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819052-D8CB-487E-8F68-21E06FC62FD3}" type="slidenum">
              <a:rPr lang="en-GB" smtClean="0"/>
              <a:t>‹#›</a:t>
            </a:fld>
            <a:endParaRPr lang="en-GB"/>
          </a:p>
        </p:txBody>
      </p:sp>
    </p:spTree>
    <p:extLst>
      <p:ext uri="{BB962C8B-B14F-4D97-AF65-F5344CB8AC3E}">
        <p14:creationId xmlns:p14="http://schemas.microsoft.com/office/powerpoint/2010/main" val="24874481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B3880A-37D5-41BD-A3CA-6F44674B9723}" type="datetimeFigureOut">
              <a:rPr lang="en-GB" smtClean="0"/>
              <a:t>03/03/2020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819052-D8CB-487E-8F68-21E06FC62FD3}" type="slidenum">
              <a:rPr lang="en-GB" smtClean="0"/>
              <a:t>‹#›</a:t>
            </a:fld>
            <a:endParaRPr lang="en-GB"/>
          </a:p>
        </p:txBody>
      </p:sp>
    </p:spTree>
    <p:extLst>
      <p:ext uri="{BB962C8B-B14F-4D97-AF65-F5344CB8AC3E}">
        <p14:creationId xmlns:p14="http://schemas.microsoft.com/office/powerpoint/2010/main" val="573469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9B3880A-37D5-41BD-A3CA-6F44674B9723}" type="datetimeFigureOut">
              <a:rPr lang="en-GB" smtClean="0"/>
              <a:t>03/03/2020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F819052-D8CB-487E-8F68-21E06FC62FD3}" type="slidenum">
              <a:rPr lang="en-GB" smtClean="0"/>
              <a:t>‹#›</a:t>
            </a:fld>
            <a:endParaRPr lang="en-GB"/>
          </a:p>
        </p:txBody>
      </p:sp>
    </p:spTree>
    <p:extLst>
      <p:ext uri="{BB962C8B-B14F-4D97-AF65-F5344CB8AC3E}">
        <p14:creationId xmlns:p14="http://schemas.microsoft.com/office/powerpoint/2010/main" val="144172697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belbin.com/about/belbin-team-roles/" TargetMode="External"/><Relationship Id="rId2" Type="http://schemas.openxmlformats.org/officeDocument/2006/relationships/hyperlink" Target="https://www.belbin.com/about/history/"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cid:476727dc-caad-478c-aea7-a4909378eba5@GBRP265.PROD.OUTLOOK.COM"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eur01.safelinks.protection.outlook.com/?url=https%3A%2F%2Fyoutu.be%2Fo-t9YsbyXME&amp;amp;data=02%7C01%7C%7Cc40ef9fff72c4a53325608d7bf5728b2%7C4e0f11f9046e45059cb8db2152311e21%7C0%7C0%7C637188253381845332&amp;amp;sdata=gLh6%2BZFuv6PwcjZaeDXxFMYH%2FefMUVq28yhhlVdNCHc%3D&amp;amp;reserved=0"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hyperlink" Target="https://eur01.safelinks.protection.outlook.com/?url=https%3A%2F%2Fyoutu.be%2FjleXGZdIWr8&amp;amp;data=02%7C01%7C%7C311975c6f64848d3dd2608d7bf57baef%7C4e0f11f9046e45059cb8db2152311e21%7C0%7C0%7C637188255828827073&amp;amp;sdata=do2U0j2D4DfondqAQbo2CJzxxHx18WHyJtOuDYKvQqc%3D&amp;amp;reserved=0"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eur01.safelinks.protection.outlook.com/?url=https%3A%2F%2Fyoutu.be%2F3wflOJ94EQE&amp;amp;data=02%7C01%7C%7C8e83be7406804804b07f08d7bf57f200%7C4e0f11f9046e45059cb8db2152311e21%7C0%7C0%7C637188256763890043&amp;amp;sdata=49WzmrU9GwdNUgJOXQlVuWK73ETZQ5Ub1MN%2BrVX%2BEXw%3D&amp;amp;reserved=0"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19.jpeg"/></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sycnet.apa.org/journals/bul/63/6/384/"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Teams</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5868259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makes an effective team?</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Effective teams are aware of and responsive to their internal and external </a:t>
            </a:r>
            <a:r>
              <a:rPr lang="en-GB" dirty="0" smtClean="0"/>
              <a:t>environment</a:t>
            </a:r>
          </a:p>
          <a:p>
            <a:r>
              <a:rPr lang="en-US" dirty="0" smtClean="0"/>
              <a:t>Clear </a:t>
            </a:r>
            <a:r>
              <a:rPr lang="en-US" dirty="0"/>
              <a:t>objectives and goals </a:t>
            </a:r>
            <a:endParaRPr lang="en-US" dirty="0" smtClean="0"/>
          </a:p>
          <a:p>
            <a:r>
              <a:rPr lang="en-US" dirty="0" smtClean="0"/>
              <a:t>Openness </a:t>
            </a:r>
            <a:r>
              <a:rPr lang="en-US" dirty="0"/>
              <a:t>and Confrontation </a:t>
            </a:r>
            <a:endParaRPr lang="en-US" dirty="0" smtClean="0"/>
          </a:p>
          <a:p>
            <a:r>
              <a:rPr lang="en-US" dirty="0" smtClean="0"/>
              <a:t>Support </a:t>
            </a:r>
            <a:r>
              <a:rPr lang="en-US" dirty="0"/>
              <a:t>and trust </a:t>
            </a:r>
            <a:endParaRPr lang="en-US" dirty="0" smtClean="0"/>
          </a:p>
          <a:p>
            <a:r>
              <a:rPr lang="en-US" dirty="0" smtClean="0"/>
              <a:t>Co-operation </a:t>
            </a:r>
            <a:r>
              <a:rPr lang="en-US" dirty="0"/>
              <a:t>and conflict </a:t>
            </a:r>
            <a:endParaRPr lang="en-US" dirty="0" smtClean="0"/>
          </a:p>
          <a:p>
            <a:r>
              <a:rPr lang="en-US" dirty="0" smtClean="0"/>
              <a:t>Sound </a:t>
            </a:r>
            <a:r>
              <a:rPr lang="en-US" dirty="0"/>
              <a:t>procedures and practices </a:t>
            </a:r>
            <a:endParaRPr lang="en-US" dirty="0" smtClean="0"/>
          </a:p>
          <a:p>
            <a:r>
              <a:rPr lang="en-US" dirty="0" smtClean="0"/>
              <a:t>Appropriate </a:t>
            </a:r>
            <a:r>
              <a:rPr lang="en-US" dirty="0"/>
              <a:t>leadership </a:t>
            </a:r>
            <a:endParaRPr lang="en-US" dirty="0" smtClean="0"/>
          </a:p>
          <a:p>
            <a:r>
              <a:rPr lang="en-US" dirty="0" smtClean="0"/>
              <a:t>Regular </a:t>
            </a:r>
            <a:r>
              <a:rPr lang="en-US" dirty="0"/>
              <a:t>review </a:t>
            </a:r>
          </a:p>
          <a:p>
            <a:r>
              <a:rPr lang="en-US" dirty="0" smtClean="0"/>
              <a:t>Individual </a:t>
            </a:r>
            <a:r>
              <a:rPr lang="en-US" dirty="0"/>
              <a:t>development </a:t>
            </a:r>
            <a:endParaRPr lang="en-US" dirty="0" smtClean="0"/>
          </a:p>
          <a:p>
            <a:r>
              <a:rPr lang="en-US" dirty="0" smtClean="0"/>
              <a:t>Sound </a:t>
            </a:r>
            <a:r>
              <a:rPr lang="en-US" dirty="0"/>
              <a:t>relationships with other teams</a:t>
            </a:r>
            <a:endParaRPr lang="en-GB" dirty="0"/>
          </a:p>
        </p:txBody>
      </p:sp>
    </p:spTree>
    <p:extLst>
      <p:ext uri="{BB962C8B-B14F-4D97-AF65-F5344CB8AC3E}">
        <p14:creationId xmlns:p14="http://schemas.microsoft.com/office/powerpoint/2010/main" val="1251545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The process of making a team effective is called team building</a:t>
            </a:r>
          </a:p>
          <a:p>
            <a:r>
              <a:rPr lang="en-GB" dirty="0" smtClean="0"/>
              <a:t>The process of enabling the group of people to reach their goal</a:t>
            </a:r>
            <a:endParaRPr lang="en-GB" dirty="0"/>
          </a:p>
        </p:txBody>
      </p:sp>
    </p:spTree>
    <p:extLst>
      <p:ext uri="{BB962C8B-B14F-4D97-AF65-F5344CB8AC3E}">
        <p14:creationId xmlns:p14="http://schemas.microsoft.com/office/powerpoint/2010/main" val="28903129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1981200" y="300039"/>
            <a:ext cx="8229600" cy="1311275"/>
          </a:xfrm>
        </p:spPr>
        <p:txBody>
          <a:bodyPr>
            <a:normAutofit/>
          </a:bodyPr>
          <a:lstStyle/>
          <a:p>
            <a:pPr algn="l"/>
            <a:r>
              <a:rPr lang="en-GB" b="1" dirty="0">
                <a:solidFill>
                  <a:schemeClr val="tx2"/>
                </a:solidFill>
              </a:rPr>
              <a:t>The importance of </a:t>
            </a:r>
            <a:r>
              <a:rPr lang="en-GB" b="1" dirty="0" smtClean="0">
                <a:solidFill>
                  <a:schemeClr val="tx2"/>
                </a:solidFill>
              </a:rPr>
              <a:t/>
            </a:r>
            <a:br>
              <a:rPr lang="en-GB" b="1" dirty="0" smtClean="0">
                <a:solidFill>
                  <a:schemeClr val="tx2"/>
                </a:solidFill>
              </a:rPr>
            </a:br>
            <a:r>
              <a:rPr lang="en-GB" b="1" dirty="0" smtClean="0">
                <a:solidFill>
                  <a:schemeClr val="tx2"/>
                </a:solidFill>
              </a:rPr>
              <a:t>team </a:t>
            </a:r>
            <a:r>
              <a:rPr lang="en-GB" b="1" dirty="0">
                <a:solidFill>
                  <a:schemeClr val="tx2"/>
                </a:solidFill>
              </a:rPr>
              <a:t>development</a:t>
            </a:r>
          </a:p>
        </p:txBody>
      </p:sp>
      <p:sp>
        <p:nvSpPr>
          <p:cNvPr id="46083" name="Rectangle 3"/>
          <p:cNvSpPr>
            <a:spLocks noGrp="1" noChangeArrowheads="1"/>
          </p:cNvSpPr>
          <p:nvPr>
            <p:ph idx="1"/>
          </p:nvPr>
        </p:nvSpPr>
        <p:spPr>
          <a:xfrm>
            <a:off x="1960563" y="1628801"/>
            <a:ext cx="8394700" cy="5411738"/>
          </a:xfrm>
          <a:noFill/>
          <a:ln/>
        </p:spPr>
        <p:txBody>
          <a:bodyPr wrap="square">
            <a:spAutoFit/>
          </a:bodyPr>
          <a:lstStyle/>
          <a:p>
            <a:pPr>
              <a:buFontTx/>
              <a:buNone/>
            </a:pPr>
            <a:endParaRPr lang="en-GB" sz="2800" i="1" dirty="0"/>
          </a:p>
          <a:p>
            <a:pPr>
              <a:buFontTx/>
              <a:buNone/>
            </a:pPr>
            <a:r>
              <a:rPr lang="en-GB" sz="2800" i="1" dirty="0"/>
              <a:t>‘</a:t>
            </a:r>
            <a:r>
              <a:rPr lang="en-GB" sz="2800" b="1" i="1" dirty="0"/>
              <a:t>To remain competitive organisations need to make optimum use of equipment and people if they are to thrive or even survive…. </a:t>
            </a:r>
            <a:endParaRPr lang="en-GB" sz="2800" b="1" i="1" dirty="0"/>
          </a:p>
          <a:p>
            <a:pPr>
              <a:buFontTx/>
              <a:buNone/>
            </a:pPr>
            <a:endParaRPr lang="en-GB" sz="2800" b="1" i="1" dirty="0"/>
          </a:p>
          <a:p>
            <a:pPr>
              <a:buFontTx/>
              <a:buNone/>
            </a:pPr>
            <a:r>
              <a:rPr lang="en-GB" sz="2800" b="1" i="1" dirty="0"/>
              <a:t>In </a:t>
            </a:r>
            <a:r>
              <a:rPr lang="en-GB" sz="2800" b="1" i="1" dirty="0"/>
              <a:t>a general sense people talk of teamwork when they want to emphasise the virtues of co-operation and the need to make use of the various strengths of employees.’</a:t>
            </a:r>
          </a:p>
          <a:p>
            <a:pPr>
              <a:buFontTx/>
              <a:buNone/>
            </a:pPr>
            <a:endParaRPr lang="en-GB" sz="2800" i="1" dirty="0"/>
          </a:p>
          <a:p>
            <a:pPr>
              <a:buFontTx/>
              <a:buNone/>
            </a:pPr>
            <a:r>
              <a:rPr lang="en-GB" sz="2400" dirty="0"/>
              <a:t>ACAS</a:t>
            </a:r>
          </a:p>
        </p:txBody>
      </p:sp>
    </p:spTree>
    <p:extLst>
      <p:ext uri="{BB962C8B-B14F-4D97-AF65-F5344CB8AC3E}">
        <p14:creationId xmlns:p14="http://schemas.microsoft.com/office/powerpoint/2010/main" val="750671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46083">
                                            <p:txEl>
                                              <p:pRg st="1" end="1"/>
                                            </p:txEl>
                                          </p:spTgt>
                                        </p:tgtEl>
                                        <p:attrNameLst>
                                          <p:attrName>style.visibility</p:attrName>
                                        </p:attrNameLst>
                                      </p:cBhvr>
                                      <p:to>
                                        <p:strVal val="visible"/>
                                      </p:to>
                                    </p:set>
                                    <p:anim calcmode="discrete" valueType="clr">
                                      <p:cBhvr override="childStyle">
                                        <p:cTn id="7" dur="80"/>
                                        <p:tgtEl>
                                          <p:spTgt spid="4608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6083">
                                            <p:txEl>
                                              <p:pRg st="1" end="1"/>
                                            </p:txEl>
                                          </p:spTgt>
                                        </p:tgtEl>
                                        <p:attrNameLst>
                                          <p:attrName>fillcolor</p:attrName>
                                        </p:attrNameLst>
                                      </p:cBhvr>
                                      <p:tavLst>
                                        <p:tav tm="0">
                                          <p:val>
                                            <p:clrVal>
                                              <a:schemeClr val="accent2"/>
                                            </p:clrVal>
                                          </p:val>
                                        </p:tav>
                                        <p:tav tm="50000">
                                          <p:val>
                                            <p:clrVal>
                                              <a:schemeClr val="hlink"/>
                                            </p:clrVal>
                                          </p:val>
                                        </p:tav>
                                      </p:tavLst>
                                    </p:anim>
                                    <p:set>
                                      <p:cBhvr>
                                        <p:cTn id="9" dur="80"/>
                                        <p:tgtEl>
                                          <p:spTgt spid="46083">
                                            <p:txEl>
                                              <p:pRg st="1" end="1"/>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46083">
                                            <p:txEl>
                                              <p:pRg st="3" end="3"/>
                                            </p:txEl>
                                          </p:spTgt>
                                        </p:tgtEl>
                                        <p:attrNameLst>
                                          <p:attrName>style.visibility</p:attrName>
                                        </p:attrNameLst>
                                      </p:cBhvr>
                                      <p:to>
                                        <p:strVal val="visible"/>
                                      </p:to>
                                    </p:set>
                                    <p:anim calcmode="discrete" valueType="clr">
                                      <p:cBhvr override="childStyle">
                                        <p:cTn id="14" dur="80"/>
                                        <p:tgtEl>
                                          <p:spTgt spid="46083">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46083">
                                            <p:txEl>
                                              <p:pRg st="3" end="3"/>
                                            </p:txEl>
                                          </p:spTgt>
                                        </p:tgtEl>
                                        <p:attrNameLst>
                                          <p:attrName>fillcolor</p:attrName>
                                        </p:attrNameLst>
                                      </p:cBhvr>
                                      <p:tavLst>
                                        <p:tav tm="0">
                                          <p:val>
                                            <p:clrVal>
                                              <a:schemeClr val="accent2"/>
                                            </p:clrVal>
                                          </p:val>
                                        </p:tav>
                                        <p:tav tm="50000">
                                          <p:val>
                                            <p:clrVal>
                                              <a:schemeClr val="hlink"/>
                                            </p:clrVal>
                                          </p:val>
                                        </p:tav>
                                      </p:tavLst>
                                    </p:anim>
                                    <p:set>
                                      <p:cBhvr>
                                        <p:cTn id="16" dur="80"/>
                                        <p:tgtEl>
                                          <p:spTgt spid="46083">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algn="l"/>
            <a:r>
              <a:rPr lang="en-GB" b="1" dirty="0" err="1">
                <a:solidFill>
                  <a:schemeClr val="tx2"/>
                </a:solidFill>
              </a:rPr>
              <a:t>Belbin’s</a:t>
            </a:r>
            <a:r>
              <a:rPr lang="en-GB" b="1" dirty="0">
                <a:solidFill>
                  <a:schemeClr val="tx2"/>
                </a:solidFill>
              </a:rPr>
              <a:t> team-roles</a:t>
            </a:r>
          </a:p>
        </p:txBody>
      </p:sp>
      <p:sp>
        <p:nvSpPr>
          <p:cNvPr id="47107" name="Rectangle 3"/>
          <p:cNvSpPr>
            <a:spLocks noGrp="1" noChangeArrowheads="1"/>
          </p:cNvSpPr>
          <p:nvPr>
            <p:ph idx="1"/>
          </p:nvPr>
        </p:nvSpPr>
        <p:spPr>
          <a:xfrm>
            <a:off x="278040" y="1447800"/>
            <a:ext cx="8418513" cy="4933528"/>
          </a:xfrm>
        </p:spPr>
        <p:txBody>
          <a:bodyPr>
            <a:normAutofit/>
          </a:bodyPr>
          <a:lstStyle/>
          <a:p>
            <a:pPr>
              <a:buFontTx/>
              <a:buNone/>
            </a:pPr>
            <a:r>
              <a:rPr lang="en-GB" dirty="0" smtClean="0"/>
              <a:t>	</a:t>
            </a:r>
          </a:p>
          <a:p>
            <a:pPr>
              <a:buFontTx/>
              <a:buNone/>
            </a:pPr>
            <a:endParaRPr lang="en-GB" dirty="0" smtClean="0"/>
          </a:p>
          <a:p>
            <a:pPr>
              <a:buFontTx/>
              <a:buNone/>
            </a:pPr>
            <a:endParaRPr lang="en-GB" dirty="0" smtClean="0"/>
          </a:p>
          <a:p>
            <a:pPr>
              <a:buFontTx/>
              <a:buNone/>
            </a:pPr>
            <a:r>
              <a:rPr lang="en-GB" dirty="0" smtClean="0"/>
              <a:t>	A </a:t>
            </a:r>
            <a:r>
              <a:rPr lang="en-GB" dirty="0"/>
              <a:t>team-role is a pattern of behaviour, characteristic of the way in which one</a:t>
            </a:r>
            <a:br>
              <a:rPr lang="en-GB" dirty="0"/>
            </a:br>
            <a:r>
              <a:rPr lang="en-GB" dirty="0"/>
              <a:t>team member interacts with another</a:t>
            </a:r>
            <a:br>
              <a:rPr lang="en-GB" dirty="0"/>
            </a:br>
            <a:r>
              <a:rPr lang="en-GB" dirty="0"/>
              <a:t>whose performance serves to facilitate</a:t>
            </a:r>
            <a:br>
              <a:rPr lang="en-GB" dirty="0"/>
            </a:br>
            <a:r>
              <a:rPr lang="en-GB" dirty="0"/>
              <a:t>the progress of the team as a whole.</a:t>
            </a:r>
          </a:p>
          <a:p>
            <a:endParaRPr lang="en-GB" dirty="0"/>
          </a:p>
          <a:p>
            <a:pPr>
              <a:buFontTx/>
              <a:buNone/>
            </a:pPr>
            <a:r>
              <a:rPr lang="en-GB" i="1" dirty="0"/>
              <a:t>“No one’s perfect, but a team can be</a:t>
            </a:r>
            <a:r>
              <a:rPr lang="en-GB" i="1" dirty="0" smtClean="0"/>
              <a:t>”</a:t>
            </a:r>
          </a:p>
          <a:p>
            <a:pPr>
              <a:buFontTx/>
              <a:buNone/>
            </a:pPr>
            <a:r>
              <a:rPr lang="en-GB" i="1" dirty="0" smtClean="0"/>
              <a:t>“There’s no ‘</a:t>
            </a:r>
            <a:r>
              <a:rPr lang="en-GB" i="1" dirty="0" err="1" smtClean="0"/>
              <a:t>i</a:t>
            </a:r>
            <a:r>
              <a:rPr lang="en-GB" i="1" dirty="0" smtClean="0"/>
              <a:t>’ in team”</a:t>
            </a:r>
            <a:endParaRPr lang="en-GB" i="1" dirty="0"/>
          </a:p>
          <a:p>
            <a:endParaRPr lang="en-GB" dirty="0"/>
          </a:p>
        </p:txBody>
      </p:sp>
      <p:pic>
        <p:nvPicPr>
          <p:cNvPr id="4" name="Picture 3" descr="belbin.bmp"/>
          <p:cNvPicPr>
            <a:picLocks noChangeAspect="1"/>
          </p:cNvPicPr>
          <p:nvPr/>
        </p:nvPicPr>
        <p:blipFill>
          <a:blip r:embed="rId3" cstate="print"/>
          <a:stretch>
            <a:fillRect/>
          </a:stretch>
        </p:blipFill>
        <p:spPr>
          <a:xfrm>
            <a:off x="7919879" y="3690257"/>
            <a:ext cx="3363164" cy="2564904"/>
          </a:xfrm>
          <a:prstGeom prst="rect">
            <a:avLst/>
          </a:prstGeom>
        </p:spPr>
      </p:pic>
    </p:spTree>
    <p:extLst>
      <p:ext uri="{BB962C8B-B14F-4D97-AF65-F5344CB8AC3E}">
        <p14:creationId xmlns:p14="http://schemas.microsoft.com/office/powerpoint/2010/main" val="39489925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47107">
                                            <p:txEl>
                                              <p:pRg st="5" end="5"/>
                                            </p:txEl>
                                          </p:spTgt>
                                        </p:tgtEl>
                                        <p:attrNameLst>
                                          <p:attrName>style.visibility</p:attrName>
                                        </p:attrNameLst>
                                      </p:cBhvr>
                                      <p:to>
                                        <p:strVal val="visible"/>
                                      </p:to>
                                    </p:set>
                                    <p:anim calcmode="discrete" valueType="clr">
                                      <p:cBhvr override="childStyle">
                                        <p:cTn id="7" dur="80"/>
                                        <p:tgtEl>
                                          <p:spTgt spid="47107">
                                            <p:txEl>
                                              <p:pRg st="5" end="5"/>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7107">
                                            <p:txEl>
                                              <p:pRg st="5" end="5"/>
                                            </p:txEl>
                                          </p:spTgt>
                                        </p:tgtEl>
                                        <p:attrNameLst>
                                          <p:attrName>fillcolor</p:attrName>
                                        </p:attrNameLst>
                                      </p:cBhvr>
                                      <p:tavLst>
                                        <p:tav tm="0">
                                          <p:val>
                                            <p:clrVal>
                                              <a:schemeClr val="accent2"/>
                                            </p:clrVal>
                                          </p:val>
                                        </p:tav>
                                        <p:tav tm="50000">
                                          <p:val>
                                            <p:clrVal>
                                              <a:schemeClr val="hlink"/>
                                            </p:clrVal>
                                          </p:val>
                                        </p:tav>
                                      </p:tavLst>
                                    </p:anim>
                                    <p:set>
                                      <p:cBhvr>
                                        <p:cTn id="9" dur="80"/>
                                        <p:tgtEl>
                                          <p:spTgt spid="47107">
                                            <p:txEl>
                                              <p:pRg st="5" end="5"/>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47107">
                                            <p:txEl>
                                              <p:pRg st="6" end="6"/>
                                            </p:txEl>
                                          </p:spTgt>
                                        </p:tgtEl>
                                        <p:attrNameLst>
                                          <p:attrName>style.visibility</p:attrName>
                                        </p:attrNameLst>
                                      </p:cBhvr>
                                      <p:to>
                                        <p:strVal val="visible"/>
                                      </p:to>
                                    </p:set>
                                    <p:anim calcmode="discrete" valueType="clr">
                                      <p:cBhvr override="childStyle">
                                        <p:cTn id="14" dur="80"/>
                                        <p:tgtEl>
                                          <p:spTgt spid="47107">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47107">
                                            <p:txEl>
                                              <p:pRg st="6" end="6"/>
                                            </p:txEl>
                                          </p:spTgt>
                                        </p:tgtEl>
                                        <p:attrNameLst>
                                          <p:attrName>fillcolor</p:attrName>
                                        </p:attrNameLst>
                                      </p:cBhvr>
                                      <p:tavLst>
                                        <p:tav tm="0">
                                          <p:val>
                                            <p:clrVal>
                                              <a:schemeClr val="accent2"/>
                                            </p:clrVal>
                                          </p:val>
                                        </p:tav>
                                        <p:tav tm="50000">
                                          <p:val>
                                            <p:clrVal>
                                              <a:schemeClr val="hlink"/>
                                            </p:clrVal>
                                          </p:val>
                                        </p:tav>
                                      </p:tavLst>
                                    </p:anim>
                                    <p:set>
                                      <p:cBhvr>
                                        <p:cTn id="16" dur="80"/>
                                        <p:tgtEl>
                                          <p:spTgt spid="47107">
                                            <p:txEl>
                                              <p:pRg st="6" end="6"/>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normAutofit/>
          </a:bodyPr>
          <a:lstStyle/>
          <a:p>
            <a:pPr algn="l"/>
            <a:r>
              <a:rPr lang="en-GB" sz="4000" b="1" dirty="0" err="1">
                <a:solidFill>
                  <a:schemeClr val="tx2"/>
                </a:solidFill>
              </a:rPr>
              <a:t>Belbin’s</a:t>
            </a:r>
            <a:r>
              <a:rPr lang="en-GB" sz="4000" b="1" dirty="0">
                <a:solidFill>
                  <a:schemeClr val="tx2"/>
                </a:solidFill>
              </a:rPr>
              <a:t> nine team-roles</a:t>
            </a:r>
          </a:p>
        </p:txBody>
      </p:sp>
      <p:sp>
        <p:nvSpPr>
          <p:cNvPr id="48131" name="Rectangle 3"/>
          <p:cNvSpPr>
            <a:spLocks noGrp="1" noChangeArrowheads="1"/>
          </p:cNvSpPr>
          <p:nvPr>
            <p:ph sz="half" idx="1"/>
          </p:nvPr>
        </p:nvSpPr>
        <p:spPr>
          <a:xfrm>
            <a:off x="1936750" y="1628800"/>
            <a:ext cx="4038600" cy="4752528"/>
          </a:xfrm>
        </p:spPr>
        <p:txBody>
          <a:bodyPr>
            <a:normAutofit/>
          </a:bodyPr>
          <a:lstStyle/>
          <a:p>
            <a:r>
              <a:rPr lang="en-GB" dirty="0" err="1" smtClean="0"/>
              <a:t>Belbin</a:t>
            </a:r>
            <a:r>
              <a:rPr lang="en-GB" dirty="0" smtClean="0"/>
              <a:t> identified 9 key roles that people tend to play in teams</a:t>
            </a:r>
          </a:p>
          <a:p>
            <a:endParaRPr lang="en-GB" dirty="0" smtClean="0"/>
          </a:p>
          <a:p>
            <a:r>
              <a:rPr lang="en-GB" dirty="0" smtClean="0"/>
              <a:t>Plant</a:t>
            </a:r>
            <a:endParaRPr lang="en-GB" dirty="0"/>
          </a:p>
          <a:p>
            <a:r>
              <a:rPr lang="en-GB" dirty="0"/>
              <a:t>Resource investigator</a:t>
            </a:r>
          </a:p>
          <a:p>
            <a:r>
              <a:rPr lang="en-GB" dirty="0"/>
              <a:t>Co-ordinator</a:t>
            </a:r>
          </a:p>
          <a:p>
            <a:r>
              <a:rPr lang="en-GB" dirty="0"/>
              <a:t>Shaper</a:t>
            </a:r>
          </a:p>
          <a:p>
            <a:r>
              <a:rPr lang="en-GB" dirty="0" smtClean="0"/>
              <a:t>Monitor-evaluator</a:t>
            </a:r>
          </a:p>
          <a:p>
            <a:endParaRPr lang="en-GB" dirty="0" smtClean="0"/>
          </a:p>
          <a:p>
            <a:pPr>
              <a:buNone/>
            </a:pPr>
            <a:endParaRPr lang="en-GB" dirty="0"/>
          </a:p>
          <a:p>
            <a:endParaRPr lang="en-GB" dirty="0"/>
          </a:p>
          <a:p>
            <a:endParaRPr lang="en-GB" dirty="0"/>
          </a:p>
        </p:txBody>
      </p:sp>
      <p:sp>
        <p:nvSpPr>
          <p:cNvPr id="48132" name="Rectangle 4"/>
          <p:cNvSpPr>
            <a:spLocks noGrp="1" noChangeArrowheads="1"/>
          </p:cNvSpPr>
          <p:nvPr>
            <p:ph sz="half" idx="2"/>
          </p:nvPr>
        </p:nvSpPr>
        <p:spPr>
          <a:xfrm>
            <a:off x="7032104" y="3356992"/>
            <a:ext cx="3134246" cy="2808312"/>
          </a:xfrm>
        </p:spPr>
        <p:txBody>
          <a:bodyPr>
            <a:normAutofit/>
          </a:bodyPr>
          <a:lstStyle/>
          <a:p>
            <a:r>
              <a:rPr lang="en-GB" sz="3200" dirty="0" err="1"/>
              <a:t>Teamworker</a:t>
            </a:r>
            <a:endParaRPr lang="en-GB" sz="3200" dirty="0"/>
          </a:p>
          <a:p>
            <a:r>
              <a:rPr lang="en-GB" sz="3200" dirty="0"/>
              <a:t>Implementer</a:t>
            </a:r>
          </a:p>
          <a:p>
            <a:r>
              <a:rPr lang="en-GB" sz="3200" dirty="0"/>
              <a:t>Completer</a:t>
            </a:r>
          </a:p>
          <a:p>
            <a:r>
              <a:rPr lang="en-GB" sz="3200" dirty="0"/>
              <a:t>Specialist</a:t>
            </a:r>
          </a:p>
        </p:txBody>
      </p:sp>
      <p:pic>
        <p:nvPicPr>
          <p:cNvPr id="6" name="Picture 5" descr="belbin.bmp"/>
          <p:cNvPicPr>
            <a:picLocks noChangeAspect="1"/>
          </p:cNvPicPr>
          <p:nvPr/>
        </p:nvPicPr>
        <p:blipFill>
          <a:blip r:embed="rId3" cstate="print"/>
          <a:stretch>
            <a:fillRect/>
          </a:stretch>
        </p:blipFill>
        <p:spPr>
          <a:xfrm>
            <a:off x="7536160" y="1556793"/>
            <a:ext cx="2555776" cy="1692783"/>
          </a:xfrm>
          <a:prstGeom prst="rect">
            <a:avLst/>
          </a:prstGeom>
        </p:spPr>
      </p:pic>
    </p:spTree>
    <p:extLst>
      <p:ext uri="{BB962C8B-B14F-4D97-AF65-F5344CB8AC3E}">
        <p14:creationId xmlns:p14="http://schemas.microsoft.com/office/powerpoint/2010/main" val="273118323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131">
                                            <p:txEl>
                                              <p:pRg st="0" end="0"/>
                                            </p:txEl>
                                          </p:spTgt>
                                        </p:tgtEl>
                                        <p:attrNameLst>
                                          <p:attrName>style.visibility</p:attrName>
                                        </p:attrNameLst>
                                      </p:cBhvr>
                                      <p:to>
                                        <p:strVal val="visible"/>
                                      </p:to>
                                    </p:set>
                                    <p:anim calcmode="lin" valueType="num">
                                      <p:cBhvr additive="base">
                                        <p:cTn id="7" dur="500" fill="hold"/>
                                        <p:tgtEl>
                                          <p:spTgt spid="481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1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8131">
                                            <p:txEl>
                                              <p:pRg st="2" end="2"/>
                                            </p:txEl>
                                          </p:spTgt>
                                        </p:tgtEl>
                                        <p:attrNameLst>
                                          <p:attrName>style.visibility</p:attrName>
                                        </p:attrNameLst>
                                      </p:cBhvr>
                                      <p:to>
                                        <p:strVal val="visible"/>
                                      </p:to>
                                    </p:set>
                                    <p:anim calcmode="lin" valueType="num">
                                      <p:cBhvr additive="base">
                                        <p:cTn id="13" dur="500" fill="hold"/>
                                        <p:tgtEl>
                                          <p:spTgt spid="4813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1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8131">
                                            <p:txEl>
                                              <p:pRg st="3" end="3"/>
                                            </p:txEl>
                                          </p:spTgt>
                                        </p:tgtEl>
                                        <p:attrNameLst>
                                          <p:attrName>style.visibility</p:attrName>
                                        </p:attrNameLst>
                                      </p:cBhvr>
                                      <p:to>
                                        <p:strVal val="visible"/>
                                      </p:to>
                                    </p:set>
                                    <p:anim calcmode="lin" valueType="num">
                                      <p:cBhvr additive="base">
                                        <p:cTn id="19" dur="500" fill="hold"/>
                                        <p:tgtEl>
                                          <p:spTgt spid="48131">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1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8131">
                                            <p:txEl>
                                              <p:pRg st="4" end="4"/>
                                            </p:txEl>
                                          </p:spTgt>
                                        </p:tgtEl>
                                        <p:attrNameLst>
                                          <p:attrName>style.visibility</p:attrName>
                                        </p:attrNameLst>
                                      </p:cBhvr>
                                      <p:to>
                                        <p:strVal val="visible"/>
                                      </p:to>
                                    </p:set>
                                    <p:anim calcmode="lin" valueType="num">
                                      <p:cBhvr additive="base">
                                        <p:cTn id="25" dur="500" fill="hold"/>
                                        <p:tgtEl>
                                          <p:spTgt spid="48131">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813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8131">
                                            <p:txEl>
                                              <p:pRg st="5" end="5"/>
                                            </p:txEl>
                                          </p:spTgt>
                                        </p:tgtEl>
                                        <p:attrNameLst>
                                          <p:attrName>style.visibility</p:attrName>
                                        </p:attrNameLst>
                                      </p:cBhvr>
                                      <p:to>
                                        <p:strVal val="visible"/>
                                      </p:to>
                                    </p:set>
                                    <p:anim calcmode="lin" valueType="num">
                                      <p:cBhvr additive="base">
                                        <p:cTn id="31" dur="500" fill="hold"/>
                                        <p:tgtEl>
                                          <p:spTgt spid="48131">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813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8131">
                                            <p:txEl>
                                              <p:pRg st="6" end="6"/>
                                            </p:txEl>
                                          </p:spTgt>
                                        </p:tgtEl>
                                        <p:attrNameLst>
                                          <p:attrName>style.visibility</p:attrName>
                                        </p:attrNameLst>
                                      </p:cBhvr>
                                      <p:to>
                                        <p:strVal val="visible"/>
                                      </p:to>
                                    </p:set>
                                    <p:anim calcmode="lin" valueType="num">
                                      <p:cBhvr additive="base">
                                        <p:cTn id="37" dur="500" fill="hold"/>
                                        <p:tgtEl>
                                          <p:spTgt spid="48131">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813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8132">
                                            <p:txEl>
                                              <p:pRg st="0" end="0"/>
                                            </p:txEl>
                                          </p:spTgt>
                                        </p:tgtEl>
                                        <p:attrNameLst>
                                          <p:attrName>style.visibility</p:attrName>
                                        </p:attrNameLst>
                                      </p:cBhvr>
                                      <p:to>
                                        <p:strVal val="visible"/>
                                      </p:to>
                                    </p:set>
                                    <p:anim calcmode="lin" valueType="num">
                                      <p:cBhvr additive="base">
                                        <p:cTn id="43" dur="500" fill="hold"/>
                                        <p:tgtEl>
                                          <p:spTgt spid="48132">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813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8132">
                                            <p:txEl>
                                              <p:pRg st="1" end="1"/>
                                            </p:txEl>
                                          </p:spTgt>
                                        </p:tgtEl>
                                        <p:attrNameLst>
                                          <p:attrName>style.visibility</p:attrName>
                                        </p:attrNameLst>
                                      </p:cBhvr>
                                      <p:to>
                                        <p:strVal val="visible"/>
                                      </p:to>
                                    </p:set>
                                    <p:anim calcmode="lin" valueType="num">
                                      <p:cBhvr additive="base">
                                        <p:cTn id="49" dur="500" fill="hold"/>
                                        <p:tgtEl>
                                          <p:spTgt spid="48132">
                                            <p:txEl>
                                              <p:pRg st="1" end="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813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8132">
                                            <p:txEl>
                                              <p:pRg st="2" end="2"/>
                                            </p:txEl>
                                          </p:spTgt>
                                        </p:tgtEl>
                                        <p:attrNameLst>
                                          <p:attrName>style.visibility</p:attrName>
                                        </p:attrNameLst>
                                      </p:cBhvr>
                                      <p:to>
                                        <p:strVal val="visible"/>
                                      </p:to>
                                    </p:set>
                                    <p:anim calcmode="lin" valueType="num">
                                      <p:cBhvr additive="base">
                                        <p:cTn id="55" dur="500" fill="hold"/>
                                        <p:tgtEl>
                                          <p:spTgt spid="48132">
                                            <p:txEl>
                                              <p:pRg st="2" end="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813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8132">
                                            <p:txEl>
                                              <p:pRg st="3" end="3"/>
                                            </p:txEl>
                                          </p:spTgt>
                                        </p:tgtEl>
                                        <p:attrNameLst>
                                          <p:attrName>style.visibility</p:attrName>
                                        </p:attrNameLst>
                                      </p:cBhvr>
                                      <p:to>
                                        <p:strVal val="visible"/>
                                      </p:to>
                                    </p:set>
                                    <p:anim calcmode="lin" valueType="num">
                                      <p:cBhvr additive="base">
                                        <p:cTn id="61" dur="500" fill="hold"/>
                                        <p:tgtEl>
                                          <p:spTgt spid="48132">
                                            <p:txEl>
                                              <p:pRg st="3" end="3"/>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813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build="p"/>
      <p:bldP spid="4813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Belbin</a:t>
            </a:r>
            <a:endParaRPr lang="en-GB" dirty="0"/>
          </a:p>
        </p:txBody>
      </p:sp>
      <p:sp>
        <p:nvSpPr>
          <p:cNvPr id="3" name="Content Placeholder 2"/>
          <p:cNvSpPr>
            <a:spLocks noGrp="1"/>
          </p:cNvSpPr>
          <p:nvPr>
            <p:ph idx="1"/>
          </p:nvPr>
        </p:nvSpPr>
        <p:spPr/>
        <p:txBody>
          <a:bodyPr/>
          <a:lstStyle/>
          <a:p>
            <a:pPr fontAlgn="b"/>
            <a:r>
              <a:rPr lang="en-US" b="1" dirty="0"/>
              <a:t>Research showed that the most successful teams were made up of a diverse mix of </a:t>
            </a:r>
            <a:r>
              <a:rPr lang="en-US" b="1" dirty="0" err="1"/>
              <a:t>behaviours</a:t>
            </a:r>
            <a:r>
              <a:rPr lang="en-US" b="1" dirty="0"/>
              <a:t>.</a:t>
            </a:r>
          </a:p>
          <a:p>
            <a:pPr fontAlgn="b"/>
            <a:r>
              <a:rPr lang="en-US" dirty="0" err="1"/>
              <a:t>Dr</a:t>
            </a:r>
            <a:r>
              <a:rPr lang="en-US" dirty="0"/>
              <a:t> Meredith Belbin and </a:t>
            </a:r>
            <a:r>
              <a:rPr lang="en-US" dirty="0">
                <a:hlinkClick r:id="rId2"/>
              </a:rPr>
              <a:t>his team discovered</a:t>
            </a:r>
            <a:r>
              <a:rPr lang="en-US" dirty="0"/>
              <a:t> that there are nine clusters of </a:t>
            </a:r>
            <a:r>
              <a:rPr lang="en-US" dirty="0" err="1"/>
              <a:t>behaviour</a:t>
            </a:r>
            <a:r>
              <a:rPr lang="en-US" dirty="0"/>
              <a:t> - these were called ' Belbin Team </a:t>
            </a:r>
            <a:r>
              <a:rPr lang="en-US" dirty="0" smtClean="0"/>
              <a:t>Roles</a:t>
            </a:r>
          </a:p>
          <a:p>
            <a:pPr fontAlgn="b"/>
            <a:r>
              <a:rPr lang="en-GB" dirty="0">
                <a:hlinkClick r:id="rId3"/>
              </a:rPr>
              <a:t>https://www.belbin.com/about/belbin-team-roles/</a:t>
            </a:r>
            <a:endParaRPr lang="en-US" dirty="0"/>
          </a:p>
          <a:p>
            <a:endParaRPr lang="en-GB" dirty="0"/>
          </a:p>
        </p:txBody>
      </p:sp>
    </p:spTree>
    <p:extLst>
      <p:ext uri="{BB962C8B-B14F-4D97-AF65-F5344CB8AC3E}">
        <p14:creationId xmlns:p14="http://schemas.microsoft.com/office/powerpoint/2010/main" val="3386054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838200" y="1690688"/>
            <a:ext cx="794657" cy="1836283"/>
          </a:xfrm>
        </p:spPr>
        <p:txBody>
          <a:bodyPr/>
          <a:lstStyle/>
          <a:p>
            <a:r>
              <a:rPr lang="en-GB" dirty="0" smtClean="0"/>
              <a:t> </a:t>
            </a:r>
            <a:endParaRPr lang="en-GB" dirty="0"/>
          </a:p>
        </p:txBody>
      </p:sp>
      <p:pic>
        <p:nvPicPr>
          <p:cNvPr id="4" name="Content Placeholder 3"/>
          <p:cNvPicPr>
            <a:picLocks noGrp="1"/>
          </p:cNvPicPr>
          <p:nvPr>
            <p:ph idx="1"/>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1426028" y="506187"/>
            <a:ext cx="8147957" cy="6422570"/>
          </a:xfrm>
          <a:prstGeom prst="rect">
            <a:avLst/>
          </a:prstGeom>
          <a:noFill/>
          <a:ln>
            <a:noFill/>
          </a:ln>
        </p:spPr>
      </p:pic>
    </p:spTree>
    <p:extLst>
      <p:ext uri="{BB962C8B-B14F-4D97-AF65-F5344CB8AC3E}">
        <p14:creationId xmlns:p14="http://schemas.microsoft.com/office/powerpoint/2010/main" val="2475380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Belbin intro</a:t>
            </a:r>
            <a:endParaRPr lang="en-GB" dirty="0"/>
          </a:p>
        </p:txBody>
      </p:sp>
      <p:sp>
        <p:nvSpPr>
          <p:cNvPr id="3" name="Content Placeholder 2"/>
          <p:cNvSpPr>
            <a:spLocks noGrp="1"/>
          </p:cNvSpPr>
          <p:nvPr>
            <p:ph idx="1"/>
          </p:nvPr>
        </p:nvSpPr>
        <p:spPr/>
        <p:txBody>
          <a:bodyPr/>
          <a:lstStyle/>
          <a:p>
            <a:r>
              <a:rPr lang="en-GB" u="sng" dirty="0">
                <a:hlinkClick r:id="rId2"/>
              </a:rPr>
              <a:t>https://eur01.safelinks.protection.outlook.com/?url=https%3A%2F%2Fyoutu.be%2Fo-t9YsbyXME&amp;amp;data=02%7C01%7C%7Cc40ef9fff72c4a53325608d7bf5728b2%7C4e0f11f9046e45059cb8db2152311e21%7C0%7C0%7C637188253381845332&amp;amp;sdata=gLh6%2BZFuv6PwcjZaeDXxFMYH%2FefMUVq28yhhlVdNCHc%3D&amp;amp;reserved=0</a:t>
            </a:r>
            <a:endParaRPr lang="en-GB" dirty="0"/>
          </a:p>
          <a:p>
            <a:endParaRPr lang="en-GB" dirty="0"/>
          </a:p>
        </p:txBody>
      </p:sp>
    </p:spTree>
    <p:extLst>
      <p:ext uri="{BB962C8B-B14F-4D97-AF65-F5344CB8AC3E}">
        <p14:creationId xmlns:p14="http://schemas.microsoft.com/office/powerpoint/2010/main" val="23455409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algn="l"/>
            <a:r>
              <a:rPr lang="en-GB" b="1" dirty="0" smtClean="0">
                <a:solidFill>
                  <a:schemeClr val="tx2"/>
                </a:solidFill>
              </a:rPr>
              <a:t>1: The </a:t>
            </a:r>
            <a:r>
              <a:rPr lang="en-GB" b="1" dirty="0">
                <a:solidFill>
                  <a:schemeClr val="tx2"/>
                </a:solidFill>
              </a:rPr>
              <a:t>plant</a:t>
            </a:r>
          </a:p>
        </p:txBody>
      </p:sp>
      <p:sp>
        <p:nvSpPr>
          <p:cNvPr id="49155" name="Rectangle 3"/>
          <p:cNvSpPr>
            <a:spLocks noGrp="1" noChangeArrowheads="1"/>
          </p:cNvSpPr>
          <p:nvPr>
            <p:ph sz="half" idx="1"/>
          </p:nvPr>
        </p:nvSpPr>
        <p:spPr>
          <a:xfrm>
            <a:off x="1970088" y="1504951"/>
            <a:ext cx="4038600" cy="2395528"/>
          </a:xfrm>
          <a:noFill/>
          <a:ln/>
        </p:spPr>
        <p:txBody>
          <a:bodyPr>
            <a:spAutoFit/>
          </a:bodyPr>
          <a:lstStyle/>
          <a:p>
            <a:pPr>
              <a:buFontTx/>
              <a:buNone/>
            </a:pPr>
            <a:r>
              <a:rPr lang="en-GB" b="1" dirty="0"/>
              <a:t>Team-role contribution</a:t>
            </a:r>
          </a:p>
          <a:p>
            <a:endParaRPr lang="en-GB" dirty="0"/>
          </a:p>
          <a:p>
            <a:r>
              <a:rPr lang="en-GB" dirty="0"/>
              <a:t>Creative</a:t>
            </a:r>
          </a:p>
          <a:p>
            <a:r>
              <a:rPr lang="en-GB" dirty="0"/>
              <a:t>Imaginative</a:t>
            </a:r>
          </a:p>
          <a:p>
            <a:r>
              <a:rPr lang="en-GB" dirty="0"/>
              <a:t>Unorthodox</a:t>
            </a:r>
          </a:p>
          <a:p>
            <a:r>
              <a:rPr lang="en-GB" dirty="0"/>
              <a:t>Solves difficult problems</a:t>
            </a:r>
          </a:p>
        </p:txBody>
      </p:sp>
      <p:sp>
        <p:nvSpPr>
          <p:cNvPr id="49156" name="Rectangle 4"/>
          <p:cNvSpPr>
            <a:spLocks noGrp="1" noChangeArrowheads="1"/>
          </p:cNvSpPr>
          <p:nvPr>
            <p:ph sz="half" idx="2"/>
          </p:nvPr>
        </p:nvSpPr>
        <p:spPr>
          <a:xfrm>
            <a:off x="6161088" y="1514476"/>
            <a:ext cx="4038600" cy="1862048"/>
          </a:xfrm>
        </p:spPr>
        <p:txBody>
          <a:bodyPr>
            <a:spAutoFit/>
          </a:bodyPr>
          <a:lstStyle/>
          <a:p>
            <a:pPr>
              <a:buFontTx/>
              <a:buNone/>
            </a:pPr>
            <a:r>
              <a:rPr lang="en-GB" b="1" dirty="0"/>
              <a:t>Allowable weaknesses</a:t>
            </a:r>
          </a:p>
          <a:p>
            <a:endParaRPr lang="en-GB" dirty="0"/>
          </a:p>
          <a:p>
            <a:r>
              <a:rPr lang="en-GB" dirty="0"/>
              <a:t>Ignores details</a:t>
            </a:r>
          </a:p>
          <a:p>
            <a:r>
              <a:rPr lang="en-GB" dirty="0"/>
              <a:t>Too preoccupied</a:t>
            </a:r>
            <a:br>
              <a:rPr lang="en-GB" dirty="0"/>
            </a:br>
            <a:r>
              <a:rPr lang="en-GB" dirty="0"/>
              <a:t>to communicate effectively</a:t>
            </a:r>
          </a:p>
        </p:txBody>
      </p:sp>
      <p:sp>
        <p:nvSpPr>
          <p:cNvPr id="49157" name="Text Box 5"/>
          <p:cNvSpPr txBox="1">
            <a:spLocks noChangeArrowheads="1"/>
          </p:cNvSpPr>
          <p:nvPr/>
        </p:nvSpPr>
        <p:spPr bwMode="auto">
          <a:xfrm>
            <a:off x="1957388" y="5957888"/>
            <a:ext cx="7848600" cy="214312"/>
          </a:xfrm>
          <a:prstGeom prst="rect">
            <a:avLst/>
          </a:prstGeom>
          <a:noFill/>
          <a:ln w="9525">
            <a:noFill/>
            <a:miter lim="800000"/>
            <a:headEnd/>
            <a:tailEnd/>
          </a:ln>
          <a:effectLst/>
        </p:spPr>
        <p:txBody>
          <a:bodyPr>
            <a:spAutoFit/>
          </a:bodyPr>
          <a:lstStyle/>
          <a:p>
            <a:pPr>
              <a:spcBef>
                <a:spcPct val="50000"/>
              </a:spcBef>
            </a:pPr>
            <a:r>
              <a:rPr lang="en-US" sz="800" i="1"/>
              <a:t>Source</a:t>
            </a:r>
            <a:r>
              <a:rPr lang="en-US" sz="800"/>
              <a:t>: Belbin, R.M., </a:t>
            </a:r>
            <a:r>
              <a:rPr lang="en-US" sz="800" i="1"/>
              <a:t>Team Roles at Work</a:t>
            </a:r>
            <a:r>
              <a:rPr lang="en-US" sz="800"/>
              <a:t>, Belbin Associates (1993), p.23</a:t>
            </a:r>
            <a:endParaRPr lang="en-US" sz="800" i="1"/>
          </a:p>
        </p:txBody>
      </p:sp>
      <p:pic>
        <p:nvPicPr>
          <p:cNvPr id="2050" name="Picture 2" descr="C:\Users\Michael\AppData\Local\Microsoft\Windows\Temporary Internet Files\Content.IE5\D6985L8L\MC900056351[1].wmf"/>
          <p:cNvPicPr>
            <a:picLocks noChangeAspect="1" noChangeArrowheads="1"/>
          </p:cNvPicPr>
          <p:nvPr/>
        </p:nvPicPr>
        <p:blipFill>
          <a:blip r:embed="rId3" cstate="print"/>
          <a:srcRect/>
          <a:stretch>
            <a:fillRect/>
          </a:stretch>
        </p:blipFill>
        <p:spPr bwMode="auto">
          <a:xfrm>
            <a:off x="8976320" y="5157192"/>
            <a:ext cx="1477674" cy="1506754"/>
          </a:xfrm>
          <a:prstGeom prst="rect">
            <a:avLst/>
          </a:prstGeom>
          <a:noFill/>
        </p:spPr>
      </p:pic>
    </p:spTree>
    <p:extLst>
      <p:ext uri="{BB962C8B-B14F-4D97-AF65-F5344CB8AC3E}">
        <p14:creationId xmlns:p14="http://schemas.microsoft.com/office/powerpoint/2010/main" val="217336220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15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9155">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9155">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9155">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9156">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9156">
                                            <p:txEl>
                                              <p:pRg st="2" end="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915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algn="l"/>
            <a:r>
              <a:rPr lang="en-GB" b="1" dirty="0" smtClean="0">
                <a:solidFill>
                  <a:schemeClr val="tx2"/>
                </a:solidFill>
              </a:rPr>
              <a:t>2: The </a:t>
            </a:r>
            <a:r>
              <a:rPr lang="en-GB" b="1" dirty="0">
                <a:solidFill>
                  <a:schemeClr val="tx2"/>
                </a:solidFill>
              </a:rPr>
              <a:t>resource investigator</a:t>
            </a:r>
          </a:p>
        </p:txBody>
      </p:sp>
      <p:sp>
        <p:nvSpPr>
          <p:cNvPr id="50179" name="Rectangle 3"/>
          <p:cNvSpPr>
            <a:spLocks noGrp="1" noChangeArrowheads="1"/>
          </p:cNvSpPr>
          <p:nvPr>
            <p:ph sz="half" idx="1"/>
          </p:nvPr>
        </p:nvSpPr>
        <p:spPr>
          <a:xfrm>
            <a:off x="1970088" y="1514475"/>
            <a:ext cx="4038600" cy="2800767"/>
          </a:xfrm>
        </p:spPr>
        <p:txBody>
          <a:bodyPr>
            <a:spAutoFit/>
          </a:bodyPr>
          <a:lstStyle/>
          <a:p>
            <a:pPr>
              <a:buFontTx/>
              <a:buNone/>
            </a:pPr>
            <a:r>
              <a:rPr lang="en-GB" b="1" dirty="0"/>
              <a:t>Team-role contribution</a:t>
            </a:r>
          </a:p>
          <a:p>
            <a:endParaRPr lang="en-GB" dirty="0"/>
          </a:p>
          <a:p>
            <a:r>
              <a:rPr lang="en-GB" dirty="0"/>
              <a:t>Extrovert</a:t>
            </a:r>
          </a:p>
          <a:p>
            <a:r>
              <a:rPr lang="en-GB" dirty="0"/>
              <a:t>Enthusiastic</a:t>
            </a:r>
          </a:p>
          <a:p>
            <a:r>
              <a:rPr lang="en-GB" dirty="0"/>
              <a:t>Communicative</a:t>
            </a:r>
          </a:p>
          <a:p>
            <a:r>
              <a:rPr lang="en-GB" dirty="0"/>
              <a:t>Explores opportunities</a:t>
            </a:r>
          </a:p>
          <a:p>
            <a:r>
              <a:rPr lang="en-GB" dirty="0"/>
              <a:t>Develops contacts</a:t>
            </a:r>
          </a:p>
        </p:txBody>
      </p:sp>
      <p:sp>
        <p:nvSpPr>
          <p:cNvPr id="50180" name="Rectangle 4"/>
          <p:cNvSpPr>
            <a:spLocks noGrp="1" noChangeArrowheads="1"/>
          </p:cNvSpPr>
          <p:nvPr>
            <p:ph sz="half" idx="2"/>
          </p:nvPr>
        </p:nvSpPr>
        <p:spPr>
          <a:xfrm>
            <a:off x="6161088" y="1514476"/>
            <a:ext cx="4038600" cy="1862048"/>
          </a:xfrm>
        </p:spPr>
        <p:txBody>
          <a:bodyPr>
            <a:spAutoFit/>
          </a:bodyPr>
          <a:lstStyle/>
          <a:p>
            <a:pPr>
              <a:buFontTx/>
              <a:buNone/>
            </a:pPr>
            <a:r>
              <a:rPr lang="en-GB" b="1" dirty="0"/>
              <a:t>Allowable weaknesses</a:t>
            </a:r>
          </a:p>
          <a:p>
            <a:endParaRPr lang="en-GB" dirty="0"/>
          </a:p>
          <a:p>
            <a:r>
              <a:rPr lang="en-GB" dirty="0"/>
              <a:t>Over-optimistic</a:t>
            </a:r>
          </a:p>
          <a:p>
            <a:r>
              <a:rPr lang="en-GB" dirty="0"/>
              <a:t>Loses interest once enthusiasm has passed</a:t>
            </a:r>
          </a:p>
        </p:txBody>
      </p:sp>
      <p:sp>
        <p:nvSpPr>
          <p:cNvPr id="50181" name="Text Box 5"/>
          <p:cNvSpPr txBox="1">
            <a:spLocks noChangeArrowheads="1"/>
          </p:cNvSpPr>
          <p:nvPr/>
        </p:nvSpPr>
        <p:spPr bwMode="auto">
          <a:xfrm>
            <a:off x="1957388" y="5957888"/>
            <a:ext cx="7848600" cy="214312"/>
          </a:xfrm>
          <a:prstGeom prst="rect">
            <a:avLst/>
          </a:prstGeom>
          <a:noFill/>
          <a:ln w="9525">
            <a:noFill/>
            <a:miter lim="800000"/>
            <a:headEnd/>
            <a:tailEnd/>
          </a:ln>
          <a:effectLst/>
        </p:spPr>
        <p:txBody>
          <a:bodyPr>
            <a:spAutoFit/>
          </a:bodyPr>
          <a:lstStyle/>
          <a:p>
            <a:pPr>
              <a:spcBef>
                <a:spcPct val="50000"/>
              </a:spcBef>
            </a:pPr>
            <a:r>
              <a:rPr lang="en-US" sz="800" i="1"/>
              <a:t>Source</a:t>
            </a:r>
            <a:r>
              <a:rPr lang="en-US" sz="800"/>
              <a:t>: Belbin, R.M., </a:t>
            </a:r>
            <a:r>
              <a:rPr lang="en-US" sz="800" i="1"/>
              <a:t>Team Roles at Work</a:t>
            </a:r>
            <a:r>
              <a:rPr lang="en-US" sz="800"/>
              <a:t>, Belbin Associates (1993), p.23</a:t>
            </a:r>
            <a:endParaRPr lang="en-US" sz="800" i="1"/>
          </a:p>
        </p:txBody>
      </p:sp>
      <p:pic>
        <p:nvPicPr>
          <p:cNvPr id="3075" name="Picture 3" descr="C:\Users\Michael\AppData\Local\Microsoft\Windows\Temporary Internet Files\Content.IE5\D6985L8L\MC900240191[1].wmf"/>
          <p:cNvPicPr>
            <a:picLocks noChangeAspect="1" noChangeArrowheads="1"/>
          </p:cNvPicPr>
          <p:nvPr/>
        </p:nvPicPr>
        <p:blipFill>
          <a:blip r:embed="rId3" cstate="print"/>
          <a:srcRect/>
          <a:stretch>
            <a:fillRect/>
          </a:stretch>
        </p:blipFill>
        <p:spPr bwMode="auto">
          <a:xfrm>
            <a:off x="8497365" y="4797152"/>
            <a:ext cx="2170552" cy="1810986"/>
          </a:xfrm>
          <a:prstGeom prst="rect">
            <a:avLst/>
          </a:prstGeom>
          <a:noFill/>
        </p:spPr>
      </p:pic>
    </p:spTree>
    <p:extLst>
      <p:ext uri="{BB962C8B-B14F-4D97-AF65-F5344CB8AC3E}">
        <p14:creationId xmlns:p14="http://schemas.microsoft.com/office/powerpoint/2010/main" val="249014878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0179">
                                            <p:txEl>
                                              <p:pRg st="2" end="2"/>
                                            </p:txEl>
                                          </p:spTgt>
                                        </p:tgtEl>
                                        <p:attrNameLst>
                                          <p:attrName>style.visibility</p:attrName>
                                        </p:attrNameLst>
                                      </p:cBhvr>
                                      <p:to>
                                        <p:strVal val="visible"/>
                                      </p:to>
                                    </p:set>
                                    <p:animEffect transition="in" filter="blinds(horizontal)">
                                      <p:cBhvr>
                                        <p:cTn id="7" dur="500"/>
                                        <p:tgtEl>
                                          <p:spTgt spid="50179">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0179">
                                            <p:txEl>
                                              <p:pRg st="3" end="3"/>
                                            </p:txEl>
                                          </p:spTgt>
                                        </p:tgtEl>
                                        <p:attrNameLst>
                                          <p:attrName>style.visibility</p:attrName>
                                        </p:attrNameLst>
                                      </p:cBhvr>
                                      <p:to>
                                        <p:strVal val="visible"/>
                                      </p:to>
                                    </p:set>
                                    <p:animEffect transition="in" filter="blinds(horizontal)">
                                      <p:cBhvr>
                                        <p:cTn id="10" dur="500"/>
                                        <p:tgtEl>
                                          <p:spTgt spid="50179">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50179">
                                            <p:txEl>
                                              <p:pRg st="4" end="4"/>
                                            </p:txEl>
                                          </p:spTgt>
                                        </p:tgtEl>
                                        <p:attrNameLst>
                                          <p:attrName>style.visibility</p:attrName>
                                        </p:attrNameLst>
                                      </p:cBhvr>
                                      <p:to>
                                        <p:strVal val="visible"/>
                                      </p:to>
                                    </p:set>
                                    <p:animEffect transition="in" filter="blinds(horizontal)">
                                      <p:cBhvr>
                                        <p:cTn id="13" dur="500"/>
                                        <p:tgtEl>
                                          <p:spTgt spid="50179">
                                            <p:txEl>
                                              <p:pRg st="4" end="4"/>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50179">
                                            <p:txEl>
                                              <p:pRg st="5" end="5"/>
                                            </p:txEl>
                                          </p:spTgt>
                                        </p:tgtEl>
                                        <p:attrNameLst>
                                          <p:attrName>style.visibility</p:attrName>
                                        </p:attrNameLst>
                                      </p:cBhvr>
                                      <p:to>
                                        <p:strVal val="visible"/>
                                      </p:to>
                                    </p:set>
                                    <p:animEffect transition="in" filter="blinds(horizontal)">
                                      <p:cBhvr>
                                        <p:cTn id="16" dur="500"/>
                                        <p:tgtEl>
                                          <p:spTgt spid="50179">
                                            <p:txEl>
                                              <p:pRg st="5" end="5"/>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50179">
                                            <p:txEl>
                                              <p:pRg st="6" end="6"/>
                                            </p:txEl>
                                          </p:spTgt>
                                        </p:tgtEl>
                                        <p:attrNameLst>
                                          <p:attrName>style.visibility</p:attrName>
                                        </p:attrNameLst>
                                      </p:cBhvr>
                                      <p:to>
                                        <p:strVal val="visible"/>
                                      </p:to>
                                    </p:set>
                                    <p:animEffect transition="in" filter="blinds(horizontal)">
                                      <p:cBhvr>
                                        <p:cTn id="19" dur="500"/>
                                        <p:tgtEl>
                                          <p:spTgt spid="50179">
                                            <p:txEl>
                                              <p:pRg st="6" end="6"/>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50180">
                                            <p:txEl>
                                              <p:pRg st="0" end="0"/>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50180">
                                            <p:txEl>
                                              <p:pRg st="2" end="2"/>
                                            </p:txEl>
                                          </p:spTgt>
                                        </p:tgtEl>
                                        <p:attrNameLst>
                                          <p:attrName>style.visibility</p:attrName>
                                        </p:attrNameLst>
                                      </p:cBhvr>
                                      <p:to>
                                        <p:strVal val="visible"/>
                                      </p:to>
                                    </p:set>
                                    <p:animEffect transition="in" filter="blinds(horizontal)">
                                      <p:cBhvr>
                                        <p:cTn id="28" dur="500"/>
                                        <p:tgtEl>
                                          <p:spTgt spid="50180">
                                            <p:txEl>
                                              <p:pRg st="2" end="2"/>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50180">
                                            <p:txEl>
                                              <p:pRg st="3" end="3"/>
                                            </p:txEl>
                                          </p:spTgt>
                                        </p:tgtEl>
                                        <p:attrNameLst>
                                          <p:attrName>style.visibility</p:attrName>
                                        </p:attrNameLst>
                                      </p:cBhvr>
                                      <p:to>
                                        <p:strVal val="visible"/>
                                      </p:to>
                                    </p:set>
                                    <p:animEffect transition="in" filter="blinds(horizontal)">
                                      <p:cBhvr>
                                        <p:cTn id="31" dur="500"/>
                                        <p:tgtEl>
                                          <p:spTgt spid="5018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algn="l"/>
            <a:r>
              <a:rPr lang="en-GB" b="1" dirty="0" smtClean="0">
                <a:solidFill>
                  <a:schemeClr val="tx2"/>
                </a:solidFill>
              </a:rPr>
              <a:t>3: The </a:t>
            </a:r>
            <a:r>
              <a:rPr lang="en-GB" b="1" dirty="0">
                <a:solidFill>
                  <a:schemeClr val="tx2"/>
                </a:solidFill>
              </a:rPr>
              <a:t>co-ordinator</a:t>
            </a:r>
          </a:p>
        </p:txBody>
      </p:sp>
      <p:sp>
        <p:nvSpPr>
          <p:cNvPr id="51203" name="Rectangle 3"/>
          <p:cNvSpPr>
            <a:spLocks noGrp="1" noChangeArrowheads="1"/>
          </p:cNvSpPr>
          <p:nvPr>
            <p:ph sz="half" idx="1"/>
          </p:nvPr>
        </p:nvSpPr>
        <p:spPr>
          <a:xfrm>
            <a:off x="1970088" y="1555751"/>
            <a:ext cx="4038600" cy="4525963"/>
          </a:xfrm>
        </p:spPr>
        <p:txBody>
          <a:bodyPr>
            <a:normAutofit/>
          </a:bodyPr>
          <a:lstStyle/>
          <a:p>
            <a:pPr>
              <a:lnSpc>
                <a:spcPct val="90000"/>
              </a:lnSpc>
              <a:buFontTx/>
              <a:buNone/>
            </a:pPr>
            <a:r>
              <a:rPr lang="en-GB" b="1" dirty="0"/>
              <a:t>Team-role contribution</a:t>
            </a:r>
          </a:p>
          <a:p>
            <a:pPr>
              <a:lnSpc>
                <a:spcPct val="90000"/>
              </a:lnSpc>
            </a:pPr>
            <a:endParaRPr lang="en-GB" dirty="0"/>
          </a:p>
          <a:p>
            <a:pPr>
              <a:lnSpc>
                <a:spcPct val="90000"/>
              </a:lnSpc>
            </a:pPr>
            <a:r>
              <a:rPr lang="en-GB" dirty="0"/>
              <a:t>Mature</a:t>
            </a:r>
          </a:p>
          <a:p>
            <a:pPr>
              <a:lnSpc>
                <a:spcPct val="90000"/>
              </a:lnSpc>
            </a:pPr>
            <a:r>
              <a:rPr lang="en-GB" dirty="0"/>
              <a:t>Confident</a:t>
            </a:r>
          </a:p>
          <a:p>
            <a:pPr>
              <a:lnSpc>
                <a:spcPct val="90000"/>
              </a:lnSpc>
            </a:pPr>
            <a:r>
              <a:rPr lang="en-GB" dirty="0"/>
              <a:t>A good chairperson</a:t>
            </a:r>
          </a:p>
          <a:p>
            <a:pPr>
              <a:lnSpc>
                <a:spcPct val="90000"/>
              </a:lnSpc>
            </a:pPr>
            <a:r>
              <a:rPr lang="en-GB" dirty="0"/>
              <a:t>Clarifies goals</a:t>
            </a:r>
          </a:p>
          <a:p>
            <a:pPr>
              <a:lnSpc>
                <a:spcPct val="90000"/>
              </a:lnSpc>
            </a:pPr>
            <a:r>
              <a:rPr lang="en-GB" dirty="0"/>
              <a:t>Promotes decision- making</a:t>
            </a:r>
          </a:p>
          <a:p>
            <a:pPr>
              <a:lnSpc>
                <a:spcPct val="90000"/>
              </a:lnSpc>
            </a:pPr>
            <a:r>
              <a:rPr lang="en-GB" dirty="0"/>
              <a:t>Delegates well</a:t>
            </a:r>
            <a:br>
              <a:rPr lang="en-GB" dirty="0"/>
            </a:br>
            <a:endParaRPr lang="en-GB" dirty="0"/>
          </a:p>
        </p:txBody>
      </p:sp>
      <p:sp>
        <p:nvSpPr>
          <p:cNvPr id="51204" name="Rectangle 4"/>
          <p:cNvSpPr>
            <a:spLocks noGrp="1" noChangeArrowheads="1"/>
          </p:cNvSpPr>
          <p:nvPr>
            <p:ph sz="half" idx="2"/>
          </p:nvPr>
        </p:nvSpPr>
        <p:spPr>
          <a:xfrm>
            <a:off x="6161088" y="1511301"/>
            <a:ext cx="4038600" cy="4525963"/>
          </a:xfrm>
        </p:spPr>
        <p:txBody>
          <a:bodyPr>
            <a:normAutofit/>
          </a:bodyPr>
          <a:lstStyle/>
          <a:p>
            <a:pPr>
              <a:buFontTx/>
              <a:buNone/>
            </a:pPr>
            <a:r>
              <a:rPr lang="en-GB" b="1" dirty="0"/>
              <a:t>Allowable weaknesses</a:t>
            </a:r>
          </a:p>
          <a:p>
            <a:endParaRPr lang="en-GB" dirty="0"/>
          </a:p>
          <a:p>
            <a:r>
              <a:rPr lang="en-GB" dirty="0"/>
              <a:t>Can be seen as manipulative</a:t>
            </a:r>
          </a:p>
          <a:p>
            <a:r>
              <a:rPr lang="en-GB" dirty="0"/>
              <a:t>Delegates personal work</a:t>
            </a:r>
          </a:p>
          <a:p>
            <a:endParaRPr lang="en-GB" dirty="0"/>
          </a:p>
        </p:txBody>
      </p:sp>
      <p:sp>
        <p:nvSpPr>
          <p:cNvPr id="51205" name="Text Box 5"/>
          <p:cNvSpPr txBox="1">
            <a:spLocks noChangeArrowheads="1"/>
          </p:cNvSpPr>
          <p:nvPr/>
        </p:nvSpPr>
        <p:spPr bwMode="auto">
          <a:xfrm>
            <a:off x="1957388" y="5957888"/>
            <a:ext cx="7848600" cy="214312"/>
          </a:xfrm>
          <a:prstGeom prst="rect">
            <a:avLst/>
          </a:prstGeom>
          <a:noFill/>
          <a:ln w="9525">
            <a:noFill/>
            <a:miter lim="800000"/>
            <a:headEnd/>
            <a:tailEnd/>
          </a:ln>
          <a:effectLst/>
        </p:spPr>
        <p:txBody>
          <a:bodyPr>
            <a:spAutoFit/>
          </a:bodyPr>
          <a:lstStyle/>
          <a:p>
            <a:pPr>
              <a:spcBef>
                <a:spcPct val="50000"/>
              </a:spcBef>
            </a:pPr>
            <a:r>
              <a:rPr lang="en-US" sz="800" i="1"/>
              <a:t>Source</a:t>
            </a:r>
            <a:r>
              <a:rPr lang="en-US" sz="800"/>
              <a:t>: Belbin, R.M., </a:t>
            </a:r>
            <a:r>
              <a:rPr lang="en-US" sz="800" i="1"/>
              <a:t>Team Roles at Work</a:t>
            </a:r>
            <a:r>
              <a:rPr lang="en-US" sz="800"/>
              <a:t>, Belbin Associates (1993), p.23</a:t>
            </a:r>
            <a:endParaRPr lang="en-US" sz="800" i="1"/>
          </a:p>
        </p:txBody>
      </p:sp>
      <p:pic>
        <p:nvPicPr>
          <p:cNvPr id="4098" name="Picture 2" descr="C:\Users\Michael\AppData\Local\Microsoft\Windows\Temporary Internet Files\Content.IE5\4LIQTBIU\MC900097583[1].wmf"/>
          <p:cNvPicPr>
            <a:picLocks noChangeAspect="1" noChangeArrowheads="1"/>
          </p:cNvPicPr>
          <p:nvPr/>
        </p:nvPicPr>
        <p:blipFill>
          <a:blip r:embed="rId3" cstate="print"/>
          <a:srcRect/>
          <a:stretch>
            <a:fillRect/>
          </a:stretch>
        </p:blipFill>
        <p:spPr bwMode="auto">
          <a:xfrm>
            <a:off x="8976320" y="4941168"/>
            <a:ext cx="1511310" cy="1732412"/>
          </a:xfrm>
          <a:prstGeom prst="rect">
            <a:avLst/>
          </a:prstGeom>
          <a:noFill/>
        </p:spPr>
      </p:pic>
    </p:spTree>
    <p:extLst>
      <p:ext uri="{BB962C8B-B14F-4D97-AF65-F5344CB8AC3E}">
        <p14:creationId xmlns:p14="http://schemas.microsoft.com/office/powerpoint/2010/main" val="179214400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1203">
                                            <p:txEl>
                                              <p:pRg st="2" end="2"/>
                                            </p:txEl>
                                          </p:spTgt>
                                        </p:tgtEl>
                                        <p:attrNameLst>
                                          <p:attrName>style.visibility</p:attrName>
                                        </p:attrNameLst>
                                      </p:cBhvr>
                                      <p:to>
                                        <p:strVal val="visible"/>
                                      </p:to>
                                    </p:set>
                                    <p:animEffect transition="in" filter="blinds(horizontal)">
                                      <p:cBhvr>
                                        <p:cTn id="7" dur="500"/>
                                        <p:tgtEl>
                                          <p:spTgt spid="51203">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1203">
                                            <p:txEl>
                                              <p:pRg st="3" end="3"/>
                                            </p:txEl>
                                          </p:spTgt>
                                        </p:tgtEl>
                                        <p:attrNameLst>
                                          <p:attrName>style.visibility</p:attrName>
                                        </p:attrNameLst>
                                      </p:cBhvr>
                                      <p:to>
                                        <p:strVal val="visible"/>
                                      </p:to>
                                    </p:set>
                                    <p:animEffect transition="in" filter="blinds(horizontal)">
                                      <p:cBhvr>
                                        <p:cTn id="10" dur="500"/>
                                        <p:tgtEl>
                                          <p:spTgt spid="51203">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51203">
                                            <p:txEl>
                                              <p:pRg st="4" end="4"/>
                                            </p:txEl>
                                          </p:spTgt>
                                        </p:tgtEl>
                                        <p:attrNameLst>
                                          <p:attrName>style.visibility</p:attrName>
                                        </p:attrNameLst>
                                      </p:cBhvr>
                                      <p:to>
                                        <p:strVal val="visible"/>
                                      </p:to>
                                    </p:set>
                                    <p:animEffect transition="in" filter="blinds(horizontal)">
                                      <p:cBhvr>
                                        <p:cTn id="13" dur="500"/>
                                        <p:tgtEl>
                                          <p:spTgt spid="51203">
                                            <p:txEl>
                                              <p:pRg st="4" end="4"/>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51203">
                                            <p:txEl>
                                              <p:pRg st="5" end="5"/>
                                            </p:txEl>
                                          </p:spTgt>
                                        </p:tgtEl>
                                        <p:attrNameLst>
                                          <p:attrName>style.visibility</p:attrName>
                                        </p:attrNameLst>
                                      </p:cBhvr>
                                      <p:to>
                                        <p:strVal val="visible"/>
                                      </p:to>
                                    </p:set>
                                    <p:animEffect transition="in" filter="blinds(horizontal)">
                                      <p:cBhvr>
                                        <p:cTn id="16" dur="500"/>
                                        <p:tgtEl>
                                          <p:spTgt spid="51203">
                                            <p:txEl>
                                              <p:pRg st="5" end="5"/>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51203">
                                            <p:txEl>
                                              <p:pRg st="6" end="6"/>
                                            </p:txEl>
                                          </p:spTgt>
                                        </p:tgtEl>
                                        <p:attrNameLst>
                                          <p:attrName>style.visibility</p:attrName>
                                        </p:attrNameLst>
                                      </p:cBhvr>
                                      <p:to>
                                        <p:strVal val="visible"/>
                                      </p:to>
                                    </p:set>
                                    <p:animEffect transition="in" filter="blinds(horizontal)">
                                      <p:cBhvr>
                                        <p:cTn id="19" dur="500"/>
                                        <p:tgtEl>
                                          <p:spTgt spid="51203">
                                            <p:txEl>
                                              <p:pRg st="6" end="6"/>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51203">
                                            <p:txEl>
                                              <p:pRg st="7" end="7"/>
                                            </p:txEl>
                                          </p:spTgt>
                                        </p:tgtEl>
                                        <p:attrNameLst>
                                          <p:attrName>style.visibility</p:attrName>
                                        </p:attrNameLst>
                                      </p:cBhvr>
                                      <p:to>
                                        <p:strVal val="visible"/>
                                      </p:to>
                                    </p:set>
                                    <p:animEffect transition="in" filter="blinds(horizontal)">
                                      <p:cBhvr>
                                        <p:cTn id="22" dur="500"/>
                                        <p:tgtEl>
                                          <p:spTgt spid="51203">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1204">
                                            <p:txEl>
                                              <p:pRg st="2" end="2"/>
                                            </p:txEl>
                                          </p:spTgt>
                                        </p:tgtEl>
                                        <p:attrNameLst>
                                          <p:attrName>style.visibility</p:attrName>
                                        </p:attrNameLst>
                                      </p:cBhvr>
                                      <p:to>
                                        <p:strVal val="visible"/>
                                      </p:to>
                                    </p:set>
                                    <p:animEffect transition="in" filter="blinds(horizontal)">
                                      <p:cBhvr>
                                        <p:cTn id="27" dur="500"/>
                                        <p:tgtEl>
                                          <p:spTgt spid="51204">
                                            <p:txEl>
                                              <p:pRg st="2" end="2"/>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51204">
                                            <p:txEl>
                                              <p:pRg st="3" end="3"/>
                                            </p:txEl>
                                          </p:spTgt>
                                        </p:tgtEl>
                                        <p:attrNameLst>
                                          <p:attrName>style.visibility</p:attrName>
                                        </p:attrNameLst>
                                      </p:cBhvr>
                                      <p:to>
                                        <p:strVal val="visible"/>
                                      </p:to>
                                    </p:set>
                                    <p:animEffect transition="in" filter="blinds(horizontal)">
                                      <p:cBhvr>
                                        <p:cTn id="30" dur="500"/>
                                        <p:tgtEl>
                                          <p:spTgt spid="5120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algn="l"/>
            <a:r>
              <a:rPr lang="en-GB" b="1" dirty="0" smtClean="0">
                <a:solidFill>
                  <a:schemeClr val="tx2"/>
                </a:solidFill>
              </a:rPr>
              <a:t>4: The </a:t>
            </a:r>
            <a:r>
              <a:rPr lang="en-GB" b="1" dirty="0">
                <a:solidFill>
                  <a:schemeClr val="tx2"/>
                </a:solidFill>
              </a:rPr>
              <a:t>shaper</a:t>
            </a:r>
          </a:p>
        </p:txBody>
      </p:sp>
      <p:sp>
        <p:nvSpPr>
          <p:cNvPr id="52227" name="Rectangle 3"/>
          <p:cNvSpPr>
            <a:spLocks noGrp="1" noChangeArrowheads="1"/>
          </p:cNvSpPr>
          <p:nvPr>
            <p:ph sz="half" idx="1"/>
          </p:nvPr>
        </p:nvSpPr>
        <p:spPr>
          <a:xfrm>
            <a:off x="1970088" y="1522413"/>
            <a:ext cx="4038600" cy="4525962"/>
          </a:xfrm>
        </p:spPr>
        <p:txBody>
          <a:bodyPr>
            <a:normAutofit/>
          </a:bodyPr>
          <a:lstStyle/>
          <a:p>
            <a:pPr>
              <a:buFontTx/>
              <a:buNone/>
            </a:pPr>
            <a:r>
              <a:rPr lang="en-GB" b="1" dirty="0"/>
              <a:t>Team-role contribution</a:t>
            </a:r>
          </a:p>
          <a:p>
            <a:endParaRPr lang="en-GB" dirty="0"/>
          </a:p>
          <a:p>
            <a:r>
              <a:rPr lang="en-GB" dirty="0"/>
              <a:t>Challenging</a:t>
            </a:r>
          </a:p>
          <a:p>
            <a:r>
              <a:rPr lang="en-GB" dirty="0"/>
              <a:t>Dynamic</a:t>
            </a:r>
          </a:p>
          <a:p>
            <a:r>
              <a:rPr lang="en-GB" dirty="0"/>
              <a:t>Thrives on pressure</a:t>
            </a:r>
          </a:p>
          <a:p>
            <a:r>
              <a:rPr lang="en-GB" dirty="0"/>
              <a:t>Has the drive and courage to overcome obstacles</a:t>
            </a:r>
            <a:br>
              <a:rPr lang="en-GB" dirty="0"/>
            </a:br>
            <a:endParaRPr lang="en-GB" dirty="0"/>
          </a:p>
        </p:txBody>
      </p:sp>
      <p:sp>
        <p:nvSpPr>
          <p:cNvPr id="52228" name="Rectangle 4"/>
          <p:cNvSpPr>
            <a:spLocks noGrp="1" noChangeArrowheads="1"/>
          </p:cNvSpPr>
          <p:nvPr>
            <p:ph sz="half" idx="2"/>
          </p:nvPr>
        </p:nvSpPr>
        <p:spPr>
          <a:xfrm>
            <a:off x="6161088" y="1512888"/>
            <a:ext cx="4038600" cy="4525962"/>
          </a:xfrm>
        </p:spPr>
        <p:txBody>
          <a:bodyPr>
            <a:normAutofit/>
          </a:bodyPr>
          <a:lstStyle/>
          <a:p>
            <a:pPr>
              <a:buFontTx/>
              <a:buNone/>
            </a:pPr>
            <a:r>
              <a:rPr lang="en-GB" b="1" dirty="0"/>
              <a:t>Allowable weaknesses</a:t>
            </a:r>
          </a:p>
          <a:p>
            <a:endParaRPr lang="en-GB" dirty="0"/>
          </a:p>
          <a:p>
            <a:r>
              <a:rPr lang="en-GB" dirty="0"/>
              <a:t>Can provoke others</a:t>
            </a:r>
          </a:p>
          <a:p>
            <a:r>
              <a:rPr lang="en-GB" dirty="0"/>
              <a:t>Hurts others’ feelings</a:t>
            </a:r>
          </a:p>
        </p:txBody>
      </p:sp>
      <p:sp>
        <p:nvSpPr>
          <p:cNvPr id="52229" name="Text Box 5"/>
          <p:cNvSpPr txBox="1">
            <a:spLocks noChangeArrowheads="1"/>
          </p:cNvSpPr>
          <p:nvPr/>
        </p:nvSpPr>
        <p:spPr bwMode="auto">
          <a:xfrm>
            <a:off x="1957388" y="5957888"/>
            <a:ext cx="7848600" cy="214312"/>
          </a:xfrm>
          <a:prstGeom prst="rect">
            <a:avLst/>
          </a:prstGeom>
          <a:noFill/>
          <a:ln w="9525">
            <a:noFill/>
            <a:miter lim="800000"/>
            <a:headEnd/>
            <a:tailEnd/>
          </a:ln>
          <a:effectLst/>
        </p:spPr>
        <p:txBody>
          <a:bodyPr>
            <a:spAutoFit/>
          </a:bodyPr>
          <a:lstStyle/>
          <a:p>
            <a:pPr>
              <a:spcBef>
                <a:spcPct val="50000"/>
              </a:spcBef>
            </a:pPr>
            <a:r>
              <a:rPr lang="en-US" sz="800" i="1"/>
              <a:t>Source</a:t>
            </a:r>
            <a:r>
              <a:rPr lang="en-US" sz="800"/>
              <a:t>: Belbin, R.M., </a:t>
            </a:r>
            <a:r>
              <a:rPr lang="en-US" sz="800" i="1"/>
              <a:t>Team Roles at Work</a:t>
            </a:r>
            <a:r>
              <a:rPr lang="en-US" sz="800"/>
              <a:t>, Belbin Associates (1993), p.23</a:t>
            </a:r>
            <a:endParaRPr lang="en-US" sz="800" i="1"/>
          </a:p>
        </p:txBody>
      </p:sp>
      <p:pic>
        <p:nvPicPr>
          <p:cNvPr id="5122" name="Picture 2" descr="C:\Users\Michael\AppData\Local\Microsoft\Windows\Temporary Internet Files\Content.IE5\D6985L8L\MC900230783[1].wmf"/>
          <p:cNvPicPr>
            <a:picLocks noChangeAspect="1" noChangeArrowheads="1"/>
          </p:cNvPicPr>
          <p:nvPr/>
        </p:nvPicPr>
        <p:blipFill>
          <a:blip r:embed="rId3" cstate="print"/>
          <a:srcRect/>
          <a:stretch>
            <a:fillRect/>
          </a:stretch>
        </p:blipFill>
        <p:spPr bwMode="auto">
          <a:xfrm>
            <a:off x="8032187" y="3933057"/>
            <a:ext cx="1718135" cy="2312331"/>
          </a:xfrm>
          <a:prstGeom prst="rect">
            <a:avLst/>
          </a:prstGeom>
          <a:noFill/>
        </p:spPr>
      </p:pic>
    </p:spTree>
    <p:extLst>
      <p:ext uri="{BB962C8B-B14F-4D97-AF65-F5344CB8AC3E}">
        <p14:creationId xmlns:p14="http://schemas.microsoft.com/office/powerpoint/2010/main" val="132059445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2227">
                                            <p:txEl>
                                              <p:pRg st="2" end="2"/>
                                            </p:txEl>
                                          </p:spTgt>
                                        </p:tgtEl>
                                        <p:attrNameLst>
                                          <p:attrName>style.visibility</p:attrName>
                                        </p:attrNameLst>
                                      </p:cBhvr>
                                      <p:to>
                                        <p:strVal val="visible"/>
                                      </p:to>
                                    </p:set>
                                    <p:animEffect transition="in" filter="blinds(horizontal)">
                                      <p:cBhvr>
                                        <p:cTn id="7" dur="500"/>
                                        <p:tgtEl>
                                          <p:spTgt spid="52227">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2227">
                                            <p:txEl>
                                              <p:pRg st="3" end="3"/>
                                            </p:txEl>
                                          </p:spTgt>
                                        </p:tgtEl>
                                        <p:attrNameLst>
                                          <p:attrName>style.visibility</p:attrName>
                                        </p:attrNameLst>
                                      </p:cBhvr>
                                      <p:to>
                                        <p:strVal val="visible"/>
                                      </p:to>
                                    </p:set>
                                    <p:animEffect transition="in" filter="blinds(horizontal)">
                                      <p:cBhvr>
                                        <p:cTn id="10" dur="500"/>
                                        <p:tgtEl>
                                          <p:spTgt spid="52227">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52227">
                                            <p:txEl>
                                              <p:pRg st="4" end="4"/>
                                            </p:txEl>
                                          </p:spTgt>
                                        </p:tgtEl>
                                        <p:attrNameLst>
                                          <p:attrName>style.visibility</p:attrName>
                                        </p:attrNameLst>
                                      </p:cBhvr>
                                      <p:to>
                                        <p:strVal val="visible"/>
                                      </p:to>
                                    </p:set>
                                    <p:animEffect transition="in" filter="blinds(horizontal)">
                                      <p:cBhvr>
                                        <p:cTn id="13" dur="500"/>
                                        <p:tgtEl>
                                          <p:spTgt spid="52227">
                                            <p:txEl>
                                              <p:pRg st="4" end="4"/>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52227">
                                            <p:txEl>
                                              <p:pRg st="5" end="5"/>
                                            </p:txEl>
                                          </p:spTgt>
                                        </p:tgtEl>
                                        <p:attrNameLst>
                                          <p:attrName>style.visibility</p:attrName>
                                        </p:attrNameLst>
                                      </p:cBhvr>
                                      <p:to>
                                        <p:strVal val="visible"/>
                                      </p:to>
                                    </p:set>
                                    <p:animEffect transition="in" filter="blinds(horizontal)">
                                      <p:cBhvr>
                                        <p:cTn id="16" dur="500"/>
                                        <p:tgtEl>
                                          <p:spTgt spid="52227">
                                            <p:txEl>
                                              <p:pRg st="5"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52228">
                                            <p:txEl>
                                              <p:pRg st="2" end="2"/>
                                            </p:txEl>
                                          </p:spTgt>
                                        </p:tgtEl>
                                        <p:attrNameLst>
                                          <p:attrName>style.visibility</p:attrName>
                                        </p:attrNameLst>
                                      </p:cBhvr>
                                      <p:to>
                                        <p:strVal val="visible"/>
                                      </p:to>
                                    </p:set>
                                    <p:animEffect transition="in" filter="blinds(horizontal)">
                                      <p:cBhvr>
                                        <p:cTn id="21" dur="500"/>
                                        <p:tgtEl>
                                          <p:spTgt spid="52228">
                                            <p:txEl>
                                              <p:pRg st="2" end="2"/>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52228">
                                            <p:txEl>
                                              <p:pRg st="3" end="3"/>
                                            </p:txEl>
                                          </p:spTgt>
                                        </p:tgtEl>
                                        <p:attrNameLst>
                                          <p:attrName>style.visibility</p:attrName>
                                        </p:attrNameLst>
                                      </p:cBhvr>
                                      <p:to>
                                        <p:strVal val="visible"/>
                                      </p:to>
                                    </p:set>
                                    <p:animEffect transition="in" filter="blinds(horizontal)">
                                      <p:cBhvr>
                                        <p:cTn id="24" dur="500"/>
                                        <p:tgtEl>
                                          <p:spTgt spid="5222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algn="l"/>
            <a:r>
              <a:rPr lang="en-GB" b="1" dirty="0" smtClean="0">
                <a:solidFill>
                  <a:schemeClr val="tx2"/>
                </a:solidFill>
              </a:rPr>
              <a:t>5: The </a:t>
            </a:r>
            <a:r>
              <a:rPr lang="en-GB" b="1" dirty="0">
                <a:solidFill>
                  <a:schemeClr val="tx2"/>
                </a:solidFill>
              </a:rPr>
              <a:t>monitor - evaluator</a:t>
            </a:r>
          </a:p>
        </p:txBody>
      </p:sp>
      <p:sp>
        <p:nvSpPr>
          <p:cNvPr id="53251" name="Rectangle 3"/>
          <p:cNvSpPr>
            <a:spLocks noGrp="1" noChangeArrowheads="1"/>
          </p:cNvSpPr>
          <p:nvPr>
            <p:ph sz="half" idx="1"/>
          </p:nvPr>
        </p:nvSpPr>
        <p:spPr>
          <a:xfrm>
            <a:off x="1970088" y="1522413"/>
            <a:ext cx="4038600" cy="1990288"/>
          </a:xfrm>
          <a:noFill/>
          <a:ln/>
        </p:spPr>
        <p:txBody>
          <a:bodyPr>
            <a:spAutoFit/>
          </a:bodyPr>
          <a:lstStyle/>
          <a:p>
            <a:pPr>
              <a:buFontTx/>
              <a:buNone/>
            </a:pPr>
            <a:r>
              <a:rPr lang="en-GB" b="1" dirty="0"/>
              <a:t>Team-role contribution</a:t>
            </a:r>
          </a:p>
          <a:p>
            <a:endParaRPr lang="en-GB" dirty="0"/>
          </a:p>
          <a:p>
            <a:r>
              <a:rPr lang="en-GB" dirty="0"/>
              <a:t>Sober, strategic and discerning</a:t>
            </a:r>
          </a:p>
          <a:p>
            <a:r>
              <a:rPr lang="en-GB" dirty="0"/>
              <a:t>Sees all options</a:t>
            </a:r>
          </a:p>
          <a:p>
            <a:r>
              <a:rPr lang="en-GB" dirty="0"/>
              <a:t>Judges accurately</a:t>
            </a:r>
          </a:p>
        </p:txBody>
      </p:sp>
      <p:sp>
        <p:nvSpPr>
          <p:cNvPr id="53252" name="Rectangle 4"/>
          <p:cNvSpPr>
            <a:spLocks noGrp="1" noChangeArrowheads="1"/>
          </p:cNvSpPr>
          <p:nvPr>
            <p:ph sz="half" idx="2"/>
          </p:nvPr>
        </p:nvSpPr>
        <p:spPr>
          <a:xfrm>
            <a:off x="6161088" y="1512888"/>
            <a:ext cx="4038600" cy="2267287"/>
          </a:xfrm>
          <a:noFill/>
          <a:ln/>
        </p:spPr>
        <p:txBody>
          <a:bodyPr>
            <a:spAutoFit/>
          </a:bodyPr>
          <a:lstStyle/>
          <a:p>
            <a:pPr>
              <a:buFontTx/>
              <a:buNone/>
            </a:pPr>
            <a:r>
              <a:rPr lang="en-GB" b="1" dirty="0"/>
              <a:t>Allowable weaknesses</a:t>
            </a:r>
          </a:p>
          <a:p>
            <a:endParaRPr lang="en-GB" dirty="0"/>
          </a:p>
          <a:p>
            <a:r>
              <a:rPr lang="en-GB" dirty="0"/>
              <a:t>Lacks drive and ability to inspire others</a:t>
            </a:r>
          </a:p>
          <a:p>
            <a:r>
              <a:rPr lang="en-GB" dirty="0"/>
              <a:t>Overly critical</a:t>
            </a:r>
          </a:p>
          <a:p>
            <a:pPr>
              <a:buFontTx/>
              <a:buNone/>
            </a:pPr>
            <a:endParaRPr lang="en-GB" dirty="0"/>
          </a:p>
        </p:txBody>
      </p:sp>
      <p:sp>
        <p:nvSpPr>
          <p:cNvPr id="53253" name="Text Box 5"/>
          <p:cNvSpPr txBox="1">
            <a:spLocks noChangeArrowheads="1"/>
          </p:cNvSpPr>
          <p:nvPr/>
        </p:nvSpPr>
        <p:spPr bwMode="auto">
          <a:xfrm>
            <a:off x="1957388" y="5957888"/>
            <a:ext cx="7848600" cy="214312"/>
          </a:xfrm>
          <a:prstGeom prst="rect">
            <a:avLst/>
          </a:prstGeom>
          <a:noFill/>
          <a:ln w="9525">
            <a:noFill/>
            <a:miter lim="800000"/>
            <a:headEnd/>
            <a:tailEnd/>
          </a:ln>
          <a:effectLst/>
        </p:spPr>
        <p:txBody>
          <a:bodyPr>
            <a:spAutoFit/>
          </a:bodyPr>
          <a:lstStyle/>
          <a:p>
            <a:pPr>
              <a:spcBef>
                <a:spcPct val="50000"/>
              </a:spcBef>
            </a:pPr>
            <a:r>
              <a:rPr lang="en-US" sz="800" i="1"/>
              <a:t>Source</a:t>
            </a:r>
            <a:r>
              <a:rPr lang="en-US" sz="800"/>
              <a:t>: Belbin, R.M., </a:t>
            </a:r>
            <a:r>
              <a:rPr lang="en-US" sz="800" i="1"/>
              <a:t>Team Roles at Work</a:t>
            </a:r>
            <a:r>
              <a:rPr lang="en-US" sz="800"/>
              <a:t>, Belbin Associates (1993), p.23</a:t>
            </a:r>
            <a:endParaRPr lang="en-US" sz="800" i="1"/>
          </a:p>
        </p:txBody>
      </p:sp>
      <p:pic>
        <p:nvPicPr>
          <p:cNvPr id="6146" name="Picture 2" descr="C:\Users\Michael\AppData\Local\Microsoft\Windows\Temporary Internet Files\Content.IE5\DTCKYBWZ\MP900431217[1].jpg"/>
          <p:cNvPicPr>
            <a:picLocks noChangeAspect="1" noChangeArrowheads="1"/>
          </p:cNvPicPr>
          <p:nvPr/>
        </p:nvPicPr>
        <p:blipFill>
          <a:blip r:embed="rId3" cstate="print"/>
          <a:srcRect/>
          <a:stretch>
            <a:fillRect/>
          </a:stretch>
        </p:blipFill>
        <p:spPr bwMode="auto">
          <a:xfrm>
            <a:off x="8112225" y="4221088"/>
            <a:ext cx="1992263" cy="2276872"/>
          </a:xfrm>
          <a:prstGeom prst="rect">
            <a:avLst/>
          </a:prstGeom>
          <a:noFill/>
        </p:spPr>
      </p:pic>
    </p:spTree>
    <p:extLst>
      <p:ext uri="{BB962C8B-B14F-4D97-AF65-F5344CB8AC3E}">
        <p14:creationId xmlns:p14="http://schemas.microsoft.com/office/powerpoint/2010/main" val="169946763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3251">
                                            <p:txEl>
                                              <p:pRg st="2" end="2"/>
                                            </p:txEl>
                                          </p:spTgt>
                                        </p:tgtEl>
                                        <p:attrNameLst>
                                          <p:attrName>style.visibility</p:attrName>
                                        </p:attrNameLst>
                                      </p:cBhvr>
                                      <p:to>
                                        <p:strVal val="visible"/>
                                      </p:to>
                                    </p:set>
                                    <p:animEffect transition="in" filter="blinds(horizontal)">
                                      <p:cBhvr>
                                        <p:cTn id="7" dur="500"/>
                                        <p:tgtEl>
                                          <p:spTgt spid="53251">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3251">
                                            <p:txEl>
                                              <p:pRg st="3" end="3"/>
                                            </p:txEl>
                                          </p:spTgt>
                                        </p:tgtEl>
                                        <p:attrNameLst>
                                          <p:attrName>style.visibility</p:attrName>
                                        </p:attrNameLst>
                                      </p:cBhvr>
                                      <p:to>
                                        <p:strVal val="visible"/>
                                      </p:to>
                                    </p:set>
                                    <p:animEffect transition="in" filter="blinds(horizontal)">
                                      <p:cBhvr>
                                        <p:cTn id="10" dur="500"/>
                                        <p:tgtEl>
                                          <p:spTgt spid="53251">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53251">
                                            <p:txEl>
                                              <p:pRg st="4" end="4"/>
                                            </p:txEl>
                                          </p:spTgt>
                                        </p:tgtEl>
                                        <p:attrNameLst>
                                          <p:attrName>style.visibility</p:attrName>
                                        </p:attrNameLst>
                                      </p:cBhvr>
                                      <p:to>
                                        <p:strVal val="visible"/>
                                      </p:to>
                                    </p:set>
                                    <p:animEffect transition="in" filter="blinds(horizontal)">
                                      <p:cBhvr>
                                        <p:cTn id="13" dur="500"/>
                                        <p:tgtEl>
                                          <p:spTgt spid="53251">
                                            <p:txEl>
                                              <p:pRg st="4" end="4"/>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53252">
                                            <p:txEl>
                                              <p:pRg st="2" end="2"/>
                                            </p:txEl>
                                          </p:spTgt>
                                        </p:tgtEl>
                                        <p:attrNameLst>
                                          <p:attrName>style.visibility</p:attrName>
                                        </p:attrNameLst>
                                      </p:cBhvr>
                                      <p:to>
                                        <p:strVal val="visible"/>
                                      </p:to>
                                    </p:set>
                                    <p:animEffect transition="in" filter="blinds(horizontal)">
                                      <p:cBhvr>
                                        <p:cTn id="18" dur="500"/>
                                        <p:tgtEl>
                                          <p:spTgt spid="53252">
                                            <p:txEl>
                                              <p:pRg st="2" end="2"/>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53252">
                                            <p:txEl>
                                              <p:pRg st="3" end="3"/>
                                            </p:txEl>
                                          </p:spTgt>
                                        </p:tgtEl>
                                        <p:attrNameLst>
                                          <p:attrName>style.visibility</p:attrName>
                                        </p:attrNameLst>
                                      </p:cBhvr>
                                      <p:to>
                                        <p:strVal val="visible"/>
                                      </p:to>
                                    </p:set>
                                    <p:animEffect transition="in" filter="blinds(horizontal)">
                                      <p:cBhvr>
                                        <p:cTn id="21" dur="500"/>
                                        <p:tgtEl>
                                          <p:spTgt spid="5325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algn="l"/>
            <a:r>
              <a:rPr lang="en-GB" b="1" dirty="0" smtClean="0">
                <a:solidFill>
                  <a:schemeClr val="tx2"/>
                </a:solidFill>
              </a:rPr>
              <a:t>6: The </a:t>
            </a:r>
            <a:r>
              <a:rPr lang="en-GB" b="1" dirty="0" err="1">
                <a:solidFill>
                  <a:schemeClr val="tx2"/>
                </a:solidFill>
              </a:rPr>
              <a:t>teamworker</a:t>
            </a:r>
            <a:endParaRPr lang="en-GB" b="1" dirty="0">
              <a:solidFill>
                <a:schemeClr val="tx2"/>
              </a:solidFill>
            </a:endParaRPr>
          </a:p>
        </p:txBody>
      </p:sp>
      <p:sp>
        <p:nvSpPr>
          <p:cNvPr id="54275" name="Rectangle 3"/>
          <p:cNvSpPr>
            <a:spLocks noGrp="1" noChangeArrowheads="1"/>
          </p:cNvSpPr>
          <p:nvPr>
            <p:ph sz="half" idx="1"/>
          </p:nvPr>
        </p:nvSpPr>
        <p:spPr>
          <a:xfrm>
            <a:off x="1970088" y="1557338"/>
            <a:ext cx="4038600" cy="4525962"/>
          </a:xfrm>
        </p:spPr>
        <p:txBody>
          <a:bodyPr>
            <a:normAutofit lnSpcReduction="10000"/>
          </a:bodyPr>
          <a:lstStyle/>
          <a:p>
            <a:pPr>
              <a:buFontTx/>
              <a:buNone/>
            </a:pPr>
            <a:r>
              <a:rPr lang="en-GB" b="1" dirty="0"/>
              <a:t>Team-role contribution</a:t>
            </a:r>
          </a:p>
          <a:p>
            <a:endParaRPr lang="en-GB" sz="2400" dirty="0"/>
          </a:p>
          <a:p>
            <a:r>
              <a:rPr lang="en-GB" sz="2400" dirty="0"/>
              <a:t>Co-operative</a:t>
            </a:r>
          </a:p>
          <a:p>
            <a:r>
              <a:rPr lang="en-GB" sz="2400" dirty="0"/>
              <a:t>Mild</a:t>
            </a:r>
          </a:p>
          <a:p>
            <a:r>
              <a:rPr lang="en-GB" sz="2400" dirty="0"/>
              <a:t>Perceptive and diplomatic</a:t>
            </a:r>
          </a:p>
          <a:p>
            <a:r>
              <a:rPr lang="en-GB" sz="2400" dirty="0"/>
              <a:t>Listens</a:t>
            </a:r>
          </a:p>
          <a:p>
            <a:r>
              <a:rPr lang="en-GB" sz="2400" dirty="0"/>
              <a:t>Builds</a:t>
            </a:r>
          </a:p>
          <a:p>
            <a:r>
              <a:rPr lang="en-GB" sz="2400" dirty="0"/>
              <a:t>Averts friction</a:t>
            </a:r>
          </a:p>
          <a:p>
            <a:r>
              <a:rPr lang="en-GB" sz="2400" dirty="0"/>
              <a:t>Calms the waters</a:t>
            </a:r>
          </a:p>
        </p:txBody>
      </p:sp>
      <p:sp>
        <p:nvSpPr>
          <p:cNvPr id="54276" name="Rectangle 4"/>
          <p:cNvSpPr>
            <a:spLocks noGrp="1" noChangeArrowheads="1"/>
          </p:cNvSpPr>
          <p:nvPr>
            <p:ph sz="half" idx="2"/>
          </p:nvPr>
        </p:nvSpPr>
        <p:spPr>
          <a:xfrm>
            <a:off x="6161088" y="1512888"/>
            <a:ext cx="4038600" cy="4525962"/>
          </a:xfrm>
        </p:spPr>
        <p:txBody>
          <a:bodyPr>
            <a:normAutofit lnSpcReduction="10000"/>
          </a:bodyPr>
          <a:lstStyle/>
          <a:p>
            <a:pPr>
              <a:buFontTx/>
              <a:buNone/>
            </a:pPr>
            <a:r>
              <a:rPr lang="en-GB" b="1" dirty="0"/>
              <a:t>Allowable weaknesses</a:t>
            </a:r>
          </a:p>
          <a:p>
            <a:endParaRPr lang="en-GB" dirty="0"/>
          </a:p>
          <a:p>
            <a:r>
              <a:rPr lang="en-GB" dirty="0"/>
              <a:t>Indecisive in crunch situations</a:t>
            </a:r>
          </a:p>
          <a:p>
            <a:r>
              <a:rPr lang="en-GB" dirty="0"/>
              <a:t>Can be easily influenced</a:t>
            </a:r>
          </a:p>
        </p:txBody>
      </p:sp>
      <p:sp>
        <p:nvSpPr>
          <p:cNvPr id="54277" name="Text Box 5"/>
          <p:cNvSpPr txBox="1">
            <a:spLocks noChangeArrowheads="1"/>
          </p:cNvSpPr>
          <p:nvPr/>
        </p:nvSpPr>
        <p:spPr bwMode="auto">
          <a:xfrm>
            <a:off x="1957388" y="5957888"/>
            <a:ext cx="7848600" cy="214312"/>
          </a:xfrm>
          <a:prstGeom prst="rect">
            <a:avLst/>
          </a:prstGeom>
          <a:noFill/>
          <a:ln w="9525">
            <a:noFill/>
            <a:miter lim="800000"/>
            <a:headEnd/>
            <a:tailEnd/>
          </a:ln>
          <a:effectLst/>
        </p:spPr>
        <p:txBody>
          <a:bodyPr>
            <a:spAutoFit/>
          </a:bodyPr>
          <a:lstStyle/>
          <a:p>
            <a:pPr>
              <a:spcBef>
                <a:spcPct val="50000"/>
              </a:spcBef>
            </a:pPr>
            <a:r>
              <a:rPr lang="en-US" sz="800" i="1"/>
              <a:t>Source</a:t>
            </a:r>
            <a:r>
              <a:rPr lang="en-US" sz="800"/>
              <a:t>: Belbin, R.M., </a:t>
            </a:r>
            <a:r>
              <a:rPr lang="en-US" sz="800" i="1"/>
              <a:t>Team Roles at Work</a:t>
            </a:r>
            <a:r>
              <a:rPr lang="en-US" sz="800"/>
              <a:t>, Belbin Associates (1993), p.23</a:t>
            </a:r>
            <a:endParaRPr lang="en-US" sz="800" i="1"/>
          </a:p>
        </p:txBody>
      </p:sp>
      <p:pic>
        <p:nvPicPr>
          <p:cNvPr id="7170" name="Picture 2" descr="C:\Users\Michael\AppData\Local\Microsoft\Windows\Temporary Internet Files\Content.IE5\DTCKYBWZ\MP900387533[1].jpg"/>
          <p:cNvPicPr>
            <a:picLocks noChangeAspect="1" noChangeArrowheads="1"/>
          </p:cNvPicPr>
          <p:nvPr/>
        </p:nvPicPr>
        <p:blipFill>
          <a:blip r:embed="rId3" cstate="print"/>
          <a:srcRect/>
          <a:stretch>
            <a:fillRect/>
          </a:stretch>
        </p:blipFill>
        <p:spPr bwMode="auto">
          <a:xfrm>
            <a:off x="8544272" y="4077072"/>
            <a:ext cx="1715470" cy="2404864"/>
          </a:xfrm>
          <a:prstGeom prst="rect">
            <a:avLst/>
          </a:prstGeom>
          <a:noFill/>
        </p:spPr>
      </p:pic>
    </p:spTree>
    <p:extLst>
      <p:ext uri="{BB962C8B-B14F-4D97-AF65-F5344CB8AC3E}">
        <p14:creationId xmlns:p14="http://schemas.microsoft.com/office/powerpoint/2010/main" val="374426545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4275">
                                            <p:txEl>
                                              <p:pRg st="2" end="2"/>
                                            </p:txEl>
                                          </p:spTgt>
                                        </p:tgtEl>
                                        <p:attrNameLst>
                                          <p:attrName>style.visibility</p:attrName>
                                        </p:attrNameLst>
                                      </p:cBhvr>
                                      <p:to>
                                        <p:strVal val="visible"/>
                                      </p:to>
                                    </p:set>
                                    <p:animEffect transition="in" filter="blinds(horizontal)">
                                      <p:cBhvr>
                                        <p:cTn id="7" dur="500"/>
                                        <p:tgtEl>
                                          <p:spTgt spid="54275">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4275">
                                            <p:txEl>
                                              <p:pRg st="3" end="3"/>
                                            </p:txEl>
                                          </p:spTgt>
                                        </p:tgtEl>
                                        <p:attrNameLst>
                                          <p:attrName>style.visibility</p:attrName>
                                        </p:attrNameLst>
                                      </p:cBhvr>
                                      <p:to>
                                        <p:strVal val="visible"/>
                                      </p:to>
                                    </p:set>
                                    <p:animEffect transition="in" filter="blinds(horizontal)">
                                      <p:cBhvr>
                                        <p:cTn id="10" dur="500"/>
                                        <p:tgtEl>
                                          <p:spTgt spid="54275">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54275">
                                            <p:txEl>
                                              <p:pRg st="4" end="4"/>
                                            </p:txEl>
                                          </p:spTgt>
                                        </p:tgtEl>
                                        <p:attrNameLst>
                                          <p:attrName>style.visibility</p:attrName>
                                        </p:attrNameLst>
                                      </p:cBhvr>
                                      <p:to>
                                        <p:strVal val="visible"/>
                                      </p:to>
                                    </p:set>
                                    <p:animEffect transition="in" filter="blinds(horizontal)">
                                      <p:cBhvr>
                                        <p:cTn id="13" dur="500"/>
                                        <p:tgtEl>
                                          <p:spTgt spid="54275">
                                            <p:txEl>
                                              <p:pRg st="4" end="4"/>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54275">
                                            <p:txEl>
                                              <p:pRg st="5" end="5"/>
                                            </p:txEl>
                                          </p:spTgt>
                                        </p:tgtEl>
                                        <p:attrNameLst>
                                          <p:attrName>style.visibility</p:attrName>
                                        </p:attrNameLst>
                                      </p:cBhvr>
                                      <p:to>
                                        <p:strVal val="visible"/>
                                      </p:to>
                                    </p:set>
                                    <p:animEffect transition="in" filter="blinds(horizontal)">
                                      <p:cBhvr>
                                        <p:cTn id="16" dur="500"/>
                                        <p:tgtEl>
                                          <p:spTgt spid="54275">
                                            <p:txEl>
                                              <p:pRg st="5" end="5"/>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54275">
                                            <p:txEl>
                                              <p:pRg st="6" end="6"/>
                                            </p:txEl>
                                          </p:spTgt>
                                        </p:tgtEl>
                                        <p:attrNameLst>
                                          <p:attrName>style.visibility</p:attrName>
                                        </p:attrNameLst>
                                      </p:cBhvr>
                                      <p:to>
                                        <p:strVal val="visible"/>
                                      </p:to>
                                    </p:set>
                                    <p:animEffect transition="in" filter="blinds(horizontal)">
                                      <p:cBhvr>
                                        <p:cTn id="19" dur="500"/>
                                        <p:tgtEl>
                                          <p:spTgt spid="54275">
                                            <p:txEl>
                                              <p:pRg st="6" end="6"/>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54275">
                                            <p:txEl>
                                              <p:pRg st="7" end="7"/>
                                            </p:txEl>
                                          </p:spTgt>
                                        </p:tgtEl>
                                        <p:attrNameLst>
                                          <p:attrName>style.visibility</p:attrName>
                                        </p:attrNameLst>
                                      </p:cBhvr>
                                      <p:to>
                                        <p:strVal val="visible"/>
                                      </p:to>
                                    </p:set>
                                    <p:animEffect transition="in" filter="blinds(horizontal)">
                                      <p:cBhvr>
                                        <p:cTn id="22" dur="500"/>
                                        <p:tgtEl>
                                          <p:spTgt spid="54275">
                                            <p:txEl>
                                              <p:pRg st="7" end="7"/>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54275">
                                            <p:txEl>
                                              <p:pRg st="8" end="8"/>
                                            </p:txEl>
                                          </p:spTgt>
                                        </p:tgtEl>
                                        <p:attrNameLst>
                                          <p:attrName>style.visibility</p:attrName>
                                        </p:attrNameLst>
                                      </p:cBhvr>
                                      <p:to>
                                        <p:strVal val="visible"/>
                                      </p:to>
                                    </p:set>
                                    <p:animEffect transition="in" filter="blinds(horizontal)">
                                      <p:cBhvr>
                                        <p:cTn id="25" dur="500"/>
                                        <p:tgtEl>
                                          <p:spTgt spid="54275">
                                            <p:txEl>
                                              <p:pRg st="8" end="8"/>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54276">
                                            <p:txEl>
                                              <p:pRg st="2" end="2"/>
                                            </p:txEl>
                                          </p:spTgt>
                                        </p:tgtEl>
                                        <p:attrNameLst>
                                          <p:attrName>style.visibility</p:attrName>
                                        </p:attrNameLst>
                                      </p:cBhvr>
                                      <p:to>
                                        <p:strVal val="visible"/>
                                      </p:to>
                                    </p:set>
                                    <p:animEffect transition="in" filter="blinds(horizontal)">
                                      <p:cBhvr>
                                        <p:cTn id="30" dur="500"/>
                                        <p:tgtEl>
                                          <p:spTgt spid="54276">
                                            <p:txEl>
                                              <p:pRg st="2" end="2"/>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54276">
                                            <p:txEl>
                                              <p:pRg st="3" end="3"/>
                                            </p:txEl>
                                          </p:spTgt>
                                        </p:tgtEl>
                                        <p:attrNameLst>
                                          <p:attrName>style.visibility</p:attrName>
                                        </p:attrNameLst>
                                      </p:cBhvr>
                                      <p:to>
                                        <p:strVal val="visible"/>
                                      </p:to>
                                    </p:set>
                                    <p:animEffect transition="in" filter="blinds(horizontal)">
                                      <p:cBhvr>
                                        <p:cTn id="33" dur="500"/>
                                        <p:tgtEl>
                                          <p:spTgt spid="5427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algn="l"/>
            <a:r>
              <a:rPr lang="en-GB" b="1" dirty="0" smtClean="0">
                <a:solidFill>
                  <a:schemeClr val="tx2"/>
                </a:solidFill>
              </a:rPr>
              <a:t>7: The </a:t>
            </a:r>
            <a:r>
              <a:rPr lang="en-GB" b="1" dirty="0">
                <a:solidFill>
                  <a:schemeClr val="tx2"/>
                </a:solidFill>
              </a:rPr>
              <a:t>implementer</a:t>
            </a:r>
          </a:p>
        </p:txBody>
      </p:sp>
      <p:sp>
        <p:nvSpPr>
          <p:cNvPr id="55299" name="Rectangle 3"/>
          <p:cNvSpPr>
            <a:spLocks noGrp="1" noChangeArrowheads="1"/>
          </p:cNvSpPr>
          <p:nvPr>
            <p:ph sz="half" idx="1"/>
          </p:nvPr>
        </p:nvSpPr>
        <p:spPr>
          <a:xfrm>
            <a:off x="1970088" y="1512888"/>
            <a:ext cx="4038600" cy="4525962"/>
          </a:xfrm>
        </p:spPr>
        <p:txBody>
          <a:bodyPr/>
          <a:lstStyle/>
          <a:p>
            <a:pPr>
              <a:buFontTx/>
              <a:buNone/>
            </a:pPr>
            <a:r>
              <a:rPr lang="en-GB" b="1" dirty="0"/>
              <a:t>Team-role contribution</a:t>
            </a:r>
          </a:p>
          <a:p>
            <a:pPr>
              <a:buFontTx/>
              <a:buNone/>
            </a:pPr>
            <a:endParaRPr lang="en-GB" dirty="0"/>
          </a:p>
          <a:p>
            <a:r>
              <a:rPr lang="en-GB" dirty="0"/>
              <a:t>Disciplined</a:t>
            </a:r>
          </a:p>
          <a:p>
            <a:r>
              <a:rPr lang="en-GB" dirty="0"/>
              <a:t>Reliable</a:t>
            </a:r>
          </a:p>
          <a:p>
            <a:r>
              <a:rPr lang="en-GB" dirty="0"/>
              <a:t>Conservative and efficient</a:t>
            </a:r>
          </a:p>
          <a:p>
            <a:r>
              <a:rPr lang="en-GB" dirty="0"/>
              <a:t>Turns ideas into practical actions</a:t>
            </a:r>
          </a:p>
        </p:txBody>
      </p:sp>
      <p:sp>
        <p:nvSpPr>
          <p:cNvPr id="55300" name="Rectangle 4"/>
          <p:cNvSpPr>
            <a:spLocks noGrp="1" noChangeArrowheads="1"/>
          </p:cNvSpPr>
          <p:nvPr>
            <p:ph sz="half" idx="2"/>
          </p:nvPr>
        </p:nvSpPr>
        <p:spPr>
          <a:xfrm>
            <a:off x="6161088" y="1512888"/>
            <a:ext cx="4038600" cy="4525962"/>
          </a:xfrm>
        </p:spPr>
        <p:txBody>
          <a:bodyPr/>
          <a:lstStyle/>
          <a:p>
            <a:pPr>
              <a:buFontTx/>
              <a:buNone/>
            </a:pPr>
            <a:r>
              <a:rPr lang="en-GB" b="1" dirty="0"/>
              <a:t>Allowable weaknesses</a:t>
            </a:r>
          </a:p>
          <a:p>
            <a:endParaRPr lang="en-GB" dirty="0"/>
          </a:p>
          <a:p>
            <a:r>
              <a:rPr lang="en-GB" dirty="0"/>
              <a:t>Somewhat inflexible</a:t>
            </a:r>
          </a:p>
          <a:p>
            <a:r>
              <a:rPr lang="en-GB" dirty="0"/>
              <a:t>Slow to respond to new possibilities</a:t>
            </a:r>
          </a:p>
          <a:p>
            <a:pPr>
              <a:buFontTx/>
              <a:buNone/>
            </a:pPr>
            <a:endParaRPr lang="en-GB" dirty="0"/>
          </a:p>
        </p:txBody>
      </p:sp>
      <p:sp>
        <p:nvSpPr>
          <p:cNvPr id="55301" name="Text Box 5"/>
          <p:cNvSpPr txBox="1">
            <a:spLocks noChangeArrowheads="1"/>
          </p:cNvSpPr>
          <p:nvPr/>
        </p:nvSpPr>
        <p:spPr bwMode="auto">
          <a:xfrm>
            <a:off x="1957388" y="5957888"/>
            <a:ext cx="7848600" cy="214312"/>
          </a:xfrm>
          <a:prstGeom prst="rect">
            <a:avLst/>
          </a:prstGeom>
          <a:noFill/>
          <a:ln w="9525">
            <a:noFill/>
            <a:miter lim="800000"/>
            <a:headEnd/>
            <a:tailEnd/>
          </a:ln>
          <a:effectLst/>
        </p:spPr>
        <p:txBody>
          <a:bodyPr>
            <a:spAutoFit/>
          </a:bodyPr>
          <a:lstStyle/>
          <a:p>
            <a:pPr>
              <a:spcBef>
                <a:spcPct val="50000"/>
              </a:spcBef>
            </a:pPr>
            <a:r>
              <a:rPr lang="en-US" sz="800" i="1"/>
              <a:t>Source</a:t>
            </a:r>
            <a:r>
              <a:rPr lang="en-US" sz="800"/>
              <a:t>: Belbin, R.M., </a:t>
            </a:r>
            <a:r>
              <a:rPr lang="en-US" sz="800" i="1"/>
              <a:t>Team Roles at Work</a:t>
            </a:r>
            <a:r>
              <a:rPr lang="en-US" sz="800"/>
              <a:t>, Belbin Associates (1993), p.23</a:t>
            </a:r>
            <a:endParaRPr lang="en-US" sz="800" i="1"/>
          </a:p>
        </p:txBody>
      </p:sp>
      <p:pic>
        <p:nvPicPr>
          <p:cNvPr id="8194" name="Picture 2" descr="C:\Program Files\Microsoft Office\MEDIA\CAGCAT10\j0199549.wmf"/>
          <p:cNvPicPr>
            <a:picLocks noChangeAspect="1" noChangeArrowheads="1"/>
          </p:cNvPicPr>
          <p:nvPr/>
        </p:nvPicPr>
        <p:blipFill>
          <a:blip r:embed="rId3" cstate="print"/>
          <a:srcRect/>
          <a:stretch>
            <a:fillRect/>
          </a:stretch>
        </p:blipFill>
        <p:spPr bwMode="auto">
          <a:xfrm>
            <a:off x="8040217" y="4293097"/>
            <a:ext cx="1886633" cy="2026039"/>
          </a:xfrm>
          <a:prstGeom prst="rect">
            <a:avLst/>
          </a:prstGeom>
          <a:noFill/>
        </p:spPr>
      </p:pic>
    </p:spTree>
    <p:extLst>
      <p:ext uri="{BB962C8B-B14F-4D97-AF65-F5344CB8AC3E}">
        <p14:creationId xmlns:p14="http://schemas.microsoft.com/office/powerpoint/2010/main" val="380488595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5299">
                                            <p:txEl>
                                              <p:pRg st="2" end="2"/>
                                            </p:txEl>
                                          </p:spTgt>
                                        </p:tgtEl>
                                        <p:attrNameLst>
                                          <p:attrName>style.visibility</p:attrName>
                                        </p:attrNameLst>
                                      </p:cBhvr>
                                      <p:to>
                                        <p:strVal val="visible"/>
                                      </p:to>
                                    </p:set>
                                    <p:animEffect transition="in" filter="blinds(horizontal)">
                                      <p:cBhvr>
                                        <p:cTn id="7" dur="500"/>
                                        <p:tgtEl>
                                          <p:spTgt spid="55299">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5299">
                                            <p:txEl>
                                              <p:pRg st="3" end="3"/>
                                            </p:txEl>
                                          </p:spTgt>
                                        </p:tgtEl>
                                        <p:attrNameLst>
                                          <p:attrName>style.visibility</p:attrName>
                                        </p:attrNameLst>
                                      </p:cBhvr>
                                      <p:to>
                                        <p:strVal val="visible"/>
                                      </p:to>
                                    </p:set>
                                    <p:animEffect transition="in" filter="blinds(horizontal)">
                                      <p:cBhvr>
                                        <p:cTn id="10" dur="500"/>
                                        <p:tgtEl>
                                          <p:spTgt spid="55299">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55299">
                                            <p:txEl>
                                              <p:pRg st="4" end="4"/>
                                            </p:txEl>
                                          </p:spTgt>
                                        </p:tgtEl>
                                        <p:attrNameLst>
                                          <p:attrName>style.visibility</p:attrName>
                                        </p:attrNameLst>
                                      </p:cBhvr>
                                      <p:to>
                                        <p:strVal val="visible"/>
                                      </p:to>
                                    </p:set>
                                    <p:animEffect transition="in" filter="blinds(horizontal)">
                                      <p:cBhvr>
                                        <p:cTn id="13" dur="500"/>
                                        <p:tgtEl>
                                          <p:spTgt spid="55299">
                                            <p:txEl>
                                              <p:pRg st="4" end="4"/>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55299">
                                            <p:txEl>
                                              <p:pRg st="5" end="5"/>
                                            </p:txEl>
                                          </p:spTgt>
                                        </p:tgtEl>
                                        <p:attrNameLst>
                                          <p:attrName>style.visibility</p:attrName>
                                        </p:attrNameLst>
                                      </p:cBhvr>
                                      <p:to>
                                        <p:strVal val="visible"/>
                                      </p:to>
                                    </p:set>
                                    <p:animEffect transition="in" filter="blinds(horizontal)">
                                      <p:cBhvr>
                                        <p:cTn id="16" dur="500"/>
                                        <p:tgtEl>
                                          <p:spTgt spid="55299">
                                            <p:txEl>
                                              <p:pRg st="5"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55300">
                                            <p:txEl>
                                              <p:pRg st="2" end="2"/>
                                            </p:txEl>
                                          </p:spTgt>
                                        </p:tgtEl>
                                        <p:attrNameLst>
                                          <p:attrName>style.visibility</p:attrName>
                                        </p:attrNameLst>
                                      </p:cBhvr>
                                      <p:to>
                                        <p:strVal val="visible"/>
                                      </p:to>
                                    </p:set>
                                    <p:animEffect transition="in" filter="blinds(horizontal)">
                                      <p:cBhvr>
                                        <p:cTn id="21" dur="500"/>
                                        <p:tgtEl>
                                          <p:spTgt spid="55300">
                                            <p:txEl>
                                              <p:pRg st="2" end="2"/>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55300">
                                            <p:txEl>
                                              <p:pRg st="3" end="3"/>
                                            </p:txEl>
                                          </p:spTgt>
                                        </p:tgtEl>
                                        <p:attrNameLst>
                                          <p:attrName>style.visibility</p:attrName>
                                        </p:attrNameLst>
                                      </p:cBhvr>
                                      <p:to>
                                        <p:strVal val="visible"/>
                                      </p:to>
                                    </p:set>
                                    <p:animEffect transition="in" filter="blinds(horizontal)">
                                      <p:cBhvr>
                                        <p:cTn id="24" dur="500"/>
                                        <p:tgtEl>
                                          <p:spTgt spid="5530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algn="l"/>
            <a:r>
              <a:rPr lang="en-GB" b="1" dirty="0" smtClean="0">
                <a:solidFill>
                  <a:schemeClr val="tx2"/>
                </a:solidFill>
              </a:rPr>
              <a:t>8:  The </a:t>
            </a:r>
            <a:r>
              <a:rPr lang="en-GB" b="1" dirty="0">
                <a:solidFill>
                  <a:schemeClr val="tx2"/>
                </a:solidFill>
              </a:rPr>
              <a:t>completer</a:t>
            </a:r>
          </a:p>
        </p:txBody>
      </p:sp>
      <p:sp>
        <p:nvSpPr>
          <p:cNvPr id="56323" name="Rectangle 3"/>
          <p:cNvSpPr>
            <a:spLocks noGrp="1" noChangeArrowheads="1"/>
          </p:cNvSpPr>
          <p:nvPr>
            <p:ph sz="half" idx="1"/>
          </p:nvPr>
        </p:nvSpPr>
        <p:spPr>
          <a:xfrm>
            <a:off x="1970088" y="1504951"/>
            <a:ext cx="4038600" cy="4525963"/>
          </a:xfrm>
        </p:spPr>
        <p:txBody>
          <a:bodyPr/>
          <a:lstStyle/>
          <a:p>
            <a:pPr>
              <a:buFontTx/>
              <a:buNone/>
            </a:pPr>
            <a:r>
              <a:rPr lang="en-GB" b="1" dirty="0"/>
              <a:t>Team-role contribution</a:t>
            </a:r>
          </a:p>
          <a:p>
            <a:endParaRPr lang="en-GB" dirty="0"/>
          </a:p>
          <a:p>
            <a:r>
              <a:rPr lang="en-GB" dirty="0"/>
              <a:t>Painstaking</a:t>
            </a:r>
          </a:p>
          <a:p>
            <a:r>
              <a:rPr lang="en-GB" dirty="0"/>
              <a:t>Conscientious</a:t>
            </a:r>
          </a:p>
          <a:p>
            <a:r>
              <a:rPr lang="en-GB" dirty="0"/>
              <a:t>Anxious</a:t>
            </a:r>
          </a:p>
          <a:p>
            <a:r>
              <a:rPr lang="en-GB" dirty="0"/>
              <a:t>Searches out errors and omissions</a:t>
            </a:r>
          </a:p>
          <a:p>
            <a:r>
              <a:rPr lang="en-GB" dirty="0"/>
              <a:t>Delivers on time</a:t>
            </a:r>
          </a:p>
          <a:p>
            <a:endParaRPr lang="en-GB" dirty="0"/>
          </a:p>
        </p:txBody>
      </p:sp>
      <p:sp>
        <p:nvSpPr>
          <p:cNvPr id="56324" name="Rectangle 4"/>
          <p:cNvSpPr>
            <a:spLocks noGrp="1" noChangeArrowheads="1"/>
          </p:cNvSpPr>
          <p:nvPr>
            <p:ph sz="half" idx="2"/>
          </p:nvPr>
        </p:nvSpPr>
        <p:spPr>
          <a:xfrm>
            <a:off x="6161088" y="1504951"/>
            <a:ext cx="4038600" cy="4525963"/>
          </a:xfrm>
        </p:spPr>
        <p:txBody>
          <a:bodyPr/>
          <a:lstStyle/>
          <a:p>
            <a:pPr>
              <a:buFontTx/>
              <a:buNone/>
            </a:pPr>
            <a:r>
              <a:rPr lang="en-GB" b="1" dirty="0"/>
              <a:t>Allowable weaknesses</a:t>
            </a:r>
          </a:p>
          <a:p>
            <a:endParaRPr lang="en-GB" dirty="0"/>
          </a:p>
          <a:p>
            <a:r>
              <a:rPr lang="en-GB" dirty="0"/>
              <a:t>Inclined to worry unduly</a:t>
            </a:r>
          </a:p>
          <a:p>
            <a:r>
              <a:rPr lang="en-GB" dirty="0"/>
              <a:t>Reluctant to delegate</a:t>
            </a:r>
          </a:p>
          <a:p>
            <a:r>
              <a:rPr lang="en-GB" dirty="0"/>
              <a:t>Can be a nit-picker</a:t>
            </a:r>
          </a:p>
        </p:txBody>
      </p:sp>
      <p:sp>
        <p:nvSpPr>
          <p:cNvPr id="56325" name="Text Box 5"/>
          <p:cNvSpPr txBox="1">
            <a:spLocks noChangeArrowheads="1"/>
          </p:cNvSpPr>
          <p:nvPr/>
        </p:nvSpPr>
        <p:spPr bwMode="auto">
          <a:xfrm>
            <a:off x="1957388" y="5957888"/>
            <a:ext cx="7848600" cy="214312"/>
          </a:xfrm>
          <a:prstGeom prst="rect">
            <a:avLst/>
          </a:prstGeom>
          <a:noFill/>
          <a:ln w="9525">
            <a:noFill/>
            <a:miter lim="800000"/>
            <a:headEnd/>
            <a:tailEnd/>
          </a:ln>
          <a:effectLst/>
        </p:spPr>
        <p:txBody>
          <a:bodyPr>
            <a:spAutoFit/>
          </a:bodyPr>
          <a:lstStyle/>
          <a:p>
            <a:pPr>
              <a:spcBef>
                <a:spcPct val="50000"/>
              </a:spcBef>
            </a:pPr>
            <a:r>
              <a:rPr lang="en-US" sz="800" i="1"/>
              <a:t>Source</a:t>
            </a:r>
            <a:r>
              <a:rPr lang="en-US" sz="800"/>
              <a:t>: Belbin, R.M., </a:t>
            </a:r>
            <a:r>
              <a:rPr lang="en-US" sz="800" i="1"/>
              <a:t>Team Roles at Work</a:t>
            </a:r>
            <a:r>
              <a:rPr lang="en-US" sz="800"/>
              <a:t>, Belbin Associates (1993), p.23</a:t>
            </a:r>
            <a:endParaRPr lang="en-US" sz="800" i="1"/>
          </a:p>
        </p:txBody>
      </p:sp>
      <p:pic>
        <p:nvPicPr>
          <p:cNvPr id="9218" name="Picture 2" descr="C:\Users\Michael\AppData\Local\Microsoft\Windows\Temporary Internet Files\Content.IE5\4LIQTBIU\MP900178366[1].jpg"/>
          <p:cNvPicPr>
            <a:picLocks noChangeAspect="1" noChangeArrowheads="1"/>
          </p:cNvPicPr>
          <p:nvPr/>
        </p:nvPicPr>
        <p:blipFill>
          <a:blip r:embed="rId3" cstate="print"/>
          <a:srcRect/>
          <a:stretch>
            <a:fillRect/>
          </a:stretch>
        </p:blipFill>
        <p:spPr bwMode="auto">
          <a:xfrm>
            <a:off x="7572164" y="4797152"/>
            <a:ext cx="2685492" cy="1790328"/>
          </a:xfrm>
          <a:prstGeom prst="rect">
            <a:avLst/>
          </a:prstGeom>
          <a:noFill/>
        </p:spPr>
      </p:pic>
    </p:spTree>
    <p:extLst>
      <p:ext uri="{BB962C8B-B14F-4D97-AF65-F5344CB8AC3E}">
        <p14:creationId xmlns:p14="http://schemas.microsoft.com/office/powerpoint/2010/main" val="393813231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6323">
                                            <p:txEl>
                                              <p:pRg st="2" end="2"/>
                                            </p:txEl>
                                          </p:spTgt>
                                        </p:tgtEl>
                                        <p:attrNameLst>
                                          <p:attrName>style.visibility</p:attrName>
                                        </p:attrNameLst>
                                      </p:cBhvr>
                                      <p:to>
                                        <p:strVal val="visible"/>
                                      </p:to>
                                    </p:set>
                                    <p:animEffect transition="in" filter="blinds(horizontal)">
                                      <p:cBhvr>
                                        <p:cTn id="7" dur="500"/>
                                        <p:tgtEl>
                                          <p:spTgt spid="56323">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6323">
                                            <p:txEl>
                                              <p:pRg st="3" end="3"/>
                                            </p:txEl>
                                          </p:spTgt>
                                        </p:tgtEl>
                                        <p:attrNameLst>
                                          <p:attrName>style.visibility</p:attrName>
                                        </p:attrNameLst>
                                      </p:cBhvr>
                                      <p:to>
                                        <p:strVal val="visible"/>
                                      </p:to>
                                    </p:set>
                                    <p:animEffect transition="in" filter="blinds(horizontal)">
                                      <p:cBhvr>
                                        <p:cTn id="10" dur="500"/>
                                        <p:tgtEl>
                                          <p:spTgt spid="56323">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56323">
                                            <p:txEl>
                                              <p:pRg st="4" end="4"/>
                                            </p:txEl>
                                          </p:spTgt>
                                        </p:tgtEl>
                                        <p:attrNameLst>
                                          <p:attrName>style.visibility</p:attrName>
                                        </p:attrNameLst>
                                      </p:cBhvr>
                                      <p:to>
                                        <p:strVal val="visible"/>
                                      </p:to>
                                    </p:set>
                                    <p:animEffect transition="in" filter="blinds(horizontal)">
                                      <p:cBhvr>
                                        <p:cTn id="13" dur="500"/>
                                        <p:tgtEl>
                                          <p:spTgt spid="56323">
                                            <p:txEl>
                                              <p:pRg st="4" end="4"/>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56323">
                                            <p:txEl>
                                              <p:pRg st="5" end="5"/>
                                            </p:txEl>
                                          </p:spTgt>
                                        </p:tgtEl>
                                        <p:attrNameLst>
                                          <p:attrName>style.visibility</p:attrName>
                                        </p:attrNameLst>
                                      </p:cBhvr>
                                      <p:to>
                                        <p:strVal val="visible"/>
                                      </p:to>
                                    </p:set>
                                    <p:animEffect transition="in" filter="blinds(horizontal)">
                                      <p:cBhvr>
                                        <p:cTn id="16" dur="500"/>
                                        <p:tgtEl>
                                          <p:spTgt spid="56323">
                                            <p:txEl>
                                              <p:pRg st="5" end="5"/>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56323">
                                            <p:txEl>
                                              <p:pRg st="6" end="6"/>
                                            </p:txEl>
                                          </p:spTgt>
                                        </p:tgtEl>
                                        <p:attrNameLst>
                                          <p:attrName>style.visibility</p:attrName>
                                        </p:attrNameLst>
                                      </p:cBhvr>
                                      <p:to>
                                        <p:strVal val="visible"/>
                                      </p:to>
                                    </p:set>
                                    <p:animEffect transition="in" filter="blinds(horizontal)">
                                      <p:cBhvr>
                                        <p:cTn id="19" dur="500"/>
                                        <p:tgtEl>
                                          <p:spTgt spid="56323">
                                            <p:txEl>
                                              <p:pRg st="6" end="6"/>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56324">
                                            <p:txEl>
                                              <p:pRg st="2" end="2"/>
                                            </p:txEl>
                                          </p:spTgt>
                                        </p:tgtEl>
                                        <p:attrNameLst>
                                          <p:attrName>style.visibility</p:attrName>
                                        </p:attrNameLst>
                                      </p:cBhvr>
                                      <p:to>
                                        <p:strVal val="visible"/>
                                      </p:to>
                                    </p:set>
                                    <p:animEffect transition="in" filter="blinds(horizontal)">
                                      <p:cBhvr>
                                        <p:cTn id="24" dur="500"/>
                                        <p:tgtEl>
                                          <p:spTgt spid="56324">
                                            <p:txEl>
                                              <p:pRg st="2" end="2"/>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56324">
                                            <p:txEl>
                                              <p:pRg st="3" end="3"/>
                                            </p:txEl>
                                          </p:spTgt>
                                        </p:tgtEl>
                                        <p:attrNameLst>
                                          <p:attrName>style.visibility</p:attrName>
                                        </p:attrNameLst>
                                      </p:cBhvr>
                                      <p:to>
                                        <p:strVal val="visible"/>
                                      </p:to>
                                    </p:set>
                                    <p:animEffect transition="in" filter="blinds(horizontal)">
                                      <p:cBhvr>
                                        <p:cTn id="27" dur="500"/>
                                        <p:tgtEl>
                                          <p:spTgt spid="56324">
                                            <p:txEl>
                                              <p:pRg st="3" end="3"/>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56324">
                                            <p:txEl>
                                              <p:pRg st="4" end="4"/>
                                            </p:txEl>
                                          </p:spTgt>
                                        </p:tgtEl>
                                        <p:attrNameLst>
                                          <p:attrName>style.visibility</p:attrName>
                                        </p:attrNameLst>
                                      </p:cBhvr>
                                      <p:to>
                                        <p:strVal val="visible"/>
                                      </p:to>
                                    </p:set>
                                    <p:animEffect transition="in" filter="blinds(horizontal)">
                                      <p:cBhvr>
                                        <p:cTn id="30" dur="500"/>
                                        <p:tgtEl>
                                          <p:spTgt spid="5632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algn="l"/>
            <a:r>
              <a:rPr lang="en-GB" b="1" dirty="0" smtClean="0">
                <a:solidFill>
                  <a:schemeClr val="tx2"/>
                </a:solidFill>
              </a:rPr>
              <a:t>9:  The </a:t>
            </a:r>
            <a:r>
              <a:rPr lang="en-GB" b="1" dirty="0">
                <a:solidFill>
                  <a:schemeClr val="tx2"/>
                </a:solidFill>
              </a:rPr>
              <a:t>specialist</a:t>
            </a:r>
          </a:p>
        </p:txBody>
      </p:sp>
      <p:sp>
        <p:nvSpPr>
          <p:cNvPr id="57347" name="Rectangle 3"/>
          <p:cNvSpPr>
            <a:spLocks noGrp="1" noChangeArrowheads="1"/>
          </p:cNvSpPr>
          <p:nvPr>
            <p:ph sz="half" idx="1"/>
          </p:nvPr>
        </p:nvSpPr>
        <p:spPr>
          <a:xfrm>
            <a:off x="1970088" y="1512888"/>
            <a:ext cx="4038600" cy="4525962"/>
          </a:xfrm>
        </p:spPr>
        <p:txBody>
          <a:bodyPr/>
          <a:lstStyle/>
          <a:p>
            <a:pPr>
              <a:buFontTx/>
              <a:buNone/>
            </a:pPr>
            <a:r>
              <a:rPr lang="en-GB" b="1" dirty="0"/>
              <a:t>Team-role contribution</a:t>
            </a:r>
          </a:p>
          <a:p>
            <a:pPr>
              <a:buFontTx/>
              <a:buNone/>
            </a:pPr>
            <a:endParaRPr lang="en-GB" dirty="0"/>
          </a:p>
          <a:p>
            <a:r>
              <a:rPr lang="en-GB" dirty="0"/>
              <a:t>Single-minded</a:t>
            </a:r>
          </a:p>
          <a:p>
            <a:r>
              <a:rPr lang="en-GB" dirty="0"/>
              <a:t>Self-sharing</a:t>
            </a:r>
          </a:p>
          <a:p>
            <a:r>
              <a:rPr lang="en-GB" dirty="0"/>
              <a:t>Dedicated</a:t>
            </a:r>
          </a:p>
          <a:p>
            <a:r>
              <a:rPr lang="en-GB" dirty="0"/>
              <a:t>Provides knowledge and skills in rare supply</a:t>
            </a:r>
          </a:p>
        </p:txBody>
      </p:sp>
      <p:sp>
        <p:nvSpPr>
          <p:cNvPr id="57348" name="Rectangle 4"/>
          <p:cNvSpPr>
            <a:spLocks noGrp="1" noChangeArrowheads="1"/>
          </p:cNvSpPr>
          <p:nvPr>
            <p:ph sz="half" idx="2"/>
          </p:nvPr>
        </p:nvSpPr>
        <p:spPr>
          <a:xfrm>
            <a:off x="6161088" y="1512888"/>
            <a:ext cx="4038600" cy="4525962"/>
          </a:xfrm>
        </p:spPr>
        <p:txBody>
          <a:bodyPr/>
          <a:lstStyle/>
          <a:p>
            <a:pPr>
              <a:buFontTx/>
              <a:buNone/>
            </a:pPr>
            <a:r>
              <a:rPr lang="en-GB" b="1" dirty="0"/>
              <a:t>Allowable weaknesses</a:t>
            </a:r>
          </a:p>
          <a:p>
            <a:endParaRPr lang="en-GB" dirty="0"/>
          </a:p>
          <a:p>
            <a:r>
              <a:rPr lang="en-GB" dirty="0"/>
              <a:t>Contributes on only a narrow front</a:t>
            </a:r>
          </a:p>
          <a:p>
            <a:r>
              <a:rPr lang="en-GB" dirty="0"/>
              <a:t>Dwells on technicalities</a:t>
            </a:r>
          </a:p>
          <a:p>
            <a:r>
              <a:rPr lang="en-GB" dirty="0"/>
              <a:t>Overlooks the ‘big picture’</a:t>
            </a:r>
          </a:p>
        </p:txBody>
      </p:sp>
      <p:sp>
        <p:nvSpPr>
          <p:cNvPr id="57349" name="Text Box 5"/>
          <p:cNvSpPr txBox="1">
            <a:spLocks noChangeArrowheads="1"/>
          </p:cNvSpPr>
          <p:nvPr/>
        </p:nvSpPr>
        <p:spPr bwMode="auto">
          <a:xfrm>
            <a:off x="1957388" y="5957888"/>
            <a:ext cx="7848600" cy="214312"/>
          </a:xfrm>
          <a:prstGeom prst="rect">
            <a:avLst/>
          </a:prstGeom>
          <a:noFill/>
          <a:ln w="9525">
            <a:noFill/>
            <a:miter lim="800000"/>
            <a:headEnd/>
            <a:tailEnd/>
          </a:ln>
          <a:effectLst/>
        </p:spPr>
        <p:txBody>
          <a:bodyPr>
            <a:spAutoFit/>
          </a:bodyPr>
          <a:lstStyle/>
          <a:p>
            <a:pPr>
              <a:spcBef>
                <a:spcPct val="50000"/>
              </a:spcBef>
            </a:pPr>
            <a:r>
              <a:rPr lang="en-US" sz="800" i="1"/>
              <a:t>Source</a:t>
            </a:r>
            <a:r>
              <a:rPr lang="en-US" sz="800"/>
              <a:t>: Belbin, R.M., </a:t>
            </a:r>
            <a:r>
              <a:rPr lang="en-US" sz="800" i="1"/>
              <a:t>Team Roles at Work</a:t>
            </a:r>
            <a:r>
              <a:rPr lang="en-US" sz="800"/>
              <a:t>, Belbin Associates (1993), p.23</a:t>
            </a:r>
            <a:endParaRPr lang="en-US" sz="800" i="1"/>
          </a:p>
        </p:txBody>
      </p:sp>
      <p:pic>
        <p:nvPicPr>
          <p:cNvPr id="10242" name="Picture 2" descr="C:\Users\Michael\AppData\Local\Microsoft\Windows\Temporary Internet Files\Content.IE5\DTCKYBWZ\MP900448493[1].jpg"/>
          <p:cNvPicPr>
            <a:picLocks noChangeAspect="1" noChangeArrowheads="1"/>
          </p:cNvPicPr>
          <p:nvPr/>
        </p:nvPicPr>
        <p:blipFill>
          <a:blip r:embed="rId3" cstate="print"/>
          <a:srcRect/>
          <a:stretch>
            <a:fillRect/>
          </a:stretch>
        </p:blipFill>
        <p:spPr bwMode="auto">
          <a:xfrm>
            <a:off x="7680176" y="4941169"/>
            <a:ext cx="2483768" cy="1655845"/>
          </a:xfrm>
          <a:prstGeom prst="rect">
            <a:avLst/>
          </a:prstGeom>
          <a:noFill/>
        </p:spPr>
      </p:pic>
    </p:spTree>
    <p:extLst>
      <p:ext uri="{BB962C8B-B14F-4D97-AF65-F5344CB8AC3E}">
        <p14:creationId xmlns:p14="http://schemas.microsoft.com/office/powerpoint/2010/main" val="359845455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7347">
                                            <p:txEl>
                                              <p:pRg st="2" end="2"/>
                                            </p:txEl>
                                          </p:spTgt>
                                        </p:tgtEl>
                                        <p:attrNameLst>
                                          <p:attrName>style.visibility</p:attrName>
                                        </p:attrNameLst>
                                      </p:cBhvr>
                                      <p:to>
                                        <p:strVal val="visible"/>
                                      </p:to>
                                    </p:set>
                                    <p:animEffect transition="in" filter="blinds(horizontal)">
                                      <p:cBhvr>
                                        <p:cTn id="7" dur="500"/>
                                        <p:tgtEl>
                                          <p:spTgt spid="57347">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7347">
                                            <p:txEl>
                                              <p:pRg st="3" end="3"/>
                                            </p:txEl>
                                          </p:spTgt>
                                        </p:tgtEl>
                                        <p:attrNameLst>
                                          <p:attrName>style.visibility</p:attrName>
                                        </p:attrNameLst>
                                      </p:cBhvr>
                                      <p:to>
                                        <p:strVal val="visible"/>
                                      </p:to>
                                    </p:set>
                                    <p:animEffect transition="in" filter="blinds(horizontal)">
                                      <p:cBhvr>
                                        <p:cTn id="10" dur="500"/>
                                        <p:tgtEl>
                                          <p:spTgt spid="57347">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57347">
                                            <p:txEl>
                                              <p:pRg st="4" end="4"/>
                                            </p:txEl>
                                          </p:spTgt>
                                        </p:tgtEl>
                                        <p:attrNameLst>
                                          <p:attrName>style.visibility</p:attrName>
                                        </p:attrNameLst>
                                      </p:cBhvr>
                                      <p:to>
                                        <p:strVal val="visible"/>
                                      </p:to>
                                    </p:set>
                                    <p:animEffect transition="in" filter="blinds(horizontal)">
                                      <p:cBhvr>
                                        <p:cTn id="13" dur="500"/>
                                        <p:tgtEl>
                                          <p:spTgt spid="57347">
                                            <p:txEl>
                                              <p:pRg st="4" end="4"/>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57347">
                                            <p:txEl>
                                              <p:pRg st="5" end="5"/>
                                            </p:txEl>
                                          </p:spTgt>
                                        </p:tgtEl>
                                        <p:attrNameLst>
                                          <p:attrName>style.visibility</p:attrName>
                                        </p:attrNameLst>
                                      </p:cBhvr>
                                      <p:to>
                                        <p:strVal val="visible"/>
                                      </p:to>
                                    </p:set>
                                    <p:animEffect transition="in" filter="blinds(horizontal)">
                                      <p:cBhvr>
                                        <p:cTn id="16" dur="500"/>
                                        <p:tgtEl>
                                          <p:spTgt spid="57347">
                                            <p:txEl>
                                              <p:pRg st="5"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57348">
                                            <p:txEl>
                                              <p:pRg st="2" end="2"/>
                                            </p:txEl>
                                          </p:spTgt>
                                        </p:tgtEl>
                                        <p:attrNameLst>
                                          <p:attrName>style.visibility</p:attrName>
                                        </p:attrNameLst>
                                      </p:cBhvr>
                                      <p:to>
                                        <p:strVal val="visible"/>
                                      </p:to>
                                    </p:set>
                                    <p:animEffect transition="in" filter="blinds(horizontal)">
                                      <p:cBhvr>
                                        <p:cTn id="21" dur="500"/>
                                        <p:tgtEl>
                                          <p:spTgt spid="57348">
                                            <p:txEl>
                                              <p:pRg st="2" end="2"/>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57348">
                                            <p:txEl>
                                              <p:pRg st="3" end="3"/>
                                            </p:txEl>
                                          </p:spTgt>
                                        </p:tgtEl>
                                        <p:attrNameLst>
                                          <p:attrName>style.visibility</p:attrName>
                                        </p:attrNameLst>
                                      </p:cBhvr>
                                      <p:to>
                                        <p:strVal val="visible"/>
                                      </p:to>
                                    </p:set>
                                    <p:animEffect transition="in" filter="blinds(horizontal)">
                                      <p:cBhvr>
                                        <p:cTn id="24" dur="500"/>
                                        <p:tgtEl>
                                          <p:spTgt spid="57348">
                                            <p:txEl>
                                              <p:pRg st="3" end="3"/>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57348">
                                            <p:txEl>
                                              <p:pRg st="4" end="4"/>
                                            </p:txEl>
                                          </p:spTgt>
                                        </p:tgtEl>
                                        <p:attrNameLst>
                                          <p:attrName>style.visibility</p:attrName>
                                        </p:attrNameLst>
                                      </p:cBhvr>
                                      <p:to>
                                        <p:strVal val="visible"/>
                                      </p:to>
                                    </p:set>
                                    <p:animEffect transition="in" filter="blinds(horizontal)">
                                      <p:cBhvr>
                                        <p:cTn id="27" dur="500"/>
                                        <p:tgtEl>
                                          <p:spTgt spid="5734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u="sng" dirty="0">
                <a:solidFill>
                  <a:srgbClr val="0000FF"/>
                </a:solidFill>
                <a:latin typeface="Calibri" panose="020F0502020204030204" pitchFamily="34" charset="0"/>
                <a:ea typeface="Times New Roman" panose="02020603050405020304" pitchFamily="18" charset="0"/>
                <a:cs typeface="Times New Roman" panose="02020603050405020304" pitchFamily="18" charset="0"/>
                <a:hlinkClick r:id="rId2"/>
              </a:rPr>
              <a:t>https://eur01.safelinks.protection.outlook.com/?url=https%3A%2F%2Fyoutu.be%2FjleXGZdIWr8&amp;amp;data=02%7C01%7C%7C311975c6f64848d3dd2608d7bf57baef%7C4e0f11f9046e45059cb8db2152311e21%7C0%7C0%7C637188255828827073&amp;amp;sdata=do2U0j2D4DfondqAQbo2CJzxxHx18WHyJtOuDYKvQqc%3D&amp;amp;reserved=0</a:t>
            </a:r>
            <a:endParaRPr lang="en-GB" dirty="0"/>
          </a:p>
          <a:p>
            <a:endParaRPr lang="en-GB" dirty="0"/>
          </a:p>
        </p:txBody>
      </p:sp>
    </p:spTree>
    <p:extLst>
      <p:ext uri="{BB962C8B-B14F-4D97-AF65-F5344CB8AC3E}">
        <p14:creationId xmlns:p14="http://schemas.microsoft.com/office/powerpoint/2010/main" val="31550793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Create Belbin Team Map</a:t>
            </a:r>
            <a:endParaRPr lang="en-GB" dirty="0"/>
          </a:p>
        </p:txBody>
      </p:sp>
      <p:sp>
        <p:nvSpPr>
          <p:cNvPr id="3" name="Content Placeholder 2"/>
          <p:cNvSpPr>
            <a:spLocks noGrp="1"/>
          </p:cNvSpPr>
          <p:nvPr>
            <p:ph idx="1"/>
          </p:nvPr>
        </p:nvSpPr>
        <p:spPr/>
        <p:txBody>
          <a:bodyPr/>
          <a:lstStyle/>
          <a:p>
            <a:r>
              <a:rPr lang="en-GB" u="sng" dirty="0">
                <a:hlinkClick r:id="rId2"/>
              </a:rPr>
              <a:t>https://eur01.safelinks.protection.outlook.com/?url=https%3A%2F%2Fyoutu.be%2F3wflOJ94EQE&amp;amp;data=02%7C01%7C%7C8e83be7406804804b07f08d7bf57f200%7C4e0f11f9046e45059cb8db2152311e21%7C0%7C0%7C637188256763890043&amp;amp;sdata=49WzmrU9GwdNUgJOXQlVuWK73ETZQ5Ub1MN%2BrVX%2BEXw%3D&amp;amp;reserved=0</a:t>
            </a:r>
            <a:endParaRPr lang="en-GB" dirty="0"/>
          </a:p>
          <a:p>
            <a:endParaRPr lang="en-GB" dirty="0"/>
          </a:p>
        </p:txBody>
      </p:sp>
    </p:spTree>
    <p:extLst>
      <p:ext uri="{BB962C8B-B14F-4D97-AF65-F5344CB8AC3E}">
        <p14:creationId xmlns:p14="http://schemas.microsoft.com/office/powerpoint/2010/main" val="37312536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804988" y="5859463"/>
            <a:ext cx="8534400" cy="553998"/>
          </a:xfrm>
          <a:prstGeom prst="rect">
            <a:avLst/>
          </a:prstGeom>
          <a:noFill/>
          <a:ln w="9525">
            <a:noFill/>
            <a:miter lim="800000"/>
            <a:headEnd/>
            <a:tailEnd/>
          </a:ln>
          <a:effectLst/>
        </p:spPr>
        <p:txBody>
          <a:bodyPr>
            <a:spAutoFit/>
          </a:bodyPr>
          <a:lstStyle/>
          <a:p>
            <a:pPr eaLnBrk="0" hangingPunct="0">
              <a:spcBef>
                <a:spcPct val="50000"/>
              </a:spcBef>
            </a:pPr>
            <a:r>
              <a:rPr lang="en-GB" sz="1200" dirty="0"/>
              <a:t>Table 9.1 </a:t>
            </a:r>
            <a:r>
              <a:rPr lang="en-GB" dirty="0"/>
              <a:t> </a:t>
            </a:r>
            <a:r>
              <a:rPr lang="en-GB" dirty="0" err="1"/>
              <a:t>Belbin’s</a:t>
            </a:r>
            <a:r>
              <a:rPr lang="en-GB" dirty="0"/>
              <a:t> evolved nine team </a:t>
            </a:r>
            <a:r>
              <a:rPr lang="en-GB" dirty="0"/>
              <a:t>roles</a:t>
            </a:r>
          </a:p>
          <a:p>
            <a:pPr eaLnBrk="0" hangingPunct="0">
              <a:spcBef>
                <a:spcPct val="50000"/>
              </a:spcBef>
            </a:pPr>
            <a:r>
              <a:rPr lang="en-GB" sz="800" i="1" dirty="0"/>
              <a:t>Source</a:t>
            </a:r>
            <a:r>
              <a:rPr lang="en-GB" sz="800" dirty="0"/>
              <a:t>: </a:t>
            </a:r>
            <a:r>
              <a:rPr lang="en-GB" sz="800" dirty="0" err="1"/>
              <a:t>Belbin</a:t>
            </a:r>
            <a:r>
              <a:rPr lang="en-GB" sz="800" dirty="0"/>
              <a:t>, R. M. </a:t>
            </a:r>
            <a:r>
              <a:rPr lang="en-GB" sz="800" i="1" dirty="0"/>
              <a:t>Team Roles at Work</a:t>
            </a:r>
            <a:r>
              <a:rPr lang="en-GB" sz="800" dirty="0"/>
              <a:t>, Butterworth-Heinemann (a division of Reed Elsevier UK Ltd) and </a:t>
            </a:r>
            <a:r>
              <a:rPr lang="en-GB" sz="800" dirty="0" err="1"/>
              <a:t>Belbin</a:t>
            </a:r>
            <a:r>
              <a:rPr lang="en-GB" sz="800" dirty="0"/>
              <a:t> Associates (1993), p. 23. Reproduced with permission</a:t>
            </a:r>
          </a:p>
        </p:txBody>
      </p:sp>
      <p:pic>
        <p:nvPicPr>
          <p:cNvPr id="4100" name="Picture 4" descr="O:\Graphics\Powerpoint\PE_UK\PE254-Mullins\Final files\GIF\ch09\M09NT001.gif"/>
          <p:cNvPicPr>
            <a:picLocks noChangeAspect="1" noChangeArrowheads="1"/>
          </p:cNvPicPr>
          <p:nvPr/>
        </p:nvPicPr>
        <p:blipFill>
          <a:blip r:embed="rId3" cstate="print"/>
          <a:srcRect/>
          <a:stretch>
            <a:fillRect/>
          </a:stretch>
        </p:blipFill>
        <p:spPr bwMode="auto">
          <a:xfrm>
            <a:off x="2201864" y="360364"/>
            <a:ext cx="7794625" cy="5445125"/>
          </a:xfrm>
          <a:prstGeom prst="rect">
            <a:avLst/>
          </a:prstGeom>
          <a:noFill/>
        </p:spPr>
      </p:pic>
    </p:spTree>
    <p:extLst>
      <p:ext uri="{BB962C8B-B14F-4D97-AF65-F5344CB8AC3E}">
        <p14:creationId xmlns:p14="http://schemas.microsoft.com/office/powerpoint/2010/main" val="1343672358"/>
      </p:ext>
    </p:extLst>
  </p:cSld>
  <p:clrMapOvr>
    <a:masterClrMapping/>
  </p:clrMapOvr>
  <p:transition spd="slow">
    <p:wheel spokes="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normAutofit/>
          </a:bodyPr>
          <a:lstStyle/>
          <a:p>
            <a:pPr algn="l"/>
            <a:r>
              <a:rPr lang="en-GB" b="1" dirty="0">
                <a:solidFill>
                  <a:schemeClr val="tx2"/>
                </a:solidFill>
              </a:rPr>
              <a:t>Back-up and functional roles</a:t>
            </a:r>
          </a:p>
        </p:txBody>
      </p:sp>
      <p:sp>
        <p:nvSpPr>
          <p:cNvPr id="58371" name="Rectangle 3"/>
          <p:cNvSpPr>
            <a:spLocks noGrp="1" noChangeArrowheads="1"/>
          </p:cNvSpPr>
          <p:nvPr>
            <p:ph idx="1"/>
          </p:nvPr>
        </p:nvSpPr>
        <p:spPr>
          <a:xfrm>
            <a:off x="1938338" y="1490663"/>
            <a:ext cx="8394700" cy="4525962"/>
          </a:xfrm>
        </p:spPr>
        <p:txBody>
          <a:bodyPr/>
          <a:lstStyle/>
          <a:p>
            <a:pPr>
              <a:lnSpc>
                <a:spcPct val="90000"/>
              </a:lnSpc>
            </a:pPr>
            <a:r>
              <a:rPr lang="en-GB" b="1" dirty="0"/>
              <a:t>Back-up Roles</a:t>
            </a:r>
            <a:r>
              <a:rPr lang="en-GB" dirty="0"/>
              <a:t>:</a:t>
            </a:r>
          </a:p>
          <a:p>
            <a:pPr lvl="1">
              <a:lnSpc>
                <a:spcPct val="90000"/>
              </a:lnSpc>
            </a:pPr>
            <a:r>
              <a:rPr lang="en-GB" dirty="0"/>
              <a:t>Team members may be able to play more than one of </a:t>
            </a:r>
            <a:r>
              <a:rPr lang="en-GB" dirty="0" err="1"/>
              <a:t>Belbin’s</a:t>
            </a:r>
            <a:r>
              <a:rPr lang="en-GB" dirty="0"/>
              <a:t> Roles.</a:t>
            </a:r>
          </a:p>
          <a:p>
            <a:pPr lvl="1">
              <a:lnSpc>
                <a:spcPct val="90000"/>
              </a:lnSpc>
            </a:pPr>
            <a:r>
              <a:rPr lang="en-GB" dirty="0"/>
              <a:t>These back-up roles can come into play if particular roles are missing from the team.</a:t>
            </a:r>
          </a:p>
          <a:p>
            <a:pPr>
              <a:lnSpc>
                <a:spcPct val="90000"/>
              </a:lnSpc>
            </a:pPr>
            <a:r>
              <a:rPr lang="en-GB" b="1" dirty="0"/>
              <a:t>Functional Roles:</a:t>
            </a:r>
          </a:p>
          <a:p>
            <a:pPr lvl="1">
              <a:lnSpc>
                <a:spcPct val="90000"/>
              </a:lnSpc>
            </a:pPr>
            <a:r>
              <a:rPr lang="en-GB" dirty="0"/>
              <a:t>These are the roles played by members in relation to specific technical needs.</a:t>
            </a:r>
          </a:p>
          <a:p>
            <a:pPr lvl="1">
              <a:lnSpc>
                <a:spcPct val="90000"/>
              </a:lnSpc>
            </a:pPr>
            <a:r>
              <a:rPr lang="en-GB" dirty="0"/>
              <a:t>Functional roles are based on experience and knowledge, not on team-role characteristics.</a:t>
            </a:r>
          </a:p>
        </p:txBody>
      </p:sp>
    </p:spTree>
    <p:extLst>
      <p:ext uri="{BB962C8B-B14F-4D97-AF65-F5344CB8AC3E}">
        <p14:creationId xmlns:p14="http://schemas.microsoft.com/office/powerpoint/2010/main" val="29944209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837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837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837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8371">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8371">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837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normAutofit/>
          </a:bodyPr>
          <a:lstStyle/>
          <a:p>
            <a:r>
              <a:rPr lang="en-GB" b="1" dirty="0">
                <a:solidFill>
                  <a:schemeClr val="tx2"/>
                </a:solidFill>
              </a:rPr>
              <a:t>Analysis of individual behaviour</a:t>
            </a:r>
          </a:p>
        </p:txBody>
      </p:sp>
      <p:sp>
        <p:nvSpPr>
          <p:cNvPr id="62467" name="Rectangle 3"/>
          <p:cNvSpPr>
            <a:spLocks noGrp="1" noChangeArrowheads="1"/>
          </p:cNvSpPr>
          <p:nvPr>
            <p:ph idx="1"/>
          </p:nvPr>
        </p:nvSpPr>
        <p:spPr>
          <a:xfrm>
            <a:off x="1936750" y="1524001"/>
            <a:ext cx="8229600" cy="4525963"/>
          </a:xfrm>
        </p:spPr>
        <p:txBody>
          <a:bodyPr/>
          <a:lstStyle/>
          <a:p>
            <a:pPr>
              <a:buFontTx/>
              <a:buNone/>
            </a:pPr>
            <a:r>
              <a:rPr lang="en-GB" sz="2800" i="1" dirty="0"/>
              <a:t>‘</a:t>
            </a:r>
            <a:r>
              <a:rPr lang="en-GB" sz="2800" b="1" i="1" dirty="0"/>
              <a:t>Teamwork does not, of course, guarantee in itself good results. As in sport, there can be good teams and poor teams. And as in sport, it all depends on how the players play together.’</a:t>
            </a:r>
            <a:endParaRPr lang="en-GB" sz="2000" b="1" dirty="0"/>
          </a:p>
          <a:p>
            <a:pPr>
              <a:buFontTx/>
              <a:buNone/>
            </a:pPr>
            <a:r>
              <a:rPr lang="en-GB" sz="2000" b="1" dirty="0" err="1"/>
              <a:t>Belbin</a:t>
            </a:r>
            <a:endParaRPr lang="en-GB" sz="2000" b="1" dirty="0"/>
          </a:p>
          <a:p>
            <a:pPr>
              <a:buFontTx/>
              <a:buNone/>
            </a:pPr>
            <a:endParaRPr lang="en-GB" sz="2000" dirty="0"/>
          </a:p>
          <a:p>
            <a:pPr>
              <a:buFontTx/>
              <a:buNone/>
            </a:pPr>
            <a:r>
              <a:rPr lang="en-GB" sz="2800" dirty="0"/>
              <a:t>	</a:t>
            </a:r>
            <a:r>
              <a:rPr lang="en-GB" sz="2800" b="1" dirty="0"/>
              <a:t> </a:t>
            </a:r>
            <a:endParaRPr lang="en-GB" sz="2400" dirty="0"/>
          </a:p>
          <a:p>
            <a:pPr lvl="1">
              <a:buNone/>
            </a:pPr>
            <a:endParaRPr lang="en-GB" sz="2400" dirty="0"/>
          </a:p>
        </p:txBody>
      </p:sp>
      <p:pic>
        <p:nvPicPr>
          <p:cNvPr id="11266" name="Picture 2" descr="C:\Users\Michael\AppData\Local\Microsoft\Windows\Temporary Internet Files\Content.IE5\4LIQTBIU\MC900199398[1].wmf"/>
          <p:cNvPicPr>
            <a:picLocks noChangeAspect="1" noChangeArrowheads="1"/>
          </p:cNvPicPr>
          <p:nvPr/>
        </p:nvPicPr>
        <p:blipFill>
          <a:blip r:embed="rId3" cstate="print"/>
          <a:srcRect/>
          <a:stretch>
            <a:fillRect/>
          </a:stretch>
        </p:blipFill>
        <p:spPr bwMode="auto">
          <a:xfrm>
            <a:off x="8256241" y="4672996"/>
            <a:ext cx="2243251" cy="1972492"/>
          </a:xfrm>
          <a:prstGeom prst="rect">
            <a:avLst/>
          </a:prstGeom>
          <a:noFill/>
        </p:spPr>
      </p:pic>
    </p:spTree>
    <p:extLst>
      <p:ext uri="{BB962C8B-B14F-4D97-AF65-F5344CB8AC3E}">
        <p14:creationId xmlns:p14="http://schemas.microsoft.com/office/powerpoint/2010/main" val="33558156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2467">
                                            <p:txEl>
                                              <p:pRg st="0" end="0"/>
                                            </p:txEl>
                                          </p:spTgt>
                                        </p:tgtEl>
                                        <p:attrNameLst>
                                          <p:attrName>style.visibility</p:attrName>
                                        </p:attrNameLst>
                                      </p:cBhvr>
                                      <p:to>
                                        <p:strVal val="visible"/>
                                      </p:to>
                                    </p:set>
                                    <p:anim calcmode="discrete" valueType="clr">
                                      <p:cBhvr override="childStyle">
                                        <p:cTn id="7" dur="80"/>
                                        <p:tgtEl>
                                          <p:spTgt spid="6246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2467">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62467">
                                            <p:txEl>
                                              <p:pRg st="0" end="0"/>
                                            </p:txEl>
                                          </p:spTgt>
                                        </p:tgtEl>
                                        <p:attrNameLst>
                                          <p:attrName>fill.type</p:attrName>
                                        </p:attrNameLst>
                                      </p:cBhvr>
                                      <p:to>
                                        <p:strVal val="solid"/>
                                      </p:to>
                                    </p:set>
                                  </p:childTnLst>
                                </p:cTn>
                              </p:par>
                              <p:par>
                                <p:cTn id="10" presetID="27" presetClass="entr" presetSubtype="0" fill="hold" nodeType="withEffect">
                                  <p:stCondLst>
                                    <p:cond delay="0"/>
                                  </p:stCondLst>
                                  <p:iterate type="lt">
                                    <p:tmPct val="50000"/>
                                  </p:iterate>
                                  <p:childTnLst>
                                    <p:set>
                                      <p:cBhvr>
                                        <p:cTn id="11" dur="1" fill="hold">
                                          <p:stCondLst>
                                            <p:cond delay="0"/>
                                          </p:stCondLst>
                                        </p:cTn>
                                        <p:tgtEl>
                                          <p:spTgt spid="62467">
                                            <p:txEl>
                                              <p:pRg st="1" end="1"/>
                                            </p:txEl>
                                          </p:spTgt>
                                        </p:tgtEl>
                                        <p:attrNameLst>
                                          <p:attrName>style.visibility</p:attrName>
                                        </p:attrNameLst>
                                      </p:cBhvr>
                                      <p:to>
                                        <p:strVal val="visible"/>
                                      </p:to>
                                    </p:set>
                                    <p:anim calcmode="discrete" valueType="clr">
                                      <p:cBhvr override="childStyle">
                                        <p:cTn id="12" dur="80"/>
                                        <p:tgtEl>
                                          <p:spTgt spid="62467">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62467">
                                            <p:txEl>
                                              <p:pRg st="1" end="1"/>
                                            </p:txEl>
                                          </p:spTgt>
                                        </p:tgtEl>
                                        <p:attrNameLst>
                                          <p:attrName>fillcolor</p:attrName>
                                        </p:attrNameLst>
                                      </p:cBhvr>
                                      <p:tavLst>
                                        <p:tav tm="0">
                                          <p:val>
                                            <p:clrVal>
                                              <a:schemeClr val="accent2"/>
                                            </p:clrVal>
                                          </p:val>
                                        </p:tav>
                                        <p:tav tm="50000">
                                          <p:val>
                                            <p:clrVal>
                                              <a:schemeClr val="hlink"/>
                                            </p:clrVal>
                                          </p:val>
                                        </p:tav>
                                      </p:tavLst>
                                    </p:anim>
                                    <p:set>
                                      <p:cBhvr>
                                        <p:cTn id="14" dur="80"/>
                                        <p:tgtEl>
                                          <p:spTgt spid="62467">
                                            <p:txEl>
                                              <p:pRg st="1" end="1"/>
                                            </p:txEl>
                                          </p:spTgt>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24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2608264" y="381001"/>
            <a:ext cx="6975475" cy="701675"/>
          </a:xfrm>
          <a:noFill/>
          <a:ln/>
        </p:spPr>
        <p:txBody>
          <a:bodyPr>
            <a:normAutofit fontScale="90000"/>
          </a:bodyPr>
          <a:lstStyle/>
          <a:p>
            <a:pPr algn="l"/>
            <a:r>
              <a:rPr lang="en-GB" b="1" dirty="0">
                <a:solidFill>
                  <a:schemeClr val="tx2"/>
                </a:solidFill>
              </a:rPr>
              <a:t>Group or individual </a:t>
            </a:r>
            <a:r>
              <a:rPr lang="en-GB" b="1" dirty="0" smtClean="0">
                <a:solidFill>
                  <a:schemeClr val="tx2"/>
                </a:solidFill>
              </a:rPr>
              <a:t/>
            </a:r>
            <a:br>
              <a:rPr lang="en-GB" b="1" dirty="0" smtClean="0">
                <a:solidFill>
                  <a:schemeClr val="tx2"/>
                </a:solidFill>
              </a:rPr>
            </a:br>
            <a:r>
              <a:rPr lang="en-GB" b="1" dirty="0" smtClean="0">
                <a:solidFill>
                  <a:schemeClr val="tx2"/>
                </a:solidFill>
              </a:rPr>
              <a:t>decision</a:t>
            </a:r>
            <a:r>
              <a:rPr lang="en-GB" b="1" dirty="0">
                <a:solidFill>
                  <a:schemeClr val="tx2"/>
                </a:solidFill>
              </a:rPr>
              <a:t>?</a:t>
            </a:r>
          </a:p>
        </p:txBody>
      </p:sp>
      <p:sp>
        <p:nvSpPr>
          <p:cNvPr id="72707" name="Rectangle 3"/>
          <p:cNvSpPr>
            <a:spLocks noGrp="1" noChangeArrowheads="1"/>
          </p:cNvSpPr>
          <p:nvPr>
            <p:ph idx="1"/>
          </p:nvPr>
        </p:nvSpPr>
        <p:spPr>
          <a:xfrm>
            <a:off x="2006600" y="1470026"/>
            <a:ext cx="8509000" cy="4525963"/>
          </a:xfrm>
        </p:spPr>
        <p:txBody>
          <a:bodyPr/>
          <a:lstStyle/>
          <a:p>
            <a:pPr>
              <a:buFontTx/>
              <a:buNone/>
            </a:pPr>
            <a:r>
              <a:rPr lang="en-GB" dirty="0" smtClean="0"/>
              <a:t>	When should you make </a:t>
            </a:r>
            <a:r>
              <a:rPr lang="en-GB" dirty="0"/>
              <a:t>a decision on your own and when </a:t>
            </a:r>
            <a:r>
              <a:rPr lang="en-GB" dirty="0" smtClean="0"/>
              <a:t>in </a:t>
            </a:r>
            <a:r>
              <a:rPr lang="en-GB" dirty="0"/>
              <a:t>a </a:t>
            </a:r>
            <a:r>
              <a:rPr lang="en-GB" dirty="0" smtClean="0"/>
              <a:t>group?</a:t>
            </a:r>
            <a:endParaRPr lang="en-GB" dirty="0"/>
          </a:p>
          <a:p>
            <a:pPr>
              <a:buFontTx/>
              <a:buNone/>
            </a:pPr>
            <a:r>
              <a:rPr lang="en-GB" dirty="0" smtClean="0"/>
              <a:t>	</a:t>
            </a:r>
            <a:r>
              <a:rPr lang="en-GB" dirty="0" err="1" smtClean="0"/>
              <a:t>Misselhorn’s</a:t>
            </a:r>
            <a:r>
              <a:rPr lang="en-GB" dirty="0" smtClean="0"/>
              <a:t> model: </a:t>
            </a:r>
            <a:endParaRPr lang="en-GB" dirty="0"/>
          </a:p>
          <a:p>
            <a:r>
              <a:rPr lang="en-GB" dirty="0"/>
              <a:t>The </a:t>
            </a:r>
            <a:r>
              <a:rPr lang="en-GB" b="1" dirty="0"/>
              <a:t>competence</a:t>
            </a:r>
            <a:r>
              <a:rPr lang="en-GB" dirty="0"/>
              <a:t> of the people to make</a:t>
            </a:r>
            <a:br>
              <a:rPr lang="en-GB" dirty="0"/>
            </a:br>
            <a:r>
              <a:rPr lang="en-GB" dirty="0"/>
              <a:t>the decision</a:t>
            </a:r>
          </a:p>
          <a:p>
            <a:r>
              <a:rPr lang="en-GB" dirty="0"/>
              <a:t>The </a:t>
            </a:r>
            <a:r>
              <a:rPr lang="en-GB" b="1" dirty="0"/>
              <a:t>context</a:t>
            </a:r>
            <a:r>
              <a:rPr lang="en-GB" dirty="0"/>
              <a:t> in which they are working</a:t>
            </a:r>
          </a:p>
          <a:p>
            <a:r>
              <a:rPr lang="en-GB" dirty="0"/>
              <a:t>The </a:t>
            </a:r>
            <a:r>
              <a:rPr lang="en-GB" b="1" dirty="0"/>
              <a:t>commitment</a:t>
            </a:r>
            <a:r>
              <a:rPr lang="en-GB" dirty="0"/>
              <a:t> to the decision</a:t>
            </a:r>
          </a:p>
        </p:txBody>
      </p:sp>
      <p:pic>
        <p:nvPicPr>
          <p:cNvPr id="17410" name="Picture 2" descr="C:\Users\Michael\AppData\Local\Microsoft\Windows\Temporary Internet Files\Content.IE5\D6985L8L\MP900342072[1].jpg"/>
          <p:cNvPicPr>
            <a:picLocks noChangeAspect="1" noChangeArrowheads="1"/>
          </p:cNvPicPr>
          <p:nvPr/>
        </p:nvPicPr>
        <p:blipFill>
          <a:blip r:embed="rId3" cstate="print"/>
          <a:srcRect/>
          <a:stretch>
            <a:fillRect/>
          </a:stretch>
        </p:blipFill>
        <p:spPr bwMode="auto">
          <a:xfrm>
            <a:off x="9048329" y="4653136"/>
            <a:ext cx="1427677" cy="2001416"/>
          </a:xfrm>
          <a:prstGeom prst="rect">
            <a:avLst/>
          </a:prstGeom>
          <a:noFill/>
        </p:spPr>
      </p:pic>
    </p:spTree>
    <p:extLst>
      <p:ext uri="{BB962C8B-B14F-4D97-AF65-F5344CB8AC3E}">
        <p14:creationId xmlns:p14="http://schemas.microsoft.com/office/powerpoint/2010/main" val="2139924068"/>
      </p:ext>
    </p:extLst>
  </p:cSld>
  <p:clrMapOvr>
    <a:masterClrMapping/>
  </p:clrMapOvr>
  <p:transition spd="slow">
    <p:wheel spokes="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pPr algn="l"/>
            <a:r>
              <a:rPr lang="en-GB" b="1" dirty="0">
                <a:solidFill>
                  <a:schemeClr val="tx2"/>
                </a:solidFill>
              </a:rPr>
              <a:t>Brainstorming</a:t>
            </a:r>
          </a:p>
        </p:txBody>
      </p:sp>
      <p:sp>
        <p:nvSpPr>
          <p:cNvPr id="73731" name="Rectangle 3"/>
          <p:cNvSpPr>
            <a:spLocks noGrp="1" noChangeArrowheads="1"/>
          </p:cNvSpPr>
          <p:nvPr>
            <p:ph idx="1"/>
          </p:nvPr>
        </p:nvSpPr>
        <p:spPr>
          <a:xfrm>
            <a:off x="1958975" y="1468438"/>
            <a:ext cx="8229600" cy="4525962"/>
          </a:xfrm>
        </p:spPr>
        <p:txBody>
          <a:bodyPr>
            <a:normAutofit/>
          </a:bodyPr>
          <a:lstStyle/>
          <a:p>
            <a:pPr>
              <a:buFontTx/>
              <a:buNone/>
            </a:pPr>
            <a:r>
              <a:rPr lang="en-GB" dirty="0"/>
              <a:t>Brainstorming or ‘thought showers’ </a:t>
            </a:r>
            <a:endParaRPr lang="en-GB" dirty="0" smtClean="0"/>
          </a:p>
          <a:p>
            <a:pPr>
              <a:buFontTx/>
              <a:buNone/>
            </a:pPr>
            <a:r>
              <a:rPr lang="en-GB" dirty="0" smtClean="0"/>
              <a:t>involve </a:t>
            </a:r>
            <a:r>
              <a:rPr lang="en-GB" dirty="0"/>
              <a:t>the group adopting a</a:t>
            </a:r>
          </a:p>
          <a:p>
            <a:pPr>
              <a:buNone/>
            </a:pPr>
            <a:endParaRPr lang="en-GB" dirty="0"/>
          </a:p>
          <a:p>
            <a:pPr>
              <a:buFontTx/>
              <a:buNone/>
            </a:pPr>
            <a:r>
              <a:rPr lang="en-GB" i="1" dirty="0"/>
              <a:t>‘freewheeling attitude and generating as many ideas as possible, the more wild or apparently far-fetched the better’.</a:t>
            </a:r>
          </a:p>
          <a:p>
            <a:pPr>
              <a:buFontTx/>
              <a:buNone/>
            </a:pPr>
            <a:endParaRPr lang="en-GB" i="1" dirty="0"/>
          </a:p>
          <a:p>
            <a:pPr>
              <a:buFontTx/>
              <a:buNone/>
            </a:pPr>
            <a:r>
              <a:rPr lang="en-GB" sz="2400" dirty="0"/>
              <a:t>Osborn</a:t>
            </a:r>
          </a:p>
        </p:txBody>
      </p:sp>
      <p:pic>
        <p:nvPicPr>
          <p:cNvPr id="18434" name="Picture 2" descr="C:\Users\Michael\AppData\Local\Microsoft\Windows\Temporary Internet Files\Content.IE5\D6985L8L\MP900435893[1].jpg"/>
          <p:cNvPicPr>
            <a:picLocks noChangeAspect="1" noChangeArrowheads="1"/>
          </p:cNvPicPr>
          <p:nvPr/>
        </p:nvPicPr>
        <p:blipFill>
          <a:blip r:embed="rId3" cstate="print"/>
          <a:srcRect/>
          <a:stretch>
            <a:fillRect/>
          </a:stretch>
        </p:blipFill>
        <p:spPr bwMode="auto">
          <a:xfrm>
            <a:off x="8103096" y="0"/>
            <a:ext cx="2564904" cy="2564904"/>
          </a:xfrm>
          <a:prstGeom prst="rect">
            <a:avLst/>
          </a:prstGeom>
          <a:noFill/>
        </p:spPr>
      </p:pic>
    </p:spTree>
    <p:extLst>
      <p:ext uri="{BB962C8B-B14F-4D97-AF65-F5344CB8AC3E}">
        <p14:creationId xmlns:p14="http://schemas.microsoft.com/office/powerpoint/2010/main" val="1882311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73731">
                                            <p:txEl>
                                              <p:pRg st="3" end="3"/>
                                            </p:txEl>
                                          </p:spTgt>
                                        </p:tgtEl>
                                        <p:attrNameLst>
                                          <p:attrName>style.visibility</p:attrName>
                                        </p:attrNameLst>
                                      </p:cBhvr>
                                      <p:to>
                                        <p:strVal val="visible"/>
                                      </p:to>
                                    </p:set>
                                    <p:anim calcmode="discrete" valueType="clr">
                                      <p:cBhvr override="childStyle">
                                        <p:cTn id="7" dur="80"/>
                                        <p:tgtEl>
                                          <p:spTgt spid="73731">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3731">
                                            <p:txEl>
                                              <p:pRg st="3" end="3"/>
                                            </p:txEl>
                                          </p:spTgt>
                                        </p:tgtEl>
                                        <p:attrNameLst>
                                          <p:attrName>fillcolor</p:attrName>
                                        </p:attrNameLst>
                                      </p:cBhvr>
                                      <p:tavLst>
                                        <p:tav tm="0">
                                          <p:val>
                                            <p:clrVal>
                                              <a:schemeClr val="accent2"/>
                                            </p:clrVal>
                                          </p:val>
                                        </p:tav>
                                        <p:tav tm="50000">
                                          <p:val>
                                            <p:clrVal>
                                              <a:schemeClr val="hlink"/>
                                            </p:clrVal>
                                          </p:val>
                                        </p:tav>
                                      </p:tavLst>
                                    </p:anim>
                                    <p:set>
                                      <p:cBhvr>
                                        <p:cTn id="9" dur="80"/>
                                        <p:tgtEl>
                                          <p:spTgt spid="73731">
                                            <p:txEl>
                                              <p:pRg st="3" end="3"/>
                                            </p:txEl>
                                          </p:spTgt>
                                        </p:tgtEl>
                                        <p:attrNameLst>
                                          <p:attrName>fill.type</p:attrName>
                                        </p:attrNameLst>
                                      </p:cBhvr>
                                      <p:to>
                                        <p:strVal val="solid"/>
                                      </p:to>
                                    </p:set>
                                  </p:childTnLst>
                                </p:cTn>
                              </p:par>
                              <p:par>
                                <p:cTn id="10" presetID="27" presetClass="entr" presetSubtype="0" fill="hold" nodeType="withEffect">
                                  <p:stCondLst>
                                    <p:cond delay="0"/>
                                  </p:stCondLst>
                                  <p:iterate type="lt">
                                    <p:tmPct val="50000"/>
                                  </p:iterate>
                                  <p:childTnLst>
                                    <p:set>
                                      <p:cBhvr>
                                        <p:cTn id="11" dur="1" fill="hold">
                                          <p:stCondLst>
                                            <p:cond delay="0"/>
                                          </p:stCondLst>
                                        </p:cTn>
                                        <p:tgtEl>
                                          <p:spTgt spid="73731">
                                            <p:txEl>
                                              <p:pRg st="5" end="5"/>
                                            </p:txEl>
                                          </p:spTgt>
                                        </p:tgtEl>
                                        <p:attrNameLst>
                                          <p:attrName>style.visibility</p:attrName>
                                        </p:attrNameLst>
                                      </p:cBhvr>
                                      <p:to>
                                        <p:strVal val="visible"/>
                                      </p:to>
                                    </p:set>
                                    <p:anim calcmode="discrete" valueType="clr">
                                      <p:cBhvr override="childStyle">
                                        <p:cTn id="12" dur="80"/>
                                        <p:tgtEl>
                                          <p:spTgt spid="73731">
                                            <p:txEl>
                                              <p:pRg st="5" end="5"/>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73731">
                                            <p:txEl>
                                              <p:pRg st="5" end="5"/>
                                            </p:txEl>
                                          </p:spTgt>
                                        </p:tgtEl>
                                        <p:attrNameLst>
                                          <p:attrName>fillcolor</p:attrName>
                                        </p:attrNameLst>
                                      </p:cBhvr>
                                      <p:tavLst>
                                        <p:tav tm="0">
                                          <p:val>
                                            <p:clrVal>
                                              <a:schemeClr val="accent2"/>
                                            </p:clrVal>
                                          </p:val>
                                        </p:tav>
                                        <p:tav tm="50000">
                                          <p:val>
                                            <p:clrVal>
                                              <a:schemeClr val="hlink"/>
                                            </p:clrVal>
                                          </p:val>
                                        </p:tav>
                                      </p:tavLst>
                                    </p:anim>
                                    <p:set>
                                      <p:cBhvr>
                                        <p:cTn id="14" dur="80"/>
                                        <p:tgtEl>
                                          <p:spTgt spid="73731">
                                            <p:txEl>
                                              <p:pRg st="5" end="5"/>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normAutofit/>
          </a:bodyPr>
          <a:lstStyle/>
          <a:p>
            <a:pPr algn="l"/>
            <a:r>
              <a:rPr lang="en-GB" b="1" dirty="0">
                <a:solidFill>
                  <a:schemeClr val="tx2"/>
                </a:solidFill>
              </a:rPr>
              <a:t>Procedures for brainstorming</a:t>
            </a:r>
          </a:p>
        </p:txBody>
      </p:sp>
      <p:sp>
        <p:nvSpPr>
          <p:cNvPr id="74755" name="Rectangle 3"/>
          <p:cNvSpPr>
            <a:spLocks noGrp="1" noChangeArrowheads="1"/>
          </p:cNvSpPr>
          <p:nvPr>
            <p:ph idx="1"/>
          </p:nvPr>
        </p:nvSpPr>
        <p:spPr>
          <a:xfrm>
            <a:off x="1936751" y="1525589"/>
            <a:ext cx="8450263" cy="4483279"/>
          </a:xfrm>
          <a:noFill/>
          <a:ln/>
        </p:spPr>
        <p:txBody>
          <a:bodyPr>
            <a:spAutoFit/>
          </a:bodyPr>
          <a:lstStyle/>
          <a:p>
            <a:r>
              <a:rPr lang="en-GB" sz="2800" dirty="0"/>
              <a:t>Maximum </a:t>
            </a:r>
            <a:r>
              <a:rPr lang="en-GB" sz="2800" dirty="0"/>
              <a:t>freedom of expression and informality.</a:t>
            </a:r>
          </a:p>
          <a:p>
            <a:r>
              <a:rPr lang="en-GB" sz="2800" dirty="0"/>
              <a:t>Initial </a:t>
            </a:r>
            <a:r>
              <a:rPr lang="en-GB" sz="2800" dirty="0"/>
              <a:t>emphasis is on the quantity of ideas, not their quality.</a:t>
            </a:r>
          </a:p>
          <a:p>
            <a:r>
              <a:rPr lang="en-GB" sz="2800" dirty="0"/>
              <a:t>No individual ideas are criticised or rejected in the first stage.</a:t>
            </a:r>
          </a:p>
          <a:p>
            <a:r>
              <a:rPr lang="en-GB" sz="2800" dirty="0"/>
              <a:t>Members are encouraged to elaborate or build on ideas expressed by others.</a:t>
            </a:r>
          </a:p>
          <a:p>
            <a:r>
              <a:rPr lang="en-GB" sz="2800" dirty="0"/>
              <a:t>No </a:t>
            </a:r>
            <a:r>
              <a:rPr lang="en-GB" sz="2800" dirty="0"/>
              <a:t>evaluation of any particular idea until all ideas have been generated.</a:t>
            </a:r>
          </a:p>
        </p:txBody>
      </p:sp>
    </p:spTree>
    <p:extLst>
      <p:ext uri="{BB962C8B-B14F-4D97-AF65-F5344CB8AC3E}">
        <p14:creationId xmlns:p14="http://schemas.microsoft.com/office/powerpoint/2010/main" val="219420599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4755">
                                            <p:bg/>
                                          </p:spTgt>
                                        </p:tgtEl>
                                        <p:attrNameLst>
                                          <p:attrName>style.visibility</p:attrName>
                                        </p:attrNameLst>
                                      </p:cBhvr>
                                      <p:to>
                                        <p:strVal val="visible"/>
                                      </p:to>
                                    </p:set>
                                    <p:animEffect transition="in" filter="fade">
                                      <p:cBhvr>
                                        <p:cTn id="7" dur="2000"/>
                                        <p:tgtEl>
                                          <p:spTgt spid="74755">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4755">
                                            <p:txEl>
                                              <p:pRg st="0" end="0"/>
                                            </p:txEl>
                                          </p:spTgt>
                                        </p:tgtEl>
                                        <p:attrNameLst>
                                          <p:attrName>style.visibility</p:attrName>
                                        </p:attrNameLst>
                                      </p:cBhvr>
                                      <p:to>
                                        <p:strVal val="visible"/>
                                      </p:to>
                                    </p:set>
                                    <p:animEffect transition="in" filter="fade">
                                      <p:cBhvr>
                                        <p:cTn id="12" dur="2000"/>
                                        <p:tgtEl>
                                          <p:spTgt spid="7475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4755">
                                            <p:txEl>
                                              <p:pRg st="1" end="1"/>
                                            </p:txEl>
                                          </p:spTgt>
                                        </p:tgtEl>
                                        <p:attrNameLst>
                                          <p:attrName>style.visibility</p:attrName>
                                        </p:attrNameLst>
                                      </p:cBhvr>
                                      <p:to>
                                        <p:strVal val="visible"/>
                                      </p:to>
                                    </p:set>
                                    <p:animEffect transition="in" filter="fade">
                                      <p:cBhvr>
                                        <p:cTn id="17" dur="2000"/>
                                        <p:tgtEl>
                                          <p:spTgt spid="7475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4755">
                                            <p:txEl>
                                              <p:pRg st="2" end="2"/>
                                            </p:txEl>
                                          </p:spTgt>
                                        </p:tgtEl>
                                        <p:attrNameLst>
                                          <p:attrName>style.visibility</p:attrName>
                                        </p:attrNameLst>
                                      </p:cBhvr>
                                      <p:to>
                                        <p:strVal val="visible"/>
                                      </p:to>
                                    </p:set>
                                    <p:animEffect transition="in" filter="fade">
                                      <p:cBhvr>
                                        <p:cTn id="22" dur="2000"/>
                                        <p:tgtEl>
                                          <p:spTgt spid="7475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4755">
                                            <p:txEl>
                                              <p:pRg st="3" end="3"/>
                                            </p:txEl>
                                          </p:spTgt>
                                        </p:tgtEl>
                                        <p:attrNameLst>
                                          <p:attrName>style.visibility</p:attrName>
                                        </p:attrNameLst>
                                      </p:cBhvr>
                                      <p:to>
                                        <p:strVal val="visible"/>
                                      </p:to>
                                    </p:set>
                                    <p:animEffect transition="in" filter="fade">
                                      <p:cBhvr>
                                        <p:cTn id="27" dur="2000"/>
                                        <p:tgtEl>
                                          <p:spTgt spid="7475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4755">
                                            <p:txEl>
                                              <p:pRg st="4" end="4"/>
                                            </p:txEl>
                                          </p:spTgt>
                                        </p:tgtEl>
                                        <p:attrNameLst>
                                          <p:attrName>style.visibility</p:attrName>
                                        </p:attrNameLst>
                                      </p:cBhvr>
                                      <p:to>
                                        <p:strVal val="visible"/>
                                      </p:to>
                                    </p:set>
                                    <p:animEffect transition="in" filter="fade">
                                      <p:cBhvr>
                                        <p:cTn id="32" dur="2000"/>
                                        <p:tgtEl>
                                          <p:spTgt spid="747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smtClean="0">
                <a:solidFill>
                  <a:schemeClr val="tx2"/>
                </a:solidFill>
              </a:rPr>
              <a:t>Activity - Brainstorming</a:t>
            </a:r>
            <a:endParaRPr lang="en-GB" b="1" dirty="0">
              <a:solidFill>
                <a:schemeClr val="tx2"/>
              </a:solidFill>
            </a:endParaRPr>
          </a:p>
        </p:txBody>
      </p:sp>
      <p:sp>
        <p:nvSpPr>
          <p:cNvPr id="3" name="Content Placeholder 2"/>
          <p:cNvSpPr>
            <a:spLocks noGrp="1"/>
          </p:cNvSpPr>
          <p:nvPr>
            <p:ph idx="1"/>
          </p:nvPr>
        </p:nvSpPr>
        <p:spPr/>
        <p:txBody>
          <a:bodyPr>
            <a:normAutofit/>
          </a:bodyPr>
          <a:lstStyle/>
          <a:p>
            <a:pPr>
              <a:buNone/>
            </a:pPr>
            <a:r>
              <a:rPr lang="en-GB" dirty="0" smtClean="0"/>
              <a:t>	Work in small groups </a:t>
            </a:r>
          </a:p>
          <a:p>
            <a:pPr>
              <a:buNone/>
            </a:pPr>
            <a:endParaRPr lang="en-GB" dirty="0" smtClean="0"/>
          </a:p>
          <a:p>
            <a:pPr>
              <a:buNone/>
            </a:pPr>
            <a:r>
              <a:rPr lang="en-GB" dirty="0" smtClean="0"/>
              <a:t>	Follow the rules for brainstorming </a:t>
            </a:r>
          </a:p>
          <a:p>
            <a:pPr>
              <a:buNone/>
            </a:pPr>
            <a:r>
              <a:rPr lang="en-GB" dirty="0" smtClean="0"/>
              <a:t>	You have 2 minutes to identify as many possible uses as possible for a:</a:t>
            </a:r>
          </a:p>
          <a:p>
            <a:pPr>
              <a:buNone/>
            </a:pPr>
            <a:endParaRPr lang="en-GB" dirty="0" smtClean="0"/>
          </a:p>
          <a:p>
            <a:pPr>
              <a:buNone/>
            </a:pPr>
            <a:r>
              <a:rPr lang="en-GB" dirty="0" smtClean="0"/>
              <a:t>	</a:t>
            </a:r>
            <a:r>
              <a:rPr lang="en-GB" sz="6600" b="1" dirty="0"/>
              <a:t>Rubber Band</a:t>
            </a:r>
            <a:endParaRPr lang="en-GB" sz="6600" b="1" dirty="0"/>
          </a:p>
        </p:txBody>
      </p:sp>
    </p:spTree>
    <p:extLst>
      <p:ext uri="{BB962C8B-B14F-4D97-AF65-F5344CB8AC3E}">
        <p14:creationId xmlns:p14="http://schemas.microsoft.com/office/powerpoint/2010/main" val="2799105401"/>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1981200" y="0"/>
            <a:ext cx="8229600" cy="1196752"/>
          </a:xfrm>
        </p:spPr>
        <p:txBody>
          <a:bodyPr>
            <a:normAutofit/>
          </a:bodyPr>
          <a:lstStyle/>
          <a:p>
            <a:pPr algn="l"/>
            <a:r>
              <a:rPr lang="en-GB" b="1" dirty="0">
                <a:solidFill>
                  <a:schemeClr val="tx2"/>
                </a:solidFill>
              </a:rPr>
              <a:t>Self-managed </a:t>
            </a:r>
            <a:r>
              <a:rPr lang="en-GB" b="1" dirty="0" smtClean="0">
                <a:solidFill>
                  <a:schemeClr val="tx2"/>
                </a:solidFill>
              </a:rPr>
              <a:t/>
            </a:r>
            <a:br>
              <a:rPr lang="en-GB" b="1" dirty="0" smtClean="0">
                <a:solidFill>
                  <a:schemeClr val="tx2"/>
                </a:solidFill>
              </a:rPr>
            </a:br>
            <a:r>
              <a:rPr lang="en-GB" b="1" dirty="0" smtClean="0">
                <a:solidFill>
                  <a:schemeClr val="tx2"/>
                </a:solidFill>
              </a:rPr>
              <a:t>work </a:t>
            </a:r>
            <a:r>
              <a:rPr lang="en-GB" b="1" dirty="0">
                <a:solidFill>
                  <a:schemeClr val="tx2"/>
                </a:solidFill>
              </a:rPr>
              <a:t>groups</a:t>
            </a:r>
          </a:p>
        </p:txBody>
      </p:sp>
      <p:sp>
        <p:nvSpPr>
          <p:cNvPr id="80899" name="Rectangle 3"/>
          <p:cNvSpPr>
            <a:spLocks noGrp="1" noChangeArrowheads="1"/>
          </p:cNvSpPr>
          <p:nvPr>
            <p:ph idx="1"/>
          </p:nvPr>
        </p:nvSpPr>
        <p:spPr>
          <a:xfrm>
            <a:off x="1947863" y="1268760"/>
            <a:ext cx="8374062" cy="5112568"/>
          </a:xfrm>
        </p:spPr>
        <p:txBody>
          <a:bodyPr>
            <a:normAutofit fontScale="92500" lnSpcReduction="10000"/>
          </a:bodyPr>
          <a:lstStyle/>
          <a:p>
            <a:pPr>
              <a:lnSpc>
                <a:spcPct val="90000"/>
              </a:lnSpc>
              <a:buFontTx/>
              <a:buNone/>
            </a:pPr>
            <a:r>
              <a:rPr lang="en-GB" sz="2800" dirty="0"/>
              <a:t>	</a:t>
            </a:r>
          </a:p>
          <a:p>
            <a:pPr>
              <a:lnSpc>
                <a:spcPct val="90000"/>
              </a:lnSpc>
              <a:buFontTx/>
              <a:buNone/>
            </a:pPr>
            <a:r>
              <a:rPr lang="en-GB" sz="2800" dirty="0"/>
              <a:t>	</a:t>
            </a:r>
            <a:r>
              <a:rPr lang="en-GB" dirty="0" smtClean="0"/>
              <a:t>Emerged </a:t>
            </a:r>
            <a:r>
              <a:rPr lang="en-GB" dirty="0"/>
              <a:t>from </a:t>
            </a:r>
            <a:r>
              <a:rPr lang="en-GB" dirty="0" smtClean="0"/>
              <a:t>work </a:t>
            </a:r>
            <a:r>
              <a:rPr lang="en-GB" dirty="0"/>
              <a:t>redesign and job enrichment. </a:t>
            </a:r>
            <a:endParaRPr lang="en-GB" dirty="0" smtClean="0"/>
          </a:p>
          <a:p>
            <a:pPr>
              <a:lnSpc>
                <a:spcPct val="90000"/>
              </a:lnSpc>
              <a:buFontTx/>
              <a:buNone/>
            </a:pPr>
            <a:r>
              <a:rPr lang="en-GB" dirty="0" smtClean="0"/>
              <a:t>	Key features:</a:t>
            </a:r>
          </a:p>
          <a:p>
            <a:pPr>
              <a:lnSpc>
                <a:spcPct val="90000"/>
              </a:lnSpc>
              <a:buFontTx/>
              <a:buNone/>
            </a:pPr>
            <a:endParaRPr lang="en-GB" sz="2800" dirty="0"/>
          </a:p>
          <a:p>
            <a:pPr lvl="1">
              <a:lnSpc>
                <a:spcPct val="90000"/>
              </a:lnSpc>
            </a:pPr>
            <a:r>
              <a:rPr lang="en-GB" sz="2400" dirty="0"/>
              <a:t>Specific goals are set but the group decides on the means of achieving them.</a:t>
            </a:r>
          </a:p>
          <a:p>
            <a:pPr lvl="1">
              <a:lnSpc>
                <a:spcPct val="90000"/>
              </a:lnSpc>
            </a:pPr>
            <a:r>
              <a:rPr lang="en-GB" sz="2400" dirty="0"/>
              <a:t>Group members have freedom of choice and</a:t>
            </a:r>
            <a:br>
              <a:rPr lang="en-GB" sz="2400" dirty="0"/>
            </a:br>
            <a:r>
              <a:rPr lang="en-GB" sz="2400" dirty="0"/>
              <a:t>discretion over the planning and execution of work.</a:t>
            </a:r>
          </a:p>
          <a:p>
            <a:pPr lvl="1">
              <a:lnSpc>
                <a:spcPct val="90000"/>
              </a:lnSpc>
            </a:pPr>
            <a:r>
              <a:rPr lang="en-GB" sz="2400" dirty="0"/>
              <a:t>Collectively members have the necessary expertise</a:t>
            </a:r>
            <a:br>
              <a:rPr lang="en-GB" sz="2400" dirty="0"/>
            </a:br>
            <a:r>
              <a:rPr lang="en-GB" sz="2400" dirty="0"/>
              <a:t>to succeed in the task.</a:t>
            </a:r>
          </a:p>
          <a:p>
            <a:pPr lvl="1">
              <a:lnSpc>
                <a:spcPct val="90000"/>
              </a:lnSpc>
            </a:pPr>
            <a:r>
              <a:rPr lang="en-GB" sz="2400" dirty="0"/>
              <a:t>The level of external supervision is reduced.</a:t>
            </a:r>
          </a:p>
          <a:p>
            <a:pPr lvl="1">
              <a:lnSpc>
                <a:spcPct val="90000"/>
              </a:lnSpc>
            </a:pPr>
            <a:r>
              <a:rPr lang="en-GB" sz="2400" dirty="0"/>
              <a:t>Feedback and evaluation are related to the performance of the group as a whole.</a:t>
            </a:r>
          </a:p>
        </p:txBody>
      </p:sp>
      <p:pic>
        <p:nvPicPr>
          <p:cNvPr id="20482" name="Picture 2" descr="C:\Users\Michael\AppData\Local\Microsoft\Windows\Temporary Internet Files\Content.IE5\IVNQBAJR\MP900449121[1].jpg"/>
          <p:cNvPicPr>
            <a:picLocks noChangeAspect="1" noChangeArrowheads="1"/>
          </p:cNvPicPr>
          <p:nvPr/>
        </p:nvPicPr>
        <p:blipFill>
          <a:blip r:embed="rId3" cstate="print"/>
          <a:srcRect/>
          <a:stretch>
            <a:fillRect/>
          </a:stretch>
        </p:blipFill>
        <p:spPr bwMode="auto">
          <a:xfrm>
            <a:off x="7968208" y="0"/>
            <a:ext cx="2699792" cy="1592796"/>
          </a:xfrm>
          <a:prstGeom prst="rect">
            <a:avLst/>
          </a:prstGeom>
          <a:noFill/>
        </p:spPr>
      </p:pic>
    </p:spTree>
    <p:extLst>
      <p:ext uri="{BB962C8B-B14F-4D97-AF65-F5344CB8AC3E}">
        <p14:creationId xmlns:p14="http://schemas.microsoft.com/office/powerpoint/2010/main" val="118464948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0899">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80899">
                                            <p:txEl>
                                              <p:pRg st="5" end="5"/>
                                            </p:txEl>
                                          </p:spTgt>
                                        </p:tgtEl>
                                        <p:attrNameLst>
                                          <p:attrName>style.visibility</p:attrName>
                                        </p:attrNameLst>
                                      </p:cBhvr>
                                      <p:to>
                                        <p:strVal val="visible"/>
                                      </p:to>
                                    </p:set>
                                    <p:animEffect transition="in" filter="blinds(horizontal)">
                                      <p:cBhvr>
                                        <p:cTn id="11" dur="500"/>
                                        <p:tgtEl>
                                          <p:spTgt spid="80899">
                                            <p:txEl>
                                              <p:pRg st="5" end="5"/>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80899">
                                            <p:txEl>
                                              <p:pRg st="6" end="6"/>
                                            </p:txEl>
                                          </p:spTgt>
                                        </p:tgtEl>
                                        <p:attrNameLst>
                                          <p:attrName>style.visibility</p:attrName>
                                        </p:attrNameLst>
                                      </p:cBhvr>
                                      <p:to>
                                        <p:strVal val="visible"/>
                                      </p:to>
                                    </p:set>
                                    <p:animEffect transition="in" filter="blinds(horizontal)">
                                      <p:cBhvr>
                                        <p:cTn id="16" dur="500"/>
                                        <p:tgtEl>
                                          <p:spTgt spid="80899">
                                            <p:txEl>
                                              <p:pRg st="6" end="6"/>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80899">
                                            <p:txEl>
                                              <p:pRg st="7" end="7"/>
                                            </p:txEl>
                                          </p:spTgt>
                                        </p:tgtEl>
                                        <p:attrNameLst>
                                          <p:attrName>style.visibility</p:attrName>
                                        </p:attrNameLst>
                                      </p:cBhvr>
                                      <p:to>
                                        <p:strVal val="visible"/>
                                      </p:to>
                                    </p:set>
                                    <p:animEffect transition="in" filter="blinds(horizontal)">
                                      <p:cBhvr>
                                        <p:cTn id="21" dur="500"/>
                                        <p:tgtEl>
                                          <p:spTgt spid="80899">
                                            <p:txEl>
                                              <p:pRg st="7" end="7"/>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8089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pPr algn="l"/>
            <a:r>
              <a:rPr lang="en-GB" b="1" dirty="0">
                <a:solidFill>
                  <a:schemeClr val="tx2"/>
                </a:solidFill>
              </a:rPr>
              <a:t>Building successful teams</a:t>
            </a:r>
          </a:p>
        </p:txBody>
      </p:sp>
      <p:sp>
        <p:nvSpPr>
          <p:cNvPr id="81923" name="Rectangle 3"/>
          <p:cNvSpPr>
            <a:spLocks noGrp="1" noChangeArrowheads="1"/>
          </p:cNvSpPr>
          <p:nvPr>
            <p:ph idx="1"/>
          </p:nvPr>
        </p:nvSpPr>
        <p:spPr>
          <a:xfrm>
            <a:off x="1936751" y="1340769"/>
            <a:ext cx="8462963" cy="3144451"/>
          </a:xfrm>
          <a:noFill/>
          <a:ln/>
        </p:spPr>
        <p:txBody>
          <a:bodyPr wrap="square">
            <a:spAutoFit/>
          </a:bodyPr>
          <a:lstStyle/>
          <a:p>
            <a:pPr>
              <a:buFontTx/>
              <a:buNone/>
            </a:pPr>
            <a:r>
              <a:rPr lang="en-GB" sz="2800" dirty="0"/>
              <a:t>Who builds/designs teams?   </a:t>
            </a:r>
            <a:r>
              <a:rPr lang="en-GB" sz="2800" b="1" dirty="0"/>
              <a:t>Managers</a:t>
            </a:r>
          </a:p>
          <a:p>
            <a:pPr lvl="1"/>
            <a:r>
              <a:rPr lang="en-GB" dirty="0" smtClean="0"/>
              <a:t>Clarification </a:t>
            </a:r>
            <a:r>
              <a:rPr lang="en-GB" dirty="0"/>
              <a:t>of objectives and resources</a:t>
            </a:r>
          </a:p>
          <a:p>
            <a:pPr lvl="1"/>
            <a:r>
              <a:rPr lang="en-GB" dirty="0"/>
              <a:t>Organisational processes and clarification of roles</a:t>
            </a:r>
          </a:p>
          <a:p>
            <a:pPr lvl="1"/>
            <a:r>
              <a:rPr lang="en-GB" dirty="0"/>
              <a:t>Empowerment, decision-making and channels of communication</a:t>
            </a:r>
          </a:p>
          <a:p>
            <a:pPr lvl="1"/>
            <a:r>
              <a:rPr lang="en-GB" dirty="0"/>
              <a:t>Patterns of interaction, task and maintenance functions</a:t>
            </a:r>
          </a:p>
          <a:p>
            <a:pPr lvl="1"/>
            <a:r>
              <a:rPr lang="en-GB" dirty="0"/>
              <a:t>Social processes and the informal organisation</a:t>
            </a:r>
          </a:p>
          <a:p>
            <a:pPr lvl="1"/>
            <a:r>
              <a:rPr lang="en-GB" dirty="0"/>
              <a:t>Management systems and leadership style</a:t>
            </a:r>
          </a:p>
          <a:p>
            <a:pPr lvl="1"/>
            <a:r>
              <a:rPr lang="en-GB" dirty="0"/>
              <a:t>Training and development</a:t>
            </a:r>
          </a:p>
        </p:txBody>
      </p:sp>
      <p:pic>
        <p:nvPicPr>
          <p:cNvPr id="21506" name="Picture 2" descr="C:\Users\Michael\AppData\Local\Microsoft\Windows\Temporary Internet Files\Content.IE5\IVNQBAJR\MC900078837[1].wmf"/>
          <p:cNvPicPr>
            <a:picLocks noChangeAspect="1" noChangeArrowheads="1"/>
          </p:cNvPicPr>
          <p:nvPr/>
        </p:nvPicPr>
        <p:blipFill>
          <a:blip r:embed="rId3" cstate="print"/>
          <a:srcRect/>
          <a:stretch>
            <a:fillRect/>
          </a:stretch>
        </p:blipFill>
        <p:spPr bwMode="auto">
          <a:xfrm>
            <a:off x="8616280" y="1"/>
            <a:ext cx="2051720" cy="1934709"/>
          </a:xfrm>
          <a:prstGeom prst="rect">
            <a:avLst/>
          </a:prstGeom>
          <a:noFill/>
        </p:spPr>
      </p:pic>
    </p:spTree>
    <p:extLst>
      <p:ext uri="{BB962C8B-B14F-4D97-AF65-F5344CB8AC3E}">
        <p14:creationId xmlns:p14="http://schemas.microsoft.com/office/powerpoint/2010/main" val="117960890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2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81923">
                                            <p:txEl>
                                              <p:pRg st="1" end="1"/>
                                            </p:txEl>
                                          </p:spTgt>
                                        </p:tgtEl>
                                        <p:attrNameLst>
                                          <p:attrName>style.visibility</p:attrName>
                                        </p:attrNameLst>
                                      </p:cBhvr>
                                      <p:to>
                                        <p:strVal val="visible"/>
                                      </p:to>
                                    </p:set>
                                    <p:animEffect transition="in" filter="blinds(horizontal)">
                                      <p:cBhvr>
                                        <p:cTn id="15" dur="500"/>
                                        <p:tgtEl>
                                          <p:spTgt spid="81923">
                                            <p:txEl>
                                              <p:pRg st="1" end="1"/>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81923">
                                            <p:txEl>
                                              <p:pRg st="2" end="2"/>
                                            </p:txEl>
                                          </p:spTgt>
                                        </p:tgtEl>
                                        <p:attrNameLst>
                                          <p:attrName>style.visibility</p:attrName>
                                        </p:attrNameLst>
                                      </p:cBhvr>
                                      <p:to>
                                        <p:strVal val="visible"/>
                                      </p:to>
                                    </p:set>
                                    <p:animEffect transition="in" filter="blinds(horizontal)">
                                      <p:cBhvr>
                                        <p:cTn id="18" dur="500"/>
                                        <p:tgtEl>
                                          <p:spTgt spid="81923">
                                            <p:txEl>
                                              <p:pRg st="2" end="2"/>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81923">
                                            <p:txEl>
                                              <p:pRg st="3" end="3"/>
                                            </p:txEl>
                                          </p:spTgt>
                                        </p:tgtEl>
                                        <p:attrNameLst>
                                          <p:attrName>style.visibility</p:attrName>
                                        </p:attrNameLst>
                                      </p:cBhvr>
                                      <p:to>
                                        <p:strVal val="visible"/>
                                      </p:to>
                                    </p:set>
                                    <p:animEffect transition="in" filter="blinds(horizontal)">
                                      <p:cBhvr>
                                        <p:cTn id="21" dur="500"/>
                                        <p:tgtEl>
                                          <p:spTgt spid="81923">
                                            <p:txEl>
                                              <p:pRg st="3" end="3"/>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81923">
                                            <p:txEl>
                                              <p:pRg st="4" end="4"/>
                                            </p:txEl>
                                          </p:spTgt>
                                        </p:tgtEl>
                                        <p:attrNameLst>
                                          <p:attrName>style.visibility</p:attrName>
                                        </p:attrNameLst>
                                      </p:cBhvr>
                                      <p:to>
                                        <p:strVal val="visible"/>
                                      </p:to>
                                    </p:set>
                                    <p:animEffect transition="in" filter="blinds(horizontal)">
                                      <p:cBhvr>
                                        <p:cTn id="24" dur="500"/>
                                        <p:tgtEl>
                                          <p:spTgt spid="81923">
                                            <p:txEl>
                                              <p:pRg st="4" end="4"/>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81923">
                                            <p:txEl>
                                              <p:pRg st="5" end="5"/>
                                            </p:txEl>
                                          </p:spTgt>
                                        </p:tgtEl>
                                        <p:attrNameLst>
                                          <p:attrName>style.visibility</p:attrName>
                                        </p:attrNameLst>
                                      </p:cBhvr>
                                      <p:to>
                                        <p:strVal val="visible"/>
                                      </p:to>
                                    </p:set>
                                    <p:animEffect transition="in" filter="blinds(horizontal)">
                                      <p:cBhvr>
                                        <p:cTn id="27" dur="500"/>
                                        <p:tgtEl>
                                          <p:spTgt spid="81923">
                                            <p:txEl>
                                              <p:pRg st="5" end="5"/>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81923">
                                            <p:txEl>
                                              <p:pRg st="6" end="6"/>
                                            </p:txEl>
                                          </p:spTgt>
                                        </p:tgtEl>
                                        <p:attrNameLst>
                                          <p:attrName>style.visibility</p:attrName>
                                        </p:attrNameLst>
                                      </p:cBhvr>
                                      <p:to>
                                        <p:strVal val="visible"/>
                                      </p:to>
                                    </p:set>
                                    <p:animEffect transition="in" filter="blinds(horizontal)">
                                      <p:cBhvr>
                                        <p:cTn id="30" dur="500"/>
                                        <p:tgtEl>
                                          <p:spTgt spid="81923">
                                            <p:txEl>
                                              <p:pRg st="6" end="6"/>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81923">
                                            <p:txEl>
                                              <p:pRg st="7" end="7"/>
                                            </p:txEl>
                                          </p:spTgt>
                                        </p:tgtEl>
                                        <p:attrNameLst>
                                          <p:attrName>style.visibility</p:attrName>
                                        </p:attrNameLst>
                                      </p:cBhvr>
                                      <p:to>
                                        <p:strVal val="visible"/>
                                      </p:to>
                                    </p:set>
                                    <p:animEffect transition="in" filter="blinds(horizontal)">
                                      <p:cBhvr>
                                        <p:cTn id="33" dur="500"/>
                                        <p:tgtEl>
                                          <p:spTgt spid="8192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normAutofit/>
          </a:bodyPr>
          <a:lstStyle/>
          <a:p>
            <a:pPr algn="l"/>
            <a:r>
              <a:rPr lang="en-GB" b="1" dirty="0">
                <a:solidFill>
                  <a:schemeClr val="tx2"/>
                </a:solidFill>
              </a:rPr>
              <a:t>Skills for successful </a:t>
            </a:r>
            <a:r>
              <a:rPr lang="en-GB" b="1" dirty="0" smtClean="0">
                <a:solidFill>
                  <a:schemeClr val="tx2"/>
                </a:solidFill>
              </a:rPr>
              <a:t/>
            </a:r>
            <a:br>
              <a:rPr lang="en-GB" b="1" dirty="0" smtClean="0">
                <a:solidFill>
                  <a:schemeClr val="tx2"/>
                </a:solidFill>
              </a:rPr>
            </a:br>
            <a:r>
              <a:rPr lang="en-GB" b="1" dirty="0" smtClean="0">
                <a:solidFill>
                  <a:schemeClr val="tx2"/>
                </a:solidFill>
              </a:rPr>
              <a:t>teamwork</a:t>
            </a:r>
            <a:endParaRPr lang="en-GB" b="1" dirty="0">
              <a:solidFill>
                <a:schemeClr val="tx2"/>
              </a:solidFill>
            </a:endParaRPr>
          </a:p>
        </p:txBody>
      </p:sp>
      <p:sp>
        <p:nvSpPr>
          <p:cNvPr id="82947" name="Rectangle 3"/>
          <p:cNvSpPr>
            <a:spLocks noGrp="1" noChangeArrowheads="1"/>
          </p:cNvSpPr>
          <p:nvPr>
            <p:ph sz="half" idx="1"/>
          </p:nvPr>
        </p:nvSpPr>
        <p:spPr>
          <a:xfrm>
            <a:off x="1976438" y="1522413"/>
            <a:ext cx="4038600" cy="2395528"/>
          </a:xfrm>
        </p:spPr>
        <p:txBody>
          <a:bodyPr>
            <a:spAutoFit/>
          </a:bodyPr>
          <a:lstStyle/>
          <a:p>
            <a:r>
              <a:rPr lang="en-GB" dirty="0"/>
              <a:t>Self management</a:t>
            </a:r>
          </a:p>
          <a:p>
            <a:r>
              <a:rPr lang="en-GB" dirty="0"/>
              <a:t>Communication</a:t>
            </a:r>
          </a:p>
          <a:p>
            <a:r>
              <a:rPr lang="en-GB" dirty="0"/>
              <a:t>Leadership</a:t>
            </a:r>
          </a:p>
          <a:p>
            <a:r>
              <a:rPr lang="en-GB" dirty="0"/>
              <a:t>Responsibility</a:t>
            </a:r>
          </a:p>
          <a:p>
            <a:r>
              <a:rPr lang="en-GB" dirty="0"/>
              <a:t>Supportiveness of diversity</a:t>
            </a:r>
          </a:p>
          <a:p>
            <a:r>
              <a:rPr lang="en-GB" dirty="0"/>
              <a:t>Feedback and evaluation</a:t>
            </a:r>
          </a:p>
        </p:txBody>
      </p:sp>
      <p:sp>
        <p:nvSpPr>
          <p:cNvPr id="82948" name="Rectangle 4"/>
          <p:cNvSpPr>
            <a:spLocks noGrp="1" noChangeArrowheads="1"/>
          </p:cNvSpPr>
          <p:nvPr>
            <p:ph sz="half" idx="2"/>
          </p:nvPr>
        </p:nvSpPr>
        <p:spPr>
          <a:xfrm>
            <a:off x="6000750" y="1522413"/>
            <a:ext cx="4038600" cy="3611245"/>
          </a:xfrm>
          <a:noFill/>
          <a:ln/>
        </p:spPr>
        <p:txBody>
          <a:bodyPr wrap="square">
            <a:spAutoFit/>
          </a:bodyPr>
          <a:lstStyle/>
          <a:p>
            <a:r>
              <a:rPr lang="en-GB" dirty="0"/>
              <a:t>Strategic planning</a:t>
            </a:r>
          </a:p>
          <a:p>
            <a:r>
              <a:rPr lang="en-GB" dirty="0"/>
              <a:t>Shaping successful meetings</a:t>
            </a:r>
          </a:p>
          <a:p>
            <a:r>
              <a:rPr lang="en-GB" dirty="0"/>
              <a:t>Resolving </a:t>
            </a:r>
            <a:r>
              <a:rPr lang="en-GB" dirty="0" smtClean="0"/>
              <a:t>conflicts</a:t>
            </a:r>
          </a:p>
          <a:p>
            <a:endParaRPr lang="en-GB" dirty="0" smtClean="0"/>
          </a:p>
          <a:p>
            <a:pPr>
              <a:buNone/>
            </a:pPr>
            <a:r>
              <a:rPr lang="en-GB" b="1" dirty="0" smtClean="0"/>
              <a:t>And........</a:t>
            </a:r>
          </a:p>
          <a:p>
            <a:pPr>
              <a:buNone/>
            </a:pPr>
            <a:endParaRPr lang="en-GB" b="1" dirty="0" smtClean="0"/>
          </a:p>
          <a:p>
            <a:r>
              <a:rPr lang="en-GB" b="1" dirty="0" smtClean="0"/>
              <a:t>Enjoyment</a:t>
            </a:r>
          </a:p>
          <a:p>
            <a:pPr>
              <a:buNone/>
            </a:pPr>
            <a:r>
              <a:rPr lang="en-GB" b="1" dirty="0" smtClean="0"/>
              <a:t>	Have fun!</a:t>
            </a:r>
            <a:endParaRPr lang="en-GB" b="1" dirty="0"/>
          </a:p>
          <a:p>
            <a:pPr>
              <a:buNone/>
            </a:pPr>
            <a:endParaRPr lang="en-GB" dirty="0"/>
          </a:p>
        </p:txBody>
      </p:sp>
      <p:pic>
        <p:nvPicPr>
          <p:cNvPr id="22530" name="Picture 2" descr="C:\Users\Michael\AppData\Local\Microsoft\Windows\Temporary Internet Files\Content.IE5\D6985L8L\MC900370018[1].wmf"/>
          <p:cNvPicPr>
            <a:picLocks noChangeAspect="1" noChangeArrowheads="1"/>
          </p:cNvPicPr>
          <p:nvPr/>
        </p:nvPicPr>
        <p:blipFill>
          <a:blip r:embed="rId3" cstate="print"/>
          <a:srcRect/>
          <a:stretch>
            <a:fillRect/>
          </a:stretch>
        </p:blipFill>
        <p:spPr bwMode="auto">
          <a:xfrm>
            <a:off x="8544272" y="0"/>
            <a:ext cx="1842516" cy="1535278"/>
          </a:xfrm>
          <a:prstGeom prst="rect">
            <a:avLst/>
          </a:prstGeom>
          <a:noFill/>
        </p:spPr>
      </p:pic>
      <p:pic>
        <p:nvPicPr>
          <p:cNvPr id="22531" name="Picture 3" descr="C:\Users\Michael\AppData\Local\Microsoft\Windows\Temporary Internet Files\Content.IE5\D6985L8L\MP900431163[1].jpg"/>
          <p:cNvPicPr>
            <a:picLocks noChangeAspect="1" noChangeArrowheads="1"/>
          </p:cNvPicPr>
          <p:nvPr/>
        </p:nvPicPr>
        <p:blipFill>
          <a:blip r:embed="rId4" cstate="print"/>
          <a:srcRect/>
          <a:stretch>
            <a:fillRect/>
          </a:stretch>
        </p:blipFill>
        <p:spPr bwMode="auto">
          <a:xfrm>
            <a:off x="8400256" y="5013177"/>
            <a:ext cx="2051720" cy="1367279"/>
          </a:xfrm>
          <a:prstGeom prst="rect">
            <a:avLst/>
          </a:prstGeom>
          <a:noFill/>
        </p:spPr>
      </p:pic>
    </p:spTree>
    <p:extLst>
      <p:ext uri="{BB962C8B-B14F-4D97-AF65-F5344CB8AC3E}">
        <p14:creationId xmlns:p14="http://schemas.microsoft.com/office/powerpoint/2010/main" val="406511781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2947">
                                            <p:txEl>
                                              <p:pRg st="0" end="0"/>
                                            </p:txEl>
                                          </p:spTgt>
                                        </p:tgtEl>
                                        <p:attrNameLst>
                                          <p:attrName>style.visibility</p:attrName>
                                        </p:attrNameLst>
                                      </p:cBhvr>
                                      <p:to>
                                        <p:strVal val="visible"/>
                                      </p:to>
                                    </p:set>
                                    <p:animEffect transition="in" filter="blinds(horizontal)">
                                      <p:cBhvr>
                                        <p:cTn id="7" dur="500"/>
                                        <p:tgtEl>
                                          <p:spTgt spid="82947">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82947">
                                            <p:txEl>
                                              <p:pRg st="1" end="1"/>
                                            </p:txEl>
                                          </p:spTgt>
                                        </p:tgtEl>
                                        <p:attrNameLst>
                                          <p:attrName>style.visibility</p:attrName>
                                        </p:attrNameLst>
                                      </p:cBhvr>
                                      <p:to>
                                        <p:strVal val="visible"/>
                                      </p:to>
                                    </p:set>
                                    <p:animEffect transition="in" filter="blinds(horizontal)">
                                      <p:cBhvr>
                                        <p:cTn id="10" dur="500"/>
                                        <p:tgtEl>
                                          <p:spTgt spid="82947">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82947">
                                            <p:txEl>
                                              <p:pRg st="2" end="2"/>
                                            </p:txEl>
                                          </p:spTgt>
                                        </p:tgtEl>
                                        <p:attrNameLst>
                                          <p:attrName>style.visibility</p:attrName>
                                        </p:attrNameLst>
                                      </p:cBhvr>
                                      <p:to>
                                        <p:strVal val="visible"/>
                                      </p:to>
                                    </p:set>
                                    <p:animEffect transition="in" filter="blinds(horizontal)">
                                      <p:cBhvr>
                                        <p:cTn id="13" dur="500"/>
                                        <p:tgtEl>
                                          <p:spTgt spid="82947">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82947">
                                            <p:txEl>
                                              <p:pRg st="3" end="3"/>
                                            </p:txEl>
                                          </p:spTgt>
                                        </p:tgtEl>
                                        <p:attrNameLst>
                                          <p:attrName>style.visibility</p:attrName>
                                        </p:attrNameLst>
                                      </p:cBhvr>
                                      <p:to>
                                        <p:strVal val="visible"/>
                                      </p:to>
                                    </p:set>
                                    <p:animEffect transition="in" filter="blinds(horizontal)">
                                      <p:cBhvr>
                                        <p:cTn id="16" dur="500"/>
                                        <p:tgtEl>
                                          <p:spTgt spid="82947">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82947">
                                            <p:txEl>
                                              <p:pRg st="4" end="4"/>
                                            </p:txEl>
                                          </p:spTgt>
                                        </p:tgtEl>
                                        <p:attrNameLst>
                                          <p:attrName>style.visibility</p:attrName>
                                        </p:attrNameLst>
                                      </p:cBhvr>
                                      <p:to>
                                        <p:strVal val="visible"/>
                                      </p:to>
                                    </p:set>
                                    <p:animEffect transition="in" filter="blinds(horizontal)">
                                      <p:cBhvr>
                                        <p:cTn id="19" dur="500"/>
                                        <p:tgtEl>
                                          <p:spTgt spid="82947">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82947">
                                            <p:txEl>
                                              <p:pRg st="5" end="5"/>
                                            </p:txEl>
                                          </p:spTgt>
                                        </p:tgtEl>
                                        <p:attrNameLst>
                                          <p:attrName>style.visibility</p:attrName>
                                        </p:attrNameLst>
                                      </p:cBhvr>
                                      <p:to>
                                        <p:strVal val="visible"/>
                                      </p:to>
                                    </p:set>
                                    <p:animEffect transition="in" filter="blinds(horizontal)">
                                      <p:cBhvr>
                                        <p:cTn id="22" dur="500"/>
                                        <p:tgtEl>
                                          <p:spTgt spid="82947">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82948">
                                            <p:txEl>
                                              <p:pRg st="0" end="0"/>
                                            </p:txEl>
                                          </p:spTgt>
                                        </p:tgtEl>
                                        <p:attrNameLst>
                                          <p:attrName>style.visibility</p:attrName>
                                        </p:attrNameLst>
                                      </p:cBhvr>
                                      <p:to>
                                        <p:strVal val="visible"/>
                                      </p:to>
                                    </p:set>
                                    <p:animEffect transition="in" filter="blinds(horizontal)">
                                      <p:cBhvr>
                                        <p:cTn id="27" dur="500"/>
                                        <p:tgtEl>
                                          <p:spTgt spid="82948">
                                            <p:txEl>
                                              <p:pRg st="0" end="0"/>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82948">
                                            <p:txEl>
                                              <p:pRg st="1" end="1"/>
                                            </p:txEl>
                                          </p:spTgt>
                                        </p:tgtEl>
                                        <p:attrNameLst>
                                          <p:attrName>style.visibility</p:attrName>
                                        </p:attrNameLst>
                                      </p:cBhvr>
                                      <p:to>
                                        <p:strVal val="visible"/>
                                      </p:to>
                                    </p:set>
                                    <p:animEffect transition="in" filter="blinds(horizontal)">
                                      <p:cBhvr>
                                        <p:cTn id="30" dur="500"/>
                                        <p:tgtEl>
                                          <p:spTgt spid="82948">
                                            <p:txEl>
                                              <p:pRg st="1" end="1"/>
                                            </p:txEl>
                                          </p:spTgt>
                                        </p:tgtEl>
                                      </p:cBhvr>
                                    </p:animEffect>
                                  </p:childTnLst>
                                </p:cTn>
                              </p:par>
                            </p:childTnLst>
                          </p:cTn>
                        </p:par>
                        <p:par>
                          <p:cTn id="31" fill="hold">
                            <p:stCondLst>
                              <p:cond delay="500"/>
                            </p:stCondLst>
                            <p:childTnLst>
                              <p:par>
                                <p:cTn id="32" presetID="3" presetClass="entr" presetSubtype="10" fill="hold" nodeType="afterEffect">
                                  <p:stCondLst>
                                    <p:cond delay="0"/>
                                  </p:stCondLst>
                                  <p:childTnLst>
                                    <p:set>
                                      <p:cBhvr>
                                        <p:cTn id="33" dur="1" fill="hold">
                                          <p:stCondLst>
                                            <p:cond delay="0"/>
                                          </p:stCondLst>
                                        </p:cTn>
                                        <p:tgtEl>
                                          <p:spTgt spid="82948">
                                            <p:txEl>
                                              <p:pRg st="2" end="2"/>
                                            </p:txEl>
                                          </p:spTgt>
                                        </p:tgtEl>
                                        <p:attrNameLst>
                                          <p:attrName>style.visibility</p:attrName>
                                        </p:attrNameLst>
                                      </p:cBhvr>
                                      <p:to>
                                        <p:strVal val="visible"/>
                                      </p:to>
                                    </p:set>
                                    <p:animEffect transition="in" filter="blinds(horizontal)">
                                      <p:cBhvr>
                                        <p:cTn id="34" dur="500"/>
                                        <p:tgtEl>
                                          <p:spTgt spid="82948">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2948">
                                            <p:txEl>
                                              <p:pRg st="4" end="4"/>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82948">
                                            <p:txEl>
                                              <p:pRg st="6" end="6"/>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8294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Stages in Team building B Tuckman &amp; N. Jensen 1977</a:t>
            </a:r>
            <a:br>
              <a:rPr lang="en-GB" dirty="0" smtClean="0"/>
            </a:br>
            <a:endParaRPr lang="en-GB" dirty="0"/>
          </a:p>
        </p:txBody>
      </p:sp>
      <p:sp>
        <p:nvSpPr>
          <p:cNvPr id="3" name="Content Placeholder 2"/>
          <p:cNvSpPr>
            <a:spLocks noGrp="1"/>
          </p:cNvSpPr>
          <p:nvPr>
            <p:ph idx="1"/>
          </p:nvPr>
        </p:nvSpPr>
        <p:spPr>
          <a:xfrm>
            <a:off x="677334" y="2160589"/>
            <a:ext cx="5173737" cy="3880773"/>
          </a:xfrm>
        </p:spPr>
        <p:txBody>
          <a:bodyPr/>
          <a:lstStyle/>
          <a:p>
            <a:r>
              <a:rPr lang="en-US" dirty="0" smtClean="0"/>
              <a:t>Bruce </a:t>
            </a:r>
            <a:r>
              <a:rPr lang="en-US" dirty="0"/>
              <a:t>Tuckman presented a </a:t>
            </a:r>
            <a:r>
              <a:rPr lang="en-US" dirty="0" smtClean="0"/>
              <a:t>paper</a:t>
            </a:r>
            <a:r>
              <a:rPr lang="en-US" dirty="0" smtClean="0"/>
              <a:t> </a:t>
            </a:r>
            <a:r>
              <a:rPr lang="en-US" dirty="0"/>
              <a:t>in </a:t>
            </a:r>
            <a:r>
              <a:rPr lang="en-US" dirty="0" smtClean="0"/>
              <a:t>1965, </a:t>
            </a:r>
            <a:r>
              <a:rPr lang="en-US" dirty="0">
                <a:hlinkClick r:id="rId2"/>
              </a:rPr>
              <a:t>”Developmental Sequence in Small Groups</a:t>
            </a:r>
            <a:r>
              <a:rPr lang="en-US" dirty="0"/>
              <a:t>." </a:t>
            </a:r>
          </a:p>
          <a:p>
            <a:r>
              <a:rPr lang="en-US" dirty="0" smtClean="0"/>
              <a:t>outlining </a:t>
            </a:r>
            <a:r>
              <a:rPr lang="en-US" dirty="0"/>
              <a:t>this model saying that </a:t>
            </a:r>
            <a:r>
              <a:rPr lang="en-US" b="1" dirty="0"/>
              <a:t>four phases were necessary for a team to develop and </a:t>
            </a:r>
            <a:r>
              <a:rPr lang="en-US" b="1" dirty="0" smtClean="0"/>
              <a:t>grow</a:t>
            </a:r>
          </a:p>
          <a:p>
            <a:r>
              <a:rPr lang="en-GB" dirty="0" smtClean="0"/>
              <a:t>Forming</a:t>
            </a:r>
          </a:p>
          <a:p>
            <a:r>
              <a:rPr lang="en-GB" dirty="0" smtClean="0"/>
              <a:t>Storming</a:t>
            </a:r>
          </a:p>
          <a:p>
            <a:r>
              <a:rPr lang="en-GB" dirty="0" smtClean="0"/>
              <a:t>Norming</a:t>
            </a:r>
          </a:p>
          <a:p>
            <a:r>
              <a:rPr lang="en-GB" dirty="0" smtClean="0"/>
              <a:t>Performing</a:t>
            </a:r>
          </a:p>
          <a:p>
            <a:r>
              <a:rPr lang="en-GB" dirty="0" smtClean="0"/>
              <a:t>(Adjourning </a:t>
            </a:r>
            <a:r>
              <a:rPr lang="en-GB" dirty="0" smtClean="0"/>
              <a:t>– added 1977)</a:t>
            </a:r>
            <a:endParaRPr lang="en-GB" dirty="0"/>
          </a:p>
        </p:txBody>
      </p:sp>
      <p:pic>
        <p:nvPicPr>
          <p:cNvPr id="4" name="Picture 3"/>
          <p:cNvPicPr>
            <a:picLocks noChangeAspect="1"/>
          </p:cNvPicPr>
          <p:nvPr/>
        </p:nvPicPr>
        <p:blipFill>
          <a:blip r:embed="rId3"/>
          <a:stretch>
            <a:fillRect/>
          </a:stretch>
        </p:blipFill>
        <p:spPr>
          <a:xfrm>
            <a:off x="6096000" y="2803072"/>
            <a:ext cx="5000625" cy="3657600"/>
          </a:xfrm>
          <a:prstGeom prst="rect">
            <a:avLst/>
          </a:prstGeom>
        </p:spPr>
      </p:pic>
    </p:spTree>
    <p:extLst>
      <p:ext uri="{BB962C8B-B14F-4D97-AF65-F5344CB8AC3E}">
        <p14:creationId xmlns:p14="http://schemas.microsoft.com/office/powerpoint/2010/main" val="19919436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Forming</a:t>
            </a:r>
            <a:endParaRPr lang="en-GB" dirty="0"/>
          </a:p>
        </p:txBody>
      </p:sp>
      <p:sp>
        <p:nvSpPr>
          <p:cNvPr id="3" name="Content Placeholder 2"/>
          <p:cNvSpPr>
            <a:spLocks noGrp="1"/>
          </p:cNvSpPr>
          <p:nvPr>
            <p:ph idx="1"/>
          </p:nvPr>
        </p:nvSpPr>
        <p:spPr/>
        <p:txBody>
          <a:bodyPr/>
          <a:lstStyle/>
          <a:p>
            <a:r>
              <a:rPr lang="en-GB" dirty="0" smtClean="0">
                <a:solidFill>
                  <a:srgbClr val="FF0000"/>
                </a:solidFill>
              </a:rPr>
              <a:t>Team building</a:t>
            </a:r>
          </a:p>
          <a:p>
            <a:r>
              <a:rPr lang="en-GB" dirty="0" smtClean="0"/>
              <a:t>Define team</a:t>
            </a:r>
          </a:p>
          <a:p>
            <a:r>
              <a:rPr lang="en-GB" dirty="0" smtClean="0"/>
              <a:t>Determine individual roles</a:t>
            </a:r>
          </a:p>
          <a:p>
            <a:r>
              <a:rPr lang="en-GB" dirty="0" smtClean="0"/>
              <a:t>Develop trust and communication</a:t>
            </a:r>
          </a:p>
          <a:p>
            <a:r>
              <a:rPr lang="en-GB" dirty="0" smtClean="0"/>
              <a:t>Develop norms</a:t>
            </a:r>
          </a:p>
          <a:p>
            <a:r>
              <a:rPr lang="en-GB" dirty="0" smtClean="0">
                <a:solidFill>
                  <a:srgbClr val="FF0000"/>
                </a:solidFill>
              </a:rPr>
              <a:t>Task</a:t>
            </a:r>
          </a:p>
          <a:p>
            <a:r>
              <a:rPr lang="en-GB" dirty="0" smtClean="0"/>
              <a:t>Define problem and strategy</a:t>
            </a:r>
          </a:p>
          <a:p>
            <a:r>
              <a:rPr lang="en-GB" dirty="0" smtClean="0"/>
              <a:t>Identify information needed</a:t>
            </a:r>
            <a:endParaRPr lang="en-GB" dirty="0"/>
          </a:p>
        </p:txBody>
      </p:sp>
    </p:spTree>
    <p:extLst>
      <p:ext uri="{BB962C8B-B14F-4D97-AF65-F5344CB8AC3E}">
        <p14:creationId xmlns:p14="http://schemas.microsoft.com/office/powerpoint/2010/main" val="13518830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t>How do we support each other</a:t>
            </a:r>
          </a:p>
          <a:p>
            <a:r>
              <a:rPr lang="en-GB" dirty="0" smtClean="0"/>
              <a:t>What do we do when we have problems</a:t>
            </a:r>
          </a:p>
          <a:p>
            <a:r>
              <a:rPr lang="en-GB" dirty="0" smtClean="0"/>
              <a:t>What are my responsibilities </a:t>
            </a:r>
            <a:endParaRPr lang="en-GB" dirty="0"/>
          </a:p>
        </p:txBody>
      </p:sp>
    </p:spTree>
    <p:extLst>
      <p:ext uri="{BB962C8B-B14F-4D97-AF65-F5344CB8AC3E}">
        <p14:creationId xmlns:p14="http://schemas.microsoft.com/office/powerpoint/2010/main" val="2694636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Don’t get too absorbed in your own task</a:t>
            </a:r>
          </a:p>
          <a:p>
            <a:r>
              <a:rPr lang="en-GB" dirty="0" smtClean="0"/>
              <a:t>My efforts should add value to the team</a:t>
            </a:r>
          </a:p>
          <a:p>
            <a:r>
              <a:rPr lang="en-GB" dirty="0" smtClean="0"/>
              <a:t>My goal won’t be achieved if the team goal isn’t</a:t>
            </a:r>
          </a:p>
          <a:p>
            <a:r>
              <a:rPr lang="en-GB" dirty="0" smtClean="0"/>
              <a:t>Only use sufficient resources to complete your part of team task</a:t>
            </a:r>
          </a:p>
          <a:p>
            <a:r>
              <a:rPr lang="en-GB" dirty="0" smtClean="0"/>
              <a:t>Create cooperative friendly climate in team</a:t>
            </a:r>
            <a:endParaRPr lang="en-GB" dirty="0"/>
          </a:p>
        </p:txBody>
      </p:sp>
    </p:spTree>
    <p:extLst>
      <p:ext uri="{BB962C8B-B14F-4D97-AF65-F5344CB8AC3E}">
        <p14:creationId xmlns:p14="http://schemas.microsoft.com/office/powerpoint/2010/main" val="11256259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Storming</a:t>
            </a:r>
            <a:endParaRPr lang="en-GB" dirty="0"/>
          </a:p>
        </p:txBody>
      </p:sp>
      <p:sp>
        <p:nvSpPr>
          <p:cNvPr id="3" name="Content Placeholder 2"/>
          <p:cNvSpPr>
            <a:spLocks noGrp="1"/>
          </p:cNvSpPr>
          <p:nvPr>
            <p:ph idx="1"/>
          </p:nvPr>
        </p:nvSpPr>
        <p:spPr/>
        <p:txBody>
          <a:bodyPr/>
          <a:lstStyle/>
          <a:p>
            <a:r>
              <a:rPr lang="en-GB" dirty="0" smtClean="0"/>
              <a:t>Realisation that task is more difficult than imagined</a:t>
            </a:r>
          </a:p>
          <a:p>
            <a:r>
              <a:rPr lang="en-GB" dirty="0" smtClean="0"/>
              <a:t>Fluctuations in attitude about chances of success</a:t>
            </a:r>
          </a:p>
          <a:p>
            <a:r>
              <a:rPr lang="en-GB" dirty="0" smtClean="0"/>
              <a:t>Resistant to task</a:t>
            </a:r>
          </a:p>
          <a:p>
            <a:r>
              <a:rPr lang="en-GB" dirty="0" smtClean="0"/>
              <a:t>#poor collaboration</a:t>
            </a:r>
            <a:endParaRPr lang="en-GB" dirty="0"/>
          </a:p>
        </p:txBody>
      </p:sp>
    </p:spTree>
    <p:extLst>
      <p:ext uri="{BB962C8B-B14F-4D97-AF65-F5344CB8AC3E}">
        <p14:creationId xmlns:p14="http://schemas.microsoft.com/office/powerpoint/2010/main" val="9626449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Do we have common goals and objectives</a:t>
            </a:r>
          </a:p>
          <a:p>
            <a:r>
              <a:rPr lang="en-GB" dirty="0" smtClean="0"/>
              <a:t>Do we agree on roles and responsibilities</a:t>
            </a:r>
          </a:p>
          <a:p>
            <a:r>
              <a:rPr lang="en-GB" dirty="0" smtClean="0"/>
              <a:t>Do task, communication and decision systems work</a:t>
            </a:r>
          </a:p>
          <a:p>
            <a:r>
              <a:rPr lang="en-GB" dirty="0" smtClean="0"/>
              <a:t>Do we have adequate interpersonal skills</a:t>
            </a:r>
            <a:endParaRPr lang="en-GB" dirty="0"/>
          </a:p>
        </p:txBody>
      </p:sp>
    </p:spTree>
    <p:extLst>
      <p:ext uri="{BB962C8B-B14F-4D97-AF65-F5344CB8AC3E}">
        <p14:creationId xmlns:p14="http://schemas.microsoft.com/office/powerpoint/2010/main" val="37475771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Negotiating conflict</a:t>
            </a:r>
            <a:endParaRPr lang="en-GB" dirty="0"/>
          </a:p>
        </p:txBody>
      </p:sp>
      <p:sp>
        <p:nvSpPr>
          <p:cNvPr id="3" name="Content Placeholder 2"/>
          <p:cNvSpPr>
            <a:spLocks noGrp="1"/>
          </p:cNvSpPr>
          <p:nvPr>
            <p:ph idx="1"/>
          </p:nvPr>
        </p:nvSpPr>
        <p:spPr/>
        <p:txBody>
          <a:bodyPr/>
          <a:lstStyle/>
          <a:p>
            <a:r>
              <a:rPr lang="en-GB" dirty="0" smtClean="0"/>
              <a:t>Separate problem issues from people issues</a:t>
            </a:r>
          </a:p>
          <a:p>
            <a:r>
              <a:rPr lang="en-GB" dirty="0" smtClean="0"/>
              <a:t>Be soft on people hard on problem</a:t>
            </a:r>
          </a:p>
          <a:p>
            <a:r>
              <a:rPr lang="en-GB" dirty="0" smtClean="0"/>
              <a:t>Look for underlying needs, goals of each party rather than specific solutions</a:t>
            </a:r>
            <a:endParaRPr lang="en-GB" dirty="0"/>
          </a:p>
        </p:txBody>
      </p:sp>
    </p:spTree>
    <p:extLst>
      <p:ext uri="{BB962C8B-B14F-4D97-AF65-F5344CB8AC3E}">
        <p14:creationId xmlns:p14="http://schemas.microsoft.com/office/powerpoint/2010/main" val="26629466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Addressing the problem</a:t>
            </a:r>
            <a:endParaRPr lang="en-GB" dirty="0"/>
          </a:p>
        </p:txBody>
      </p:sp>
      <p:sp>
        <p:nvSpPr>
          <p:cNvPr id="3" name="Content Placeholder 2"/>
          <p:cNvSpPr>
            <a:spLocks noGrp="1"/>
          </p:cNvSpPr>
          <p:nvPr>
            <p:ph idx="1"/>
          </p:nvPr>
        </p:nvSpPr>
        <p:spPr/>
        <p:txBody>
          <a:bodyPr/>
          <a:lstStyle/>
          <a:p>
            <a:r>
              <a:rPr lang="en-GB" dirty="0" smtClean="0"/>
              <a:t>State your views in clear non-judgmental language</a:t>
            </a:r>
          </a:p>
          <a:p>
            <a:r>
              <a:rPr lang="en-GB" dirty="0" smtClean="0"/>
              <a:t>Clarify the core issues</a:t>
            </a:r>
          </a:p>
          <a:p>
            <a:r>
              <a:rPr lang="en-GB" dirty="0" smtClean="0"/>
              <a:t>Listen carefully to each persons point of view</a:t>
            </a:r>
          </a:p>
          <a:p>
            <a:r>
              <a:rPr lang="en-GB" dirty="0" smtClean="0"/>
              <a:t>Check understanding by restating core issues</a:t>
            </a:r>
            <a:endParaRPr lang="en-GB" dirty="0"/>
          </a:p>
        </p:txBody>
      </p:sp>
    </p:spTree>
    <p:extLst>
      <p:ext uri="{BB962C8B-B14F-4D97-AF65-F5344CB8AC3E}">
        <p14:creationId xmlns:p14="http://schemas.microsoft.com/office/powerpoint/2010/main" val="27854030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Norming</a:t>
            </a:r>
            <a:endParaRPr lang="en-GB" dirty="0"/>
          </a:p>
        </p:txBody>
      </p:sp>
      <p:sp>
        <p:nvSpPr>
          <p:cNvPr id="3" name="Content Placeholder 2"/>
          <p:cNvSpPr>
            <a:spLocks noGrp="1"/>
          </p:cNvSpPr>
          <p:nvPr>
            <p:ph idx="1"/>
          </p:nvPr>
        </p:nvSpPr>
        <p:spPr/>
        <p:txBody>
          <a:bodyPr/>
          <a:lstStyle/>
          <a:p>
            <a:r>
              <a:rPr lang="en-GB" dirty="0" smtClean="0"/>
              <a:t>During this stage members Accept </a:t>
            </a:r>
          </a:p>
          <a:p>
            <a:r>
              <a:rPr lang="en-GB" dirty="0" smtClean="0"/>
              <a:t>Their team</a:t>
            </a:r>
          </a:p>
          <a:p>
            <a:r>
              <a:rPr lang="en-GB" dirty="0" smtClean="0"/>
              <a:t>Team rules and procedures</a:t>
            </a:r>
          </a:p>
          <a:p>
            <a:r>
              <a:rPr lang="en-GB" dirty="0" smtClean="0"/>
              <a:t>Their roles in the team</a:t>
            </a:r>
          </a:p>
          <a:p>
            <a:r>
              <a:rPr lang="en-GB" dirty="0" smtClean="0"/>
              <a:t>The individuality of fellow members</a:t>
            </a:r>
          </a:p>
          <a:p>
            <a:r>
              <a:rPr lang="en-GB" dirty="0" smtClean="0"/>
              <a:t>Team members realise that they are not going to crash and burn and start helping each other</a:t>
            </a:r>
            <a:endParaRPr lang="en-GB" dirty="0"/>
          </a:p>
        </p:txBody>
      </p:sp>
    </p:spTree>
    <p:extLst>
      <p:ext uri="{BB962C8B-B14F-4D97-AF65-F5344CB8AC3E}">
        <p14:creationId xmlns:p14="http://schemas.microsoft.com/office/powerpoint/2010/main" val="864192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Member behaviour during norming</a:t>
            </a:r>
            <a:endParaRPr lang="en-GB" dirty="0"/>
          </a:p>
        </p:txBody>
      </p:sp>
      <p:sp>
        <p:nvSpPr>
          <p:cNvPr id="3" name="Content Placeholder 2"/>
          <p:cNvSpPr>
            <a:spLocks noGrp="1"/>
          </p:cNvSpPr>
          <p:nvPr>
            <p:ph idx="1"/>
          </p:nvPr>
        </p:nvSpPr>
        <p:spPr/>
        <p:txBody>
          <a:bodyPr/>
          <a:lstStyle/>
          <a:p>
            <a:r>
              <a:rPr lang="en-GB" dirty="0" smtClean="0"/>
              <a:t>Competitive relationships become more cooperative</a:t>
            </a:r>
          </a:p>
          <a:p>
            <a:r>
              <a:rPr lang="en-GB" dirty="0" smtClean="0"/>
              <a:t>There is a willingness to confront issues and solve problems</a:t>
            </a:r>
          </a:p>
          <a:p>
            <a:r>
              <a:rPr lang="en-GB" dirty="0" smtClean="0"/>
              <a:t>Teams develop the ability to express criticism constructively</a:t>
            </a:r>
          </a:p>
          <a:p>
            <a:r>
              <a:rPr lang="en-GB" dirty="0" smtClean="0"/>
              <a:t>There is a sense of team spirit</a:t>
            </a:r>
            <a:endParaRPr lang="en-GB" dirty="0"/>
          </a:p>
        </p:txBody>
      </p:sp>
    </p:spTree>
    <p:extLst>
      <p:ext uri="{BB962C8B-B14F-4D97-AF65-F5344CB8AC3E}">
        <p14:creationId xmlns:p14="http://schemas.microsoft.com/office/powerpoint/2010/main" val="25870540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Performing</a:t>
            </a:r>
            <a:endParaRPr lang="en-GB" dirty="0"/>
          </a:p>
        </p:txBody>
      </p:sp>
      <p:sp>
        <p:nvSpPr>
          <p:cNvPr id="3" name="Content Placeholder 2"/>
          <p:cNvSpPr>
            <a:spLocks noGrp="1"/>
          </p:cNvSpPr>
          <p:nvPr>
            <p:ph idx="1"/>
          </p:nvPr>
        </p:nvSpPr>
        <p:spPr/>
        <p:txBody>
          <a:bodyPr/>
          <a:lstStyle/>
          <a:p>
            <a:r>
              <a:rPr lang="en-GB" dirty="0" smtClean="0"/>
              <a:t>Team members have gained insight into personal and team processes</a:t>
            </a:r>
          </a:p>
          <a:p>
            <a:r>
              <a:rPr lang="en-GB" dirty="0" smtClean="0"/>
              <a:t>A better understanding of individuals strengths and weaknesses</a:t>
            </a:r>
          </a:p>
          <a:p>
            <a:r>
              <a:rPr lang="en-GB" dirty="0" smtClean="0"/>
              <a:t>Gained the ability to prevent or work through group conflict and resolve differences</a:t>
            </a:r>
          </a:p>
          <a:p>
            <a:r>
              <a:rPr lang="en-GB" dirty="0" smtClean="0"/>
              <a:t>Developed a close attachment to the team</a:t>
            </a:r>
            <a:endParaRPr lang="en-GB" dirty="0"/>
          </a:p>
        </p:txBody>
      </p:sp>
    </p:spTree>
    <p:extLst>
      <p:ext uri="{BB962C8B-B14F-4D97-AF65-F5344CB8AC3E}">
        <p14:creationId xmlns:p14="http://schemas.microsoft.com/office/powerpoint/2010/main" val="9619204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Adjourning</a:t>
            </a:r>
            <a:endParaRPr lang="en-GB" dirty="0"/>
          </a:p>
        </p:txBody>
      </p:sp>
      <p:sp>
        <p:nvSpPr>
          <p:cNvPr id="3" name="Content Placeholder 2"/>
          <p:cNvSpPr>
            <a:spLocks noGrp="1"/>
          </p:cNvSpPr>
          <p:nvPr>
            <p:ph idx="1"/>
          </p:nvPr>
        </p:nvSpPr>
        <p:spPr/>
        <p:txBody>
          <a:bodyPr/>
          <a:lstStyle/>
          <a:p>
            <a:r>
              <a:rPr lang="en-GB" dirty="0" smtClean="0"/>
              <a:t>Tuckman added a 5</a:t>
            </a:r>
            <a:r>
              <a:rPr lang="en-GB" baseline="30000" dirty="0" smtClean="0"/>
              <a:t>th</a:t>
            </a:r>
            <a:r>
              <a:rPr lang="en-GB" dirty="0" smtClean="0"/>
              <a:t> stage 10 years later in 1977</a:t>
            </a:r>
          </a:p>
          <a:p>
            <a:r>
              <a:rPr lang="en-GB" dirty="0" smtClean="0"/>
              <a:t>The process of </a:t>
            </a:r>
            <a:r>
              <a:rPr lang="en-GB" dirty="0" err="1" smtClean="0"/>
              <a:t>unforming</a:t>
            </a:r>
            <a:r>
              <a:rPr lang="en-GB" dirty="0" smtClean="0"/>
              <a:t> the group, letting go of the group structure and moving on</a:t>
            </a:r>
          </a:p>
          <a:p>
            <a:r>
              <a:rPr lang="en-GB" dirty="0" err="1" smtClean="0"/>
              <a:t>Completeing</a:t>
            </a:r>
            <a:r>
              <a:rPr lang="en-GB" dirty="0" smtClean="0"/>
              <a:t> the task and breaking up the team</a:t>
            </a:r>
            <a:endParaRPr lang="en-GB" dirty="0"/>
          </a:p>
        </p:txBody>
      </p:sp>
    </p:spTree>
    <p:extLst>
      <p:ext uri="{BB962C8B-B14F-4D97-AF65-F5344CB8AC3E}">
        <p14:creationId xmlns:p14="http://schemas.microsoft.com/office/powerpoint/2010/main" val="154376816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5R’s</a:t>
            </a:r>
            <a:endParaRPr lang="en-GB" dirty="0"/>
          </a:p>
        </p:txBody>
      </p:sp>
      <p:sp>
        <p:nvSpPr>
          <p:cNvPr id="3" name="Content Placeholder 2"/>
          <p:cNvSpPr>
            <a:spLocks noGrp="1"/>
          </p:cNvSpPr>
          <p:nvPr>
            <p:ph idx="1"/>
          </p:nvPr>
        </p:nvSpPr>
        <p:spPr/>
        <p:txBody>
          <a:bodyPr/>
          <a:lstStyle/>
          <a:p>
            <a:r>
              <a:rPr lang="en-US" dirty="0"/>
              <a:t>Results </a:t>
            </a:r>
            <a:endParaRPr lang="en-US" dirty="0" smtClean="0"/>
          </a:p>
          <a:p>
            <a:r>
              <a:rPr lang="en-US" dirty="0" smtClean="0"/>
              <a:t>relationship </a:t>
            </a:r>
          </a:p>
          <a:p>
            <a:r>
              <a:rPr lang="en-US" dirty="0" smtClean="0"/>
              <a:t>rules </a:t>
            </a:r>
          </a:p>
          <a:p>
            <a:r>
              <a:rPr lang="en-US" dirty="0" smtClean="0"/>
              <a:t>roles </a:t>
            </a:r>
          </a:p>
          <a:p>
            <a:r>
              <a:rPr lang="en-US" dirty="0" smtClean="0"/>
              <a:t>responsibilities</a:t>
            </a:r>
            <a:endParaRPr lang="en-GB" dirty="0"/>
          </a:p>
        </p:txBody>
      </p:sp>
    </p:spTree>
    <p:extLst>
      <p:ext uri="{BB962C8B-B14F-4D97-AF65-F5344CB8AC3E}">
        <p14:creationId xmlns:p14="http://schemas.microsoft.com/office/powerpoint/2010/main" val="21056926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5 R’s pdf</a:t>
            </a:r>
            <a:endParaRPr lang="en-GB" dirty="0"/>
          </a:p>
        </p:txBody>
      </p:sp>
      <p:sp>
        <p:nvSpPr>
          <p:cNvPr id="3" name="Content Placeholder 2"/>
          <p:cNvSpPr>
            <a:spLocks noGrp="1"/>
          </p:cNvSpPr>
          <p:nvPr>
            <p:ph idx="1"/>
          </p:nvPr>
        </p:nvSpPr>
        <p:spPr/>
        <p:txBody>
          <a:bodyPr/>
          <a:lstStyle/>
          <a:p>
            <a:r>
              <a:rPr lang="en-GB" dirty="0"/>
              <a:t>https://usaidlearninglab.org/sites/default/files/resource/files/5rs_techncial_note_ver_2_1_final.pdf</a:t>
            </a:r>
          </a:p>
        </p:txBody>
      </p:sp>
    </p:spTree>
    <p:extLst>
      <p:ext uri="{BB962C8B-B14F-4D97-AF65-F5344CB8AC3E}">
        <p14:creationId xmlns:p14="http://schemas.microsoft.com/office/powerpoint/2010/main" val="28510739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Management roles</a:t>
            </a:r>
            <a:endParaRPr lang="en-GB" dirty="0"/>
          </a:p>
        </p:txBody>
      </p:sp>
      <p:sp>
        <p:nvSpPr>
          <p:cNvPr id="3" name="Subtitle 2"/>
          <p:cNvSpPr>
            <a:spLocks noGrp="1"/>
          </p:cNvSpPr>
          <p:nvPr>
            <p:ph type="subTitle" idx="1"/>
          </p:nvPr>
        </p:nvSpPr>
        <p:spPr/>
        <p:txBody>
          <a:bodyPr/>
          <a:lstStyle/>
          <a:p>
            <a:r>
              <a:rPr lang="en-GB" dirty="0" err="1" smtClean="0"/>
              <a:t>Mintzberg’s</a:t>
            </a:r>
            <a:r>
              <a:rPr lang="en-GB" dirty="0" smtClean="0"/>
              <a:t> Management Roles Theory</a:t>
            </a:r>
            <a:endParaRPr lang="en-GB" dirty="0"/>
          </a:p>
        </p:txBody>
      </p:sp>
    </p:spTree>
    <p:extLst>
      <p:ext uri="{BB962C8B-B14F-4D97-AF65-F5344CB8AC3E}">
        <p14:creationId xmlns:p14="http://schemas.microsoft.com/office/powerpoint/2010/main" val="1119588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roles</a:t>
            </a:r>
            <a:endParaRPr lang="en-GB" dirty="0"/>
          </a:p>
        </p:txBody>
      </p:sp>
      <p:sp>
        <p:nvSpPr>
          <p:cNvPr id="3" name="Content Placeholder 2"/>
          <p:cNvSpPr>
            <a:spLocks noGrp="1"/>
          </p:cNvSpPr>
          <p:nvPr>
            <p:ph idx="1"/>
          </p:nvPr>
        </p:nvSpPr>
        <p:spPr/>
        <p:txBody>
          <a:bodyPr>
            <a:normAutofit/>
          </a:bodyPr>
          <a:lstStyle/>
          <a:p>
            <a:r>
              <a:rPr lang="en-GB" dirty="0" smtClean="0"/>
              <a:t>Mintzberg (1990) suggested that there are ten roles  or behaviours that can be used to </a:t>
            </a:r>
            <a:r>
              <a:rPr lang="en-GB" dirty="0" err="1" smtClean="0"/>
              <a:t>catagorise</a:t>
            </a:r>
            <a:r>
              <a:rPr lang="en-GB" dirty="0" smtClean="0"/>
              <a:t> the different functions of managers:</a:t>
            </a:r>
          </a:p>
          <a:p>
            <a:pPr marL="457200" indent="-457200">
              <a:buAutoNum type="arabicPeriod"/>
            </a:pPr>
            <a:r>
              <a:rPr lang="en-GB" dirty="0" smtClean="0"/>
              <a:t>Figurehead				6.    Spokesperson</a:t>
            </a:r>
          </a:p>
          <a:p>
            <a:pPr marL="457200" indent="-457200">
              <a:buAutoNum type="arabicPeriod"/>
            </a:pPr>
            <a:r>
              <a:rPr lang="en-GB" dirty="0" smtClean="0"/>
              <a:t>Leader				7.    Entrepreneur</a:t>
            </a:r>
          </a:p>
          <a:p>
            <a:pPr marL="457200" indent="-457200">
              <a:buAutoNum type="arabicPeriod"/>
            </a:pPr>
            <a:r>
              <a:rPr lang="en-GB" dirty="0" smtClean="0"/>
              <a:t>Liaison				8.    Disturbance Handler</a:t>
            </a:r>
          </a:p>
          <a:p>
            <a:pPr marL="457200" indent="-457200">
              <a:buAutoNum type="arabicPeriod"/>
            </a:pPr>
            <a:r>
              <a:rPr lang="en-GB" dirty="0" smtClean="0"/>
              <a:t>Monitor				9.    Resource Allocator</a:t>
            </a:r>
          </a:p>
          <a:p>
            <a:pPr marL="457200" indent="-457200">
              <a:buAutoNum type="arabicPeriod"/>
            </a:pPr>
            <a:r>
              <a:rPr lang="en-GB" dirty="0" smtClean="0"/>
              <a:t>Disseminator			10.  Negotiator</a:t>
            </a:r>
            <a:endParaRPr lang="en-GB" dirty="0"/>
          </a:p>
        </p:txBody>
      </p:sp>
    </p:spTree>
    <p:extLst>
      <p:ext uri="{BB962C8B-B14F-4D97-AF65-F5344CB8AC3E}">
        <p14:creationId xmlns:p14="http://schemas.microsoft.com/office/powerpoint/2010/main" val="25158993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Mintzberg’s</a:t>
            </a:r>
            <a:r>
              <a:rPr lang="en-GB" dirty="0" smtClean="0"/>
              <a:t> management roles</a:t>
            </a:r>
            <a:endParaRPr lang="en-GB" dirty="0"/>
          </a:p>
        </p:txBody>
      </p:sp>
      <p:sp>
        <p:nvSpPr>
          <p:cNvPr id="3" name="Content Placeholder 2"/>
          <p:cNvSpPr>
            <a:spLocks noGrp="1"/>
          </p:cNvSpPr>
          <p:nvPr>
            <p:ph idx="1"/>
          </p:nvPr>
        </p:nvSpPr>
        <p:spPr/>
        <p:txBody>
          <a:bodyPr/>
          <a:lstStyle/>
          <a:p>
            <a:r>
              <a:rPr lang="en-GB" sz="2400" dirty="0" smtClean="0"/>
              <a:t>Managers fulfil many different roles every day</a:t>
            </a:r>
          </a:p>
          <a:p>
            <a:endParaRPr lang="en-GB" sz="2400" dirty="0" smtClean="0"/>
          </a:p>
          <a:p>
            <a:pPr lvl="1"/>
            <a:r>
              <a:rPr lang="en-GB" sz="2400" dirty="0" smtClean="0"/>
              <a:t>They lead teams</a:t>
            </a:r>
          </a:p>
          <a:p>
            <a:pPr lvl="1"/>
            <a:r>
              <a:rPr lang="en-GB" sz="2400" dirty="0" smtClean="0"/>
              <a:t>Resolve conflict</a:t>
            </a:r>
          </a:p>
          <a:p>
            <a:pPr lvl="1"/>
            <a:r>
              <a:rPr lang="en-GB" sz="2400" dirty="0" smtClean="0"/>
              <a:t>Negotiate new contracts (internal and external)</a:t>
            </a:r>
          </a:p>
          <a:p>
            <a:pPr lvl="1"/>
            <a:r>
              <a:rPr lang="en-GB" sz="2400" dirty="0" smtClean="0"/>
              <a:t>Attend board meetings</a:t>
            </a:r>
          </a:p>
          <a:p>
            <a:pPr lvl="1"/>
            <a:endParaRPr lang="en-GB" dirty="0"/>
          </a:p>
          <a:p>
            <a:pPr lvl="1"/>
            <a:endParaRPr lang="en-GB" dirty="0" smtClean="0"/>
          </a:p>
        </p:txBody>
      </p:sp>
    </p:spTree>
    <p:extLst>
      <p:ext uri="{BB962C8B-B14F-4D97-AF65-F5344CB8AC3E}">
        <p14:creationId xmlns:p14="http://schemas.microsoft.com/office/powerpoint/2010/main" val="10139424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914400" y="679622"/>
          <a:ext cx="10353674" cy="5634683"/>
        </p:xfrm>
        <a:graphic>
          <a:graphicData uri="http://schemas.openxmlformats.org/drawingml/2006/table">
            <a:tbl>
              <a:tblPr firstRow="1" firstCol="1" bandRow="1">
                <a:tableStyleId>{5C22544A-7EE6-4342-B048-85BDC9FD1C3A}</a:tableStyleId>
              </a:tblPr>
              <a:tblGrid>
                <a:gridCol w="5176837">
                  <a:extLst>
                    <a:ext uri="{9D8B030D-6E8A-4147-A177-3AD203B41FA5}">
                      <a16:colId xmlns:a16="http://schemas.microsoft.com/office/drawing/2014/main" val="20000"/>
                    </a:ext>
                  </a:extLst>
                </a:gridCol>
                <a:gridCol w="5176837">
                  <a:extLst>
                    <a:ext uri="{9D8B030D-6E8A-4147-A177-3AD203B41FA5}">
                      <a16:colId xmlns:a16="http://schemas.microsoft.com/office/drawing/2014/main" val="20001"/>
                    </a:ext>
                  </a:extLst>
                </a:gridCol>
              </a:tblGrid>
              <a:tr h="551219">
                <a:tc>
                  <a:txBody>
                    <a:bodyPr/>
                    <a:lstStyle/>
                    <a:p>
                      <a:pPr algn="ctr">
                        <a:spcAft>
                          <a:spcPts val="0"/>
                        </a:spcAft>
                      </a:pPr>
                      <a:r>
                        <a:rPr lang="en-GB" sz="1000" dirty="0">
                          <a:effectLst/>
                        </a:rPr>
                        <a:t>Category</a:t>
                      </a:r>
                      <a:endParaRPr lang="en-GB" sz="1200" dirty="0">
                        <a:effectLst/>
                        <a:latin typeface="Cambria" panose="02040503050406030204" pitchFamily="18" charset="0"/>
                        <a:ea typeface="MS Mincho" panose="02020609040205080304" pitchFamily="49" charset="-128"/>
                        <a:cs typeface="Times New Roman" panose="02020603050405020304" pitchFamily="18" charset="0"/>
                      </a:endParaRPr>
                    </a:p>
                  </a:txBody>
                  <a:tcPr marL="9525" marR="9525" marT="9525" marB="9525" anchor="ctr"/>
                </a:tc>
                <a:tc>
                  <a:txBody>
                    <a:bodyPr/>
                    <a:lstStyle/>
                    <a:p>
                      <a:pPr algn="ctr">
                        <a:spcAft>
                          <a:spcPts val="0"/>
                        </a:spcAft>
                      </a:pPr>
                      <a:r>
                        <a:rPr lang="en-GB" sz="1000">
                          <a:effectLst/>
                        </a:rPr>
                        <a:t>Roles</a:t>
                      </a:r>
                      <a:endParaRPr lang="en-GB" sz="1200">
                        <a:effectLst/>
                        <a:latin typeface="Cambria" panose="02040503050406030204" pitchFamily="18" charset="0"/>
                        <a:ea typeface="MS Mincho" panose="02020609040205080304" pitchFamily="49" charset="-128"/>
                        <a:cs typeface="Times New Roman" panose="02020603050405020304" pitchFamily="18" charset="0"/>
                      </a:endParaRPr>
                    </a:p>
                  </a:txBody>
                  <a:tcPr marL="9525" marR="9525" marT="9525" marB="9525" anchor="ctr"/>
                </a:tc>
                <a:extLst>
                  <a:ext uri="{0D108BD9-81ED-4DB2-BD59-A6C34878D82A}">
                    <a16:rowId xmlns:a16="http://schemas.microsoft.com/office/drawing/2014/main" val="10000"/>
                  </a:ext>
                </a:extLst>
              </a:tr>
              <a:tr h="1531164">
                <a:tc>
                  <a:txBody>
                    <a:bodyPr/>
                    <a:lstStyle/>
                    <a:p>
                      <a:pPr>
                        <a:spcAft>
                          <a:spcPts val="0"/>
                        </a:spcAft>
                      </a:pPr>
                      <a:r>
                        <a:rPr lang="en-GB" sz="1000">
                          <a:effectLst/>
                        </a:rPr>
                        <a:t>Interpersonal</a:t>
                      </a:r>
                      <a:endParaRPr lang="en-GB" sz="1200">
                        <a:effectLst/>
                        <a:latin typeface="Cambria" panose="02040503050406030204" pitchFamily="18" charset="0"/>
                        <a:ea typeface="MS Mincho" panose="02020609040205080304" pitchFamily="49" charset="-128"/>
                        <a:cs typeface="Times New Roman" panose="02020603050405020304" pitchFamily="18" charset="0"/>
                      </a:endParaRPr>
                    </a:p>
                  </a:txBody>
                  <a:tcPr marL="9525" marR="9525" marT="9525" marB="9525" anchor="ctr"/>
                </a:tc>
                <a:tc>
                  <a:txBody>
                    <a:bodyPr/>
                    <a:lstStyle/>
                    <a:p>
                      <a:pPr>
                        <a:spcAft>
                          <a:spcPts val="0"/>
                        </a:spcAft>
                      </a:pPr>
                      <a:r>
                        <a:rPr lang="en-GB" sz="1000">
                          <a:effectLst/>
                        </a:rPr>
                        <a:t>Figurehead</a:t>
                      </a:r>
                      <a:br>
                        <a:rPr lang="en-GB" sz="1000">
                          <a:effectLst/>
                        </a:rPr>
                      </a:br>
                      <a:r>
                        <a:rPr lang="en-GB" sz="1000">
                          <a:effectLst/>
                        </a:rPr>
                        <a:t>Leader</a:t>
                      </a:r>
                      <a:br>
                        <a:rPr lang="en-GB" sz="1000">
                          <a:effectLst/>
                        </a:rPr>
                      </a:br>
                      <a:r>
                        <a:rPr lang="en-GB" sz="1000">
                          <a:effectLst/>
                        </a:rPr>
                        <a:t>Liaison</a:t>
                      </a:r>
                      <a:endParaRPr lang="en-GB" sz="1200">
                        <a:effectLst/>
                        <a:latin typeface="Cambria" panose="02040503050406030204" pitchFamily="18" charset="0"/>
                        <a:ea typeface="MS Mincho" panose="02020609040205080304" pitchFamily="49" charset="-128"/>
                        <a:cs typeface="Times New Roman" panose="02020603050405020304" pitchFamily="18" charset="0"/>
                      </a:endParaRPr>
                    </a:p>
                  </a:txBody>
                  <a:tcPr marL="9525" marR="9525" marT="9525" marB="9525" anchor="ctr"/>
                </a:tc>
                <a:extLst>
                  <a:ext uri="{0D108BD9-81ED-4DB2-BD59-A6C34878D82A}">
                    <a16:rowId xmlns:a16="http://schemas.microsoft.com/office/drawing/2014/main" val="10001"/>
                  </a:ext>
                </a:extLst>
              </a:tr>
              <a:tr h="1531164">
                <a:tc>
                  <a:txBody>
                    <a:bodyPr/>
                    <a:lstStyle/>
                    <a:p>
                      <a:pPr>
                        <a:spcAft>
                          <a:spcPts val="0"/>
                        </a:spcAft>
                      </a:pPr>
                      <a:r>
                        <a:rPr lang="en-GB" sz="1000">
                          <a:effectLst/>
                        </a:rPr>
                        <a:t>Informational</a:t>
                      </a:r>
                      <a:endParaRPr lang="en-GB" sz="1200">
                        <a:effectLst/>
                        <a:latin typeface="Cambria" panose="02040503050406030204" pitchFamily="18" charset="0"/>
                        <a:ea typeface="MS Mincho" panose="02020609040205080304" pitchFamily="49" charset="-128"/>
                        <a:cs typeface="Times New Roman" panose="02020603050405020304" pitchFamily="18" charset="0"/>
                      </a:endParaRPr>
                    </a:p>
                  </a:txBody>
                  <a:tcPr marL="9525" marR="9525" marT="9525" marB="9525" anchor="ctr"/>
                </a:tc>
                <a:tc>
                  <a:txBody>
                    <a:bodyPr/>
                    <a:lstStyle/>
                    <a:p>
                      <a:pPr>
                        <a:spcAft>
                          <a:spcPts val="0"/>
                        </a:spcAft>
                      </a:pPr>
                      <a:r>
                        <a:rPr lang="en-GB" sz="1000" dirty="0">
                          <a:effectLst/>
                        </a:rPr>
                        <a:t>Monitor</a:t>
                      </a:r>
                      <a:br>
                        <a:rPr lang="en-GB" sz="1000" dirty="0">
                          <a:effectLst/>
                        </a:rPr>
                      </a:br>
                      <a:r>
                        <a:rPr lang="en-GB" sz="1000" dirty="0">
                          <a:effectLst/>
                        </a:rPr>
                        <a:t>Disseminator</a:t>
                      </a:r>
                      <a:br>
                        <a:rPr lang="en-GB" sz="1000" dirty="0">
                          <a:effectLst/>
                        </a:rPr>
                      </a:br>
                      <a:r>
                        <a:rPr lang="en-GB" sz="1000" dirty="0">
                          <a:effectLst/>
                        </a:rPr>
                        <a:t>Spokesperson</a:t>
                      </a:r>
                      <a:endParaRPr lang="en-GB" sz="1200" dirty="0">
                        <a:effectLst/>
                        <a:latin typeface="Cambria" panose="02040503050406030204" pitchFamily="18" charset="0"/>
                        <a:ea typeface="MS Mincho" panose="02020609040205080304" pitchFamily="49" charset="-128"/>
                        <a:cs typeface="Times New Roman" panose="02020603050405020304" pitchFamily="18" charset="0"/>
                      </a:endParaRPr>
                    </a:p>
                  </a:txBody>
                  <a:tcPr marL="9525" marR="9525" marT="9525" marB="9525" anchor="ctr"/>
                </a:tc>
                <a:extLst>
                  <a:ext uri="{0D108BD9-81ED-4DB2-BD59-A6C34878D82A}">
                    <a16:rowId xmlns:a16="http://schemas.microsoft.com/office/drawing/2014/main" val="10002"/>
                  </a:ext>
                </a:extLst>
              </a:tr>
              <a:tr h="2021136">
                <a:tc>
                  <a:txBody>
                    <a:bodyPr/>
                    <a:lstStyle/>
                    <a:p>
                      <a:pPr>
                        <a:spcAft>
                          <a:spcPts val="0"/>
                        </a:spcAft>
                      </a:pPr>
                      <a:r>
                        <a:rPr lang="en-GB" sz="1000">
                          <a:effectLst/>
                        </a:rPr>
                        <a:t>Decisional</a:t>
                      </a:r>
                      <a:endParaRPr lang="en-GB" sz="1200">
                        <a:effectLst/>
                        <a:latin typeface="Cambria" panose="02040503050406030204" pitchFamily="18" charset="0"/>
                        <a:ea typeface="MS Mincho" panose="02020609040205080304" pitchFamily="49" charset="-128"/>
                        <a:cs typeface="Times New Roman" panose="02020603050405020304" pitchFamily="18" charset="0"/>
                      </a:endParaRPr>
                    </a:p>
                  </a:txBody>
                  <a:tcPr marL="9525" marR="9525" marT="9525" marB="9525" anchor="ctr"/>
                </a:tc>
                <a:tc>
                  <a:txBody>
                    <a:bodyPr/>
                    <a:lstStyle/>
                    <a:p>
                      <a:pPr>
                        <a:spcAft>
                          <a:spcPts val="0"/>
                        </a:spcAft>
                      </a:pPr>
                      <a:r>
                        <a:rPr lang="en-GB" sz="1000" dirty="0">
                          <a:effectLst/>
                        </a:rPr>
                        <a:t>Entrepreneur</a:t>
                      </a:r>
                      <a:br>
                        <a:rPr lang="en-GB" sz="1000" dirty="0">
                          <a:effectLst/>
                        </a:rPr>
                      </a:br>
                      <a:r>
                        <a:rPr lang="en-GB" sz="1000" dirty="0">
                          <a:effectLst/>
                        </a:rPr>
                        <a:t>Disturbance Handler</a:t>
                      </a:r>
                      <a:br>
                        <a:rPr lang="en-GB" sz="1000" dirty="0">
                          <a:effectLst/>
                        </a:rPr>
                      </a:br>
                      <a:r>
                        <a:rPr lang="en-GB" sz="1000" dirty="0">
                          <a:effectLst/>
                        </a:rPr>
                        <a:t>Resource Allocator</a:t>
                      </a:r>
                      <a:br>
                        <a:rPr lang="en-GB" sz="1000" dirty="0">
                          <a:effectLst/>
                        </a:rPr>
                      </a:br>
                      <a:r>
                        <a:rPr lang="en-GB" sz="1000" dirty="0">
                          <a:effectLst/>
                        </a:rPr>
                        <a:t>Negotiator</a:t>
                      </a:r>
                      <a:endParaRPr lang="en-GB" sz="1200" dirty="0">
                        <a:effectLst/>
                        <a:latin typeface="Cambria" panose="02040503050406030204" pitchFamily="18" charset="0"/>
                        <a:ea typeface="MS Mincho" panose="02020609040205080304" pitchFamily="49" charset="-128"/>
                        <a:cs typeface="Times New Roman" panose="02020603050405020304" pitchFamily="18" charset="0"/>
                      </a:endParaRPr>
                    </a:p>
                  </a:txBody>
                  <a:tcPr marL="9525" marR="9525" marT="9525" marB="9525" anchor="ctr"/>
                </a:tc>
                <a:extLst>
                  <a:ext uri="{0D108BD9-81ED-4DB2-BD59-A6C34878D82A}">
                    <a16:rowId xmlns:a16="http://schemas.microsoft.com/office/drawing/2014/main" val="10003"/>
                  </a:ext>
                </a:extLst>
              </a:tr>
            </a:tbl>
          </a:graphicData>
        </a:graphic>
      </p:graphicFrame>
      <p:sp>
        <p:nvSpPr>
          <p:cNvPr id="5" name="Rectangle 1"/>
          <p:cNvSpPr>
            <a:spLocks noChangeArrowheads="1"/>
          </p:cNvSpPr>
          <p:nvPr/>
        </p:nvSpPr>
        <p:spPr bwMode="auto">
          <a:xfrm>
            <a:off x="0" y="28545"/>
            <a:ext cx="688201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smtClean="0">
                <a:ln>
                  <a:noFill/>
                </a:ln>
                <a:solidFill>
                  <a:schemeClr val="tx1"/>
                </a:solidFill>
                <a:effectLst/>
                <a:latin typeface="Times" panose="02020603050405020304" pitchFamily="18" charset="0"/>
                <a:ea typeface="MS Mincho" panose="02020609040205080304" pitchFamily="49" charset="-128"/>
                <a:cs typeface="Times New Roman" panose="02020603050405020304" pitchFamily="18" charset="0"/>
              </a:rPr>
              <a:t>The 10 roles are then divided up into three categories, as follows:</a:t>
            </a:r>
            <a:endParaRPr kumimoji="0" lang="en-GB" altLang="en-US" sz="20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581586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effectLst/>
              </a:rPr>
              <a:t>Interpersonal Category</a:t>
            </a:r>
            <a:br>
              <a:rPr lang="en-GB" dirty="0">
                <a:effectLst/>
              </a:rPr>
            </a:br>
            <a:r>
              <a:rPr lang="en-GB" sz="2000" dirty="0">
                <a:effectLst/>
              </a:rPr>
              <a:t>The roles in this category involve providing information and ideas.</a:t>
            </a:r>
            <a:br>
              <a:rPr lang="en-GB" sz="2000" dirty="0">
                <a:effectLst/>
              </a:rPr>
            </a:br>
            <a:endParaRPr lang="en-GB" sz="2000" dirty="0"/>
          </a:p>
        </p:txBody>
      </p:sp>
      <p:sp>
        <p:nvSpPr>
          <p:cNvPr id="3" name="Content Placeholder 2"/>
          <p:cNvSpPr>
            <a:spLocks noGrp="1"/>
          </p:cNvSpPr>
          <p:nvPr>
            <p:ph idx="1"/>
          </p:nvPr>
        </p:nvSpPr>
        <p:spPr/>
        <p:txBody>
          <a:bodyPr>
            <a:normAutofit/>
          </a:bodyPr>
          <a:lstStyle/>
          <a:p>
            <a:pPr lvl="0"/>
            <a:r>
              <a:rPr lang="en-GB" b="1" dirty="0" smtClean="0">
                <a:effectLst/>
              </a:rPr>
              <a:t>Figurehead</a:t>
            </a:r>
            <a:r>
              <a:rPr lang="en-GB" dirty="0" smtClean="0">
                <a:effectLst/>
              </a:rPr>
              <a:t> </a:t>
            </a:r>
            <a:r>
              <a:rPr lang="en-GB" dirty="0">
                <a:effectLst/>
              </a:rPr>
              <a:t>– As a manager, you have social, ceremonial and legal responsibilities. You're expected to be a source of inspiration. People look up to you as a person with authority, and as a figurehead.</a:t>
            </a:r>
          </a:p>
          <a:p>
            <a:pPr lvl="0"/>
            <a:r>
              <a:rPr lang="en-GB" b="1" dirty="0">
                <a:effectLst/>
              </a:rPr>
              <a:t>Leader</a:t>
            </a:r>
            <a:r>
              <a:rPr lang="en-GB" dirty="0">
                <a:effectLst/>
              </a:rPr>
              <a:t> – This is where you provide leadership for your team, your department or perhaps your entire organization; and it's where you manage the performance and responsibilities of everyone in the group.</a:t>
            </a:r>
          </a:p>
          <a:p>
            <a:pPr lvl="0"/>
            <a:r>
              <a:rPr lang="en-GB" b="1" dirty="0">
                <a:effectLst/>
              </a:rPr>
              <a:t>Liaison</a:t>
            </a:r>
            <a:r>
              <a:rPr lang="en-GB" dirty="0">
                <a:effectLst/>
              </a:rPr>
              <a:t> – Managers must communicate with internal and external contacts. You need to be able to network effectively on behalf of your organization.</a:t>
            </a:r>
          </a:p>
          <a:p>
            <a:endParaRPr lang="en-GB" dirty="0"/>
          </a:p>
        </p:txBody>
      </p:sp>
    </p:spTree>
    <p:extLst>
      <p:ext uri="{BB962C8B-B14F-4D97-AF65-F5344CB8AC3E}">
        <p14:creationId xmlns:p14="http://schemas.microsoft.com/office/powerpoint/2010/main" val="21002700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effectLst/>
              </a:rPr>
              <a:t>Informational Category</a:t>
            </a:r>
            <a:br>
              <a:rPr lang="en-GB" dirty="0">
                <a:effectLst/>
              </a:rPr>
            </a:br>
            <a:r>
              <a:rPr lang="en-GB" sz="2000" dirty="0">
                <a:effectLst/>
              </a:rPr>
              <a:t>The roles in this category involve processing information.</a:t>
            </a:r>
            <a:br>
              <a:rPr lang="en-GB" sz="2000" dirty="0">
                <a:effectLst/>
              </a:rPr>
            </a:br>
            <a:endParaRPr lang="en-GB" sz="2000" dirty="0"/>
          </a:p>
        </p:txBody>
      </p:sp>
      <p:sp>
        <p:nvSpPr>
          <p:cNvPr id="3" name="Content Placeholder 2"/>
          <p:cNvSpPr>
            <a:spLocks noGrp="1"/>
          </p:cNvSpPr>
          <p:nvPr>
            <p:ph idx="1"/>
          </p:nvPr>
        </p:nvSpPr>
        <p:spPr/>
        <p:txBody>
          <a:bodyPr>
            <a:normAutofit/>
          </a:bodyPr>
          <a:lstStyle/>
          <a:p>
            <a:pPr lvl="0"/>
            <a:r>
              <a:rPr lang="en-GB" b="1" dirty="0" smtClean="0">
                <a:effectLst/>
              </a:rPr>
              <a:t>Monitor</a:t>
            </a:r>
            <a:r>
              <a:rPr lang="en-GB" dirty="0" smtClean="0">
                <a:effectLst/>
              </a:rPr>
              <a:t> </a:t>
            </a:r>
            <a:r>
              <a:rPr lang="en-GB" dirty="0">
                <a:effectLst/>
              </a:rPr>
              <a:t>– In this role, you regularly seek out information related to your organization and industry, looking for relevant changes in the environment. You also monitor your team, in terms of both their productivity, and their well-being. </a:t>
            </a:r>
          </a:p>
          <a:p>
            <a:pPr lvl="0"/>
            <a:r>
              <a:rPr lang="en-GB" b="1" dirty="0">
                <a:effectLst/>
              </a:rPr>
              <a:t>Disseminator</a:t>
            </a:r>
            <a:r>
              <a:rPr lang="en-GB" dirty="0">
                <a:effectLst/>
              </a:rPr>
              <a:t> – This is where you communicate potentially useful information to your colleagues and your team.</a:t>
            </a:r>
          </a:p>
          <a:p>
            <a:pPr lvl="0"/>
            <a:r>
              <a:rPr lang="en-GB" b="1" dirty="0">
                <a:effectLst/>
              </a:rPr>
              <a:t>Spokesperson</a:t>
            </a:r>
            <a:r>
              <a:rPr lang="en-GB" dirty="0">
                <a:effectLst/>
              </a:rPr>
              <a:t> – Managers represent and speak for their organization. In this role you're responsible for transmitting information about your organization and its goals to the people outside it.</a:t>
            </a:r>
          </a:p>
          <a:p>
            <a:endParaRPr lang="en-GB" dirty="0"/>
          </a:p>
        </p:txBody>
      </p:sp>
    </p:spTree>
    <p:extLst>
      <p:ext uri="{BB962C8B-B14F-4D97-AF65-F5344CB8AC3E}">
        <p14:creationId xmlns:p14="http://schemas.microsoft.com/office/powerpoint/2010/main" val="244578897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effectLst/>
              </a:rPr>
              <a:t>Decisional Category</a:t>
            </a:r>
            <a:br>
              <a:rPr lang="en-GB" dirty="0">
                <a:effectLst/>
              </a:rPr>
            </a:br>
            <a:r>
              <a:rPr lang="en-GB" sz="2000" dirty="0">
                <a:effectLst/>
              </a:rPr>
              <a:t>The roles in this category involve using information.</a:t>
            </a:r>
          </a:p>
        </p:txBody>
      </p:sp>
      <p:sp>
        <p:nvSpPr>
          <p:cNvPr id="3" name="Content Placeholder 2"/>
          <p:cNvSpPr>
            <a:spLocks noGrp="1"/>
          </p:cNvSpPr>
          <p:nvPr>
            <p:ph idx="1"/>
          </p:nvPr>
        </p:nvSpPr>
        <p:spPr/>
        <p:txBody>
          <a:bodyPr>
            <a:normAutofit/>
          </a:bodyPr>
          <a:lstStyle/>
          <a:p>
            <a:pPr lvl="0"/>
            <a:r>
              <a:rPr lang="en-GB" b="1" dirty="0">
                <a:effectLst/>
              </a:rPr>
              <a:t>Entrepreneur</a:t>
            </a:r>
            <a:r>
              <a:rPr lang="en-GB" dirty="0">
                <a:effectLst/>
              </a:rPr>
              <a:t> – As a manager, you create and control change within the organization. This means solving problems, generating new ideas, and implementing them.</a:t>
            </a:r>
          </a:p>
          <a:p>
            <a:pPr lvl="0"/>
            <a:r>
              <a:rPr lang="en-GB" b="1" dirty="0">
                <a:effectLst/>
              </a:rPr>
              <a:t>Disturbance Handler</a:t>
            </a:r>
            <a:r>
              <a:rPr lang="en-GB" dirty="0">
                <a:effectLst/>
              </a:rPr>
              <a:t> – When an organization or team hits an unexpected roadblock, it's the manager who must take charge. You also need to help mediate disputes within it.</a:t>
            </a:r>
          </a:p>
          <a:p>
            <a:pPr lvl="0"/>
            <a:r>
              <a:rPr lang="en-GB" b="1" dirty="0">
                <a:effectLst/>
              </a:rPr>
              <a:t>Resource Allocator</a:t>
            </a:r>
            <a:r>
              <a:rPr lang="en-GB" dirty="0">
                <a:effectLst/>
              </a:rPr>
              <a:t> – You'll also need to determine where organizational resources are best applied. This involves allocating funding, as well as assigning staff and other organizational resources.</a:t>
            </a:r>
          </a:p>
          <a:p>
            <a:pPr lvl="0"/>
            <a:r>
              <a:rPr lang="en-GB" b="1">
                <a:effectLst/>
              </a:rPr>
              <a:t>Negotiator</a:t>
            </a:r>
            <a:r>
              <a:rPr lang="en-GB">
                <a:effectLst/>
              </a:rPr>
              <a:t> – You may be needed to take part in, and direct, important negotiations within your team, department, or organization.</a:t>
            </a:r>
          </a:p>
          <a:p>
            <a:endParaRPr lang="en-GB"/>
          </a:p>
        </p:txBody>
      </p:sp>
    </p:spTree>
    <p:extLst>
      <p:ext uri="{BB962C8B-B14F-4D97-AF65-F5344CB8AC3E}">
        <p14:creationId xmlns:p14="http://schemas.microsoft.com/office/powerpoint/2010/main" val="10080445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Invited_Students xmlns="e770a19b-ae8f-4ff5-8a13-872cb64ac612" xsi:nil="true"/>
    <Is_Collaboration_Space_Locked xmlns="e770a19b-ae8f-4ff5-8a13-872cb64ac612" xsi:nil="true"/>
    <AppVersion xmlns="e770a19b-ae8f-4ff5-8a13-872cb64ac612" xsi:nil="true"/>
    <DefaultSectionNames xmlns="e770a19b-ae8f-4ff5-8a13-872cb64ac612" xsi:nil="true"/>
    <Templates xmlns="e770a19b-ae8f-4ff5-8a13-872cb64ac612" xsi:nil="true"/>
    <Self_Registration_Enabled xmlns="e770a19b-ae8f-4ff5-8a13-872cb64ac612" xsi:nil="true"/>
    <FolderType xmlns="e770a19b-ae8f-4ff5-8a13-872cb64ac612" xsi:nil="true"/>
    <Teachers xmlns="e770a19b-ae8f-4ff5-8a13-872cb64ac612">
      <UserInfo>
        <DisplayName/>
        <AccountId xsi:nil="true"/>
        <AccountType/>
      </UserInfo>
    </Teachers>
    <Student_Groups xmlns="e770a19b-ae8f-4ff5-8a13-872cb64ac612">
      <UserInfo>
        <DisplayName/>
        <AccountId xsi:nil="true"/>
        <AccountType/>
      </UserInfo>
    </Student_Groups>
    <CultureName xmlns="e770a19b-ae8f-4ff5-8a13-872cb64ac612" xsi:nil="true"/>
    <Students xmlns="e770a19b-ae8f-4ff5-8a13-872cb64ac612">
      <UserInfo>
        <DisplayName/>
        <AccountId xsi:nil="true"/>
        <AccountType/>
      </UserInfo>
    </Students>
    <Has_Teacher_Only_SectionGroup xmlns="e770a19b-ae8f-4ff5-8a13-872cb64ac612" xsi:nil="true"/>
    <Owner xmlns="e770a19b-ae8f-4ff5-8a13-872cb64ac612">
      <UserInfo>
        <DisplayName/>
        <AccountId xsi:nil="true"/>
        <AccountType/>
      </UserInfo>
    </Owner>
    <Invited_Teachers xmlns="e770a19b-ae8f-4ff5-8a13-872cb64ac612" xsi:nil="true"/>
    <NotebookType xmlns="e770a19b-ae8f-4ff5-8a13-872cb64ac61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E7A7B1B4A7B9541952655ECBF6DEEF1" ma:contentTypeVersion="28" ma:contentTypeDescription="Create a new document." ma:contentTypeScope="" ma:versionID="b920d10b95a7837a82ecb4734ea9c912">
  <xsd:schema xmlns:xsd="http://www.w3.org/2001/XMLSchema" xmlns:xs="http://www.w3.org/2001/XMLSchema" xmlns:p="http://schemas.microsoft.com/office/2006/metadata/properties" xmlns:ns3="e770a19b-ae8f-4ff5-8a13-872cb64ac612" xmlns:ns4="00c60572-1c81-4c7f-aab6-eab51c47dede" targetNamespace="http://schemas.microsoft.com/office/2006/metadata/properties" ma:root="true" ma:fieldsID="5de0376de94525b5172e6009f1ba099c" ns3:_="" ns4:_="">
    <xsd:import namespace="e770a19b-ae8f-4ff5-8a13-872cb64ac612"/>
    <xsd:import namespace="00c60572-1c81-4c7f-aab6-eab51c47dede"/>
    <xsd:element name="properties">
      <xsd:complexType>
        <xsd:sequence>
          <xsd:element name="documentManagement">
            <xsd:complexType>
              <xsd:all>
                <xsd:element ref="ns3:MediaServiceMetadata" minOccurs="0"/>
                <xsd:element ref="ns3:MediaServiceFastMetadata" minOccurs="0"/>
                <xsd:element ref="ns3:NotebookType" minOccurs="0"/>
                <xsd:element ref="ns3:FolderType" minOccurs="0"/>
                <xsd:element ref="ns3:Owner" minOccurs="0"/>
                <xsd:element ref="ns3:DefaultSectionNames" minOccurs="0"/>
                <xsd:element ref="ns3:Templates" minOccurs="0"/>
                <xsd:element ref="ns3:CultureName" minOccurs="0"/>
                <xsd:element ref="ns3:AppVersion" minOccurs="0"/>
                <xsd:element ref="ns3:Teachers" minOccurs="0"/>
                <xsd:element ref="ns3:Students" minOccurs="0"/>
                <xsd:element ref="ns3:Student_Group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4:SharedWithUsers" minOccurs="0"/>
                <xsd:element ref="ns4:SharedWithDetails" minOccurs="0"/>
                <xsd:element ref="ns4:SharingHintHash"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70a19b-ae8f-4ff5-8a13-872cb64ac612"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NotebookType" ma:index="10" nillable="true" ma:displayName="Notebook Type" ma:internalName="NotebookType">
      <xsd:simpleType>
        <xsd:restriction base="dms:Text"/>
      </xsd:simpleType>
    </xsd:element>
    <xsd:element name="FolderType" ma:index="11" nillable="true" ma:displayName="Folder Type" ma:internalName="FolderType">
      <xsd:simpleType>
        <xsd:restriction base="dms:Text"/>
      </xsd:simpleType>
    </xsd:element>
    <xsd:element name="Owner" ma:index="12"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faultSectionNames" ma:index="13" nillable="true" ma:displayName="Default Section Names" ma:internalName="DefaultSectionNames">
      <xsd:simpleType>
        <xsd:restriction base="dms:Note">
          <xsd:maxLength value="255"/>
        </xsd:restriction>
      </xsd:simpleType>
    </xsd:element>
    <xsd:element name="Templates" ma:index="14" nillable="true" ma:displayName="Templates" ma:internalName="Templates">
      <xsd:simpleType>
        <xsd:restriction base="dms:Note">
          <xsd:maxLength value="255"/>
        </xsd:restriction>
      </xsd:simpleType>
    </xsd:element>
    <xsd:element name="CultureName" ma:index="15" nillable="true" ma:displayName="Culture Name" ma:internalName="CultureName">
      <xsd:simpleType>
        <xsd:restriction base="dms:Text"/>
      </xsd:simpleType>
    </xsd:element>
    <xsd:element name="AppVersion" ma:index="16" nillable="true" ma:displayName="App Version" ma:internalName="AppVersion">
      <xsd:simpleType>
        <xsd:restriction base="dms:Text"/>
      </xsd:simpleType>
    </xsd:element>
    <xsd:element name="Teachers" ma:index="17"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18"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19"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nvited_Teachers" ma:index="20" nillable="true" ma:displayName="Invited Teachers" ma:internalName="Invited_Teachers">
      <xsd:simpleType>
        <xsd:restriction base="dms:Note">
          <xsd:maxLength value="255"/>
        </xsd:restriction>
      </xsd:simpleType>
    </xsd:element>
    <xsd:element name="Invited_Students" ma:index="21" nillable="true" ma:displayName="Invited Students" ma:internalName="Invited_Students">
      <xsd:simpleType>
        <xsd:restriction base="dms:Note">
          <xsd:maxLength value="255"/>
        </xsd:restriction>
      </xsd:simpleType>
    </xsd:element>
    <xsd:element name="Self_Registration_Enabled" ma:index="22" nillable="true" ma:displayName="Self Registration Enabled" ma:internalName="Self_Registration_Enabled">
      <xsd:simpleType>
        <xsd:restriction base="dms:Boolean"/>
      </xsd:simpleType>
    </xsd:element>
    <xsd:element name="Has_Teacher_Only_SectionGroup" ma:index="23" nillable="true" ma:displayName="Has Teacher Only SectionGroup" ma:internalName="Has_Teacher_Only_SectionGroup">
      <xsd:simpleType>
        <xsd:restriction base="dms:Boolean"/>
      </xsd:simpleType>
    </xsd:element>
    <xsd:element name="Is_Collaboration_Space_Locked" ma:index="24" nillable="true" ma:displayName="Is Collaboration Space Locked" ma:internalName="Is_Collaboration_Space_Locked">
      <xsd:simpleType>
        <xsd:restriction base="dms:Boolean"/>
      </xsd:simpleType>
    </xsd:element>
    <xsd:element name="MediaServiceDateTaken" ma:index="28" nillable="true" ma:displayName="MediaServiceDateTaken" ma:hidden="true" ma:internalName="MediaServiceDateTaken" ma:readOnly="true">
      <xsd:simpleType>
        <xsd:restriction base="dms:Text"/>
      </xsd:simpleType>
    </xsd:element>
    <xsd:element name="MediaServiceAutoTags" ma:index="29" nillable="true" ma:displayName="Tags" ma:internalName="MediaServiceAutoTags" ma:readOnly="true">
      <xsd:simpleType>
        <xsd:restriction base="dms:Text"/>
      </xsd:simpleType>
    </xsd:element>
    <xsd:element name="MediaServiceLocation" ma:index="30" nillable="true" ma:displayName="Location" ma:internalName="MediaServiceLocation" ma:readOnly="true">
      <xsd:simpleType>
        <xsd:restriction base="dms:Text"/>
      </xsd:simpleType>
    </xsd:element>
    <xsd:element name="MediaServiceOCR" ma:index="31" nillable="true" ma:displayName="Extracted Text" ma:internalName="MediaServiceOCR" ma:readOnly="true">
      <xsd:simpleType>
        <xsd:restriction base="dms:Note">
          <xsd:maxLength value="255"/>
        </xsd:restriction>
      </xsd:simpleType>
    </xsd:element>
    <xsd:element name="MediaServiceGenerationTime" ma:index="32" nillable="true" ma:displayName="MediaServiceGenerationTime" ma:hidden="true" ma:internalName="MediaServiceGenerationTime" ma:readOnly="true">
      <xsd:simpleType>
        <xsd:restriction base="dms:Text"/>
      </xsd:simpleType>
    </xsd:element>
    <xsd:element name="MediaServiceEventHashCode" ma:index="33" nillable="true" ma:displayName="MediaServiceEventHashCode" ma:hidden="true" ma:internalName="MediaServiceEventHashCode" ma:readOnly="true">
      <xsd:simpleType>
        <xsd:restriction base="dms:Text"/>
      </xsd:simpleType>
    </xsd:element>
    <xsd:element name="MediaServiceAutoKeyPoints" ma:index="34" nillable="true" ma:displayName="MediaServiceAutoKeyPoints" ma:hidden="true" ma:internalName="MediaServiceAutoKeyPoints" ma:readOnly="true">
      <xsd:simpleType>
        <xsd:restriction base="dms:Note"/>
      </xsd:simpleType>
    </xsd:element>
    <xsd:element name="MediaServiceKeyPoints" ma:index="35"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0c60572-1c81-4c7f-aab6-eab51c47dede" elementFormDefault="qualified">
    <xsd:import namespace="http://schemas.microsoft.com/office/2006/documentManagement/types"/>
    <xsd:import namespace="http://schemas.microsoft.com/office/infopath/2007/PartnerControls"/>
    <xsd:element name="SharedWithUsers" ma:index="2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6" nillable="true" ma:displayName="Shared With Details" ma:internalName="SharedWithDetails" ma:readOnly="true">
      <xsd:simpleType>
        <xsd:restriction base="dms:Note">
          <xsd:maxLength value="255"/>
        </xsd:restriction>
      </xsd:simpleType>
    </xsd:element>
    <xsd:element name="SharingHintHash" ma:index="2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CEC1328-E98C-4F72-AA8D-670B206A347D}">
  <ds:schemaRefs>
    <ds:schemaRef ds:uri="http://schemas.microsoft.com/sharepoint/v3/contenttype/forms"/>
  </ds:schemaRefs>
</ds:datastoreItem>
</file>

<file path=customXml/itemProps2.xml><?xml version="1.0" encoding="utf-8"?>
<ds:datastoreItem xmlns:ds="http://schemas.openxmlformats.org/officeDocument/2006/customXml" ds:itemID="{7C3EAF2C-BF9F-4710-8DBD-4CBB21EE48FE}">
  <ds:schemaRefs>
    <ds:schemaRef ds:uri="http://schemas.microsoft.com/office/2006/metadata/properties"/>
    <ds:schemaRef ds:uri="http://purl.org/dc/terms/"/>
    <ds:schemaRef ds:uri="http://schemas.openxmlformats.org/package/2006/metadata/core-properties"/>
    <ds:schemaRef ds:uri="00c60572-1c81-4c7f-aab6-eab51c47dede"/>
    <ds:schemaRef ds:uri="http://schemas.microsoft.com/office/2006/documentManagement/types"/>
    <ds:schemaRef ds:uri="e770a19b-ae8f-4ff5-8a13-872cb64ac612"/>
    <ds:schemaRef ds:uri="http://purl.org/dc/elements/1.1/"/>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2418F408-6487-49ED-8880-C3FC05D41E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770a19b-ae8f-4ff5-8a13-872cb64ac612"/>
    <ds:schemaRef ds:uri="00c60572-1c81-4c7f-aab6-eab51c47ded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2637</TotalTime>
  <Words>3419</Words>
  <Application>Microsoft Office PowerPoint</Application>
  <PresentationFormat>Widescreen</PresentationFormat>
  <Paragraphs>487</Paragraphs>
  <Slides>51</Slides>
  <Notes>22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Arial</vt:lpstr>
      <vt:lpstr>Calibri</vt:lpstr>
      <vt:lpstr>Cambria</vt:lpstr>
      <vt:lpstr>MS Mincho</vt:lpstr>
      <vt:lpstr>Times</vt:lpstr>
      <vt:lpstr>Times New Roman</vt:lpstr>
      <vt:lpstr>Trebuchet MS</vt:lpstr>
      <vt:lpstr>Wingdings 3</vt:lpstr>
      <vt:lpstr>Facet</vt:lpstr>
      <vt:lpstr>Teams</vt:lpstr>
      <vt:lpstr>What makes an effective team?</vt:lpstr>
      <vt:lpstr>PowerPoint Presentation</vt:lpstr>
      <vt:lpstr>The importance of  team development</vt:lpstr>
      <vt:lpstr>Belbin’s team-roles</vt:lpstr>
      <vt:lpstr>Belbin’s nine team-roles</vt:lpstr>
      <vt:lpstr>Belbin</vt:lpstr>
      <vt:lpstr> </vt:lpstr>
      <vt:lpstr>Belbin intro</vt:lpstr>
      <vt:lpstr>1: The plant</vt:lpstr>
      <vt:lpstr>2: The resource investigator</vt:lpstr>
      <vt:lpstr>3: The co-ordinator</vt:lpstr>
      <vt:lpstr>4: The shaper</vt:lpstr>
      <vt:lpstr>5: The monitor - evaluator</vt:lpstr>
      <vt:lpstr>6: The teamworker</vt:lpstr>
      <vt:lpstr>7: The implementer</vt:lpstr>
      <vt:lpstr>8:  The completer</vt:lpstr>
      <vt:lpstr>9:  The specialist</vt:lpstr>
      <vt:lpstr>PowerPoint Presentation</vt:lpstr>
      <vt:lpstr>Create Belbin Team Map</vt:lpstr>
      <vt:lpstr>PowerPoint Presentation</vt:lpstr>
      <vt:lpstr>Back-up and functional roles</vt:lpstr>
      <vt:lpstr>Analysis of individual behaviour</vt:lpstr>
      <vt:lpstr>Group or individual  decision?</vt:lpstr>
      <vt:lpstr>Brainstorming</vt:lpstr>
      <vt:lpstr>Procedures for brainstorming</vt:lpstr>
      <vt:lpstr>Activity - Brainstorming</vt:lpstr>
      <vt:lpstr>Self-managed  work groups</vt:lpstr>
      <vt:lpstr>Building successful teams</vt:lpstr>
      <vt:lpstr>Skills for successful  teamwork</vt:lpstr>
      <vt:lpstr>Stages in Team building B Tuckman &amp; N. Jensen 1977 </vt:lpstr>
      <vt:lpstr>Forming</vt:lpstr>
      <vt:lpstr>PowerPoint Presentation</vt:lpstr>
      <vt:lpstr>PowerPoint Presentation</vt:lpstr>
      <vt:lpstr>Storming</vt:lpstr>
      <vt:lpstr>PowerPoint Presentation</vt:lpstr>
      <vt:lpstr>Negotiating conflict</vt:lpstr>
      <vt:lpstr>Addressing the problem</vt:lpstr>
      <vt:lpstr>Norming</vt:lpstr>
      <vt:lpstr>Member behaviour during norming</vt:lpstr>
      <vt:lpstr>Performing</vt:lpstr>
      <vt:lpstr>Adjourning</vt:lpstr>
      <vt:lpstr>5R’s</vt:lpstr>
      <vt:lpstr>5 R’s pdf</vt:lpstr>
      <vt:lpstr>Management roles</vt:lpstr>
      <vt:lpstr>The roles</vt:lpstr>
      <vt:lpstr>Mintzberg’s management roles</vt:lpstr>
      <vt:lpstr>PowerPoint Presentation</vt:lpstr>
      <vt:lpstr>Interpersonal Category The roles in this category involve providing information and ideas. </vt:lpstr>
      <vt:lpstr>Informational Category The roles in this category involve processing information. </vt:lpstr>
      <vt:lpstr>Decisional Category The roles in this category involve using information.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Teams</dc:title>
  <dc:creator>Rachel Alexander</dc:creator>
  <cp:lastModifiedBy>Rachel Alexander</cp:lastModifiedBy>
  <cp:revision>15</cp:revision>
  <dcterms:created xsi:type="dcterms:W3CDTF">2019-11-13T18:03:40Z</dcterms:created>
  <dcterms:modified xsi:type="dcterms:W3CDTF">2020-03-03T17:29:54Z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0x010100AE7A7B1B4A7B9541952655ECBF6DEEF1</vt:lpwstr>
  </property>
</Properties>
</file>