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4"/>
  </p:notesMasterIdLst>
  <p:sldIdLst>
    <p:sldId id="368" r:id="rId2"/>
    <p:sldId id="364" r:id="rId3"/>
    <p:sldId id="370" r:id="rId4"/>
    <p:sldId id="365" r:id="rId5"/>
    <p:sldId id="369" r:id="rId6"/>
    <p:sldId id="397" r:id="rId7"/>
    <p:sldId id="396" r:id="rId8"/>
    <p:sldId id="398" r:id="rId9"/>
    <p:sldId id="399" r:id="rId10"/>
    <p:sldId id="297" r:id="rId11"/>
    <p:sldId id="401" r:id="rId12"/>
    <p:sldId id="402" r:id="rId13"/>
    <p:sldId id="371" r:id="rId14"/>
    <p:sldId id="373" r:id="rId15"/>
    <p:sldId id="367" r:id="rId16"/>
    <p:sldId id="372" r:id="rId17"/>
    <p:sldId id="374" r:id="rId18"/>
    <p:sldId id="375" r:id="rId19"/>
    <p:sldId id="377" r:id="rId20"/>
    <p:sldId id="379" r:id="rId21"/>
    <p:sldId id="380" r:id="rId22"/>
    <p:sldId id="384" r:id="rId23"/>
    <p:sldId id="385" r:id="rId24"/>
    <p:sldId id="386" r:id="rId25"/>
    <p:sldId id="387" r:id="rId26"/>
    <p:sldId id="388" r:id="rId27"/>
    <p:sldId id="381" r:id="rId28"/>
    <p:sldId id="382" r:id="rId29"/>
    <p:sldId id="383" r:id="rId30"/>
    <p:sldId id="378" r:id="rId31"/>
    <p:sldId id="390" r:id="rId32"/>
    <p:sldId id="391"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1" d="100"/>
          <a:sy n="51" d="100"/>
        </p:scale>
        <p:origin x="1256" y="26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0C9CE2-FA42-46C9-B1C4-A068B390A181}" type="datetimeFigureOut">
              <a:rPr lang="en-GB" smtClean="0"/>
              <a:t>09/07/2025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74E26D6-FDB5-4FB8-A1AA-97046EB8EFEF}" type="slidenum">
              <a:rPr lang="en-GB" smtClean="0"/>
              <a:t>‹#›</a:t>
            </a:fld>
            <a:endParaRPr lang="en-GB"/>
          </a:p>
        </p:txBody>
      </p:sp>
    </p:spTree>
    <p:extLst>
      <p:ext uri="{BB962C8B-B14F-4D97-AF65-F5344CB8AC3E}">
        <p14:creationId xmlns:p14="http://schemas.microsoft.com/office/powerpoint/2010/main" val="2262405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FCF19F1-F3CE-4752-A372-4A5EA2E26743}" type="slidenum">
              <a:rPr lang="en-GB" smtClean="0"/>
              <a:t>1</a:t>
            </a:fld>
            <a:endParaRPr lang="en-GB"/>
          </a:p>
        </p:txBody>
      </p:sp>
    </p:spTree>
    <p:extLst>
      <p:ext uri="{BB962C8B-B14F-4D97-AF65-F5344CB8AC3E}">
        <p14:creationId xmlns:p14="http://schemas.microsoft.com/office/powerpoint/2010/main" val="17018235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1157D3-89D8-C870-9971-AB372070D6B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DEE04221-F8E9-E8A8-9058-DAC50D8E432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1769B425-C769-7842-BD7B-0E8665B5B827}"/>
              </a:ext>
            </a:extLst>
          </p:cNvPr>
          <p:cNvSpPr>
            <a:spLocks noGrp="1"/>
          </p:cNvSpPr>
          <p:nvPr>
            <p:ph type="dt" sz="half" idx="10"/>
          </p:nvPr>
        </p:nvSpPr>
        <p:spPr/>
        <p:txBody>
          <a:bodyPr/>
          <a:lstStyle/>
          <a:p>
            <a:fld id="{E7ACF6AB-1F21-45F2-BDF8-4170F1F942F0}" type="datetimeFigureOut">
              <a:rPr lang="en-GB" smtClean="0"/>
              <a:t>09/07/2025</a:t>
            </a:fld>
            <a:endParaRPr lang="en-GB"/>
          </a:p>
        </p:txBody>
      </p:sp>
      <p:sp>
        <p:nvSpPr>
          <p:cNvPr id="5" name="Footer Placeholder 4">
            <a:extLst>
              <a:ext uri="{FF2B5EF4-FFF2-40B4-BE49-F238E27FC236}">
                <a16:creationId xmlns:a16="http://schemas.microsoft.com/office/drawing/2014/main" id="{9F8E6363-64C4-540D-0E37-FCB9FCDF63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CD4CA47-4712-EC25-AFF1-5FFF6CF2C9C0}"/>
              </a:ext>
            </a:extLst>
          </p:cNvPr>
          <p:cNvSpPr>
            <a:spLocks noGrp="1"/>
          </p:cNvSpPr>
          <p:nvPr>
            <p:ph type="sldNum" sz="quarter" idx="12"/>
          </p:nvPr>
        </p:nvSpPr>
        <p:spPr/>
        <p:txBody>
          <a:bodyPr/>
          <a:lstStyle/>
          <a:p>
            <a:fld id="{9FF3D1D3-9E32-4686-B97C-43518B232A03}" type="slidenum">
              <a:rPr lang="en-GB" smtClean="0"/>
              <a:t>‹#›</a:t>
            </a:fld>
            <a:endParaRPr lang="en-GB"/>
          </a:p>
        </p:txBody>
      </p:sp>
    </p:spTree>
    <p:extLst>
      <p:ext uri="{BB962C8B-B14F-4D97-AF65-F5344CB8AC3E}">
        <p14:creationId xmlns:p14="http://schemas.microsoft.com/office/powerpoint/2010/main" val="335293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31F93A-ADF4-5076-96FB-8ADC862176C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B91CCAE-077F-E1D3-1B29-720390A42DB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6C54EC6-97B1-B4E8-3A57-679545154327}"/>
              </a:ext>
            </a:extLst>
          </p:cNvPr>
          <p:cNvSpPr>
            <a:spLocks noGrp="1"/>
          </p:cNvSpPr>
          <p:nvPr>
            <p:ph type="dt" sz="half" idx="10"/>
          </p:nvPr>
        </p:nvSpPr>
        <p:spPr/>
        <p:txBody>
          <a:bodyPr/>
          <a:lstStyle/>
          <a:p>
            <a:fld id="{E7ACF6AB-1F21-45F2-BDF8-4170F1F942F0}" type="datetimeFigureOut">
              <a:rPr lang="en-GB" smtClean="0"/>
              <a:t>09/07/2025</a:t>
            </a:fld>
            <a:endParaRPr lang="en-GB"/>
          </a:p>
        </p:txBody>
      </p:sp>
      <p:sp>
        <p:nvSpPr>
          <p:cNvPr id="5" name="Footer Placeholder 4">
            <a:extLst>
              <a:ext uri="{FF2B5EF4-FFF2-40B4-BE49-F238E27FC236}">
                <a16:creationId xmlns:a16="http://schemas.microsoft.com/office/drawing/2014/main" id="{8C7CCE55-D824-F029-3026-1B79D1C7B8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F9C4A0-DC24-6800-28C5-BB9B9270EC99}"/>
              </a:ext>
            </a:extLst>
          </p:cNvPr>
          <p:cNvSpPr>
            <a:spLocks noGrp="1"/>
          </p:cNvSpPr>
          <p:nvPr>
            <p:ph type="sldNum" sz="quarter" idx="12"/>
          </p:nvPr>
        </p:nvSpPr>
        <p:spPr/>
        <p:txBody>
          <a:bodyPr/>
          <a:lstStyle/>
          <a:p>
            <a:fld id="{9FF3D1D3-9E32-4686-B97C-43518B232A03}" type="slidenum">
              <a:rPr lang="en-GB" smtClean="0"/>
              <a:t>‹#›</a:t>
            </a:fld>
            <a:endParaRPr lang="en-GB"/>
          </a:p>
        </p:txBody>
      </p:sp>
    </p:spTree>
    <p:extLst>
      <p:ext uri="{BB962C8B-B14F-4D97-AF65-F5344CB8AC3E}">
        <p14:creationId xmlns:p14="http://schemas.microsoft.com/office/powerpoint/2010/main" val="21690937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5BB820-4077-5FF0-F9C2-31EF832148B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1578060D-28DA-A973-DC61-3632F75A2E8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9B63092-8448-BFB5-845E-07078F87AFC9}"/>
              </a:ext>
            </a:extLst>
          </p:cNvPr>
          <p:cNvSpPr>
            <a:spLocks noGrp="1"/>
          </p:cNvSpPr>
          <p:nvPr>
            <p:ph type="dt" sz="half" idx="10"/>
          </p:nvPr>
        </p:nvSpPr>
        <p:spPr/>
        <p:txBody>
          <a:bodyPr/>
          <a:lstStyle/>
          <a:p>
            <a:fld id="{E7ACF6AB-1F21-45F2-BDF8-4170F1F942F0}" type="datetimeFigureOut">
              <a:rPr lang="en-GB" smtClean="0"/>
              <a:t>09/07/2025</a:t>
            </a:fld>
            <a:endParaRPr lang="en-GB"/>
          </a:p>
        </p:txBody>
      </p:sp>
      <p:sp>
        <p:nvSpPr>
          <p:cNvPr id="5" name="Footer Placeholder 4">
            <a:extLst>
              <a:ext uri="{FF2B5EF4-FFF2-40B4-BE49-F238E27FC236}">
                <a16:creationId xmlns:a16="http://schemas.microsoft.com/office/drawing/2014/main" id="{24B734ED-AAA2-D2CB-2B93-A1BF758F718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B3F034-6FA6-67DB-6088-1D12564219F6}"/>
              </a:ext>
            </a:extLst>
          </p:cNvPr>
          <p:cNvSpPr>
            <a:spLocks noGrp="1"/>
          </p:cNvSpPr>
          <p:nvPr>
            <p:ph type="sldNum" sz="quarter" idx="12"/>
          </p:nvPr>
        </p:nvSpPr>
        <p:spPr/>
        <p:txBody>
          <a:bodyPr/>
          <a:lstStyle/>
          <a:p>
            <a:fld id="{9FF3D1D3-9E32-4686-B97C-43518B232A03}" type="slidenum">
              <a:rPr lang="en-GB" smtClean="0"/>
              <a:t>‹#›</a:t>
            </a:fld>
            <a:endParaRPr lang="en-GB"/>
          </a:p>
        </p:txBody>
      </p:sp>
    </p:spTree>
    <p:extLst>
      <p:ext uri="{BB962C8B-B14F-4D97-AF65-F5344CB8AC3E}">
        <p14:creationId xmlns:p14="http://schemas.microsoft.com/office/powerpoint/2010/main" val="13290265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62AC0B-47C7-D3AB-9F63-F20D76FEE3C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15FC12D-FA97-5B78-498F-10531F332F9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DBEB121A-CFD1-9C83-FF83-1E291E8527A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1598668A-160D-EC6C-C365-41DBDD582876}"/>
              </a:ext>
            </a:extLst>
          </p:cNvPr>
          <p:cNvSpPr>
            <a:spLocks noGrp="1"/>
          </p:cNvSpPr>
          <p:nvPr>
            <p:ph type="dt" sz="half" idx="10"/>
          </p:nvPr>
        </p:nvSpPr>
        <p:spPr/>
        <p:txBody>
          <a:bodyPr/>
          <a:lstStyle/>
          <a:p>
            <a:fld id="{E7ACF6AB-1F21-45F2-BDF8-4170F1F942F0}" type="datetimeFigureOut">
              <a:rPr lang="en-GB" smtClean="0"/>
              <a:t>09/07/2025</a:t>
            </a:fld>
            <a:endParaRPr lang="en-GB"/>
          </a:p>
        </p:txBody>
      </p:sp>
      <p:sp>
        <p:nvSpPr>
          <p:cNvPr id="6" name="Footer Placeholder 5">
            <a:extLst>
              <a:ext uri="{FF2B5EF4-FFF2-40B4-BE49-F238E27FC236}">
                <a16:creationId xmlns:a16="http://schemas.microsoft.com/office/drawing/2014/main" id="{C979A52E-E6E0-4C76-B1CA-E7EA0B95FFB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7E47473-128B-5105-4D2D-2140AF59E636}"/>
              </a:ext>
            </a:extLst>
          </p:cNvPr>
          <p:cNvSpPr>
            <a:spLocks noGrp="1"/>
          </p:cNvSpPr>
          <p:nvPr>
            <p:ph type="sldNum" sz="quarter" idx="12"/>
          </p:nvPr>
        </p:nvSpPr>
        <p:spPr/>
        <p:txBody>
          <a:bodyPr/>
          <a:lstStyle/>
          <a:p>
            <a:fld id="{9FF3D1D3-9E32-4686-B97C-43518B232A03}" type="slidenum">
              <a:rPr lang="en-GB" smtClean="0"/>
              <a:t>‹#›</a:t>
            </a:fld>
            <a:endParaRPr lang="en-GB"/>
          </a:p>
        </p:txBody>
      </p:sp>
    </p:spTree>
    <p:extLst>
      <p:ext uri="{BB962C8B-B14F-4D97-AF65-F5344CB8AC3E}">
        <p14:creationId xmlns:p14="http://schemas.microsoft.com/office/powerpoint/2010/main" val="37283127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777CB-8CA6-67C9-7352-04E341E5517B}"/>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CCBC590F-E224-AAF6-2159-C940BEB725A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5BF8A87-C217-3930-5402-AA87BADDAE4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FB8B721E-F2E7-0C07-9783-B8F1D5548ED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864CC71-6E7F-6518-FB2F-B920AEF917A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BA6F2530-A903-0113-63CA-4A614BE473BB}"/>
              </a:ext>
            </a:extLst>
          </p:cNvPr>
          <p:cNvSpPr>
            <a:spLocks noGrp="1"/>
          </p:cNvSpPr>
          <p:nvPr>
            <p:ph type="dt" sz="half" idx="10"/>
          </p:nvPr>
        </p:nvSpPr>
        <p:spPr/>
        <p:txBody>
          <a:bodyPr/>
          <a:lstStyle/>
          <a:p>
            <a:fld id="{E7ACF6AB-1F21-45F2-BDF8-4170F1F942F0}" type="datetimeFigureOut">
              <a:rPr lang="en-GB" smtClean="0"/>
              <a:t>09/07/2025</a:t>
            </a:fld>
            <a:endParaRPr lang="en-GB"/>
          </a:p>
        </p:txBody>
      </p:sp>
      <p:sp>
        <p:nvSpPr>
          <p:cNvPr id="8" name="Footer Placeholder 7">
            <a:extLst>
              <a:ext uri="{FF2B5EF4-FFF2-40B4-BE49-F238E27FC236}">
                <a16:creationId xmlns:a16="http://schemas.microsoft.com/office/drawing/2014/main" id="{0DE5F3E8-8909-6E42-9BDB-06DF86135F4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C448B36-59DE-5879-5E91-9792946D6D4C}"/>
              </a:ext>
            </a:extLst>
          </p:cNvPr>
          <p:cNvSpPr>
            <a:spLocks noGrp="1"/>
          </p:cNvSpPr>
          <p:nvPr>
            <p:ph type="sldNum" sz="quarter" idx="12"/>
          </p:nvPr>
        </p:nvSpPr>
        <p:spPr/>
        <p:txBody>
          <a:bodyPr/>
          <a:lstStyle/>
          <a:p>
            <a:fld id="{9FF3D1D3-9E32-4686-B97C-43518B232A03}" type="slidenum">
              <a:rPr lang="en-GB" smtClean="0"/>
              <a:t>‹#›</a:t>
            </a:fld>
            <a:endParaRPr lang="en-GB"/>
          </a:p>
        </p:txBody>
      </p:sp>
    </p:spTree>
    <p:extLst>
      <p:ext uri="{BB962C8B-B14F-4D97-AF65-F5344CB8AC3E}">
        <p14:creationId xmlns:p14="http://schemas.microsoft.com/office/powerpoint/2010/main" val="32434411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8D45E2-7CD8-4641-150A-7865C96A6AA8}"/>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7826DAF7-87A1-0054-E389-464E91037C27}"/>
              </a:ext>
            </a:extLst>
          </p:cNvPr>
          <p:cNvSpPr>
            <a:spLocks noGrp="1"/>
          </p:cNvSpPr>
          <p:nvPr>
            <p:ph type="dt" sz="half" idx="10"/>
          </p:nvPr>
        </p:nvSpPr>
        <p:spPr/>
        <p:txBody>
          <a:bodyPr/>
          <a:lstStyle/>
          <a:p>
            <a:fld id="{E7ACF6AB-1F21-45F2-BDF8-4170F1F942F0}" type="datetimeFigureOut">
              <a:rPr lang="en-GB" smtClean="0"/>
              <a:t>09/07/2025</a:t>
            </a:fld>
            <a:endParaRPr lang="en-GB"/>
          </a:p>
        </p:txBody>
      </p:sp>
      <p:sp>
        <p:nvSpPr>
          <p:cNvPr id="4" name="Footer Placeholder 3">
            <a:extLst>
              <a:ext uri="{FF2B5EF4-FFF2-40B4-BE49-F238E27FC236}">
                <a16:creationId xmlns:a16="http://schemas.microsoft.com/office/drawing/2014/main" id="{EC28B60D-6EC3-129F-0C01-988A82F1878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9CE0A16-493C-B690-439A-26ED7681A33D}"/>
              </a:ext>
            </a:extLst>
          </p:cNvPr>
          <p:cNvSpPr>
            <a:spLocks noGrp="1"/>
          </p:cNvSpPr>
          <p:nvPr>
            <p:ph type="sldNum" sz="quarter" idx="12"/>
          </p:nvPr>
        </p:nvSpPr>
        <p:spPr/>
        <p:txBody>
          <a:bodyPr/>
          <a:lstStyle/>
          <a:p>
            <a:fld id="{9FF3D1D3-9E32-4686-B97C-43518B232A03}" type="slidenum">
              <a:rPr lang="en-GB" smtClean="0"/>
              <a:t>‹#›</a:t>
            </a:fld>
            <a:endParaRPr lang="en-GB"/>
          </a:p>
        </p:txBody>
      </p:sp>
    </p:spTree>
    <p:extLst>
      <p:ext uri="{BB962C8B-B14F-4D97-AF65-F5344CB8AC3E}">
        <p14:creationId xmlns:p14="http://schemas.microsoft.com/office/powerpoint/2010/main" val="41958569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328324D-9A8D-DD6C-426F-801685A16D28}"/>
              </a:ext>
            </a:extLst>
          </p:cNvPr>
          <p:cNvSpPr>
            <a:spLocks noGrp="1"/>
          </p:cNvSpPr>
          <p:nvPr>
            <p:ph type="dt" sz="half" idx="10"/>
          </p:nvPr>
        </p:nvSpPr>
        <p:spPr/>
        <p:txBody>
          <a:bodyPr/>
          <a:lstStyle/>
          <a:p>
            <a:fld id="{E7ACF6AB-1F21-45F2-BDF8-4170F1F942F0}" type="datetimeFigureOut">
              <a:rPr lang="en-GB" smtClean="0"/>
              <a:t>09/07/2025</a:t>
            </a:fld>
            <a:endParaRPr lang="en-GB"/>
          </a:p>
        </p:txBody>
      </p:sp>
      <p:sp>
        <p:nvSpPr>
          <p:cNvPr id="3" name="Footer Placeholder 2">
            <a:extLst>
              <a:ext uri="{FF2B5EF4-FFF2-40B4-BE49-F238E27FC236}">
                <a16:creationId xmlns:a16="http://schemas.microsoft.com/office/drawing/2014/main" id="{3D46F373-586E-812E-8CB7-BA41336A15E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0C6C2E3-5A17-4181-756C-885FB8D39E97}"/>
              </a:ext>
            </a:extLst>
          </p:cNvPr>
          <p:cNvSpPr>
            <a:spLocks noGrp="1"/>
          </p:cNvSpPr>
          <p:nvPr>
            <p:ph type="sldNum" sz="quarter" idx="12"/>
          </p:nvPr>
        </p:nvSpPr>
        <p:spPr/>
        <p:txBody>
          <a:bodyPr/>
          <a:lstStyle/>
          <a:p>
            <a:fld id="{9FF3D1D3-9E32-4686-B97C-43518B232A03}" type="slidenum">
              <a:rPr lang="en-GB" smtClean="0"/>
              <a:t>‹#›</a:t>
            </a:fld>
            <a:endParaRPr lang="en-GB"/>
          </a:p>
        </p:txBody>
      </p:sp>
    </p:spTree>
    <p:extLst>
      <p:ext uri="{BB962C8B-B14F-4D97-AF65-F5344CB8AC3E}">
        <p14:creationId xmlns:p14="http://schemas.microsoft.com/office/powerpoint/2010/main" val="35783885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B7B24-EF17-FA22-9AD7-15F61EFA663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E7364DE9-BA8A-8C7F-DDAC-28D3F6DA08E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743A6A71-85CE-B520-BFF5-80903864175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002FCDC-FC0B-B3BF-31D8-DC00152F5D7C}"/>
              </a:ext>
            </a:extLst>
          </p:cNvPr>
          <p:cNvSpPr>
            <a:spLocks noGrp="1"/>
          </p:cNvSpPr>
          <p:nvPr>
            <p:ph type="dt" sz="half" idx="10"/>
          </p:nvPr>
        </p:nvSpPr>
        <p:spPr/>
        <p:txBody>
          <a:bodyPr/>
          <a:lstStyle/>
          <a:p>
            <a:fld id="{E7ACF6AB-1F21-45F2-BDF8-4170F1F942F0}" type="datetimeFigureOut">
              <a:rPr lang="en-GB" smtClean="0"/>
              <a:t>09/07/2025</a:t>
            </a:fld>
            <a:endParaRPr lang="en-GB"/>
          </a:p>
        </p:txBody>
      </p:sp>
      <p:sp>
        <p:nvSpPr>
          <p:cNvPr id="6" name="Footer Placeholder 5">
            <a:extLst>
              <a:ext uri="{FF2B5EF4-FFF2-40B4-BE49-F238E27FC236}">
                <a16:creationId xmlns:a16="http://schemas.microsoft.com/office/drawing/2014/main" id="{93EE0C9B-6B2F-7665-3B60-A9321D123B8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E6C90F3-5BE3-206E-1EB6-3E6537CD0860}"/>
              </a:ext>
            </a:extLst>
          </p:cNvPr>
          <p:cNvSpPr>
            <a:spLocks noGrp="1"/>
          </p:cNvSpPr>
          <p:nvPr>
            <p:ph type="sldNum" sz="quarter" idx="12"/>
          </p:nvPr>
        </p:nvSpPr>
        <p:spPr/>
        <p:txBody>
          <a:bodyPr/>
          <a:lstStyle/>
          <a:p>
            <a:fld id="{9FF3D1D3-9E32-4686-B97C-43518B232A03}" type="slidenum">
              <a:rPr lang="en-GB" smtClean="0"/>
              <a:t>‹#›</a:t>
            </a:fld>
            <a:endParaRPr lang="en-GB"/>
          </a:p>
        </p:txBody>
      </p:sp>
    </p:spTree>
    <p:extLst>
      <p:ext uri="{BB962C8B-B14F-4D97-AF65-F5344CB8AC3E}">
        <p14:creationId xmlns:p14="http://schemas.microsoft.com/office/powerpoint/2010/main" val="31778191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A5D20E-4928-C874-475C-AD4A81A48E7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89B59D57-212B-2602-3EF6-63700481853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910A674-01E6-36FA-E76D-FAEF4C4750A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A0AA50C-ED3A-989D-4F9C-D1DD9E41ABBA}"/>
              </a:ext>
            </a:extLst>
          </p:cNvPr>
          <p:cNvSpPr>
            <a:spLocks noGrp="1"/>
          </p:cNvSpPr>
          <p:nvPr>
            <p:ph type="dt" sz="half" idx="10"/>
          </p:nvPr>
        </p:nvSpPr>
        <p:spPr/>
        <p:txBody>
          <a:bodyPr/>
          <a:lstStyle/>
          <a:p>
            <a:fld id="{E7ACF6AB-1F21-45F2-BDF8-4170F1F942F0}" type="datetimeFigureOut">
              <a:rPr lang="en-GB" smtClean="0"/>
              <a:t>09/07/2025</a:t>
            </a:fld>
            <a:endParaRPr lang="en-GB"/>
          </a:p>
        </p:txBody>
      </p:sp>
      <p:sp>
        <p:nvSpPr>
          <p:cNvPr id="6" name="Footer Placeholder 5">
            <a:extLst>
              <a:ext uri="{FF2B5EF4-FFF2-40B4-BE49-F238E27FC236}">
                <a16:creationId xmlns:a16="http://schemas.microsoft.com/office/drawing/2014/main" id="{06BB086D-A924-AD21-A710-5DB7BC6B4B5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A2C2B4C-831E-FFB4-EBD8-2F2F3A82A699}"/>
              </a:ext>
            </a:extLst>
          </p:cNvPr>
          <p:cNvSpPr>
            <a:spLocks noGrp="1"/>
          </p:cNvSpPr>
          <p:nvPr>
            <p:ph type="sldNum" sz="quarter" idx="12"/>
          </p:nvPr>
        </p:nvSpPr>
        <p:spPr/>
        <p:txBody>
          <a:bodyPr/>
          <a:lstStyle/>
          <a:p>
            <a:fld id="{9FF3D1D3-9E32-4686-B97C-43518B232A03}" type="slidenum">
              <a:rPr lang="en-GB" smtClean="0"/>
              <a:t>‹#›</a:t>
            </a:fld>
            <a:endParaRPr lang="en-GB"/>
          </a:p>
        </p:txBody>
      </p:sp>
    </p:spTree>
    <p:extLst>
      <p:ext uri="{BB962C8B-B14F-4D97-AF65-F5344CB8AC3E}">
        <p14:creationId xmlns:p14="http://schemas.microsoft.com/office/powerpoint/2010/main" val="41660022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6A55F-D59C-521F-B774-6F31982B91D3}"/>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ECB84A89-1CA1-4CD7-1F73-85180BC7BC8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91F5617-D02A-94C1-91CE-46404ADC9D35}"/>
              </a:ext>
            </a:extLst>
          </p:cNvPr>
          <p:cNvSpPr>
            <a:spLocks noGrp="1"/>
          </p:cNvSpPr>
          <p:nvPr>
            <p:ph type="dt" sz="half" idx="10"/>
          </p:nvPr>
        </p:nvSpPr>
        <p:spPr/>
        <p:txBody>
          <a:bodyPr/>
          <a:lstStyle/>
          <a:p>
            <a:fld id="{E7ACF6AB-1F21-45F2-BDF8-4170F1F942F0}" type="datetimeFigureOut">
              <a:rPr lang="en-GB" smtClean="0"/>
              <a:t>09/07/2025</a:t>
            </a:fld>
            <a:endParaRPr lang="en-GB"/>
          </a:p>
        </p:txBody>
      </p:sp>
      <p:sp>
        <p:nvSpPr>
          <p:cNvPr id="5" name="Footer Placeholder 4">
            <a:extLst>
              <a:ext uri="{FF2B5EF4-FFF2-40B4-BE49-F238E27FC236}">
                <a16:creationId xmlns:a16="http://schemas.microsoft.com/office/drawing/2014/main" id="{C04D4744-4934-3F5F-8699-177D3E919A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40EA5B-553B-0BD9-84EB-7C95B6C53330}"/>
              </a:ext>
            </a:extLst>
          </p:cNvPr>
          <p:cNvSpPr>
            <a:spLocks noGrp="1"/>
          </p:cNvSpPr>
          <p:nvPr>
            <p:ph type="sldNum" sz="quarter" idx="12"/>
          </p:nvPr>
        </p:nvSpPr>
        <p:spPr/>
        <p:txBody>
          <a:bodyPr/>
          <a:lstStyle/>
          <a:p>
            <a:fld id="{9FF3D1D3-9E32-4686-B97C-43518B232A03}" type="slidenum">
              <a:rPr lang="en-GB" smtClean="0"/>
              <a:t>‹#›</a:t>
            </a:fld>
            <a:endParaRPr lang="en-GB"/>
          </a:p>
        </p:txBody>
      </p:sp>
    </p:spTree>
    <p:extLst>
      <p:ext uri="{BB962C8B-B14F-4D97-AF65-F5344CB8AC3E}">
        <p14:creationId xmlns:p14="http://schemas.microsoft.com/office/powerpoint/2010/main" val="27023079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8E5BDEE-053D-5388-9FCA-09535855F34A}"/>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88786909-7EFA-CBFB-D021-2637B86EBB4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78A2CD5-AF25-F96F-5DB5-31590F8DB720}"/>
              </a:ext>
            </a:extLst>
          </p:cNvPr>
          <p:cNvSpPr>
            <a:spLocks noGrp="1"/>
          </p:cNvSpPr>
          <p:nvPr>
            <p:ph type="dt" sz="half" idx="10"/>
          </p:nvPr>
        </p:nvSpPr>
        <p:spPr/>
        <p:txBody>
          <a:bodyPr/>
          <a:lstStyle/>
          <a:p>
            <a:fld id="{E7ACF6AB-1F21-45F2-BDF8-4170F1F942F0}" type="datetimeFigureOut">
              <a:rPr lang="en-GB" smtClean="0"/>
              <a:t>09/07/2025</a:t>
            </a:fld>
            <a:endParaRPr lang="en-GB"/>
          </a:p>
        </p:txBody>
      </p:sp>
      <p:sp>
        <p:nvSpPr>
          <p:cNvPr id="5" name="Footer Placeholder 4">
            <a:extLst>
              <a:ext uri="{FF2B5EF4-FFF2-40B4-BE49-F238E27FC236}">
                <a16:creationId xmlns:a16="http://schemas.microsoft.com/office/drawing/2014/main" id="{F7603CA4-7C85-2879-DB3A-8986DACABE0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7C51F7-95DE-7ADF-6EEC-2D6E3B3180FB}"/>
              </a:ext>
            </a:extLst>
          </p:cNvPr>
          <p:cNvSpPr>
            <a:spLocks noGrp="1"/>
          </p:cNvSpPr>
          <p:nvPr>
            <p:ph type="sldNum" sz="quarter" idx="12"/>
          </p:nvPr>
        </p:nvSpPr>
        <p:spPr/>
        <p:txBody>
          <a:bodyPr/>
          <a:lstStyle/>
          <a:p>
            <a:fld id="{9FF3D1D3-9E32-4686-B97C-43518B232A03}" type="slidenum">
              <a:rPr lang="en-GB" smtClean="0"/>
              <a:t>‹#›</a:t>
            </a:fld>
            <a:endParaRPr lang="en-GB"/>
          </a:p>
        </p:txBody>
      </p:sp>
    </p:spTree>
    <p:extLst>
      <p:ext uri="{BB962C8B-B14F-4D97-AF65-F5344CB8AC3E}">
        <p14:creationId xmlns:p14="http://schemas.microsoft.com/office/powerpoint/2010/main" val="17267034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CF0D9D-00EE-86A8-E0CB-BA5F7BBB17B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E0D14E47-7271-3502-AC12-C6C3117293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956EEB5-6CA3-4755-DB95-C058ABB20A5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7ACF6AB-1F21-45F2-BDF8-4170F1F942F0}" type="datetimeFigureOut">
              <a:rPr lang="en-GB" smtClean="0"/>
              <a:t>09/07/2025</a:t>
            </a:fld>
            <a:endParaRPr lang="en-GB"/>
          </a:p>
        </p:txBody>
      </p:sp>
      <p:sp>
        <p:nvSpPr>
          <p:cNvPr id="5" name="Footer Placeholder 4">
            <a:extLst>
              <a:ext uri="{FF2B5EF4-FFF2-40B4-BE49-F238E27FC236}">
                <a16:creationId xmlns:a16="http://schemas.microsoft.com/office/drawing/2014/main" id="{58EEC0E2-E7B1-6B94-21C4-BFC973B94D0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81AEE74-2BFB-AF65-C79B-45EE271F0E2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FF3D1D3-9E32-4686-B97C-43518B232A03}" type="slidenum">
              <a:rPr lang="en-GB" smtClean="0"/>
              <a:t>‹#›</a:t>
            </a:fld>
            <a:endParaRPr lang="en-GB"/>
          </a:p>
        </p:txBody>
      </p:sp>
    </p:spTree>
    <p:extLst>
      <p:ext uri="{BB962C8B-B14F-4D97-AF65-F5344CB8AC3E}">
        <p14:creationId xmlns:p14="http://schemas.microsoft.com/office/powerpoint/2010/main" val="6702246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99DF25-B3A8-CB9C-812D-C113913A4D8C}"/>
              </a:ext>
            </a:extLst>
          </p:cNvPr>
          <p:cNvSpPr>
            <a:spLocks noGrp="1"/>
          </p:cNvSpPr>
          <p:nvPr>
            <p:ph type="ctrTitle"/>
          </p:nvPr>
        </p:nvSpPr>
        <p:spPr/>
        <p:txBody>
          <a:bodyPr/>
          <a:lstStyle/>
          <a:p>
            <a:r>
              <a:rPr lang="en-GB" dirty="0"/>
              <a:t>Power and Inequality</a:t>
            </a:r>
          </a:p>
        </p:txBody>
      </p:sp>
      <p:sp>
        <p:nvSpPr>
          <p:cNvPr id="3" name="Subtitle 2">
            <a:extLst>
              <a:ext uri="{FF2B5EF4-FFF2-40B4-BE49-F238E27FC236}">
                <a16:creationId xmlns:a16="http://schemas.microsoft.com/office/drawing/2014/main" id="{E9FAE5D8-3285-AF2F-38A9-ED909FEBF013}"/>
              </a:ext>
            </a:extLst>
          </p:cNvPr>
          <p:cNvSpPr>
            <a:spLocks noGrp="1"/>
          </p:cNvSpPr>
          <p:nvPr>
            <p:ph type="subTitle" idx="1"/>
          </p:nvPr>
        </p:nvSpPr>
        <p:spPr/>
        <p:txBody>
          <a:bodyPr>
            <a:normAutofit/>
          </a:bodyPr>
          <a:lstStyle/>
          <a:p>
            <a:r>
              <a:rPr lang="en-GB" sz="3200" dirty="0"/>
              <a:t>Lecture 4: The Enlightenment and Revolution</a:t>
            </a:r>
          </a:p>
        </p:txBody>
      </p:sp>
    </p:spTree>
    <p:extLst>
      <p:ext uri="{BB962C8B-B14F-4D97-AF65-F5344CB8AC3E}">
        <p14:creationId xmlns:p14="http://schemas.microsoft.com/office/powerpoint/2010/main" val="42316183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186214-108F-B7C7-B7FD-B6935267425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65E8CB6-DCC0-4509-90B7-944A89872F53}"/>
              </a:ext>
            </a:extLst>
          </p:cNvPr>
          <p:cNvSpPr>
            <a:spLocks noGrp="1"/>
          </p:cNvSpPr>
          <p:nvPr>
            <p:ph type="title"/>
          </p:nvPr>
        </p:nvSpPr>
        <p:spPr/>
        <p:txBody>
          <a:bodyPr/>
          <a:lstStyle/>
          <a:p>
            <a:pPr algn="ctr"/>
            <a:r>
              <a:rPr lang="en-GB" dirty="0"/>
              <a:t>Accountability: England</a:t>
            </a:r>
          </a:p>
        </p:txBody>
      </p:sp>
      <p:sp>
        <p:nvSpPr>
          <p:cNvPr id="3" name="Content Placeholder 2">
            <a:extLst>
              <a:ext uri="{FF2B5EF4-FFF2-40B4-BE49-F238E27FC236}">
                <a16:creationId xmlns:a16="http://schemas.microsoft.com/office/drawing/2014/main" id="{9B9E6EA8-2374-38CB-C6A3-A940812FB3F5}"/>
              </a:ext>
            </a:extLst>
          </p:cNvPr>
          <p:cNvSpPr>
            <a:spLocks noGrp="1"/>
          </p:cNvSpPr>
          <p:nvPr>
            <p:ph idx="1"/>
          </p:nvPr>
        </p:nvSpPr>
        <p:spPr/>
        <p:txBody>
          <a:bodyPr>
            <a:normAutofit/>
          </a:bodyPr>
          <a:lstStyle/>
          <a:p>
            <a:r>
              <a:rPr lang="en-GB" dirty="0"/>
              <a:t>England was therefore the first large country in which the three institutions of a state, rule of law, and accountability came together in a highly interdependent way. </a:t>
            </a:r>
          </a:p>
          <a:p>
            <a:r>
              <a:rPr lang="en-GB" dirty="0"/>
              <a:t>“Without a strong early state, there would not have been a rule of law and broad perception of legitimate property rights. Without a strong rule of law and legitimate property rights, the Commons would have never been motivated to impose accountability on the English monarchy. And without the principle of accountability, the British state would never have emerged as the great power it became by the time of the French Revolution.”  (Fukuyama)</a:t>
            </a:r>
          </a:p>
        </p:txBody>
      </p:sp>
    </p:spTree>
    <p:extLst>
      <p:ext uri="{BB962C8B-B14F-4D97-AF65-F5344CB8AC3E}">
        <p14:creationId xmlns:p14="http://schemas.microsoft.com/office/powerpoint/2010/main" val="33793104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CF0556-2021-1F3F-272D-007DAD703ED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F8AABA7-10FA-B3A1-E4E3-6F8820A43DDC}"/>
              </a:ext>
            </a:extLst>
          </p:cNvPr>
          <p:cNvSpPr>
            <a:spLocks noGrp="1"/>
          </p:cNvSpPr>
          <p:nvPr>
            <p:ph type="title"/>
          </p:nvPr>
        </p:nvSpPr>
        <p:spPr/>
        <p:txBody>
          <a:bodyPr/>
          <a:lstStyle/>
          <a:p>
            <a:pPr algn="ctr"/>
            <a:r>
              <a:rPr lang="en-GB" dirty="0"/>
              <a:t>Accountability and Democracy</a:t>
            </a:r>
          </a:p>
        </p:txBody>
      </p:sp>
      <p:sp>
        <p:nvSpPr>
          <p:cNvPr id="3" name="Content Placeholder 2">
            <a:extLst>
              <a:ext uri="{FF2B5EF4-FFF2-40B4-BE49-F238E27FC236}">
                <a16:creationId xmlns:a16="http://schemas.microsoft.com/office/drawing/2014/main" id="{15243E4F-ADAC-FB18-5D94-FB49C10E0A25}"/>
              </a:ext>
            </a:extLst>
          </p:cNvPr>
          <p:cNvSpPr>
            <a:spLocks noGrp="1"/>
          </p:cNvSpPr>
          <p:nvPr>
            <p:ph idx="1"/>
          </p:nvPr>
        </p:nvSpPr>
        <p:spPr/>
        <p:txBody>
          <a:bodyPr>
            <a:normAutofit fontScale="92500" lnSpcReduction="20000"/>
          </a:bodyPr>
          <a:lstStyle/>
          <a:p>
            <a:r>
              <a:rPr lang="en-GB" dirty="0"/>
              <a:t>Since the rule of law and democratic accountability can be conceived of as alternative means of constraining the government, it is not surprising that the two have been closely associated with one another historically and promoted in common. </a:t>
            </a:r>
          </a:p>
          <a:p>
            <a:r>
              <a:rPr lang="en-GB" dirty="0"/>
              <a:t>During the English Civil War, one of the biggest grievances of the parliamentary side against the king was the fact that he was trampling on the Common Law. The early Stuarts had prosecuted opponents through bodies of questionable legality like the King’s Court of the Star Chamber. </a:t>
            </a:r>
          </a:p>
          <a:p>
            <a:r>
              <a:rPr lang="en-GB" dirty="0"/>
              <a:t>The parliamentary demands were that the monarchy be accountable to them on matters of taxation and that it act under the law. It is adherence to the rule of law that guarantees that an out-group that succeeds in displacing an in-group will not use its newfound access to power as a means of prosecuting its opponents in revenge.</a:t>
            </a:r>
          </a:p>
          <a:p>
            <a:endParaRPr lang="en-GB" dirty="0"/>
          </a:p>
        </p:txBody>
      </p:sp>
    </p:spTree>
    <p:extLst>
      <p:ext uri="{BB962C8B-B14F-4D97-AF65-F5344CB8AC3E}">
        <p14:creationId xmlns:p14="http://schemas.microsoft.com/office/powerpoint/2010/main" val="27839860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082AD2-9AD6-B101-AC07-B385A67AEE2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1CEFE1F-4673-EEEE-B3F2-4B0C9CC76C89}"/>
              </a:ext>
            </a:extLst>
          </p:cNvPr>
          <p:cNvSpPr>
            <a:spLocks noGrp="1"/>
          </p:cNvSpPr>
          <p:nvPr>
            <p:ph type="title"/>
          </p:nvPr>
        </p:nvSpPr>
        <p:spPr/>
        <p:txBody>
          <a:bodyPr/>
          <a:lstStyle/>
          <a:p>
            <a:pPr algn="ctr"/>
            <a:r>
              <a:rPr lang="en-GB" dirty="0"/>
              <a:t>Accountability: England</a:t>
            </a:r>
          </a:p>
        </p:txBody>
      </p:sp>
      <p:sp>
        <p:nvSpPr>
          <p:cNvPr id="3" name="Content Placeholder 2">
            <a:extLst>
              <a:ext uri="{FF2B5EF4-FFF2-40B4-BE49-F238E27FC236}">
                <a16:creationId xmlns:a16="http://schemas.microsoft.com/office/drawing/2014/main" id="{8974D6B6-4636-4FB1-68FA-2563A1322930}"/>
              </a:ext>
            </a:extLst>
          </p:cNvPr>
          <p:cNvSpPr>
            <a:spLocks noGrp="1"/>
          </p:cNvSpPr>
          <p:nvPr>
            <p:ph idx="1"/>
          </p:nvPr>
        </p:nvSpPr>
        <p:spPr/>
        <p:txBody>
          <a:bodyPr>
            <a:normAutofit fontScale="92500" lnSpcReduction="10000"/>
          </a:bodyPr>
          <a:lstStyle/>
          <a:p>
            <a:r>
              <a:rPr lang="en-GB" dirty="0"/>
              <a:t>Associated with William of Orange was philosopher John Locke, whose </a:t>
            </a:r>
            <a:r>
              <a:rPr lang="en-GB" i="1" dirty="0"/>
              <a:t>Second Treatise on Government</a:t>
            </a:r>
            <a:r>
              <a:rPr lang="en-GB" dirty="0"/>
              <a:t> emphasized that obedience to rule should rest on consent of the governed. </a:t>
            </a:r>
          </a:p>
          <a:p>
            <a:r>
              <a:rPr lang="en-GB" dirty="0"/>
              <a:t>Locke argued that rights were natural and inherent in human beings, that governments existed only to protect these rights and can overturn them if they are violated. </a:t>
            </a:r>
          </a:p>
          <a:p>
            <a:r>
              <a:rPr lang="en-GB" dirty="0"/>
              <a:t>These principles: consent of the governed and no taxation without representation would become the premise for the American Revolution in 1776, led by a merchant-planter-gentry elite. </a:t>
            </a:r>
          </a:p>
          <a:p>
            <a:r>
              <a:rPr lang="en-GB" dirty="0"/>
              <a:t>Thomas Jefferson incorporated Locke’s ideas into the American Declaration of Independence. These new political orders established the principle of accountability. </a:t>
            </a:r>
          </a:p>
        </p:txBody>
      </p:sp>
    </p:spTree>
    <p:extLst>
      <p:ext uri="{BB962C8B-B14F-4D97-AF65-F5344CB8AC3E}">
        <p14:creationId xmlns:p14="http://schemas.microsoft.com/office/powerpoint/2010/main" val="528583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BA851F-87D4-3AA5-DA61-0B6B78D1260D}"/>
              </a:ext>
            </a:extLst>
          </p:cNvPr>
          <p:cNvSpPr>
            <a:spLocks noGrp="1"/>
          </p:cNvSpPr>
          <p:nvPr>
            <p:ph type="title"/>
          </p:nvPr>
        </p:nvSpPr>
        <p:spPr/>
        <p:txBody>
          <a:bodyPr/>
          <a:lstStyle/>
          <a:p>
            <a:pPr algn="ctr"/>
            <a:r>
              <a:rPr lang="en-GB" dirty="0"/>
              <a:t>Accountability and Democracy</a:t>
            </a:r>
          </a:p>
        </p:txBody>
      </p:sp>
      <p:sp>
        <p:nvSpPr>
          <p:cNvPr id="3" name="Content Placeholder 2">
            <a:extLst>
              <a:ext uri="{FF2B5EF4-FFF2-40B4-BE49-F238E27FC236}">
                <a16:creationId xmlns:a16="http://schemas.microsoft.com/office/drawing/2014/main" id="{BC34AAF4-C50A-77B3-2657-CD7B4F74A7F8}"/>
              </a:ext>
            </a:extLst>
          </p:cNvPr>
          <p:cNvSpPr>
            <a:spLocks noGrp="1"/>
          </p:cNvSpPr>
          <p:nvPr>
            <p:ph idx="1"/>
          </p:nvPr>
        </p:nvSpPr>
        <p:spPr/>
        <p:txBody>
          <a:bodyPr>
            <a:normAutofit fontScale="77500" lnSpcReduction="20000"/>
          </a:bodyPr>
          <a:lstStyle/>
          <a:p>
            <a:r>
              <a:rPr lang="en-GB" dirty="0"/>
              <a:t>Accountable government means formal recognition of the principle of accountability to a broader public and the legitimacy of opposition. This is where ideas came to play a critical role. </a:t>
            </a:r>
          </a:p>
          <a:p>
            <a:r>
              <a:rPr lang="en-GB" dirty="0"/>
              <a:t>John Locke explained that the authority of all governments lay not in divine right but in their ability to protect the individual rights of their citizens. Governments are potentially the prime violators of those rights. </a:t>
            </a:r>
          </a:p>
          <a:p>
            <a:r>
              <a:rPr lang="en-GB" dirty="0"/>
              <a:t>He further argued that “no government can have a right to obedience from a people who have not freely consented to it”; what we today call legitimacy therefore flowed from the ability of a people to “choose their government and governors.” “No taxation without representation” and “consent of the governed” were the animating principles of the Glorious Revolution and of the American Revolution that took place less than a century later. </a:t>
            </a:r>
          </a:p>
          <a:p>
            <a:r>
              <a:rPr lang="en-GB" dirty="0"/>
              <a:t>The shift in understanding from the “rights of Englishmen” (that is, traditional feudal rights) to “natural rights” (universal rights held by all human beings) meant that these new revolutions would never simply be about the displacement of one elite group by another.</a:t>
            </a:r>
          </a:p>
          <a:p>
            <a:endParaRPr lang="en-GB" dirty="0"/>
          </a:p>
        </p:txBody>
      </p:sp>
    </p:spTree>
    <p:extLst>
      <p:ext uri="{BB962C8B-B14F-4D97-AF65-F5344CB8AC3E}">
        <p14:creationId xmlns:p14="http://schemas.microsoft.com/office/powerpoint/2010/main" val="11558253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10F7D6-0E12-092B-AD8E-A94537E2F83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2F3B0DE-16D8-F475-653D-2775AEB37419}"/>
              </a:ext>
            </a:extLst>
          </p:cNvPr>
          <p:cNvSpPr>
            <a:spLocks noGrp="1"/>
          </p:cNvSpPr>
          <p:nvPr>
            <p:ph type="title"/>
          </p:nvPr>
        </p:nvSpPr>
        <p:spPr/>
        <p:txBody>
          <a:bodyPr/>
          <a:lstStyle/>
          <a:p>
            <a:pPr algn="ctr"/>
            <a:r>
              <a:rPr lang="en-GB" dirty="0"/>
              <a:t>The Enlightenment</a:t>
            </a:r>
          </a:p>
        </p:txBody>
      </p:sp>
      <p:sp>
        <p:nvSpPr>
          <p:cNvPr id="3" name="Content Placeholder 2">
            <a:extLst>
              <a:ext uri="{FF2B5EF4-FFF2-40B4-BE49-F238E27FC236}">
                <a16:creationId xmlns:a16="http://schemas.microsoft.com/office/drawing/2014/main" id="{5954A56D-27D0-54C5-921E-AAE945A4EDB3}"/>
              </a:ext>
            </a:extLst>
          </p:cNvPr>
          <p:cNvSpPr>
            <a:spLocks noGrp="1"/>
          </p:cNvSpPr>
          <p:nvPr>
            <p:ph idx="1"/>
          </p:nvPr>
        </p:nvSpPr>
        <p:spPr/>
        <p:txBody>
          <a:bodyPr>
            <a:normAutofit/>
          </a:bodyPr>
          <a:lstStyle/>
          <a:p>
            <a:r>
              <a:rPr lang="en-GB" dirty="0"/>
              <a:t>Also known as the Age of Reason, an intellectual and cultural movement from the late 17</a:t>
            </a:r>
            <a:r>
              <a:rPr lang="en-GB" baseline="30000" dirty="0"/>
              <a:t>th</a:t>
            </a:r>
            <a:r>
              <a:rPr lang="en-GB" dirty="0"/>
              <a:t> century to the early 19</a:t>
            </a:r>
            <a:r>
              <a:rPr lang="en-GB" baseline="30000" dirty="0"/>
              <a:t>th</a:t>
            </a:r>
            <a:r>
              <a:rPr lang="en-GB" dirty="0"/>
              <a:t> century that emphasized reason over superstition and science over faith </a:t>
            </a:r>
          </a:p>
          <a:p>
            <a:r>
              <a:rPr lang="en-GB" dirty="0"/>
              <a:t>Some Enlightenment thinkers: John Locke, Immanuel Kant, Montesquieu, Jean-Jacques Rousseau, Thomas Hobbes, Isaac Newton, </a:t>
            </a:r>
            <a:r>
              <a:rPr lang="en-GB"/>
              <a:t>Adam Smith, Thomas </a:t>
            </a:r>
            <a:r>
              <a:rPr lang="en-GB" dirty="0"/>
              <a:t>Paine</a:t>
            </a:r>
          </a:p>
        </p:txBody>
      </p:sp>
    </p:spTree>
    <p:extLst>
      <p:ext uri="{BB962C8B-B14F-4D97-AF65-F5344CB8AC3E}">
        <p14:creationId xmlns:p14="http://schemas.microsoft.com/office/powerpoint/2010/main" val="30293228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FE5337-15BB-0590-C80D-D265AA3A830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7389A03-9481-91DF-3220-F157C642B567}"/>
              </a:ext>
            </a:extLst>
          </p:cNvPr>
          <p:cNvSpPr>
            <a:spLocks noGrp="1"/>
          </p:cNvSpPr>
          <p:nvPr>
            <p:ph type="title"/>
          </p:nvPr>
        </p:nvSpPr>
        <p:spPr/>
        <p:txBody>
          <a:bodyPr/>
          <a:lstStyle/>
          <a:p>
            <a:pPr algn="ctr"/>
            <a:r>
              <a:rPr lang="en-GB" dirty="0"/>
              <a:t>John Locke (1632-1704)</a:t>
            </a:r>
          </a:p>
        </p:txBody>
      </p:sp>
      <p:sp>
        <p:nvSpPr>
          <p:cNvPr id="3" name="Content Placeholder 2">
            <a:extLst>
              <a:ext uri="{FF2B5EF4-FFF2-40B4-BE49-F238E27FC236}">
                <a16:creationId xmlns:a16="http://schemas.microsoft.com/office/drawing/2014/main" id="{3C1DBF0E-8AF4-67DD-B3E3-4731FDE5B9FE}"/>
              </a:ext>
            </a:extLst>
          </p:cNvPr>
          <p:cNvSpPr>
            <a:spLocks noGrp="1"/>
          </p:cNvSpPr>
          <p:nvPr>
            <p:ph idx="1"/>
          </p:nvPr>
        </p:nvSpPr>
        <p:spPr/>
        <p:txBody>
          <a:bodyPr>
            <a:normAutofit fontScale="85000" lnSpcReduction="20000"/>
          </a:bodyPr>
          <a:lstStyle/>
          <a:p>
            <a:r>
              <a:rPr lang="en-GB" i="1" dirty="0"/>
              <a:t>Two Treatises of Civil Government</a:t>
            </a:r>
            <a:r>
              <a:rPr lang="en-GB" dirty="0"/>
              <a:t> (1690): Locke stated that men were “by nature all free, equal, and independent.” A human being enjoys all natural rights as a gift of nature. He also said the authority of government to govern is granted by the consent of the governed. </a:t>
            </a:r>
          </a:p>
          <a:p>
            <a:r>
              <a:rPr lang="en-GB" dirty="0"/>
              <a:t>Locke writes: “Nobody can transfer to another more power than he has in himself, and nobody has an absolute arbitrary power over himself, or over any other, to destroy his own life, or take away the life or property of another. A man…cannot subject himself to the arbitrary power of another…”</a:t>
            </a:r>
          </a:p>
          <a:p>
            <a:r>
              <a:rPr lang="en-GB" dirty="0"/>
              <a:t>This amounts to saying that everyone retains their natural freedom even vis-à-vis the machinery of the state: the conclusion of the social compact founding the body politic is no unconditional surrender. Consequently, the way is open for fundamental rights which the individual can oppose to illegitimate requests of the state. </a:t>
            </a:r>
            <a:r>
              <a:rPr lang="en-GB" dirty="0" err="1"/>
              <a:t>Eméric</a:t>
            </a:r>
            <a:r>
              <a:rPr lang="en-GB" dirty="0"/>
              <a:t> de Vattel postulates the right of resistance of citizens if a ruler commits “clear and glaring wrongs,” in particular by attempting to take away life without any justification. </a:t>
            </a:r>
          </a:p>
        </p:txBody>
      </p:sp>
    </p:spTree>
    <p:extLst>
      <p:ext uri="{BB962C8B-B14F-4D97-AF65-F5344CB8AC3E}">
        <p14:creationId xmlns:p14="http://schemas.microsoft.com/office/powerpoint/2010/main" val="6026587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B27DEB-C18C-F5D1-1CF7-B675872DFD9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DB32AE8-A8F2-962B-83D7-784574117B71}"/>
              </a:ext>
            </a:extLst>
          </p:cNvPr>
          <p:cNvSpPr>
            <a:spLocks noGrp="1"/>
          </p:cNvSpPr>
          <p:nvPr>
            <p:ph type="title"/>
          </p:nvPr>
        </p:nvSpPr>
        <p:spPr/>
        <p:txBody>
          <a:bodyPr/>
          <a:lstStyle/>
          <a:p>
            <a:pPr algn="ctr"/>
            <a:r>
              <a:rPr lang="en-GB" dirty="0"/>
              <a:t>Montesquieu (1689-1755)</a:t>
            </a:r>
          </a:p>
        </p:txBody>
      </p:sp>
      <p:sp>
        <p:nvSpPr>
          <p:cNvPr id="3" name="Content Placeholder 2">
            <a:extLst>
              <a:ext uri="{FF2B5EF4-FFF2-40B4-BE49-F238E27FC236}">
                <a16:creationId xmlns:a16="http://schemas.microsoft.com/office/drawing/2014/main" id="{C9237892-85E9-3430-5B89-B26EDF1F84C0}"/>
              </a:ext>
            </a:extLst>
          </p:cNvPr>
          <p:cNvSpPr>
            <a:spLocks noGrp="1"/>
          </p:cNvSpPr>
          <p:nvPr>
            <p:ph idx="1"/>
          </p:nvPr>
        </p:nvSpPr>
        <p:spPr/>
        <p:txBody>
          <a:bodyPr>
            <a:normAutofit/>
          </a:bodyPr>
          <a:lstStyle/>
          <a:p>
            <a:r>
              <a:rPr lang="en-GB" dirty="0"/>
              <a:t>The author of the </a:t>
            </a:r>
            <a:r>
              <a:rPr lang="en-GB" i="1" dirty="0"/>
              <a:t>Spirit of Laws</a:t>
            </a:r>
          </a:p>
          <a:p>
            <a:r>
              <a:rPr lang="en-GB" dirty="0"/>
              <a:t>Montesquieu pursued the same objective as John Locke, namely to secure the freedom of the citizen. He saw the most appropriate means to reach this aim a strategy of strict separation of powers.</a:t>
            </a:r>
          </a:p>
          <a:p>
            <a:r>
              <a:rPr lang="en-GB" dirty="0"/>
              <a:t> In his view, the citizen will receive sufficient protection from the mechanisms of a well-ordered system of governance where the legislative function, the judicial function, and the executive function are clearly separated from one another. </a:t>
            </a:r>
          </a:p>
        </p:txBody>
      </p:sp>
    </p:spTree>
    <p:extLst>
      <p:ext uri="{BB962C8B-B14F-4D97-AF65-F5344CB8AC3E}">
        <p14:creationId xmlns:p14="http://schemas.microsoft.com/office/powerpoint/2010/main" val="20676873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5207B0-DE00-8B0D-B368-8B63A6DC020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DF7AA37-6B6F-2961-D66E-AA10FCA51951}"/>
              </a:ext>
            </a:extLst>
          </p:cNvPr>
          <p:cNvSpPr>
            <a:spLocks noGrp="1"/>
          </p:cNvSpPr>
          <p:nvPr>
            <p:ph type="title"/>
          </p:nvPr>
        </p:nvSpPr>
        <p:spPr/>
        <p:txBody>
          <a:bodyPr/>
          <a:lstStyle/>
          <a:p>
            <a:pPr algn="ctr"/>
            <a:r>
              <a:rPr lang="en-GB" dirty="0"/>
              <a:t>Jean-Jacques Rousseau (1712-1778)</a:t>
            </a:r>
          </a:p>
        </p:txBody>
      </p:sp>
      <p:sp>
        <p:nvSpPr>
          <p:cNvPr id="3" name="Content Placeholder 2">
            <a:extLst>
              <a:ext uri="{FF2B5EF4-FFF2-40B4-BE49-F238E27FC236}">
                <a16:creationId xmlns:a16="http://schemas.microsoft.com/office/drawing/2014/main" id="{C9904FC9-0ADB-A6FF-34C3-4ADA286CD2D5}"/>
              </a:ext>
            </a:extLst>
          </p:cNvPr>
          <p:cNvSpPr>
            <a:spLocks noGrp="1"/>
          </p:cNvSpPr>
          <p:nvPr>
            <p:ph idx="1"/>
          </p:nvPr>
        </p:nvSpPr>
        <p:spPr/>
        <p:txBody>
          <a:bodyPr>
            <a:normAutofit/>
          </a:bodyPr>
          <a:lstStyle/>
          <a:p>
            <a:r>
              <a:rPr lang="en-GB" dirty="0"/>
              <a:t>Jean-Jacques Rousseau: The construction of the state does not start out from the monarchical ruler, but from the basis of all public power, the individual and the people formed by them. </a:t>
            </a:r>
          </a:p>
          <a:p>
            <a:r>
              <a:rPr lang="en-GB" dirty="0"/>
              <a:t>To him, the basic element is the freedom of the individual, as reflected in his work </a:t>
            </a:r>
            <a:r>
              <a:rPr lang="en-GB" i="1" dirty="0"/>
              <a:t>The Social Contract</a:t>
            </a:r>
            <a:r>
              <a:rPr lang="en-GB" dirty="0"/>
              <a:t>. Rousseau is convinced that </a:t>
            </a:r>
            <a:r>
              <a:rPr lang="en-GB" i="1" dirty="0" err="1"/>
              <a:t>volonté</a:t>
            </a:r>
            <a:r>
              <a:rPr lang="en-GB" i="1" dirty="0"/>
              <a:t> </a:t>
            </a:r>
            <a:r>
              <a:rPr lang="en-GB" i="1" dirty="0" err="1"/>
              <a:t>générale</a:t>
            </a:r>
            <a:r>
              <a:rPr lang="en-GB" dirty="0"/>
              <a:t> will ensure equality and fair treatment among all citizens. </a:t>
            </a:r>
          </a:p>
        </p:txBody>
      </p:sp>
    </p:spTree>
    <p:extLst>
      <p:ext uri="{BB962C8B-B14F-4D97-AF65-F5344CB8AC3E}">
        <p14:creationId xmlns:p14="http://schemas.microsoft.com/office/powerpoint/2010/main" val="24536604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01A482-34DA-2250-A7CA-04AFE22D4A1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127DEAE-5FCF-A69B-5DF0-2BAF43EF7152}"/>
              </a:ext>
            </a:extLst>
          </p:cNvPr>
          <p:cNvSpPr>
            <a:spLocks noGrp="1"/>
          </p:cNvSpPr>
          <p:nvPr>
            <p:ph type="title"/>
          </p:nvPr>
        </p:nvSpPr>
        <p:spPr>
          <a:xfrm>
            <a:off x="838200" y="177234"/>
            <a:ext cx="10515600" cy="1325563"/>
          </a:xfrm>
        </p:spPr>
        <p:txBody>
          <a:bodyPr/>
          <a:lstStyle/>
          <a:p>
            <a:pPr algn="ctr"/>
            <a:r>
              <a:rPr lang="en-GB" dirty="0"/>
              <a:t>Immanuel Kant</a:t>
            </a:r>
            <a:br>
              <a:rPr lang="en-GB" dirty="0"/>
            </a:br>
            <a:r>
              <a:rPr lang="en-GB" sz="2800" dirty="0">
                <a:effectLst/>
                <a:latin typeface="Aptos" panose="020B0004020202020204" pitchFamily="34" charset="0"/>
                <a:ea typeface="Aptos" panose="020B0004020202020204" pitchFamily="34" charset="0"/>
                <a:cs typeface="Times New Roman" panose="02020603050405020304" pitchFamily="18" charset="0"/>
              </a:rPr>
              <a:t>(1724</a:t>
            </a:r>
            <a:r>
              <a:rPr lang="en-GB" sz="2800" dirty="0">
                <a:latin typeface="Aptos" panose="020B0004020202020204" pitchFamily="34" charset="0"/>
                <a:ea typeface="Aptos" panose="020B0004020202020204" pitchFamily="34" charset="0"/>
                <a:cs typeface="Times New Roman" panose="02020603050405020304" pitchFamily="18" charset="0"/>
              </a:rPr>
              <a:t>-1804</a:t>
            </a:r>
            <a:r>
              <a:rPr lang="en-GB" sz="2800" dirty="0">
                <a:effectLst/>
                <a:latin typeface="Aptos" panose="020B0004020202020204" pitchFamily="34" charset="0"/>
                <a:ea typeface="Aptos" panose="020B0004020202020204" pitchFamily="34" charset="0"/>
                <a:cs typeface="Times New Roman" panose="02020603050405020304" pitchFamily="18" charset="0"/>
              </a:rPr>
              <a:t>) </a:t>
            </a:r>
            <a:endParaRPr lang="en-GB" sz="2800" dirty="0"/>
          </a:p>
        </p:txBody>
      </p:sp>
      <p:sp>
        <p:nvSpPr>
          <p:cNvPr id="3" name="Content Placeholder 2">
            <a:extLst>
              <a:ext uri="{FF2B5EF4-FFF2-40B4-BE49-F238E27FC236}">
                <a16:creationId xmlns:a16="http://schemas.microsoft.com/office/drawing/2014/main" id="{C282F3F4-1D64-B28D-152F-0D58A6572277}"/>
              </a:ext>
            </a:extLst>
          </p:cNvPr>
          <p:cNvSpPr>
            <a:spLocks noGrp="1"/>
          </p:cNvSpPr>
          <p:nvPr>
            <p:ph idx="1"/>
          </p:nvPr>
        </p:nvSpPr>
        <p:spPr/>
        <p:txBody>
          <a:bodyPr>
            <a:normAutofit/>
          </a:bodyPr>
          <a:lstStyle/>
          <a:p>
            <a:pPr>
              <a:lnSpc>
                <a:spcPct val="107000"/>
              </a:lnSpc>
              <a:spcAft>
                <a:spcPts val="800"/>
              </a:spcAft>
            </a:pPr>
            <a:r>
              <a:rPr lang="en-GB" sz="2100" kern="100" dirty="0">
                <a:effectLst/>
                <a:latin typeface="Aptos" panose="020B0004020202020204" pitchFamily="34" charset="0"/>
                <a:ea typeface="Aptos" panose="020B0004020202020204" pitchFamily="34" charset="0"/>
                <a:cs typeface="Times New Roman" panose="02020603050405020304" pitchFamily="18" charset="0"/>
              </a:rPr>
              <a:t>In </a:t>
            </a:r>
            <a:r>
              <a:rPr lang="en-GB" sz="2100" i="1" kern="100" dirty="0">
                <a:effectLst/>
                <a:latin typeface="Aptos" panose="020B0004020202020204" pitchFamily="34" charset="0"/>
                <a:ea typeface="Aptos" panose="020B0004020202020204" pitchFamily="34" charset="0"/>
                <a:cs typeface="Times New Roman" panose="02020603050405020304" pitchFamily="18" charset="0"/>
              </a:rPr>
              <a:t>Perpetual Peace</a:t>
            </a:r>
            <a:r>
              <a:rPr lang="en-GB" sz="2100" kern="100" dirty="0">
                <a:effectLst/>
                <a:latin typeface="Aptos" panose="020B0004020202020204" pitchFamily="34" charset="0"/>
                <a:ea typeface="Aptos" panose="020B0004020202020204" pitchFamily="34" charset="0"/>
                <a:cs typeface="Times New Roman" panose="02020603050405020304" pitchFamily="18" charset="0"/>
              </a:rPr>
              <a:t>, Kant posits the “evil nature of man” and the “state of nature” as a “state of war,” not “the state of peace.” But he argues that “natural” but nonetheless unethical human weaknesses might be contained, especially when they impel states to wage war. </a:t>
            </a:r>
          </a:p>
          <a:p>
            <a:pPr>
              <a:lnSpc>
                <a:spcPct val="107000"/>
              </a:lnSpc>
              <a:spcAft>
                <a:spcPts val="800"/>
              </a:spcAft>
            </a:pPr>
            <a:r>
              <a:rPr lang="en-GB" sz="2100" kern="100" dirty="0">
                <a:effectLst/>
                <a:latin typeface="Aptos" panose="020B0004020202020204" pitchFamily="34" charset="0"/>
                <a:ea typeface="Aptos" panose="020B0004020202020204" pitchFamily="34" charset="0"/>
                <a:cs typeface="Times New Roman" panose="02020603050405020304" pitchFamily="18" charset="0"/>
              </a:rPr>
              <a:t>The vehicle of containment is a federalist world order, “the law of nations…based upon a federalism of free states.” This is an idea that found applications in such 20</a:t>
            </a:r>
            <a:r>
              <a:rPr lang="en-GB" sz="210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2100" kern="100" dirty="0">
                <a:effectLst/>
                <a:latin typeface="Aptos" panose="020B0004020202020204" pitchFamily="34" charset="0"/>
                <a:ea typeface="Aptos" panose="020B0004020202020204" pitchFamily="34" charset="0"/>
                <a:cs typeface="Times New Roman" panose="02020603050405020304" pitchFamily="18" charset="0"/>
              </a:rPr>
              <a:t> century institutions as the League of Nations and the United Nations. The establishment of such a “union of nations,” under the rule of law, and the disappearance of all standing armies, “the cause of wars of aggression,” should, in Kant’s estimation, lead to a state of (negative) peace, “the end of all hostilities.” </a:t>
            </a:r>
          </a:p>
          <a:p>
            <a:pPr marL="0" marR="0" indent="0">
              <a:lnSpc>
                <a:spcPct val="107000"/>
              </a:lnSpc>
              <a:spcAft>
                <a:spcPts val="800"/>
              </a:spcAft>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3992407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7E067A-1777-0A5E-5466-33E957E75BE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956B436-BEC1-5926-38DE-035390F43E50}"/>
              </a:ext>
            </a:extLst>
          </p:cNvPr>
          <p:cNvSpPr>
            <a:spLocks noGrp="1"/>
          </p:cNvSpPr>
          <p:nvPr>
            <p:ph type="title"/>
          </p:nvPr>
        </p:nvSpPr>
        <p:spPr/>
        <p:txBody>
          <a:bodyPr/>
          <a:lstStyle/>
          <a:p>
            <a:pPr algn="ctr"/>
            <a:r>
              <a:rPr lang="en-GB" dirty="0"/>
              <a:t>The US Declaration of Independence and Constitution</a:t>
            </a:r>
          </a:p>
        </p:txBody>
      </p:sp>
      <p:sp>
        <p:nvSpPr>
          <p:cNvPr id="3" name="Content Placeholder 2">
            <a:extLst>
              <a:ext uri="{FF2B5EF4-FFF2-40B4-BE49-F238E27FC236}">
                <a16:creationId xmlns:a16="http://schemas.microsoft.com/office/drawing/2014/main" id="{0B2C868B-B74C-AFC1-85E7-23B17607BA0C}"/>
              </a:ext>
            </a:extLst>
          </p:cNvPr>
          <p:cNvSpPr>
            <a:spLocks noGrp="1"/>
          </p:cNvSpPr>
          <p:nvPr>
            <p:ph idx="1"/>
          </p:nvPr>
        </p:nvSpPr>
        <p:spPr/>
        <p:txBody>
          <a:bodyPr>
            <a:normAutofit fontScale="85000" lnSpcReduction="20000"/>
          </a:bodyPr>
          <a:lstStyle/>
          <a:p>
            <a:r>
              <a:rPr lang="en-GB" dirty="0"/>
              <a:t>Some of these philosophers, Locke and Montesquieu in particular, would prove to be key inspiration for the founding fathers of the United States. </a:t>
            </a:r>
          </a:p>
          <a:p>
            <a:r>
              <a:rPr lang="en-GB" dirty="0"/>
              <a:t>Locke’s </a:t>
            </a:r>
            <a:r>
              <a:rPr lang="en-GB" i="1" dirty="0"/>
              <a:t>Two Treatises of Civil Government</a:t>
            </a:r>
            <a:r>
              <a:rPr lang="en-GB" dirty="0"/>
              <a:t> provides:</a:t>
            </a:r>
          </a:p>
          <a:p>
            <a:r>
              <a:rPr lang="en-GB" dirty="0"/>
              <a:t>That all men are by nature equally free and independent and have certain inherent rights, of which, when they enter into a state of society, they cannot, by any compact, deprive or divest their posterity; namely, the enjoyment of life and liberty with the means of acquiring and possessing property, and pursuing and obtaining happiness and safety. </a:t>
            </a:r>
          </a:p>
          <a:p>
            <a:r>
              <a:rPr lang="en-GB" dirty="0"/>
              <a:t>On July 4, 1776, the American Declaration of Independence, drafted by Thomas Jefferson, stated:</a:t>
            </a:r>
          </a:p>
          <a:p>
            <a:r>
              <a:rPr lang="en-GB" dirty="0"/>
              <a:t>We hold these truths to be self-evident, that all men are created equal, that they are endowed by their Creator with certain unalienable rights, that among these are Life, Liberty, and the pursuit of Happiness. </a:t>
            </a:r>
          </a:p>
        </p:txBody>
      </p:sp>
    </p:spTree>
    <p:extLst>
      <p:ext uri="{BB962C8B-B14F-4D97-AF65-F5344CB8AC3E}">
        <p14:creationId xmlns:p14="http://schemas.microsoft.com/office/powerpoint/2010/main" val="16945686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5FDA88-24E0-F2AE-0382-BEBA3126C5D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C39CA48-E37F-3BAB-3048-9B504BFE0600}"/>
              </a:ext>
            </a:extLst>
          </p:cNvPr>
          <p:cNvSpPr>
            <a:spLocks noGrp="1"/>
          </p:cNvSpPr>
          <p:nvPr>
            <p:ph type="title"/>
          </p:nvPr>
        </p:nvSpPr>
        <p:spPr/>
        <p:txBody>
          <a:bodyPr/>
          <a:lstStyle/>
          <a:p>
            <a:pPr algn="ctr"/>
            <a:r>
              <a:rPr lang="en-GB" dirty="0"/>
              <a:t>The French Declaration of the Rights of man</a:t>
            </a:r>
          </a:p>
        </p:txBody>
      </p:sp>
      <p:sp>
        <p:nvSpPr>
          <p:cNvPr id="3" name="Content Placeholder 2">
            <a:extLst>
              <a:ext uri="{FF2B5EF4-FFF2-40B4-BE49-F238E27FC236}">
                <a16:creationId xmlns:a16="http://schemas.microsoft.com/office/drawing/2014/main" id="{3C03AE6F-15E9-9623-A152-852CB042A1E9}"/>
              </a:ext>
            </a:extLst>
          </p:cNvPr>
          <p:cNvSpPr>
            <a:spLocks noGrp="1"/>
          </p:cNvSpPr>
          <p:nvPr>
            <p:ph idx="1"/>
          </p:nvPr>
        </p:nvSpPr>
        <p:spPr/>
        <p:txBody>
          <a:bodyPr>
            <a:normAutofit/>
          </a:bodyPr>
          <a:lstStyle/>
          <a:p>
            <a:r>
              <a:rPr lang="en-GB" dirty="0"/>
              <a:t>The French Declaration of the Rights of Man </a:t>
            </a:r>
            <a:r>
              <a:rPr lang="en-GB" i="1" dirty="0" err="1"/>
              <a:t>Déclaration</a:t>
            </a:r>
            <a:r>
              <a:rPr lang="en-GB" i="1" dirty="0"/>
              <a:t> des Droits de </a:t>
            </a:r>
            <a:r>
              <a:rPr lang="en-GB" i="1" dirty="0" err="1"/>
              <a:t>l’Homme</a:t>
            </a:r>
            <a:r>
              <a:rPr lang="en-GB" i="1" dirty="0"/>
              <a:t> et du </a:t>
            </a:r>
            <a:r>
              <a:rPr lang="en-GB" i="1" dirty="0" err="1"/>
              <a:t>Citoyen</a:t>
            </a:r>
            <a:r>
              <a:rPr lang="en-GB" dirty="0"/>
              <a:t> of August 26 1789 also emphasize the rights of the human person as being natural and inalienable. </a:t>
            </a:r>
          </a:p>
          <a:p>
            <a:r>
              <a:rPr lang="en-GB" dirty="0"/>
              <a:t>Although the French Revolution ended in utter ruin and was overtaken a few years later by Napoleon I, the French Declaration had an enduring impact on Europe at large. After the fall of the Napoleon empire in 1815, a constitutional movement commenced in all </a:t>
            </a:r>
            <a:r>
              <a:rPr lang="en-GB" dirty="0" err="1"/>
              <a:t>neighboring</a:t>
            </a:r>
            <a:r>
              <a:rPr lang="en-GB" dirty="0"/>
              <a:t> states. </a:t>
            </a:r>
          </a:p>
        </p:txBody>
      </p:sp>
    </p:spTree>
    <p:extLst>
      <p:ext uri="{BB962C8B-B14F-4D97-AF65-F5344CB8AC3E}">
        <p14:creationId xmlns:p14="http://schemas.microsoft.com/office/powerpoint/2010/main" val="18750613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6BD989-0F20-0E0A-A00C-8A251181F92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E999CA0-1252-2F33-50A8-2BF819B8782A}"/>
              </a:ext>
            </a:extLst>
          </p:cNvPr>
          <p:cNvSpPr>
            <a:spLocks noGrp="1"/>
          </p:cNvSpPr>
          <p:nvPr>
            <p:ph type="title"/>
          </p:nvPr>
        </p:nvSpPr>
        <p:spPr/>
        <p:txBody>
          <a:bodyPr/>
          <a:lstStyle/>
          <a:p>
            <a:pPr algn="ctr"/>
            <a:r>
              <a:rPr lang="en-GB" dirty="0"/>
              <a:t>Accountability and Democracy</a:t>
            </a:r>
          </a:p>
        </p:txBody>
      </p:sp>
      <p:sp>
        <p:nvSpPr>
          <p:cNvPr id="3" name="Content Placeholder 2">
            <a:extLst>
              <a:ext uri="{FF2B5EF4-FFF2-40B4-BE49-F238E27FC236}">
                <a16:creationId xmlns:a16="http://schemas.microsoft.com/office/drawing/2014/main" id="{DC1A15DF-AFC2-1B1E-7AAA-43A4C2AAA58C}"/>
              </a:ext>
            </a:extLst>
          </p:cNvPr>
          <p:cNvSpPr>
            <a:spLocks noGrp="1"/>
          </p:cNvSpPr>
          <p:nvPr>
            <p:ph idx="1"/>
          </p:nvPr>
        </p:nvSpPr>
        <p:spPr/>
        <p:txBody>
          <a:bodyPr>
            <a:normAutofit/>
          </a:bodyPr>
          <a:lstStyle/>
          <a:p>
            <a:r>
              <a:rPr lang="en-GB" dirty="0"/>
              <a:t>While these new political orders established the principle of accountability, neither England in 1689 nor the United States in 1789 could be considered a modern democracy. </a:t>
            </a:r>
          </a:p>
          <a:p>
            <a:r>
              <a:rPr lang="en-GB" dirty="0"/>
              <a:t> Parliament were elected by a small, well-to-do part of the country, no more than 3 percent of the whole population as late as 1830. So the story of the arrival of democracy, as opposed to accountability, takes place in the centuries following the settlement of 1689.</a:t>
            </a:r>
          </a:p>
          <a:p>
            <a:endParaRPr lang="en-GB" dirty="0"/>
          </a:p>
        </p:txBody>
      </p:sp>
    </p:spTree>
    <p:extLst>
      <p:ext uri="{BB962C8B-B14F-4D97-AF65-F5344CB8AC3E}">
        <p14:creationId xmlns:p14="http://schemas.microsoft.com/office/powerpoint/2010/main" val="28295121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DBF72B-38BD-4152-F228-93486C5597D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1549C23-A438-AF26-D276-2FD72660D325}"/>
              </a:ext>
            </a:extLst>
          </p:cNvPr>
          <p:cNvSpPr>
            <a:spLocks noGrp="1"/>
          </p:cNvSpPr>
          <p:nvPr>
            <p:ph type="title"/>
          </p:nvPr>
        </p:nvSpPr>
        <p:spPr/>
        <p:txBody>
          <a:bodyPr/>
          <a:lstStyle/>
          <a:p>
            <a:pPr algn="ctr"/>
            <a:r>
              <a:rPr lang="en-GB" dirty="0"/>
              <a:t>Accountability and Democracy</a:t>
            </a:r>
          </a:p>
        </p:txBody>
      </p:sp>
      <p:sp>
        <p:nvSpPr>
          <p:cNvPr id="3" name="Content Placeholder 2">
            <a:extLst>
              <a:ext uri="{FF2B5EF4-FFF2-40B4-BE49-F238E27FC236}">
                <a16:creationId xmlns:a16="http://schemas.microsoft.com/office/drawing/2014/main" id="{B4C29EEE-D432-7B34-083B-1961C642EAFF}"/>
              </a:ext>
            </a:extLst>
          </p:cNvPr>
          <p:cNvSpPr>
            <a:spLocks noGrp="1"/>
          </p:cNvSpPr>
          <p:nvPr>
            <p:ph idx="1"/>
          </p:nvPr>
        </p:nvSpPr>
        <p:spPr/>
        <p:txBody>
          <a:bodyPr>
            <a:normAutofit/>
          </a:bodyPr>
          <a:lstStyle/>
          <a:p>
            <a:r>
              <a:rPr lang="en-GB" dirty="0"/>
              <a:t>The franchise was restricted in both countries to white male property owners who represented a very small part of the entire population. </a:t>
            </a:r>
          </a:p>
          <a:p>
            <a:r>
              <a:rPr lang="en-GB" dirty="0"/>
              <a:t>Neither the Glorious Revolution nor the American Revolution produced anything like a genuine social revolution. The American Revolution was led by a merchant-planter-gentry elite who were jealous of the rights that the British king had infringed. </a:t>
            </a:r>
          </a:p>
          <a:p>
            <a:r>
              <a:rPr lang="en-GB" dirty="0"/>
              <a:t>These same elites remained in charge once independence was achieved, and they were the ones who drafted and approved the new country’s constitution. </a:t>
            </a:r>
          </a:p>
          <a:p>
            <a:endParaRPr lang="en-GB" dirty="0"/>
          </a:p>
        </p:txBody>
      </p:sp>
    </p:spTree>
    <p:extLst>
      <p:ext uri="{BB962C8B-B14F-4D97-AF65-F5344CB8AC3E}">
        <p14:creationId xmlns:p14="http://schemas.microsoft.com/office/powerpoint/2010/main" val="21888506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6DA15A-FF31-E28F-3B80-440FF7FE181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973F293-8421-1FD7-EE34-9EF5C4779799}"/>
              </a:ext>
            </a:extLst>
          </p:cNvPr>
          <p:cNvSpPr>
            <a:spLocks noGrp="1"/>
          </p:cNvSpPr>
          <p:nvPr>
            <p:ph type="title"/>
          </p:nvPr>
        </p:nvSpPr>
        <p:spPr/>
        <p:txBody>
          <a:bodyPr/>
          <a:lstStyle/>
          <a:p>
            <a:pPr algn="ctr"/>
            <a:r>
              <a:rPr lang="en-GB" dirty="0"/>
              <a:t>Accountability and Democracy</a:t>
            </a:r>
          </a:p>
        </p:txBody>
      </p:sp>
      <p:sp>
        <p:nvSpPr>
          <p:cNvPr id="3" name="Content Placeholder 2">
            <a:extLst>
              <a:ext uri="{FF2B5EF4-FFF2-40B4-BE49-F238E27FC236}">
                <a16:creationId xmlns:a16="http://schemas.microsoft.com/office/drawing/2014/main" id="{CD15D689-10FE-B400-E051-9BEF46B03036}"/>
              </a:ext>
            </a:extLst>
          </p:cNvPr>
          <p:cNvSpPr>
            <a:spLocks noGrp="1"/>
          </p:cNvSpPr>
          <p:nvPr>
            <p:ph idx="1"/>
          </p:nvPr>
        </p:nvSpPr>
        <p:spPr/>
        <p:txBody>
          <a:bodyPr>
            <a:normAutofit/>
          </a:bodyPr>
          <a:lstStyle/>
          <a:p>
            <a:r>
              <a:rPr lang="en-GB" dirty="0"/>
              <a:t>Nevertheless, the new political order as established by the Declaration of Independence, that “all men are created equal and that they are endowed by their Creator with certain unalienable rights,” and the Constitution, which vested sovereignty in “We the People,” was to have resounding impact not only on the evolution of the new American state, but on the world for centuries to come.</a:t>
            </a:r>
          </a:p>
          <a:p>
            <a:r>
              <a:rPr lang="en-GB" dirty="0"/>
              <a:t>The United States was founded on a philosophy, and that philosophy holds that human beings are equal in their possession of natural rights, such as the rights of life, liberty, and property. </a:t>
            </a:r>
          </a:p>
        </p:txBody>
      </p:sp>
    </p:spTree>
    <p:extLst>
      <p:ext uri="{BB962C8B-B14F-4D97-AF65-F5344CB8AC3E}">
        <p14:creationId xmlns:p14="http://schemas.microsoft.com/office/powerpoint/2010/main" val="30676365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F3177B-FD24-21C2-C609-ECCE2593BDD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1C3B434-2842-A2E1-8887-89D511A92D6C}"/>
              </a:ext>
            </a:extLst>
          </p:cNvPr>
          <p:cNvSpPr>
            <a:spLocks noGrp="1"/>
          </p:cNvSpPr>
          <p:nvPr>
            <p:ph type="title"/>
          </p:nvPr>
        </p:nvSpPr>
        <p:spPr/>
        <p:txBody>
          <a:bodyPr/>
          <a:lstStyle/>
          <a:p>
            <a:pPr algn="ctr"/>
            <a:r>
              <a:rPr lang="en-GB" dirty="0"/>
              <a:t>Accountability and Democracy</a:t>
            </a:r>
          </a:p>
        </p:txBody>
      </p:sp>
      <p:sp>
        <p:nvSpPr>
          <p:cNvPr id="3" name="Content Placeholder 2">
            <a:extLst>
              <a:ext uri="{FF2B5EF4-FFF2-40B4-BE49-F238E27FC236}">
                <a16:creationId xmlns:a16="http://schemas.microsoft.com/office/drawing/2014/main" id="{EC06D448-7BB1-A787-EE47-FC1DB3A06110}"/>
              </a:ext>
            </a:extLst>
          </p:cNvPr>
          <p:cNvSpPr>
            <a:spLocks noGrp="1"/>
          </p:cNvSpPr>
          <p:nvPr>
            <p:ph idx="1"/>
          </p:nvPr>
        </p:nvSpPr>
        <p:spPr/>
        <p:txBody>
          <a:bodyPr>
            <a:normAutofit fontScale="92500" lnSpcReduction="20000"/>
          </a:bodyPr>
          <a:lstStyle/>
          <a:p>
            <a:r>
              <a:rPr lang="en-GB" dirty="0"/>
              <a:t>When did the United States become a liberal democracy? Rule of law arrived much earlier than democracy, with introduction of the Common Law into the colonies well before the revolution and the Constitutional Convention. </a:t>
            </a:r>
          </a:p>
          <a:p>
            <a:r>
              <a:rPr lang="en-GB" dirty="0"/>
              <a:t>But equal access to the law still took centuries to implement. Though most Americans assume democracy arrived with the adoption of the Constitution in the late eighteenth century, the franchise was severely limited in 1787. </a:t>
            </a:r>
          </a:p>
          <a:p>
            <a:r>
              <a:rPr lang="en-GB" dirty="0"/>
              <a:t>It was progressively opened up to white men without property, African Americans, and women in a slow process that wasn’t completed until ratification of the Nineteenth Amendment in 1920. Indeed, various constraints on voting by blacks in the South meant that full legal enfranchisement had to wait until passage of the Voting Rights Act in 1965.</a:t>
            </a:r>
          </a:p>
        </p:txBody>
      </p:sp>
    </p:spTree>
    <p:extLst>
      <p:ext uri="{BB962C8B-B14F-4D97-AF65-F5344CB8AC3E}">
        <p14:creationId xmlns:p14="http://schemas.microsoft.com/office/powerpoint/2010/main" val="17470707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AC9147-0E35-19CC-4043-0CCF2F56EF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4C91C4B-55EA-898F-3C28-0A0370CE3777}"/>
              </a:ext>
            </a:extLst>
          </p:cNvPr>
          <p:cNvSpPr>
            <a:spLocks noGrp="1"/>
          </p:cNvSpPr>
          <p:nvPr>
            <p:ph type="title"/>
          </p:nvPr>
        </p:nvSpPr>
        <p:spPr/>
        <p:txBody>
          <a:bodyPr/>
          <a:lstStyle/>
          <a:p>
            <a:pPr algn="ctr"/>
            <a:r>
              <a:rPr lang="en-GB" dirty="0"/>
              <a:t>Ending Slavery and the Civil Rights Movement</a:t>
            </a:r>
          </a:p>
        </p:txBody>
      </p:sp>
      <p:sp>
        <p:nvSpPr>
          <p:cNvPr id="3" name="Content Placeholder 2">
            <a:extLst>
              <a:ext uri="{FF2B5EF4-FFF2-40B4-BE49-F238E27FC236}">
                <a16:creationId xmlns:a16="http://schemas.microsoft.com/office/drawing/2014/main" id="{05BE16A1-4A0C-1DC9-DC5F-4F9D76A03888}"/>
              </a:ext>
            </a:extLst>
          </p:cNvPr>
          <p:cNvSpPr>
            <a:spLocks noGrp="1"/>
          </p:cNvSpPr>
          <p:nvPr>
            <p:ph idx="1"/>
          </p:nvPr>
        </p:nvSpPr>
        <p:spPr/>
        <p:txBody>
          <a:bodyPr>
            <a:normAutofit fontScale="70000" lnSpcReduction="20000"/>
          </a:bodyPr>
          <a:lstStyle/>
          <a:p>
            <a:r>
              <a:rPr lang="en-GB" dirty="0"/>
              <a:t>The contradictions between founding principles and social reality came to a head in the decades before the Civil War, as southern defenders of their “peculiar institution,” slavery, started to make novel arguments for why exclusion and subjugation of blacks was morally and politically justified. </a:t>
            </a:r>
          </a:p>
          <a:p>
            <a:r>
              <a:rPr lang="en-GB" dirty="0"/>
              <a:t>Some used religious arguments, some talked about a “natural” hierarchy among the races, and others defended it on the grounds of democracy itself. Stephen Douglas in his debates with Abraham Lincoln said he cared not whether a people voted slavery up or down, but that their democratic will should prevail. </a:t>
            </a:r>
          </a:p>
          <a:p>
            <a:r>
              <a:rPr lang="en-GB" dirty="0"/>
              <a:t>Lincoln, however, made a decisive counterargument that necessarily harked back to the founding. He said that a country based on the principle of political equality and natural rights could not survive if it tolerated so blatantly contradictory an institution as slavery. </a:t>
            </a:r>
          </a:p>
          <a:p>
            <a:r>
              <a:rPr lang="en-GB" dirty="0"/>
              <a:t>As we know, it shamefully took another century after the Civil War and the abolition of slavery before African Americans finally won the political and juridical rights they were promised by the Fourteenth Amendment. But the country eventually came to understand that the equality proclaimed in the Declaration of Independence could not be made compatible with laws making some people second-class citizens.</a:t>
            </a:r>
          </a:p>
        </p:txBody>
      </p:sp>
    </p:spTree>
    <p:extLst>
      <p:ext uri="{BB962C8B-B14F-4D97-AF65-F5344CB8AC3E}">
        <p14:creationId xmlns:p14="http://schemas.microsoft.com/office/powerpoint/2010/main" val="32339682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0E6090-4D53-0579-E8AF-7402FB4294C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8011387-06EB-0EBA-9798-F2B16CD4C484}"/>
              </a:ext>
            </a:extLst>
          </p:cNvPr>
          <p:cNvSpPr>
            <a:spLocks noGrp="1"/>
          </p:cNvSpPr>
          <p:nvPr>
            <p:ph type="title"/>
          </p:nvPr>
        </p:nvSpPr>
        <p:spPr/>
        <p:txBody>
          <a:bodyPr/>
          <a:lstStyle/>
          <a:p>
            <a:pPr algn="ctr"/>
            <a:r>
              <a:rPr lang="en-GB" dirty="0"/>
              <a:t>Ending Slavery and Civil Rights Movements</a:t>
            </a:r>
          </a:p>
        </p:txBody>
      </p:sp>
      <p:sp>
        <p:nvSpPr>
          <p:cNvPr id="3" name="Content Placeholder 2">
            <a:extLst>
              <a:ext uri="{FF2B5EF4-FFF2-40B4-BE49-F238E27FC236}">
                <a16:creationId xmlns:a16="http://schemas.microsoft.com/office/drawing/2014/main" id="{C2F875B4-188B-5A4D-2BB1-E260FEC484E8}"/>
              </a:ext>
            </a:extLst>
          </p:cNvPr>
          <p:cNvSpPr>
            <a:spLocks noGrp="1"/>
          </p:cNvSpPr>
          <p:nvPr>
            <p:ph idx="1"/>
          </p:nvPr>
        </p:nvSpPr>
        <p:spPr/>
        <p:txBody>
          <a:bodyPr>
            <a:normAutofit fontScale="92500" lnSpcReduction="10000"/>
          </a:bodyPr>
          <a:lstStyle/>
          <a:p>
            <a:r>
              <a:rPr lang="en-GB" dirty="0"/>
              <a:t>Many other social movements emerged in later years that expanded the circle of people bearing natural and hence political rights—workers, women, indigenous peoples, and other formerly marginalized groups. </a:t>
            </a:r>
          </a:p>
          <a:p>
            <a:r>
              <a:rPr lang="en-GB" dirty="0"/>
              <a:t>But the basic political order established by the Glorious Revolution and the American Revolution—an executive accountable to a representative legislature and to the whole society more broadly—would prove remarkably durable. </a:t>
            </a:r>
          </a:p>
          <a:p>
            <a:r>
              <a:rPr lang="en-GB" dirty="0"/>
              <a:t>No one subsequently argued that the government should not be accountable to “the People”; later debates and conflicts revolved entirely around the question of who counted as a full human being whose dignity was marked by the ability to participate in the democratic political system.</a:t>
            </a:r>
          </a:p>
        </p:txBody>
      </p:sp>
    </p:spTree>
    <p:extLst>
      <p:ext uri="{BB962C8B-B14F-4D97-AF65-F5344CB8AC3E}">
        <p14:creationId xmlns:p14="http://schemas.microsoft.com/office/powerpoint/2010/main" val="15749213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8E07E1-ED28-766E-FE79-0BE0519CD01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72552CD-AB1F-B84C-1980-92CC2D8F07ED}"/>
              </a:ext>
            </a:extLst>
          </p:cNvPr>
          <p:cNvSpPr>
            <a:spLocks noGrp="1"/>
          </p:cNvSpPr>
          <p:nvPr>
            <p:ph type="title"/>
          </p:nvPr>
        </p:nvSpPr>
        <p:spPr/>
        <p:txBody>
          <a:bodyPr/>
          <a:lstStyle/>
          <a:p>
            <a:pPr algn="ctr"/>
            <a:r>
              <a:rPr lang="en-GB" dirty="0"/>
              <a:t>The French Revolution and Revolution in Europe</a:t>
            </a:r>
          </a:p>
        </p:txBody>
      </p:sp>
      <p:sp>
        <p:nvSpPr>
          <p:cNvPr id="3" name="Content Placeholder 2">
            <a:extLst>
              <a:ext uri="{FF2B5EF4-FFF2-40B4-BE49-F238E27FC236}">
                <a16:creationId xmlns:a16="http://schemas.microsoft.com/office/drawing/2014/main" id="{A97282FE-E9EB-BA94-4C75-48356593DC43}"/>
              </a:ext>
            </a:extLst>
          </p:cNvPr>
          <p:cNvSpPr>
            <a:spLocks noGrp="1"/>
          </p:cNvSpPr>
          <p:nvPr>
            <p:ph idx="1"/>
          </p:nvPr>
        </p:nvSpPr>
        <p:spPr/>
        <p:txBody>
          <a:bodyPr>
            <a:normAutofit fontScale="85000" lnSpcReduction="20000"/>
          </a:bodyPr>
          <a:lstStyle/>
          <a:p>
            <a:r>
              <a:rPr lang="en-GB" dirty="0"/>
              <a:t>As noted in the preface, while the French Revolution brought the Code Napoléon to much of Europe and secured a modern administrative state in France itself, it did not establish democracy. </a:t>
            </a:r>
          </a:p>
          <a:p>
            <a:r>
              <a:rPr lang="en-GB" dirty="0"/>
              <a:t>Napoleon’s defeat ushered in a prolonged period of authoritarian reversion under the aegis of the Austrian-Prussian-Russian Holy Alliance, in which conservative monarchical regimes tried to turn back the clock to the period before 1789. </a:t>
            </a:r>
          </a:p>
          <a:p>
            <a:r>
              <a:rPr lang="en-GB" dirty="0"/>
              <a:t>There was a gradient of absolutism stretching from west to east. Republican government existed only in some Swiss cantons and German city-states. France, the Netherlands, Belgium, Norway, and some of the other German states (as well as, of course, Britain) had constitutional monarchies in which the king’s formal powers were limited by law. In the Austro-Hungarian Empire, Prussia, Italy, and Russia, monarchs faced far fewer checks on their power, though most ruled through bureaucracies that were grounded in some form of civil </a:t>
            </a:r>
            <a:r>
              <a:rPr lang="en-GB"/>
              <a:t>law.</a:t>
            </a:r>
            <a:endParaRPr lang="en-GB" dirty="0"/>
          </a:p>
        </p:txBody>
      </p:sp>
    </p:spTree>
    <p:extLst>
      <p:ext uri="{BB962C8B-B14F-4D97-AF65-F5344CB8AC3E}">
        <p14:creationId xmlns:p14="http://schemas.microsoft.com/office/powerpoint/2010/main" val="28759515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9C6F30-CA23-FE01-8349-A56625F4742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FBE9C05-0D7B-A712-A001-4E2B75CA6548}"/>
              </a:ext>
            </a:extLst>
          </p:cNvPr>
          <p:cNvSpPr>
            <a:spLocks noGrp="1"/>
          </p:cNvSpPr>
          <p:nvPr>
            <p:ph type="title"/>
          </p:nvPr>
        </p:nvSpPr>
        <p:spPr/>
        <p:txBody>
          <a:bodyPr/>
          <a:lstStyle/>
          <a:p>
            <a:pPr algn="ctr"/>
            <a:r>
              <a:rPr lang="en-GB" dirty="0"/>
              <a:t>The French Revolution</a:t>
            </a:r>
          </a:p>
        </p:txBody>
      </p:sp>
      <p:sp>
        <p:nvSpPr>
          <p:cNvPr id="3" name="Content Placeholder 2">
            <a:extLst>
              <a:ext uri="{FF2B5EF4-FFF2-40B4-BE49-F238E27FC236}">
                <a16:creationId xmlns:a16="http://schemas.microsoft.com/office/drawing/2014/main" id="{FCAC6A1F-3FA5-96BC-4AE0-7E3BBB119C4C}"/>
              </a:ext>
            </a:extLst>
          </p:cNvPr>
          <p:cNvSpPr>
            <a:spLocks noGrp="1"/>
          </p:cNvSpPr>
          <p:nvPr>
            <p:ph idx="1"/>
          </p:nvPr>
        </p:nvSpPr>
        <p:spPr/>
        <p:txBody>
          <a:bodyPr>
            <a:normAutofit fontScale="85000" lnSpcReduction="20000"/>
          </a:bodyPr>
          <a:lstStyle/>
          <a:p>
            <a:r>
              <a:rPr lang="en-GB" dirty="0"/>
              <a:t>It may seem surprising, then, that quite a number of observers from Edmund Burke to Alexis de Tocqueville to the historian François Furet have questioned whether the revolution was as consequential as many believed. </a:t>
            </a:r>
          </a:p>
          <a:p>
            <a:r>
              <a:rPr lang="en-GB" dirty="0"/>
              <a:t>The revolution was originally animated by the “Declaration of the Rights of Man and of the Citizen,” which, like the American Declaration of Independence, set forth a view of the universality of human rights grounded in the laws of nature. </a:t>
            </a:r>
          </a:p>
          <a:p>
            <a:r>
              <a:rPr lang="en-GB" dirty="0"/>
              <a:t>But the First Republic was short-lived. Like the Bolshevik and Chinese revolutions that were to follow, it established its own revolutionary dynamic of radicalization in which today’s left-wingers became tomorrow’s counterrevolutionaries, a cycle that led to the Committee of Public Safety and Reign of Terror in which the revolution devoured its own children.</a:t>
            </a:r>
          </a:p>
          <a:p>
            <a:r>
              <a:rPr lang="en-GB" dirty="0"/>
              <a:t> This unstable process was brought to an end by external war, the Thermidorian reaction, and finally the coup of 18 Brumaire that brought Napoleon Bonaparte to power in 1799.</a:t>
            </a:r>
          </a:p>
        </p:txBody>
      </p:sp>
    </p:spTree>
    <p:extLst>
      <p:ext uri="{BB962C8B-B14F-4D97-AF65-F5344CB8AC3E}">
        <p14:creationId xmlns:p14="http://schemas.microsoft.com/office/powerpoint/2010/main" val="27460819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52849F-B69D-6AA3-6E86-FF69FA69502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49DA248-DBF6-FD25-F1D9-BC72C35C9C33}"/>
              </a:ext>
            </a:extLst>
          </p:cNvPr>
          <p:cNvSpPr>
            <a:spLocks noGrp="1"/>
          </p:cNvSpPr>
          <p:nvPr>
            <p:ph type="title"/>
          </p:nvPr>
        </p:nvSpPr>
        <p:spPr/>
        <p:txBody>
          <a:bodyPr/>
          <a:lstStyle/>
          <a:p>
            <a:pPr algn="ctr"/>
            <a:r>
              <a:rPr lang="en-GB" dirty="0"/>
              <a:t>The French Revolution</a:t>
            </a:r>
          </a:p>
        </p:txBody>
      </p:sp>
      <p:sp>
        <p:nvSpPr>
          <p:cNvPr id="3" name="Content Placeholder 2">
            <a:extLst>
              <a:ext uri="{FF2B5EF4-FFF2-40B4-BE49-F238E27FC236}">
                <a16:creationId xmlns:a16="http://schemas.microsoft.com/office/drawing/2014/main" id="{5C5551E8-66AF-B115-F40B-519FBD7F34B9}"/>
              </a:ext>
            </a:extLst>
          </p:cNvPr>
          <p:cNvSpPr>
            <a:spLocks noGrp="1"/>
          </p:cNvSpPr>
          <p:nvPr>
            <p:ph idx="1"/>
          </p:nvPr>
        </p:nvSpPr>
        <p:spPr/>
        <p:txBody>
          <a:bodyPr>
            <a:normAutofit fontScale="85000" lnSpcReduction="10000"/>
          </a:bodyPr>
          <a:lstStyle/>
          <a:p>
            <a:r>
              <a:rPr lang="en-GB" dirty="0"/>
              <a:t>The violence of the revolution and the violence of the counterrevolution engendered a deep polarization in French society that made incremental political reform of a British sort much harder to achieve.</a:t>
            </a:r>
          </a:p>
          <a:p>
            <a:r>
              <a:rPr lang="en-GB" dirty="0"/>
              <a:t> The French would experience the July Revolution of 1830, the Revolution of 1848, and then, in the 1870s, occupation by Prussia and the Paris Commune, before a more enduring limited-franchise democracy could be established. </a:t>
            </a:r>
          </a:p>
          <a:p>
            <a:r>
              <a:rPr lang="en-GB" dirty="0"/>
              <a:t>By this point, there had been democratic elections under varying restrictive rules in many other European countries, including the archconservative Prussia. France, which had led the way toward democracy in 1789, proved to be something of a laggard. </a:t>
            </a:r>
          </a:p>
          <a:p>
            <a:r>
              <a:rPr lang="en-GB" dirty="0"/>
              <a:t>One of the revolution’s legacies was a French left that in the twentieth century was prone to glorify violence and attach itself to totalitarian causes from Stalin’s to Mao’s. </a:t>
            </a:r>
          </a:p>
        </p:txBody>
      </p:sp>
    </p:spTree>
    <p:extLst>
      <p:ext uri="{BB962C8B-B14F-4D97-AF65-F5344CB8AC3E}">
        <p14:creationId xmlns:p14="http://schemas.microsoft.com/office/powerpoint/2010/main" val="41500559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722C05-0ADC-C44A-B535-CA20B7F4EE7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C35B4C7-5093-0B81-FA23-479C1AD5AF3C}"/>
              </a:ext>
            </a:extLst>
          </p:cNvPr>
          <p:cNvSpPr>
            <a:spLocks noGrp="1"/>
          </p:cNvSpPr>
          <p:nvPr>
            <p:ph type="title"/>
          </p:nvPr>
        </p:nvSpPr>
        <p:spPr/>
        <p:txBody>
          <a:bodyPr/>
          <a:lstStyle/>
          <a:p>
            <a:pPr algn="ctr"/>
            <a:r>
              <a:rPr lang="en-GB" dirty="0"/>
              <a:t>The French Revolution</a:t>
            </a:r>
          </a:p>
        </p:txBody>
      </p:sp>
      <p:sp>
        <p:nvSpPr>
          <p:cNvPr id="3" name="Content Placeholder 2">
            <a:extLst>
              <a:ext uri="{FF2B5EF4-FFF2-40B4-BE49-F238E27FC236}">
                <a16:creationId xmlns:a16="http://schemas.microsoft.com/office/drawing/2014/main" id="{F27F0B07-45A6-AAC7-3BD4-DA2ECAA8F0FB}"/>
              </a:ext>
            </a:extLst>
          </p:cNvPr>
          <p:cNvSpPr>
            <a:spLocks noGrp="1"/>
          </p:cNvSpPr>
          <p:nvPr>
            <p:ph idx="1"/>
          </p:nvPr>
        </p:nvSpPr>
        <p:spPr/>
        <p:txBody>
          <a:bodyPr>
            <a:normAutofit fontScale="85000" lnSpcReduction="10000"/>
          </a:bodyPr>
          <a:lstStyle/>
          <a:p>
            <a:r>
              <a:rPr lang="en-GB" dirty="0"/>
              <a:t>So the question is reasonably asked, What did the French Revolution achieve? If the answer was not establishment of democracy in France, it did have a great, immediate, and lasting impact in the other institutional domains. </a:t>
            </a:r>
          </a:p>
          <a:p>
            <a:r>
              <a:rPr lang="en-GB" dirty="0"/>
              <a:t>First, it led to the development and promulgation in 1804 of Europe’s first modern law code, the Civil Code or Code Napoléon. </a:t>
            </a:r>
          </a:p>
          <a:p>
            <a:r>
              <a:rPr lang="en-GB" dirty="0"/>
              <a:t>And the second was the creation of a modern administrative state, through which the code was implemented and enforced. </a:t>
            </a:r>
          </a:p>
          <a:p>
            <a:r>
              <a:rPr lang="en-GB" dirty="0"/>
              <a:t>Even in the absence of democracy, these constituted major advances that made government less arbitrary, more transparent, and more uniform in its treatment of citizens. Napoleon, looking backward after his defeat at Waterloo, claimed that the Civil Code constituted a greater victory than any he had won on the battlefield, and he was right in many ways.</a:t>
            </a:r>
          </a:p>
        </p:txBody>
      </p:sp>
    </p:spTree>
    <p:extLst>
      <p:ext uri="{BB962C8B-B14F-4D97-AF65-F5344CB8AC3E}">
        <p14:creationId xmlns:p14="http://schemas.microsoft.com/office/powerpoint/2010/main" val="37873449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A086AD-0FFB-507A-EA63-7FF63BEB7A3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0386E15-BE58-816A-C72B-D3304940F69D}"/>
              </a:ext>
            </a:extLst>
          </p:cNvPr>
          <p:cNvSpPr>
            <a:spLocks noGrp="1"/>
          </p:cNvSpPr>
          <p:nvPr>
            <p:ph type="title"/>
          </p:nvPr>
        </p:nvSpPr>
        <p:spPr/>
        <p:txBody>
          <a:bodyPr/>
          <a:lstStyle/>
          <a:p>
            <a:pPr algn="ctr"/>
            <a:r>
              <a:rPr lang="en-GB" dirty="0"/>
              <a:t>The Code Napoléon</a:t>
            </a:r>
          </a:p>
        </p:txBody>
      </p:sp>
      <p:sp>
        <p:nvSpPr>
          <p:cNvPr id="3" name="Content Placeholder 2">
            <a:extLst>
              <a:ext uri="{FF2B5EF4-FFF2-40B4-BE49-F238E27FC236}">
                <a16:creationId xmlns:a16="http://schemas.microsoft.com/office/drawing/2014/main" id="{FD9BA3B5-BD53-ADDA-DDF0-246FEE405C59}"/>
              </a:ext>
            </a:extLst>
          </p:cNvPr>
          <p:cNvSpPr>
            <a:spLocks noGrp="1"/>
          </p:cNvSpPr>
          <p:nvPr>
            <p:ph idx="1"/>
          </p:nvPr>
        </p:nvSpPr>
        <p:spPr/>
        <p:txBody>
          <a:bodyPr>
            <a:normAutofit fontScale="85000" lnSpcReduction="20000"/>
          </a:bodyPr>
          <a:lstStyle/>
          <a:p>
            <a:r>
              <a:rPr lang="en-GB" dirty="0"/>
              <a:t>French law up to that point was a pastiche of rules that varied from region to region, some inherited from the Roman law, some based on customary law, as well as the countless accretions that had been added over the centuries from ecclesiastical, feudal, commercial, and secular sources. The resulting tangle of laws was often self-contradictory or ambiguous. </a:t>
            </a:r>
          </a:p>
          <a:p>
            <a:r>
              <a:rPr lang="en-GB" dirty="0"/>
              <a:t>The Code Napoléon replaced all this with a single modern code that was clear, elegantly written, and extremely compact. The Code Napoléon cemented many of the gains of the revolution by eliminating from law feudal distinctions of rank and privilege. </a:t>
            </a:r>
          </a:p>
          <a:p>
            <a:r>
              <a:rPr lang="en-GB" dirty="0"/>
              <a:t>All citizens henceforth were declared to have equal rights and duties that were clearly laid out. </a:t>
            </a:r>
          </a:p>
          <a:p>
            <a:r>
              <a:rPr lang="en-GB" dirty="0"/>
              <a:t>The new Civil Code enshrined modern concepts of property rights: “the right to enjoy and to dispose of one’s property in the most absolute fashion, provided that it is not used in a manner prohibited by law.”</a:t>
            </a:r>
          </a:p>
        </p:txBody>
      </p:sp>
    </p:spTree>
    <p:extLst>
      <p:ext uri="{BB962C8B-B14F-4D97-AF65-F5344CB8AC3E}">
        <p14:creationId xmlns:p14="http://schemas.microsoft.com/office/powerpoint/2010/main" val="300307877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6703C8-6892-6A3A-8F90-B06E1339B73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857125E-E481-1E78-AE66-EECC80722F64}"/>
              </a:ext>
            </a:extLst>
          </p:cNvPr>
          <p:cNvSpPr>
            <a:spLocks noGrp="1"/>
          </p:cNvSpPr>
          <p:nvPr>
            <p:ph type="title"/>
          </p:nvPr>
        </p:nvSpPr>
        <p:spPr/>
        <p:txBody>
          <a:bodyPr/>
          <a:lstStyle/>
          <a:p>
            <a:pPr algn="ctr"/>
            <a:r>
              <a:rPr lang="en-GB" dirty="0"/>
              <a:t>A modern bureaucratic state</a:t>
            </a:r>
          </a:p>
        </p:txBody>
      </p:sp>
      <p:sp>
        <p:nvSpPr>
          <p:cNvPr id="3" name="Content Placeholder 2">
            <a:extLst>
              <a:ext uri="{FF2B5EF4-FFF2-40B4-BE49-F238E27FC236}">
                <a16:creationId xmlns:a16="http://schemas.microsoft.com/office/drawing/2014/main" id="{786BF1A4-930C-99AE-CF84-A0F0575D4E42}"/>
              </a:ext>
            </a:extLst>
          </p:cNvPr>
          <p:cNvSpPr>
            <a:spLocks noGrp="1"/>
          </p:cNvSpPr>
          <p:nvPr>
            <p:ph idx="1"/>
          </p:nvPr>
        </p:nvSpPr>
        <p:spPr/>
        <p:txBody>
          <a:bodyPr>
            <a:normAutofit fontScale="55000" lnSpcReduction="20000"/>
          </a:bodyPr>
          <a:lstStyle/>
          <a:p>
            <a:r>
              <a:rPr lang="en-GB" dirty="0"/>
              <a:t>The second major accomplishment of the revolution was the creation of a modern bureaucratic state, something China had achieved a couple of millennia earlier. </a:t>
            </a:r>
          </a:p>
          <a:p>
            <a:r>
              <a:rPr lang="en-GB" dirty="0"/>
              <a:t>The French Old Regime was a curious hybrid. Beginning in the middle of the seventeenth century, centralizing monarchs like Louis XIII and Louis XIV had created a modern system of administrators based on officials known as intendents. Sent from Paris to the provinces, they had no kinship or other ties with the local population and therefore could govern more impersonally. As Alexis de Tocqueville noted, this was the beginning of the modern centralized state in France.</a:t>
            </a:r>
          </a:p>
          <a:p>
            <a:r>
              <a:rPr lang="en-GB" dirty="0"/>
              <a:t>But the intendents had to operate in parallel with another administrative group, that of venal officeholders. French kings were perpetually short of money to finance their wars and lifestyles. Starting with a major bankruptcy known as the Grand Parti in 1557, the government resorted to increasingly desperate measures to raise money, including the outright sale of public offices to wealthy individuals. </a:t>
            </a:r>
          </a:p>
          <a:p>
            <a:r>
              <a:rPr lang="en-GB" dirty="0"/>
              <a:t>Under a system known as the Paulette, introduced in 1604 by Henry IV’s minister Sully, these offices could not only be bought but also handed down to children as part of their inheritance. These venal officeholders, of course, had no interest in impersonal public administration or good government; what they wanted was to milk their offices for all they were worth.</a:t>
            </a:r>
          </a:p>
          <a:p>
            <a:r>
              <a:rPr lang="en-GB" dirty="0"/>
              <a:t>Although French governments of the late eighteenth century made two major efforts to eliminate the venal officeholders, both were defeated because this elite group held great power and had too much to lose as a result of reform. The rottenness and unreformability of this system was one of the factors leading to the revolution itself. During that event, all of the venal officeholders were dispossessed of their offices, and in many cases of their heads for good measure.</a:t>
            </a:r>
          </a:p>
        </p:txBody>
      </p:sp>
    </p:spTree>
    <p:extLst>
      <p:ext uri="{BB962C8B-B14F-4D97-AF65-F5344CB8AC3E}">
        <p14:creationId xmlns:p14="http://schemas.microsoft.com/office/powerpoint/2010/main" val="334165664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E10D59-E7B9-607E-3763-EC60BD7FB5D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D28D288-D53F-3989-31A5-BE8905F3CB30}"/>
              </a:ext>
            </a:extLst>
          </p:cNvPr>
          <p:cNvSpPr>
            <a:spLocks noGrp="1"/>
          </p:cNvSpPr>
          <p:nvPr>
            <p:ph type="title"/>
          </p:nvPr>
        </p:nvSpPr>
        <p:spPr/>
        <p:txBody>
          <a:bodyPr/>
          <a:lstStyle/>
          <a:p>
            <a:pPr algn="ctr"/>
            <a:r>
              <a:rPr lang="en-GB" dirty="0"/>
              <a:t>A modern bureaucratic state</a:t>
            </a:r>
          </a:p>
        </p:txBody>
      </p:sp>
      <p:sp>
        <p:nvSpPr>
          <p:cNvPr id="3" name="Content Placeholder 2">
            <a:extLst>
              <a:ext uri="{FF2B5EF4-FFF2-40B4-BE49-F238E27FC236}">
                <a16:creationId xmlns:a16="http://schemas.microsoft.com/office/drawing/2014/main" id="{0C90C255-EE2B-3F2E-9CC0-D815F68B40B2}"/>
              </a:ext>
            </a:extLst>
          </p:cNvPr>
          <p:cNvSpPr>
            <a:spLocks noGrp="1"/>
          </p:cNvSpPr>
          <p:nvPr>
            <p:ph idx="1"/>
          </p:nvPr>
        </p:nvSpPr>
        <p:spPr/>
        <p:txBody>
          <a:bodyPr>
            <a:normAutofit fontScale="55000" lnSpcReduction="20000"/>
          </a:bodyPr>
          <a:lstStyle/>
          <a:p>
            <a:r>
              <a:rPr lang="en-GB" dirty="0"/>
              <a:t>The second major accomplishment of the revolution was the creation of a modern bureaucratic state, something China had achieved a couple of millennia earlier. </a:t>
            </a:r>
          </a:p>
          <a:p>
            <a:r>
              <a:rPr lang="en-GB" dirty="0"/>
              <a:t>The French Old Regime was a curious hybrid. Beginning in the middle of the seventeenth century, centralizing monarchs like Louis XIII and Louis XIV had created a modern system of administrators based on officials known as intendents. Sent from Paris to the provinces, they had no kinship or other ties with the local population and therefore could govern more impersonally. As Alexis de Tocqueville noted, this was the beginning of the modern centralized state in France.</a:t>
            </a:r>
          </a:p>
          <a:p>
            <a:r>
              <a:rPr lang="en-GB" dirty="0"/>
              <a:t>But the intendents had to operate in parallel with another administrative group, that of venal officeholders. French kings were perpetually short of money to finance their wars and lifestyles. Starting with a major bankruptcy known as the Grand Parti in 1557, the government resorted to increasingly desperate measures to raise money, including the outright sale of public offices to wealthy individuals. </a:t>
            </a:r>
          </a:p>
          <a:p>
            <a:r>
              <a:rPr lang="en-GB" dirty="0"/>
              <a:t>Under a system known as the Paulette, introduced in 1604 by Henry IV’s minister Sully, these offices could not only be bought but also handed down to children as part of their inheritance. These venal officeholders, of course, had no interest in impersonal public administration or good government; what they wanted was to milk their offices for all they were worth.</a:t>
            </a:r>
          </a:p>
          <a:p>
            <a:r>
              <a:rPr lang="en-GB" dirty="0"/>
              <a:t>Although French governments of the late eighteenth century made two major efforts to eliminate the venal officeholders, both were defeated because this elite group held great power and had too much to lose as a result of reform. The rottenness and unreformability of this system was one of the factors leading to the revolution itself. During that event, all of the venal officeholders were dispossessed of their offices, and in many cases of their heads for good measure.</a:t>
            </a:r>
          </a:p>
          <a:p>
            <a:r>
              <a:rPr lang="en-GB" dirty="0"/>
              <a:t>It was only after the decks had been cleared in this purge that a new Conseil </a:t>
            </a:r>
            <a:r>
              <a:rPr lang="en-GB" dirty="0" err="1"/>
              <a:t>d’État</a:t>
            </a:r>
            <a:r>
              <a:rPr lang="en-GB" dirty="0"/>
              <a:t> could be created in 1799, an institution that would become the pinnacle of a truly modern bureaucratic system.</a:t>
            </a:r>
          </a:p>
        </p:txBody>
      </p:sp>
    </p:spTree>
    <p:extLst>
      <p:ext uri="{BB962C8B-B14F-4D97-AF65-F5344CB8AC3E}">
        <p14:creationId xmlns:p14="http://schemas.microsoft.com/office/powerpoint/2010/main" val="241674242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920D29-2F49-6CC8-901D-97BB1C12F51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5787991-5631-6CB9-078D-7BBB84B98194}"/>
              </a:ext>
            </a:extLst>
          </p:cNvPr>
          <p:cNvSpPr>
            <a:spLocks noGrp="1"/>
          </p:cNvSpPr>
          <p:nvPr>
            <p:ph type="title"/>
          </p:nvPr>
        </p:nvSpPr>
        <p:spPr/>
        <p:txBody>
          <a:bodyPr/>
          <a:lstStyle/>
          <a:p>
            <a:pPr algn="ctr"/>
            <a:r>
              <a:rPr lang="en-GB" dirty="0"/>
              <a:t>A modern bureaucratic state</a:t>
            </a:r>
          </a:p>
        </p:txBody>
      </p:sp>
      <p:sp>
        <p:nvSpPr>
          <p:cNvPr id="3" name="Content Placeholder 2">
            <a:extLst>
              <a:ext uri="{FF2B5EF4-FFF2-40B4-BE49-F238E27FC236}">
                <a16:creationId xmlns:a16="http://schemas.microsoft.com/office/drawing/2014/main" id="{33C68C20-B7D8-756D-C22E-6EFEB74D6E78}"/>
              </a:ext>
            </a:extLst>
          </p:cNvPr>
          <p:cNvSpPr>
            <a:spLocks noGrp="1"/>
          </p:cNvSpPr>
          <p:nvPr>
            <p:ph idx="1"/>
          </p:nvPr>
        </p:nvSpPr>
        <p:spPr/>
        <p:txBody>
          <a:bodyPr>
            <a:normAutofit fontScale="77500" lnSpcReduction="20000"/>
          </a:bodyPr>
          <a:lstStyle/>
          <a:p>
            <a:r>
              <a:rPr lang="en-GB" dirty="0"/>
              <a:t>These two institutional innovations—introduction of a new legal code and creation of a modern administrative system—are not the same thing as democracy. But they nevertheless achieved certain egalitarian ends. </a:t>
            </a:r>
          </a:p>
          <a:p>
            <a:r>
              <a:rPr lang="en-GB" dirty="0"/>
              <a:t>The law no longer privileged certain classes who got to manipulate the system to their own advantage; it was now committed to the equal treatment of all individuals, in principle if not always in reality. </a:t>
            </a:r>
          </a:p>
          <a:p>
            <a:r>
              <a:rPr lang="en-GB" dirty="0"/>
              <a:t>Private property was no longer subject to feudal restrictions, and a new, much larger market economy could begin to flourish as a result. </a:t>
            </a:r>
          </a:p>
          <a:p>
            <a:r>
              <a:rPr lang="en-GB" dirty="0"/>
              <a:t>The law, moreover, could not be implemented without the newly reformed bureaucracy, which was freed of the corrupt baggage it had accumulated over the centuries. And both together—law and an administrative state—acted in many ways as a constraint on the arbitrariness of would-be absolutist rulers. </a:t>
            </a:r>
          </a:p>
          <a:p>
            <a:r>
              <a:rPr lang="en-GB" dirty="0"/>
              <a:t>The sovereign had theoretically unlimited powers, but he had to exercise them through a bureaucracy acting on the basis of law.</a:t>
            </a:r>
          </a:p>
        </p:txBody>
      </p:sp>
    </p:spTree>
    <p:extLst>
      <p:ext uri="{BB962C8B-B14F-4D97-AF65-F5344CB8AC3E}">
        <p14:creationId xmlns:p14="http://schemas.microsoft.com/office/powerpoint/2010/main" val="343904171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602014-267C-73FF-8060-3EC6AD2F140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DDCA0BD-9630-AF09-A6B9-2F14F34EA4B6}"/>
              </a:ext>
            </a:extLst>
          </p:cNvPr>
          <p:cNvSpPr>
            <a:spLocks noGrp="1"/>
          </p:cNvSpPr>
          <p:nvPr>
            <p:ph type="title"/>
          </p:nvPr>
        </p:nvSpPr>
        <p:spPr/>
        <p:txBody>
          <a:bodyPr/>
          <a:lstStyle/>
          <a:p>
            <a:pPr algn="ctr"/>
            <a:r>
              <a:rPr lang="en-GB" dirty="0"/>
              <a:t>Revolution and Democracy in Europe</a:t>
            </a:r>
          </a:p>
        </p:txBody>
      </p:sp>
      <p:sp>
        <p:nvSpPr>
          <p:cNvPr id="3" name="Content Placeholder 2">
            <a:extLst>
              <a:ext uri="{FF2B5EF4-FFF2-40B4-BE49-F238E27FC236}">
                <a16:creationId xmlns:a16="http://schemas.microsoft.com/office/drawing/2014/main" id="{74C3DDC3-8936-8A38-527A-20BAA266450E}"/>
              </a:ext>
            </a:extLst>
          </p:cNvPr>
          <p:cNvSpPr>
            <a:spLocks noGrp="1"/>
          </p:cNvSpPr>
          <p:nvPr>
            <p:ph idx="1"/>
          </p:nvPr>
        </p:nvSpPr>
        <p:spPr/>
        <p:txBody>
          <a:bodyPr>
            <a:normAutofit fontScale="85000" lnSpcReduction="20000"/>
          </a:bodyPr>
          <a:lstStyle/>
          <a:p>
            <a:r>
              <a:rPr lang="en-GB" dirty="0"/>
              <a:t>The second great surge toward democracy occurred with the Revolutions of 1848, raising hopes that were just as quickly dashed. In the words of historian Eric Hobsbawm, “1848 appears as the one revolution in the modern history of Europe which combines the greatest promise, the widest scope, and the most immediate initial success, with the most unqualified and rapid failure.”</a:t>
            </a:r>
          </a:p>
          <a:p>
            <a:r>
              <a:rPr lang="en-GB" dirty="0"/>
              <a:t>The “Springtime of Peoples,” to which the Arab Spring has been compared, affected virtually every country in the core of Europe. It started in France with the downfall of the July Monarchy and proclamation of a Second Republic in February, and then spread to Bavaria, Prussia, Austria, Hungary, and Italy the following month. </a:t>
            </a:r>
          </a:p>
          <a:p>
            <a:r>
              <a:rPr lang="en-GB" dirty="0"/>
              <a:t>The only countries </a:t>
            </a:r>
            <a:r>
              <a:rPr lang="en-GB" dirty="0" err="1"/>
              <a:t>countries</a:t>
            </a:r>
            <a:r>
              <a:rPr lang="en-GB" dirty="0"/>
              <a:t> not destabilized were at the periphery of the continent: Sweden, Britain, Greece, Spain, and Russia. The revolutions were then rapidly suppressed, beginning with the Habsburg recovery in May and continuing through the rest of the continent by the end of the year. </a:t>
            </a:r>
          </a:p>
        </p:txBody>
      </p:sp>
    </p:spTree>
    <p:extLst>
      <p:ext uri="{BB962C8B-B14F-4D97-AF65-F5344CB8AC3E}">
        <p14:creationId xmlns:p14="http://schemas.microsoft.com/office/powerpoint/2010/main" val="50724998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9A5220-2A0B-EBEC-D44A-E7AC46556F2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BD749DB-075A-9650-1BC3-AB7CBE495CD2}"/>
              </a:ext>
            </a:extLst>
          </p:cNvPr>
          <p:cNvSpPr>
            <a:spLocks noGrp="1"/>
          </p:cNvSpPr>
          <p:nvPr>
            <p:ph type="title"/>
          </p:nvPr>
        </p:nvSpPr>
        <p:spPr/>
        <p:txBody>
          <a:bodyPr/>
          <a:lstStyle/>
          <a:p>
            <a:pPr algn="ctr"/>
            <a:r>
              <a:rPr lang="en-GB" dirty="0"/>
              <a:t>Revolution and Democracy in Europe</a:t>
            </a:r>
          </a:p>
        </p:txBody>
      </p:sp>
      <p:sp>
        <p:nvSpPr>
          <p:cNvPr id="3" name="Content Placeholder 2">
            <a:extLst>
              <a:ext uri="{FF2B5EF4-FFF2-40B4-BE49-F238E27FC236}">
                <a16:creationId xmlns:a16="http://schemas.microsoft.com/office/drawing/2014/main" id="{63683D78-4CD9-2E46-9373-CC2095D3F2CD}"/>
              </a:ext>
            </a:extLst>
          </p:cNvPr>
          <p:cNvSpPr>
            <a:spLocks noGrp="1"/>
          </p:cNvSpPr>
          <p:nvPr>
            <p:ph idx="1"/>
          </p:nvPr>
        </p:nvSpPr>
        <p:spPr/>
        <p:txBody>
          <a:bodyPr>
            <a:normAutofit fontScale="62500" lnSpcReduction="20000"/>
          </a:bodyPr>
          <a:lstStyle/>
          <a:p>
            <a:r>
              <a:rPr lang="en-GB" sz="3800" dirty="0"/>
              <a:t>The social transformation was at this point very incomplete, however; even in the most economically advanced European societies, the middle class still constituted a minority of the population. </a:t>
            </a:r>
          </a:p>
          <a:p>
            <a:r>
              <a:rPr lang="en-GB" sz="3800" dirty="0"/>
              <a:t>These middle classes were themselves split between those who wanted strong legal protections for their persons and property rights, and those interested in broader democratic participation. </a:t>
            </a:r>
          </a:p>
          <a:p>
            <a:r>
              <a:rPr lang="en-GB" sz="3800" dirty="0"/>
              <a:t>The majority of European populations remained peasants, artisans and tradesmen, and an incipient working class that was at this point largely unorganized. The European situation was thus comparable to that of emerging market countries like Thailand and China today.</a:t>
            </a:r>
          </a:p>
          <a:p>
            <a:r>
              <a:rPr lang="en-GB" sz="3800" dirty="0"/>
              <a:t> The conservatives in 1848 were able to break the revolutionary momentum by splitting the ranks of the middle class through appeals to nationalism, and by playing on its fears of disorder. </a:t>
            </a:r>
          </a:p>
          <a:p>
            <a:endParaRPr lang="en-GB" dirty="0"/>
          </a:p>
        </p:txBody>
      </p:sp>
    </p:spTree>
    <p:extLst>
      <p:ext uri="{BB962C8B-B14F-4D97-AF65-F5344CB8AC3E}">
        <p14:creationId xmlns:p14="http://schemas.microsoft.com/office/powerpoint/2010/main" val="28693895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55C9FE-D66F-7DB4-6AFA-E9F676C6FCA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F1ED4C2-C302-1384-CDA6-32A35F6CA905}"/>
              </a:ext>
            </a:extLst>
          </p:cNvPr>
          <p:cNvSpPr>
            <a:spLocks noGrp="1"/>
          </p:cNvSpPr>
          <p:nvPr>
            <p:ph type="title"/>
          </p:nvPr>
        </p:nvSpPr>
        <p:spPr/>
        <p:txBody>
          <a:bodyPr/>
          <a:lstStyle/>
          <a:p>
            <a:pPr algn="ctr"/>
            <a:r>
              <a:rPr lang="en-GB" dirty="0"/>
              <a:t>Revolution and Democracy in Europe</a:t>
            </a:r>
          </a:p>
        </p:txBody>
      </p:sp>
      <p:sp>
        <p:nvSpPr>
          <p:cNvPr id="3" name="Content Placeholder 2">
            <a:extLst>
              <a:ext uri="{FF2B5EF4-FFF2-40B4-BE49-F238E27FC236}">
                <a16:creationId xmlns:a16="http://schemas.microsoft.com/office/drawing/2014/main" id="{94370CDF-95B3-FF9E-63BF-78EAF92FEF30}"/>
              </a:ext>
            </a:extLst>
          </p:cNvPr>
          <p:cNvSpPr>
            <a:spLocks noGrp="1"/>
          </p:cNvSpPr>
          <p:nvPr>
            <p:ph idx="1"/>
          </p:nvPr>
        </p:nvSpPr>
        <p:spPr/>
        <p:txBody>
          <a:bodyPr>
            <a:normAutofit fontScale="25000" lnSpcReduction="20000"/>
          </a:bodyPr>
          <a:lstStyle/>
          <a:p>
            <a:r>
              <a:rPr lang="en-GB" sz="7200" dirty="0"/>
              <a:t>The decades immediately following the restoration of the conservative order post-1848 would prove to be the most economically and socially transformative in European history, as they were in the history of the United States. The more advanced countries—Britain, France, Germany, Belgium, and the Netherlands—went from being majority agrarian societies to urban-industrial ones on the eve of World War I. This led to an enormous change in social classes and created the basis for a new mass democratic politics.</a:t>
            </a:r>
          </a:p>
          <a:p>
            <a:r>
              <a:rPr lang="en-GB" sz="7200" dirty="0"/>
              <a:t>Many of the moves toward more liberal societies and greater democracy were the work of conservative leaders who lived through 1848 and were conscious of the fact that they faced societies mobilized in ways they had not been earlier in the century. The middle-class supporters of constitutional government at </a:t>
            </a:r>
            <a:r>
              <a:rPr lang="en-GB" sz="7200" dirty="0" err="1"/>
              <a:t>midcentury</a:t>
            </a:r>
            <a:r>
              <a:rPr lang="en-GB" sz="7200" dirty="0"/>
              <a:t> would turn out to be inconsistent democrats, however, because the democratic impulse was hijacked, in many countries, by nationalism. The German liberals sitting in the Frankfurt and Berlin parliaments were often more interested in the creation of a united Germany than they were in the democratization of the existing German states. </a:t>
            </a:r>
          </a:p>
          <a:p>
            <a:r>
              <a:rPr lang="en-GB" sz="7200" dirty="0"/>
              <a:t>Similarly, many of the liberals in the component territories of the Austro-Hungarian Empire were more interested in securing their own privileges as national elites than in expansion of the franchise. In Britain, opposition to Irish Home Rule and support for the empire allowed the conservatives to attract support not just from the middle class but also from the working class in the late nineteenth century. This would not be the last time that nationalism would trump class interest in Europe.</a:t>
            </a:r>
          </a:p>
          <a:p>
            <a:endParaRPr lang="en-GB" sz="3800" dirty="0"/>
          </a:p>
          <a:p>
            <a:endParaRPr lang="en-GB" dirty="0"/>
          </a:p>
        </p:txBody>
      </p:sp>
    </p:spTree>
    <p:extLst>
      <p:ext uri="{BB962C8B-B14F-4D97-AF65-F5344CB8AC3E}">
        <p14:creationId xmlns:p14="http://schemas.microsoft.com/office/powerpoint/2010/main" val="309670635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A44A02-9D39-7F88-5EAC-5864DBE9231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0C68B3A-F2A4-BBBE-414F-7E2AEF14A11E}"/>
              </a:ext>
            </a:extLst>
          </p:cNvPr>
          <p:cNvSpPr>
            <a:spLocks noGrp="1"/>
          </p:cNvSpPr>
          <p:nvPr>
            <p:ph type="title"/>
          </p:nvPr>
        </p:nvSpPr>
        <p:spPr/>
        <p:txBody>
          <a:bodyPr/>
          <a:lstStyle/>
          <a:p>
            <a:pPr algn="ctr"/>
            <a:r>
              <a:rPr lang="en-GB" dirty="0"/>
              <a:t>Revolution and Democracy in Europe</a:t>
            </a:r>
          </a:p>
        </p:txBody>
      </p:sp>
      <p:sp>
        <p:nvSpPr>
          <p:cNvPr id="3" name="Content Placeholder 2">
            <a:extLst>
              <a:ext uri="{FF2B5EF4-FFF2-40B4-BE49-F238E27FC236}">
                <a16:creationId xmlns:a16="http://schemas.microsoft.com/office/drawing/2014/main" id="{A8732F1C-5D29-C3F2-B835-A892E0D59597}"/>
              </a:ext>
            </a:extLst>
          </p:cNvPr>
          <p:cNvSpPr>
            <a:spLocks noGrp="1"/>
          </p:cNvSpPr>
          <p:nvPr>
            <p:ph idx="1"/>
          </p:nvPr>
        </p:nvSpPr>
        <p:spPr/>
        <p:txBody>
          <a:bodyPr>
            <a:normAutofit/>
          </a:bodyPr>
          <a:lstStyle/>
          <a:p>
            <a:r>
              <a:rPr lang="en-GB" dirty="0"/>
              <a:t>Besides limiting the franchise, authoritarian governments in nineteenth-century Europe did many other things to check democracy. Prussia, for example, adopted universal male suffrage in 1849, but under a three-tier voting system and an open ballot that wasn’t abolished until 1918. </a:t>
            </a:r>
          </a:p>
          <a:p>
            <a:r>
              <a:rPr lang="en-GB" dirty="0"/>
              <a:t>Some countries like Britain, Italy, and Denmark had unelected upper houses that could veto or otherwise alter legislation. </a:t>
            </a:r>
          </a:p>
          <a:p>
            <a:r>
              <a:rPr lang="en-GB" dirty="0"/>
              <a:t>Many countries imposed restrictions on political organization, particularly on the part of new working-class groups operating under socialist or communist banners. </a:t>
            </a:r>
          </a:p>
        </p:txBody>
      </p:sp>
    </p:spTree>
    <p:extLst>
      <p:ext uri="{BB962C8B-B14F-4D97-AF65-F5344CB8AC3E}">
        <p14:creationId xmlns:p14="http://schemas.microsoft.com/office/powerpoint/2010/main" val="34550915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4AFFFF-1450-880C-E8B0-6A5BD799E45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BCAE5E9-4F87-C7A6-D32C-B86838E4CE02}"/>
              </a:ext>
            </a:extLst>
          </p:cNvPr>
          <p:cNvSpPr>
            <a:spLocks noGrp="1"/>
          </p:cNvSpPr>
          <p:nvPr>
            <p:ph type="title"/>
          </p:nvPr>
        </p:nvSpPr>
        <p:spPr/>
        <p:txBody>
          <a:bodyPr/>
          <a:lstStyle/>
          <a:p>
            <a:pPr algn="ctr"/>
            <a:r>
              <a:rPr lang="en-GB" dirty="0"/>
              <a:t>Revolution and Democracy in Europe</a:t>
            </a:r>
          </a:p>
        </p:txBody>
      </p:sp>
      <p:sp>
        <p:nvSpPr>
          <p:cNvPr id="3" name="Content Placeholder 2">
            <a:extLst>
              <a:ext uri="{FF2B5EF4-FFF2-40B4-BE49-F238E27FC236}">
                <a16:creationId xmlns:a16="http://schemas.microsoft.com/office/drawing/2014/main" id="{2B1199AA-5C68-0A6A-EC5C-E21F0659ABE9}"/>
              </a:ext>
            </a:extLst>
          </p:cNvPr>
          <p:cNvSpPr>
            <a:spLocks noGrp="1"/>
          </p:cNvSpPr>
          <p:nvPr>
            <p:ph idx="1"/>
          </p:nvPr>
        </p:nvSpPr>
        <p:spPr/>
        <p:txBody>
          <a:bodyPr>
            <a:normAutofit fontScale="92500" lnSpcReduction="20000"/>
          </a:bodyPr>
          <a:lstStyle/>
          <a:p>
            <a:r>
              <a:rPr lang="en-GB" dirty="0"/>
              <a:t>The story of democratization in most of Europe did not end with gradual and peaceful franchise extensions. For Europe as a whole, the national question took precedence over the class question as the continent was engulfed in two world wars. The solidarity of the Second Socialist International was undermined as the working classes in Germany, Austria, Britain, France, and Russia lined up behind their respective governments in August 1914. </a:t>
            </a:r>
          </a:p>
          <a:p>
            <a:r>
              <a:rPr lang="en-GB" dirty="0"/>
              <a:t>In many countries, including Britain, full adult male suffrage had to await the end of the Great War in 1918 when the sacrifices of the working classes in the trenches made it morally impossible to deny them the vote. The defeat of Germany and Austria in the war led to the abdication of the German emperor and the creation of the Weimar Republic, and the dissolution of the Austro-Hungarian Empire. </a:t>
            </a:r>
          </a:p>
        </p:txBody>
      </p:sp>
    </p:spTree>
    <p:extLst>
      <p:ext uri="{BB962C8B-B14F-4D97-AF65-F5344CB8AC3E}">
        <p14:creationId xmlns:p14="http://schemas.microsoft.com/office/powerpoint/2010/main" val="213752909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503DAB-F31B-85DE-2A40-A885F2028E1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B13691D-BABC-967B-2B10-A8570BC55135}"/>
              </a:ext>
            </a:extLst>
          </p:cNvPr>
          <p:cNvSpPr>
            <a:spLocks noGrp="1"/>
          </p:cNvSpPr>
          <p:nvPr>
            <p:ph type="title"/>
          </p:nvPr>
        </p:nvSpPr>
        <p:spPr/>
        <p:txBody>
          <a:bodyPr/>
          <a:lstStyle/>
          <a:p>
            <a:pPr algn="ctr"/>
            <a:r>
              <a:rPr lang="en-GB" dirty="0"/>
              <a:t>Revolution and Democracy in Europe</a:t>
            </a:r>
          </a:p>
        </p:txBody>
      </p:sp>
      <p:sp>
        <p:nvSpPr>
          <p:cNvPr id="3" name="Content Placeholder 2">
            <a:extLst>
              <a:ext uri="{FF2B5EF4-FFF2-40B4-BE49-F238E27FC236}">
                <a16:creationId xmlns:a16="http://schemas.microsoft.com/office/drawing/2014/main" id="{B17517A4-2969-391E-6138-B7F27026B39C}"/>
              </a:ext>
            </a:extLst>
          </p:cNvPr>
          <p:cNvSpPr>
            <a:spLocks noGrp="1"/>
          </p:cNvSpPr>
          <p:nvPr>
            <p:ph idx="1"/>
          </p:nvPr>
        </p:nvSpPr>
        <p:spPr/>
        <p:txBody>
          <a:bodyPr>
            <a:normAutofit fontScale="70000" lnSpcReduction="20000"/>
          </a:bodyPr>
          <a:lstStyle/>
          <a:p>
            <a:r>
              <a:rPr lang="en-GB" dirty="0"/>
              <a:t>But while the political structures of the old authoritarian order were dismantled, the social bases of the political right in Central and Eastern Europe were not eliminated. </a:t>
            </a:r>
          </a:p>
          <a:p>
            <a:r>
              <a:rPr lang="en-GB" dirty="0"/>
              <a:t>The old landed oligarchies continued to exercise power behind the scenes through their influence over the civilian bureaucracy and the army. </a:t>
            </a:r>
          </a:p>
          <a:p>
            <a:r>
              <a:rPr lang="en-GB" dirty="0"/>
              <a:t>The middle classes, whose savings and security were destroyed in the postwar inflation and economic turmoil, were ripe for recruitment into the new Fascist parties that sprang up in the 1920s. </a:t>
            </a:r>
          </a:p>
          <a:p>
            <a:r>
              <a:rPr lang="en-GB" dirty="0"/>
              <a:t>The working classes, for their part, had been radicalized by the war and by the recent example of the Bolshevik Revolution, and were recruited into new Communist parties with little commitment to liberal democracy. </a:t>
            </a:r>
          </a:p>
          <a:p>
            <a:r>
              <a:rPr lang="en-GB" dirty="0"/>
              <a:t>The ensuing polarization hollowed out the political </a:t>
            </a:r>
            <a:r>
              <a:rPr lang="en-GB" dirty="0" err="1"/>
              <a:t>center</a:t>
            </a:r>
            <a:r>
              <a:rPr lang="en-GB" dirty="0"/>
              <a:t> in Germany, Austria, and Italy, facilitated the rise of Hitler and Mussolini, and paved the way for World War II. It was not until the second half of the twentieth century that stable liberal democracy finally spread throughout Western Europe, and not until the collapse of communism in 1989–1991 that it was extended into Eastern Europe as well. The European road to democracy was long indeed.</a:t>
            </a:r>
          </a:p>
        </p:txBody>
      </p:sp>
    </p:spTree>
    <p:extLst>
      <p:ext uri="{BB962C8B-B14F-4D97-AF65-F5344CB8AC3E}">
        <p14:creationId xmlns:p14="http://schemas.microsoft.com/office/powerpoint/2010/main" val="256723782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130</TotalTime>
  <Words>5011</Words>
  <Application>Microsoft Office PowerPoint</Application>
  <PresentationFormat>Widescreen</PresentationFormat>
  <Paragraphs>138</Paragraphs>
  <Slides>32</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32</vt:i4>
      </vt:variant>
    </vt:vector>
  </HeadingPairs>
  <TitlesOfParts>
    <vt:vector size="36" baseType="lpstr">
      <vt:lpstr>Aptos</vt:lpstr>
      <vt:lpstr>Aptos Display</vt:lpstr>
      <vt:lpstr>Arial</vt:lpstr>
      <vt:lpstr>Office Theme</vt:lpstr>
      <vt:lpstr>Power and Inequality</vt:lpstr>
      <vt:lpstr>Accountability: England</vt:lpstr>
      <vt:lpstr>Accountability and Democracy</vt:lpstr>
      <vt:lpstr>Accountability: England</vt:lpstr>
      <vt:lpstr>Accountability and Democracy</vt:lpstr>
      <vt:lpstr>The Enlightenment</vt:lpstr>
      <vt:lpstr>John Locke (1632-1704)</vt:lpstr>
      <vt:lpstr>Montesquieu (1689-1755)</vt:lpstr>
      <vt:lpstr>Jean-Jacques Rousseau (1712-1778)</vt:lpstr>
      <vt:lpstr>Immanuel Kant (1724-1804) </vt:lpstr>
      <vt:lpstr>The US Declaration of Independence and Constitution</vt:lpstr>
      <vt:lpstr>The French Declaration of the Rights of man</vt:lpstr>
      <vt:lpstr>Accountability and Democracy</vt:lpstr>
      <vt:lpstr>Accountability and Democracy</vt:lpstr>
      <vt:lpstr>Accountability and Democracy</vt:lpstr>
      <vt:lpstr>Accountability and Democracy</vt:lpstr>
      <vt:lpstr>Ending Slavery and the Civil Rights Movement</vt:lpstr>
      <vt:lpstr>Ending Slavery and Civil Rights Movements</vt:lpstr>
      <vt:lpstr>The French Revolution and Revolution in Europe</vt:lpstr>
      <vt:lpstr>The French Revolution</vt:lpstr>
      <vt:lpstr>The French Revolution</vt:lpstr>
      <vt:lpstr>The French Revolution</vt:lpstr>
      <vt:lpstr>The Code Napoléon</vt:lpstr>
      <vt:lpstr>A modern bureaucratic state</vt:lpstr>
      <vt:lpstr>A modern bureaucratic state</vt:lpstr>
      <vt:lpstr>A modern bureaucratic state</vt:lpstr>
      <vt:lpstr>Revolution and Democracy in Europe</vt:lpstr>
      <vt:lpstr>Revolution and Democracy in Europe</vt:lpstr>
      <vt:lpstr>Revolution and Democracy in Europe</vt:lpstr>
      <vt:lpstr>Revolution and Democracy in Europe</vt:lpstr>
      <vt:lpstr>Revolution and Democracy in Europe</vt:lpstr>
      <vt:lpstr>Revolution and Democracy in Europe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janieyh 10</dc:creator>
  <cp:lastModifiedBy>janieyh 10</cp:lastModifiedBy>
  <cp:revision>24</cp:revision>
  <dcterms:created xsi:type="dcterms:W3CDTF">2025-07-02T14:51:55Z</dcterms:created>
  <dcterms:modified xsi:type="dcterms:W3CDTF">2025-07-09T16:45:37Z</dcterms:modified>
</cp:coreProperties>
</file>