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6"/>
  </p:notesMasterIdLst>
  <p:sldIdLst>
    <p:sldId id="283" r:id="rId3"/>
    <p:sldId id="284" r:id="rId4"/>
    <p:sldId id="291" r:id="rId5"/>
    <p:sldId id="292" r:id="rId6"/>
    <p:sldId id="289" r:id="rId7"/>
    <p:sldId id="290" r:id="rId8"/>
    <p:sldId id="295" r:id="rId9"/>
    <p:sldId id="288" r:id="rId10"/>
    <p:sldId id="286" r:id="rId11"/>
    <p:sldId id="262" r:id="rId12"/>
    <p:sldId id="259" r:id="rId13"/>
    <p:sldId id="260" r:id="rId14"/>
    <p:sldId id="261" r:id="rId15"/>
    <p:sldId id="258" r:id="rId16"/>
    <p:sldId id="263" r:id="rId17"/>
    <p:sldId id="264" r:id="rId18"/>
    <p:sldId id="265" r:id="rId19"/>
    <p:sldId id="268" r:id="rId20"/>
    <p:sldId id="267" r:id="rId21"/>
    <p:sldId id="269" r:id="rId22"/>
    <p:sldId id="270" r:id="rId23"/>
    <p:sldId id="272" r:id="rId24"/>
    <p:sldId id="271" r:id="rId25"/>
    <p:sldId id="279" r:id="rId26"/>
    <p:sldId id="280" r:id="rId27"/>
    <p:sldId id="281" r:id="rId28"/>
    <p:sldId id="275" r:id="rId29"/>
    <p:sldId id="276" r:id="rId30"/>
    <p:sldId id="298" r:id="rId31"/>
    <p:sldId id="287" r:id="rId32"/>
    <p:sldId id="296" r:id="rId33"/>
    <p:sldId id="301" r:id="rId34"/>
    <p:sldId id="3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2" autoAdjust="0"/>
    <p:restoredTop sz="94660"/>
  </p:normalViewPr>
  <p:slideViewPr>
    <p:cSldViewPr snapToGrid="0">
      <p:cViewPr varScale="1">
        <p:scale>
          <a:sx n="43" d="100"/>
          <a:sy n="43" d="100"/>
        </p:scale>
        <p:origin x="6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4DCD9A-D6D6-4B7F-BDE6-AF1966776CD6}" type="datetimeFigureOut">
              <a:rPr lang="en-GB" smtClean="0"/>
              <a:t>21/02/2021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07A59E-C4F2-48AA-9C1F-9A5B4AA35425}" type="slidenum">
              <a:rPr lang="en-GB" smtClean="0"/>
              <a:t>‹#›</a:t>
            </a:fld>
            <a:endParaRPr lang="en-GB"/>
          </a:p>
        </p:txBody>
      </p:sp>
    </p:spTree>
    <p:extLst>
      <p:ext uri="{BB962C8B-B14F-4D97-AF65-F5344CB8AC3E}">
        <p14:creationId xmlns:p14="http://schemas.microsoft.com/office/powerpoint/2010/main" val="511582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8EF39-EA8D-49EF-AEE6-3C8D8C160A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6FB938-7351-4D6E-8899-7EC714753E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0A79DF-42FB-476D-ADE0-6413EC278262}"/>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5" name="Footer Placeholder 4">
            <a:extLst>
              <a:ext uri="{FF2B5EF4-FFF2-40B4-BE49-F238E27FC236}">
                <a16:creationId xmlns:a16="http://schemas.microsoft.com/office/drawing/2014/main" id="{AB6D4512-B34A-4A5A-A57F-485770500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24C56-00B8-4CA2-856C-D3E3172AABF9}"/>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4001034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B67C5-8B1D-4113-811B-CC928ABC10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19F58C-CDF1-4C8B-A7AB-11FAA1E7C1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A0BAB-9F93-43EC-A3E2-26F14CC7A478}"/>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5" name="Footer Placeholder 4">
            <a:extLst>
              <a:ext uri="{FF2B5EF4-FFF2-40B4-BE49-F238E27FC236}">
                <a16:creationId xmlns:a16="http://schemas.microsoft.com/office/drawing/2014/main" id="{E8D572B3-D298-4326-9730-7DEBB4DFA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35F21C-5B54-498E-987A-D06B46267F03}"/>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2383555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ADF9-FF2F-472C-BD00-2B725CCA0E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80B90C-EB40-430C-827C-47EF176D2E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C13EDB-E5CD-48E4-A18C-E38B83637D8D}"/>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5" name="Footer Placeholder 4">
            <a:extLst>
              <a:ext uri="{FF2B5EF4-FFF2-40B4-BE49-F238E27FC236}">
                <a16:creationId xmlns:a16="http://schemas.microsoft.com/office/drawing/2014/main" id="{736BC1CB-A9DB-4E05-9076-CCF120E4D3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9EC7C-0146-4C55-8B35-1292B3606CDD}"/>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3284338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243FA-F746-4C20-8AB8-BBBAEAED32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9B99D4-0805-470A-B4F0-3576BDB5BB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62FF06-4F73-4F2F-BA3D-98C893FA5F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3BB59F-B11E-4EC2-A11E-C35710D85F8C}"/>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6" name="Footer Placeholder 5">
            <a:extLst>
              <a:ext uri="{FF2B5EF4-FFF2-40B4-BE49-F238E27FC236}">
                <a16:creationId xmlns:a16="http://schemas.microsoft.com/office/drawing/2014/main" id="{0AE33262-F47F-475A-89A8-4D62AE1287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180F51-9AFA-4B06-B664-1E6B8A741916}"/>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37943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EBB8-140B-4D22-8566-8FA7A70D6B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B3504D-BEF4-4BA7-994B-51E91382DD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D1D77B-8B8B-4813-992F-CC46157C3D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CA68BA-BA0F-4492-9AA9-BAF9D3D656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4C2A13-661E-4297-8AEC-0A06CE31B5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1ADC14-84D2-4B5B-AFAA-2B33EA5E3D57}"/>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8" name="Footer Placeholder 7">
            <a:extLst>
              <a:ext uri="{FF2B5EF4-FFF2-40B4-BE49-F238E27FC236}">
                <a16:creationId xmlns:a16="http://schemas.microsoft.com/office/drawing/2014/main" id="{08E32E5A-A85F-444B-9620-6517C47AC8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2E34BA-F50A-473A-A875-E6BCA631B604}"/>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3509611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2B4AF-5126-400F-8DF5-81A4C7B0A8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E28F73-FA9E-43BA-B5A4-0FF586B8EBC0}"/>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4" name="Footer Placeholder 3">
            <a:extLst>
              <a:ext uri="{FF2B5EF4-FFF2-40B4-BE49-F238E27FC236}">
                <a16:creationId xmlns:a16="http://schemas.microsoft.com/office/drawing/2014/main" id="{B89C91F5-632A-4AC5-AE14-D40D10ADDD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804DF-5AF7-4E82-B85F-5A03ECFE3053}"/>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2476758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79AB08-76F4-4919-BC25-816926583E4A}"/>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3" name="Footer Placeholder 2">
            <a:extLst>
              <a:ext uri="{FF2B5EF4-FFF2-40B4-BE49-F238E27FC236}">
                <a16:creationId xmlns:a16="http://schemas.microsoft.com/office/drawing/2014/main" id="{792E0D55-3000-4F35-8F37-00BA864491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F9040E-D16E-4524-BDB6-F2AE90405B54}"/>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3031773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BBE01-92E3-4B54-86CE-73CD800FAA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EF14BF-0900-4384-8650-5D7D151D12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09B338-6DBD-4F65-919A-BAF640ADE8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B19D9C-1313-4B0D-BBEC-9C106D108392}"/>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6" name="Footer Placeholder 5">
            <a:extLst>
              <a:ext uri="{FF2B5EF4-FFF2-40B4-BE49-F238E27FC236}">
                <a16:creationId xmlns:a16="http://schemas.microsoft.com/office/drawing/2014/main" id="{1D294B81-D71B-4BF8-809E-1ECDBB5FEC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BD0ABA-00BB-46EA-872B-11C0EE0359A5}"/>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3301602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250B-FE16-4876-A1B8-B4E6934F90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A3C2FB-55C5-476F-8106-1CC27BC9E7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C39344-98C3-4ED8-AB7A-F540F6E84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CE32AB-B8AF-48BD-9698-94250AFC1D81}"/>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6" name="Footer Placeholder 5">
            <a:extLst>
              <a:ext uri="{FF2B5EF4-FFF2-40B4-BE49-F238E27FC236}">
                <a16:creationId xmlns:a16="http://schemas.microsoft.com/office/drawing/2014/main" id="{730C6056-D25A-49C4-A3B8-2ACE2A2BA6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C83763-314A-4FAF-B8E9-D8F243769715}"/>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1679898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9A7A9-60FA-4FE9-B4AF-A7CDD397AC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B43421-9C7A-47B1-AB87-798DCA692B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17D3F8-A2B4-45A0-B6E5-0B2A46EB9CAA}"/>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5" name="Footer Placeholder 4">
            <a:extLst>
              <a:ext uri="{FF2B5EF4-FFF2-40B4-BE49-F238E27FC236}">
                <a16:creationId xmlns:a16="http://schemas.microsoft.com/office/drawing/2014/main" id="{BFE8E4EF-6490-4808-906F-A9633E350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678093-CD98-4C33-B788-B3891157DD15}"/>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2678187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371D37-DB78-4028-8647-9DEE4EA87E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F9BCDD-89C5-416A-A353-5011D5D5F7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041798-01F1-4CE8-84DA-ADB0953E77A9}"/>
              </a:ext>
            </a:extLst>
          </p:cNvPr>
          <p:cNvSpPr>
            <a:spLocks noGrp="1"/>
          </p:cNvSpPr>
          <p:nvPr>
            <p:ph type="dt" sz="half" idx="10"/>
          </p:nvPr>
        </p:nvSpPr>
        <p:spPr/>
        <p:txBody>
          <a:bodyPr/>
          <a:lstStyle/>
          <a:p>
            <a:fld id="{3F9D4696-193B-4CA4-87D2-48A344DF402A}" type="datetimeFigureOut">
              <a:rPr lang="en-GB" smtClean="0"/>
              <a:t>21/02/2021</a:t>
            </a:fld>
            <a:endParaRPr lang="en-GB"/>
          </a:p>
        </p:txBody>
      </p:sp>
      <p:sp>
        <p:nvSpPr>
          <p:cNvPr id="5" name="Footer Placeholder 4">
            <a:extLst>
              <a:ext uri="{FF2B5EF4-FFF2-40B4-BE49-F238E27FC236}">
                <a16:creationId xmlns:a16="http://schemas.microsoft.com/office/drawing/2014/main" id="{9503AB26-691D-462D-8D42-D205BE577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3E37C-0264-432E-9BEB-0D7BA33992FF}"/>
              </a:ext>
            </a:extLst>
          </p:cNvPr>
          <p:cNvSpPr>
            <a:spLocks noGrp="1"/>
          </p:cNvSpPr>
          <p:nvPr>
            <p:ph type="sldNum" sz="quarter" idx="12"/>
          </p:nvPr>
        </p:nvSpPr>
        <p:spPr/>
        <p:txBody>
          <a:bodyPr/>
          <a:lstStyle/>
          <a:p>
            <a:fld id="{F74AE71A-01D2-4618-A265-5C3805927CB6}" type="slidenum">
              <a:rPr lang="en-GB" smtClean="0"/>
              <a:t>‹#›</a:t>
            </a:fld>
            <a:endParaRPr lang="en-GB"/>
          </a:p>
        </p:txBody>
      </p:sp>
    </p:spTree>
    <p:extLst>
      <p:ext uri="{BB962C8B-B14F-4D97-AF65-F5344CB8AC3E}">
        <p14:creationId xmlns:p14="http://schemas.microsoft.com/office/powerpoint/2010/main" val="3199066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2434382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905143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646886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8C1370-EB5A-4C68-8316-9C8111776294}"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4158134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8C1370-EB5A-4C68-8316-9C8111776294}"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2012019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8C1370-EB5A-4C68-8316-9C8111776294}" type="datetimeFigureOut">
              <a:rPr lang="en-GB" smtClean="0"/>
              <a:t>21/02/2021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7027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8C1370-EB5A-4C68-8316-9C8111776294}" type="datetimeFigureOut">
              <a:rPr lang="en-GB" smtClean="0"/>
              <a:t>21/02/2021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7962352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8C1370-EB5A-4C68-8316-9C8111776294}"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7447417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8C1370-EB5A-4C68-8316-9C8111776294}"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7633673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31233984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046842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5915731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581572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20199900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18281543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C1370-EB5A-4C68-8316-9C8111776294}"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01747-86D7-4342-9129-A43502BCE703}" type="slidenum">
              <a:rPr lang="en-GB" smtClean="0"/>
              <a:t>‹#›</a:t>
            </a:fld>
            <a:endParaRPr lang="en-GB"/>
          </a:p>
        </p:txBody>
      </p:sp>
    </p:spTree>
    <p:extLst>
      <p:ext uri="{BB962C8B-B14F-4D97-AF65-F5344CB8AC3E}">
        <p14:creationId xmlns:p14="http://schemas.microsoft.com/office/powerpoint/2010/main" val="2512457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48C881-395A-44BD-BD74-90ECD233D3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5109F7-38E8-430C-BB9D-45C9D9ABD9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6D292-8651-4832-A8FE-3CDBA04F15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9D4696-193B-4CA4-87D2-48A344DF402A}" type="datetimeFigureOut">
              <a:rPr lang="en-GB" smtClean="0"/>
              <a:t>21/02/2021</a:t>
            </a:fld>
            <a:endParaRPr lang="en-GB"/>
          </a:p>
        </p:txBody>
      </p:sp>
      <p:sp>
        <p:nvSpPr>
          <p:cNvPr id="5" name="Footer Placeholder 4">
            <a:extLst>
              <a:ext uri="{FF2B5EF4-FFF2-40B4-BE49-F238E27FC236}">
                <a16:creationId xmlns:a16="http://schemas.microsoft.com/office/drawing/2014/main" id="{DB9FC584-65E1-4FA6-B52E-15C03FECA8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83A2C0-EC19-452F-A571-C6D085048F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4AE71A-01D2-4618-A265-5C3805927CB6}" type="slidenum">
              <a:rPr lang="en-GB" smtClean="0"/>
              <a:t>‹#›</a:t>
            </a:fld>
            <a:endParaRPr lang="en-GB"/>
          </a:p>
        </p:txBody>
      </p:sp>
    </p:spTree>
    <p:extLst>
      <p:ext uri="{BB962C8B-B14F-4D97-AF65-F5344CB8AC3E}">
        <p14:creationId xmlns:p14="http://schemas.microsoft.com/office/powerpoint/2010/main" val="3590841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B8C1370-EB5A-4C68-8316-9C8111776294}" type="datetimeFigureOut">
              <a:rPr lang="en-GB" smtClean="0"/>
              <a:t>21/02/2021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A01747-86D7-4342-9129-A43502BCE703}" type="slidenum">
              <a:rPr lang="en-GB" smtClean="0"/>
              <a:t>‹#›</a:t>
            </a:fld>
            <a:endParaRPr lang="en-GB"/>
          </a:p>
        </p:txBody>
      </p:sp>
    </p:spTree>
    <p:extLst>
      <p:ext uri="{BB962C8B-B14F-4D97-AF65-F5344CB8AC3E}">
        <p14:creationId xmlns:p14="http://schemas.microsoft.com/office/powerpoint/2010/main" val="8542161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8" Type="http://schemas.openxmlformats.org/officeDocument/2006/relationships/hyperlink" Target="https://www.simplypsychology.org/katz-braly.html" TargetMode="External"/><Relationship Id="rId3" Type="http://schemas.openxmlformats.org/officeDocument/2006/relationships/hyperlink" Target="https://www.verywellmind.com/vark-learning-styles-2795156" TargetMode="External"/><Relationship Id="rId7" Type="http://schemas.openxmlformats.org/officeDocument/2006/relationships/hyperlink" Target="https://stock.adobe.com/uk/images/shocked-computer-nerd/2976920" TargetMode="External"/><Relationship Id="rId2" Type="http://schemas.openxmlformats.org/officeDocument/2006/relationships/hyperlink" Target="https://www.freeimages.com/premium/tough-scotsman-358320" TargetMode="External"/><Relationship Id="rId1" Type="http://schemas.openxmlformats.org/officeDocument/2006/relationships/slideLayout" Target="../slideLayouts/slideLayout18.xml"/><Relationship Id="rId6" Type="http://schemas.openxmlformats.org/officeDocument/2006/relationships/hyperlink" Target="https://www.bournemouthecho.co.uk/news/14927708.teens-sleep-rough-on-streets-of-bournemouth-to-help-the-homeless/" TargetMode="External"/><Relationship Id="rId5" Type="http://schemas.openxmlformats.org/officeDocument/2006/relationships/hyperlink" Target="https://www.dreamstime.com/illustration/thumbs-up-thumbs-down.html" TargetMode="External"/><Relationship Id="rId4" Type="http://schemas.openxmlformats.org/officeDocument/2006/relationships/hyperlink" Target="https://www.thebalancecareers.com/communication-skills-list-2063779"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punkdesign.shop/products/womens-grungy-punk-goth-short-dress?variant=7570223923236" TargetMode="External"/><Relationship Id="rId2" Type="http://schemas.openxmlformats.org/officeDocument/2006/relationships/hyperlink" Target="https://www.shutterstock.com/image-photo/group-young-teens-playing-videogames-outdoors-390329608" TargetMode="External"/><Relationship Id="rId1" Type="http://schemas.openxmlformats.org/officeDocument/2006/relationships/slideLayout" Target="../slideLayouts/slideLayout18.xml"/><Relationship Id="rId6" Type="http://schemas.openxmlformats.org/officeDocument/2006/relationships/hyperlink" Target="https://yourteenmag.com/teenager-school/teens-high-school/transition-from-middle-school-to-high-school" TargetMode="External"/><Relationship Id="rId5" Type="http://schemas.openxmlformats.org/officeDocument/2006/relationships/hyperlink" Target="http://www.maviealosangeles.com/debunking-french-stereotypes/frenchman/" TargetMode="External"/><Relationship Id="rId4" Type="http://schemas.openxmlformats.org/officeDocument/2006/relationships/hyperlink" Target="https://www.istockphoto.com/photo/group-of-teenagers-hanging-out-gm874826084-244254411"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997A5F-2061-4989-B31B-B6C5CE5149A2}"/>
              </a:ext>
            </a:extLst>
          </p:cNvPr>
          <p:cNvPicPr>
            <a:picLocks noChangeAspect="1"/>
          </p:cNvPicPr>
          <p:nvPr/>
        </p:nvPicPr>
        <p:blipFill>
          <a:blip r:embed="rId2"/>
          <a:stretch>
            <a:fillRect/>
          </a:stretch>
        </p:blipFill>
        <p:spPr>
          <a:xfrm>
            <a:off x="353375" y="562323"/>
            <a:ext cx="4444369" cy="749873"/>
          </a:xfrm>
          <a:prstGeom prst="rect">
            <a:avLst/>
          </a:prstGeom>
        </p:spPr>
      </p:pic>
      <p:pic>
        <p:nvPicPr>
          <p:cNvPr id="4" name="Picture 3">
            <a:extLst>
              <a:ext uri="{FF2B5EF4-FFF2-40B4-BE49-F238E27FC236}">
                <a16:creationId xmlns:a16="http://schemas.microsoft.com/office/drawing/2014/main" id="{53BACD4D-527D-4599-B575-4D766BE1C511}"/>
              </a:ext>
            </a:extLst>
          </p:cNvPr>
          <p:cNvPicPr>
            <a:picLocks noChangeAspect="1"/>
          </p:cNvPicPr>
          <p:nvPr/>
        </p:nvPicPr>
        <p:blipFill>
          <a:blip r:embed="rId3"/>
          <a:stretch>
            <a:fillRect/>
          </a:stretch>
        </p:blipFill>
        <p:spPr>
          <a:xfrm>
            <a:off x="2794730" y="2252370"/>
            <a:ext cx="6602540" cy="1176630"/>
          </a:xfrm>
          <a:prstGeom prst="rect">
            <a:avLst/>
          </a:prstGeom>
        </p:spPr>
      </p:pic>
      <p:pic>
        <p:nvPicPr>
          <p:cNvPr id="5" name="Picture 4">
            <a:extLst>
              <a:ext uri="{FF2B5EF4-FFF2-40B4-BE49-F238E27FC236}">
                <a16:creationId xmlns:a16="http://schemas.microsoft.com/office/drawing/2014/main" id="{26914AC0-1F0B-4542-AC88-CBE5B2CDDD08}"/>
              </a:ext>
            </a:extLst>
          </p:cNvPr>
          <p:cNvPicPr>
            <a:picLocks noChangeAspect="1"/>
          </p:cNvPicPr>
          <p:nvPr/>
        </p:nvPicPr>
        <p:blipFill>
          <a:blip r:embed="rId4"/>
          <a:stretch>
            <a:fillRect/>
          </a:stretch>
        </p:blipFill>
        <p:spPr>
          <a:xfrm>
            <a:off x="9582801" y="562322"/>
            <a:ext cx="1929108" cy="749873"/>
          </a:xfrm>
          <a:prstGeom prst="rect">
            <a:avLst/>
          </a:prstGeom>
        </p:spPr>
      </p:pic>
      <p:sp>
        <p:nvSpPr>
          <p:cNvPr id="9" name="TextBox 8">
            <a:extLst>
              <a:ext uri="{FF2B5EF4-FFF2-40B4-BE49-F238E27FC236}">
                <a16:creationId xmlns:a16="http://schemas.microsoft.com/office/drawing/2014/main" id="{40F6AA35-6826-4160-9C61-8D12E64FDD6D}"/>
              </a:ext>
            </a:extLst>
          </p:cNvPr>
          <p:cNvSpPr txBox="1"/>
          <p:nvPr/>
        </p:nvSpPr>
        <p:spPr>
          <a:xfrm>
            <a:off x="1692965" y="4039861"/>
            <a:ext cx="8806069" cy="1477328"/>
          </a:xfrm>
          <a:prstGeom prst="rect">
            <a:avLst/>
          </a:prstGeom>
          <a:noFill/>
        </p:spPr>
        <p:txBody>
          <a:bodyPr wrap="square">
            <a:spAutoFit/>
          </a:bodyPr>
          <a:lstStyle/>
          <a:p>
            <a:r>
              <a:rPr lang="en-GB" dirty="0"/>
              <a:t>Discuss the skills, tools and approaches required for effective practice with young people.  You should focus upon an intervention of your choice, illustrating how this approach can be used to support young people, both in groups and on a one to one basis.  You should be supported by wider reading, and linked to the Youth Work National Occupational Standards (CLD Standards Council Scotland, 2019).</a:t>
            </a:r>
          </a:p>
        </p:txBody>
      </p:sp>
    </p:spTree>
    <p:extLst>
      <p:ext uri="{BB962C8B-B14F-4D97-AF65-F5344CB8AC3E}">
        <p14:creationId xmlns:p14="http://schemas.microsoft.com/office/powerpoint/2010/main" val="3658480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9B57CFD-C593-43C8-B5D1-346FEBC6F72F}"/>
              </a:ext>
            </a:extLst>
          </p:cNvPr>
          <p:cNvSpPr txBox="1"/>
          <p:nvPr/>
        </p:nvSpPr>
        <p:spPr>
          <a:xfrm>
            <a:off x="1346828" y="1396828"/>
            <a:ext cx="7800153" cy="3785652"/>
          </a:xfrm>
          <a:prstGeom prst="rect">
            <a:avLst/>
          </a:prstGeom>
          <a:noFill/>
        </p:spPr>
        <p:txBody>
          <a:bodyPr wrap="square">
            <a:spAutoFit/>
          </a:bodyPr>
          <a:lstStyle/>
          <a:p>
            <a:r>
              <a:rPr lang="en-GB" sz="2400" u="sng" dirty="0">
                <a:solidFill>
                  <a:prstClr val="black"/>
                </a:solidFill>
                <a:latin typeface="Arial" panose="020B0604020202020204" pitchFamily="34" charset="0"/>
                <a:cs typeface="Arial" panose="020B0604020202020204" pitchFamily="34" charset="0"/>
              </a:rPr>
              <a:t>During this presentation we will discuss;</a:t>
            </a:r>
          </a:p>
          <a:p>
            <a:endParaRPr lang="en-GB" sz="2000" u="sng" dirty="0">
              <a:solidFill>
                <a:prstClr val="black"/>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prstClr val="black"/>
                </a:solidFill>
                <a:latin typeface="Arial" panose="020B0604020202020204" pitchFamily="34" charset="0"/>
                <a:cs typeface="Arial" panose="020B0604020202020204" pitchFamily="34" charset="0"/>
              </a:rPr>
              <a:t>The skills, tools and approaches required for effective practice with young people</a:t>
            </a:r>
            <a:br>
              <a:rPr lang="en-GB" sz="2000" dirty="0">
                <a:solidFill>
                  <a:prstClr val="black"/>
                </a:solidFill>
                <a:latin typeface="Arial" panose="020B0604020202020204" pitchFamily="34" charset="0"/>
                <a:cs typeface="Arial" panose="020B0604020202020204" pitchFamily="34" charset="0"/>
              </a:rPr>
            </a:br>
            <a:r>
              <a:rPr lang="en-GB" sz="1200" dirty="0">
                <a:solidFill>
                  <a:prstClr val="black"/>
                </a:solidFill>
                <a:latin typeface="Arial" panose="020B0604020202020204" pitchFamily="34" charset="0"/>
                <a:cs typeface="Arial" panose="020B0604020202020204" pitchFamily="34" charset="0"/>
              </a:rPr>
              <a:t> </a:t>
            </a:r>
            <a:endParaRPr lang="en-GB" sz="2000" dirty="0">
              <a:solidFill>
                <a:prstClr val="black"/>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prstClr val="black"/>
                </a:solidFill>
                <a:latin typeface="Arial" panose="020B0604020202020204" pitchFamily="34" charset="0"/>
                <a:cs typeface="Arial" panose="020B0604020202020204" pitchFamily="34" charset="0"/>
              </a:rPr>
              <a:t>Focus upon an intervention of my choice, </a:t>
            </a:r>
          </a:p>
          <a:p>
            <a:pPr marL="1257300" lvl="2" indent="-342900">
              <a:buFont typeface="Arial" panose="020B0604020202020204" pitchFamily="34" charset="0"/>
              <a:buChar char="•"/>
            </a:pPr>
            <a:r>
              <a:rPr lang="en-GB" sz="2000" dirty="0">
                <a:solidFill>
                  <a:prstClr val="black"/>
                </a:solidFill>
                <a:latin typeface="Arial" panose="020B0604020202020204" pitchFamily="34" charset="0"/>
                <a:cs typeface="Arial" panose="020B0604020202020204" pitchFamily="34" charset="0"/>
              </a:rPr>
              <a:t>Illustrating how this approach can be used to support young people</a:t>
            </a:r>
          </a:p>
          <a:p>
            <a:pPr marL="1257300" lvl="2" indent="-342900">
              <a:buFont typeface="Arial" panose="020B0604020202020204" pitchFamily="34" charset="0"/>
              <a:buChar char="•"/>
            </a:pPr>
            <a:r>
              <a:rPr lang="en-GB" sz="2000" dirty="0">
                <a:solidFill>
                  <a:prstClr val="black"/>
                </a:solidFill>
                <a:latin typeface="Arial" panose="020B0604020202020204" pitchFamily="34" charset="0"/>
                <a:cs typeface="Arial" panose="020B0604020202020204" pitchFamily="34" charset="0"/>
              </a:rPr>
              <a:t>linked to the Youth Work National Occupational Standards (CLD Standards Council Scotland, 2019), and wider reading.</a:t>
            </a:r>
          </a:p>
          <a:p>
            <a:endParaRPr lang="en-GB" sz="2000" u="sng"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4598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242747-CE5F-4CD6-A3D1-E1528A5DC54B}"/>
              </a:ext>
            </a:extLst>
          </p:cNvPr>
          <p:cNvSpPr txBox="1"/>
          <p:nvPr/>
        </p:nvSpPr>
        <p:spPr>
          <a:xfrm>
            <a:off x="640010" y="673579"/>
            <a:ext cx="6102626" cy="830997"/>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The skills required for effective practice with young people </a:t>
            </a:r>
          </a:p>
        </p:txBody>
      </p:sp>
      <p:sp>
        <p:nvSpPr>
          <p:cNvPr id="10" name="TextBox 9">
            <a:extLst>
              <a:ext uri="{FF2B5EF4-FFF2-40B4-BE49-F238E27FC236}">
                <a16:creationId xmlns:a16="http://schemas.microsoft.com/office/drawing/2014/main" id="{753AA253-5B80-484F-B3DF-3ACD631A0EBA}"/>
              </a:ext>
            </a:extLst>
          </p:cNvPr>
          <p:cNvSpPr txBox="1"/>
          <p:nvPr/>
        </p:nvSpPr>
        <p:spPr>
          <a:xfrm>
            <a:off x="381673" y="2028678"/>
            <a:ext cx="9744966" cy="4155743"/>
          </a:xfrm>
          <a:prstGeom prst="rect">
            <a:avLst/>
          </a:prstGeom>
          <a:noFill/>
        </p:spPr>
        <p:txBody>
          <a:bodyPr wrap="square" numCol="2">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Well prepared (have a backup plan)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Establish ground rules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Create a relaxed and open environment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Confidence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Patience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Being non-judgemental</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Fair/Consistent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Manage conflict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Honest </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Open minded</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Respect</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Empathy</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Unconditional Positive Regard</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Assertive</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Good Communication (will be going into more detail)</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Enthusiastic</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Keep the session/group activity focussed</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Understanding boundaries</a:t>
            </a:r>
          </a:p>
          <a:p>
            <a:pPr marL="342900" indent="-342900">
              <a:buFont typeface="Arial" panose="020B0604020202020204" pitchFamily="34" charset="0"/>
              <a:buChar char="•"/>
              <a:defRPr/>
            </a:pPr>
            <a:r>
              <a:rPr lang="en-GB" sz="2000" dirty="0">
                <a:latin typeface="Arial" panose="020B0604020202020204" pitchFamily="34" charset="0"/>
                <a:cs typeface="Arial" panose="020B0604020202020204" pitchFamily="34" charset="0"/>
              </a:rPr>
              <a:t>Knowing your Limits/ limits of organisation</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(Sapin, 2009) </a:t>
            </a:r>
            <a:endParaRPr lang="en-GB" sz="2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36516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242747-CE5F-4CD6-A3D1-E1528A5DC54B}"/>
              </a:ext>
            </a:extLst>
          </p:cNvPr>
          <p:cNvSpPr txBox="1"/>
          <p:nvPr/>
        </p:nvSpPr>
        <p:spPr>
          <a:xfrm>
            <a:off x="1076739" y="1107184"/>
            <a:ext cx="6102626"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Good communication skills</a:t>
            </a:r>
          </a:p>
        </p:txBody>
      </p:sp>
      <p:sp>
        <p:nvSpPr>
          <p:cNvPr id="10" name="TextBox 9">
            <a:extLst>
              <a:ext uri="{FF2B5EF4-FFF2-40B4-BE49-F238E27FC236}">
                <a16:creationId xmlns:a16="http://schemas.microsoft.com/office/drawing/2014/main" id="{753AA253-5B80-484F-B3DF-3ACD631A0EBA}"/>
              </a:ext>
            </a:extLst>
          </p:cNvPr>
          <p:cNvSpPr txBox="1"/>
          <p:nvPr/>
        </p:nvSpPr>
        <p:spPr>
          <a:xfrm>
            <a:off x="1076739" y="1834192"/>
            <a:ext cx="7146235" cy="2862322"/>
          </a:xfrm>
          <a:prstGeom prst="rect">
            <a:avLst/>
          </a:prstGeom>
          <a:noFill/>
        </p:spPr>
        <p:txBody>
          <a:bodyPr wrap="square">
            <a:spAutoFit/>
          </a:bodyPr>
          <a:lstStyle/>
          <a:p>
            <a:pPr marL="342900" indent="-342900">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Give the young person your full attention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Active listening</a:t>
            </a:r>
          </a:p>
          <a:p>
            <a:pPr marL="342900" indent="-342900">
              <a:buFont typeface="Arial" panose="020B0604020202020204" pitchFamily="34" charset="0"/>
              <a:buChar char="•"/>
              <a:defRPr/>
            </a:pPr>
            <a:r>
              <a:rPr lang="en-GB" altLang="en-US" sz="2000" dirty="0">
                <a:latin typeface="Arial" panose="020B0604020202020204" pitchFamily="34" charset="0"/>
                <a:cs typeface="Arial" panose="020B0604020202020204" pitchFamily="34" charset="0"/>
              </a:rPr>
              <a:t>Tone of voice - pitch, volume, emphases, pauses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prstClr val="black"/>
                </a:solidFill>
                <a:latin typeface="Arial" panose="020B0604020202020204" pitchFamily="34" charset="0"/>
                <a:cs typeface="Arial" panose="020B0604020202020204" pitchFamily="34" charset="0"/>
              </a:rPr>
              <a:t>Using open questions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Being able to reflect and check for understanding </a:t>
            </a:r>
          </a:p>
          <a:p>
            <a:pPr marL="342900" indent="-342900">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Balanced eye contact</a:t>
            </a:r>
          </a:p>
          <a:p>
            <a:pPr marL="342900" indent="-342900">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Smile (when appropriate)</a:t>
            </a:r>
          </a:p>
          <a:p>
            <a:pPr marL="342900" indent="-342900">
              <a:buFont typeface="Arial" panose="020B0604020202020204" pitchFamily="34" charset="0"/>
              <a:buChar char="•"/>
              <a:defRPr/>
            </a:pPr>
            <a:r>
              <a:rPr lang="en-GB" altLang="en-US" sz="2000" dirty="0">
                <a:latin typeface="Arial" panose="020B0604020202020204" pitchFamily="34" charset="0"/>
                <a:cs typeface="Arial" panose="020B0604020202020204" pitchFamily="34" charset="0"/>
              </a:rPr>
              <a:t>Being non-judgemental, (including your facial expressions)</a:t>
            </a:r>
          </a:p>
          <a:p>
            <a:pPr marL="342900" indent="-342900">
              <a:buFont typeface="Arial" panose="020B0604020202020204" pitchFamily="34" charset="0"/>
              <a:buChar char="•"/>
              <a:defRPr/>
            </a:pPr>
            <a:endParaRPr lang="en-GB" altLang="en-US" sz="2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1738522-A5A4-4AE9-A62B-BDBD5C9ADDBF}"/>
              </a:ext>
            </a:extLst>
          </p:cNvPr>
          <p:cNvSpPr txBox="1"/>
          <p:nvPr/>
        </p:nvSpPr>
        <p:spPr>
          <a:xfrm>
            <a:off x="7126356" y="4765536"/>
            <a:ext cx="2216427" cy="369332"/>
          </a:xfrm>
          <a:prstGeom prst="rect">
            <a:avLst/>
          </a:prstGeom>
          <a:noFill/>
        </p:spPr>
        <p:txBody>
          <a:bodyPr wrap="square">
            <a:spAutoFit/>
          </a:bodyPr>
          <a:lstStyle/>
          <a:p>
            <a:r>
              <a:rPr lang="en-GB" dirty="0"/>
              <a:t>(Doyle, 2020)</a:t>
            </a:r>
          </a:p>
        </p:txBody>
      </p:sp>
    </p:spTree>
    <p:extLst>
      <p:ext uri="{BB962C8B-B14F-4D97-AF65-F5344CB8AC3E}">
        <p14:creationId xmlns:p14="http://schemas.microsoft.com/office/powerpoint/2010/main" val="696347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67CED95-21FA-4814-803F-787087DC78E2}"/>
              </a:ext>
            </a:extLst>
          </p:cNvPr>
          <p:cNvSpPr txBox="1"/>
          <p:nvPr/>
        </p:nvSpPr>
        <p:spPr>
          <a:xfrm>
            <a:off x="720405" y="1304741"/>
            <a:ext cx="7867004" cy="1425005"/>
          </a:xfrm>
          <a:prstGeom prst="rect">
            <a:avLst/>
          </a:prstGeom>
          <a:noFill/>
        </p:spPr>
        <p:txBody>
          <a:bodyPr wrap="square">
            <a:spAutoFit/>
          </a:bodyPr>
          <a:lstStyle/>
          <a:p>
            <a:endParaRPr lang="en-GB" sz="2000" u="sng" dirty="0">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Body Language - posture, body movements and gestures</a:t>
            </a:r>
            <a:endParaRPr lang="en-GB" altLang="en-US" sz="1400" dirty="0">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Eye behaviour - eye contact, staring, and eye movement</a:t>
            </a:r>
            <a:endParaRPr lang="en-GB" altLang="en-US" sz="1400" dirty="0">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Facial expressions - smiles, frowns, raised eyebrows, twisted lips</a:t>
            </a:r>
          </a:p>
          <a:p>
            <a:pPr>
              <a:lnSpc>
                <a:spcPct val="90000"/>
              </a:lnSpc>
            </a:pPr>
            <a:r>
              <a:rPr lang="en-GB" altLang="en-US" sz="1400" dirty="0">
                <a:latin typeface="Arial" panose="020B0604020202020204" pitchFamily="34" charset="0"/>
                <a:cs typeface="Arial" panose="020B0604020202020204" pitchFamily="34" charset="0"/>
              </a:rPr>
              <a:t> </a:t>
            </a:r>
          </a:p>
        </p:txBody>
      </p:sp>
      <p:sp>
        <p:nvSpPr>
          <p:cNvPr id="19" name="TextBox 18">
            <a:extLst>
              <a:ext uri="{FF2B5EF4-FFF2-40B4-BE49-F238E27FC236}">
                <a16:creationId xmlns:a16="http://schemas.microsoft.com/office/drawing/2014/main" id="{80D28F33-863F-417A-AFBF-B1E50466B1CA}"/>
              </a:ext>
            </a:extLst>
          </p:cNvPr>
          <p:cNvSpPr txBox="1"/>
          <p:nvPr/>
        </p:nvSpPr>
        <p:spPr>
          <a:xfrm>
            <a:off x="913613" y="836757"/>
            <a:ext cx="4320209"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Non- Verbal Communication </a:t>
            </a:r>
          </a:p>
        </p:txBody>
      </p:sp>
      <p:sp>
        <p:nvSpPr>
          <p:cNvPr id="20" name="TextBox 19">
            <a:extLst>
              <a:ext uri="{FF2B5EF4-FFF2-40B4-BE49-F238E27FC236}">
                <a16:creationId xmlns:a16="http://schemas.microsoft.com/office/drawing/2014/main" id="{CEE10A1F-C604-4EDA-B4CF-5767C24B1354}"/>
              </a:ext>
            </a:extLst>
          </p:cNvPr>
          <p:cNvSpPr txBox="1"/>
          <p:nvPr/>
        </p:nvSpPr>
        <p:spPr>
          <a:xfrm>
            <a:off x="8361030" y="2925357"/>
            <a:ext cx="2947477" cy="400110"/>
          </a:xfrm>
          <a:prstGeom prst="rect">
            <a:avLst/>
          </a:prstGeom>
          <a:noFill/>
        </p:spPr>
        <p:txBody>
          <a:bodyPr wrap="square">
            <a:spAutoFit/>
          </a:bodyPr>
          <a:lstStyle/>
          <a:p>
            <a:r>
              <a:rPr lang="en-GB" altLang="en-US" sz="2000" dirty="0">
                <a:latin typeface="Arial" panose="020B0604020202020204" pitchFamily="34" charset="0"/>
                <a:cs typeface="Arial" panose="020B0604020202020204" pitchFamily="34" charset="0"/>
              </a:rPr>
              <a:t>(Egan, 2002, p. 67</a:t>
            </a:r>
            <a:r>
              <a:rPr lang="en-GB" altLang="en-US" dirty="0">
                <a:latin typeface="Arial" panose="020B0604020202020204" pitchFamily="34" charset="0"/>
                <a:cs typeface="Arial" panose="020B0604020202020204" pitchFamily="34" charset="0"/>
              </a:rPr>
              <a:t>)</a:t>
            </a:r>
            <a:endParaRPr lang="en-GB" dirty="0"/>
          </a:p>
        </p:txBody>
      </p:sp>
      <p:sp>
        <p:nvSpPr>
          <p:cNvPr id="22" name="TextBox 21">
            <a:extLst>
              <a:ext uri="{FF2B5EF4-FFF2-40B4-BE49-F238E27FC236}">
                <a16:creationId xmlns:a16="http://schemas.microsoft.com/office/drawing/2014/main" id="{AD5FB556-16BA-4D40-BF1B-0D6A8DBB849A}"/>
              </a:ext>
            </a:extLst>
          </p:cNvPr>
          <p:cNvSpPr txBox="1"/>
          <p:nvPr/>
        </p:nvSpPr>
        <p:spPr>
          <a:xfrm>
            <a:off x="720405" y="3922043"/>
            <a:ext cx="7683753" cy="1631216"/>
          </a:xfrm>
          <a:prstGeom prst="rect">
            <a:avLst/>
          </a:prstGeom>
          <a:noFill/>
        </p:spPr>
        <p:txBody>
          <a:bodyPr wrap="square">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Face the client </a:t>
            </a:r>
            <a:r>
              <a:rPr lang="en-GB" sz="2000" b="1" dirty="0">
                <a:solidFill>
                  <a:srgbClr val="FF0000"/>
                </a:solidFill>
                <a:latin typeface="Arial" panose="020B0604020202020204" pitchFamily="34" charset="0"/>
                <a:cs typeface="Arial" panose="020B0604020202020204" pitchFamily="34" charset="0"/>
              </a:rPr>
              <a:t>S</a:t>
            </a:r>
            <a:r>
              <a:rPr lang="en-GB" sz="2000" dirty="0">
                <a:latin typeface="Arial" panose="020B0604020202020204" pitchFamily="34" charset="0"/>
                <a:cs typeface="Arial" panose="020B0604020202020204" pitchFamily="34" charset="0"/>
              </a:rPr>
              <a:t>quarely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Adopt an </a:t>
            </a:r>
            <a:r>
              <a:rPr lang="en-GB" sz="2000" b="1" dirty="0">
                <a:solidFill>
                  <a:srgbClr val="FF0000"/>
                </a:solidFill>
                <a:latin typeface="Arial" panose="020B0604020202020204" pitchFamily="34" charset="0"/>
                <a:cs typeface="Arial" panose="020B0604020202020204" pitchFamily="34" charset="0"/>
              </a:rPr>
              <a:t>O</a:t>
            </a:r>
            <a:r>
              <a:rPr lang="en-GB" sz="2000" dirty="0">
                <a:latin typeface="Arial" panose="020B0604020202020204" pitchFamily="34" charset="0"/>
                <a:cs typeface="Arial" panose="020B0604020202020204" pitchFamily="34" charset="0"/>
              </a:rPr>
              <a:t>pen posture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Remember that it is possible at times to </a:t>
            </a:r>
            <a:r>
              <a:rPr lang="en-GB" sz="2000" b="1" dirty="0">
                <a:solidFill>
                  <a:srgbClr val="FF0000"/>
                </a:solidFill>
                <a:latin typeface="Arial" panose="020B0604020202020204" pitchFamily="34" charset="0"/>
                <a:cs typeface="Arial" panose="020B0604020202020204" pitchFamily="34" charset="0"/>
              </a:rPr>
              <a:t>L</a:t>
            </a:r>
            <a:r>
              <a:rPr lang="en-GB" sz="2000" dirty="0">
                <a:latin typeface="Arial" panose="020B0604020202020204" pitchFamily="34" charset="0"/>
                <a:cs typeface="Arial" panose="020B0604020202020204" pitchFamily="34" charset="0"/>
              </a:rPr>
              <a:t>ean toward the other</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Maintain good </a:t>
            </a:r>
            <a:r>
              <a:rPr lang="en-GB" sz="2000" b="1" dirty="0">
                <a:solidFill>
                  <a:srgbClr val="FF0000"/>
                </a:solidFill>
                <a:latin typeface="Arial" panose="020B0604020202020204" pitchFamily="34" charset="0"/>
                <a:cs typeface="Arial" panose="020B0604020202020204" pitchFamily="34" charset="0"/>
              </a:rPr>
              <a:t>E</a:t>
            </a:r>
            <a:r>
              <a:rPr lang="en-GB" sz="2000" dirty="0">
                <a:latin typeface="Arial" panose="020B0604020202020204" pitchFamily="34" charset="0"/>
                <a:cs typeface="Arial" panose="020B0604020202020204" pitchFamily="34" charset="0"/>
              </a:rPr>
              <a:t>ye contact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Try to be relatively </a:t>
            </a:r>
            <a:r>
              <a:rPr lang="en-GB" sz="2000" b="1" dirty="0">
                <a:solidFill>
                  <a:srgbClr val="FF0000"/>
                </a:solidFill>
                <a:latin typeface="Arial" panose="020B0604020202020204" pitchFamily="34" charset="0"/>
                <a:cs typeface="Arial" panose="020B0604020202020204" pitchFamily="34" charset="0"/>
              </a:rPr>
              <a:t>R</a:t>
            </a:r>
            <a:r>
              <a:rPr lang="en-GB" sz="2000" dirty="0">
                <a:latin typeface="Arial" panose="020B0604020202020204" pitchFamily="34" charset="0"/>
                <a:cs typeface="Arial" panose="020B0604020202020204" pitchFamily="34" charset="0"/>
              </a:rPr>
              <a:t>elaxed or natural in these behaviours</a:t>
            </a:r>
          </a:p>
        </p:txBody>
      </p:sp>
      <p:sp>
        <p:nvSpPr>
          <p:cNvPr id="24" name="TextBox 23">
            <a:extLst>
              <a:ext uri="{FF2B5EF4-FFF2-40B4-BE49-F238E27FC236}">
                <a16:creationId xmlns:a16="http://schemas.microsoft.com/office/drawing/2014/main" id="{D9D16FC8-B192-46C0-A4BB-EC9F720645C4}"/>
              </a:ext>
            </a:extLst>
          </p:cNvPr>
          <p:cNvSpPr txBox="1"/>
          <p:nvPr/>
        </p:nvSpPr>
        <p:spPr>
          <a:xfrm>
            <a:off x="913613" y="3429000"/>
            <a:ext cx="6110868" cy="461665"/>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S.O.L.E.R </a:t>
            </a:r>
          </a:p>
        </p:txBody>
      </p:sp>
      <p:sp>
        <p:nvSpPr>
          <p:cNvPr id="26" name="TextBox 25">
            <a:extLst>
              <a:ext uri="{FF2B5EF4-FFF2-40B4-BE49-F238E27FC236}">
                <a16:creationId xmlns:a16="http://schemas.microsoft.com/office/drawing/2014/main" id="{C8123F5B-8B0F-4F71-A9CC-7638BCA6D0DE}"/>
              </a:ext>
            </a:extLst>
          </p:cNvPr>
          <p:cNvSpPr txBox="1"/>
          <p:nvPr/>
        </p:nvSpPr>
        <p:spPr>
          <a:xfrm>
            <a:off x="8361030" y="5821188"/>
            <a:ext cx="2947478"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(Egan, 2002, pp. 68-70) </a:t>
            </a:r>
          </a:p>
        </p:txBody>
      </p:sp>
    </p:spTree>
    <p:extLst>
      <p:ext uri="{BB962C8B-B14F-4D97-AF65-F5344CB8AC3E}">
        <p14:creationId xmlns:p14="http://schemas.microsoft.com/office/powerpoint/2010/main" val="2290055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0D566C-AE10-4A23-9423-E2BF0CD0DE74}"/>
              </a:ext>
            </a:extLst>
          </p:cNvPr>
          <p:cNvSpPr txBox="1"/>
          <p:nvPr/>
        </p:nvSpPr>
        <p:spPr>
          <a:xfrm>
            <a:off x="546653" y="591234"/>
            <a:ext cx="7576930" cy="830997"/>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Approaches for effective practice with young people.</a:t>
            </a:r>
          </a:p>
          <a:p>
            <a:pPr algn="ctr"/>
            <a:r>
              <a:rPr lang="en-GB" sz="2400" u="sng" dirty="0">
                <a:latin typeface="Arial" panose="020B0604020202020204" pitchFamily="34" charset="0"/>
                <a:cs typeface="Arial" panose="020B0604020202020204" pitchFamily="34" charset="0"/>
              </a:rPr>
              <a:t>In a group setting  </a:t>
            </a:r>
          </a:p>
        </p:txBody>
      </p:sp>
      <p:sp>
        <p:nvSpPr>
          <p:cNvPr id="4" name="TextBox 3">
            <a:extLst>
              <a:ext uri="{FF2B5EF4-FFF2-40B4-BE49-F238E27FC236}">
                <a16:creationId xmlns:a16="http://schemas.microsoft.com/office/drawing/2014/main" id="{1DD3FE20-7D97-4E71-8BE1-7F4B0BF5833E}"/>
              </a:ext>
            </a:extLst>
          </p:cNvPr>
          <p:cNvSpPr txBox="1"/>
          <p:nvPr/>
        </p:nvSpPr>
        <p:spPr>
          <a:xfrm>
            <a:off x="1002073" y="1810486"/>
            <a:ext cx="9144000" cy="4708981"/>
          </a:xfrm>
          <a:prstGeom prst="rect">
            <a:avLst/>
          </a:prstGeom>
          <a:noFill/>
        </p:spPr>
        <p:txBody>
          <a:bodyPr wrap="square">
            <a:spAutoFit/>
          </a:bodyPr>
          <a:lstStyle/>
          <a:p>
            <a:pPr marL="342900" indent="-342900">
              <a:buFont typeface="Arial" panose="020B0604020202020204" pitchFamily="34" charset="0"/>
              <a:buChar char="•"/>
            </a:pPr>
            <a:r>
              <a:rPr kumimoji="0" lang="en-GB" altLang="en-US" sz="2000" b="0" i="0" u="none" strike="noStrike" kern="1200" cap="none" spc="0" normalizeH="0" baseline="0" noProof="1">
                <a:ln>
                  <a:noFill/>
                </a:ln>
                <a:effectLst/>
                <a:uLnTx/>
                <a:uFillTx/>
                <a:latin typeface="Arial" panose="020B0604020202020204" pitchFamily="34" charset="0"/>
                <a:cs typeface="Arial" panose="020B0604020202020204" pitchFamily="34" charset="0"/>
              </a:rPr>
              <a:t>Understand group Development and group dyamics - Tuckman </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Forming</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Storming</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Norming</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Performing  </a:t>
            </a:r>
          </a:p>
          <a:p>
            <a:pPr marL="1714500" lvl="3" indent="-342900">
              <a:buFont typeface="Arial" panose="020B0604020202020204" pitchFamily="34" charset="0"/>
              <a:buChar char="•"/>
            </a:pPr>
            <a:endParaRPr kumimoji="0" lang="en-GB" altLang="en-US" sz="20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000" noProof="1">
                <a:latin typeface="Arial" panose="020B0604020202020204" pitchFamily="34" charset="0"/>
                <a:cs typeface="Arial" panose="020B0604020202020204" pitchFamily="34" charset="0"/>
              </a:rPr>
              <a:t>Understand your group   </a:t>
            </a:r>
          </a:p>
          <a:p>
            <a:pPr marL="1714500" lvl="3" indent="-342900">
              <a:buFont typeface="Arial" panose="020B0604020202020204" pitchFamily="34" charset="0"/>
              <a:buChar char="•"/>
            </a:pPr>
            <a:r>
              <a:rPr lang="en-GB" altLang="en-US" sz="2000" noProof="1">
                <a:latin typeface="Arial" panose="020B0604020202020204" pitchFamily="34" charset="0"/>
                <a:cs typeface="Arial" panose="020B0604020202020204" pitchFamily="34" charset="0"/>
              </a:rPr>
              <a:t>Formal / informal group </a:t>
            </a:r>
          </a:p>
          <a:p>
            <a:pPr marL="1714500" lvl="3" indent="-342900">
              <a:buFont typeface="Arial" panose="020B0604020202020204" pitchFamily="34" charset="0"/>
              <a:buChar char="•"/>
            </a:pPr>
            <a:r>
              <a:rPr lang="en-GB" altLang="en-US" sz="2000" noProof="1">
                <a:latin typeface="Arial" panose="020B0604020202020204" pitchFamily="34" charset="0"/>
                <a:cs typeface="Arial" panose="020B0604020202020204" pitchFamily="34" charset="0"/>
              </a:rPr>
              <a:t>Roles, Patterns and characteristics </a:t>
            </a:r>
          </a:p>
          <a:p>
            <a:pPr marL="1714500" lvl="3" indent="-342900">
              <a:buFont typeface="Arial" panose="020B0604020202020204" pitchFamily="34" charset="0"/>
              <a:buChar char="•"/>
            </a:pPr>
            <a:endParaRPr kumimoji="0" lang="en-GB" altLang="en-US" sz="20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kumimoji="0" lang="en-GB" altLang="en-US"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Understanding the styles of facilitation  </a:t>
            </a:r>
          </a:p>
          <a:p>
            <a:pPr marL="1714500" lvl="3"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Hierarchical or authoritarian mode </a:t>
            </a:r>
          </a:p>
          <a:p>
            <a:pPr marL="1714500" lvl="3"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Co-operative mode</a:t>
            </a:r>
          </a:p>
          <a:p>
            <a:pPr marL="1714500" lvl="3"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Autonomous mode</a:t>
            </a:r>
          </a:p>
          <a:p>
            <a:endParaRPr lang="en-GB" altLang="en-US"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5779119-2ADA-4CB7-96CE-5F456AB489E1}"/>
              </a:ext>
            </a:extLst>
          </p:cNvPr>
          <p:cNvSpPr txBox="1"/>
          <p:nvPr/>
        </p:nvSpPr>
        <p:spPr>
          <a:xfrm>
            <a:off x="8117319" y="3046951"/>
            <a:ext cx="1943386" cy="400110"/>
          </a:xfrm>
          <a:prstGeom prst="rect">
            <a:avLst/>
          </a:prstGeom>
          <a:noFill/>
        </p:spPr>
        <p:txBody>
          <a:bodyPr wrap="square">
            <a:spAutoFit/>
          </a:bodyPr>
          <a:lstStyle/>
          <a:p>
            <a:r>
              <a:rPr lang="en-GB" dirty="0"/>
              <a:t>(</a:t>
            </a:r>
            <a:r>
              <a:rPr lang="en-GB" sz="2000" dirty="0">
                <a:latin typeface="Arial" panose="020B0604020202020204" pitchFamily="34" charset="0"/>
                <a:cs typeface="Arial" panose="020B0604020202020204" pitchFamily="34" charset="0"/>
              </a:rPr>
              <a:t>Sapin, 2009)</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909BF89-FE81-4E09-B30D-6D4AEC0DB1B5}"/>
              </a:ext>
            </a:extLst>
          </p:cNvPr>
          <p:cNvSpPr txBox="1"/>
          <p:nvPr/>
        </p:nvSpPr>
        <p:spPr>
          <a:xfrm>
            <a:off x="8117318" y="4445726"/>
            <a:ext cx="2142571" cy="400110"/>
          </a:xfrm>
          <a:prstGeom prst="rect">
            <a:avLst/>
          </a:prstGeom>
          <a:noFill/>
        </p:spPr>
        <p:txBody>
          <a:bodyPr wrap="square">
            <a:spAutoFit/>
          </a:bodyPr>
          <a:lstStyle/>
          <a:p>
            <a:r>
              <a:rPr lang="en-GB" altLang="en-US" sz="1800" noProof="1">
                <a:latin typeface="Arial" panose="020B0604020202020204" pitchFamily="34" charset="0"/>
                <a:cs typeface="Arial" panose="020B0604020202020204" pitchFamily="34" charset="0"/>
              </a:rPr>
              <a:t>(</a:t>
            </a:r>
            <a:r>
              <a:rPr lang="en-GB" altLang="en-US" sz="2000" noProof="1">
                <a:latin typeface="Arial" panose="020B0604020202020204" pitchFamily="34" charset="0"/>
                <a:cs typeface="Arial" panose="020B0604020202020204" pitchFamily="34" charset="0"/>
              </a:rPr>
              <a:t>Payne, 2007)</a:t>
            </a:r>
            <a:endParaRPr lang="en-GB" altLang="en-US" sz="1800" noProof="1">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81242E1-7F01-408D-83F4-CAF67062668F}"/>
              </a:ext>
            </a:extLst>
          </p:cNvPr>
          <p:cNvSpPr txBox="1"/>
          <p:nvPr/>
        </p:nvSpPr>
        <p:spPr>
          <a:xfrm>
            <a:off x="8117318" y="5844501"/>
            <a:ext cx="1943387" cy="400110"/>
          </a:xfrm>
          <a:prstGeom prst="rect">
            <a:avLst/>
          </a:prstGeom>
          <a:noFill/>
        </p:spPr>
        <p:txBody>
          <a:bodyPr wrap="square">
            <a:spAutoFit/>
          </a:bodyPr>
          <a:lstStyle/>
          <a:p>
            <a:r>
              <a:rPr kumimoji="0" lang="en-GB" altLang="en-US" sz="20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(Heron, 1999) </a:t>
            </a:r>
          </a:p>
        </p:txBody>
      </p:sp>
    </p:spTree>
    <p:extLst>
      <p:ext uri="{BB962C8B-B14F-4D97-AF65-F5344CB8AC3E}">
        <p14:creationId xmlns:p14="http://schemas.microsoft.com/office/powerpoint/2010/main" val="4134847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0D566C-AE10-4A23-9423-E2BF0CD0DE74}"/>
              </a:ext>
            </a:extLst>
          </p:cNvPr>
          <p:cNvSpPr txBox="1"/>
          <p:nvPr/>
        </p:nvSpPr>
        <p:spPr>
          <a:xfrm>
            <a:off x="546653" y="591234"/>
            <a:ext cx="7576930" cy="830997"/>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Approaches for effective practice with young people.</a:t>
            </a:r>
          </a:p>
          <a:p>
            <a:pPr algn="ctr"/>
            <a:r>
              <a:rPr lang="en-GB" sz="2400" u="sng" dirty="0">
                <a:latin typeface="Arial" panose="020B0604020202020204" pitchFamily="34" charset="0"/>
                <a:cs typeface="Arial" panose="020B0604020202020204" pitchFamily="34" charset="0"/>
              </a:rPr>
              <a:t>On an individual basis </a:t>
            </a:r>
          </a:p>
        </p:txBody>
      </p:sp>
      <p:sp>
        <p:nvSpPr>
          <p:cNvPr id="4" name="TextBox 3">
            <a:extLst>
              <a:ext uri="{FF2B5EF4-FFF2-40B4-BE49-F238E27FC236}">
                <a16:creationId xmlns:a16="http://schemas.microsoft.com/office/drawing/2014/main" id="{1DD3FE20-7D97-4E71-8BE1-7F4B0BF5833E}"/>
              </a:ext>
            </a:extLst>
          </p:cNvPr>
          <p:cNvSpPr txBox="1"/>
          <p:nvPr/>
        </p:nvSpPr>
        <p:spPr>
          <a:xfrm>
            <a:off x="546653" y="1673801"/>
            <a:ext cx="9144000" cy="5016758"/>
          </a:xfrm>
          <a:prstGeom prst="rect">
            <a:avLst/>
          </a:prstGeom>
          <a:noFill/>
        </p:spPr>
        <p:txBody>
          <a:bodyPr wrap="square">
            <a:spAutoFit/>
          </a:bodyPr>
          <a:lstStyle/>
          <a:p>
            <a:pPr marL="342900"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Young person learning styles  (VARK)</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Visual </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Auditory</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Read/writing</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Kinaesthetic </a:t>
            </a:r>
          </a:p>
          <a:p>
            <a:pPr marL="342900" indent="-342900">
              <a:buFont typeface="Arial" panose="020B0604020202020204" pitchFamily="34" charset="0"/>
              <a:buChar char="•"/>
            </a:pPr>
            <a:endParaRPr lang="en-GB" alt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Person-Centred Approach – Carl Rogers </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The helper (youth worker) needs to provide the right conditions to support the young person</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Client is the centre of the helping process, and must help themselves </a:t>
            </a:r>
          </a:p>
          <a:p>
            <a:pPr lvl="3"/>
            <a:endParaRPr lang="en-GB" alt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Three stage Helping Model – Gerard Egan</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Building the helping relationship and exploration</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New understanding and offering different perspectives</a:t>
            </a:r>
          </a:p>
          <a:p>
            <a:pPr marL="1714500" lvl="3" indent="-342900">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helping the client to develop and use helping strategies</a:t>
            </a:r>
          </a:p>
        </p:txBody>
      </p:sp>
      <p:sp>
        <p:nvSpPr>
          <p:cNvPr id="5" name="TextBox 4">
            <a:extLst>
              <a:ext uri="{FF2B5EF4-FFF2-40B4-BE49-F238E27FC236}">
                <a16:creationId xmlns:a16="http://schemas.microsoft.com/office/drawing/2014/main" id="{6F39118C-16E7-4121-B418-A5BECA70F062}"/>
              </a:ext>
            </a:extLst>
          </p:cNvPr>
          <p:cNvSpPr txBox="1"/>
          <p:nvPr/>
        </p:nvSpPr>
        <p:spPr>
          <a:xfrm>
            <a:off x="9136202" y="6321227"/>
            <a:ext cx="1904029" cy="369332"/>
          </a:xfrm>
          <a:prstGeom prst="rect">
            <a:avLst/>
          </a:prstGeom>
          <a:noFill/>
        </p:spPr>
        <p:txBody>
          <a:bodyPr wrap="square">
            <a:spAutoFit/>
          </a:bodyPr>
          <a:lstStyle/>
          <a:p>
            <a:r>
              <a:rPr lang="en-GB" dirty="0"/>
              <a:t>(Sanders, 2004)</a:t>
            </a:r>
          </a:p>
        </p:txBody>
      </p:sp>
      <p:sp>
        <p:nvSpPr>
          <p:cNvPr id="7" name="TextBox 6">
            <a:extLst>
              <a:ext uri="{FF2B5EF4-FFF2-40B4-BE49-F238E27FC236}">
                <a16:creationId xmlns:a16="http://schemas.microsoft.com/office/drawing/2014/main" id="{C5ACCD1D-E553-4C65-BCE3-2019C2A0D319}"/>
              </a:ext>
            </a:extLst>
          </p:cNvPr>
          <p:cNvSpPr txBox="1"/>
          <p:nvPr/>
        </p:nvSpPr>
        <p:spPr>
          <a:xfrm>
            <a:off x="9136203" y="2981889"/>
            <a:ext cx="2435451" cy="369332"/>
          </a:xfrm>
          <a:prstGeom prst="rect">
            <a:avLst/>
          </a:prstGeom>
          <a:noFill/>
        </p:spPr>
        <p:txBody>
          <a:bodyPr wrap="square">
            <a:spAutoFit/>
          </a:bodyPr>
          <a:lstStyle/>
          <a:p>
            <a:r>
              <a:rPr lang="en-GB" dirty="0"/>
              <a:t>(Cheery, 2019) </a:t>
            </a:r>
          </a:p>
        </p:txBody>
      </p:sp>
      <p:sp>
        <p:nvSpPr>
          <p:cNvPr id="9" name="TextBox 8">
            <a:extLst>
              <a:ext uri="{FF2B5EF4-FFF2-40B4-BE49-F238E27FC236}">
                <a16:creationId xmlns:a16="http://schemas.microsoft.com/office/drawing/2014/main" id="{34883566-8EA9-4CDF-9BB2-B43F55DBBF99}"/>
              </a:ext>
            </a:extLst>
          </p:cNvPr>
          <p:cNvSpPr txBox="1"/>
          <p:nvPr/>
        </p:nvSpPr>
        <p:spPr>
          <a:xfrm>
            <a:off x="9136202" y="4651558"/>
            <a:ext cx="2435451" cy="369332"/>
          </a:xfrm>
          <a:prstGeom prst="rect">
            <a:avLst/>
          </a:prstGeom>
          <a:noFill/>
        </p:spPr>
        <p:txBody>
          <a:bodyPr wrap="square">
            <a:spAutoFit/>
          </a:bodyPr>
          <a:lstStyle/>
          <a:p>
            <a:r>
              <a:rPr lang="en-GB" dirty="0"/>
              <a:t>(Sanders, 2004)</a:t>
            </a:r>
          </a:p>
        </p:txBody>
      </p:sp>
    </p:spTree>
    <p:extLst>
      <p:ext uri="{BB962C8B-B14F-4D97-AF65-F5344CB8AC3E}">
        <p14:creationId xmlns:p14="http://schemas.microsoft.com/office/powerpoint/2010/main" val="2769198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4F725BB-BD2D-4554-9CA7-B68383E0A91F}"/>
              </a:ext>
            </a:extLst>
          </p:cNvPr>
          <p:cNvSpPr txBox="1"/>
          <p:nvPr/>
        </p:nvSpPr>
        <p:spPr>
          <a:xfrm>
            <a:off x="626162" y="2951443"/>
            <a:ext cx="9259959" cy="3323987"/>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For example;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Activities like pool allow young people relax therefore allowing freedom of conversation.</a:t>
            </a:r>
          </a:p>
          <a:p>
            <a:r>
              <a:rPr lang="en-GB" sz="10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Games can be used to educate young people about healthy relationships and sexual health</a:t>
            </a:r>
          </a:p>
          <a:p>
            <a:r>
              <a:rPr lang="en-GB" sz="10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Quizzes inform young people about their culture allowing them to have more respect for their community </a:t>
            </a:r>
          </a:p>
          <a:p>
            <a:r>
              <a:rPr lang="en-GB" sz="10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Team Building games can help a group of young people to get to know each other and build their confidence </a:t>
            </a:r>
          </a:p>
        </p:txBody>
      </p:sp>
      <p:sp>
        <p:nvSpPr>
          <p:cNvPr id="4" name="TextBox 3">
            <a:extLst>
              <a:ext uri="{FF2B5EF4-FFF2-40B4-BE49-F238E27FC236}">
                <a16:creationId xmlns:a16="http://schemas.microsoft.com/office/drawing/2014/main" id="{7FB67DC8-7F96-45DA-9D77-8B77F202F2F4}"/>
              </a:ext>
            </a:extLst>
          </p:cNvPr>
          <p:cNvSpPr txBox="1"/>
          <p:nvPr/>
        </p:nvSpPr>
        <p:spPr>
          <a:xfrm>
            <a:off x="626163" y="583096"/>
            <a:ext cx="7523924" cy="830997"/>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Tools and interventions required for effective practice with young people  </a:t>
            </a:r>
          </a:p>
        </p:txBody>
      </p:sp>
      <p:sp>
        <p:nvSpPr>
          <p:cNvPr id="6" name="TextBox 5">
            <a:extLst>
              <a:ext uri="{FF2B5EF4-FFF2-40B4-BE49-F238E27FC236}">
                <a16:creationId xmlns:a16="http://schemas.microsoft.com/office/drawing/2014/main" id="{3AB5742C-2404-4101-8101-842242C45DEB}"/>
              </a:ext>
            </a:extLst>
          </p:cNvPr>
          <p:cNvSpPr txBox="1"/>
          <p:nvPr/>
        </p:nvSpPr>
        <p:spPr>
          <a:xfrm>
            <a:off x="877954" y="1810435"/>
            <a:ext cx="9008168" cy="8463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Activities are a tool used to build meaning full relationships with young people</a:t>
            </a:r>
            <a:br>
              <a:rPr lang="en-GB" sz="20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Intervention can be used to support young people around a specific ‘issue’</a:t>
            </a:r>
          </a:p>
        </p:txBody>
      </p:sp>
    </p:spTree>
    <p:extLst>
      <p:ext uri="{BB962C8B-B14F-4D97-AF65-F5344CB8AC3E}">
        <p14:creationId xmlns:p14="http://schemas.microsoft.com/office/powerpoint/2010/main" val="2679062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7C1ABC-75EF-4CAC-A1C1-2878D0C875C1}"/>
              </a:ext>
            </a:extLst>
          </p:cNvPr>
          <p:cNvSpPr txBox="1"/>
          <p:nvPr/>
        </p:nvSpPr>
        <p:spPr>
          <a:xfrm>
            <a:off x="215347" y="1766020"/>
            <a:ext cx="11976653" cy="4524315"/>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The Youth Work Strategy for Wales, </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Active Participation</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Wider Skills Development</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Enhanced Emotional Competence</a:t>
            </a:r>
          </a:p>
          <a:p>
            <a:pPr marL="1257300" lvl="2"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Youth Work National Occupational Standards,</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Youth work should create opportunities for young people to reflect on their life experiences</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Assist young people to develop strategies to cope with challenging situations </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Assist young people to in creating personal development goals</a:t>
            </a:r>
          </a:p>
          <a:p>
            <a:pPr marL="1257300" lvl="2"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Youth work in Wales: principles and purposes,</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Activity encourage opportunities for young people in order that they may fulfil their potential </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Support young people to understand their rights</a:t>
            </a:r>
          </a:p>
          <a:p>
            <a:pPr marL="1257300" lvl="2"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Support and enable young people in keeping themselves safe</a:t>
            </a:r>
          </a:p>
        </p:txBody>
      </p:sp>
      <p:sp>
        <p:nvSpPr>
          <p:cNvPr id="4" name="TextBox 3">
            <a:extLst>
              <a:ext uri="{FF2B5EF4-FFF2-40B4-BE49-F238E27FC236}">
                <a16:creationId xmlns:a16="http://schemas.microsoft.com/office/drawing/2014/main" id="{151BDE66-8B27-4B95-AB1F-34D77FCB3F6D}"/>
              </a:ext>
            </a:extLst>
          </p:cNvPr>
          <p:cNvSpPr txBox="1"/>
          <p:nvPr/>
        </p:nvSpPr>
        <p:spPr>
          <a:xfrm>
            <a:off x="811695" y="710505"/>
            <a:ext cx="8024191" cy="830997"/>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Outcomes for young people from their involvement in youth work? </a:t>
            </a:r>
          </a:p>
        </p:txBody>
      </p:sp>
      <p:sp>
        <p:nvSpPr>
          <p:cNvPr id="8" name="TextBox 7">
            <a:extLst>
              <a:ext uri="{FF2B5EF4-FFF2-40B4-BE49-F238E27FC236}">
                <a16:creationId xmlns:a16="http://schemas.microsoft.com/office/drawing/2014/main" id="{51462FE6-412F-4D9E-8A09-6CA4F8F155BA}"/>
              </a:ext>
            </a:extLst>
          </p:cNvPr>
          <p:cNvSpPr txBox="1"/>
          <p:nvPr/>
        </p:nvSpPr>
        <p:spPr>
          <a:xfrm>
            <a:off x="7638221" y="2623287"/>
            <a:ext cx="2395330"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(WAG, 2019) </a:t>
            </a:r>
            <a:endParaRPr lang="en-GB" sz="2000" dirty="0"/>
          </a:p>
        </p:txBody>
      </p:sp>
      <p:sp>
        <p:nvSpPr>
          <p:cNvPr id="10" name="TextBox 9">
            <a:extLst>
              <a:ext uri="{FF2B5EF4-FFF2-40B4-BE49-F238E27FC236}">
                <a16:creationId xmlns:a16="http://schemas.microsoft.com/office/drawing/2014/main" id="{39BF1207-6A3B-4F35-8948-A84D35B9ECAA}"/>
              </a:ext>
            </a:extLst>
          </p:cNvPr>
          <p:cNvSpPr txBox="1"/>
          <p:nvPr/>
        </p:nvSpPr>
        <p:spPr>
          <a:xfrm>
            <a:off x="7638221" y="4680883"/>
            <a:ext cx="4237383" cy="369332"/>
          </a:xfrm>
          <a:prstGeom prst="rect">
            <a:avLst/>
          </a:prstGeom>
          <a:noFill/>
        </p:spPr>
        <p:txBody>
          <a:bodyPr wrap="square">
            <a:spAutoFit/>
          </a:bodyPr>
          <a:lstStyle/>
          <a:p>
            <a:r>
              <a:rPr lang="en-GB" dirty="0"/>
              <a:t>(CLD Standards Council Scotland, 2019)</a:t>
            </a:r>
          </a:p>
        </p:txBody>
      </p:sp>
      <p:sp>
        <p:nvSpPr>
          <p:cNvPr id="12" name="TextBox 11">
            <a:extLst>
              <a:ext uri="{FF2B5EF4-FFF2-40B4-BE49-F238E27FC236}">
                <a16:creationId xmlns:a16="http://schemas.microsoft.com/office/drawing/2014/main" id="{D51F15EB-CA7B-4607-AB0E-B1EE4BEED34B}"/>
              </a:ext>
            </a:extLst>
          </p:cNvPr>
          <p:cNvSpPr txBox="1"/>
          <p:nvPr/>
        </p:nvSpPr>
        <p:spPr>
          <a:xfrm>
            <a:off x="7638221" y="6330187"/>
            <a:ext cx="4621695" cy="369332"/>
          </a:xfrm>
          <a:prstGeom prst="rect">
            <a:avLst/>
          </a:prstGeom>
          <a:noFill/>
        </p:spPr>
        <p:txBody>
          <a:bodyPr wrap="square">
            <a:spAutoFit/>
          </a:bodyPr>
          <a:lstStyle/>
          <a:p>
            <a:r>
              <a:rPr lang="en-GB" dirty="0"/>
              <a:t>(Youth Work in Wales Review Group, 2018) </a:t>
            </a:r>
          </a:p>
        </p:txBody>
      </p:sp>
    </p:spTree>
    <p:extLst>
      <p:ext uri="{BB962C8B-B14F-4D97-AF65-F5344CB8AC3E}">
        <p14:creationId xmlns:p14="http://schemas.microsoft.com/office/powerpoint/2010/main" val="975676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FCEE337-8147-4381-9084-05E12833784A}"/>
              </a:ext>
            </a:extLst>
          </p:cNvPr>
          <p:cNvSpPr/>
          <p:nvPr/>
        </p:nvSpPr>
        <p:spPr>
          <a:xfrm>
            <a:off x="6395417" y="2517912"/>
            <a:ext cx="4947745" cy="1692943"/>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6000" b="1" u="sng"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Stereotyping </a:t>
            </a:r>
          </a:p>
          <a:p>
            <a:pPr algn="ctr">
              <a:lnSpc>
                <a:spcPct val="90000"/>
              </a:lnSpc>
              <a:spcBef>
                <a:spcPct val="0"/>
              </a:spcBef>
              <a:spcAft>
                <a:spcPts val="600"/>
              </a:spcAft>
            </a:pPr>
            <a:r>
              <a:rPr lang="en-US" sz="6000" b="1" u="sng" kern="1200" dirty="0">
                <a:ln w="0"/>
                <a:solidFill>
                  <a:schemeClr val="tx1"/>
                </a:solidFill>
                <a:effectLst>
                  <a:outerShdw blurRad="38100" dist="19050" dir="2700000" algn="tl" rotWithShape="0">
                    <a:schemeClr val="dk1">
                      <a:alpha val="40000"/>
                    </a:schemeClr>
                  </a:outerShdw>
                </a:effectLst>
                <a:latin typeface="+mj-lt"/>
                <a:ea typeface="+mj-ea"/>
                <a:cs typeface="+mj-cs"/>
              </a:rPr>
              <a:t>Activity </a:t>
            </a:r>
            <a:endParaRPr lang="en-US" sz="6000" b="1" u="sng" kern="1200" cap="none" spc="0" dirty="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5"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498754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CA368C2-8ABA-430A-BDBD-6A8B426B50C4}"/>
              </a:ext>
            </a:extLst>
          </p:cNvPr>
          <p:cNvSpPr/>
          <p:nvPr/>
        </p:nvSpPr>
        <p:spPr>
          <a:xfrm>
            <a:off x="6678726" y="1853406"/>
            <a:ext cx="4749625" cy="260971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How often do you judge people?</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941008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56EE43FC-08E8-4C49-B492-0932896409DA}"/>
              </a:ext>
            </a:extLst>
          </p:cNvPr>
          <p:cNvSpPr/>
          <p:nvPr/>
        </p:nvSpPr>
        <p:spPr>
          <a:xfrm>
            <a:off x="6406055" y="1814731"/>
            <a:ext cx="4004037" cy="1793787"/>
          </a:xfrm>
          <a:prstGeom prst="rect">
            <a:avLst/>
          </a:prstGeom>
        </p:spPr>
        <p:txBody>
          <a:bodyPr vert="horz" lIns="91440" tIns="45720" rIns="91440" bIns="45720" rtlCol="0" anchor="b">
            <a:normAutofit fontScale="92500"/>
          </a:bodyPr>
          <a:lstStyle/>
          <a:p>
            <a:pPr algn="ctr">
              <a:lnSpc>
                <a:spcPct val="90000"/>
              </a:lnSpc>
              <a:spcBef>
                <a:spcPct val="0"/>
              </a:spcBef>
              <a:spcAft>
                <a:spcPts val="600"/>
              </a:spcAft>
            </a:pPr>
            <a:r>
              <a:rPr lang="en-US" sz="6000" b="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What is a stereotype?</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416839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38F2229-4D40-44C1-B65E-2F7D132A3F02}"/>
              </a:ext>
            </a:extLst>
          </p:cNvPr>
          <p:cNvSpPr/>
          <p:nvPr/>
        </p:nvSpPr>
        <p:spPr>
          <a:xfrm>
            <a:off x="6486710" y="1457243"/>
            <a:ext cx="4947745" cy="2828462"/>
          </a:xfrm>
          <a:prstGeom prst="rect">
            <a:avLst/>
          </a:prstGeom>
        </p:spPr>
        <p:txBody>
          <a:bodyPr vert="horz" lIns="91440" tIns="45720" rIns="91440" bIns="45720" rtlCol="0" anchor="b">
            <a:normAutofit fontScale="55000" lnSpcReduction="20000"/>
          </a:bodyPr>
          <a:lstStyle/>
          <a:p>
            <a:pPr>
              <a:lnSpc>
                <a:spcPct val="90000"/>
              </a:lnSpc>
              <a:spcBef>
                <a:spcPct val="0"/>
              </a:spcBef>
              <a:spcAft>
                <a:spcPts val="600"/>
              </a:spcAft>
            </a:pPr>
            <a:r>
              <a:rPr lang="en-US" sz="7300" b="0" u="sng"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Definition:</a:t>
            </a:r>
            <a:br>
              <a:rPr lang="en-US" sz="7000" b="0" u="sng"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endParaRPr lang="en-US" sz="7000" b="0" u="sng"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5800" b="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 </a:t>
            </a:r>
            <a:r>
              <a:rPr lang="en-GB" sz="5800"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A s</a:t>
            </a:r>
            <a:r>
              <a:rPr lang="en-GB" sz="5800" b="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tereotype is a fixed, over generalized belief about a particular group or class of people. (McLeod, 2015) </a:t>
            </a:r>
            <a:endParaRPr lang="en-US" sz="5800" b="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880951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4390C1DF-A58F-4656-B258-D5B1C731FB11}"/>
              </a:ext>
            </a:extLst>
          </p:cNvPr>
          <p:cNvSpPr/>
          <p:nvPr/>
        </p:nvSpPr>
        <p:spPr>
          <a:xfrm>
            <a:off x="7537734" y="2345836"/>
            <a:ext cx="3385059" cy="1034131"/>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r>
              <a:rPr lang="en-US" sz="600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Scotsman? </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518057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C71942-C247-4BC3-AC5A-173AE3A2A068}"/>
              </a:ext>
            </a:extLst>
          </p:cNvPr>
          <p:cNvSpPr txBox="1"/>
          <p:nvPr/>
        </p:nvSpPr>
        <p:spPr>
          <a:xfrm>
            <a:off x="4965431" y="2438400"/>
            <a:ext cx="6586489" cy="3785419"/>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t>Wears a kilt</a:t>
            </a:r>
          </a:p>
          <a:p>
            <a:pPr marL="285750" indent="-228600">
              <a:lnSpc>
                <a:spcPct val="90000"/>
              </a:lnSpc>
              <a:spcAft>
                <a:spcPts val="600"/>
              </a:spcAft>
              <a:buFont typeface="Arial" panose="020B0604020202020204" pitchFamily="34" charset="0"/>
              <a:buChar char="•"/>
            </a:pPr>
            <a:r>
              <a:rPr lang="en-US" sz="2000" dirty="0"/>
              <a:t>Red head</a:t>
            </a:r>
          </a:p>
          <a:p>
            <a:pPr marL="285750" indent="-228600">
              <a:lnSpc>
                <a:spcPct val="90000"/>
              </a:lnSpc>
              <a:spcAft>
                <a:spcPts val="600"/>
              </a:spcAft>
              <a:buFont typeface="Arial" panose="020B0604020202020204" pitchFamily="34" charset="0"/>
              <a:buChar char="•"/>
            </a:pPr>
            <a:r>
              <a:rPr lang="en-US" sz="2000" dirty="0"/>
              <a:t>Plays bagpipes</a:t>
            </a:r>
          </a:p>
          <a:p>
            <a:pPr marL="285750" indent="-228600">
              <a:lnSpc>
                <a:spcPct val="90000"/>
              </a:lnSpc>
              <a:spcAft>
                <a:spcPts val="600"/>
              </a:spcAft>
              <a:buFont typeface="Arial" panose="020B0604020202020204" pitchFamily="34" charset="0"/>
              <a:buChar char="•"/>
            </a:pPr>
            <a:r>
              <a:rPr lang="en-US" sz="2000" dirty="0"/>
              <a:t>Muscular  </a:t>
            </a:r>
          </a:p>
          <a:p>
            <a:pPr marL="285750" indent="-228600">
              <a:lnSpc>
                <a:spcPct val="90000"/>
              </a:lnSpc>
              <a:spcAft>
                <a:spcPts val="600"/>
              </a:spcAft>
              <a:buFont typeface="Arial" panose="020B0604020202020204" pitchFamily="34" charset="0"/>
              <a:buChar char="•"/>
            </a:pPr>
            <a:r>
              <a:rPr lang="en-US" sz="2000" dirty="0"/>
              <a:t> Angry</a:t>
            </a:r>
          </a:p>
          <a:p>
            <a:pPr marL="285750" indent="-228600">
              <a:lnSpc>
                <a:spcPct val="90000"/>
              </a:lnSpc>
              <a:spcAft>
                <a:spcPts val="600"/>
              </a:spcAft>
              <a:buFont typeface="Arial" panose="020B0604020202020204" pitchFamily="34" charset="0"/>
              <a:buChar char="•"/>
            </a:pPr>
            <a:r>
              <a:rPr lang="en-US" sz="2000" dirty="0"/>
              <a:t>Drinks Guinness </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endParaRPr lang="en-US" sz="2000" dirty="0"/>
          </a:p>
        </p:txBody>
      </p:sp>
      <p:pic>
        <p:nvPicPr>
          <p:cNvPr id="5" name="Picture 4">
            <a:extLst>
              <a:ext uri="{FF2B5EF4-FFF2-40B4-BE49-F238E27FC236}">
                <a16:creationId xmlns:a16="http://schemas.microsoft.com/office/drawing/2014/main" id="{E6E78C78-C571-461B-B338-FE826ED1E606}"/>
              </a:ext>
            </a:extLst>
          </p:cNvPr>
          <p:cNvPicPr>
            <a:picLocks noChangeAspect="1"/>
          </p:cNvPicPr>
          <p:nvPr/>
        </p:nvPicPr>
        <p:blipFill rotWithShape="1">
          <a:blip r:embed="rId2"/>
          <a:srcRect t="10270" r="-2" b="7990"/>
          <a:stretch/>
        </p:blipFill>
        <p:spPr>
          <a:xfrm>
            <a:off x="20" y="10"/>
            <a:ext cx="4635571" cy="6857990"/>
          </a:xfrm>
          <a:prstGeom prst="rect">
            <a:avLst/>
          </a:prstGeom>
          <a:effectLst/>
        </p:spPr>
      </p:pic>
      <p:cxnSp>
        <p:nvCxnSpPr>
          <p:cNvPr id="23" name="Straight Connector 1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9438"/>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233BE56-0C91-4FD8-9EA2-C99B2ADCC056}"/>
              </a:ext>
            </a:extLst>
          </p:cNvPr>
          <p:cNvSpPr txBox="1"/>
          <p:nvPr/>
        </p:nvSpPr>
        <p:spPr>
          <a:xfrm>
            <a:off x="4941599" y="1621019"/>
            <a:ext cx="3022958" cy="341632"/>
          </a:xfrm>
          <a:prstGeom prst="rect">
            <a:avLst/>
          </a:prstGeom>
          <a:noFill/>
        </p:spPr>
        <p:txBody>
          <a:bodyPr wrap="square">
            <a:spAutoFit/>
          </a:bodyPr>
          <a:lstStyle/>
          <a:p>
            <a:pPr marL="57150">
              <a:lnSpc>
                <a:spcPct val="90000"/>
              </a:lnSpc>
              <a:spcAft>
                <a:spcPts val="600"/>
              </a:spcAft>
            </a:pPr>
            <a:r>
              <a:rPr lang="en-US" sz="1800" dirty="0"/>
              <a:t>Image from ArtPuppy, 2018. </a:t>
            </a:r>
          </a:p>
        </p:txBody>
      </p:sp>
    </p:spTree>
    <p:extLst>
      <p:ext uri="{BB962C8B-B14F-4D97-AF65-F5344CB8AC3E}">
        <p14:creationId xmlns:p14="http://schemas.microsoft.com/office/powerpoint/2010/main" val="1436213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446767F1-8838-454C-A0EE-8C175083D512}"/>
              </a:ext>
            </a:extLst>
          </p:cNvPr>
          <p:cNvSpPr/>
          <p:nvPr/>
        </p:nvSpPr>
        <p:spPr>
          <a:xfrm>
            <a:off x="7194067" y="2072620"/>
            <a:ext cx="4154515" cy="12626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Frenchman?</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271429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6D32F9-1D35-40F3-9EE5-CE13C5858863}"/>
              </a:ext>
            </a:extLst>
          </p:cNvPr>
          <p:cNvSpPr txBox="1"/>
          <p:nvPr/>
        </p:nvSpPr>
        <p:spPr>
          <a:xfrm>
            <a:off x="4965431" y="2438400"/>
            <a:ext cx="6586489"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Drinks Wine</a:t>
            </a:r>
          </a:p>
          <a:p>
            <a:pPr indent="-228600">
              <a:lnSpc>
                <a:spcPct val="90000"/>
              </a:lnSpc>
              <a:spcAft>
                <a:spcPts val="600"/>
              </a:spcAft>
              <a:buFont typeface="Arial" panose="020B0604020202020204" pitchFamily="34" charset="0"/>
              <a:buChar char="•"/>
            </a:pPr>
            <a:r>
              <a:rPr lang="en-US" sz="2000" dirty="0"/>
              <a:t>Eats a lot of bread</a:t>
            </a:r>
          </a:p>
          <a:p>
            <a:pPr indent="-228600">
              <a:lnSpc>
                <a:spcPct val="90000"/>
              </a:lnSpc>
              <a:spcAft>
                <a:spcPts val="600"/>
              </a:spcAft>
              <a:buFont typeface="Arial" panose="020B0604020202020204" pitchFamily="34" charset="0"/>
              <a:buChar char="•"/>
            </a:pPr>
            <a:r>
              <a:rPr lang="en-US" sz="2000" dirty="0"/>
              <a:t>Wears a beret</a:t>
            </a:r>
          </a:p>
          <a:p>
            <a:pPr indent="-228600">
              <a:lnSpc>
                <a:spcPct val="90000"/>
              </a:lnSpc>
              <a:spcAft>
                <a:spcPts val="600"/>
              </a:spcAft>
              <a:buFont typeface="Arial" panose="020B0604020202020204" pitchFamily="34" charset="0"/>
              <a:buChar char="•"/>
            </a:pPr>
            <a:r>
              <a:rPr lang="en-US" sz="2000" dirty="0"/>
              <a:t>Has a long mustache</a:t>
            </a:r>
          </a:p>
          <a:p>
            <a:pPr indent="-228600">
              <a:lnSpc>
                <a:spcPct val="90000"/>
              </a:lnSpc>
              <a:spcAft>
                <a:spcPts val="600"/>
              </a:spcAft>
              <a:buFont typeface="Arial" panose="020B0604020202020204" pitchFamily="34" charset="0"/>
              <a:buChar char="•"/>
            </a:pPr>
            <a:r>
              <a:rPr lang="en-US" sz="2000" dirty="0"/>
              <a:t>Rude </a:t>
            </a:r>
          </a:p>
          <a:p>
            <a:pPr indent="-228600">
              <a:lnSpc>
                <a:spcPct val="90000"/>
              </a:lnSpc>
              <a:spcAft>
                <a:spcPts val="600"/>
              </a:spcAft>
              <a:buFont typeface="Arial" panose="020B0604020202020204" pitchFamily="34" charset="0"/>
              <a:buChar char="•"/>
            </a:pPr>
            <a:r>
              <a:rPr lang="en-US" sz="2000" dirty="0"/>
              <a:t>Swears a lot  </a:t>
            </a:r>
          </a:p>
          <a:p>
            <a:pPr indent="-228600">
              <a:lnSpc>
                <a:spcPct val="90000"/>
              </a:lnSpc>
              <a:spcAft>
                <a:spcPts val="600"/>
              </a:spcAft>
              <a:buFont typeface="Arial" panose="020B0604020202020204" pitchFamily="34" charset="0"/>
              <a:buChar char="•"/>
            </a:pPr>
            <a:endParaRPr lang="en-US" sz="2000" dirty="0"/>
          </a:p>
        </p:txBody>
      </p:sp>
      <p:pic>
        <p:nvPicPr>
          <p:cNvPr id="4" name="Picture 3">
            <a:extLst>
              <a:ext uri="{FF2B5EF4-FFF2-40B4-BE49-F238E27FC236}">
                <a16:creationId xmlns:a16="http://schemas.microsoft.com/office/drawing/2014/main" id="{2A319C39-DE0D-4A86-BEB0-62A3FA8A4858}"/>
              </a:ext>
            </a:extLst>
          </p:cNvPr>
          <p:cNvPicPr>
            <a:picLocks noChangeAspect="1"/>
          </p:cNvPicPr>
          <p:nvPr/>
        </p:nvPicPr>
        <p:blipFill rotWithShape="1">
          <a:blip r:embed="rId2"/>
          <a:srcRect l="441" r="8830"/>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769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254E686-D5AD-433B-B483-01F234DF76C9}"/>
              </a:ext>
            </a:extLst>
          </p:cNvPr>
          <p:cNvSpPr txBox="1"/>
          <p:nvPr/>
        </p:nvSpPr>
        <p:spPr>
          <a:xfrm>
            <a:off x="4965431" y="1621019"/>
            <a:ext cx="3175170" cy="341632"/>
          </a:xfrm>
          <a:prstGeom prst="rect">
            <a:avLst/>
          </a:prstGeom>
          <a:noFill/>
        </p:spPr>
        <p:txBody>
          <a:bodyPr wrap="square">
            <a:spAutoFit/>
          </a:bodyPr>
          <a:lstStyle/>
          <a:p>
            <a:pPr>
              <a:lnSpc>
                <a:spcPct val="90000"/>
              </a:lnSpc>
              <a:spcAft>
                <a:spcPts val="600"/>
              </a:spcAft>
            </a:pPr>
            <a:r>
              <a:rPr lang="en-US" sz="1800" dirty="0"/>
              <a:t>Image from WordPress, 2013.</a:t>
            </a:r>
          </a:p>
        </p:txBody>
      </p:sp>
    </p:spTree>
    <p:extLst>
      <p:ext uri="{BB962C8B-B14F-4D97-AF65-F5344CB8AC3E}">
        <p14:creationId xmlns:p14="http://schemas.microsoft.com/office/powerpoint/2010/main" val="2474367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A5F2E99-43A4-4BCD-B448-8AD06B90DDEC}"/>
              </a:ext>
            </a:extLst>
          </p:cNvPr>
          <p:cNvSpPr/>
          <p:nvPr/>
        </p:nvSpPr>
        <p:spPr>
          <a:xfrm>
            <a:off x="8172971" y="2354408"/>
            <a:ext cx="2808283" cy="103413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kern="1200" dirty="0">
                <a:ln w="0"/>
                <a:solidFill>
                  <a:schemeClr val="tx1"/>
                </a:solidFill>
                <a:effectLst>
                  <a:outerShdw blurRad="38100" dist="19050" dir="2700000" algn="tl" rotWithShape="0">
                    <a:schemeClr val="dk1">
                      <a:alpha val="40000"/>
                    </a:schemeClr>
                  </a:outerShdw>
                </a:effectLst>
                <a:latin typeface="+mj-lt"/>
                <a:ea typeface="+mj-ea"/>
                <a:cs typeface="+mj-cs"/>
              </a:rPr>
              <a:t>Nerd?</a:t>
            </a:r>
            <a:endPar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8" name="Oval 17">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c 23">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763175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892A52-AB25-401A-A5C2-81349184E259}"/>
              </a:ext>
            </a:extLst>
          </p:cNvPr>
          <p:cNvPicPr>
            <a:picLocks noChangeAspect="1"/>
          </p:cNvPicPr>
          <p:nvPr/>
        </p:nvPicPr>
        <p:blipFill rotWithShape="1">
          <a:blip r:embed="rId2"/>
          <a:srcRect l="5907" r="14632"/>
          <a:stretch/>
        </p:blipFill>
        <p:spPr>
          <a:xfrm>
            <a:off x="278296" y="861392"/>
            <a:ext cx="4724361" cy="4709619"/>
          </a:xfrm>
          <a:prstGeom prst="rect">
            <a:avLst/>
          </a:prstGeom>
        </p:spPr>
      </p:pic>
      <p:cxnSp>
        <p:nvCxnSpPr>
          <p:cNvPr id="4" name="Straight Connector 3">
            <a:extLst>
              <a:ext uri="{FF2B5EF4-FFF2-40B4-BE49-F238E27FC236}">
                <a16:creationId xmlns:a16="http://schemas.microsoft.com/office/drawing/2014/main" id="{27EE44BD-01CA-4D41-BA87-05116703F9C3}"/>
              </a:ext>
            </a:extLst>
          </p:cNvPr>
          <p:cNvCxnSpPr/>
          <p:nvPr/>
        </p:nvCxnSpPr>
        <p:spPr>
          <a:xfrm>
            <a:off x="5128592" y="2411896"/>
            <a:ext cx="5075582"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C3E5096-F6C6-4EF1-8622-5C30A175C176}"/>
              </a:ext>
            </a:extLst>
          </p:cNvPr>
          <p:cNvSpPr txBox="1"/>
          <p:nvPr/>
        </p:nvSpPr>
        <p:spPr>
          <a:xfrm>
            <a:off x="5002657" y="1948934"/>
            <a:ext cx="3432313" cy="369332"/>
          </a:xfrm>
          <a:prstGeom prst="rect">
            <a:avLst/>
          </a:prstGeom>
          <a:noFill/>
        </p:spPr>
        <p:txBody>
          <a:bodyPr wrap="square">
            <a:spAutoFit/>
          </a:bodyPr>
          <a:lstStyle/>
          <a:p>
            <a:r>
              <a:rPr lang="en-GB" dirty="0"/>
              <a:t>Image from Hancock, 2017. </a:t>
            </a:r>
          </a:p>
        </p:txBody>
      </p:sp>
      <p:sp>
        <p:nvSpPr>
          <p:cNvPr id="7" name="TextBox 6">
            <a:extLst>
              <a:ext uri="{FF2B5EF4-FFF2-40B4-BE49-F238E27FC236}">
                <a16:creationId xmlns:a16="http://schemas.microsoft.com/office/drawing/2014/main" id="{DF453F22-2FE4-44A3-93AF-4D34B5681B47}"/>
              </a:ext>
            </a:extLst>
          </p:cNvPr>
          <p:cNvSpPr txBox="1"/>
          <p:nvPr/>
        </p:nvSpPr>
        <p:spPr>
          <a:xfrm>
            <a:off x="5247860" y="2744238"/>
            <a:ext cx="579120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Wears glasses</a:t>
            </a:r>
          </a:p>
          <a:p>
            <a:pPr marL="285750" indent="-285750">
              <a:buFont typeface="Arial" panose="020B0604020202020204" pitchFamily="34" charset="0"/>
              <a:buChar char="•"/>
            </a:pPr>
            <a:r>
              <a:rPr lang="en-GB" dirty="0"/>
              <a:t>Wears a tie/bow tie</a:t>
            </a:r>
          </a:p>
          <a:p>
            <a:pPr marL="285750" indent="-285750">
              <a:buFont typeface="Arial" panose="020B0604020202020204" pitchFamily="34" charset="0"/>
              <a:buChar char="•"/>
            </a:pPr>
            <a:r>
              <a:rPr lang="en-GB" dirty="0"/>
              <a:t>Wears a shirt</a:t>
            </a:r>
          </a:p>
          <a:p>
            <a:pPr marL="285750" indent="-285750">
              <a:buFont typeface="Arial" panose="020B0604020202020204" pitchFamily="34" charset="0"/>
              <a:buChar char="•"/>
            </a:pPr>
            <a:r>
              <a:rPr lang="en-GB" dirty="0"/>
              <a:t>Has spots/pimples </a:t>
            </a:r>
          </a:p>
          <a:p>
            <a:pPr marL="285750" indent="-285750">
              <a:buFont typeface="Arial" panose="020B0604020202020204" pitchFamily="34" charset="0"/>
              <a:buChar char="•"/>
            </a:pPr>
            <a:r>
              <a:rPr lang="en-GB" dirty="0"/>
              <a:t>Constantly on the computer or reading books</a:t>
            </a:r>
          </a:p>
          <a:p>
            <a:pPr marL="285750" indent="-285750">
              <a:buFont typeface="Arial" panose="020B0604020202020204" pitchFamily="34" charset="0"/>
              <a:buChar char="•"/>
            </a:pPr>
            <a:r>
              <a:rPr lang="en-GB" dirty="0"/>
              <a:t>shy / quiet / introverted </a:t>
            </a:r>
          </a:p>
        </p:txBody>
      </p:sp>
    </p:spTree>
    <p:extLst>
      <p:ext uri="{BB962C8B-B14F-4D97-AF65-F5344CB8AC3E}">
        <p14:creationId xmlns:p14="http://schemas.microsoft.com/office/powerpoint/2010/main" val="1562139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404F501-6B86-4BF7-817E-A6530897DE8F}"/>
              </a:ext>
            </a:extLst>
          </p:cNvPr>
          <p:cNvSpPr/>
          <p:nvPr/>
        </p:nvSpPr>
        <p:spPr>
          <a:xfrm>
            <a:off x="8066043" y="2227949"/>
            <a:ext cx="2387601" cy="104819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kern="1200" dirty="0">
                <a:ln w="0"/>
                <a:solidFill>
                  <a:schemeClr val="tx1"/>
                </a:solidFill>
                <a:effectLst>
                  <a:outerShdw blurRad="38100" dist="19050" dir="2700000" algn="tl" rotWithShape="0">
                    <a:schemeClr val="dk1">
                      <a:alpha val="40000"/>
                    </a:schemeClr>
                  </a:outerShdw>
                </a:effectLst>
                <a:latin typeface="+mj-lt"/>
                <a:ea typeface="+mj-ea"/>
                <a:cs typeface="+mj-cs"/>
              </a:rPr>
              <a:t>Goth?</a:t>
            </a:r>
            <a:endParaRPr lang="en-US" sz="60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endParaRP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674094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EB378F-34DA-44D8-8DD1-FE781E45FB9A}"/>
              </a:ext>
            </a:extLst>
          </p:cNvPr>
          <p:cNvPicPr>
            <a:picLocks noChangeAspect="1"/>
          </p:cNvPicPr>
          <p:nvPr/>
        </p:nvPicPr>
        <p:blipFill rotWithShape="1">
          <a:blip r:embed="rId2"/>
          <a:srcRect l="26929" t="-1888" r="29412" b="1888"/>
          <a:stretch/>
        </p:blipFill>
        <p:spPr>
          <a:xfrm>
            <a:off x="604911" y="355209"/>
            <a:ext cx="2940147" cy="6147581"/>
          </a:xfrm>
          <a:prstGeom prst="rect">
            <a:avLst/>
          </a:prstGeom>
        </p:spPr>
      </p:pic>
      <p:sp>
        <p:nvSpPr>
          <p:cNvPr id="4" name="TextBox 3">
            <a:extLst>
              <a:ext uri="{FF2B5EF4-FFF2-40B4-BE49-F238E27FC236}">
                <a16:creationId xmlns:a16="http://schemas.microsoft.com/office/drawing/2014/main" id="{A0F30BC9-8666-4A38-89D9-9AEC386ADEBF}"/>
              </a:ext>
            </a:extLst>
          </p:cNvPr>
          <p:cNvSpPr txBox="1"/>
          <p:nvPr/>
        </p:nvSpPr>
        <p:spPr>
          <a:xfrm>
            <a:off x="4333460" y="1617629"/>
            <a:ext cx="3313044" cy="369332"/>
          </a:xfrm>
          <a:prstGeom prst="rect">
            <a:avLst/>
          </a:prstGeom>
          <a:noFill/>
        </p:spPr>
        <p:txBody>
          <a:bodyPr wrap="square">
            <a:spAutoFit/>
          </a:bodyPr>
          <a:lstStyle/>
          <a:p>
            <a:r>
              <a:rPr lang="en-GB" dirty="0"/>
              <a:t>Image from Punk Designs, 2021.</a:t>
            </a:r>
          </a:p>
        </p:txBody>
      </p:sp>
      <p:cxnSp>
        <p:nvCxnSpPr>
          <p:cNvPr id="6" name="Straight Connector 5">
            <a:extLst>
              <a:ext uri="{FF2B5EF4-FFF2-40B4-BE49-F238E27FC236}">
                <a16:creationId xmlns:a16="http://schemas.microsoft.com/office/drawing/2014/main" id="{240953AA-0367-479F-B123-C788821BE8B4}"/>
              </a:ext>
            </a:extLst>
          </p:cNvPr>
          <p:cNvCxnSpPr>
            <a:cxnSpLocks/>
          </p:cNvCxnSpPr>
          <p:nvPr/>
        </p:nvCxnSpPr>
        <p:spPr>
          <a:xfrm>
            <a:off x="4227443" y="2026717"/>
            <a:ext cx="6546574" cy="0"/>
          </a:xfrm>
          <a:prstGeom prst="line">
            <a:avLst/>
          </a:prstGeom>
        </p:spPr>
        <p:style>
          <a:lnRef idx="1">
            <a:schemeClr val="accent2"/>
          </a:lnRef>
          <a:fillRef idx="0">
            <a:schemeClr val="accent2"/>
          </a:fillRef>
          <a:effectRef idx="0">
            <a:schemeClr val="accent2"/>
          </a:effectRef>
          <a:fontRef idx="minor">
            <a:schemeClr val="tx1"/>
          </a:fontRef>
        </p:style>
      </p:cxnSp>
      <p:sp>
        <p:nvSpPr>
          <p:cNvPr id="8" name="TextBox 7">
            <a:extLst>
              <a:ext uri="{FF2B5EF4-FFF2-40B4-BE49-F238E27FC236}">
                <a16:creationId xmlns:a16="http://schemas.microsoft.com/office/drawing/2014/main" id="{2FFAA13B-3403-4B6E-9504-71ED5CDB6126}"/>
              </a:ext>
            </a:extLst>
          </p:cNvPr>
          <p:cNvSpPr txBox="1"/>
          <p:nvPr/>
        </p:nvSpPr>
        <p:spPr>
          <a:xfrm>
            <a:off x="4333460" y="2544417"/>
            <a:ext cx="7156175" cy="1477328"/>
          </a:xfrm>
          <a:prstGeom prst="rect">
            <a:avLst/>
          </a:prstGeom>
          <a:noFill/>
        </p:spPr>
        <p:txBody>
          <a:bodyPr wrap="square" rtlCol="0">
            <a:spAutoFit/>
          </a:bodyPr>
          <a:lstStyle/>
          <a:p>
            <a:pPr marL="285750" indent="-285750">
              <a:buFont typeface="Arial" panose="020B0604020202020204" pitchFamily="34" charset="0"/>
              <a:buChar char="•"/>
            </a:pPr>
            <a:r>
              <a:rPr lang="en-GB" dirty="0"/>
              <a:t>Wears all Black clothing </a:t>
            </a:r>
          </a:p>
          <a:p>
            <a:pPr marL="285750" indent="-285750">
              <a:buFont typeface="Arial" panose="020B0604020202020204" pitchFamily="34" charset="0"/>
              <a:buChar char="•"/>
            </a:pPr>
            <a:r>
              <a:rPr lang="en-GB" dirty="0"/>
              <a:t>Dark make-up</a:t>
            </a:r>
          </a:p>
          <a:p>
            <a:pPr marL="285750" indent="-285750">
              <a:buFont typeface="Arial" panose="020B0604020202020204" pitchFamily="34" charset="0"/>
              <a:buChar char="•"/>
            </a:pPr>
            <a:r>
              <a:rPr lang="en-GB" dirty="0"/>
              <a:t>Chock chain necklace </a:t>
            </a:r>
          </a:p>
          <a:p>
            <a:pPr marL="285750" indent="-285750">
              <a:buFont typeface="Arial" panose="020B0604020202020204" pitchFamily="34" charset="0"/>
              <a:buChar char="•"/>
            </a:pPr>
            <a:r>
              <a:rPr lang="en-GB" dirty="0"/>
              <a:t>Bracelets </a:t>
            </a:r>
          </a:p>
          <a:p>
            <a:pPr marL="285750" indent="-285750">
              <a:buFont typeface="Arial" panose="020B0604020202020204" pitchFamily="34" charset="0"/>
              <a:buChar char="•"/>
            </a:pPr>
            <a:r>
              <a:rPr lang="en-GB" dirty="0"/>
              <a:t>Listens to heavy metal music </a:t>
            </a:r>
          </a:p>
        </p:txBody>
      </p:sp>
    </p:spTree>
    <p:extLst>
      <p:ext uri="{BB962C8B-B14F-4D97-AF65-F5344CB8AC3E}">
        <p14:creationId xmlns:p14="http://schemas.microsoft.com/office/powerpoint/2010/main" val="35983983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2842E41-04AC-4312-A3D8-6E2B9C740447}"/>
              </a:ext>
            </a:extLst>
          </p:cNvPr>
          <p:cNvSpPr/>
          <p:nvPr/>
        </p:nvSpPr>
        <p:spPr>
          <a:xfrm>
            <a:off x="6445811" y="1855346"/>
            <a:ext cx="4982540" cy="3008202"/>
          </a:xfrm>
          <a:prstGeom prst="rect">
            <a:avLst/>
          </a:prstGeom>
        </p:spPr>
        <p:txBody>
          <a:bodyPr vert="horz" lIns="91440" tIns="45720" rIns="91440" bIns="45720" rtlCol="0" anchor="b">
            <a:normAutofit fontScale="55000" lnSpcReduction="20000"/>
          </a:bodyPr>
          <a:lstStyle/>
          <a:p>
            <a:pPr algn="ctr">
              <a:lnSpc>
                <a:spcPct val="90000"/>
              </a:lnSpc>
              <a:spcBef>
                <a:spcPct val="0"/>
              </a:spcBef>
              <a:spcAft>
                <a:spcPts val="600"/>
              </a:spcAft>
            </a:pPr>
            <a:r>
              <a:rPr lang="en-US" sz="9800" b="0" u="sng"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Reverse the scenario </a:t>
            </a:r>
          </a:p>
          <a:p>
            <a:pPr algn="ctr">
              <a:lnSpc>
                <a:spcPct val="90000"/>
              </a:lnSpc>
              <a:spcBef>
                <a:spcPct val="0"/>
              </a:spcBef>
              <a:spcAft>
                <a:spcPts val="600"/>
              </a:spcAft>
            </a:pPr>
            <a:endParaRPr lang="en-US" sz="3400" b="0" u="sng"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a:p>
            <a:pPr algn="ctr">
              <a:lnSpc>
                <a:spcPct val="90000"/>
              </a:lnSpc>
              <a:spcBef>
                <a:spcPct val="0"/>
              </a:spcBef>
              <a:spcAft>
                <a:spcPts val="600"/>
              </a:spcAft>
            </a:pPr>
            <a:endParaRPr lang="en-US" sz="4400" u="sng"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a:p>
            <a:pPr algn="ctr">
              <a:lnSpc>
                <a:spcPct val="90000"/>
              </a:lnSpc>
              <a:spcBef>
                <a:spcPct val="0"/>
              </a:spcBef>
              <a:spcAft>
                <a:spcPts val="600"/>
              </a:spcAft>
            </a:pPr>
            <a:r>
              <a:rPr lang="en-US" sz="440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Look at the next few photos and think of stereotypical words people might say. </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347065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CF3C91-900E-4066-B8F6-3546142BE9FA}"/>
              </a:ext>
            </a:extLst>
          </p:cNvPr>
          <p:cNvSpPr txBox="1"/>
          <p:nvPr/>
        </p:nvSpPr>
        <p:spPr>
          <a:xfrm>
            <a:off x="149285" y="3831459"/>
            <a:ext cx="2067339" cy="646331"/>
          </a:xfrm>
          <a:prstGeom prst="rect">
            <a:avLst/>
          </a:prstGeom>
          <a:noFill/>
        </p:spPr>
        <p:txBody>
          <a:bodyPr wrap="square">
            <a:spAutoFit/>
          </a:bodyPr>
          <a:lstStyle/>
          <a:p>
            <a:pPr algn="ctr"/>
            <a:r>
              <a:rPr lang="en-GB" dirty="0"/>
              <a:t>Above Image from Grassby, 2016. </a:t>
            </a:r>
          </a:p>
        </p:txBody>
      </p:sp>
      <p:pic>
        <p:nvPicPr>
          <p:cNvPr id="4" name="Picture 3">
            <a:extLst>
              <a:ext uri="{FF2B5EF4-FFF2-40B4-BE49-F238E27FC236}">
                <a16:creationId xmlns:a16="http://schemas.microsoft.com/office/drawing/2014/main" id="{B0F50D8D-62DA-4AA9-BA19-A034A0D4A43F}"/>
              </a:ext>
            </a:extLst>
          </p:cNvPr>
          <p:cNvPicPr>
            <a:picLocks noChangeAspect="1"/>
          </p:cNvPicPr>
          <p:nvPr/>
        </p:nvPicPr>
        <p:blipFill rotWithShape="1">
          <a:blip r:embed="rId2"/>
          <a:srcRect t="11140" b="439"/>
          <a:stretch/>
        </p:blipFill>
        <p:spPr>
          <a:xfrm>
            <a:off x="0" y="1"/>
            <a:ext cx="4411431" cy="3840480"/>
          </a:xfrm>
          <a:prstGeom prst="rect">
            <a:avLst/>
          </a:prstGeom>
        </p:spPr>
      </p:pic>
      <p:pic>
        <p:nvPicPr>
          <p:cNvPr id="5" name="Picture 4">
            <a:extLst>
              <a:ext uri="{FF2B5EF4-FFF2-40B4-BE49-F238E27FC236}">
                <a16:creationId xmlns:a16="http://schemas.microsoft.com/office/drawing/2014/main" id="{7E2AA182-8B02-4970-975E-5A95E0FCE8C3}"/>
              </a:ext>
            </a:extLst>
          </p:cNvPr>
          <p:cNvPicPr>
            <a:picLocks noChangeAspect="1"/>
          </p:cNvPicPr>
          <p:nvPr/>
        </p:nvPicPr>
        <p:blipFill>
          <a:blip r:embed="rId3"/>
          <a:stretch>
            <a:fillRect/>
          </a:stretch>
        </p:blipFill>
        <p:spPr>
          <a:xfrm>
            <a:off x="7995138" y="3429000"/>
            <a:ext cx="4196862" cy="3398614"/>
          </a:xfrm>
          <a:prstGeom prst="rect">
            <a:avLst/>
          </a:prstGeom>
        </p:spPr>
      </p:pic>
      <p:sp>
        <p:nvSpPr>
          <p:cNvPr id="7" name="TextBox 6">
            <a:extLst>
              <a:ext uri="{FF2B5EF4-FFF2-40B4-BE49-F238E27FC236}">
                <a16:creationId xmlns:a16="http://schemas.microsoft.com/office/drawing/2014/main" id="{6FC1E777-B528-48C0-870E-81D2A25DE249}"/>
              </a:ext>
            </a:extLst>
          </p:cNvPr>
          <p:cNvSpPr txBox="1"/>
          <p:nvPr/>
        </p:nvSpPr>
        <p:spPr>
          <a:xfrm>
            <a:off x="9379688" y="2782669"/>
            <a:ext cx="2690192" cy="646331"/>
          </a:xfrm>
          <a:prstGeom prst="rect">
            <a:avLst/>
          </a:prstGeom>
          <a:noFill/>
        </p:spPr>
        <p:txBody>
          <a:bodyPr wrap="square">
            <a:spAutoFit/>
          </a:bodyPr>
          <a:lstStyle/>
          <a:p>
            <a:pPr algn="ctr"/>
            <a:r>
              <a:rPr lang="en-GB" dirty="0"/>
              <a:t>Below Image from Sanjeri, 2017. </a:t>
            </a:r>
          </a:p>
        </p:txBody>
      </p:sp>
      <p:pic>
        <p:nvPicPr>
          <p:cNvPr id="10" name="Picture 9">
            <a:extLst>
              <a:ext uri="{FF2B5EF4-FFF2-40B4-BE49-F238E27FC236}">
                <a16:creationId xmlns:a16="http://schemas.microsoft.com/office/drawing/2014/main" id="{AEAF2BA6-DF5C-454A-943A-DFCF5C6079A8}"/>
              </a:ext>
            </a:extLst>
          </p:cNvPr>
          <p:cNvPicPr>
            <a:picLocks noChangeAspect="1"/>
          </p:cNvPicPr>
          <p:nvPr/>
        </p:nvPicPr>
        <p:blipFill rotWithShape="1">
          <a:blip r:embed="rId4"/>
          <a:srcRect b="10764"/>
          <a:stretch/>
        </p:blipFill>
        <p:spPr>
          <a:xfrm>
            <a:off x="3890926" y="-2292"/>
            <a:ext cx="5366643" cy="3690721"/>
          </a:xfrm>
          <a:prstGeom prst="rect">
            <a:avLst/>
          </a:prstGeom>
        </p:spPr>
      </p:pic>
      <p:sp>
        <p:nvSpPr>
          <p:cNvPr id="12" name="TextBox 11">
            <a:extLst>
              <a:ext uri="{FF2B5EF4-FFF2-40B4-BE49-F238E27FC236}">
                <a16:creationId xmlns:a16="http://schemas.microsoft.com/office/drawing/2014/main" id="{31A444E5-88EB-44B3-97EC-2C6851B20B8A}"/>
              </a:ext>
            </a:extLst>
          </p:cNvPr>
          <p:cNvSpPr txBox="1"/>
          <p:nvPr/>
        </p:nvSpPr>
        <p:spPr>
          <a:xfrm>
            <a:off x="9379688" y="217314"/>
            <a:ext cx="2536866" cy="646331"/>
          </a:xfrm>
          <a:prstGeom prst="rect">
            <a:avLst/>
          </a:prstGeom>
          <a:noFill/>
        </p:spPr>
        <p:txBody>
          <a:bodyPr wrap="square">
            <a:spAutoFit/>
          </a:bodyPr>
          <a:lstStyle/>
          <a:p>
            <a:pPr algn="ctr"/>
            <a:r>
              <a:rPr lang="en-GB" dirty="0"/>
              <a:t>Image from Oneinchpunch, 2018.</a:t>
            </a:r>
          </a:p>
        </p:txBody>
      </p:sp>
      <p:pic>
        <p:nvPicPr>
          <p:cNvPr id="13" name="Picture 12">
            <a:extLst>
              <a:ext uri="{FF2B5EF4-FFF2-40B4-BE49-F238E27FC236}">
                <a16:creationId xmlns:a16="http://schemas.microsoft.com/office/drawing/2014/main" id="{76F99D96-9C04-467F-9032-10900D054A57}"/>
              </a:ext>
            </a:extLst>
          </p:cNvPr>
          <p:cNvPicPr>
            <a:picLocks noChangeAspect="1"/>
          </p:cNvPicPr>
          <p:nvPr/>
        </p:nvPicPr>
        <p:blipFill>
          <a:blip r:embed="rId5"/>
          <a:stretch>
            <a:fillRect/>
          </a:stretch>
        </p:blipFill>
        <p:spPr>
          <a:xfrm>
            <a:off x="2186608" y="3688429"/>
            <a:ext cx="5944517" cy="3221869"/>
          </a:xfrm>
          <a:prstGeom prst="rect">
            <a:avLst/>
          </a:prstGeom>
        </p:spPr>
      </p:pic>
      <p:sp>
        <p:nvSpPr>
          <p:cNvPr id="17" name="TextBox 16">
            <a:extLst>
              <a:ext uri="{FF2B5EF4-FFF2-40B4-BE49-F238E27FC236}">
                <a16:creationId xmlns:a16="http://schemas.microsoft.com/office/drawing/2014/main" id="{3CC76D7C-7C36-458E-9583-0749A0B399C6}"/>
              </a:ext>
            </a:extLst>
          </p:cNvPr>
          <p:cNvSpPr txBox="1"/>
          <p:nvPr/>
        </p:nvSpPr>
        <p:spPr>
          <a:xfrm>
            <a:off x="-69376" y="5946961"/>
            <a:ext cx="2325360" cy="646331"/>
          </a:xfrm>
          <a:prstGeom prst="rect">
            <a:avLst/>
          </a:prstGeom>
          <a:noFill/>
        </p:spPr>
        <p:txBody>
          <a:bodyPr wrap="square">
            <a:spAutoFit/>
          </a:bodyPr>
          <a:lstStyle/>
          <a:p>
            <a:pPr algn="ctr"/>
            <a:r>
              <a:rPr lang="en-GB" dirty="0"/>
              <a:t>Image from Your Teen Magazine, 2019. </a:t>
            </a:r>
          </a:p>
        </p:txBody>
      </p:sp>
    </p:spTree>
    <p:extLst>
      <p:ext uri="{BB962C8B-B14F-4D97-AF65-F5344CB8AC3E}">
        <p14:creationId xmlns:p14="http://schemas.microsoft.com/office/powerpoint/2010/main" val="2694473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2842E41-04AC-4312-A3D8-6E2B9C740447}"/>
              </a:ext>
            </a:extLst>
          </p:cNvPr>
          <p:cNvSpPr/>
          <p:nvPr/>
        </p:nvSpPr>
        <p:spPr>
          <a:xfrm>
            <a:off x="6445811" y="1855346"/>
            <a:ext cx="4982540" cy="3008202"/>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240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TextBox 13">
            <a:extLst>
              <a:ext uri="{FF2B5EF4-FFF2-40B4-BE49-F238E27FC236}">
                <a16:creationId xmlns:a16="http://schemas.microsoft.com/office/drawing/2014/main" id="{7BB90F75-461B-45B0-99A1-55C8EF362740}"/>
              </a:ext>
            </a:extLst>
          </p:cNvPr>
          <p:cNvSpPr txBox="1"/>
          <p:nvPr/>
        </p:nvSpPr>
        <p:spPr>
          <a:xfrm>
            <a:off x="6306111" y="1078243"/>
            <a:ext cx="5592564" cy="5262979"/>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Negative</a:t>
            </a:r>
            <a:r>
              <a:rPr lang="en-GB" sz="2800" u="sng" dirty="0">
                <a:latin typeface="Arial" panose="020B0604020202020204" pitchFamily="34" charset="0"/>
                <a:cs typeface="Arial" panose="020B0604020202020204" pitchFamily="34" charset="0"/>
              </a:rPr>
              <a:t> words used to describe young people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Drug addicts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Out parting all the time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 the way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Up to no good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Causing trouble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Moody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Immature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Undisciplined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Unsophisticated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Good for nothing </a:t>
            </a:r>
          </a:p>
        </p:txBody>
      </p:sp>
    </p:spTree>
    <p:extLst>
      <p:ext uri="{BB962C8B-B14F-4D97-AF65-F5344CB8AC3E}">
        <p14:creationId xmlns:p14="http://schemas.microsoft.com/office/powerpoint/2010/main" val="3810565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CF3C91-900E-4066-B8F6-3546142BE9FA}"/>
              </a:ext>
            </a:extLst>
          </p:cNvPr>
          <p:cNvSpPr txBox="1"/>
          <p:nvPr/>
        </p:nvSpPr>
        <p:spPr>
          <a:xfrm>
            <a:off x="149285" y="3831459"/>
            <a:ext cx="2067339" cy="646331"/>
          </a:xfrm>
          <a:prstGeom prst="rect">
            <a:avLst/>
          </a:prstGeom>
          <a:noFill/>
        </p:spPr>
        <p:txBody>
          <a:bodyPr wrap="square">
            <a:spAutoFit/>
          </a:bodyPr>
          <a:lstStyle/>
          <a:p>
            <a:pPr algn="ctr"/>
            <a:r>
              <a:rPr lang="en-GB" dirty="0"/>
              <a:t>Above Image from Grassby, 2016. </a:t>
            </a:r>
          </a:p>
        </p:txBody>
      </p:sp>
      <p:pic>
        <p:nvPicPr>
          <p:cNvPr id="4" name="Picture 3">
            <a:extLst>
              <a:ext uri="{FF2B5EF4-FFF2-40B4-BE49-F238E27FC236}">
                <a16:creationId xmlns:a16="http://schemas.microsoft.com/office/drawing/2014/main" id="{B0F50D8D-62DA-4AA9-BA19-A034A0D4A43F}"/>
              </a:ext>
            </a:extLst>
          </p:cNvPr>
          <p:cNvPicPr>
            <a:picLocks noChangeAspect="1"/>
          </p:cNvPicPr>
          <p:nvPr/>
        </p:nvPicPr>
        <p:blipFill rotWithShape="1">
          <a:blip r:embed="rId2"/>
          <a:srcRect t="11140" b="439"/>
          <a:stretch/>
        </p:blipFill>
        <p:spPr>
          <a:xfrm>
            <a:off x="0" y="1"/>
            <a:ext cx="4411431" cy="3840480"/>
          </a:xfrm>
          <a:prstGeom prst="rect">
            <a:avLst/>
          </a:prstGeom>
        </p:spPr>
      </p:pic>
      <p:pic>
        <p:nvPicPr>
          <p:cNvPr id="5" name="Picture 4">
            <a:extLst>
              <a:ext uri="{FF2B5EF4-FFF2-40B4-BE49-F238E27FC236}">
                <a16:creationId xmlns:a16="http://schemas.microsoft.com/office/drawing/2014/main" id="{7E2AA182-8B02-4970-975E-5A95E0FCE8C3}"/>
              </a:ext>
            </a:extLst>
          </p:cNvPr>
          <p:cNvPicPr>
            <a:picLocks noChangeAspect="1"/>
          </p:cNvPicPr>
          <p:nvPr/>
        </p:nvPicPr>
        <p:blipFill>
          <a:blip r:embed="rId3"/>
          <a:stretch>
            <a:fillRect/>
          </a:stretch>
        </p:blipFill>
        <p:spPr>
          <a:xfrm>
            <a:off x="7995138" y="3429000"/>
            <a:ext cx="4196862" cy="3398614"/>
          </a:xfrm>
          <a:prstGeom prst="rect">
            <a:avLst/>
          </a:prstGeom>
        </p:spPr>
      </p:pic>
      <p:sp>
        <p:nvSpPr>
          <p:cNvPr id="7" name="TextBox 6">
            <a:extLst>
              <a:ext uri="{FF2B5EF4-FFF2-40B4-BE49-F238E27FC236}">
                <a16:creationId xmlns:a16="http://schemas.microsoft.com/office/drawing/2014/main" id="{6FC1E777-B528-48C0-870E-81D2A25DE249}"/>
              </a:ext>
            </a:extLst>
          </p:cNvPr>
          <p:cNvSpPr txBox="1"/>
          <p:nvPr/>
        </p:nvSpPr>
        <p:spPr>
          <a:xfrm>
            <a:off x="9379688" y="2782669"/>
            <a:ext cx="2690192" cy="646331"/>
          </a:xfrm>
          <a:prstGeom prst="rect">
            <a:avLst/>
          </a:prstGeom>
          <a:noFill/>
        </p:spPr>
        <p:txBody>
          <a:bodyPr wrap="square">
            <a:spAutoFit/>
          </a:bodyPr>
          <a:lstStyle/>
          <a:p>
            <a:pPr algn="ctr"/>
            <a:r>
              <a:rPr lang="en-GB" dirty="0"/>
              <a:t>Below Image from Sanjeri, 2017. </a:t>
            </a:r>
          </a:p>
        </p:txBody>
      </p:sp>
      <p:pic>
        <p:nvPicPr>
          <p:cNvPr id="10" name="Picture 9">
            <a:extLst>
              <a:ext uri="{FF2B5EF4-FFF2-40B4-BE49-F238E27FC236}">
                <a16:creationId xmlns:a16="http://schemas.microsoft.com/office/drawing/2014/main" id="{AEAF2BA6-DF5C-454A-943A-DFCF5C6079A8}"/>
              </a:ext>
            </a:extLst>
          </p:cNvPr>
          <p:cNvPicPr>
            <a:picLocks noChangeAspect="1"/>
          </p:cNvPicPr>
          <p:nvPr/>
        </p:nvPicPr>
        <p:blipFill rotWithShape="1">
          <a:blip r:embed="rId4"/>
          <a:srcRect b="10764"/>
          <a:stretch/>
        </p:blipFill>
        <p:spPr>
          <a:xfrm>
            <a:off x="3890926" y="-2292"/>
            <a:ext cx="5366643" cy="3690721"/>
          </a:xfrm>
          <a:prstGeom prst="rect">
            <a:avLst/>
          </a:prstGeom>
        </p:spPr>
      </p:pic>
      <p:sp>
        <p:nvSpPr>
          <p:cNvPr id="12" name="TextBox 11">
            <a:extLst>
              <a:ext uri="{FF2B5EF4-FFF2-40B4-BE49-F238E27FC236}">
                <a16:creationId xmlns:a16="http://schemas.microsoft.com/office/drawing/2014/main" id="{31A444E5-88EB-44B3-97EC-2C6851B20B8A}"/>
              </a:ext>
            </a:extLst>
          </p:cNvPr>
          <p:cNvSpPr txBox="1"/>
          <p:nvPr/>
        </p:nvSpPr>
        <p:spPr>
          <a:xfrm>
            <a:off x="9379688" y="217314"/>
            <a:ext cx="2536866" cy="646331"/>
          </a:xfrm>
          <a:prstGeom prst="rect">
            <a:avLst/>
          </a:prstGeom>
          <a:noFill/>
        </p:spPr>
        <p:txBody>
          <a:bodyPr wrap="square">
            <a:spAutoFit/>
          </a:bodyPr>
          <a:lstStyle/>
          <a:p>
            <a:pPr algn="ctr"/>
            <a:r>
              <a:rPr lang="en-GB" dirty="0"/>
              <a:t>Image from Oneinchpunch, 2018.</a:t>
            </a:r>
          </a:p>
        </p:txBody>
      </p:sp>
      <p:pic>
        <p:nvPicPr>
          <p:cNvPr id="13" name="Picture 12">
            <a:extLst>
              <a:ext uri="{FF2B5EF4-FFF2-40B4-BE49-F238E27FC236}">
                <a16:creationId xmlns:a16="http://schemas.microsoft.com/office/drawing/2014/main" id="{76F99D96-9C04-467F-9032-10900D054A57}"/>
              </a:ext>
            </a:extLst>
          </p:cNvPr>
          <p:cNvPicPr>
            <a:picLocks noChangeAspect="1"/>
          </p:cNvPicPr>
          <p:nvPr/>
        </p:nvPicPr>
        <p:blipFill>
          <a:blip r:embed="rId5"/>
          <a:stretch>
            <a:fillRect/>
          </a:stretch>
        </p:blipFill>
        <p:spPr>
          <a:xfrm>
            <a:off x="2186608" y="3688429"/>
            <a:ext cx="5944517" cy="3221869"/>
          </a:xfrm>
          <a:prstGeom prst="rect">
            <a:avLst/>
          </a:prstGeom>
        </p:spPr>
      </p:pic>
      <p:sp>
        <p:nvSpPr>
          <p:cNvPr id="17" name="TextBox 16">
            <a:extLst>
              <a:ext uri="{FF2B5EF4-FFF2-40B4-BE49-F238E27FC236}">
                <a16:creationId xmlns:a16="http://schemas.microsoft.com/office/drawing/2014/main" id="{3CC76D7C-7C36-458E-9583-0749A0B399C6}"/>
              </a:ext>
            </a:extLst>
          </p:cNvPr>
          <p:cNvSpPr txBox="1"/>
          <p:nvPr/>
        </p:nvSpPr>
        <p:spPr>
          <a:xfrm>
            <a:off x="-69376" y="5946961"/>
            <a:ext cx="2325360" cy="646331"/>
          </a:xfrm>
          <a:prstGeom prst="rect">
            <a:avLst/>
          </a:prstGeom>
          <a:noFill/>
        </p:spPr>
        <p:txBody>
          <a:bodyPr wrap="square">
            <a:spAutoFit/>
          </a:bodyPr>
          <a:lstStyle/>
          <a:p>
            <a:pPr algn="ctr"/>
            <a:r>
              <a:rPr lang="en-GB" dirty="0"/>
              <a:t>Image from Your Teen Magazine, 2019. </a:t>
            </a:r>
          </a:p>
        </p:txBody>
      </p:sp>
    </p:spTree>
    <p:extLst>
      <p:ext uri="{BB962C8B-B14F-4D97-AF65-F5344CB8AC3E}">
        <p14:creationId xmlns:p14="http://schemas.microsoft.com/office/powerpoint/2010/main" val="4251939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2842E41-04AC-4312-A3D8-6E2B9C740447}"/>
              </a:ext>
            </a:extLst>
          </p:cNvPr>
          <p:cNvSpPr/>
          <p:nvPr/>
        </p:nvSpPr>
        <p:spPr>
          <a:xfrm>
            <a:off x="6445811" y="1855346"/>
            <a:ext cx="4982540" cy="3008202"/>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2400" kern="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TextBox 13">
            <a:extLst>
              <a:ext uri="{FF2B5EF4-FFF2-40B4-BE49-F238E27FC236}">
                <a16:creationId xmlns:a16="http://schemas.microsoft.com/office/drawing/2014/main" id="{7BB90F75-461B-45B0-99A1-55C8EF362740}"/>
              </a:ext>
            </a:extLst>
          </p:cNvPr>
          <p:cNvSpPr txBox="1"/>
          <p:nvPr/>
        </p:nvSpPr>
        <p:spPr>
          <a:xfrm>
            <a:off x="6306111" y="1078243"/>
            <a:ext cx="5592564" cy="5570756"/>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Positive </a:t>
            </a:r>
            <a:r>
              <a:rPr lang="en-GB" sz="2800" u="sng" dirty="0">
                <a:latin typeface="Arial" panose="020B0604020202020204" pitchFamily="34" charset="0"/>
                <a:cs typeface="Arial" panose="020B0604020202020204" pitchFamily="34" charset="0"/>
              </a:rPr>
              <a:t>words used to describe young people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Cheerful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Outgoing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Passionate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Educated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Bettering themselves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Participating in their community</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Inspiring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Reaching their potential </a:t>
            </a:r>
          </a:p>
          <a:p>
            <a:pPr marL="457200" indent="-457200">
              <a:buFont typeface="Arial" panose="020B0604020202020204" pitchFamily="34" charset="0"/>
              <a:buChar char="•"/>
            </a:pPr>
            <a:r>
              <a:rPr lang="en-GB" sz="2800" b="0" i="0" dirty="0">
                <a:solidFill>
                  <a:srgbClr val="282829"/>
                </a:solidFill>
                <a:effectLst/>
                <a:latin typeface="Arial" panose="020B0604020202020204" pitchFamily="34" charset="0"/>
                <a:cs typeface="Arial" panose="020B0604020202020204" pitchFamily="34" charset="0"/>
              </a:rPr>
              <a:t>Open-minded</a:t>
            </a:r>
          </a:p>
          <a:p>
            <a:br>
              <a:rPr lang="en-GB" sz="2400" dirty="0"/>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9655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a:extLst>
              <a:ext uri="{FF2B5EF4-FFF2-40B4-BE49-F238E27FC236}">
                <a16:creationId xmlns:a16="http://schemas.microsoft.com/office/drawing/2014/main" id="{AAC6B6F2-E432-41FA-8C35-4273FA950FBC}"/>
              </a:ext>
            </a:extLst>
          </p:cNvPr>
          <p:cNvSpPr/>
          <p:nvPr/>
        </p:nvSpPr>
        <p:spPr>
          <a:xfrm>
            <a:off x="1001421" y="1160566"/>
            <a:ext cx="10515600" cy="4351338"/>
          </a:xfrm>
          <a:prstGeom prst="rect">
            <a:avLst/>
          </a:prstGeom>
        </p:spPr>
        <p:txBody>
          <a:bodyPr vert="horz" lIns="91440" tIns="45720" rIns="91440" bIns="45720" rtlCol="0">
            <a:normAutofit/>
          </a:bodyPr>
          <a:lstStyle/>
          <a:p>
            <a:pPr algn="ctr">
              <a:lnSpc>
                <a:spcPct val="90000"/>
              </a:lnSpc>
              <a:spcAft>
                <a:spcPts val="600"/>
              </a:spcAft>
            </a:pPr>
            <a:r>
              <a:rPr lang="en-US" sz="2400" b="0" u="sng"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Things to think about </a:t>
            </a:r>
            <a:br>
              <a:rPr lang="en-US" sz="2400" b="0" u="sng"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endParaRPr lang="en-US" sz="2400" b="0" u="sng"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457200" indent="-228600" algn="ctr">
              <a:lnSpc>
                <a:spcPct val="90000"/>
              </a:lnSpc>
              <a:spcAft>
                <a:spcPts val="600"/>
              </a:spcAft>
              <a:buFont typeface="Arial" panose="020B0604020202020204" pitchFamily="34" charset="0"/>
              <a:buChar char="•"/>
            </a:pP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Don’t judge people before you get to know them </a:t>
            </a:r>
          </a:p>
          <a:p>
            <a:pPr indent="-228600" algn="ctr">
              <a:lnSpc>
                <a:spcPct val="90000"/>
              </a:lnSpc>
              <a:spcAft>
                <a:spcPts val="600"/>
              </a:spcAft>
              <a:buFont typeface="Arial" panose="020B0604020202020204" pitchFamily="34" charset="0"/>
              <a:buChar char="•"/>
            </a:pPr>
            <a:endPar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457200" indent="-228600" algn="ctr">
              <a:lnSpc>
                <a:spcPct val="90000"/>
              </a:lnSpc>
              <a:spcAft>
                <a:spcPts val="600"/>
              </a:spcAft>
              <a:buFont typeface="Arial" panose="020B0604020202020204" pitchFamily="34" charset="0"/>
              <a:buChar char="•"/>
            </a:pP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Think about how your judgments make people feel</a:t>
            </a:r>
          </a:p>
          <a:p>
            <a:pPr indent="-228600" algn="ctr">
              <a:lnSpc>
                <a:spcPct val="90000"/>
              </a:lnSpc>
              <a:spcAft>
                <a:spcPts val="600"/>
              </a:spcAft>
              <a:buFont typeface="Arial" panose="020B0604020202020204" pitchFamily="34" charset="0"/>
              <a:buChar char="•"/>
            </a:pPr>
            <a:endPar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457200" indent="-228600" algn="ctr">
              <a:lnSpc>
                <a:spcPct val="90000"/>
              </a:lnSpc>
              <a:spcAft>
                <a:spcPts val="600"/>
              </a:spcAft>
              <a:buFont typeface="Arial" panose="020B0604020202020204" pitchFamily="34" charset="0"/>
              <a:buChar char="•"/>
            </a:pP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Think how you would feel being judged by others</a:t>
            </a:r>
          </a:p>
          <a:p>
            <a:pPr indent="-228600" algn="ctr">
              <a:lnSpc>
                <a:spcPct val="90000"/>
              </a:lnSpc>
              <a:spcAft>
                <a:spcPts val="600"/>
              </a:spcAft>
              <a:buFont typeface="Arial" panose="020B0604020202020204" pitchFamily="34" charset="0"/>
              <a:buChar char="•"/>
            </a:pPr>
            <a:endPar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457200" indent="-228600" algn="ctr">
              <a:lnSpc>
                <a:spcPct val="90000"/>
              </a:lnSpc>
              <a:spcAft>
                <a:spcPts val="600"/>
              </a:spcAft>
              <a:buFont typeface="Arial" panose="020B0604020202020204" pitchFamily="34" charset="0"/>
              <a:buChar char="•"/>
            </a:pP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If you must make a judgment, make it a positive one  </a:t>
            </a:r>
          </a:p>
          <a:p>
            <a:pPr marL="685800" indent="-228600">
              <a:lnSpc>
                <a:spcPct val="90000"/>
              </a:lnSpc>
              <a:spcAft>
                <a:spcPts val="600"/>
              </a:spcAft>
              <a:buFont typeface="Arial" panose="020B0604020202020204" pitchFamily="34" charset="0"/>
              <a:buChar char="•"/>
            </a:pPr>
            <a:endParaRPr lang="en-US" b="0" cap="none" spc="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936302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1E8BB60-086A-45E4-A48F-C3B907EB0430}"/>
              </a:ext>
            </a:extLst>
          </p:cNvPr>
          <p:cNvSpPr/>
          <p:nvPr/>
        </p:nvSpPr>
        <p:spPr>
          <a:xfrm>
            <a:off x="6531656" y="609595"/>
            <a:ext cx="4947745" cy="9413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0" u="sng"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Evaluation</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2">
            <a:extLst>
              <a:ext uri="{FF2B5EF4-FFF2-40B4-BE49-F238E27FC236}">
                <a16:creationId xmlns:a16="http://schemas.microsoft.com/office/drawing/2014/main" id="{306E1582-B8FD-497F-97D4-4477169FED14}"/>
              </a:ext>
            </a:extLst>
          </p:cNvPr>
          <p:cNvPicPr>
            <a:picLocks noChangeAspect="1"/>
          </p:cNvPicPr>
          <p:nvPr/>
        </p:nvPicPr>
        <p:blipFill>
          <a:blip r:embed="rId2"/>
          <a:stretch>
            <a:fillRect/>
          </a:stretch>
        </p:blipFill>
        <p:spPr>
          <a:xfrm>
            <a:off x="6835050" y="1809057"/>
            <a:ext cx="4490435" cy="1885983"/>
          </a:xfrm>
          <a:prstGeom prst="rect">
            <a:avLst/>
          </a:prstGeom>
        </p:spPr>
      </p:pic>
      <p:sp>
        <p:nvSpPr>
          <p:cNvPr id="4" name="TextBox 3">
            <a:extLst>
              <a:ext uri="{FF2B5EF4-FFF2-40B4-BE49-F238E27FC236}">
                <a16:creationId xmlns:a16="http://schemas.microsoft.com/office/drawing/2014/main" id="{134C2C8C-2144-454A-9611-D4B93354059B}"/>
              </a:ext>
            </a:extLst>
          </p:cNvPr>
          <p:cNvSpPr txBox="1"/>
          <p:nvPr/>
        </p:nvSpPr>
        <p:spPr>
          <a:xfrm>
            <a:off x="7204073" y="3993174"/>
            <a:ext cx="4275328" cy="1938992"/>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Did you enjoy the activity?</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Did you learn something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Will you think twice before judging people in the future?</a:t>
            </a:r>
          </a:p>
        </p:txBody>
      </p:sp>
      <p:sp>
        <p:nvSpPr>
          <p:cNvPr id="16" name="TextBox 15">
            <a:extLst>
              <a:ext uri="{FF2B5EF4-FFF2-40B4-BE49-F238E27FC236}">
                <a16:creationId xmlns:a16="http://schemas.microsoft.com/office/drawing/2014/main" id="{4F8B9751-893A-4F52-B0F2-761C78EA21D8}"/>
              </a:ext>
            </a:extLst>
          </p:cNvPr>
          <p:cNvSpPr txBox="1"/>
          <p:nvPr/>
        </p:nvSpPr>
        <p:spPr>
          <a:xfrm>
            <a:off x="7907465" y="3462218"/>
            <a:ext cx="2673528" cy="307777"/>
          </a:xfrm>
          <a:prstGeom prst="rect">
            <a:avLst/>
          </a:prstGeom>
          <a:noFill/>
        </p:spPr>
        <p:txBody>
          <a:bodyPr wrap="square">
            <a:spAutoFit/>
          </a:bodyPr>
          <a:lstStyle/>
          <a:p>
            <a:r>
              <a:rPr lang="en-GB" sz="1400" dirty="0"/>
              <a:t>Image from Dreams Time (2021) </a:t>
            </a:r>
          </a:p>
        </p:txBody>
      </p:sp>
    </p:spTree>
    <p:extLst>
      <p:ext uri="{BB962C8B-B14F-4D97-AF65-F5344CB8AC3E}">
        <p14:creationId xmlns:p14="http://schemas.microsoft.com/office/powerpoint/2010/main" val="177759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1E8BB60-086A-45E4-A48F-C3B907EB0430}"/>
              </a:ext>
            </a:extLst>
          </p:cNvPr>
          <p:cNvSpPr/>
          <p:nvPr/>
        </p:nvSpPr>
        <p:spPr>
          <a:xfrm>
            <a:off x="6480606" y="1744032"/>
            <a:ext cx="4947745" cy="282846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b="0" kern="1200" cap="none" spc="0">
                <a:ln w="0"/>
                <a:solidFill>
                  <a:schemeClr val="tx1"/>
                </a:solidFill>
                <a:effectLst>
                  <a:outerShdw blurRad="38100" dist="19050" dir="2700000" algn="tl" rotWithShape="0">
                    <a:schemeClr val="dk1">
                      <a:alpha val="40000"/>
                    </a:schemeClr>
                  </a:outerShdw>
                </a:effectLst>
                <a:latin typeface="+mj-lt"/>
                <a:ea typeface="+mj-ea"/>
                <a:cs typeface="+mj-cs"/>
              </a:rPr>
              <a:t>Thank you for </a:t>
            </a:r>
          </a:p>
          <a:p>
            <a:pPr algn="ctr">
              <a:lnSpc>
                <a:spcPct val="90000"/>
              </a:lnSpc>
              <a:spcBef>
                <a:spcPct val="0"/>
              </a:spcBef>
              <a:spcAft>
                <a:spcPts val="600"/>
              </a:spcAft>
            </a:pPr>
            <a:r>
              <a:rPr lang="en-US" sz="6000" b="0" kern="1200" cap="none" spc="0">
                <a:ln w="0"/>
                <a:solidFill>
                  <a:schemeClr val="tx1"/>
                </a:solidFill>
                <a:effectLst>
                  <a:outerShdw blurRad="38100" dist="19050" dir="2700000" algn="tl" rotWithShape="0">
                    <a:schemeClr val="dk1">
                      <a:alpha val="40000"/>
                    </a:schemeClr>
                  </a:outerShdw>
                </a:effectLst>
                <a:latin typeface="+mj-lt"/>
                <a:ea typeface="+mj-ea"/>
                <a:cs typeface="+mj-cs"/>
              </a:rPr>
              <a:t>participating in the activity</a:t>
            </a:r>
          </a:p>
        </p:txBody>
      </p:sp>
      <p:sp>
        <p:nvSpPr>
          <p:cNvPr id="9"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17" name="Oval 16">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7398043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C70367-C475-428F-B94D-ECB2B48A7E6E}"/>
              </a:ext>
            </a:extLst>
          </p:cNvPr>
          <p:cNvSpPr txBox="1"/>
          <p:nvPr/>
        </p:nvSpPr>
        <p:spPr>
          <a:xfrm>
            <a:off x="1351722" y="1862254"/>
            <a:ext cx="8020879" cy="707886"/>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This activity can be delivered both to </a:t>
            </a:r>
            <a:r>
              <a:rPr lang="en-GB" sz="2000" b="1" dirty="0">
                <a:latin typeface="Arial" panose="020B0604020202020204" pitchFamily="34" charset="0"/>
                <a:cs typeface="Arial" panose="020B0604020202020204" pitchFamily="34" charset="0"/>
              </a:rPr>
              <a:t>groups</a:t>
            </a:r>
            <a:r>
              <a:rPr lang="en-GB" sz="2000" dirty="0">
                <a:latin typeface="Arial" panose="020B0604020202020204" pitchFamily="34" charset="0"/>
                <a:cs typeface="Arial" panose="020B0604020202020204" pitchFamily="34" charset="0"/>
              </a:rPr>
              <a:t> of young people or on a </a:t>
            </a:r>
            <a:r>
              <a:rPr lang="en-GB" sz="2000" b="1" dirty="0">
                <a:latin typeface="Arial" panose="020B0604020202020204" pitchFamily="34" charset="0"/>
                <a:cs typeface="Arial" panose="020B0604020202020204" pitchFamily="34" charset="0"/>
              </a:rPr>
              <a:t>one to one basis </a:t>
            </a:r>
          </a:p>
        </p:txBody>
      </p:sp>
      <p:sp>
        <p:nvSpPr>
          <p:cNvPr id="4" name="TextBox 3">
            <a:extLst>
              <a:ext uri="{FF2B5EF4-FFF2-40B4-BE49-F238E27FC236}">
                <a16:creationId xmlns:a16="http://schemas.microsoft.com/office/drawing/2014/main" id="{294C936F-F704-46CE-BC49-4604CE0CE305}"/>
              </a:ext>
            </a:extLst>
          </p:cNvPr>
          <p:cNvSpPr txBox="1"/>
          <p:nvPr/>
        </p:nvSpPr>
        <p:spPr>
          <a:xfrm>
            <a:off x="1351722" y="3069979"/>
            <a:ext cx="8666921"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outcomes for this activity;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Fun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Educational – informal manner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Show active participation – no prior skills needed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Helps young people to understand and celebrate diversity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Helps to tackle Bullying</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Opens discussions and questions the young people understand of society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02C17DD-15EB-45DF-B1FD-C70734E43E15}"/>
              </a:ext>
            </a:extLst>
          </p:cNvPr>
          <p:cNvSpPr txBox="1"/>
          <p:nvPr/>
        </p:nvSpPr>
        <p:spPr>
          <a:xfrm>
            <a:off x="8488906" y="5362247"/>
            <a:ext cx="1812235" cy="369332"/>
          </a:xfrm>
          <a:prstGeom prst="rect">
            <a:avLst/>
          </a:prstGeom>
          <a:noFill/>
        </p:spPr>
        <p:txBody>
          <a:bodyPr wrap="square">
            <a:spAutoFit/>
          </a:bodyPr>
          <a:lstStyle/>
          <a:p>
            <a:r>
              <a:rPr lang="en-GB" dirty="0"/>
              <a:t>(WAG, 2019)</a:t>
            </a:r>
          </a:p>
        </p:txBody>
      </p:sp>
      <p:sp>
        <p:nvSpPr>
          <p:cNvPr id="8" name="TextBox 7">
            <a:extLst>
              <a:ext uri="{FF2B5EF4-FFF2-40B4-BE49-F238E27FC236}">
                <a16:creationId xmlns:a16="http://schemas.microsoft.com/office/drawing/2014/main" id="{42E7B14C-EA9D-4ED8-ACD6-36A8C0AEFC67}"/>
              </a:ext>
            </a:extLst>
          </p:cNvPr>
          <p:cNvSpPr txBox="1"/>
          <p:nvPr/>
        </p:nvSpPr>
        <p:spPr>
          <a:xfrm>
            <a:off x="3668751" y="1231348"/>
            <a:ext cx="4854497" cy="461665"/>
          </a:xfrm>
          <a:prstGeom prst="rect">
            <a:avLst/>
          </a:prstGeom>
          <a:noFill/>
        </p:spPr>
        <p:txBody>
          <a:bodyPr wrap="square">
            <a:spAutoFit/>
          </a:bodyPr>
          <a:lstStyle/>
          <a:p>
            <a:r>
              <a:rPr lang="en-GB" sz="2400" u="sng" dirty="0">
                <a:latin typeface="Arial" panose="020B0604020202020204" pitchFamily="34" charset="0"/>
                <a:cs typeface="Arial" panose="020B0604020202020204" pitchFamily="34" charset="0"/>
              </a:rPr>
              <a:t>How activity helps young people </a:t>
            </a:r>
            <a:endParaRPr lang="en-GB"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4076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59C720-385A-4B8D-B63C-91A718915633}"/>
              </a:ext>
            </a:extLst>
          </p:cNvPr>
          <p:cNvSpPr txBox="1"/>
          <p:nvPr/>
        </p:nvSpPr>
        <p:spPr>
          <a:xfrm>
            <a:off x="172279" y="314237"/>
            <a:ext cx="10986052" cy="6494085"/>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000" b="0" i="0" u="sng" strike="noStrike" kern="1200" cap="none" spc="0" normalizeH="0" baseline="0" noProof="0" dirty="0">
                <a:ln>
                  <a:noFill/>
                </a:ln>
                <a:solidFill>
                  <a:prstClr val="black"/>
                </a:solidFill>
                <a:effectLst/>
                <a:uLnTx/>
                <a:uFillTx/>
                <a:latin typeface="Calibri" panose="020F0502020204030204"/>
                <a:ea typeface="+mn-ea"/>
                <a:cs typeface="+mn-cs"/>
              </a:rPr>
              <a:t>Reference List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prstClr val="black"/>
              </a:solidFill>
              <a:latin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ArtPuppy. (2018)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Premium Stock Photo of Tough Scotsman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Free images.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https://www.freeimages.com/premium/tough-scotsman-358320</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Cheery, K. (2019) Overview of VARK Learning Styles. Online. Available form: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https://www.verywellmind.com/vark-learning-styles-2795156</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18/2/2021]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CLD Standards Council Scotland.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Youth Work National Occupational Standards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Glasgow: CLD Standards Council Scotland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Doyle, A. (2020)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Workplace Success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 balance careers.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https://www.thebalancecareers.com/communication-skills-list-2063779</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18/2/2021]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Calibri" panose="020F0502020204030204"/>
              </a:rPr>
              <a:t>Dreams Time. (2021) </a:t>
            </a:r>
            <a:r>
              <a:rPr lang="en-GB" i="1" dirty="0">
                <a:solidFill>
                  <a:prstClr val="black"/>
                </a:solidFill>
                <a:latin typeface="Calibri" panose="020F0502020204030204"/>
              </a:rPr>
              <a:t>Thumbs up down.</a:t>
            </a:r>
            <a:r>
              <a:rPr lang="en-GB" dirty="0">
                <a:solidFill>
                  <a:prstClr val="black"/>
                </a:solidFill>
                <a:latin typeface="Calibri" panose="020F0502020204030204"/>
              </a:rPr>
              <a:t> Online. Available from: </a:t>
            </a:r>
            <a:r>
              <a:rPr lang="en-GB" dirty="0">
                <a:solidFill>
                  <a:prstClr val="black"/>
                </a:solidFill>
                <a:latin typeface="Calibri" panose="020F0502020204030204"/>
                <a:hlinkClick r:id="rId5"/>
              </a:rPr>
              <a:t>https://www.dreamstime.com/illustration/thumbs-up-thumbs-down.html</a:t>
            </a:r>
            <a:r>
              <a:rPr lang="en-GB" dirty="0">
                <a:solidFill>
                  <a:prstClr val="black"/>
                </a:solidFill>
                <a:latin typeface="Calibri" panose="020F0502020204030204"/>
              </a:rPr>
              <a:t> [Accessed on 20/2/2021]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Egan, G. (2002)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The skilled helper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Pacific Grave, C.A: Brookes/Cole.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Grassby, J. (2016)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Teens sleep rough on streets of Bournemouth to help the homeless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Daily Echo. Available form: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https://www.bournemouthecho.co.uk/news/14927708.teens-sleep-rough-on-streets-of-bournemouth-to-help-the-homeless/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Hancock, S. (2017)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Shocked computer nerd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Stock.adobe.com.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https://stock.adobe.com/uk/images/shocked-computer-nerd/2976920</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Heron, J. (1999)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The Complete Facilitator's Handbook</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London: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Biddles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Ltd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McLeod, A. (2015)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Stereotypes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Simply Psychology.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https://www.simplypsychology.org/katz-braly.html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981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4D65E0-E860-4F54-8C61-AF446D3D30D6}"/>
              </a:ext>
            </a:extLst>
          </p:cNvPr>
          <p:cNvSpPr txBox="1"/>
          <p:nvPr/>
        </p:nvSpPr>
        <p:spPr>
          <a:xfrm>
            <a:off x="304800" y="261014"/>
            <a:ext cx="9700592" cy="7294305"/>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Oneinchpunch. (2018)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Group of young teens playing videogames outdoors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Cool teenagers hanging out in a university campus. Image, Shutterstock.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https://www.shutterstock.com/image-photo/group-young-teens-playing-videogames-outdoors-390329608</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Payne, M. (2007)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Working with Groups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In Harrison R, Wise C., Working with Young People, London: SAGE Publications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Punk Designs. (2021)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Women's Grungy Punk Goth Short Dress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https://punkdesign.shop/products/womens-grungy-punk-goth-short-dress?variant=7570223923236</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Sanders, P. (2004)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First Steps in Counselling</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Ross on Wye: PCCS Books.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Sanjeri. (2017)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Group of Teenagers Hanging Out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Istock. Available form: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https://www.istockphoto.com/photo/group-of-teenagers-hanging-out-gm874826084-244254411</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a:t>
            </a:r>
          </a:p>
          <a:p>
            <a:pPr marL="285750" indent="-285750">
              <a:buFont typeface="Arial" panose="020B0604020202020204" pitchFamily="34" charset="0"/>
              <a:buChar char="•"/>
              <a:defRPr/>
            </a:pPr>
            <a:r>
              <a:rPr lang="en-GB" dirty="0">
                <a:solidFill>
                  <a:prstClr val="black"/>
                </a:solidFill>
                <a:latin typeface="Calibri" panose="020F0502020204030204"/>
              </a:rPr>
              <a:t>Sapin, K. (2009) </a:t>
            </a:r>
            <a:r>
              <a:rPr lang="en-GB" i="1" dirty="0">
                <a:solidFill>
                  <a:prstClr val="black"/>
                </a:solidFill>
                <a:latin typeface="Calibri" panose="020F0502020204030204"/>
              </a:rPr>
              <a:t>Essential Skills for Youth Work Practice</a:t>
            </a:r>
            <a:r>
              <a:rPr lang="en-GB" dirty="0">
                <a:solidFill>
                  <a:prstClr val="black"/>
                </a:solidFill>
                <a:latin typeface="Calibri" panose="020F0502020204030204"/>
              </a:rPr>
              <a:t>. London: Sage Publications Ltd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Welsh Government,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Youth Work Strategy for Wales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Cardiff: Welsh Government.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WordPress. (2013)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Debunking French Stereotypes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My Life In Los Angeles.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http://www.maviealosangeles.com/debunking-french-stereotypes/frenchman/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Teen Magazine.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7 Ideas for Handling the Transition from Middle School to High School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Image, Your Teen Online. Available from: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https://yourteenmag.com/teenager-school/teens-high-school/transition-from-middle-school-to-high-school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[Accessed on 14/2/2021]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Youth Work in Wales Review Group. (2018)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Youth Work in Wales: Principles and Purposes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Cardiff: Youth Work in Wales Review Group</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88125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A232FD9-488E-47C9-B06D-FE6B1D3763BC}"/>
              </a:ext>
            </a:extLst>
          </p:cNvPr>
          <p:cNvPicPr>
            <a:picLocks noChangeAspect="1"/>
          </p:cNvPicPr>
          <p:nvPr/>
        </p:nvPicPr>
        <p:blipFill>
          <a:blip r:embed="rId2"/>
          <a:stretch>
            <a:fillRect/>
          </a:stretch>
        </p:blipFill>
        <p:spPr>
          <a:xfrm>
            <a:off x="1126309" y="1151477"/>
            <a:ext cx="9941259" cy="4551419"/>
          </a:xfrm>
          <a:prstGeom prst="rect">
            <a:avLst/>
          </a:prstGeom>
        </p:spPr>
      </p:pic>
    </p:spTree>
    <p:extLst>
      <p:ext uri="{BB962C8B-B14F-4D97-AF65-F5344CB8AC3E}">
        <p14:creationId xmlns:p14="http://schemas.microsoft.com/office/powerpoint/2010/main" val="1830418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652</TotalTime>
  <Words>1809</Words>
  <Application>Microsoft Office PowerPoint</Application>
  <PresentationFormat>Widescreen</PresentationFormat>
  <Paragraphs>239</Paragraphs>
  <Slides>33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Calibri Light</vt:lpstr>
      <vt:lpstr>Trebuchet MS</vt:lpstr>
      <vt:lpstr>Wingdings 3</vt:lpstr>
      <vt:lpstr>Office Theme</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vickie lovell</dc:creator>
  <cp:lastModifiedBy>vickie lovell</cp:lastModifiedBy>
  <cp:revision>60</cp:revision>
  <dcterms:created xsi:type="dcterms:W3CDTF">2021-02-14T17:34:12Z</dcterms:created>
  <dcterms:modified xsi:type="dcterms:W3CDTF">2021-02-21T14:14:14Z</dcterms:modified>
</cp:coreProperties>
</file>