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2" r:id="rId4"/>
    <p:sldId id="261" r:id="rId5"/>
    <p:sldId id="264" r:id="rId6"/>
    <p:sldId id="266" r:id="rId7"/>
    <p:sldId id="265" r:id="rId8"/>
    <p:sldId id="268" r:id="rId9"/>
    <p:sldId id="273" r:id="rId10"/>
    <p:sldId id="271" r:id="rId11"/>
    <p:sldId id="272" r:id="rId12"/>
    <p:sldId id="269" r:id="rId13"/>
    <p:sldId id="27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10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borah Jenkins" userId="3cd02ba5-e528-4585-978d-4fde2b47730a" providerId="ADAL" clId="{6F0D011B-CFA3-4DC1-A459-B9C4128C9CBB}"/>
    <pc:docChg chg="custSel modSld">
      <pc:chgData name="Deborah Jenkins" userId="3cd02ba5-e528-4585-978d-4fde2b47730a" providerId="ADAL" clId="{6F0D011B-CFA3-4DC1-A459-B9C4128C9CBB}" dt="2025-10-28T09:52:52.878" v="43" actId="20577"/>
      <pc:docMkLst>
        <pc:docMk/>
      </pc:docMkLst>
      <pc:sldChg chg="modSp mod">
        <pc:chgData name="Deborah Jenkins" userId="3cd02ba5-e528-4585-978d-4fde2b47730a" providerId="ADAL" clId="{6F0D011B-CFA3-4DC1-A459-B9C4128C9CBB}" dt="2025-10-28T09:52:52.878" v="43" actId="20577"/>
        <pc:sldMkLst>
          <pc:docMk/>
          <pc:sldMk cId="3602641031" sldId="265"/>
        </pc:sldMkLst>
        <pc:spChg chg="mod">
          <ac:chgData name="Deborah Jenkins" userId="3cd02ba5-e528-4585-978d-4fde2b47730a" providerId="ADAL" clId="{6F0D011B-CFA3-4DC1-A459-B9C4128C9CBB}" dt="2025-10-28T09:52:52.878" v="43" actId="20577"/>
          <ac:spMkLst>
            <pc:docMk/>
            <pc:sldMk cId="3602641031" sldId="265"/>
            <ac:spMk id="3" creationId="{A88D51AE-1F4E-7A66-44C0-41ADE85879D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722505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Events Experience &amp; </a:t>
            </a:r>
          </a:p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Operational Placement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111492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Development Planning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F6B7-AC25-541B-9026-C29ECCE34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190" y="365125"/>
            <a:ext cx="9425609" cy="1325563"/>
          </a:xfrm>
        </p:spPr>
        <p:txBody>
          <a:bodyPr/>
          <a:lstStyle/>
          <a:p>
            <a:r>
              <a:rPr lang="en-GB" dirty="0"/>
              <a:t>Professional Development Planning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F267AD8-0227-9172-B13F-5B39357E47F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218" y="1490871"/>
            <a:ext cx="10790582" cy="4128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25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extLst>
              <a:ext uri="{FF2B5EF4-FFF2-40B4-BE49-F238E27FC236}">
                <a16:creationId xmlns:a16="http://schemas.microsoft.com/office/drawing/2014/main" id="{1C686DE2-CF3B-CFF8-5617-6D68A99F3F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408" y="161390"/>
            <a:ext cx="9837047" cy="5342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08522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19BF7-00B2-C0A1-3EE8-2368173B4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452" y="53009"/>
            <a:ext cx="11721548" cy="1292087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accent1"/>
                </a:solidFill>
              </a:rPr>
              <a:t>Preparation for Operational Placement &amp; Events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C4A82-8E66-9743-42EE-4A9F376FB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9322"/>
            <a:ext cx="10515600" cy="4977641"/>
          </a:xfrm>
        </p:spPr>
        <p:txBody>
          <a:bodyPr/>
          <a:lstStyle/>
          <a:p>
            <a:r>
              <a:rPr lang="en-GB" dirty="0"/>
              <a:t>Honey &amp; Mumford Learning Styles – Reflection</a:t>
            </a:r>
          </a:p>
          <a:p>
            <a:endParaRPr lang="en-GB" dirty="0"/>
          </a:p>
          <a:p>
            <a:r>
              <a:rPr lang="en-GB" dirty="0"/>
              <a:t>Professional Development Plan</a:t>
            </a:r>
          </a:p>
          <a:p>
            <a:endParaRPr lang="en-GB" dirty="0"/>
          </a:p>
          <a:p>
            <a:r>
              <a:rPr lang="en-GB" dirty="0"/>
              <a:t>Placement Aims &amp; Objectives</a:t>
            </a:r>
          </a:p>
          <a:p>
            <a:endParaRPr lang="en-GB" dirty="0"/>
          </a:p>
          <a:p>
            <a:r>
              <a:rPr lang="en-GB" dirty="0"/>
              <a:t>CV</a:t>
            </a:r>
          </a:p>
          <a:p>
            <a:endParaRPr lang="en-GB" dirty="0"/>
          </a:p>
          <a:p>
            <a:r>
              <a:rPr lang="en-GB" dirty="0"/>
              <a:t>Qualification &amp; Training Audit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82282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877B76-BBF5-671B-D619-0CB666C8B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85529"/>
            <a:ext cx="10515600" cy="1550503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Professional Development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DFC4AB-D866-852F-E7A6-97C0D0EFA3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61" y="1166192"/>
            <a:ext cx="11287539" cy="5010772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Personal Analysis (self-assessment)</a:t>
            </a:r>
          </a:p>
          <a:p>
            <a:r>
              <a:rPr lang="en-GB" dirty="0"/>
              <a:t>Analyse your personal strengths &amp; weaknesses</a:t>
            </a:r>
          </a:p>
          <a:p>
            <a:r>
              <a:rPr lang="en-GB" dirty="0"/>
              <a:t>University Study, Qualifications, Work Experience &amp; Volunteering</a:t>
            </a:r>
          </a:p>
          <a:p>
            <a:r>
              <a:rPr lang="en-GB" b="1" dirty="0"/>
              <a:t>Setting Goals</a:t>
            </a:r>
          </a:p>
          <a:p>
            <a:r>
              <a:rPr lang="en-GB" dirty="0"/>
              <a:t>New Measurable Career &amp; Development Goals- short and long term</a:t>
            </a:r>
          </a:p>
          <a:p>
            <a:r>
              <a:rPr lang="en-GB" dirty="0"/>
              <a:t>Clear Guidance on identifying &amp; achieving these – SMART</a:t>
            </a:r>
          </a:p>
          <a:p>
            <a:r>
              <a:rPr lang="en-GB" b="1" dirty="0"/>
              <a:t>Placement &amp; Experience Objectives (development opportunities ) </a:t>
            </a:r>
          </a:p>
          <a:p>
            <a:r>
              <a:rPr lang="en-GB" dirty="0"/>
              <a:t>Appreciate the Academic and Employability Objectives</a:t>
            </a:r>
          </a:p>
          <a:p>
            <a:r>
              <a:rPr lang="en-GB" dirty="0"/>
              <a:t>Set Personal Objectives relating to Key Skills &amp; Career Aspirations</a:t>
            </a:r>
          </a:p>
          <a:p>
            <a:r>
              <a:rPr lang="en-GB" dirty="0"/>
              <a:t>Build your action plans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9572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F45E7-279B-0504-3FB4-665C5DA84C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KEY SKILLS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D1048-DD9C-9AF4-AE29-415A83F16A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7861"/>
            <a:ext cx="10515600" cy="4739102"/>
          </a:xfrm>
        </p:spPr>
        <p:txBody>
          <a:bodyPr/>
          <a:lstStyle/>
          <a:p>
            <a:r>
              <a:rPr lang="en-GB" dirty="0"/>
              <a:t>Self Management </a:t>
            </a:r>
          </a:p>
          <a:p>
            <a:r>
              <a:rPr lang="en-GB" dirty="0"/>
              <a:t>Task Management</a:t>
            </a:r>
          </a:p>
          <a:p>
            <a:r>
              <a:rPr lang="en-GB" dirty="0"/>
              <a:t>Communication</a:t>
            </a:r>
          </a:p>
          <a:p>
            <a:r>
              <a:rPr lang="en-GB" dirty="0"/>
              <a:t>Team Work</a:t>
            </a:r>
          </a:p>
          <a:p>
            <a:r>
              <a:rPr lang="en-GB" dirty="0"/>
              <a:t>Initiative</a:t>
            </a:r>
          </a:p>
          <a:p>
            <a:r>
              <a:rPr lang="en-GB" dirty="0"/>
              <a:t>Problem Solving</a:t>
            </a:r>
          </a:p>
          <a:p>
            <a:endParaRPr lang="en-GB" dirty="0"/>
          </a:p>
          <a:p>
            <a:r>
              <a:rPr lang="en-GB" dirty="0"/>
              <a:t>Applying Academic Knowledge &amp; Learning</a:t>
            </a:r>
          </a:p>
        </p:txBody>
      </p:sp>
    </p:spTree>
    <p:extLst>
      <p:ext uri="{BB962C8B-B14F-4D97-AF65-F5344CB8AC3E}">
        <p14:creationId xmlns:p14="http://schemas.microsoft.com/office/powerpoint/2010/main" val="24450970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E7DE0-61D7-082D-ABB1-2BD91F5ECB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338" y="365125"/>
            <a:ext cx="11350487" cy="1325563"/>
          </a:xfrm>
        </p:spPr>
        <p:txBody>
          <a:bodyPr/>
          <a:lstStyle/>
          <a:p>
            <a:r>
              <a:rPr lang="en-GB" b="1" dirty="0"/>
              <a:t>SMART</a:t>
            </a:r>
            <a:r>
              <a:rPr lang="en-GB" dirty="0"/>
              <a:t> </a:t>
            </a:r>
            <a:r>
              <a:rPr lang="en-GB" b="1" dirty="0">
                <a:solidFill>
                  <a:schemeClr val="accent1"/>
                </a:solidFill>
              </a:rPr>
              <a:t>Placement &amp; Event Experience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8D51AE-1F4E-7A66-44C0-41ADE8587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SPECIFIC</a:t>
            </a:r>
          </a:p>
          <a:p>
            <a:r>
              <a:rPr lang="en-GB" dirty="0"/>
              <a:t>MEASURABLE</a:t>
            </a:r>
          </a:p>
          <a:p>
            <a:r>
              <a:rPr lang="en-GB" dirty="0"/>
              <a:t>ACHIEVABLE </a:t>
            </a:r>
          </a:p>
          <a:p>
            <a:r>
              <a:rPr lang="en-GB" dirty="0"/>
              <a:t>REALISTIC</a:t>
            </a:r>
          </a:p>
          <a:p>
            <a:r>
              <a:rPr lang="en-GB" dirty="0"/>
              <a:t>TIMESCALE</a:t>
            </a:r>
          </a:p>
          <a:p>
            <a:endParaRPr lang="en-GB" dirty="0"/>
          </a:p>
          <a:p>
            <a:r>
              <a:rPr lang="en-GB" dirty="0"/>
              <a:t>Write down your SMART objectives …….</a:t>
            </a:r>
          </a:p>
        </p:txBody>
      </p:sp>
    </p:spTree>
    <p:extLst>
      <p:ext uri="{BB962C8B-B14F-4D97-AF65-F5344CB8AC3E}">
        <p14:creationId xmlns:p14="http://schemas.microsoft.com/office/powerpoint/2010/main" val="36026410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136DC-8FE6-D9E7-8254-47E217AC9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&amp; Development Wheel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0D2DCD-75BA-1229-7AC4-7641A010EA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Academic &amp; Personal Learning</a:t>
            </a:r>
          </a:p>
          <a:p>
            <a:r>
              <a:rPr lang="en-GB" dirty="0"/>
              <a:t>Career Management</a:t>
            </a:r>
          </a:p>
          <a:p>
            <a:r>
              <a:rPr lang="en-GB" dirty="0"/>
              <a:t>Work Culture</a:t>
            </a:r>
          </a:p>
          <a:p>
            <a:r>
              <a:rPr lang="en-GB" dirty="0"/>
              <a:t>People Skills</a:t>
            </a:r>
          </a:p>
          <a:p>
            <a:r>
              <a:rPr lang="en-GB" dirty="0"/>
              <a:t>Business Skills</a:t>
            </a:r>
          </a:p>
          <a:p>
            <a:r>
              <a:rPr lang="en-GB" dirty="0"/>
              <a:t>Business Impacts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857599-CBA6-350A-41D1-4BD0BAE453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7765" y="1232033"/>
            <a:ext cx="4224825" cy="4143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748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74B04-BFB6-A7CE-E422-F27FE086E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074" y="71827"/>
            <a:ext cx="10515600" cy="1325563"/>
          </a:xfrm>
        </p:spPr>
        <p:txBody>
          <a:bodyPr/>
          <a:lstStyle/>
          <a:p>
            <a:r>
              <a:rPr lang="en-GB" dirty="0"/>
              <a:t>The Learning Wheel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96E6982-8F85-C354-D204-130F96DAE4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488975" y="2290637"/>
            <a:ext cx="4224894" cy="414563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B5BFDCF-3E44-CEAD-6982-F463602A900A}"/>
              </a:ext>
            </a:extLst>
          </p:cNvPr>
          <p:cNvSpPr txBox="1"/>
          <p:nvPr/>
        </p:nvSpPr>
        <p:spPr>
          <a:xfrm>
            <a:off x="133074" y="1090309"/>
            <a:ext cx="609760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Feedback holds up a mirror: </a:t>
            </a:r>
            <a:r>
              <a:rPr lang="en-GB" dirty="0"/>
              <a:t>It helps people see what’s working (and what’s not). It provides clarity and direction, helping them correct their course. Without it, people are left guessing - which undermines both performance and confidence.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77CE06A-78F7-3A83-0C1F-32F9E8696F15}"/>
              </a:ext>
            </a:extLst>
          </p:cNvPr>
          <p:cNvSpPr txBox="1"/>
          <p:nvPr/>
        </p:nvSpPr>
        <p:spPr>
          <a:xfrm>
            <a:off x="80044" y="2514795"/>
            <a:ext cx="6150634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Appreciation shines a light</a:t>
            </a:r>
            <a:r>
              <a:rPr lang="en-GB" dirty="0"/>
              <a:t>: It helps people feel valued and motivated, shining a light on their actions, behaviours, and contributions. It reinforces positive behaviours and builds emotional commitment to the team and organisation. Without appreciation, people can feel invisible - even when doing great work.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D92C3F4-1302-29EC-EEAF-71FA24EED584}"/>
              </a:ext>
            </a:extLst>
          </p:cNvPr>
          <p:cNvSpPr txBox="1"/>
          <p:nvPr/>
        </p:nvSpPr>
        <p:spPr>
          <a:xfrm>
            <a:off x="0" y="4290363"/>
            <a:ext cx="615063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Development builds the foundation</a:t>
            </a:r>
            <a:r>
              <a:rPr lang="en-GB" dirty="0"/>
              <a:t>: It provides structured learning through courses, books, and other formal opportunities that expand knowledge and deepen skills. Without ongoing development, employees can stagnate, falling behind in fast-changing environments.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56F401C-F14F-A9CE-AEEE-4214CB768838}"/>
              </a:ext>
            </a:extLst>
          </p:cNvPr>
          <p:cNvSpPr txBox="1"/>
          <p:nvPr/>
        </p:nvSpPr>
        <p:spPr>
          <a:xfrm>
            <a:off x="6441056" y="1090308"/>
            <a:ext cx="581707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Coaching opens a window</a:t>
            </a:r>
            <a:r>
              <a:rPr lang="en-GB" dirty="0"/>
              <a:t>: It creates space for people to reflect, problem-solve, and build ownership of their growth. Coaching strengthens critical thinking and long-term capability - something feedback alone can’t do. </a:t>
            </a:r>
          </a:p>
        </p:txBody>
      </p:sp>
    </p:spTree>
    <p:extLst>
      <p:ext uri="{BB962C8B-B14F-4D97-AF65-F5344CB8AC3E}">
        <p14:creationId xmlns:p14="http://schemas.microsoft.com/office/powerpoint/2010/main" val="3813721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D8CD3-5DEF-8B47-52ED-6040DC22A3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354" y="63201"/>
            <a:ext cx="10515600" cy="681672"/>
          </a:xfrm>
        </p:spPr>
        <p:txBody>
          <a:bodyPr>
            <a:normAutofit/>
          </a:bodyPr>
          <a:lstStyle/>
          <a:p>
            <a:r>
              <a:rPr lang="en-GB" sz="3600" dirty="0"/>
              <a:t>Learning &amp; Development Wheel: Core Segments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41D81BE-AAB9-333A-59B3-4F4009665C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630046" y="1175193"/>
            <a:ext cx="4561954" cy="435133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6C59CDE-FA38-249C-A98F-93EA345722BF}"/>
              </a:ext>
            </a:extLst>
          </p:cNvPr>
          <p:cNvSpPr txBox="1"/>
          <p:nvPr/>
        </p:nvSpPr>
        <p:spPr>
          <a:xfrm>
            <a:off x="142354" y="744873"/>
            <a:ext cx="7595558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000" dirty="0"/>
              <a:t>Communication &amp; Interpersonal Skills – working with colleagues, clients, and stakeholders.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Teamwork &amp; Collaboration – contributing effectively to group tasks and events.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Leadership &amp; Initiative – showing responsibility, problem-solving, and decision-making.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Customer Service &amp; Experience Design – creating memorable guest experiences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Operational &amp; Technical Skills – understanding event logistics, venue operations, and safety.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Professionalism &amp; Work Ethic – reliability, timekeeping, and workplace behaviour.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Adaptability &amp; Resilience – handling stress, change, and feedback constructively.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Reflection &amp; Continuous Learning – evaluating performance and identifying learning goals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98547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4AB54-310C-75BF-64BE-9BEB5574D8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7706"/>
            <a:ext cx="10515600" cy="463011"/>
          </a:xfrm>
        </p:spPr>
        <p:txBody>
          <a:bodyPr>
            <a:normAutofit fontScale="90000"/>
          </a:bodyPr>
          <a:lstStyle/>
          <a:p>
            <a:r>
              <a:rPr lang="en-GB" dirty="0"/>
              <a:t>Tasks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A867C2-8FA4-694E-5B03-18BFA80E3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713" y="704190"/>
            <a:ext cx="7774504" cy="5170399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20000"/>
              </a:lnSpc>
            </a:pPr>
            <a:r>
              <a:rPr lang="en-GB" sz="3200" b="1" dirty="0"/>
              <a:t>Self-Assessment:</a:t>
            </a:r>
            <a:endParaRPr lang="en-GB" sz="3200" dirty="0"/>
          </a:p>
          <a:p>
            <a:pPr>
              <a:lnSpc>
                <a:spcPct val="120000"/>
              </a:lnSpc>
            </a:pPr>
            <a:r>
              <a:rPr lang="en-GB" sz="3200" dirty="0"/>
              <a:t>Rate yourself (1–5) on each area.</a:t>
            </a:r>
          </a:p>
          <a:p>
            <a:pPr>
              <a:lnSpc>
                <a:spcPct val="120000"/>
              </a:lnSpc>
            </a:pPr>
            <a:r>
              <a:rPr lang="en-GB" sz="3200" dirty="0"/>
              <a:t>Create a visual “wheel” chart showing your profile — gaps stand out easily.</a:t>
            </a:r>
          </a:p>
          <a:p>
            <a:pPr>
              <a:lnSpc>
                <a:spcPct val="120000"/>
              </a:lnSpc>
            </a:pPr>
            <a:r>
              <a:rPr lang="en-GB" sz="3200" b="1" dirty="0"/>
              <a:t>Pair Discussion</a:t>
            </a:r>
            <a:r>
              <a:rPr lang="en-GB" sz="3200" dirty="0"/>
              <a:t>: In pairs, discuss one area where you feel strong and one to develop. Give examples from past experiences (work, volunteering, class projects).</a:t>
            </a:r>
          </a:p>
          <a:p>
            <a:pPr>
              <a:lnSpc>
                <a:spcPct val="120000"/>
              </a:lnSpc>
            </a:pPr>
            <a:r>
              <a:rPr lang="en-GB" sz="3200" b="1" dirty="0"/>
              <a:t>Action Planning:</a:t>
            </a:r>
            <a:endParaRPr lang="en-GB" sz="3200" dirty="0"/>
          </a:p>
          <a:p>
            <a:pPr>
              <a:lnSpc>
                <a:spcPct val="120000"/>
              </a:lnSpc>
            </a:pPr>
            <a:r>
              <a:rPr lang="en-GB" sz="3200" dirty="0"/>
              <a:t>chooses </a:t>
            </a:r>
            <a:r>
              <a:rPr lang="en-GB" sz="3200" b="1" dirty="0"/>
              <a:t>two focus areas</a:t>
            </a:r>
            <a:r>
              <a:rPr lang="en-GB" sz="3200" dirty="0"/>
              <a:t> and write SMART goals for your  placement or event project.</a:t>
            </a:r>
          </a:p>
          <a:p>
            <a:pPr>
              <a:lnSpc>
                <a:spcPct val="120000"/>
              </a:lnSpc>
            </a:pPr>
            <a:r>
              <a:rPr lang="en-GB" sz="3200" b="1" dirty="0"/>
              <a:t>Reflection Link:</a:t>
            </a:r>
            <a:endParaRPr lang="en-GB" sz="3200" dirty="0"/>
          </a:p>
          <a:p>
            <a:pPr>
              <a:lnSpc>
                <a:spcPct val="120000"/>
              </a:lnSpc>
            </a:pPr>
            <a:r>
              <a:rPr lang="en-GB" sz="3200" dirty="0"/>
              <a:t>At mid-placement or post-event, students revisit the same wheel and re-rate themselves.</a:t>
            </a:r>
          </a:p>
          <a:p>
            <a:pPr>
              <a:lnSpc>
                <a:spcPct val="120000"/>
              </a:lnSpc>
            </a:pPr>
            <a:r>
              <a:rPr lang="en-GB" sz="3200" dirty="0"/>
              <a:t>Use it as evidence in reflective journals or professional portfolios.</a:t>
            </a:r>
          </a:p>
          <a:p>
            <a:pPr>
              <a:lnSpc>
                <a:spcPct val="120000"/>
              </a:lnSpc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3D694B-A004-6B0D-A9DF-2FB775DB64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3721" y="704190"/>
            <a:ext cx="4560203" cy="4352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6759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340C54-2EA5-415A-3FDA-CA58375FD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98173"/>
            <a:ext cx="10515600" cy="1331843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1"/>
                </a:solidFill>
              </a:rPr>
              <a:t>Professional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39B02-5CCC-2CE5-10C2-04628BA9E9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629478"/>
            <a:ext cx="12238382" cy="5547485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2400" b="1" dirty="0"/>
              <a:t>Level 1 – Experience Only!</a:t>
            </a:r>
          </a:p>
          <a:p>
            <a:pPr>
              <a:lnSpc>
                <a:spcPct val="100000"/>
              </a:lnSpc>
            </a:pPr>
            <a:r>
              <a:rPr lang="en-GB" sz="2400" b="1" dirty="0"/>
              <a:t>Level 2 – Record the Experience</a:t>
            </a:r>
          </a:p>
          <a:p>
            <a:pPr>
              <a:lnSpc>
                <a:spcPct val="100000"/>
              </a:lnSpc>
            </a:pPr>
            <a:r>
              <a:rPr lang="en-GB" sz="2400" b="1" dirty="0"/>
              <a:t>Level 3 – Reflection on the Learning Experience</a:t>
            </a:r>
          </a:p>
          <a:p>
            <a:pPr>
              <a:lnSpc>
                <a:spcPct val="100000"/>
              </a:lnSpc>
            </a:pPr>
            <a:r>
              <a:rPr lang="en-GB" sz="2400" b="1" dirty="0"/>
              <a:t>Level 4– Making the Links &amp; Matching the Learning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Use Concepts &amp; Models linking to Academic Learning  </a:t>
            </a:r>
          </a:p>
          <a:p>
            <a:pPr>
              <a:lnSpc>
                <a:spcPct val="100000"/>
              </a:lnSpc>
            </a:pPr>
            <a:r>
              <a:rPr lang="en-GB" sz="2400" b="1" dirty="0"/>
              <a:t>Level 5 – Application of Learning to New Situations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Put Learning in to Practice &amp; Transferring Learning to New &amp; Changing Contexts</a:t>
            </a:r>
          </a:p>
          <a:p>
            <a:pPr>
              <a:lnSpc>
                <a:spcPct val="100000"/>
              </a:lnSpc>
            </a:pPr>
            <a:r>
              <a:rPr lang="en-GB" sz="2400" b="1" dirty="0"/>
              <a:t>Level 6 – Adaptions to New Situations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Flexibility &amp; Effectiveness in Applying Learning, Demonstrating Ability to Adapt, Take Responsibility and Control Professional Development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33341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A73D2-347E-EA50-96D7-C41AC9609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075" y="97707"/>
            <a:ext cx="10515600" cy="937464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The benefits of using a learning </a:t>
            </a:r>
            <a:r>
              <a:rPr lang="en-GB" b="1" dirty="0"/>
              <a:t>wheel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E19E7-28A1-129E-57D0-A8D9AE77F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075" y="1161662"/>
            <a:ext cx="10515600" cy="4351338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The learning and development wheel offers several benefits for both individuals and organisations:</a:t>
            </a:r>
          </a:p>
          <a:p>
            <a:r>
              <a:rPr lang="en-GB" dirty="0"/>
              <a:t>Promotes self-awareness - It encourages learners to take ownership of their development by reflecting on their skills and identifying growth opportunities.</a:t>
            </a:r>
          </a:p>
          <a:p>
            <a:r>
              <a:rPr lang="en-GB" dirty="0"/>
              <a:t>Enhances motivation -  The clear, visual progress tracking helps shift a learner's focus from grades or external validation to achieving specific learning goals.</a:t>
            </a:r>
          </a:p>
          <a:p>
            <a:r>
              <a:rPr lang="en-GB" dirty="0"/>
              <a:t>Facilitates coaching -  The wheel provides a useful framework for structured coaching conversations between a learner and a manager or mentor.</a:t>
            </a:r>
          </a:p>
          <a:p>
            <a:r>
              <a:rPr lang="en-GB" dirty="0"/>
              <a:t>Provides a common language - In a team setting, a shared wheel gives everyone a common vocabulary to discuss learning and development.</a:t>
            </a:r>
          </a:p>
          <a:p>
            <a:r>
              <a:rPr lang="en-GB" dirty="0"/>
              <a:t>Supports strategic alignment- By customising the wheel's sections, organizations can ensure that individual development is aligned with wider business objectives</a:t>
            </a:r>
          </a:p>
        </p:txBody>
      </p:sp>
    </p:spTree>
    <p:extLst>
      <p:ext uri="{BB962C8B-B14F-4D97-AF65-F5344CB8AC3E}">
        <p14:creationId xmlns:p14="http://schemas.microsoft.com/office/powerpoint/2010/main" val="505782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773</Words>
  <Application>Microsoft Office PowerPoint</Application>
  <PresentationFormat>Widescreen</PresentationFormat>
  <Paragraphs>90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PowerPoint Presentation</vt:lpstr>
      <vt:lpstr>Professional Development Planning</vt:lpstr>
      <vt:lpstr>PowerPoint Presentation</vt:lpstr>
      <vt:lpstr>Preparation for Operational Placement &amp; Events Experience</vt:lpstr>
      <vt:lpstr>Professional Development Planning</vt:lpstr>
      <vt:lpstr>KEY SKILLS DEVELOPMENT</vt:lpstr>
      <vt:lpstr>SMART Placement &amp; Event Experience Objectives</vt:lpstr>
      <vt:lpstr>Learning &amp; Development Wheel</vt:lpstr>
      <vt:lpstr>The Learning Wheel</vt:lpstr>
      <vt:lpstr>Learning &amp; Development Wheel: Core Segments</vt:lpstr>
      <vt:lpstr>Tasks</vt:lpstr>
      <vt:lpstr>Professional Development</vt:lpstr>
      <vt:lpstr>The benefits of using a learning wheel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Deborah Jenkins</cp:lastModifiedBy>
  <cp:revision>6</cp:revision>
  <dcterms:created xsi:type="dcterms:W3CDTF">2023-09-15T09:31:09Z</dcterms:created>
  <dcterms:modified xsi:type="dcterms:W3CDTF">2025-10-28T09:52:56Z</dcterms:modified>
</cp:coreProperties>
</file>