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0" r:id="rId3"/>
    <p:sldId id="257" r:id="rId4"/>
    <p:sldId id="259" r:id="rId5"/>
    <p:sldId id="258" r:id="rId6"/>
    <p:sldId id="260" r:id="rId7"/>
    <p:sldId id="264" r:id="rId8"/>
    <p:sldId id="261" r:id="rId9"/>
    <p:sldId id="265" r:id="rId10"/>
    <p:sldId id="266" r:id="rId11"/>
    <p:sldId id="262" r:id="rId12"/>
    <p:sldId id="267" r:id="rId13"/>
    <p:sldId id="263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radar.brookes.ac.uk/radar/items/8dfa1c7d-d4ca-457b-b52c-9568cfd8d867/1/?attachment.uuid=2c1b0701-3ea1-43eb-b5af-206c7741a70d&amp;attachment.stream=true" TargetMode="External"/><Relationship Id="rId2" Type="http://schemas.openxmlformats.org/officeDocument/2006/relationships/hyperlink" Target="https://www.learning.ox.ac.uk/media/global/wwwadminoxacuk/localsites/oxfordlearninginstitute/documents/supportresources/lecturersteachingstaff/resources/resources/CriticallyReflectiveTeaching.pdf%20Accessed%2014.02.2019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Advocacy &amp; PCP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Brookfield's Four Lenses</a:t>
            </a:r>
          </a:p>
          <a:p>
            <a:r>
              <a:rPr lang="en-GB" dirty="0" smtClean="0"/>
              <a:t>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197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Adapted </a:t>
            </a:r>
            <a:r>
              <a:rPr lang="en-GB" smtClean="0"/>
              <a:t>from Brookfield (1995, 2005)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7062" y="2557463"/>
            <a:ext cx="3317875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470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Adapting Brookfield’s (1995) proposal that:</a:t>
            </a:r>
          </a:p>
          <a:p>
            <a:pPr lvl="1"/>
            <a:r>
              <a:rPr lang="en-GB" dirty="0" smtClean="0"/>
              <a:t>If we understand (process, options, law, policy(</a:t>
            </a:r>
            <a:r>
              <a:rPr lang="en-GB" dirty="0" err="1" smtClean="0"/>
              <a:t>ies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We can become critically astute (for our client)</a:t>
            </a:r>
          </a:p>
          <a:p>
            <a:pPr lvl="1"/>
            <a:r>
              <a:rPr lang="en-GB" dirty="0" smtClean="0"/>
              <a:t>Avoid assumptions</a:t>
            </a:r>
          </a:p>
          <a:p>
            <a:pPr lvl="1"/>
            <a:r>
              <a:rPr lang="en-GB" dirty="0" smtClean="0"/>
              <a:t>i.e. a key starting point in</a:t>
            </a:r>
          </a:p>
          <a:p>
            <a:pPr marL="0" indent="0" algn="ctr">
              <a:buNone/>
            </a:pPr>
            <a:r>
              <a:rPr lang="en-GB" dirty="0" smtClean="0"/>
              <a:t>Person Centric Practice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119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action:</a:t>
            </a:r>
          </a:p>
          <a:p>
            <a:pPr lvl="1"/>
            <a:r>
              <a:rPr lang="en-GB" dirty="0" smtClean="0"/>
              <a:t>Seek unfamiliar angles (in support of your clients needs)</a:t>
            </a:r>
          </a:p>
          <a:p>
            <a:r>
              <a:rPr lang="en-GB" dirty="0" smtClean="0"/>
              <a:t>Question: Are we prisoners trapped within perceptual frameworks that determine how we view our experiences?</a:t>
            </a:r>
          </a:p>
          <a:p>
            <a:r>
              <a:rPr lang="en-GB" dirty="0" smtClean="0"/>
              <a:t>Discuss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943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Incident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Becoming ‘Critically Reflective’ then requires advocates to:</a:t>
            </a:r>
          </a:p>
          <a:p>
            <a:pPr lvl="1"/>
            <a:r>
              <a:rPr lang="en-GB" dirty="0" smtClean="0"/>
              <a:t> Find a range of critically reflective lenses</a:t>
            </a:r>
          </a:p>
          <a:p>
            <a:pPr lvl="1"/>
            <a:r>
              <a:rPr lang="en-GB" dirty="0" smtClean="0"/>
              <a:t>Adaptable</a:t>
            </a:r>
          </a:p>
          <a:p>
            <a:pPr lvl="1"/>
            <a:r>
              <a:rPr lang="en-GB" dirty="0" smtClean="0"/>
              <a:t>Refocussing as required</a:t>
            </a:r>
          </a:p>
          <a:p>
            <a:pPr lvl="1"/>
            <a:r>
              <a:rPr lang="en-GB" dirty="0" smtClean="0"/>
              <a:t>Capability to Highlight a Picture </a:t>
            </a:r>
            <a:r>
              <a:rPr lang="en-GB" sz="1200" dirty="0" smtClean="0"/>
              <a:t>(of what we intent to do)</a:t>
            </a:r>
          </a:p>
          <a:p>
            <a:r>
              <a:rPr lang="en-GB" dirty="0" smtClean="0"/>
              <a:t>i.e. Brookfield's Four Lenses Approach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238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Autobiographies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Akin to Empathy this allows us to:</a:t>
            </a:r>
          </a:p>
          <a:p>
            <a:pPr lvl="1"/>
            <a:r>
              <a:rPr lang="en-GB" dirty="0" smtClean="0"/>
              <a:t>Place ourselves in the clients position (understanding)</a:t>
            </a:r>
          </a:p>
          <a:p>
            <a:pPr lvl="1"/>
            <a:r>
              <a:rPr lang="en-GB" dirty="0" smtClean="0"/>
              <a:t>i.e. The Felt Experience(s)</a:t>
            </a:r>
          </a:p>
          <a:p>
            <a:pPr lvl="1"/>
            <a:r>
              <a:rPr lang="en-GB" dirty="0" smtClean="0"/>
              <a:t>Emotional, Substantial and Remarkable understanding</a:t>
            </a:r>
          </a:p>
          <a:p>
            <a:r>
              <a:rPr lang="en-GB" dirty="0" smtClean="0"/>
              <a:t>Allowing ‘us’ to begin to see:</a:t>
            </a:r>
          </a:p>
          <a:p>
            <a:pPr marL="0" indent="0" algn="ctr">
              <a:buNone/>
            </a:pPr>
            <a:r>
              <a:rPr lang="en-GB" i="1" dirty="0" smtClean="0"/>
              <a:t>‘see </a:t>
            </a:r>
            <a:r>
              <a:rPr lang="en-GB" i="1" dirty="0"/>
              <a:t>our practice from the point of view of what our </a:t>
            </a:r>
            <a:r>
              <a:rPr lang="en-GB" i="1" dirty="0" smtClean="0"/>
              <a:t>client experiences’</a:t>
            </a:r>
          </a:p>
          <a:p>
            <a:pPr marL="457200" lvl="1" indent="0" algn="r">
              <a:buNone/>
            </a:pPr>
            <a:r>
              <a:rPr lang="en-GB" dirty="0" smtClean="0"/>
              <a:t>(Brookfield, 1995)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264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Autobiographies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Investigating ‘Autobiographies allows us to:</a:t>
            </a:r>
          </a:p>
          <a:p>
            <a:pPr lvl="1"/>
            <a:r>
              <a:rPr lang="en-GB" dirty="0" smtClean="0"/>
              <a:t>Find the logical ‘First Step’</a:t>
            </a:r>
          </a:p>
          <a:p>
            <a:pPr lvl="1"/>
            <a:r>
              <a:rPr lang="en-GB" dirty="0" smtClean="0"/>
              <a:t>Helps us ‘focus </a:t>
            </a:r>
            <a:r>
              <a:rPr lang="en-GB" dirty="0"/>
              <a:t>the instinctive </a:t>
            </a:r>
            <a:r>
              <a:rPr lang="en-GB" dirty="0" smtClean="0"/>
              <a:t>reasoning’</a:t>
            </a:r>
          </a:p>
          <a:p>
            <a:pPr lvl="1"/>
            <a:r>
              <a:rPr lang="en-GB" dirty="0" smtClean="0"/>
              <a:t>And test the ‘untested </a:t>
            </a:r>
            <a:r>
              <a:rPr lang="en-GB" dirty="0"/>
              <a:t>assumptions that may </a:t>
            </a:r>
            <a:r>
              <a:rPr lang="en-GB" dirty="0" smtClean="0"/>
              <a:t>need </a:t>
            </a:r>
            <a:r>
              <a:rPr lang="en-GB" dirty="0"/>
              <a:t>further </a:t>
            </a:r>
            <a:r>
              <a:rPr lang="en-GB" dirty="0" smtClean="0"/>
              <a:t>examination’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/>
              <a:t>(Brookfield, 1995)</a:t>
            </a:r>
          </a:p>
          <a:p>
            <a:pPr marL="457200" lvl="1" indent="0" algn="r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903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Clients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Seeing ourselves from our </a:t>
            </a:r>
            <a:r>
              <a:rPr lang="en-GB" dirty="0" smtClean="0"/>
              <a:t>clients </a:t>
            </a:r>
            <a:r>
              <a:rPr lang="en-GB" dirty="0"/>
              <a:t>perspectives </a:t>
            </a:r>
            <a:r>
              <a:rPr lang="en-GB" dirty="0" smtClean="0"/>
              <a:t>‘</a:t>
            </a:r>
          </a:p>
          <a:p>
            <a:pPr marL="0" indent="0" algn="ctr">
              <a:buNone/>
            </a:pPr>
            <a:r>
              <a:rPr lang="en-GB" i="1" dirty="0" smtClean="0"/>
              <a:t>‘can </a:t>
            </a:r>
            <a:r>
              <a:rPr lang="en-GB" i="1" dirty="0"/>
              <a:t>lead </a:t>
            </a:r>
            <a:r>
              <a:rPr lang="en-GB" i="1" dirty="0" smtClean="0"/>
              <a:t>to many </a:t>
            </a:r>
            <a:r>
              <a:rPr lang="en-GB" i="1" dirty="0"/>
              <a:t>welcome and not so </a:t>
            </a:r>
            <a:r>
              <a:rPr lang="en-GB" i="1" dirty="0" smtClean="0"/>
              <a:t>welcome surprises’ </a:t>
            </a:r>
          </a:p>
          <a:p>
            <a:r>
              <a:rPr lang="en-GB" dirty="0"/>
              <a:t>Questioning if our clients are:</a:t>
            </a:r>
          </a:p>
          <a:p>
            <a:pPr lvl="1"/>
            <a:r>
              <a:rPr lang="en-GB" dirty="0" smtClean="0"/>
              <a:t>Reassured</a:t>
            </a:r>
          </a:p>
          <a:p>
            <a:pPr lvl="1"/>
            <a:r>
              <a:rPr lang="en-GB" dirty="0" smtClean="0"/>
              <a:t>Interpreting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Understand (in </a:t>
            </a:r>
            <a:r>
              <a:rPr lang="en-GB" dirty="0"/>
              <a:t>just the way we </a:t>
            </a:r>
            <a:r>
              <a:rPr lang="en-GB" dirty="0" smtClean="0"/>
              <a:t>anticipated)</a:t>
            </a:r>
          </a:p>
          <a:p>
            <a:pPr marL="914400" lvl="2" indent="0" algn="r">
              <a:buNone/>
            </a:pPr>
            <a:r>
              <a:rPr lang="en-GB" dirty="0"/>
              <a:t>(Brookfield, 1995)</a:t>
            </a:r>
          </a:p>
          <a:p>
            <a:pPr marL="914400" lvl="2" indent="0" algn="r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36436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Asking – Do our clients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nterpret </a:t>
            </a:r>
            <a:r>
              <a:rPr lang="en-GB" dirty="0"/>
              <a:t>our actions and make </a:t>
            </a:r>
            <a:r>
              <a:rPr lang="en-GB" dirty="0" smtClean="0"/>
              <a:t>meanings (In the way we intended?)</a:t>
            </a:r>
          </a:p>
          <a:p>
            <a:pPr lvl="1"/>
            <a:r>
              <a:rPr lang="en-GB" dirty="0" smtClean="0"/>
              <a:t>Client feedback is…</a:t>
            </a:r>
          </a:p>
          <a:p>
            <a:pPr lvl="1"/>
            <a:r>
              <a:rPr lang="en-GB" dirty="0" smtClean="0"/>
              <a:t>useful but might</a:t>
            </a:r>
          </a:p>
          <a:p>
            <a:pPr lvl="1"/>
            <a:r>
              <a:rPr lang="en-GB" dirty="0" smtClean="0"/>
              <a:t>Challenge </a:t>
            </a:r>
            <a:r>
              <a:rPr lang="en-GB" dirty="0"/>
              <a:t>to </a:t>
            </a:r>
            <a:r>
              <a:rPr lang="en-GB" dirty="0" smtClean="0"/>
              <a:t>achieve more (more than we can actually deliver</a:t>
            </a:r>
          </a:p>
          <a:p>
            <a:r>
              <a:rPr lang="en-GB" dirty="0" smtClean="0"/>
              <a:t>Professional boundaries and management of expectation(s): Discussion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246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Listening?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we prepared to?</a:t>
            </a:r>
          </a:p>
          <a:p>
            <a:r>
              <a:rPr lang="en-GB" dirty="0" smtClean="0"/>
              <a:t>Hear their voice?</a:t>
            </a:r>
          </a:p>
          <a:p>
            <a:r>
              <a:rPr lang="en-GB" dirty="0" smtClean="0"/>
              <a:t>Not allow our own motivations to affect judgment (ours/theirs/others)</a:t>
            </a:r>
          </a:p>
          <a:p>
            <a:r>
              <a:rPr lang="en-GB" dirty="0" smtClean="0"/>
              <a:t>Do we know where our Moral Compass points towards? </a:t>
            </a:r>
            <a:r>
              <a:rPr lang="en-GB" sz="1600" dirty="0" smtClean="0"/>
              <a:t>(True North?)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346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Colleagues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Fostering critical </a:t>
            </a:r>
            <a:r>
              <a:rPr lang="en-GB" dirty="0" smtClean="0"/>
              <a:t>conversations</a:t>
            </a:r>
          </a:p>
          <a:p>
            <a:r>
              <a:rPr lang="en-GB" dirty="0" smtClean="0"/>
              <a:t>Crucial Conversations</a:t>
            </a:r>
          </a:p>
          <a:p>
            <a:r>
              <a:rPr lang="en-GB" dirty="0" smtClean="0"/>
              <a:t>Does this engender trust?</a:t>
            </a:r>
          </a:p>
          <a:p>
            <a:r>
              <a:rPr lang="en-GB" dirty="0" smtClean="0"/>
              <a:t>Does this break down the ‘Shroud of Silence within which our practice is wrapped’ and according to Brookfield (1995),</a:t>
            </a:r>
          </a:p>
          <a:p>
            <a:pPr marL="0" indent="0" algn="ctr">
              <a:buNone/>
            </a:pPr>
            <a:r>
              <a:rPr lang="en-GB" i="1" dirty="0" smtClean="0"/>
              <a:t>‘Our clients experiencing </a:t>
            </a:r>
            <a:r>
              <a:rPr lang="en-GB" i="1" dirty="0"/>
              <a:t>experiences will often be broadly similar even while they differ from ours </a:t>
            </a:r>
            <a:r>
              <a:rPr lang="en-GB" i="1" dirty="0" smtClean="0"/>
              <a:t>in detail’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45937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Reached </a:t>
            </a:r>
            <a:r>
              <a:rPr lang="en-GB" sz="2800" dirty="0" smtClean="0"/>
              <a:t>(Common Goals?)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clients sense of diversity</a:t>
            </a:r>
          </a:p>
          <a:p>
            <a:r>
              <a:rPr lang="en-GB" dirty="0" smtClean="0"/>
              <a:t>Become apparent </a:t>
            </a:r>
            <a:r>
              <a:rPr lang="en-GB" sz="1800" dirty="0" smtClean="0"/>
              <a:t>(that can only be helpful to us as Advocates)</a:t>
            </a:r>
          </a:p>
          <a:p>
            <a:r>
              <a:rPr lang="en-GB" dirty="0"/>
              <a:t>E</a:t>
            </a:r>
            <a:r>
              <a:rPr lang="en-GB" dirty="0" smtClean="0"/>
              <a:t>xploring </a:t>
            </a:r>
            <a:r>
              <a:rPr lang="en-GB" dirty="0"/>
              <a:t>alternatives </a:t>
            </a:r>
            <a:r>
              <a:rPr lang="en-GB" dirty="0" smtClean="0"/>
              <a:t>then</a:t>
            </a:r>
          </a:p>
          <a:p>
            <a:pPr lvl="1"/>
            <a:r>
              <a:rPr lang="en-GB" dirty="0" smtClean="0"/>
              <a:t>Opening </a:t>
            </a:r>
            <a:r>
              <a:rPr lang="en-GB" dirty="0"/>
              <a:t>new ways of </a:t>
            </a:r>
            <a:endParaRPr lang="en-GB" dirty="0" smtClean="0"/>
          </a:p>
          <a:p>
            <a:pPr lvl="1"/>
            <a:r>
              <a:rPr lang="en-GB" dirty="0" smtClean="0"/>
              <a:t>seeing </a:t>
            </a:r>
            <a:r>
              <a:rPr lang="en-GB" dirty="0"/>
              <a:t>and </a:t>
            </a:r>
            <a:endParaRPr lang="en-GB" dirty="0" smtClean="0"/>
          </a:p>
          <a:p>
            <a:pPr lvl="1"/>
            <a:r>
              <a:rPr lang="en-GB" dirty="0" smtClean="0"/>
              <a:t>thinking </a:t>
            </a:r>
            <a:r>
              <a:rPr lang="en-GB" dirty="0"/>
              <a:t>about practice.</a:t>
            </a:r>
          </a:p>
        </p:txBody>
      </p:sp>
    </p:spTree>
    <p:extLst>
      <p:ext uri="{BB962C8B-B14F-4D97-AF65-F5344CB8AC3E}">
        <p14:creationId xmlns:p14="http://schemas.microsoft.com/office/powerpoint/2010/main" val="1852848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Theoretical Knowledge </a:t>
            </a:r>
            <a:r>
              <a:rPr lang="en-GB" sz="2000" dirty="0" smtClean="0"/>
              <a:t>(position)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Brookfield (1995)</a:t>
            </a:r>
          </a:p>
          <a:p>
            <a:r>
              <a:rPr lang="en-GB" dirty="0"/>
              <a:t>The literature and </a:t>
            </a:r>
            <a:r>
              <a:rPr lang="en-GB" dirty="0" smtClean="0"/>
              <a:t>theory</a:t>
            </a:r>
            <a:r>
              <a:rPr lang="en-GB" dirty="0"/>
              <a:t>‟ can </a:t>
            </a:r>
            <a:endParaRPr lang="en-GB" dirty="0" smtClean="0"/>
          </a:p>
          <a:p>
            <a:r>
              <a:rPr lang="en-GB" dirty="0" smtClean="0"/>
              <a:t>Equip </a:t>
            </a:r>
            <a:r>
              <a:rPr lang="en-GB" dirty="0"/>
              <a:t>us with an enlarged vocabulary to describe and understand our practice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Is this helpful when used in discussions with clients?</a:t>
            </a:r>
          </a:p>
          <a:p>
            <a:r>
              <a:rPr lang="en-GB" dirty="0"/>
              <a:t>Is this helpful when used in discussions </a:t>
            </a:r>
            <a:r>
              <a:rPr lang="en-GB" dirty="0" smtClean="0"/>
              <a:t>within a multi-agency group?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169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Theoretical Knowledge (position)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Brookfield (pp. 37-38) claims that it…</a:t>
            </a:r>
          </a:p>
          <a:p>
            <a:r>
              <a:rPr lang="en-GB" dirty="0" smtClean="0"/>
              <a:t>‘offers </a:t>
            </a:r>
            <a:r>
              <a:rPr lang="en-GB" dirty="0"/>
              <a:t>multiple perspectives on familiar </a:t>
            </a:r>
            <a:r>
              <a:rPr lang="en-GB" dirty="0" smtClean="0"/>
              <a:t>situations’.</a:t>
            </a:r>
          </a:p>
          <a:p>
            <a:r>
              <a:rPr lang="en-GB" dirty="0" smtClean="0"/>
              <a:t>Consulting </a:t>
            </a:r>
            <a:r>
              <a:rPr lang="en-GB" dirty="0"/>
              <a:t>the literature can </a:t>
            </a:r>
            <a:r>
              <a:rPr lang="en-GB" dirty="0" smtClean="0"/>
              <a:t>support</a:t>
            </a:r>
          </a:p>
          <a:p>
            <a:r>
              <a:rPr lang="en-GB" dirty="0" smtClean="0"/>
              <a:t>A </a:t>
            </a:r>
            <a:r>
              <a:rPr lang="en-GB" dirty="0"/>
              <a:t>psychological and political survival </a:t>
            </a:r>
            <a:r>
              <a:rPr lang="en-GB" dirty="0" smtClean="0"/>
              <a:t>necessity</a:t>
            </a:r>
          </a:p>
          <a:p>
            <a:r>
              <a:rPr lang="en-GB" dirty="0" smtClean="0"/>
              <a:t>Through </a:t>
            </a:r>
            <a:r>
              <a:rPr lang="en-GB" dirty="0"/>
              <a:t>which </a:t>
            </a:r>
            <a:r>
              <a:rPr lang="en-GB" dirty="0" smtClean="0"/>
              <a:t>Advocates understand </a:t>
            </a:r>
            <a:r>
              <a:rPr lang="en-GB" dirty="0"/>
              <a:t>the link between 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‘their </a:t>
            </a:r>
            <a:r>
              <a:rPr lang="en-GB" dirty="0"/>
              <a:t>private troubles and broader political </a:t>
            </a:r>
            <a:r>
              <a:rPr lang="en-GB" dirty="0" smtClean="0"/>
              <a:t>processes’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548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mtClean="0"/>
              <a:t>References</a:t>
            </a:r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295402" y="2846231"/>
            <a:ext cx="97546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Brookfield, (1995) Four Lenses.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www.learning.ox.ac.uk/media/global/wwwadminoxacuk/localsites/oxfordlearninginstitute/documents/supportresources/lecturersteachingstaff/resources/resources/CriticallyReflectiveTeaching.pdf Accessed 14.02.2019</a:t>
            </a:r>
            <a:endParaRPr lang="en-GB" dirty="0" smtClean="0"/>
          </a:p>
          <a:p>
            <a:r>
              <a:rPr lang="en-GB" dirty="0" err="1" smtClean="0"/>
              <a:t>Brookfiled</a:t>
            </a:r>
            <a:r>
              <a:rPr lang="en-GB" dirty="0" smtClean="0"/>
              <a:t>, (2005) lenses. </a:t>
            </a:r>
            <a:r>
              <a:rPr lang="en-GB" dirty="0"/>
              <a:t>Available at </a:t>
            </a:r>
            <a:r>
              <a:rPr lang="en-GB" dirty="0">
                <a:hlinkClick r:id="rId3"/>
              </a:rPr>
              <a:t>https://radar.brookes.ac.uk/radar/items/8dfa1c7d-d4ca-457b-b52c-9568cfd8d867/1/?</a:t>
            </a:r>
            <a:r>
              <a:rPr lang="en-GB" dirty="0" smtClean="0">
                <a:hlinkClick r:id="rId3"/>
              </a:rPr>
              <a:t>attachment.uuid=2c1b0701-3ea1-43eb-b5af-206c7741a70d&amp;attachment.stream=true</a:t>
            </a:r>
            <a:endParaRPr lang="en-GB" dirty="0" smtClean="0"/>
          </a:p>
          <a:p>
            <a:r>
              <a:rPr lang="en-GB" dirty="0" smtClean="0"/>
              <a:t>Accessed 14.02.2019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3943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52</TotalTime>
  <Words>589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Advocacy &amp; PCP</vt:lpstr>
      <vt:lpstr>Adapted from Brookfield (1995, 2005)</vt:lpstr>
      <vt:lpstr>Specific Focus</vt:lpstr>
      <vt:lpstr>Critical Reflection?</vt:lpstr>
      <vt:lpstr>Critical Incident</vt:lpstr>
      <vt:lpstr>Autobiographies</vt:lpstr>
      <vt:lpstr>Autobiographies</vt:lpstr>
      <vt:lpstr>Our Clients</vt:lpstr>
      <vt:lpstr>PowerPoint Presentation</vt:lpstr>
      <vt:lpstr>Listening?</vt:lpstr>
      <vt:lpstr>Our Colleagues</vt:lpstr>
      <vt:lpstr>Understanding Reached (Common Goals?)</vt:lpstr>
      <vt:lpstr>Our Theoretical Knowledge (position)</vt:lpstr>
      <vt:lpstr>Our Theoretical Knowledge (position)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 &amp; PCP</dc:title>
  <dc:creator>Phill Morgan</dc:creator>
  <cp:lastModifiedBy>Phill Morgan</cp:lastModifiedBy>
  <cp:revision>7</cp:revision>
  <dcterms:created xsi:type="dcterms:W3CDTF">2019-02-14T16:59:46Z</dcterms:created>
  <dcterms:modified xsi:type="dcterms:W3CDTF">2019-02-14T17:58:18Z</dcterms:modified>
</cp:coreProperties>
</file>