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7" r:id="rId2"/>
    <p:sldId id="294" r:id="rId3"/>
    <p:sldId id="719" r:id="rId4"/>
    <p:sldId id="750" r:id="rId5"/>
    <p:sldId id="751" r:id="rId6"/>
    <p:sldId id="763" r:id="rId7"/>
    <p:sldId id="752" r:id="rId8"/>
    <p:sldId id="753" r:id="rId9"/>
    <p:sldId id="754" r:id="rId10"/>
    <p:sldId id="755" r:id="rId11"/>
    <p:sldId id="756" r:id="rId12"/>
    <p:sldId id="757" r:id="rId13"/>
    <p:sldId id="758" r:id="rId14"/>
    <p:sldId id="759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Bell-Davies" initials="MB" lastIdx="1" clrIdx="0">
    <p:extLst>
      <p:ext uri="{19B8F6BF-5375-455C-9EA6-DF929625EA0E}">
        <p15:presenceInfo xmlns:p15="http://schemas.microsoft.com/office/powerpoint/2012/main" userId="S::m.bell-davies@uwtsd.ac.uk::cf4517c8-733c-4d00-a9de-ac3b52b5471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79"/>
    <p:restoredTop sz="47466"/>
  </p:normalViewPr>
  <p:slideViewPr>
    <p:cSldViewPr snapToGrid="0" snapToObjects="1">
      <p:cViewPr varScale="1">
        <p:scale>
          <a:sx n="63" d="100"/>
          <a:sy n="63" d="100"/>
        </p:scale>
        <p:origin x="1048" y="184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26A2C-5479-944A-8225-4D3982AB50B4}" type="datetimeFigureOut">
              <a:rPr lang="en-US" smtClean="0"/>
              <a:t>10/23/20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B352B-CE58-8244-A246-7FE01DB8FC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70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32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7620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99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5035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1016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760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9211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510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7669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9116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2529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7806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4873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26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8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94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5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2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4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8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8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8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84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FCA4A94-EA50-5741-99A8-0A685A7BC2DA}"/>
              </a:ext>
            </a:extLst>
          </p:cNvPr>
          <p:cNvSpPr txBox="1">
            <a:spLocks/>
          </p:cNvSpPr>
          <p:nvPr userDrawn="1"/>
        </p:nvSpPr>
        <p:spPr>
          <a:xfrm>
            <a:off x="11329416" y="6619156"/>
            <a:ext cx="896111" cy="222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/>
              <a:t>M. Bell-Davies</a:t>
            </a:r>
          </a:p>
        </p:txBody>
      </p:sp>
    </p:spTree>
    <p:extLst>
      <p:ext uri="{BB962C8B-B14F-4D97-AF65-F5344CB8AC3E}">
        <p14:creationId xmlns:p14="http://schemas.microsoft.com/office/powerpoint/2010/main" val="543929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BMSK5004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060" y="3744615"/>
            <a:ext cx="7989164" cy="162748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Managing Projects in the Organisation</a:t>
            </a:r>
          </a:p>
          <a:p>
            <a:r>
              <a:rPr lang="en-GB" b="1" dirty="0">
                <a:solidFill>
                  <a:schemeClr val="bg1"/>
                </a:solidFill>
              </a:rPr>
              <a:t>Online Session 8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153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8 – Managing Projects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5172"/>
            <a:ext cx="10896600" cy="164807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Management Overview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9DD064-E316-4644-8458-D9613E6F38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1286" y="3139414"/>
            <a:ext cx="4844517" cy="246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076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7820521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Agree success criteria &amp; constraints with customers (preferably in writing)</a:t>
            </a:r>
            <a:br>
              <a:rPr lang="en-GB" sz="1600" b="1" dirty="0"/>
            </a:br>
            <a:endParaRPr lang="en-GB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List the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Estimate time and costs for each task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Assess dependencies (CPA &amp; time for each process)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Existing, clashing or overlapping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Develop Gantt (or other chart)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Calculate resource requirements over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Assess risks &amp; prepare action plans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Preventative &amp; protective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Contingency</a:t>
            </a:r>
            <a:br>
              <a:rPr lang="en-GB" sz="1600" b="1" dirty="0">
                <a:solidFill>
                  <a:srgbClr val="0070C0"/>
                </a:solidFill>
              </a:rPr>
            </a:br>
            <a:endParaRPr lang="en-GB" sz="1600" b="1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0000"/>
                </a:solidFill>
              </a:rPr>
              <a:t>Monitor progress (Gantt chart)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0000"/>
                </a:solidFill>
              </a:rPr>
              <a:t>Monitor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0000"/>
                </a:solidFill>
              </a:rPr>
              <a:t>Communicate progress &amp; changes</a:t>
            </a:r>
            <a:br>
              <a:rPr lang="en-GB" sz="1600" b="1" dirty="0">
                <a:solidFill>
                  <a:srgbClr val="FF0000"/>
                </a:solidFill>
              </a:rPr>
            </a:br>
            <a:endParaRPr lang="en-GB" sz="16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B050"/>
                </a:solidFill>
              </a:rPr>
              <a:t>Review 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B050"/>
                </a:solidFill>
              </a:rPr>
              <a:t>Learn &amp; praise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9C3868-E664-FE48-B05B-39A687722B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0914" y="1889121"/>
            <a:ext cx="3732330" cy="2641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429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776670-9563-394B-81CA-7F370280CA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6622" y="1264499"/>
            <a:ext cx="4550235" cy="3443011"/>
          </a:xfrm>
          <a:prstGeom prst="rect">
            <a:avLst/>
          </a:prstGeom>
        </p:spPr>
      </p:pic>
      <p:sp>
        <p:nvSpPr>
          <p:cNvPr id="9" name="Text Box 12">
            <a:extLst>
              <a:ext uri="{FF2B5EF4-FFF2-40B4-BE49-F238E27FC236}">
                <a16:creationId xmlns:a16="http://schemas.microsoft.com/office/drawing/2014/main" id="{E4AC4A2D-1832-0245-AF2B-9B53168006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7820521" cy="4462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Define your project</a:t>
            </a:r>
          </a:p>
          <a:p>
            <a:endParaRPr lang="en-GB" sz="1800" b="1" dirty="0"/>
          </a:p>
          <a:p>
            <a:r>
              <a:rPr lang="en-GB" sz="1800" b="1" dirty="0"/>
              <a:t>Agree with everybody</a:t>
            </a:r>
          </a:p>
          <a:p>
            <a:endParaRPr lang="en-GB" sz="1800" b="1" dirty="0"/>
          </a:p>
          <a:p>
            <a:r>
              <a:rPr lang="en-GB" sz="1800" b="1" dirty="0"/>
              <a:t>Have a meeting to start (Kick off meeting)</a:t>
            </a:r>
            <a:br>
              <a:rPr lang="en-GB" sz="1800" b="1" dirty="0"/>
            </a:br>
            <a:br>
              <a:rPr lang="en-GB" sz="1800" b="1" dirty="0"/>
            </a:br>
            <a:r>
              <a:rPr lang="en-GB" sz="1800" b="1" dirty="0"/>
              <a:t>Consider – PID</a:t>
            </a:r>
          </a:p>
          <a:p>
            <a:br>
              <a:rPr lang="en-GB" sz="1800" b="1" dirty="0"/>
            </a:br>
            <a:r>
              <a:rPr lang="en-GB" sz="1800" b="1" dirty="0"/>
              <a:t>Delivering: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/>
          </a:p>
          <a:p>
            <a:r>
              <a:rPr lang="en-GB" sz="1800" b="1" dirty="0"/>
              <a:t>Never agree to a project you cannot deliver</a:t>
            </a:r>
          </a:p>
          <a:p>
            <a:endParaRPr lang="en-GB" sz="1600" b="1" dirty="0"/>
          </a:p>
          <a:p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2772435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074B34D1-CAEC-0F40-85CB-A39893540D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7820521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List the Tasks</a:t>
            </a:r>
          </a:p>
          <a:p>
            <a:endParaRPr lang="en-GB" sz="1800" b="1" dirty="0"/>
          </a:p>
          <a:p>
            <a:r>
              <a:rPr lang="en-GB" sz="1800" b="1" dirty="0"/>
              <a:t>Agree with everybody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Brainstorm with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Produce WBS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List the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Consider historical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/>
          </a:p>
          <a:p>
            <a:endParaRPr lang="en-GB" sz="1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7F160D-04E5-D546-A33D-DA01984FAD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0914" y="1242444"/>
            <a:ext cx="3294177" cy="1907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965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074B34D1-CAEC-0F40-85CB-A39893540D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7820521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Estimate the Tasks</a:t>
            </a:r>
          </a:p>
          <a:p>
            <a:endParaRPr lang="en-GB" sz="1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Time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b="1" dirty="0"/>
              <a:t>How long are these going to take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Costs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b="1" dirty="0"/>
              <a:t>How much are the tasks going to 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Produce WBS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List the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/>
          </a:p>
          <a:p>
            <a:endParaRPr lang="en-GB" sz="1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2CD615-10CB-6D4A-B6BC-98AFDFB549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5999" y="1137895"/>
            <a:ext cx="4163545" cy="4050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581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AF4DBA82-4B00-9F42-9E79-025F89671B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782052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Assess Dependencies and Determine Critical Paths</a:t>
            </a:r>
          </a:p>
          <a:p>
            <a:endParaRPr lang="en-GB" sz="1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/>
          </a:p>
          <a:p>
            <a:endParaRPr lang="en-GB" sz="1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C83974-4DCB-7742-9A2E-104D649EB1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5992" y="1976951"/>
            <a:ext cx="5166408" cy="27604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6FEF40-06A9-EB40-A712-148AB11352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055" y="1787013"/>
            <a:ext cx="4559808" cy="341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578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CC6545A9-C4B9-A84F-9BD4-B8C610EDD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7820521" cy="4801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Consider Existing, clashing or overlapping tasks</a:t>
            </a:r>
          </a:p>
          <a:p>
            <a:endParaRPr lang="en-GB" sz="1800" dirty="0">
              <a:solidFill>
                <a:srgbClr val="0070C0"/>
              </a:solidFill>
            </a:endParaRP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How long are the tasks identified going to take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Is there room to crash</a:t>
            </a:r>
            <a:br>
              <a:rPr lang="en-GB" sz="1800" dirty="0"/>
            </a:br>
            <a:endParaRPr lang="en-GB" sz="1800" dirty="0"/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Causes?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Time (going over)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Additional resources (cost)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Quality </a:t>
            </a:r>
            <a:br>
              <a:rPr lang="en-GB" sz="1800" dirty="0"/>
            </a:br>
            <a:endParaRPr lang="en-GB" sz="1800" dirty="0"/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What are the impacts?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Time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Cost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D8E21D-C125-9149-A8B3-5028EEE505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898" y="947957"/>
            <a:ext cx="5552744" cy="4164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703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7FF9C483-732C-694A-9BA2-6D264B5505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4644215" cy="3385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2000" b="1" dirty="0"/>
              <a:t>Planning and Scheduling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2000" dirty="0"/>
              <a:t>Gantt Charts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2000" dirty="0"/>
              <a:t>Logic Network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2000" dirty="0"/>
              <a:t>PERT Charts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2000" dirty="0"/>
              <a:t>Product Breakdown Structure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2000" dirty="0"/>
              <a:t>PRINCE2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2000" dirty="0"/>
              <a:t>Work Breakdown Structure</a:t>
            </a:r>
          </a:p>
          <a:p>
            <a:pPr lvl="1" indent="0"/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392644-34AE-2E45-91F8-7C09172C2A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0756" y="3483864"/>
            <a:ext cx="6028182" cy="22219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3CA520-7916-AF4E-9CA2-28523182D4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8639" y="947957"/>
            <a:ext cx="3760299" cy="2350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537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10C2F006-C66C-AB41-9831-855D2E10E8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7820521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Gantt Charts </a:t>
            </a:r>
          </a:p>
          <a:p>
            <a:endParaRPr lang="en-GB" sz="1800" dirty="0">
              <a:solidFill>
                <a:srgbClr val="0070C0"/>
              </a:solidFill>
            </a:endParaRP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Preferred method</a:t>
            </a:r>
            <a:br>
              <a:rPr lang="en-GB" sz="1800" dirty="0"/>
            </a:br>
            <a:endParaRPr lang="en-GB" sz="1800" dirty="0"/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Critical path is highlighted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All floating tasks added after critical path</a:t>
            </a:r>
          </a:p>
          <a:p>
            <a:pPr marL="1028700" lvl="1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Allows for: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Communication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Resource Planning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Progress Monitoring</a:t>
            </a:r>
            <a:br>
              <a:rPr lang="en-GB" sz="1800" dirty="0"/>
            </a:br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C6EBE9-112D-0040-8B0A-DA9F04973D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512" y="3029835"/>
            <a:ext cx="7240583" cy="2668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1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60F8669B-A81B-8A46-A634-45CF908EBD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7820521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Risk</a:t>
            </a:r>
          </a:p>
          <a:p>
            <a:endParaRPr lang="en-GB" sz="1800" dirty="0">
              <a:solidFill>
                <a:srgbClr val="0070C0"/>
              </a:solidFill>
            </a:endParaRP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Final stage in the planning process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Critical path is useful to determine risk</a:t>
            </a:r>
            <a:br>
              <a:rPr lang="en-GB" sz="1800" dirty="0"/>
            </a:br>
            <a:br>
              <a:rPr lang="en-GB" sz="1800" dirty="0"/>
            </a:br>
            <a:endParaRPr lang="en-GB" sz="1800" dirty="0"/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Ask: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What might go wrong?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How likely are they to go wrong?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How serious is this?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What are the implications?</a:t>
            </a:r>
          </a:p>
          <a:p>
            <a:pPr marL="1200150" lvl="2" indent="0"/>
            <a:endParaRPr lang="en-GB" sz="1800" dirty="0"/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Plan: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What to do in the event of problems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Can the risk be reduced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Can the risk be made less serious</a:t>
            </a:r>
            <a:endParaRPr lang="en-GB" sz="1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7D3E8E-5E86-B848-A2A7-8782045B28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0914" y="3363214"/>
            <a:ext cx="3797300" cy="207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168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4F84A1D7-EDAF-E24B-90CC-A3FC3FF2FC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7820521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Starting the Project</a:t>
            </a:r>
          </a:p>
          <a:p>
            <a:endParaRPr lang="en-GB" sz="1800" dirty="0">
              <a:solidFill>
                <a:srgbClr val="0070C0"/>
              </a:solidFill>
            </a:endParaRP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Monitor project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Progress Meetings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Weekly (as required)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Monthly (as required)</a:t>
            </a:r>
          </a:p>
          <a:p>
            <a:pPr marL="1428750" lvl="2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1200150" lvl="2" indent="0"/>
            <a:endParaRPr lang="en-GB" sz="1800" dirty="0"/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Finance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Underspend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Overspend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40FA8C-2A60-7849-A441-74A4981534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892" y="1554480"/>
            <a:ext cx="5034500" cy="3367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9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EEED0C37-6CBF-794D-9564-63B53304CD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4095575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Reschedule</a:t>
            </a:r>
          </a:p>
          <a:p>
            <a:endParaRPr lang="en-GB" sz="1800" dirty="0">
              <a:solidFill>
                <a:srgbClr val="0070C0"/>
              </a:solidFill>
            </a:endParaRP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Only if necessary 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Progress Meetings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Weekly (as required)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Monthly (as required)</a:t>
            </a:r>
          </a:p>
          <a:p>
            <a:pPr marL="1200150" lvl="2" indent="0"/>
            <a:endParaRPr lang="en-GB" sz="1800" dirty="0"/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Finance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Underspend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Overspend</a:t>
            </a:r>
          </a:p>
        </p:txBody>
      </p:sp>
      <p:sp>
        <p:nvSpPr>
          <p:cNvPr id="8" name="Text Box 12">
            <a:extLst>
              <a:ext uri="{FF2B5EF4-FFF2-40B4-BE49-F238E27FC236}">
                <a16:creationId xmlns:a16="http://schemas.microsoft.com/office/drawing/2014/main" id="{32BF7E48-0DE5-C043-B985-34E060F9F3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0014" y="4343279"/>
            <a:ext cx="5571276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Priority changes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Quality issues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Absenteeism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Over/under estimating processing times</a:t>
            </a:r>
          </a:p>
          <a:p>
            <a:pPr marL="1028700" lvl="1"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sp>
        <p:nvSpPr>
          <p:cNvPr id="11" name="Text Box 12">
            <a:extLst>
              <a:ext uri="{FF2B5EF4-FFF2-40B4-BE49-F238E27FC236}">
                <a16:creationId xmlns:a16="http://schemas.microsoft.com/office/drawing/2014/main" id="{1BF8ACC9-D6DC-B94E-B907-1F36475B0E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990" y="4066280"/>
            <a:ext cx="3736848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Causes:</a:t>
            </a:r>
            <a:endParaRPr lang="en-GB" sz="1800" dirty="0">
              <a:solidFill>
                <a:srgbClr val="0070C0"/>
              </a:solidFill>
            </a:endParaRP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Defective machinery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Job/work cancellation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Date changes</a:t>
            </a: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Materials shortages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C7C17BB-BD3F-9E45-B58C-B9FC1339B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7866" y="1350293"/>
            <a:ext cx="3835846" cy="3345942"/>
          </a:xfrm>
          <a:prstGeom prst="rect">
            <a:avLst/>
          </a:prstGeom>
        </p:spPr>
      </p:pic>
      <p:sp>
        <p:nvSpPr>
          <p:cNvPr id="15" name="Text Box 12">
            <a:extLst>
              <a:ext uri="{FF2B5EF4-FFF2-40B4-BE49-F238E27FC236}">
                <a16:creationId xmlns:a16="http://schemas.microsoft.com/office/drawing/2014/main" id="{14FEA300-0ED7-9840-8E97-6DF70F630D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7866" y="4788568"/>
            <a:ext cx="355051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1" indent="0"/>
            <a:r>
              <a:rPr lang="en-GB" sz="1800" b="1" dirty="0">
                <a:solidFill>
                  <a:schemeClr val="bg1">
                    <a:lumMod val="50000"/>
                  </a:schemeClr>
                </a:solidFill>
              </a:rPr>
              <a:t>Rescheduling a Train</a:t>
            </a:r>
          </a:p>
        </p:txBody>
      </p:sp>
    </p:spTree>
    <p:extLst>
      <p:ext uri="{BB962C8B-B14F-4D97-AF65-F5344CB8AC3E}">
        <p14:creationId xmlns:p14="http://schemas.microsoft.com/office/powerpoint/2010/main" val="1033475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Successful Project Management Steps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6" name="Text Box 12">
            <a:extLst>
              <a:ext uri="{FF2B5EF4-FFF2-40B4-BE49-F238E27FC236}">
                <a16:creationId xmlns:a16="http://schemas.microsoft.com/office/drawing/2014/main" id="{4D0AB0DB-B73E-E048-B897-A68E872BF5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93" y="947957"/>
            <a:ext cx="5576903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sz="1800" b="1" dirty="0"/>
              <a:t>Review</a:t>
            </a:r>
          </a:p>
          <a:p>
            <a:endParaRPr lang="en-GB" sz="1800" dirty="0">
              <a:solidFill>
                <a:srgbClr val="0070C0"/>
              </a:solidFill>
            </a:endParaRPr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What has been learnt?</a:t>
            </a:r>
            <a:br>
              <a:rPr lang="en-GB" sz="1800" dirty="0"/>
            </a:br>
            <a:endParaRPr lang="en-GB" sz="1800" dirty="0"/>
          </a:p>
          <a:p>
            <a:pPr marL="1028700" lvl="1">
              <a:buFont typeface="Arial" panose="020B0604020202020204" pitchFamily="34" charset="0"/>
              <a:buChar char="•"/>
            </a:pPr>
            <a:r>
              <a:rPr lang="en-GB" sz="1800" dirty="0"/>
              <a:t>What could have been done: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Good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Bad </a:t>
            </a:r>
          </a:p>
          <a:p>
            <a:pPr marL="1428750" lvl="2">
              <a:buFont typeface="Arial" panose="020B0604020202020204" pitchFamily="34" charset="0"/>
              <a:buChar char="•"/>
            </a:pPr>
            <a:r>
              <a:rPr lang="en-GB" sz="1800" dirty="0"/>
              <a:t>Better</a:t>
            </a:r>
          </a:p>
          <a:p>
            <a:pPr marL="1200150" lvl="2" indent="0"/>
            <a:endParaRPr lang="en-GB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F0F02D-0609-844F-B199-7D164C82FB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7264" y="2378325"/>
            <a:ext cx="4175760" cy="3131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1764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Managing Projects in the </a:t>
            </a:r>
            <a:r>
              <a:rPr lang="en-US" sz="2000" dirty="0" err="1"/>
              <a:t>Organisation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439105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21226</TotalTime>
  <Words>500</Words>
  <Application>Microsoft Macintosh PowerPoint</Application>
  <PresentationFormat>Widescreen</PresentationFormat>
  <Paragraphs>177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BA Management Skills for the Workplace BMSK5004</vt:lpstr>
      <vt:lpstr>Session 8 – Managing Projects</vt:lpstr>
      <vt:lpstr>Successful Project Management Steps</vt:lpstr>
      <vt:lpstr>Successful Project Management Steps</vt:lpstr>
      <vt:lpstr>Successful Project Management Steps</vt:lpstr>
      <vt:lpstr>Successful Project Management Steps</vt:lpstr>
      <vt:lpstr>Successful Project Management Steps</vt:lpstr>
      <vt:lpstr>Successful Project Management Steps</vt:lpstr>
      <vt:lpstr>Successful Project Management Steps</vt:lpstr>
      <vt:lpstr>Successful Project Management Steps</vt:lpstr>
      <vt:lpstr>Successful Project Management Steps</vt:lpstr>
      <vt:lpstr>Successful Project Management Steps</vt:lpstr>
      <vt:lpstr>Successful Project Management Steps</vt:lpstr>
      <vt:lpstr>Successful Project Management Steps</vt:lpstr>
      <vt:lpstr>Managing Projects in the Organisation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Mark Bell-Davies</cp:lastModifiedBy>
  <cp:revision>220</cp:revision>
  <dcterms:created xsi:type="dcterms:W3CDTF">2020-06-08T16:11:31Z</dcterms:created>
  <dcterms:modified xsi:type="dcterms:W3CDTF">2020-10-23T14:20:43Z</dcterms:modified>
</cp:coreProperties>
</file>