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66" r:id="rId3"/>
    <p:sldId id="258" r:id="rId4"/>
    <p:sldId id="259" r:id="rId5"/>
    <p:sldId id="260" r:id="rId6"/>
    <p:sldId id="263" r:id="rId7"/>
    <p:sldId id="264" r:id="rId8"/>
    <p:sldId id="265" r:id="rId9"/>
    <p:sldId id="26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rah Marsh" initials="SM" lastIdx="0" clrIdx="0">
    <p:extLst>
      <p:ext uri="{19B8F6BF-5375-455C-9EA6-DF929625EA0E}">
        <p15:presenceInfo xmlns:p15="http://schemas.microsoft.com/office/powerpoint/2012/main" userId="Sarah Mars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0FE0A3-0E16-4012-AB5C-D3886BF2B382}" type="datetimeFigureOut">
              <a:rPr lang="en-GB" smtClean="0"/>
              <a:t>08/05/2018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0D8CEE-2183-4F27-A624-7E4E2F433B45}" type="slidenum">
              <a:rPr lang="en-GB" smtClean="0"/>
              <a:t>‹#›</a:t>
            </a:fld>
            <a:endParaRPr lang="en-GB" dirty="0"/>
          </a:p>
        </p:txBody>
      </p:sp>
    </p:spTree>
    <p:extLst>
      <p:ext uri="{BB962C8B-B14F-4D97-AF65-F5344CB8AC3E}">
        <p14:creationId xmlns:p14="http://schemas.microsoft.com/office/powerpoint/2010/main" val="3956425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Abraham Maslow was an American theorist who created  his hierarchy of needs a theory which demonstrates a structured approach to man’s self fulfilment.  I will explain the basic theory and describe the application of the theory one from the point of view of an average person  and the other a modern piece of work by Zalenski and Raspa published in 2006 in the Journal of Palliative Medicine ‘ A  Framework for Achieving Human Potential in  Hospice. This describes the application of Maslow in a hospice.</a:t>
            </a:r>
          </a:p>
        </p:txBody>
      </p:sp>
      <p:sp>
        <p:nvSpPr>
          <p:cNvPr id="4" name="Slide Number Placeholder 3"/>
          <p:cNvSpPr>
            <a:spLocks noGrp="1"/>
          </p:cNvSpPr>
          <p:nvPr>
            <p:ph type="sldNum" sz="quarter" idx="10"/>
          </p:nvPr>
        </p:nvSpPr>
        <p:spPr/>
        <p:txBody>
          <a:bodyPr/>
          <a:lstStyle/>
          <a:p>
            <a:fld id="{110D8CEE-2183-4F27-A624-7E4E2F433B45}" type="slidenum">
              <a:rPr lang="en-GB" smtClean="0"/>
              <a:t>1</a:t>
            </a:fld>
            <a:endParaRPr lang="en-GB" dirty="0"/>
          </a:p>
        </p:txBody>
      </p:sp>
    </p:spTree>
    <p:extLst>
      <p:ext uri="{BB962C8B-B14F-4D97-AF65-F5344CB8AC3E}">
        <p14:creationId xmlns:p14="http://schemas.microsoft.com/office/powerpoint/2010/main" val="37500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discuss each lay/level of the Hierarchy and demonstrate two ways in which it can be used as a measure of self actualisation. One being the most traditional measure of a persons self needs the other in relation to a person in receipt of  palliative care </a:t>
            </a:r>
          </a:p>
        </p:txBody>
      </p:sp>
      <p:sp>
        <p:nvSpPr>
          <p:cNvPr id="4" name="Slide Number Placeholder 3"/>
          <p:cNvSpPr>
            <a:spLocks noGrp="1"/>
          </p:cNvSpPr>
          <p:nvPr>
            <p:ph type="sldNum" sz="quarter" idx="10"/>
          </p:nvPr>
        </p:nvSpPr>
        <p:spPr/>
        <p:txBody>
          <a:bodyPr/>
          <a:lstStyle/>
          <a:p>
            <a:fld id="{110D8CEE-2183-4F27-A624-7E4E2F433B45}" type="slidenum">
              <a:rPr lang="en-GB" smtClean="0"/>
              <a:t>2</a:t>
            </a:fld>
            <a:endParaRPr lang="en-GB" dirty="0"/>
          </a:p>
        </p:txBody>
      </p:sp>
    </p:spTree>
    <p:extLst>
      <p:ext uri="{BB962C8B-B14F-4D97-AF65-F5344CB8AC3E}">
        <p14:creationId xmlns:p14="http://schemas.microsoft.com/office/powerpoint/2010/main" val="827703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Basic needs for survival water air food sleep and sex. It is to be assumed most people have  choice of nutrition and water whether or not they take part in a sexual relationship food needs will be met a patient receiving palliative care will be receiving appropriate nutrition for their needs but may not be in a sexual relationship </a:t>
            </a:r>
          </a:p>
          <a:p>
            <a:r>
              <a:rPr lang="en-GB" dirty="0"/>
              <a:t>Once the basic survival needs have been met the person is able to move on and consider …….</a:t>
            </a:r>
          </a:p>
        </p:txBody>
      </p:sp>
      <p:sp>
        <p:nvSpPr>
          <p:cNvPr id="4" name="Slide Number Placeholder 3"/>
          <p:cNvSpPr>
            <a:spLocks noGrp="1"/>
          </p:cNvSpPr>
          <p:nvPr>
            <p:ph type="sldNum" sz="quarter" idx="10"/>
          </p:nvPr>
        </p:nvSpPr>
        <p:spPr/>
        <p:txBody>
          <a:bodyPr/>
          <a:lstStyle/>
          <a:p>
            <a:fld id="{110D8CEE-2183-4F27-A624-7E4E2F433B45}" type="slidenum">
              <a:rPr lang="en-GB" smtClean="0"/>
              <a:t>3</a:t>
            </a:fld>
            <a:endParaRPr lang="en-GB" dirty="0"/>
          </a:p>
        </p:txBody>
      </p:sp>
    </p:spTree>
    <p:extLst>
      <p:ext uri="{BB962C8B-B14F-4D97-AF65-F5344CB8AC3E}">
        <p14:creationId xmlns:p14="http://schemas.microsoft.com/office/powerpoint/2010/main" val="23058097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 records the needs as protection from the elements, security, law stability and freedom from fear. To contradict Maslow a person who is in receipt of palliative care would most probably not be free of fear or neither would they  feeling secure</a:t>
            </a:r>
          </a:p>
          <a:p>
            <a:endParaRPr lang="en-GB" dirty="0"/>
          </a:p>
        </p:txBody>
      </p:sp>
      <p:sp>
        <p:nvSpPr>
          <p:cNvPr id="4" name="Slide Number Placeholder 3"/>
          <p:cNvSpPr>
            <a:spLocks noGrp="1"/>
          </p:cNvSpPr>
          <p:nvPr>
            <p:ph type="sldNum" sz="quarter" idx="10"/>
          </p:nvPr>
        </p:nvSpPr>
        <p:spPr/>
        <p:txBody>
          <a:bodyPr/>
          <a:lstStyle/>
          <a:p>
            <a:fld id="{110D8CEE-2183-4F27-A624-7E4E2F433B45}" type="slidenum">
              <a:rPr lang="en-GB" smtClean="0"/>
              <a:t>4</a:t>
            </a:fld>
            <a:endParaRPr lang="en-GB" dirty="0"/>
          </a:p>
        </p:txBody>
      </p:sp>
    </p:spTree>
    <p:extLst>
      <p:ext uri="{BB962C8B-B14F-4D97-AF65-F5344CB8AC3E}">
        <p14:creationId xmlns:p14="http://schemas.microsoft.com/office/powerpoint/2010/main" val="11983665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could  be described as  intimacy, trust, affection, being part of a group, family, friends and work. To a person receiving palliative care the friends and family may be able to visit a patient or may not be able to visit a patient for a variety of reasons, and may have formed a connection to other patients or and staff.</a:t>
            </a:r>
          </a:p>
        </p:txBody>
      </p:sp>
      <p:sp>
        <p:nvSpPr>
          <p:cNvPr id="4" name="Slide Number Placeholder 3"/>
          <p:cNvSpPr>
            <a:spLocks noGrp="1"/>
          </p:cNvSpPr>
          <p:nvPr>
            <p:ph type="sldNum" sz="quarter" idx="10"/>
          </p:nvPr>
        </p:nvSpPr>
        <p:spPr/>
        <p:txBody>
          <a:bodyPr/>
          <a:lstStyle/>
          <a:p>
            <a:fld id="{110D8CEE-2183-4F27-A624-7E4E2F433B45}" type="slidenum">
              <a:rPr lang="en-GB" smtClean="0"/>
              <a:t>5</a:t>
            </a:fld>
            <a:endParaRPr lang="en-GB" dirty="0"/>
          </a:p>
        </p:txBody>
      </p:sp>
    </p:spTree>
    <p:extLst>
      <p:ext uri="{BB962C8B-B14F-4D97-AF65-F5344CB8AC3E}">
        <p14:creationId xmlns:p14="http://schemas.microsoft.com/office/powerpoint/2010/main" val="27971874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 described these needs as being important to an individual prestige, status and respect. Maslow indicated that these features are most  to children and adolescents. However as a student at this university I have the utmost  respect for my tutors and recognise their status within the organisation. They themselves would undoubtedly feel proud when first seeing their names on their doors or in the prospectus and will have demonstrated strength when completing their many qualifications to reach their goals. As a patient a person will need strength to carry on their day to lives, but may not recognise that they are held in esteem by the </a:t>
            </a:r>
            <a:r>
              <a:rPr lang="en-GB" dirty="0" err="1"/>
              <a:t>nursging</a:t>
            </a:r>
            <a:r>
              <a:rPr lang="en-GB" dirty="0"/>
              <a:t> or care staff.</a:t>
            </a:r>
          </a:p>
        </p:txBody>
      </p:sp>
      <p:sp>
        <p:nvSpPr>
          <p:cNvPr id="4" name="Slide Number Placeholder 3"/>
          <p:cNvSpPr>
            <a:spLocks noGrp="1"/>
          </p:cNvSpPr>
          <p:nvPr>
            <p:ph type="sldNum" sz="quarter" idx="10"/>
          </p:nvPr>
        </p:nvSpPr>
        <p:spPr/>
        <p:txBody>
          <a:bodyPr/>
          <a:lstStyle/>
          <a:p>
            <a:fld id="{110D8CEE-2183-4F27-A624-7E4E2F433B45}" type="slidenum">
              <a:rPr lang="en-GB" smtClean="0"/>
              <a:t>6</a:t>
            </a:fld>
            <a:endParaRPr lang="en-GB" dirty="0"/>
          </a:p>
        </p:txBody>
      </p:sp>
    </p:spTree>
    <p:extLst>
      <p:ext uri="{BB962C8B-B14F-4D97-AF65-F5344CB8AC3E}">
        <p14:creationId xmlns:p14="http://schemas.microsoft.com/office/powerpoint/2010/main" val="1755503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Tutors continue to study in order to develop their learning as can be demonstrated by………. Dr Caroline Lohman – Hancock who at the time presenting has  not only has three degrees but has no fewer that twenty six pieces od published research UWTSD, (2018), it could be argued against Maslow that to continue with self development and publishing research a person will never reach self actualisation or be at peace with oneself,   whilst at the same time a person who is terminal ill may not feel that that have become the </a:t>
            </a:r>
            <a:r>
              <a:rPr lang="en-GB" dirty="0" err="1"/>
              <a:t>mose</a:t>
            </a:r>
            <a:r>
              <a:rPr lang="en-GB" dirty="0"/>
              <a:t> that they wished to be but may have made peace with themselves. </a:t>
            </a:r>
          </a:p>
        </p:txBody>
      </p:sp>
      <p:sp>
        <p:nvSpPr>
          <p:cNvPr id="4" name="Slide Number Placeholder 3"/>
          <p:cNvSpPr>
            <a:spLocks noGrp="1"/>
          </p:cNvSpPr>
          <p:nvPr>
            <p:ph type="sldNum" sz="quarter" idx="10"/>
          </p:nvPr>
        </p:nvSpPr>
        <p:spPr/>
        <p:txBody>
          <a:bodyPr/>
          <a:lstStyle/>
          <a:p>
            <a:fld id="{110D8CEE-2183-4F27-A624-7E4E2F433B45}" type="slidenum">
              <a:rPr lang="en-GB" smtClean="0"/>
              <a:t>7</a:t>
            </a:fld>
            <a:endParaRPr lang="en-GB" dirty="0"/>
          </a:p>
        </p:txBody>
      </p:sp>
    </p:spTree>
    <p:extLst>
      <p:ext uri="{BB962C8B-B14F-4D97-AF65-F5344CB8AC3E}">
        <p14:creationId xmlns:p14="http://schemas.microsoft.com/office/powerpoint/2010/main" val="23057555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98BA1-36ED-456A-B8AC-E2314CDBA1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2C34C0-1328-47B2-9C56-99A335197B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34416E-1B04-44F6-92F3-F69E411673AB}"/>
              </a:ext>
            </a:extLst>
          </p:cNvPr>
          <p:cNvSpPr>
            <a:spLocks noGrp="1"/>
          </p:cNvSpPr>
          <p:nvPr>
            <p:ph type="dt" sz="half" idx="10"/>
          </p:nvPr>
        </p:nvSpPr>
        <p:spPr/>
        <p:txBody>
          <a:bodyPr/>
          <a:lstStyle/>
          <a:p>
            <a:fld id="{514CC698-E683-4976-89A2-61AEFE910316}" type="datetimeFigureOut">
              <a:rPr lang="en-GB" smtClean="0"/>
              <a:t>08/05/2018</a:t>
            </a:fld>
            <a:endParaRPr lang="en-GB" dirty="0"/>
          </a:p>
        </p:txBody>
      </p:sp>
      <p:sp>
        <p:nvSpPr>
          <p:cNvPr id="5" name="Footer Placeholder 4">
            <a:extLst>
              <a:ext uri="{FF2B5EF4-FFF2-40B4-BE49-F238E27FC236}">
                <a16:creationId xmlns:a16="http://schemas.microsoft.com/office/drawing/2014/main" id="{763A126A-AED4-44CE-BED9-BCD6C8C835A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D04C9B0-B45E-4E00-91A1-528CA25B86BA}"/>
              </a:ext>
            </a:extLst>
          </p:cNvPr>
          <p:cNvSpPr>
            <a:spLocks noGrp="1"/>
          </p:cNvSpPr>
          <p:nvPr>
            <p:ph type="sldNum" sz="quarter" idx="12"/>
          </p:nvPr>
        </p:nvSpPr>
        <p:spPr/>
        <p:txBody>
          <a:bodyPr/>
          <a:lstStyle/>
          <a:p>
            <a:fld id="{016DEA91-1EE2-4EDC-A438-FF231BB0F0A7}" type="slidenum">
              <a:rPr lang="en-GB" smtClean="0"/>
              <a:t>‹#›</a:t>
            </a:fld>
            <a:endParaRPr lang="en-GB" dirty="0"/>
          </a:p>
        </p:txBody>
      </p:sp>
    </p:spTree>
    <p:extLst>
      <p:ext uri="{BB962C8B-B14F-4D97-AF65-F5344CB8AC3E}">
        <p14:creationId xmlns:p14="http://schemas.microsoft.com/office/powerpoint/2010/main" val="261763072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7214D-092F-47F2-8F98-559C5F1415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DAF49C-A5C5-4F5E-9236-642599E4B7A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8284D2-9C6B-4737-81B1-ECD0905DC970}"/>
              </a:ext>
            </a:extLst>
          </p:cNvPr>
          <p:cNvSpPr>
            <a:spLocks noGrp="1"/>
          </p:cNvSpPr>
          <p:nvPr>
            <p:ph type="dt" sz="half" idx="10"/>
          </p:nvPr>
        </p:nvSpPr>
        <p:spPr/>
        <p:txBody>
          <a:bodyPr/>
          <a:lstStyle/>
          <a:p>
            <a:fld id="{514CC698-E683-4976-89A2-61AEFE910316}" type="datetimeFigureOut">
              <a:rPr lang="en-GB" smtClean="0"/>
              <a:t>08/05/2018</a:t>
            </a:fld>
            <a:endParaRPr lang="en-GB" dirty="0"/>
          </a:p>
        </p:txBody>
      </p:sp>
      <p:sp>
        <p:nvSpPr>
          <p:cNvPr id="5" name="Footer Placeholder 4">
            <a:extLst>
              <a:ext uri="{FF2B5EF4-FFF2-40B4-BE49-F238E27FC236}">
                <a16:creationId xmlns:a16="http://schemas.microsoft.com/office/drawing/2014/main" id="{753125AF-230D-4F74-9FD0-FF01FD3E015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C2BE28-617A-41DE-BC00-149111F2D061}"/>
              </a:ext>
            </a:extLst>
          </p:cNvPr>
          <p:cNvSpPr>
            <a:spLocks noGrp="1"/>
          </p:cNvSpPr>
          <p:nvPr>
            <p:ph type="sldNum" sz="quarter" idx="12"/>
          </p:nvPr>
        </p:nvSpPr>
        <p:spPr/>
        <p:txBody>
          <a:bodyPr/>
          <a:lstStyle/>
          <a:p>
            <a:fld id="{016DEA91-1EE2-4EDC-A438-FF231BB0F0A7}" type="slidenum">
              <a:rPr lang="en-GB" smtClean="0"/>
              <a:t>‹#›</a:t>
            </a:fld>
            <a:endParaRPr lang="en-GB" dirty="0"/>
          </a:p>
        </p:txBody>
      </p:sp>
    </p:spTree>
    <p:extLst>
      <p:ext uri="{BB962C8B-B14F-4D97-AF65-F5344CB8AC3E}">
        <p14:creationId xmlns:p14="http://schemas.microsoft.com/office/powerpoint/2010/main" val="329947316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13520-8ADC-42AF-AC89-69077873D33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861555-84DE-49B8-BFC4-F442435774F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8F7B389-4C68-4D6C-80F4-5C0A5F9AA71B}"/>
              </a:ext>
            </a:extLst>
          </p:cNvPr>
          <p:cNvSpPr>
            <a:spLocks noGrp="1"/>
          </p:cNvSpPr>
          <p:nvPr>
            <p:ph type="dt" sz="half" idx="10"/>
          </p:nvPr>
        </p:nvSpPr>
        <p:spPr/>
        <p:txBody>
          <a:bodyPr/>
          <a:lstStyle/>
          <a:p>
            <a:fld id="{514CC698-E683-4976-89A2-61AEFE910316}" type="datetimeFigureOut">
              <a:rPr lang="en-GB" smtClean="0"/>
              <a:t>08/05/2018</a:t>
            </a:fld>
            <a:endParaRPr lang="en-GB" dirty="0"/>
          </a:p>
        </p:txBody>
      </p:sp>
      <p:sp>
        <p:nvSpPr>
          <p:cNvPr id="5" name="Footer Placeholder 4">
            <a:extLst>
              <a:ext uri="{FF2B5EF4-FFF2-40B4-BE49-F238E27FC236}">
                <a16:creationId xmlns:a16="http://schemas.microsoft.com/office/drawing/2014/main" id="{93FCF636-36DD-4701-8245-D886D53C491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D9ABDA9-8DC6-493C-82C8-9D70B75E3FE7}"/>
              </a:ext>
            </a:extLst>
          </p:cNvPr>
          <p:cNvSpPr>
            <a:spLocks noGrp="1"/>
          </p:cNvSpPr>
          <p:nvPr>
            <p:ph type="sldNum" sz="quarter" idx="12"/>
          </p:nvPr>
        </p:nvSpPr>
        <p:spPr/>
        <p:txBody>
          <a:bodyPr/>
          <a:lstStyle/>
          <a:p>
            <a:fld id="{016DEA91-1EE2-4EDC-A438-FF231BB0F0A7}" type="slidenum">
              <a:rPr lang="en-GB" smtClean="0"/>
              <a:t>‹#›</a:t>
            </a:fld>
            <a:endParaRPr lang="en-GB" dirty="0"/>
          </a:p>
        </p:txBody>
      </p:sp>
    </p:spTree>
    <p:extLst>
      <p:ext uri="{BB962C8B-B14F-4D97-AF65-F5344CB8AC3E}">
        <p14:creationId xmlns:p14="http://schemas.microsoft.com/office/powerpoint/2010/main" val="404101926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AA95D-ABF6-4677-902E-EF109FD351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460BE7-D6E6-4D71-A17C-C273D64E02B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13A54D-7022-4563-8411-F6731C2F61E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0A574F-35B4-48CE-98D1-7ED7708E9D0E}"/>
              </a:ext>
            </a:extLst>
          </p:cNvPr>
          <p:cNvSpPr>
            <a:spLocks noGrp="1"/>
          </p:cNvSpPr>
          <p:nvPr>
            <p:ph type="dt" sz="half" idx="10"/>
          </p:nvPr>
        </p:nvSpPr>
        <p:spPr/>
        <p:txBody>
          <a:bodyPr/>
          <a:lstStyle/>
          <a:p>
            <a:fld id="{514CC698-E683-4976-89A2-61AEFE910316}" type="datetimeFigureOut">
              <a:rPr lang="en-GB" smtClean="0"/>
              <a:t>08/05/2018</a:t>
            </a:fld>
            <a:endParaRPr lang="en-GB" dirty="0"/>
          </a:p>
        </p:txBody>
      </p:sp>
      <p:sp>
        <p:nvSpPr>
          <p:cNvPr id="6" name="Footer Placeholder 5">
            <a:extLst>
              <a:ext uri="{FF2B5EF4-FFF2-40B4-BE49-F238E27FC236}">
                <a16:creationId xmlns:a16="http://schemas.microsoft.com/office/drawing/2014/main" id="{7EBDBF14-0B92-4B1C-90E1-E60030A1A80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0A9A6B9-A62E-4A04-81BA-FD3A2A7F3B84}"/>
              </a:ext>
            </a:extLst>
          </p:cNvPr>
          <p:cNvSpPr>
            <a:spLocks noGrp="1"/>
          </p:cNvSpPr>
          <p:nvPr>
            <p:ph type="sldNum" sz="quarter" idx="12"/>
          </p:nvPr>
        </p:nvSpPr>
        <p:spPr/>
        <p:txBody>
          <a:bodyPr/>
          <a:lstStyle/>
          <a:p>
            <a:fld id="{016DEA91-1EE2-4EDC-A438-FF231BB0F0A7}" type="slidenum">
              <a:rPr lang="en-GB" smtClean="0"/>
              <a:t>‹#›</a:t>
            </a:fld>
            <a:endParaRPr lang="en-GB" dirty="0"/>
          </a:p>
        </p:txBody>
      </p:sp>
    </p:spTree>
    <p:extLst>
      <p:ext uri="{BB962C8B-B14F-4D97-AF65-F5344CB8AC3E}">
        <p14:creationId xmlns:p14="http://schemas.microsoft.com/office/powerpoint/2010/main" val="193183954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ACF7C-5D35-4027-B6B6-A7F507B3DF6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F4E169-37DD-4735-A820-991FDED438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0562BF1-34EA-469E-8E29-10247F3210C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9F08DC8-4059-4920-8091-0110BE38CB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4CA9A9C-DC8D-4B48-AFAD-04102588D91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9F42503-D0E6-4249-B5AB-33D5D3E312CB}"/>
              </a:ext>
            </a:extLst>
          </p:cNvPr>
          <p:cNvSpPr>
            <a:spLocks noGrp="1"/>
          </p:cNvSpPr>
          <p:nvPr>
            <p:ph type="dt" sz="half" idx="10"/>
          </p:nvPr>
        </p:nvSpPr>
        <p:spPr/>
        <p:txBody>
          <a:bodyPr/>
          <a:lstStyle/>
          <a:p>
            <a:fld id="{514CC698-E683-4976-89A2-61AEFE910316}" type="datetimeFigureOut">
              <a:rPr lang="en-GB" smtClean="0"/>
              <a:t>08/05/2018</a:t>
            </a:fld>
            <a:endParaRPr lang="en-GB" dirty="0"/>
          </a:p>
        </p:txBody>
      </p:sp>
      <p:sp>
        <p:nvSpPr>
          <p:cNvPr id="8" name="Footer Placeholder 7">
            <a:extLst>
              <a:ext uri="{FF2B5EF4-FFF2-40B4-BE49-F238E27FC236}">
                <a16:creationId xmlns:a16="http://schemas.microsoft.com/office/drawing/2014/main" id="{6BB8F72C-2558-4C61-BB43-50D902AAFB90}"/>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0C97EAB0-2FD5-43DD-9A41-0FD94E451C9F}"/>
              </a:ext>
            </a:extLst>
          </p:cNvPr>
          <p:cNvSpPr>
            <a:spLocks noGrp="1"/>
          </p:cNvSpPr>
          <p:nvPr>
            <p:ph type="sldNum" sz="quarter" idx="12"/>
          </p:nvPr>
        </p:nvSpPr>
        <p:spPr/>
        <p:txBody>
          <a:bodyPr/>
          <a:lstStyle/>
          <a:p>
            <a:fld id="{016DEA91-1EE2-4EDC-A438-FF231BB0F0A7}" type="slidenum">
              <a:rPr lang="en-GB" smtClean="0"/>
              <a:t>‹#›</a:t>
            </a:fld>
            <a:endParaRPr lang="en-GB" dirty="0"/>
          </a:p>
        </p:txBody>
      </p:sp>
    </p:spTree>
    <p:extLst>
      <p:ext uri="{BB962C8B-B14F-4D97-AF65-F5344CB8AC3E}">
        <p14:creationId xmlns:p14="http://schemas.microsoft.com/office/powerpoint/2010/main" val="202602907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74BC3-75FC-491E-87AA-242B7A90A52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F69D2E0-D457-4CD2-8935-43F14EF6F150}"/>
              </a:ext>
            </a:extLst>
          </p:cNvPr>
          <p:cNvSpPr>
            <a:spLocks noGrp="1"/>
          </p:cNvSpPr>
          <p:nvPr>
            <p:ph type="dt" sz="half" idx="10"/>
          </p:nvPr>
        </p:nvSpPr>
        <p:spPr/>
        <p:txBody>
          <a:bodyPr/>
          <a:lstStyle/>
          <a:p>
            <a:fld id="{514CC698-E683-4976-89A2-61AEFE910316}" type="datetimeFigureOut">
              <a:rPr lang="en-GB" smtClean="0"/>
              <a:t>08/05/2018</a:t>
            </a:fld>
            <a:endParaRPr lang="en-GB" dirty="0"/>
          </a:p>
        </p:txBody>
      </p:sp>
      <p:sp>
        <p:nvSpPr>
          <p:cNvPr id="4" name="Footer Placeholder 3">
            <a:extLst>
              <a:ext uri="{FF2B5EF4-FFF2-40B4-BE49-F238E27FC236}">
                <a16:creationId xmlns:a16="http://schemas.microsoft.com/office/drawing/2014/main" id="{FBD36034-3186-40A8-B15F-EE26795E8B5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00BE257-E21E-48C1-B3AA-7A8EAB9ADACB}"/>
              </a:ext>
            </a:extLst>
          </p:cNvPr>
          <p:cNvSpPr>
            <a:spLocks noGrp="1"/>
          </p:cNvSpPr>
          <p:nvPr>
            <p:ph type="sldNum" sz="quarter" idx="12"/>
          </p:nvPr>
        </p:nvSpPr>
        <p:spPr/>
        <p:txBody>
          <a:bodyPr/>
          <a:lstStyle/>
          <a:p>
            <a:fld id="{016DEA91-1EE2-4EDC-A438-FF231BB0F0A7}" type="slidenum">
              <a:rPr lang="en-GB" smtClean="0"/>
              <a:t>‹#›</a:t>
            </a:fld>
            <a:endParaRPr lang="en-GB" dirty="0"/>
          </a:p>
        </p:txBody>
      </p:sp>
    </p:spTree>
    <p:extLst>
      <p:ext uri="{BB962C8B-B14F-4D97-AF65-F5344CB8AC3E}">
        <p14:creationId xmlns:p14="http://schemas.microsoft.com/office/powerpoint/2010/main" val="423615934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05173B-405E-4113-94E2-1A6720EC40F6}"/>
              </a:ext>
            </a:extLst>
          </p:cNvPr>
          <p:cNvSpPr>
            <a:spLocks noGrp="1"/>
          </p:cNvSpPr>
          <p:nvPr>
            <p:ph type="dt" sz="half" idx="10"/>
          </p:nvPr>
        </p:nvSpPr>
        <p:spPr/>
        <p:txBody>
          <a:bodyPr/>
          <a:lstStyle/>
          <a:p>
            <a:fld id="{514CC698-E683-4976-89A2-61AEFE910316}" type="datetimeFigureOut">
              <a:rPr lang="en-GB" smtClean="0"/>
              <a:t>08/05/2018</a:t>
            </a:fld>
            <a:endParaRPr lang="en-GB" dirty="0"/>
          </a:p>
        </p:txBody>
      </p:sp>
      <p:sp>
        <p:nvSpPr>
          <p:cNvPr id="3" name="Footer Placeholder 2">
            <a:extLst>
              <a:ext uri="{FF2B5EF4-FFF2-40B4-BE49-F238E27FC236}">
                <a16:creationId xmlns:a16="http://schemas.microsoft.com/office/drawing/2014/main" id="{69C9738A-C661-4A50-88B1-252CBBD965D6}"/>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44EE3D7C-596C-454A-93E3-C0C33356BE7F}"/>
              </a:ext>
            </a:extLst>
          </p:cNvPr>
          <p:cNvSpPr>
            <a:spLocks noGrp="1"/>
          </p:cNvSpPr>
          <p:nvPr>
            <p:ph type="sldNum" sz="quarter" idx="12"/>
          </p:nvPr>
        </p:nvSpPr>
        <p:spPr/>
        <p:txBody>
          <a:bodyPr/>
          <a:lstStyle/>
          <a:p>
            <a:fld id="{016DEA91-1EE2-4EDC-A438-FF231BB0F0A7}" type="slidenum">
              <a:rPr lang="en-GB" smtClean="0"/>
              <a:t>‹#›</a:t>
            </a:fld>
            <a:endParaRPr lang="en-GB" dirty="0"/>
          </a:p>
        </p:txBody>
      </p:sp>
    </p:spTree>
    <p:extLst>
      <p:ext uri="{BB962C8B-B14F-4D97-AF65-F5344CB8AC3E}">
        <p14:creationId xmlns:p14="http://schemas.microsoft.com/office/powerpoint/2010/main" val="103029688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0193D-5452-46DC-8E4E-6C23859212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456866-B4E4-47FE-9B45-2CE51A7F1F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91143C-CA97-44A1-AE6A-362E066374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7AE5F92-9EEC-4BFD-9584-52E9A57FEC09}"/>
              </a:ext>
            </a:extLst>
          </p:cNvPr>
          <p:cNvSpPr>
            <a:spLocks noGrp="1"/>
          </p:cNvSpPr>
          <p:nvPr>
            <p:ph type="dt" sz="half" idx="10"/>
          </p:nvPr>
        </p:nvSpPr>
        <p:spPr/>
        <p:txBody>
          <a:bodyPr/>
          <a:lstStyle/>
          <a:p>
            <a:fld id="{514CC698-E683-4976-89A2-61AEFE910316}" type="datetimeFigureOut">
              <a:rPr lang="en-GB" smtClean="0"/>
              <a:t>08/05/2018</a:t>
            </a:fld>
            <a:endParaRPr lang="en-GB" dirty="0"/>
          </a:p>
        </p:txBody>
      </p:sp>
      <p:sp>
        <p:nvSpPr>
          <p:cNvPr id="6" name="Footer Placeholder 5">
            <a:extLst>
              <a:ext uri="{FF2B5EF4-FFF2-40B4-BE49-F238E27FC236}">
                <a16:creationId xmlns:a16="http://schemas.microsoft.com/office/drawing/2014/main" id="{6115385A-1579-42B1-A4A7-466CBBDC0F4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83A2AF9-8F52-4781-A83B-51196CE9D24F}"/>
              </a:ext>
            </a:extLst>
          </p:cNvPr>
          <p:cNvSpPr>
            <a:spLocks noGrp="1"/>
          </p:cNvSpPr>
          <p:nvPr>
            <p:ph type="sldNum" sz="quarter" idx="12"/>
          </p:nvPr>
        </p:nvSpPr>
        <p:spPr/>
        <p:txBody>
          <a:bodyPr/>
          <a:lstStyle/>
          <a:p>
            <a:fld id="{016DEA91-1EE2-4EDC-A438-FF231BB0F0A7}" type="slidenum">
              <a:rPr lang="en-GB" smtClean="0"/>
              <a:t>‹#›</a:t>
            </a:fld>
            <a:endParaRPr lang="en-GB" dirty="0"/>
          </a:p>
        </p:txBody>
      </p:sp>
    </p:spTree>
    <p:extLst>
      <p:ext uri="{BB962C8B-B14F-4D97-AF65-F5344CB8AC3E}">
        <p14:creationId xmlns:p14="http://schemas.microsoft.com/office/powerpoint/2010/main" val="291689626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C517-C476-48FE-8B98-2E94513D79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71E0F73-852D-42A2-8538-93A0CE22AD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F89895E-78E5-42E4-9D0C-37024CAE27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2725A52-BFBC-4D6F-A88C-0F25EBFE2C05}"/>
              </a:ext>
            </a:extLst>
          </p:cNvPr>
          <p:cNvSpPr>
            <a:spLocks noGrp="1"/>
          </p:cNvSpPr>
          <p:nvPr>
            <p:ph type="dt" sz="half" idx="10"/>
          </p:nvPr>
        </p:nvSpPr>
        <p:spPr/>
        <p:txBody>
          <a:bodyPr/>
          <a:lstStyle/>
          <a:p>
            <a:fld id="{514CC698-E683-4976-89A2-61AEFE910316}" type="datetimeFigureOut">
              <a:rPr lang="en-GB" smtClean="0"/>
              <a:t>08/05/2018</a:t>
            </a:fld>
            <a:endParaRPr lang="en-GB" dirty="0"/>
          </a:p>
        </p:txBody>
      </p:sp>
      <p:sp>
        <p:nvSpPr>
          <p:cNvPr id="6" name="Footer Placeholder 5">
            <a:extLst>
              <a:ext uri="{FF2B5EF4-FFF2-40B4-BE49-F238E27FC236}">
                <a16:creationId xmlns:a16="http://schemas.microsoft.com/office/drawing/2014/main" id="{7C925442-4330-4C73-8E12-03ED813A0A8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EC84F2F-0EB4-4123-9424-C6BA3235CCB5}"/>
              </a:ext>
            </a:extLst>
          </p:cNvPr>
          <p:cNvSpPr>
            <a:spLocks noGrp="1"/>
          </p:cNvSpPr>
          <p:nvPr>
            <p:ph type="sldNum" sz="quarter" idx="12"/>
          </p:nvPr>
        </p:nvSpPr>
        <p:spPr/>
        <p:txBody>
          <a:bodyPr/>
          <a:lstStyle/>
          <a:p>
            <a:fld id="{016DEA91-1EE2-4EDC-A438-FF231BB0F0A7}" type="slidenum">
              <a:rPr lang="en-GB" smtClean="0"/>
              <a:t>‹#›</a:t>
            </a:fld>
            <a:endParaRPr lang="en-GB" dirty="0"/>
          </a:p>
        </p:txBody>
      </p:sp>
    </p:spTree>
    <p:extLst>
      <p:ext uri="{BB962C8B-B14F-4D97-AF65-F5344CB8AC3E}">
        <p14:creationId xmlns:p14="http://schemas.microsoft.com/office/powerpoint/2010/main" val="354810996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809C4-E4D7-4401-914D-487C8C3AC68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2B2EF5-0619-4CFE-B7B4-2D279D05703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B17E1B-7179-487C-8760-33F0160F974A}"/>
              </a:ext>
            </a:extLst>
          </p:cNvPr>
          <p:cNvSpPr>
            <a:spLocks noGrp="1"/>
          </p:cNvSpPr>
          <p:nvPr>
            <p:ph type="dt" sz="half" idx="10"/>
          </p:nvPr>
        </p:nvSpPr>
        <p:spPr/>
        <p:txBody>
          <a:bodyPr/>
          <a:lstStyle/>
          <a:p>
            <a:fld id="{514CC698-E683-4976-89A2-61AEFE910316}" type="datetimeFigureOut">
              <a:rPr lang="en-GB" smtClean="0"/>
              <a:t>08/05/2018</a:t>
            </a:fld>
            <a:endParaRPr lang="en-GB" dirty="0"/>
          </a:p>
        </p:txBody>
      </p:sp>
      <p:sp>
        <p:nvSpPr>
          <p:cNvPr id="5" name="Footer Placeholder 4">
            <a:extLst>
              <a:ext uri="{FF2B5EF4-FFF2-40B4-BE49-F238E27FC236}">
                <a16:creationId xmlns:a16="http://schemas.microsoft.com/office/drawing/2014/main" id="{F6A1EA37-DD9E-45F0-897C-2962F1A77AB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DF61D14-8385-47A8-87AE-FBD3EE5BA277}"/>
              </a:ext>
            </a:extLst>
          </p:cNvPr>
          <p:cNvSpPr>
            <a:spLocks noGrp="1"/>
          </p:cNvSpPr>
          <p:nvPr>
            <p:ph type="sldNum" sz="quarter" idx="12"/>
          </p:nvPr>
        </p:nvSpPr>
        <p:spPr/>
        <p:txBody>
          <a:bodyPr/>
          <a:lstStyle/>
          <a:p>
            <a:fld id="{016DEA91-1EE2-4EDC-A438-FF231BB0F0A7}" type="slidenum">
              <a:rPr lang="en-GB" smtClean="0"/>
              <a:t>‹#›</a:t>
            </a:fld>
            <a:endParaRPr lang="en-GB" dirty="0"/>
          </a:p>
        </p:txBody>
      </p:sp>
    </p:spTree>
    <p:extLst>
      <p:ext uri="{BB962C8B-B14F-4D97-AF65-F5344CB8AC3E}">
        <p14:creationId xmlns:p14="http://schemas.microsoft.com/office/powerpoint/2010/main" val="227842835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933362-10F3-4346-A5EA-BEABFD7657D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16D7C8-9966-4CAA-B1A5-10F39E490CE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0EE5F8-F6DD-4B76-A858-2450BEF42477}"/>
              </a:ext>
            </a:extLst>
          </p:cNvPr>
          <p:cNvSpPr>
            <a:spLocks noGrp="1"/>
          </p:cNvSpPr>
          <p:nvPr>
            <p:ph type="dt" sz="half" idx="10"/>
          </p:nvPr>
        </p:nvSpPr>
        <p:spPr/>
        <p:txBody>
          <a:bodyPr/>
          <a:lstStyle/>
          <a:p>
            <a:fld id="{514CC698-E683-4976-89A2-61AEFE910316}" type="datetimeFigureOut">
              <a:rPr lang="en-GB" smtClean="0"/>
              <a:t>08/05/2018</a:t>
            </a:fld>
            <a:endParaRPr lang="en-GB" dirty="0"/>
          </a:p>
        </p:txBody>
      </p:sp>
      <p:sp>
        <p:nvSpPr>
          <p:cNvPr id="5" name="Footer Placeholder 4">
            <a:extLst>
              <a:ext uri="{FF2B5EF4-FFF2-40B4-BE49-F238E27FC236}">
                <a16:creationId xmlns:a16="http://schemas.microsoft.com/office/drawing/2014/main" id="{01539F8F-4C52-42AD-8013-9EBE65842FB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8B9D1C8-C2B9-4003-89FC-B977504D17E7}"/>
              </a:ext>
            </a:extLst>
          </p:cNvPr>
          <p:cNvSpPr>
            <a:spLocks noGrp="1"/>
          </p:cNvSpPr>
          <p:nvPr>
            <p:ph type="sldNum" sz="quarter" idx="12"/>
          </p:nvPr>
        </p:nvSpPr>
        <p:spPr/>
        <p:txBody>
          <a:bodyPr/>
          <a:lstStyle/>
          <a:p>
            <a:fld id="{016DEA91-1EE2-4EDC-A438-FF231BB0F0A7}" type="slidenum">
              <a:rPr lang="en-GB" smtClean="0"/>
              <a:t>‹#›</a:t>
            </a:fld>
            <a:endParaRPr lang="en-GB" dirty="0"/>
          </a:p>
        </p:txBody>
      </p:sp>
    </p:spTree>
    <p:extLst>
      <p:ext uri="{BB962C8B-B14F-4D97-AF65-F5344CB8AC3E}">
        <p14:creationId xmlns:p14="http://schemas.microsoft.com/office/powerpoint/2010/main" val="234466995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5278EB-F3AE-4C68-ABDA-BF6787F15B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285A95-671C-4A71-82BD-E44A39D16D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F245C1-C368-401E-B0D7-6182037B8D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4CC698-E683-4976-89A2-61AEFE910316}" type="datetimeFigureOut">
              <a:rPr lang="en-GB" smtClean="0"/>
              <a:t>08/05/2018</a:t>
            </a:fld>
            <a:endParaRPr lang="en-GB" dirty="0"/>
          </a:p>
        </p:txBody>
      </p:sp>
      <p:sp>
        <p:nvSpPr>
          <p:cNvPr id="5" name="Footer Placeholder 4">
            <a:extLst>
              <a:ext uri="{FF2B5EF4-FFF2-40B4-BE49-F238E27FC236}">
                <a16:creationId xmlns:a16="http://schemas.microsoft.com/office/drawing/2014/main" id="{97202D03-F11E-461A-B381-0DCE73C84B0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11C97FF1-250E-4E73-8110-7F8F3F64AF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6DEA91-1EE2-4EDC-A438-FF231BB0F0A7}" type="slidenum">
              <a:rPr lang="en-GB" smtClean="0"/>
              <a:t>‹#›</a:t>
            </a:fld>
            <a:endParaRPr lang="en-GB" dirty="0"/>
          </a:p>
        </p:txBody>
      </p:sp>
    </p:spTree>
    <p:extLst>
      <p:ext uri="{BB962C8B-B14F-4D97-AF65-F5344CB8AC3E}">
        <p14:creationId xmlns:p14="http://schemas.microsoft.com/office/powerpoint/2010/main" val="35676809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uwtsd.ac.uk/education-and-communities/" TargetMode="External"/><Relationship Id="rId2" Type="http://schemas.openxmlformats.org/officeDocument/2006/relationships/hyperlink" Target="https://www.uwtsd.ac.uk/" TargetMode="External"/><Relationship Id="rId1" Type="http://schemas.openxmlformats.org/officeDocument/2006/relationships/slideLayout" Target="../slideLayouts/slideLayout2.xml"/><Relationship Id="rId4" Type="http://schemas.openxmlformats.org/officeDocument/2006/relationships/hyperlink" Target="https://www.uwtsd.ac.uk/education-and-communities/education-and-communities-staf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2A6FB-88DC-45C1-8854-D2016BAFE734}"/>
              </a:ext>
            </a:extLst>
          </p:cNvPr>
          <p:cNvSpPr>
            <a:spLocks noGrp="1"/>
          </p:cNvSpPr>
          <p:nvPr>
            <p:ph type="ctrTitle"/>
          </p:nvPr>
        </p:nvSpPr>
        <p:spPr>
          <a:xfrm>
            <a:off x="781878" y="1122363"/>
            <a:ext cx="9886122" cy="2387600"/>
          </a:xfrm>
        </p:spPr>
        <p:txBody>
          <a:bodyPr/>
          <a:lstStyle/>
          <a:p>
            <a:r>
              <a:rPr lang="en-GB" dirty="0"/>
              <a:t>Abraham Maslow 1908 – 1970</a:t>
            </a:r>
            <a:br>
              <a:rPr lang="en-GB" dirty="0"/>
            </a:br>
            <a:r>
              <a:rPr lang="en-GB" dirty="0"/>
              <a:t>Hierarchy of Needs</a:t>
            </a:r>
          </a:p>
        </p:txBody>
      </p:sp>
      <p:sp>
        <p:nvSpPr>
          <p:cNvPr id="6" name="Flowchart: Extract 5">
            <a:extLst>
              <a:ext uri="{FF2B5EF4-FFF2-40B4-BE49-F238E27FC236}">
                <a16:creationId xmlns:a16="http://schemas.microsoft.com/office/drawing/2014/main" id="{5FBCCF46-F809-4D85-A74D-9A1B594C051C}"/>
              </a:ext>
            </a:extLst>
          </p:cNvPr>
          <p:cNvSpPr/>
          <p:nvPr/>
        </p:nvSpPr>
        <p:spPr>
          <a:xfrm>
            <a:off x="2082018" y="4895557"/>
            <a:ext cx="2124222" cy="1026941"/>
          </a:xfrm>
          <a:prstGeom prst="flowChartExtract">
            <a:avLst/>
          </a:prstGeom>
          <a:gradFill flip="none" rotWithShape="1">
            <a:gsLst>
              <a:gs pos="50000">
                <a:schemeClr val="accent1">
                  <a:shade val="67500"/>
                  <a:satMod val="115000"/>
                </a:schemeClr>
              </a:gs>
              <a:gs pos="100000">
                <a:schemeClr val="accent1">
                  <a:shade val="100000"/>
                  <a:satMod val="115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Flowchart: Extract 6">
            <a:extLst>
              <a:ext uri="{FF2B5EF4-FFF2-40B4-BE49-F238E27FC236}">
                <a16:creationId xmlns:a16="http://schemas.microsoft.com/office/drawing/2014/main" id="{7621D0EC-8A6D-4282-9BB1-401284FBC72B}"/>
              </a:ext>
            </a:extLst>
          </p:cNvPr>
          <p:cNvSpPr/>
          <p:nvPr/>
        </p:nvSpPr>
        <p:spPr>
          <a:xfrm>
            <a:off x="4206240" y="4895556"/>
            <a:ext cx="2124222" cy="1026941"/>
          </a:xfrm>
          <a:prstGeom prst="flowChartExtract">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Flowchart: Extract 7">
            <a:extLst>
              <a:ext uri="{FF2B5EF4-FFF2-40B4-BE49-F238E27FC236}">
                <a16:creationId xmlns:a16="http://schemas.microsoft.com/office/drawing/2014/main" id="{D5AAD906-0A39-4F7A-9C7B-095251D7EA27}"/>
              </a:ext>
            </a:extLst>
          </p:cNvPr>
          <p:cNvSpPr/>
          <p:nvPr/>
        </p:nvSpPr>
        <p:spPr>
          <a:xfrm>
            <a:off x="6330462" y="4895555"/>
            <a:ext cx="2124222" cy="1026941"/>
          </a:xfrm>
          <a:prstGeom prst="flowChartExtract">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Flowchart: Extract 8">
            <a:extLst>
              <a:ext uri="{FF2B5EF4-FFF2-40B4-BE49-F238E27FC236}">
                <a16:creationId xmlns:a16="http://schemas.microsoft.com/office/drawing/2014/main" id="{82D719E8-0E4B-42D5-BA67-8C659F6BDDBB}"/>
              </a:ext>
            </a:extLst>
          </p:cNvPr>
          <p:cNvSpPr/>
          <p:nvPr/>
        </p:nvSpPr>
        <p:spPr>
          <a:xfrm>
            <a:off x="8454684" y="4895555"/>
            <a:ext cx="2124222" cy="1026941"/>
          </a:xfrm>
          <a:prstGeom prst="flowChartExtract">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13435818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1F041-A716-4D82-97BE-02D7EA2F7AA7}"/>
              </a:ext>
            </a:extLst>
          </p:cNvPr>
          <p:cNvSpPr>
            <a:spLocks noGrp="1"/>
          </p:cNvSpPr>
          <p:nvPr>
            <p:ph type="title"/>
          </p:nvPr>
        </p:nvSpPr>
        <p:spPr/>
        <p:txBody>
          <a:bodyPr>
            <a:normAutofit/>
          </a:bodyPr>
          <a:lstStyle/>
          <a:p>
            <a:r>
              <a:rPr lang="en-GB" sz="2800" b="1" dirty="0"/>
              <a:t>Maslow Hierarchy of Needs</a:t>
            </a:r>
          </a:p>
        </p:txBody>
      </p:sp>
      <p:pic>
        <p:nvPicPr>
          <p:cNvPr id="8" name="Picture Placeholder 7">
            <a:extLst>
              <a:ext uri="{FF2B5EF4-FFF2-40B4-BE49-F238E27FC236}">
                <a16:creationId xmlns:a16="http://schemas.microsoft.com/office/drawing/2014/main" id="{DF420B0F-92A2-4FF8-B058-175CF73CA1C8}"/>
              </a:ext>
            </a:extLst>
          </p:cNvPr>
          <p:cNvPicPr>
            <a:picLocks noGrp="1" noChangeAspect="1"/>
          </p:cNvPicPr>
          <p:nvPr>
            <p:ph type="pic"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5229" r="5229"/>
          <a:stretch>
            <a:fillRect/>
          </a:stretch>
        </p:blipFill>
        <p:spPr>
          <a:xfrm>
            <a:off x="5320665" y="964053"/>
            <a:ext cx="7281989" cy="5219199"/>
          </a:xfrm>
        </p:spPr>
      </p:pic>
      <p:sp>
        <p:nvSpPr>
          <p:cNvPr id="4" name="Text Placeholder 3">
            <a:extLst>
              <a:ext uri="{FF2B5EF4-FFF2-40B4-BE49-F238E27FC236}">
                <a16:creationId xmlns:a16="http://schemas.microsoft.com/office/drawing/2014/main" id="{46752D4D-9A7E-4FA4-A60E-5A87781FEB2B}"/>
              </a:ext>
            </a:extLst>
          </p:cNvPr>
          <p:cNvSpPr>
            <a:spLocks noGrp="1"/>
          </p:cNvSpPr>
          <p:nvPr>
            <p:ph type="body" sz="half" idx="2"/>
          </p:nvPr>
        </p:nvSpPr>
        <p:spPr/>
        <p:txBody>
          <a:bodyPr/>
          <a:lstStyle/>
          <a:p>
            <a:r>
              <a:rPr lang="en-GB" dirty="0"/>
              <a:t>The illustration shows Maslow’s Hierarchy of needs. The various layers of the theory begin at the bottom with Physiological needs.</a:t>
            </a:r>
          </a:p>
        </p:txBody>
      </p:sp>
    </p:spTree>
    <p:extLst>
      <p:ext uri="{BB962C8B-B14F-4D97-AF65-F5344CB8AC3E}">
        <p14:creationId xmlns:p14="http://schemas.microsoft.com/office/powerpoint/2010/main" val="407087050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81801-B62C-4AEC-8B90-3060F09646CB}"/>
              </a:ext>
            </a:extLst>
          </p:cNvPr>
          <p:cNvSpPr>
            <a:spLocks noGrp="1"/>
          </p:cNvSpPr>
          <p:nvPr>
            <p:ph type="title"/>
          </p:nvPr>
        </p:nvSpPr>
        <p:spPr/>
        <p:txBody>
          <a:bodyPr/>
          <a:lstStyle/>
          <a:p>
            <a:r>
              <a:rPr lang="en-GB" dirty="0"/>
              <a:t>Physiological Needs </a:t>
            </a:r>
          </a:p>
        </p:txBody>
      </p:sp>
      <p:sp>
        <p:nvSpPr>
          <p:cNvPr id="3" name="Content Placeholder 2">
            <a:extLst>
              <a:ext uri="{FF2B5EF4-FFF2-40B4-BE49-F238E27FC236}">
                <a16:creationId xmlns:a16="http://schemas.microsoft.com/office/drawing/2014/main" id="{934C0886-638F-4C1B-939C-FC76A08E01C9}"/>
              </a:ext>
            </a:extLst>
          </p:cNvPr>
          <p:cNvSpPr>
            <a:spLocks noGrp="1"/>
          </p:cNvSpPr>
          <p:nvPr>
            <p:ph idx="1"/>
          </p:nvPr>
        </p:nvSpPr>
        <p:spPr/>
        <p:txBody>
          <a:bodyPr/>
          <a:lstStyle/>
          <a:p>
            <a:pPr marL="0" indent="0">
              <a:buNone/>
            </a:pPr>
            <a:r>
              <a:rPr lang="en-GB" dirty="0"/>
              <a:t>Air </a:t>
            </a:r>
          </a:p>
          <a:p>
            <a:pPr marL="0" indent="0">
              <a:buNone/>
            </a:pPr>
            <a:r>
              <a:rPr lang="en-GB" dirty="0"/>
              <a:t>Water</a:t>
            </a:r>
          </a:p>
          <a:p>
            <a:pPr marL="0" indent="0">
              <a:buNone/>
            </a:pPr>
            <a:r>
              <a:rPr lang="en-GB" dirty="0"/>
              <a:t>Food</a:t>
            </a:r>
          </a:p>
          <a:p>
            <a:pPr marL="0" indent="0">
              <a:buNone/>
            </a:pPr>
            <a:r>
              <a:rPr lang="en-GB" dirty="0"/>
              <a:t>Shelter</a:t>
            </a:r>
          </a:p>
          <a:p>
            <a:pPr marL="0" indent="0">
              <a:buNone/>
            </a:pPr>
            <a:r>
              <a:rPr lang="en-GB" dirty="0"/>
              <a:t>Sleep </a:t>
            </a:r>
          </a:p>
          <a:p>
            <a:pPr marL="0" indent="0">
              <a:buNone/>
            </a:pPr>
            <a:r>
              <a:rPr lang="en-GB" dirty="0"/>
              <a:t>Clothing</a:t>
            </a:r>
          </a:p>
          <a:p>
            <a:pPr marL="0" indent="0">
              <a:buNone/>
            </a:pPr>
            <a:r>
              <a:rPr lang="en-GB" dirty="0"/>
              <a:t>Reproduction</a:t>
            </a:r>
          </a:p>
          <a:p>
            <a:pPr marL="0" indent="0">
              <a:buNone/>
            </a:pPr>
            <a:endParaRPr lang="en-GB" dirty="0"/>
          </a:p>
        </p:txBody>
      </p:sp>
    </p:spTree>
    <p:extLst>
      <p:ext uri="{BB962C8B-B14F-4D97-AF65-F5344CB8AC3E}">
        <p14:creationId xmlns:p14="http://schemas.microsoft.com/office/powerpoint/2010/main" val="401163380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E05A9-2748-4BDE-93EC-4EC191ABF0DB}"/>
              </a:ext>
            </a:extLst>
          </p:cNvPr>
          <p:cNvSpPr>
            <a:spLocks noGrp="1"/>
          </p:cNvSpPr>
          <p:nvPr>
            <p:ph type="title"/>
          </p:nvPr>
        </p:nvSpPr>
        <p:spPr>
          <a:xfrm>
            <a:off x="838200" y="365125"/>
            <a:ext cx="10515600" cy="568325"/>
          </a:xfrm>
        </p:spPr>
        <p:txBody>
          <a:bodyPr>
            <a:normAutofit fontScale="90000"/>
          </a:bodyPr>
          <a:lstStyle/>
          <a:p>
            <a:r>
              <a:rPr lang="en-GB" dirty="0"/>
              <a:t>Safety Needs</a:t>
            </a:r>
            <a:br>
              <a:rPr lang="en-GB" dirty="0"/>
            </a:br>
            <a:endParaRPr lang="en-GB" dirty="0"/>
          </a:p>
        </p:txBody>
      </p:sp>
      <p:sp>
        <p:nvSpPr>
          <p:cNvPr id="3" name="Content Placeholder 2">
            <a:extLst>
              <a:ext uri="{FF2B5EF4-FFF2-40B4-BE49-F238E27FC236}">
                <a16:creationId xmlns:a16="http://schemas.microsoft.com/office/drawing/2014/main" id="{ACE4251A-A83C-4E9C-9696-55628976FCB1}"/>
              </a:ext>
            </a:extLst>
          </p:cNvPr>
          <p:cNvSpPr>
            <a:spLocks noGrp="1"/>
          </p:cNvSpPr>
          <p:nvPr>
            <p:ph idx="1"/>
          </p:nvPr>
        </p:nvSpPr>
        <p:spPr>
          <a:xfrm>
            <a:off x="838200" y="942975"/>
            <a:ext cx="10515600" cy="2790825"/>
          </a:xfrm>
        </p:spPr>
        <p:txBody>
          <a:bodyPr/>
          <a:lstStyle/>
          <a:p>
            <a:pPr marL="0" indent="0">
              <a:buNone/>
            </a:pPr>
            <a:r>
              <a:rPr lang="en-GB" dirty="0"/>
              <a:t>Personal Safety</a:t>
            </a:r>
          </a:p>
          <a:p>
            <a:pPr marL="0" indent="0">
              <a:buNone/>
            </a:pPr>
            <a:r>
              <a:rPr lang="en-GB" dirty="0"/>
              <a:t>Security</a:t>
            </a:r>
          </a:p>
          <a:p>
            <a:pPr marL="0" indent="0">
              <a:buNone/>
            </a:pPr>
            <a:r>
              <a:rPr lang="en-GB" dirty="0"/>
              <a:t>Employment</a:t>
            </a:r>
          </a:p>
          <a:p>
            <a:pPr marL="0" indent="0">
              <a:buNone/>
            </a:pPr>
            <a:r>
              <a:rPr lang="en-GB" dirty="0"/>
              <a:t>Health</a:t>
            </a:r>
          </a:p>
          <a:p>
            <a:pPr marL="0" indent="0">
              <a:buNone/>
            </a:pPr>
            <a:r>
              <a:rPr lang="en-GB" dirty="0"/>
              <a:t>Property</a:t>
            </a:r>
          </a:p>
        </p:txBody>
      </p:sp>
    </p:spTree>
    <p:extLst>
      <p:ext uri="{BB962C8B-B14F-4D97-AF65-F5344CB8AC3E}">
        <p14:creationId xmlns:p14="http://schemas.microsoft.com/office/powerpoint/2010/main" val="127704077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10669-559D-47BB-AB39-8C18BE09B70F}"/>
              </a:ext>
            </a:extLst>
          </p:cNvPr>
          <p:cNvSpPr>
            <a:spLocks noGrp="1"/>
          </p:cNvSpPr>
          <p:nvPr>
            <p:ph type="title"/>
          </p:nvPr>
        </p:nvSpPr>
        <p:spPr/>
        <p:txBody>
          <a:bodyPr/>
          <a:lstStyle/>
          <a:p>
            <a:r>
              <a:rPr lang="en-GB" dirty="0"/>
              <a:t>Love and belonging</a:t>
            </a:r>
          </a:p>
        </p:txBody>
      </p:sp>
      <p:sp>
        <p:nvSpPr>
          <p:cNvPr id="3" name="Content Placeholder 2">
            <a:extLst>
              <a:ext uri="{FF2B5EF4-FFF2-40B4-BE49-F238E27FC236}">
                <a16:creationId xmlns:a16="http://schemas.microsoft.com/office/drawing/2014/main" id="{5A860AAC-C750-4789-86C4-F12FBC17590B}"/>
              </a:ext>
            </a:extLst>
          </p:cNvPr>
          <p:cNvSpPr>
            <a:spLocks noGrp="1"/>
          </p:cNvSpPr>
          <p:nvPr>
            <p:ph idx="1"/>
          </p:nvPr>
        </p:nvSpPr>
        <p:spPr/>
        <p:txBody>
          <a:bodyPr/>
          <a:lstStyle/>
          <a:p>
            <a:pPr marL="0" indent="0">
              <a:buNone/>
            </a:pPr>
            <a:r>
              <a:rPr lang="en-GB" dirty="0"/>
              <a:t>Friendship</a:t>
            </a:r>
          </a:p>
          <a:p>
            <a:pPr marL="0" indent="0">
              <a:buNone/>
            </a:pPr>
            <a:r>
              <a:rPr lang="en-GB" dirty="0"/>
              <a:t>Family</a:t>
            </a:r>
          </a:p>
          <a:p>
            <a:pPr marL="0" indent="0">
              <a:buNone/>
            </a:pPr>
            <a:r>
              <a:rPr lang="en-GB" dirty="0"/>
              <a:t>Sense of  connection/group/work</a:t>
            </a:r>
          </a:p>
        </p:txBody>
      </p:sp>
    </p:spTree>
    <p:extLst>
      <p:ext uri="{BB962C8B-B14F-4D97-AF65-F5344CB8AC3E}">
        <p14:creationId xmlns:p14="http://schemas.microsoft.com/office/powerpoint/2010/main" val="69975261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ABC0E-AA0F-4522-A195-85F45B4368BA}"/>
              </a:ext>
            </a:extLst>
          </p:cNvPr>
          <p:cNvSpPr>
            <a:spLocks noGrp="1"/>
          </p:cNvSpPr>
          <p:nvPr>
            <p:ph type="title"/>
          </p:nvPr>
        </p:nvSpPr>
        <p:spPr/>
        <p:txBody>
          <a:bodyPr/>
          <a:lstStyle/>
          <a:p>
            <a:r>
              <a:rPr lang="en-GB" dirty="0"/>
              <a:t>Esteem</a:t>
            </a:r>
          </a:p>
        </p:txBody>
      </p:sp>
      <p:sp>
        <p:nvSpPr>
          <p:cNvPr id="3" name="Content Placeholder 2">
            <a:extLst>
              <a:ext uri="{FF2B5EF4-FFF2-40B4-BE49-F238E27FC236}">
                <a16:creationId xmlns:a16="http://schemas.microsoft.com/office/drawing/2014/main" id="{DF2835CE-C2AC-4D2C-8D88-3432665F37BA}"/>
              </a:ext>
            </a:extLst>
          </p:cNvPr>
          <p:cNvSpPr>
            <a:spLocks noGrp="1"/>
          </p:cNvSpPr>
          <p:nvPr>
            <p:ph idx="1"/>
          </p:nvPr>
        </p:nvSpPr>
        <p:spPr/>
        <p:txBody>
          <a:bodyPr/>
          <a:lstStyle/>
          <a:p>
            <a:pPr marL="0" indent="0">
              <a:buNone/>
            </a:pPr>
            <a:r>
              <a:rPr lang="en-GB" dirty="0"/>
              <a:t>Respect</a:t>
            </a:r>
          </a:p>
          <a:p>
            <a:pPr marL="0" indent="0">
              <a:buNone/>
            </a:pPr>
            <a:r>
              <a:rPr lang="en-GB" dirty="0"/>
              <a:t>Self Esteem</a:t>
            </a:r>
          </a:p>
          <a:p>
            <a:pPr marL="0" indent="0">
              <a:buNone/>
            </a:pPr>
            <a:r>
              <a:rPr lang="en-GB" dirty="0"/>
              <a:t>Status</a:t>
            </a:r>
          </a:p>
          <a:p>
            <a:pPr marL="0" indent="0">
              <a:buNone/>
            </a:pPr>
            <a:r>
              <a:rPr lang="en-GB" dirty="0"/>
              <a:t>Recognition</a:t>
            </a:r>
          </a:p>
          <a:p>
            <a:pPr marL="0" indent="0">
              <a:buNone/>
            </a:pPr>
            <a:r>
              <a:rPr lang="en-GB" dirty="0"/>
              <a:t>Strength</a:t>
            </a:r>
          </a:p>
        </p:txBody>
      </p:sp>
    </p:spTree>
    <p:extLst>
      <p:ext uri="{BB962C8B-B14F-4D97-AF65-F5344CB8AC3E}">
        <p14:creationId xmlns:p14="http://schemas.microsoft.com/office/powerpoint/2010/main" val="216121699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AD10A-258D-4432-8662-614D19A80AF3}"/>
              </a:ext>
            </a:extLst>
          </p:cNvPr>
          <p:cNvSpPr>
            <a:spLocks noGrp="1"/>
          </p:cNvSpPr>
          <p:nvPr>
            <p:ph type="title"/>
          </p:nvPr>
        </p:nvSpPr>
        <p:spPr/>
        <p:txBody>
          <a:bodyPr/>
          <a:lstStyle/>
          <a:p>
            <a:r>
              <a:rPr lang="en-GB" dirty="0"/>
              <a:t>Self Actualisation</a:t>
            </a:r>
          </a:p>
        </p:txBody>
      </p:sp>
      <p:sp>
        <p:nvSpPr>
          <p:cNvPr id="3" name="Content Placeholder 2">
            <a:extLst>
              <a:ext uri="{FF2B5EF4-FFF2-40B4-BE49-F238E27FC236}">
                <a16:creationId xmlns:a16="http://schemas.microsoft.com/office/drawing/2014/main" id="{FAE1528B-FD3B-45C3-9211-3686192677A1}"/>
              </a:ext>
            </a:extLst>
          </p:cNvPr>
          <p:cNvSpPr>
            <a:spLocks noGrp="1"/>
          </p:cNvSpPr>
          <p:nvPr>
            <p:ph idx="1"/>
          </p:nvPr>
        </p:nvSpPr>
        <p:spPr>
          <a:xfrm>
            <a:off x="838200" y="1825625"/>
            <a:ext cx="10515600" cy="4351338"/>
          </a:xfrm>
        </p:spPr>
        <p:txBody>
          <a:bodyPr/>
          <a:lstStyle/>
          <a:p>
            <a:r>
              <a:rPr lang="en-GB" dirty="0"/>
              <a:t>Desire to  become the most that once can be</a:t>
            </a:r>
          </a:p>
          <a:p>
            <a:r>
              <a:rPr lang="en-GB" dirty="0"/>
              <a:t>At peace with ones self</a:t>
            </a:r>
          </a:p>
        </p:txBody>
      </p:sp>
    </p:spTree>
    <p:extLst>
      <p:ext uri="{BB962C8B-B14F-4D97-AF65-F5344CB8AC3E}">
        <p14:creationId xmlns:p14="http://schemas.microsoft.com/office/powerpoint/2010/main" val="52401550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37F7B-B3F7-41EF-8605-1ECBB6C70D77}"/>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18913319-8AD5-4E18-AE97-A9E042A183DD}"/>
              </a:ext>
            </a:extLst>
          </p:cNvPr>
          <p:cNvSpPr>
            <a:spLocks noGrp="1"/>
          </p:cNvSpPr>
          <p:nvPr>
            <p:ph idx="1"/>
          </p:nvPr>
        </p:nvSpPr>
        <p:spPr/>
        <p:txBody>
          <a:bodyPr/>
          <a:lstStyle/>
          <a:p>
            <a:r>
              <a:rPr lang="en-GB" dirty="0"/>
              <a:t>Maslow’s Hierarchy is a logical theory which can be applied to many situations, however as demonstrated in this presentation it is open to many interpretations and each level does not need to be achieved before moving on to the next.</a:t>
            </a:r>
          </a:p>
        </p:txBody>
      </p:sp>
    </p:spTree>
    <p:extLst>
      <p:ext uri="{BB962C8B-B14F-4D97-AF65-F5344CB8AC3E}">
        <p14:creationId xmlns:p14="http://schemas.microsoft.com/office/powerpoint/2010/main" val="281434781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9674E-296E-4D78-A163-FFAA99B7FC02}"/>
              </a:ext>
            </a:extLst>
          </p:cNvPr>
          <p:cNvSpPr>
            <a:spLocks noGrp="1"/>
          </p:cNvSpPr>
          <p:nvPr>
            <p:ph type="title"/>
          </p:nvPr>
        </p:nvSpPr>
        <p:spPr>
          <a:xfrm>
            <a:off x="838200" y="365125"/>
            <a:ext cx="10515600" cy="1325563"/>
          </a:xfrm>
        </p:spPr>
        <p:txBody>
          <a:bodyPr>
            <a:normAutofit/>
          </a:bodyPr>
          <a:lstStyle/>
          <a:p>
            <a:pPr algn="ctr"/>
            <a:r>
              <a:rPr lang="en-GB" sz="1800" dirty="0">
                <a:solidFill>
                  <a:schemeClr val="accent1">
                    <a:lumMod val="60000"/>
                    <a:lumOff val="40000"/>
                  </a:schemeClr>
                </a:solidFill>
              </a:rPr>
              <a:t>References </a:t>
            </a:r>
          </a:p>
        </p:txBody>
      </p:sp>
      <p:sp>
        <p:nvSpPr>
          <p:cNvPr id="3" name="Content Placeholder 2">
            <a:extLst>
              <a:ext uri="{FF2B5EF4-FFF2-40B4-BE49-F238E27FC236}">
                <a16:creationId xmlns:a16="http://schemas.microsoft.com/office/drawing/2014/main" id="{BA801BFF-6D90-4B61-9C19-2A1326467602}"/>
              </a:ext>
            </a:extLst>
          </p:cNvPr>
          <p:cNvSpPr>
            <a:spLocks noGrp="1"/>
          </p:cNvSpPr>
          <p:nvPr>
            <p:ph idx="1"/>
          </p:nvPr>
        </p:nvSpPr>
        <p:spPr/>
        <p:txBody>
          <a:bodyPr>
            <a:normAutofit/>
          </a:bodyPr>
          <a:lstStyle/>
          <a:p>
            <a:pPr marL="0" indent="0">
              <a:buNone/>
            </a:pPr>
            <a:r>
              <a:rPr lang="en-GB" sz="1600" dirty="0"/>
              <a:t>Mary Ann Liebert Inc,  Publishers, Robert J </a:t>
            </a:r>
            <a:r>
              <a:rPr lang="en-GB" sz="1600" dirty="0" err="1"/>
              <a:t>Zalenski</a:t>
            </a:r>
            <a:r>
              <a:rPr lang="en-GB" sz="1600" dirty="0"/>
              <a:t> and Richard Raspa published in 2006 in the Journal of Palliative Medicine ‘ A  Framework for Achieving Human Potential in  Hospice</a:t>
            </a:r>
            <a:endParaRPr lang="en-GB" sz="1600" dirty="0">
              <a:hlinkClick r:id="rId2"/>
            </a:endParaRPr>
          </a:p>
          <a:p>
            <a:pPr marL="0" indent="0">
              <a:buNone/>
            </a:pPr>
            <a:r>
              <a:rPr lang="en-GB" sz="1600" dirty="0">
                <a:hlinkClick r:id="rId2"/>
              </a:rPr>
              <a:t>www.simplypsychology.org/maslow</a:t>
            </a:r>
          </a:p>
          <a:p>
            <a:pPr marL="0" indent="0">
              <a:buNone/>
            </a:pPr>
            <a:r>
              <a:rPr lang="en-GB" sz="1600" dirty="0">
                <a:hlinkClick r:id="rId2"/>
              </a:rPr>
              <a:t>www.uwtsd.ac.uk Home</a:t>
            </a:r>
            <a:r>
              <a:rPr lang="en-GB" sz="1600" dirty="0"/>
              <a:t>/</a:t>
            </a:r>
            <a:r>
              <a:rPr lang="en-GB" sz="1600" dirty="0">
                <a:hlinkClick r:id="rId3"/>
              </a:rPr>
              <a:t>Faculty of Education and Communities</a:t>
            </a:r>
            <a:r>
              <a:rPr lang="en-GB" sz="1600" dirty="0"/>
              <a:t>/</a:t>
            </a:r>
            <a:r>
              <a:rPr lang="en-GB" sz="1600" dirty="0">
                <a:hlinkClick r:id="rId4"/>
              </a:rPr>
              <a:t>Education and Communities Staff</a:t>
            </a:r>
            <a:r>
              <a:rPr lang="en-GB" sz="1600" dirty="0"/>
              <a:t>(accessed April, 2018)</a:t>
            </a:r>
          </a:p>
          <a:p>
            <a:pPr marL="0" indent="0">
              <a:buNone/>
            </a:pPr>
            <a:r>
              <a:rPr lang="en-GB" sz="1600" dirty="0"/>
              <a:t> </a:t>
            </a:r>
          </a:p>
        </p:txBody>
      </p:sp>
    </p:spTree>
    <p:extLst>
      <p:ext uri="{BB962C8B-B14F-4D97-AF65-F5344CB8AC3E}">
        <p14:creationId xmlns:p14="http://schemas.microsoft.com/office/powerpoint/2010/main" val="423010268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507</TotalTime>
  <Words>754</Words>
  <Application>Microsoft Office PowerPoint</Application>
  <PresentationFormat>Widescreen</PresentationFormat>
  <Paragraphs>53</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Abraham Maslow 1908 – 1970 Hierarchy of Needs</vt:lpstr>
      <vt:lpstr>Maslow Hierarchy of Needs</vt:lpstr>
      <vt:lpstr>Physiological Needs </vt:lpstr>
      <vt:lpstr>Safety Needs </vt:lpstr>
      <vt:lpstr>Love and belonging</vt:lpstr>
      <vt:lpstr>Esteem</vt:lpstr>
      <vt:lpstr>Self Actualisation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Maslow Hierarchy of Needs</dc:title>
  <dc:creator>Sarah Marsh</dc:creator>
  <cp:lastModifiedBy>Sarah Marsh</cp:lastModifiedBy>
  <cp:revision>44</cp:revision>
  <dcterms:created xsi:type="dcterms:W3CDTF">2018-04-27T22:32:39Z</dcterms:created>
  <dcterms:modified xsi:type="dcterms:W3CDTF">2018-05-08T20:21:03Z</dcterms:modified>
</cp:coreProperties>
</file>