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0" r:id="rId1"/>
  </p:sldMasterIdLst>
  <p:sldIdLst>
    <p:sldId id="256" r:id="rId2"/>
    <p:sldId id="257" r:id="rId3"/>
    <p:sldId id="260" r:id="rId4"/>
    <p:sldId id="262" r:id="rId5"/>
    <p:sldId id="263" r:id="rId6"/>
    <p:sldId id="261" r:id="rId7"/>
    <p:sldId id="259" r:id="rId8"/>
    <p:sldId id="25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255"/>
    <p:restoredTop sz="92683"/>
  </p:normalViewPr>
  <p:slideViewPr>
    <p:cSldViewPr snapToGrid="0">
      <p:cViewPr>
        <p:scale>
          <a:sx n="96" d="100"/>
          <a:sy n="96" d="100"/>
        </p:scale>
        <p:origin x="14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907DD-ECB1-5F62-2B4E-B3844D3DE9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2F67B9-E73C-6201-C75E-EACA6C6262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725FF5-BFE2-0B4B-9472-712D458E9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078D1-EEC0-4A47-8A13-A6697A5FF10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6F472-01F6-A2C6-B998-24255565DA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68B05E-BC81-9338-A2AF-D9C4EFDAA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387C-64A0-5E49-9F07-BEE7072CE5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006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6CF31-D9FD-3FED-50AE-DBE372432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B1908-2DDA-D2EE-2BB7-8884440A07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6EADFD-B8B7-9F6B-2C62-1555C7D1D8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078D1-EEC0-4A47-8A13-A6697A5FF10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D5E662-5DFE-01F0-00F3-CF68738D6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F89390-1CB8-19DC-1F97-3FC22EB86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387C-64A0-5E49-9F07-BEE7072CE5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8598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C241C-012F-CEFD-0434-5580E2698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7DC238-E55A-14F0-ACCD-D9EAD2E2A4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CEDC26-0BF4-3EC4-5C11-54C009D8E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078D1-EEC0-4A47-8A13-A6697A5FF10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52E19-E165-CE37-C6C0-58D470695D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05AFA-C1E2-79B1-4932-9F9699DFE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387C-64A0-5E49-9F07-BEE7072CE5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1158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B3C3A-8007-20B6-DABC-E45E7BB06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BA472-8A99-7EE7-720A-AA1D2BA354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96FC81-FFC4-CADF-8B19-AB3E7DE69A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13C7D4-F6F4-9CC2-0E87-C4AA79BA9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078D1-EEC0-4A47-8A13-A6697A5FF10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1ACF2E-B8BF-19B9-419B-1F1041D2B3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2CED47-F172-90BF-C3C2-C7F0C0A2F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387C-64A0-5E49-9F07-BEE7072CE5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53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10F1D-C334-7F55-40A1-A4F4055D7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671D87-944B-2C11-8A5E-17C154B7ED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9794BF-4A39-5B08-F56D-76E4D84375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043685-7275-AB26-D6BF-6005A124D8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6F9C2D-922C-76DD-9170-A5C73C7E22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06D9FC-C3BB-26A6-7DE4-A6B62FF40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078D1-EEC0-4A47-8A13-A6697A5FF10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7EFDE-B005-CD48-E214-1CE481FA2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CD71B3-EC70-5D54-DF28-4AEFFFBFB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387C-64A0-5E49-9F07-BEE7072CE5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308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4180A-B46A-95E7-01FA-7D19B5393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558D5F-6C12-7E82-624E-99E075E34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078D1-EEC0-4A47-8A13-A6697A5FF10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B68910-26B1-860B-0D5F-A97F2F361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E3B0BA-C573-624F-B555-0757F679C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387C-64A0-5E49-9F07-BEE7072CE5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930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42981E-9788-2E8D-52C8-1584EAD34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078D1-EEC0-4A47-8A13-A6697A5FF10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8B2A5F-02EA-5BC2-14AA-E74E62915A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1F4C14-87B7-D8BD-66CC-FA2EDD9B5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387C-64A0-5E49-9F07-BEE7072CE5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994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B7369-48EC-3144-41E0-097E88270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8DBE4-FF94-171D-778A-E7E6D66DE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B7C7E4-56F3-B032-0EDF-C244D28D76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8D955F-D067-B420-F4EB-6B6D28921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078D1-EEC0-4A47-8A13-A6697A5FF10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658C5E-218D-9B80-6426-C2185B4B2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DBB916-5BD9-AABE-2C02-293E0304C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387C-64A0-5E49-9F07-BEE7072CE5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773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47D28-4AE4-8448-F946-073E6EC56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387AAD-83CE-F1B3-3780-F49219E66E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124499-36A8-8088-7B4E-9E62B49E1B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B96E2F-F939-E0E1-AFE2-806ED6035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078D1-EEC0-4A47-8A13-A6697A5FF10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CE8A1F-4B8D-A931-6DC5-713AC8F0F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9B7021-3EE1-15A4-56B1-18EBEF8F5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387C-64A0-5E49-9F07-BEE7072CE5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882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AE4E9-97E5-A5C0-A9C1-8D6039670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F6AA18-8E37-4777-B86F-597CA3559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8B279E-2ECA-7627-DBB5-4F55ED7EE3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078D1-EEC0-4A47-8A13-A6697A5FF10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84DBA7-D828-B454-083C-BA89775EF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04CEF2-372D-5F8E-87CC-CD57460D2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387C-64A0-5E49-9F07-BEE7072CE5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679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C5547D-61DB-305C-13B0-30440DC05F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5A04B8-11D1-8531-528E-9C89D99F96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990B9-250E-0380-B3CA-56C87F1C8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078D1-EEC0-4A47-8A13-A6697A5FF10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FCB238-0E3C-F68F-EDEF-201D2E37B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2FE864-02CE-A92E-3702-7DD0DB865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387C-64A0-5E49-9F07-BEE7072CE5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416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002B82-3668-8357-9626-6C8E582D5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3B0A67-FD87-2D1C-0AD3-F5A52B4A3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4283A4-1DA0-F725-D85B-2B495F6846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F078D1-EEC0-4A47-8A13-A6697A5FF10E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775448-38D2-0703-7160-10F6B0026A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BA04D0-1F97-1BEB-28D3-3C848F816C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D6387C-64A0-5E49-9F07-BEE7072CE5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162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3734A-5F68-4BA5-3DF2-786776C36D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47295"/>
            <a:ext cx="5676900" cy="529772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>Photography Business Plan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30BCA8-DE33-5323-4DF7-CFD35CB06D0A}"/>
              </a:ext>
            </a:extLst>
          </p:cNvPr>
          <p:cNvSpPr txBox="1"/>
          <p:nvPr/>
        </p:nvSpPr>
        <p:spPr>
          <a:xfrm rot="10800000" flipH="1" flipV="1">
            <a:off x="332992" y="2310613"/>
            <a:ext cx="4572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LCLM4006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Enterprise &amp; Entrepreneurship 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Brooklyn Brooks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2506870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Lecturer: Rebecca Stewart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Date 12.07.2026</a:t>
            </a:r>
          </a:p>
          <a:p>
            <a:br>
              <a:rPr lang="en-GB" dirty="0">
                <a:effectLst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pic>
        <p:nvPicPr>
          <p:cNvPr id="21" name="Picture 20" descr="A person on a stage with a microphone and a crowd of people&#10;&#10;Description automatically generated">
            <a:extLst>
              <a:ext uri="{FF2B5EF4-FFF2-40B4-BE49-F238E27FC236}">
                <a16:creationId xmlns:a16="http://schemas.microsoft.com/office/drawing/2014/main" id="{908C88FA-B6FE-4236-DE52-AA710E611B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6974" y="1895071"/>
            <a:ext cx="5583294" cy="4253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4164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C5D18-9C13-288D-BA79-F1AE6EF4F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65125"/>
            <a:ext cx="4025900" cy="549503"/>
          </a:xfrm>
        </p:spPr>
        <p:txBody>
          <a:bodyPr>
            <a:normAutofit fontScale="90000"/>
          </a:bodyPr>
          <a:lstStyle/>
          <a:p>
            <a:r>
              <a:rPr lang="en-US" sz="4000" dirty="0" err="1"/>
              <a:t>Tennies</a:t>
            </a:r>
            <a:r>
              <a:rPr lang="en-US" sz="4000" dirty="0"/>
              <a:t> Photography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D7088-D092-FCDC-9731-C3C8EE03F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244600"/>
            <a:ext cx="4381500" cy="574726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5600" dirty="0"/>
              <a:t>Business Idea</a:t>
            </a:r>
            <a:b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</a:br>
            <a:endParaRPr lang="en-GB" sz="5600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Professional photography and videography business</a:t>
            </a:r>
          </a:p>
          <a:p>
            <a: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Live music photography</a:t>
            </a:r>
          </a:p>
          <a:p>
            <a: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Music videos</a:t>
            </a:r>
          </a:p>
          <a:p>
            <a: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Documentary filmmaking</a:t>
            </a:r>
          </a:p>
          <a:p>
            <a: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Promotional content for artists and businesses</a:t>
            </a:r>
          </a:p>
          <a:p>
            <a:pPr marL="0" indent="0">
              <a:buNone/>
            </a:pPr>
            <a:b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</a:br>
            <a:endParaRPr lang="en-GB" sz="5600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Unique Selling Points</a:t>
            </a:r>
          </a:p>
          <a:p>
            <a: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Industry experience as a live music photographer</a:t>
            </a:r>
          </a:p>
          <a:p>
            <a: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Creative storytelling</a:t>
            </a:r>
          </a:p>
          <a:p>
            <a: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High-quality professional editing</a:t>
            </a:r>
          </a:p>
          <a:p>
            <a: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Strong networking within the music industry</a:t>
            </a:r>
          </a:p>
          <a:p>
            <a:pPr marL="0" indent="0">
              <a:buNone/>
            </a:pPr>
            <a:b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</a:br>
            <a:endParaRPr lang="en-GB" sz="5600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Legal Structure</a:t>
            </a:r>
          </a:p>
          <a:p>
            <a: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Sole Trader</a:t>
            </a:r>
          </a:p>
          <a:p>
            <a:pPr marL="0" indent="0">
              <a:buNone/>
            </a:pPr>
            <a:endParaRPr lang="en-GB" sz="5600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Management</a:t>
            </a:r>
          </a:p>
          <a:p>
            <a:r>
              <a:rPr lang="en-GB" sz="56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Owner-managed business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" name="Picture 9" descr="A person jumping in the air with a microphone and a group of people watching&#10;&#10;Description automatically generated">
            <a:extLst>
              <a:ext uri="{FF2B5EF4-FFF2-40B4-BE49-F238E27FC236}">
                <a16:creationId xmlns:a16="http://schemas.microsoft.com/office/drawing/2014/main" id="{B95DD137-5C92-A97E-D693-D7D8DC9B74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3352" y="770199"/>
            <a:ext cx="4990834" cy="3532589"/>
          </a:xfrm>
          <a:prstGeom prst="rect">
            <a:avLst/>
          </a:prstGeom>
        </p:spPr>
      </p:pic>
      <p:pic>
        <p:nvPicPr>
          <p:cNvPr id="12" name="Picture 11" descr="A person and person hugging&#10;&#10;Description automatically generated">
            <a:extLst>
              <a:ext uri="{FF2B5EF4-FFF2-40B4-BE49-F238E27FC236}">
                <a16:creationId xmlns:a16="http://schemas.microsoft.com/office/drawing/2014/main" id="{9AD2308E-EE8A-ECFD-3735-0150447CE7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4009" y="4235300"/>
            <a:ext cx="3798660" cy="2532440"/>
          </a:xfrm>
          <a:prstGeom prst="rect">
            <a:avLst/>
          </a:prstGeom>
        </p:spPr>
      </p:pic>
      <p:pic>
        <p:nvPicPr>
          <p:cNvPr id="14" name="Picture 13" descr="A person and person posing for a picture&#10;&#10;Description automatically generated">
            <a:extLst>
              <a:ext uri="{FF2B5EF4-FFF2-40B4-BE49-F238E27FC236}">
                <a16:creationId xmlns:a16="http://schemas.microsoft.com/office/drawing/2014/main" id="{FFC8AA6B-6593-E221-B82D-8D4CA91582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1313" y="4235300"/>
            <a:ext cx="3782216" cy="2532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604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70C9D-642F-39D7-3312-8A7C41463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774" y="594344"/>
            <a:ext cx="4122155" cy="243197"/>
          </a:xfrm>
        </p:spPr>
        <p:txBody>
          <a:bodyPr>
            <a:noAutofit/>
          </a:bodyPr>
          <a:lstStyle/>
          <a:p>
            <a:r>
              <a:rPr lang="en-US" sz="3600" dirty="0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CEB32-D4EA-EB0F-044C-C84492BE2D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225" y="1438966"/>
            <a:ext cx="6622774" cy="56962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Technological</a:t>
            </a:r>
          </a:p>
          <a:p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Modern cameras</a:t>
            </a:r>
          </a:p>
          <a:p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AI editing</a:t>
            </a:r>
          </a:p>
          <a:p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Social media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Economic</a:t>
            </a:r>
          </a:p>
          <a:p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Cost of equipment</a:t>
            </a:r>
          </a:p>
          <a:p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Customers budgets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Legal</a:t>
            </a:r>
          </a:p>
          <a:p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Copyright</a:t>
            </a:r>
          </a:p>
          <a:p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Insurance</a:t>
            </a:r>
          </a:p>
          <a:p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Contracts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Explain why these are the most important</a:t>
            </a:r>
          </a:p>
        </p:txBody>
      </p:sp>
      <p:sp>
        <p:nvSpPr>
          <p:cNvPr id="8" name="AutoShape 6" descr="Money | Encyclopedia SpongeBobia | Fandom">
            <a:extLst>
              <a:ext uri="{FF2B5EF4-FFF2-40B4-BE49-F238E27FC236}">
                <a16:creationId xmlns:a16="http://schemas.microsoft.com/office/drawing/2014/main" id="{4FC6D987-2C27-865B-C3BF-53AED5CF750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8" name="Picture 14">
            <a:extLst>
              <a:ext uri="{FF2B5EF4-FFF2-40B4-BE49-F238E27FC236}">
                <a16:creationId xmlns:a16="http://schemas.microsoft.com/office/drawing/2014/main" id="{9A18CFA4-7A4E-8D4A-EB44-6607DF358D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5999" y="4114800"/>
            <a:ext cx="2641599" cy="2641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British Pound - Free business and finance icons">
            <a:extLst>
              <a:ext uri="{FF2B5EF4-FFF2-40B4-BE49-F238E27FC236}">
                <a16:creationId xmlns:a16="http://schemas.microsoft.com/office/drawing/2014/main" id="{8C2B0636-397F-53BC-F82B-C2EC95370C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473" y="2293220"/>
            <a:ext cx="2530477" cy="253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Dslr camera - Free technology icons">
            <a:extLst>
              <a:ext uri="{FF2B5EF4-FFF2-40B4-BE49-F238E27FC236}">
                <a16:creationId xmlns:a16="http://schemas.microsoft.com/office/drawing/2014/main" id="{BD9C67AE-E461-1F30-3217-8F923ADBA6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8089" y="608322"/>
            <a:ext cx="2950137" cy="2950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070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67CA1-3292-670B-6348-4396C1931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457199"/>
            <a:ext cx="4064000" cy="447675"/>
          </a:xfrm>
        </p:spPr>
        <p:txBody>
          <a:bodyPr>
            <a:noAutofit/>
          </a:bodyPr>
          <a:lstStyle/>
          <a:p>
            <a:r>
              <a:rPr lang="en-US" sz="3600" dirty="0"/>
              <a:t>Marketing Strategy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E4BDB-B814-4002-C92B-B69A2D5FA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400" y="1889125"/>
            <a:ext cx="3175000" cy="435133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Social Media Marketing</a:t>
            </a:r>
            <a:b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</a:b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Instagram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Facebook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YouTube</a:t>
            </a:r>
          </a:p>
          <a:p>
            <a:r>
              <a:rPr lang="en-GB" dirty="0">
                <a:solidFill>
                  <a:srgbClr val="000000"/>
                </a:solidFill>
                <a:latin typeface="Helvetica Neue" panose="02000503000000020004" pitchFamily="2" charset="0"/>
              </a:rPr>
              <a:t>Website</a:t>
            </a:r>
            <a:b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</a:b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How it helps</a:t>
            </a:r>
            <a:b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</a:b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Showcase portfolio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Reach musicians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Gain enquirie</a:t>
            </a:r>
            <a:r>
              <a:rPr lang="en-GB" dirty="0">
                <a:solidFill>
                  <a:srgbClr val="000000"/>
                </a:solidFill>
                <a:latin typeface="Helvetica Neue" panose="02000503000000020004" pitchFamily="2" charset="0"/>
              </a:rPr>
              <a:t>s </a:t>
            </a: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Build reputation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050" name="Picture 2" descr="Instagram logo - Free social media icons">
            <a:extLst>
              <a:ext uri="{FF2B5EF4-FFF2-40B4-BE49-F238E27FC236}">
                <a16:creationId xmlns:a16="http://schemas.microsoft.com/office/drawing/2014/main" id="{3673B56E-91F2-349A-5036-ADDC69707C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7191" y="574764"/>
            <a:ext cx="3171553" cy="3171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acebook - Free social media icons">
            <a:extLst>
              <a:ext uri="{FF2B5EF4-FFF2-40B4-BE49-F238E27FC236}">
                <a16:creationId xmlns:a16="http://schemas.microsoft.com/office/drawing/2014/main" id="{1E24A23B-6C8B-9588-084A-7C1EDB5AC8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637" y="2433773"/>
            <a:ext cx="3171554" cy="3171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Youtube - Free social media icons">
            <a:extLst>
              <a:ext uri="{FF2B5EF4-FFF2-40B4-BE49-F238E27FC236}">
                <a16:creationId xmlns:a16="http://schemas.microsoft.com/office/drawing/2014/main" id="{A1557568-EE0F-8D3D-67D9-D1D6BF8510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3742" y="4019550"/>
            <a:ext cx="283845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1153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7B413-48C8-4D5B-6E47-28F225341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25" y="441062"/>
            <a:ext cx="4438338" cy="239975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>Marketing Strategy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E60E2-3009-7A43-22EC-A9A996843E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127" y="1639327"/>
            <a:ext cx="3235369" cy="496215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Networking</a:t>
            </a:r>
            <a:b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</a:b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Music venues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Festivals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Artists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Record labels</a:t>
            </a:r>
          </a:p>
          <a:p>
            <a:pPr marL="0" indent="0">
              <a:buNone/>
            </a:pPr>
            <a:b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</a:b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Benefits</a:t>
            </a: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Referrals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Repeat business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Long-term clients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Industry reputation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A person with a hoodie holding up two fingers&#10;&#10;Description automatically generated">
            <a:extLst>
              <a:ext uri="{FF2B5EF4-FFF2-40B4-BE49-F238E27FC236}">
                <a16:creationId xmlns:a16="http://schemas.microsoft.com/office/drawing/2014/main" id="{C875DF8C-90F3-5A63-53A8-D9913A1ED3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2652" y="1003349"/>
            <a:ext cx="3235369" cy="2425651"/>
          </a:xfrm>
          <a:prstGeom prst="rect">
            <a:avLst/>
          </a:prstGeom>
        </p:spPr>
      </p:pic>
      <p:pic>
        <p:nvPicPr>
          <p:cNvPr id="7" name="Picture 6" descr="A person holding a cigarette&#10;&#10;Description automatically generated">
            <a:extLst>
              <a:ext uri="{FF2B5EF4-FFF2-40B4-BE49-F238E27FC236}">
                <a16:creationId xmlns:a16="http://schemas.microsoft.com/office/drawing/2014/main" id="{E1DB54AE-6430-A86C-26CE-DA17C2E44E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2652" y="4175834"/>
            <a:ext cx="3235369" cy="2426527"/>
          </a:xfrm>
          <a:prstGeom prst="rect">
            <a:avLst/>
          </a:prstGeom>
        </p:spPr>
      </p:pic>
      <p:pic>
        <p:nvPicPr>
          <p:cNvPr id="10" name="Picture 9" descr="A person with glasses and a beard making a peace sign&#10;&#10;Description automatically generated">
            <a:extLst>
              <a:ext uri="{FF2B5EF4-FFF2-40B4-BE49-F238E27FC236}">
                <a16:creationId xmlns:a16="http://schemas.microsoft.com/office/drawing/2014/main" id="{D5DA005B-B338-3122-844B-C621FDD6A9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244" t="431" r="21940" b="-431"/>
          <a:stretch/>
        </p:blipFill>
        <p:spPr>
          <a:xfrm>
            <a:off x="4906530" y="4175834"/>
            <a:ext cx="3462253" cy="2425651"/>
          </a:xfrm>
          <a:prstGeom prst="rect">
            <a:avLst/>
          </a:prstGeom>
        </p:spPr>
      </p:pic>
      <p:pic>
        <p:nvPicPr>
          <p:cNvPr id="15" name="Picture 14" descr="A large crowd of people in a field&#10;&#10;Description automatically generated">
            <a:extLst>
              <a:ext uri="{FF2B5EF4-FFF2-40B4-BE49-F238E27FC236}">
                <a16:creationId xmlns:a16="http://schemas.microsoft.com/office/drawing/2014/main" id="{1764367B-1D1D-0F91-195D-B2F5CB7005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6536" y="516837"/>
            <a:ext cx="2722239" cy="3398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8407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8F627-E3EB-69F4-40A6-E1476ACEA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504825"/>
            <a:ext cx="4381500" cy="587375"/>
          </a:xfrm>
        </p:spPr>
        <p:txBody>
          <a:bodyPr>
            <a:normAutofit/>
          </a:bodyPr>
          <a:lstStyle/>
          <a:p>
            <a:r>
              <a:rPr lang="en-US" sz="3600" dirty="0"/>
              <a:t>Funding Requirements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9D0BB-4749-5B65-D950-CCE61C21DC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295" y="1685925"/>
            <a:ext cx="4381500" cy="43173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Funding Required: £10,000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dirty="0"/>
              <a:t>Item</a:t>
            </a:r>
            <a:r>
              <a:rPr lang="en-US" dirty="0"/>
              <a:t>                                    </a:t>
            </a:r>
            <a:r>
              <a:rPr lang="en-US" sz="2400" dirty="0"/>
              <a:t>Cost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Professional camera x2               £5000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Camera lenses x2                         £3000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Lighting equipment                     £800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Editing software                           £300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Insurance                                       £300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Marketing                                      £500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Total                                               £9,900</a:t>
            </a:r>
          </a:p>
        </p:txBody>
      </p:sp>
      <p:pic>
        <p:nvPicPr>
          <p:cNvPr id="3076" name="Picture 4" descr="Laptop emoji — Emoji Family">
            <a:extLst>
              <a:ext uri="{FF2B5EF4-FFF2-40B4-BE49-F238E27FC236}">
                <a16:creationId xmlns:a16="http://schemas.microsoft.com/office/drawing/2014/main" id="{E73C18FD-7BEF-3322-2FC5-55F6F63CAA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85706" y="1092200"/>
            <a:ext cx="1732519" cy="1732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🌐 Globe With Meridians Emoji: Meaning &amp; Usage">
            <a:extLst>
              <a:ext uri="{FF2B5EF4-FFF2-40B4-BE49-F238E27FC236}">
                <a16:creationId xmlns:a16="http://schemas.microsoft.com/office/drawing/2014/main" id="{A42EAD91-580F-F61B-4E10-0D4DCA9CD9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542522" y="683340"/>
            <a:ext cx="1732519" cy="1732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Movie camera emoji — Emoji Family">
            <a:extLst>
              <a:ext uri="{FF2B5EF4-FFF2-40B4-BE49-F238E27FC236}">
                <a16:creationId xmlns:a16="http://schemas.microsoft.com/office/drawing/2014/main" id="{8EA76DBD-FC6D-60CB-C670-717D5FB368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047" y="3429000"/>
            <a:ext cx="2087335" cy="208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💰📈🛍️ Market Emojis">
            <a:extLst>
              <a:ext uri="{FF2B5EF4-FFF2-40B4-BE49-F238E27FC236}">
                <a16:creationId xmlns:a16="http://schemas.microsoft.com/office/drawing/2014/main" id="{98003D43-CE07-6CB9-5877-AC4B99DFD3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81" t="15926" r="52476" b="67810"/>
          <a:stretch/>
        </p:blipFill>
        <p:spPr bwMode="auto">
          <a:xfrm>
            <a:off x="10114126" y="3177654"/>
            <a:ext cx="1622579" cy="187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💰📈🛍️ Market Emojis">
            <a:extLst>
              <a:ext uri="{FF2B5EF4-FFF2-40B4-BE49-F238E27FC236}">
                <a16:creationId xmlns:a16="http://schemas.microsoft.com/office/drawing/2014/main" id="{2512A204-566E-FD5C-B082-099CD2ACEDB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16715" r="26762" b="67626"/>
          <a:stretch/>
        </p:blipFill>
        <p:spPr bwMode="auto">
          <a:xfrm>
            <a:off x="8676263" y="4919323"/>
            <a:ext cx="1732519" cy="175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9194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3D6F5-E8E1-3B3F-3570-4AF69E895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612" y="425450"/>
            <a:ext cx="4254500" cy="530225"/>
          </a:xfrm>
        </p:spPr>
        <p:txBody>
          <a:bodyPr>
            <a:noAutofit/>
          </a:bodyPr>
          <a:lstStyle/>
          <a:p>
            <a:r>
              <a:rPr lang="en-US" sz="3600" dirty="0"/>
              <a:t>Allocation of Fundings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CDBF2-5829-6B6B-78DB-C3AC4F3ED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367" y="1528354"/>
            <a:ext cx="3568700" cy="451144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40% Equipment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20% Lenses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15% Computer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8% Marketing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7% Website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5% Software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5% Insurance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A screen shot of a chart&#10;&#10;Description automatically generated">
            <a:extLst>
              <a:ext uri="{FF2B5EF4-FFF2-40B4-BE49-F238E27FC236}">
                <a16:creationId xmlns:a16="http://schemas.microsoft.com/office/drawing/2014/main" id="{4A5D4852-E930-71AE-2ED0-82620E9509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425450"/>
            <a:ext cx="5696388" cy="600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774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8182E-1981-59F7-3F2A-5FCFEEED2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286000" cy="638175"/>
          </a:xfrm>
        </p:spPr>
        <p:txBody>
          <a:bodyPr>
            <a:normAutofit/>
          </a:bodyPr>
          <a:lstStyle/>
          <a:p>
            <a:r>
              <a:rPr lang="en-US" sz="36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9B307-5E18-03E3-837D-21A42FE86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342" y="1666721"/>
            <a:ext cx="3662831" cy="352455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Strong business opportunity</a:t>
            </a:r>
          </a:p>
          <a:p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Growing demand</a:t>
            </a:r>
          </a:p>
          <a:p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Professional experience</a:t>
            </a:r>
          </a:p>
          <a:p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Clear marketing strategy</a:t>
            </a:r>
          </a:p>
          <a:p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Sustainable financial plan</a:t>
            </a:r>
          </a:p>
          <a:p>
            <a:pPr marL="0" indent="0">
              <a:buNone/>
            </a:pPr>
            <a:b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</a:br>
            <a:endParaRPr lang="en-GB" sz="2000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Thank you. Any questions?</a:t>
            </a:r>
          </a:p>
        </p:txBody>
      </p:sp>
      <p:pic>
        <p:nvPicPr>
          <p:cNvPr id="6" name="Picture 5" descr="A cat looking at a label on a couch&#10;&#10;Description automatically generated">
            <a:extLst>
              <a:ext uri="{FF2B5EF4-FFF2-40B4-BE49-F238E27FC236}">
                <a16:creationId xmlns:a16="http://schemas.microsoft.com/office/drawing/2014/main" id="{4A04EA9E-33A5-6DF8-535D-7AF44C8EAA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6644" y="2321327"/>
            <a:ext cx="3821295" cy="4536673"/>
          </a:xfrm>
          <a:prstGeom prst="rect">
            <a:avLst/>
          </a:prstGeom>
        </p:spPr>
      </p:pic>
      <p:pic>
        <p:nvPicPr>
          <p:cNvPr id="9" name="Picture 8" descr="A person singing on a stage&#10;&#10;Description automatically generated">
            <a:extLst>
              <a:ext uri="{FF2B5EF4-FFF2-40B4-BE49-F238E27FC236}">
                <a16:creationId xmlns:a16="http://schemas.microsoft.com/office/drawing/2014/main" id="{ABE1E5B5-AFF8-8F84-92BA-8D153C0C329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60"/>
          <a:stretch/>
        </p:blipFill>
        <p:spPr>
          <a:xfrm>
            <a:off x="8370705" y="0"/>
            <a:ext cx="38212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3217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1467</TotalTime>
  <Words>232</Words>
  <Application>Microsoft Macintosh PowerPoint</Application>
  <PresentationFormat>Widescreen</PresentationFormat>
  <Paragraphs>99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Helvetica Neue</vt:lpstr>
      <vt:lpstr>Office Theme</vt:lpstr>
      <vt:lpstr>Photography Business Plan </vt:lpstr>
      <vt:lpstr>Tennies Photography</vt:lpstr>
      <vt:lpstr>PESTEL Analysis</vt:lpstr>
      <vt:lpstr>Marketing Strategy 1</vt:lpstr>
      <vt:lpstr>Marketing Strategy 2</vt:lpstr>
      <vt:lpstr>Funding Requirements </vt:lpstr>
      <vt:lpstr>Allocation of Fundings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</dc:title>
  <dc:creator>Brooklyn Brooks</dc:creator>
  <cp:lastModifiedBy>Brooklyn Brooks</cp:lastModifiedBy>
  <cp:revision>3</cp:revision>
  <dcterms:created xsi:type="dcterms:W3CDTF">2026-06-02T13:22:02Z</dcterms:created>
  <dcterms:modified xsi:type="dcterms:W3CDTF">2026-07-12T22:11:04Z</dcterms:modified>
</cp:coreProperties>
</file>