
<file path=[Content_Types].xml><?xml version="1.0" encoding="utf-8"?>
<Types xmlns="http://schemas.openxmlformats.org/package/2006/content-types">
  <Default Extension="xml" ContentType="application/xml"/>
  <Default Extension="jpeg" ContentType="image/jpeg"/>
  <Default Extension="tiff" ContentType="image/tiff"/>
  <Default Extension="mp4" ContentType="video/mp4"/>
  <Default Extension="emf" ContentType="image/x-emf"/>
  <Default Extension="rels" ContentType="application/vnd.openxmlformats-package.relationships+xml"/>
  <Default Extension="gif" ContentType="image/g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329" r:id="rId2"/>
    <p:sldId id="333" r:id="rId3"/>
    <p:sldId id="322" r:id="rId4"/>
    <p:sldId id="321" r:id="rId5"/>
    <p:sldId id="326" r:id="rId6"/>
    <p:sldId id="327" r:id="rId7"/>
    <p:sldId id="291" r:id="rId8"/>
  </p:sldIdLst>
  <p:sldSz cx="9144000" cy="5143500" type="screen16x9"/>
  <p:notesSz cx="6858000" cy="9144000"/>
  <p:defaultTextStyle>
    <a:defPPr>
      <a:defRPr lang="en-US"/>
    </a:defPPr>
    <a:lvl1pPr marL="0" algn="l" defTabSz="457181" rtl="0" eaLnBrk="1" latinLnBrk="0" hangingPunct="1">
      <a:defRPr sz="1800" kern="1200">
        <a:solidFill>
          <a:schemeClr val="tx1"/>
        </a:solidFill>
        <a:latin typeface="+mn-lt"/>
        <a:ea typeface="+mn-ea"/>
        <a:cs typeface="+mn-cs"/>
      </a:defRPr>
    </a:lvl1pPr>
    <a:lvl2pPr marL="457181" algn="l" defTabSz="457181" rtl="0" eaLnBrk="1" latinLnBrk="0" hangingPunct="1">
      <a:defRPr sz="1800" kern="1200">
        <a:solidFill>
          <a:schemeClr val="tx1"/>
        </a:solidFill>
        <a:latin typeface="+mn-lt"/>
        <a:ea typeface="+mn-ea"/>
        <a:cs typeface="+mn-cs"/>
      </a:defRPr>
    </a:lvl2pPr>
    <a:lvl3pPr marL="914362" algn="l" defTabSz="457181" rtl="0" eaLnBrk="1" latinLnBrk="0" hangingPunct="1">
      <a:defRPr sz="1800" kern="1200">
        <a:solidFill>
          <a:schemeClr val="tx1"/>
        </a:solidFill>
        <a:latin typeface="+mn-lt"/>
        <a:ea typeface="+mn-ea"/>
        <a:cs typeface="+mn-cs"/>
      </a:defRPr>
    </a:lvl3pPr>
    <a:lvl4pPr marL="1371543" algn="l" defTabSz="457181" rtl="0" eaLnBrk="1" latinLnBrk="0" hangingPunct="1">
      <a:defRPr sz="1800" kern="1200">
        <a:solidFill>
          <a:schemeClr val="tx1"/>
        </a:solidFill>
        <a:latin typeface="+mn-lt"/>
        <a:ea typeface="+mn-ea"/>
        <a:cs typeface="+mn-cs"/>
      </a:defRPr>
    </a:lvl4pPr>
    <a:lvl5pPr marL="1828724" algn="l" defTabSz="457181" rtl="0" eaLnBrk="1" latinLnBrk="0" hangingPunct="1">
      <a:defRPr sz="1800" kern="1200">
        <a:solidFill>
          <a:schemeClr val="tx1"/>
        </a:solidFill>
        <a:latin typeface="+mn-lt"/>
        <a:ea typeface="+mn-ea"/>
        <a:cs typeface="+mn-cs"/>
      </a:defRPr>
    </a:lvl5pPr>
    <a:lvl6pPr marL="2285905" algn="l" defTabSz="457181" rtl="0" eaLnBrk="1" latinLnBrk="0" hangingPunct="1">
      <a:defRPr sz="1800" kern="1200">
        <a:solidFill>
          <a:schemeClr val="tx1"/>
        </a:solidFill>
        <a:latin typeface="+mn-lt"/>
        <a:ea typeface="+mn-ea"/>
        <a:cs typeface="+mn-cs"/>
      </a:defRPr>
    </a:lvl6pPr>
    <a:lvl7pPr marL="2743086" algn="l" defTabSz="457181" rtl="0" eaLnBrk="1" latinLnBrk="0" hangingPunct="1">
      <a:defRPr sz="1800" kern="1200">
        <a:solidFill>
          <a:schemeClr val="tx1"/>
        </a:solidFill>
        <a:latin typeface="+mn-lt"/>
        <a:ea typeface="+mn-ea"/>
        <a:cs typeface="+mn-cs"/>
      </a:defRPr>
    </a:lvl7pPr>
    <a:lvl8pPr marL="3200266" algn="l" defTabSz="457181" rtl="0" eaLnBrk="1" latinLnBrk="0" hangingPunct="1">
      <a:defRPr sz="1800" kern="1200">
        <a:solidFill>
          <a:schemeClr val="tx1"/>
        </a:solidFill>
        <a:latin typeface="+mn-lt"/>
        <a:ea typeface="+mn-ea"/>
        <a:cs typeface="+mn-cs"/>
      </a:defRPr>
    </a:lvl8pPr>
    <a:lvl9pPr marL="3657448" algn="l" defTabSz="457181"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guide id="3" orient="horz" pos="1620">
          <p15:clr>
            <a:srgbClr val="A4A3A4"/>
          </p15:clr>
        </p15:guide>
        <p15:guide id="4"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55B8B"/>
    <a:srgbClr val="FFD149"/>
    <a:srgbClr val="1F497E"/>
    <a:srgbClr val="19A3BA"/>
    <a:srgbClr val="DBEEF4"/>
    <a:srgbClr val="DA0CCD"/>
    <a:srgbClr val="1F497C"/>
    <a:srgbClr val="FBB411"/>
    <a:srgbClr val="7962AA"/>
    <a:srgbClr val="AB539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33" autoAdjust="0"/>
    <p:restoredTop sz="79402"/>
  </p:normalViewPr>
  <p:slideViewPr>
    <p:cSldViewPr snapToGrid="0" snapToObjects="1">
      <p:cViewPr>
        <p:scale>
          <a:sx n="130" d="100"/>
          <a:sy n="130" d="100"/>
        </p:scale>
        <p:origin x="424" y="-616"/>
      </p:cViewPr>
      <p:guideLst>
        <p:guide orient="horz" pos="2160"/>
        <p:guide pos="3839"/>
        <p:guide orient="horz" pos="162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2CFC52-7F6F-604C-8EFB-AB1CC9C7AD7B}" type="datetimeFigureOut">
              <a:rPr lang="en-US" smtClean="0"/>
              <a:t>11/9/17</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DB793DA-BADB-084D-BC33-68F14FFBF9BA}" type="slidenum">
              <a:rPr lang="en-US" smtClean="0"/>
              <a:t>‹#›</a:t>
            </a:fld>
            <a:endParaRPr lang="en-US"/>
          </a:p>
        </p:txBody>
      </p:sp>
    </p:spTree>
    <p:extLst>
      <p:ext uri="{BB962C8B-B14F-4D97-AF65-F5344CB8AC3E}">
        <p14:creationId xmlns:p14="http://schemas.microsoft.com/office/powerpoint/2010/main" val="1410738996"/>
      </p:ext>
    </p:extLst>
  </p:cSld>
  <p:clrMap bg1="lt1" tx1="dk1" bg2="lt2" tx2="dk2" accent1="accent1" accent2="accent2" accent3="accent3" accent4="accent4" accent5="accent5" accent6="accent6" hlink="hlink" folHlink="folHlink"/>
  <p:notesStyle>
    <a:lvl1pPr marL="0" algn="l" defTabSz="457181" rtl="0" eaLnBrk="1" latinLnBrk="0" hangingPunct="1">
      <a:defRPr sz="1200" kern="1200">
        <a:solidFill>
          <a:schemeClr val="tx1"/>
        </a:solidFill>
        <a:latin typeface="+mn-lt"/>
        <a:ea typeface="+mn-ea"/>
        <a:cs typeface="+mn-cs"/>
      </a:defRPr>
    </a:lvl1pPr>
    <a:lvl2pPr marL="457181" algn="l" defTabSz="457181" rtl="0" eaLnBrk="1" latinLnBrk="0" hangingPunct="1">
      <a:defRPr sz="1200" kern="1200">
        <a:solidFill>
          <a:schemeClr val="tx1"/>
        </a:solidFill>
        <a:latin typeface="+mn-lt"/>
        <a:ea typeface="+mn-ea"/>
        <a:cs typeface="+mn-cs"/>
      </a:defRPr>
    </a:lvl2pPr>
    <a:lvl3pPr marL="914362" algn="l" defTabSz="457181" rtl="0" eaLnBrk="1" latinLnBrk="0" hangingPunct="1">
      <a:defRPr sz="1200" kern="1200">
        <a:solidFill>
          <a:schemeClr val="tx1"/>
        </a:solidFill>
        <a:latin typeface="+mn-lt"/>
        <a:ea typeface="+mn-ea"/>
        <a:cs typeface="+mn-cs"/>
      </a:defRPr>
    </a:lvl3pPr>
    <a:lvl4pPr marL="1371543" algn="l" defTabSz="457181" rtl="0" eaLnBrk="1" latinLnBrk="0" hangingPunct="1">
      <a:defRPr sz="1200" kern="1200">
        <a:solidFill>
          <a:schemeClr val="tx1"/>
        </a:solidFill>
        <a:latin typeface="+mn-lt"/>
        <a:ea typeface="+mn-ea"/>
        <a:cs typeface="+mn-cs"/>
      </a:defRPr>
    </a:lvl4pPr>
    <a:lvl5pPr marL="1828724" algn="l" defTabSz="457181" rtl="0" eaLnBrk="1" latinLnBrk="0" hangingPunct="1">
      <a:defRPr sz="1200" kern="1200">
        <a:solidFill>
          <a:schemeClr val="tx1"/>
        </a:solidFill>
        <a:latin typeface="+mn-lt"/>
        <a:ea typeface="+mn-ea"/>
        <a:cs typeface="+mn-cs"/>
      </a:defRPr>
    </a:lvl5pPr>
    <a:lvl6pPr marL="2285905" algn="l" defTabSz="457181" rtl="0" eaLnBrk="1" latinLnBrk="0" hangingPunct="1">
      <a:defRPr sz="1200" kern="1200">
        <a:solidFill>
          <a:schemeClr val="tx1"/>
        </a:solidFill>
        <a:latin typeface="+mn-lt"/>
        <a:ea typeface="+mn-ea"/>
        <a:cs typeface="+mn-cs"/>
      </a:defRPr>
    </a:lvl6pPr>
    <a:lvl7pPr marL="2743086" algn="l" defTabSz="457181" rtl="0" eaLnBrk="1" latinLnBrk="0" hangingPunct="1">
      <a:defRPr sz="1200" kern="1200">
        <a:solidFill>
          <a:schemeClr val="tx1"/>
        </a:solidFill>
        <a:latin typeface="+mn-lt"/>
        <a:ea typeface="+mn-ea"/>
        <a:cs typeface="+mn-cs"/>
      </a:defRPr>
    </a:lvl7pPr>
    <a:lvl8pPr marL="3200266" algn="l" defTabSz="457181" rtl="0" eaLnBrk="1" latinLnBrk="0" hangingPunct="1">
      <a:defRPr sz="1200" kern="1200">
        <a:solidFill>
          <a:schemeClr val="tx1"/>
        </a:solidFill>
        <a:latin typeface="+mn-lt"/>
        <a:ea typeface="+mn-ea"/>
        <a:cs typeface="+mn-cs"/>
      </a:defRPr>
    </a:lvl8pPr>
    <a:lvl9pPr marL="3657448" algn="l" defTabSz="45718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EVERYTIME</a:t>
            </a:r>
            <a:r>
              <a:rPr lang="en-GB" baseline="0" dirty="0" smtClean="0"/>
              <a:t> YOU WATCH A FILM, PLAY A COMPUTER GAME, OR LISTEN TO THE RADIO. MUSIC IS BEING USED IN THE BACKGROUND TO CREATE THE ATMOSPHERE AND SET THE CONTEXT. MOST OF THE TIME WE ARE NOT EVEN AWARE OF IT!</a:t>
            </a:r>
          </a:p>
          <a:p>
            <a:r>
              <a:rPr lang="en-GB" baseline="0" dirty="0" smtClean="0"/>
              <a:t>AND EACH TIME A PIECE OF MUSIC IS USED IT NEEDS TO BE LICESNSED AND USAGE ROYALTIES NEED TO BE PAID.</a:t>
            </a:r>
          </a:p>
          <a:p>
            <a:endParaRPr lang="en-GB" baseline="0" dirty="0" smtClean="0"/>
          </a:p>
          <a:p>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Soundvault</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is</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 Music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Licensing</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and</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Royalty</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Tracking</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Platform</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p>
          <a:p>
            <a:r>
              <a:rPr lang="en-US"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F</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or</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the</a:t>
            </a:r>
            <a:r>
              <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global</a:t>
            </a:r>
            <a:r>
              <a:rPr lang="hr-HR" baseline="0"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baseline="0"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audiovisual</a:t>
            </a:r>
            <a:r>
              <a:rPr lang="hr-HR" baseline="0"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baseline="0"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industry</a:t>
            </a:r>
            <a:r>
              <a:rPr lang="hr-HR" baseline="0"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baseline="0"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and</a:t>
            </a:r>
            <a:r>
              <a:rPr lang="hr-HR" baseline="0"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baseline="0"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youtube</a:t>
            </a:r>
            <a:r>
              <a:rPr lang="hr-HR" baseline="0"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baseline="0" dirty="0" err="1"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creators</a:t>
            </a:r>
            <a:endParaRPr lang="en-GB" dirty="0" smtClean="0"/>
          </a:p>
        </p:txBody>
      </p:sp>
      <p:sp>
        <p:nvSpPr>
          <p:cNvPr id="4" name="Slide Number Placeholder 3"/>
          <p:cNvSpPr>
            <a:spLocks noGrp="1"/>
          </p:cNvSpPr>
          <p:nvPr>
            <p:ph type="sldNum" sz="quarter" idx="10"/>
          </p:nvPr>
        </p:nvSpPr>
        <p:spPr/>
        <p:txBody>
          <a:bodyPr/>
          <a:lstStyle/>
          <a:p>
            <a:fld id="{4DB793DA-BADB-084D-BC33-68F14FFBF9BA}" type="slidenum">
              <a:rPr lang="en-US" smtClean="0"/>
              <a:t>1</a:t>
            </a:fld>
            <a:endParaRPr lang="en-US"/>
          </a:p>
        </p:txBody>
      </p:sp>
    </p:spTree>
    <p:extLst>
      <p:ext uri="{BB962C8B-B14F-4D97-AF65-F5344CB8AC3E}">
        <p14:creationId xmlns:p14="http://schemas.microsoft.com/office/powerpoint/2010/main" val="43004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DB793DA-BADB-084D-BC33-68F14FFBF9BA}" type="slidenum">
              <a:rPr lang="en-US" smtClean="0"/>
              <a:t>2</a:t>
            </a:fld>
            <a:endParaRPr lang="en-US"/>
          </a:p>
        </p:txBody>
      </p:sp>
    </p:spTree>
    <p:extLst>
      <p:ext uri="{BB962C8B-B14F-4D97-AF65-F5344CB8AC3E}">
        <p14:creationId xmlns:p14="http://schemas.microsoft.com/office/powerpoint/2010/main" val="1798697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hr-HR" dirty="0" err="1" smtClean="0"/>
              <a:t>Our</a:t>
            </a:r>
            <a:r>
              <a:rPr lang="hr-HR" baseline="0" dirty="0" smtClean="0"/>
              <a:t> </a:t>
            </a:r>
            <a:r>
              <a:rPr lang="hr-HR" baseline="0" dirty="0" err="1" smtClean="0"/>
              <a:t>solution</a:t>
            </a:r>
            <a:r>
              <a:rPr lang="hr-HR" baseline="0" dirty="0" smtClean="0"/>
              <a:t> to </a:t>
            </a:r>
            <a:r>
              <a:rPr lang="hr-HR" baseline="0" dirty="0" err="1" smtClean="0"/>
              <a:t>these</a:t>
            </a:r>
            <a:r>
              <a:rPr lang="hr-HR" baseline="0" dirty="0" smtClean="0"/>
              <a:t> </a:t>
            </a:r>
            <a:r>
              <a:rPr lang="hr-HR" baseline="0" dirty="0" err="1" smtClean="0"/>
              <a:t>problems</a:t>
            </a:r>
            <a:r>
              <a:rPr lang="hr-HR" baseline="0" dirty="0" smtClean="0"/>
              <a:t> </a:t>
            </a:r>
            <a:r>
              <a:rPr lang="hr-HR" baseline="0" dirty="0" err="1" smtClean="0"/>
              <a:t>is</a:t>
            </a:r>
            <a:r>
              <a:rPr lang="hr-HR" baseline="0" dirty="0" smtClean="0"/>
              <a:t> to make </a:t>
            </a:r>
            <a:r>
              <a:rPr lang="hr-HR" baseline="0" dirty="0" err="1" smtClean="0"/>
              <a:t>Sync</a:t>
            </a:r>
            <a:r>
              <a:rPr lang="hr-HR" baseline="0" dirty="0" smtClean="0"/>
              <a:t> </a:t>
            </a:r>
            <a:r>
              <a:rPr lang="hr-HR" baseline="0" dirty="0" err="1" smtClean="0"/>
              <a:t>Licensing</a:t>
            </a:r>
            <a:r>
              <a:rPr lang="hr-HR" baseline="0" dirty="0" smtClean="0"/>
              <a:t> EASY </a:t>
            </a:r>
            <a:r>
              <a:rPr lang="hr-HR" baseline="0" dirty="0" err="1" smtClean="0"/>
              <a:t>by</a:t>
            </a:r>
            <a:r>
              <a:rPr lang="hr-HR" baseline="0" dirty="0" smtClean="0"/>
              <a:t> </a:t>
            </a:r>
            <a:r>
              <a:rPr lang="hr-HR" baseline="0" dirty="0" err="1" smtClean="0"/>
              <a:t>providing</a:t>
            </a:r>
            <a:r>
              <a:rPr lang="hr-HR" baseline="0" dirty="0" smtClean="0"/>
              <a:t> </a:t>
            </a:r>
            <a:r>
              <a:rPr lang="hr-HR" baseline="0" dirty="0" err="1" smtClean="0"/>
              <a:t>an</a:t>
            </a:r>
            <a:r>
              <a:rPr lang="hr-HR" baseline="0" dirty="0" smtClean="0"/>
              <a:t> </a:t>
            </a:r>
            <a:r>
              <a:rPr lang="hr-HR" dirty="0" err="1" smtClean="0"/>
              <a:t>End</a:t>
            </a:r>
            <a:r>
              <a:rPr lang="hr-HR" dirty="0" smtClean="0"/>
              <a:t> to </a:t>
            </a:r>
            <a:r>
              <a:rPr lang="hr-HR" dirty="0" err="1" smtClean="0"/>
              <a:t>End</a:t>
            </a:r>
            <a:r>
              <a:rPr lang="hr-HR" dirty="0" smtClean="0"/>
              <a:t> </a:t>
            </a:r>
            <a:r>
              <a:rPr lang="hr-HR" baseline="0" dirty="0" smtClean="0"/>
              <a:t> ONE STOP DISTRIBUTION PLATFORM </a:t>
            </a:r>
            <a:r>
              <a:rPr lang="hr-HR" baseline="0" dirty="0" err="1" smtClean="0"/>
              <a:t>helping</a:t>
            </a:r>
            <a:r>
              <a:rPr lang="hr-HR" baseline="0" dirty="0" smtClean="0"/>
              <a:t> RIGHTS OWNERS </a:t>
            </a:r>
            <a:r>
              <a:rPr lang="hr-HR" baseline="0" dirty="0" err="1" smtClean="0"/>
              <a:t>and</a:t>
            </a:r>
            <a:r>
              <a:rPr lang="hr-HR" baseline="0" dirty="0" smtClean="0"/>
              <a:t> Film </a:t>
            </a:r>
            <a:r>
              <a:rPr lang="hr-HR" baseline="0" dirty="0" err="1" smtClean="0"/>
              <a:t>Makers</a:t>
            </a:r>
            <a:r>
              <a:rPr lang="hr-HR" baseline="0" dirty="0" smtClean="0"/>
              <a:t> </a:t>
            </a:r>
            <a:endParaRPr lang="hr-HR" dirty="0"/>
          </a:p>
        </p:txBody>
      </p:sp>
    </p:spTree>
    <p:extLst>
      <p:ext uri="{BB962C8B-B14F-4D97-AF65-F5344CB8AC3E}">
        <p14:creationId xmlns:p14="http://schemas.microsoft.com/office/powerpoint/2010/main" val="3337275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hr-HR" dirty="0" err="1" smtClean="0"/>
              <a:t>With</a:t>
            </a:r>
            <a:r>
              <a:rPr lang="hr-HR" dirty="0" smtClean="0"/>
              <a:t> a </a:t>
            </a:r>
            <a:r>
              <a:rPr lang="hr-HR" baseline="0" dirty="0" err="1" smtClean="0"/>
              <a:t>hugely</a:t>
            </a:r>
            <a:r>
              <a:rPr lang="hr-HR" baseline="0" dirty="0" smtClean="0"/>
              <a:t> </a:t>
            </a:r>
            <a:r>
              <a:rPr lang="hr-HR" baseline="0" dirty="0" err="1" smtClean="0"/>
              <a:t>fragmented</a:t>
            </a:r>
            <a:r>
              <a:rPr lang="hr-HR" baseline="0" dirty="0" smtClean="0"/>
              <a:t> B2B2C music </a:t>
            </a:r>
            <a:r>
              <a:rPr lang="hr-HR" baseline="0" dirty="0" err="1" smtClean="0"/>
              <a:t>market</a:t>
            </a:r>
            <a:r>
              <a:rPr lang="hr-HR" baseline="0" dirty="0" smtClean="0"/>
              <a:t> </a:t>
            </a:r>
            <a:r>
              <a:rPr lang="hr-HR" baseline="0" dirty="0" err="1" smtClean="0"/>
              <a:t>worth</a:t>
            </a:r>
            <a:r>
              <a:rPr lang="hr-HR" baseline="0" dirty="0" smtClean="0"/>
              <a:t> £25bn </a:t>
            </a:r>
            <a:r>
              <a:rPr lang="hr-HR" baseline="0" dirty="0" err="1" smtClean="0"/>
              <a:t>and</a:t>
            </a:r>
            <a:r>
              <a:rPr lang="hr-HR" baseline="0" dirty="0" smtClean="0"/>
              <a:t> </a:t>
            </a:r>
            <a:r>
              <a:rPr lang="hr-HR" baseline="0" dirty="0" err="1" smtClean="0"/>
              <a:t>is</a:t>
            </a:r>
            <a:r>
              <a:rPr lang="hr-HR" baseline="0" dirty="0" smtClean="0"/>
              <a:t> </a:t>
            </a:r>
            <a:r>
              <a:rPr lang="hr-HR" baseline="0" dirty="0" err="1" smtClean="0"/>
              <a:t>predicted</a:t>
            </a:r>
            <a:r>
              <a:rPr lang="hr-HR" baseline="0" dirty="0" smtClean="0"/>
              <a:t> to </a:t>
            </a:r>
            <a:r>
              <a:rPr lang="hr-HR" baseline="0" dirty="0" err="1" smtClean="0"/>
              <a:t>go</a:t>
            </a:r>
            <a:r>
              <a:rPr lang="hr-HR" baseline="0" dirty="0" smtClean="0"/>
              <a:t> 4 </a:t>
            </a:r>
            <a:r>
              <a:rPr lang="hr-HR" baseline="0" dirty="0" err="1" smtClean="0"/>
              <a:t>fold</a:t>
            </a:r>
            <a:r>
              <a:rPr lang="hr-HR" baseline="0" dirty="0" smtClean="0"/>
              <a:t> </a:t>
            </a:r>
            <a:r>
              <a:rPr lang="hr-HR" baseline="0" dirty="0" err="1" smtClean="0"/>
              <a:t>in</a:t>
            </a:r>
            <a:r>
              <a:rPr lang="hr-HR" baseline="0" dirty="0" smtClean="0"/>
              <a:t> </a:t>
            </a:r>
            <a:r>
              <a:rPr lang="hr-HR" baseline="0" dirty="0" err="1" smtClean="0"/>
              <a:t>the</a:t>
            </a:r>
            <a:r>
              <a:rPr lang="hr-HR" baseline="0" dirty="0" smtClean="0"/>
              <a:t> </a:t>
            </a:r>
            <a:r>
              <a:rPr lang="hr-HR" baseline="0" dirty="0" err="1" smtClean="0"/>
              <a:t>next</a:t>
            </a:r>
            <a:r>
              <a:rPr lang="hr-HR" baseline="0" dirty="0" smtClean="0"/>
              <a:t> 15 </a:t>
            </a:r>
            <a:r>
              <a:rPr lang="hr-HR" baseline="0" dirty="0" err="1" smtClean="0"/>
              <a:t>years</a:t>
            </a:r>
            <a:r>
              <a:rPr lang="hr-HR" baseline="0" dirty="0" smtClean="0"/>
              <a:t>. </a:t>
            </a:r>
            <a:r>
              <a:rPr lang="hr-HR" baseline="0" dirty="0" err="1" smtClean="0"/>
              <a:t>The</a:t>
            </a:r>
            <a:r>
              <a:rPr lang="hr-HR" baseline="0" dirty="0" smtClean="0"/>
              <a:t> </a:t>
            </a:r>
            <a:r>
              <a:rPr lang="hr-HR" baseline="0" dirty="0" err="1" smtClean="0"/>
              <a:t>opportinity</a:t>
            </a:r>
            <a:r>
              <a:rPr lang="hr-HR" baseline="0" dirty="0" smtClean="0"/>
              <a:t> </a:t>
            </a:r>
            <a:r>
              <a:rPr lang="hr-HR" baseline="0" dirty="0" err="1" smtClean="0"/>
              <a:t>is</a:t>
            </a:r>
            <a:r>
              <a:rPr lang="hr-HR" baseline="0" dirty="0" smtClean="0"/>
              <a:t> </a:t>
            </a:r>
            <a:r>
              <a:rPr lang="hr-HR" baseline="0" dirty="0" err="1" smtClean="0"/>
              <a:t>great</a:t>
            </a:r>
            <a:r>
              <a:rPr lang="hr-HR" baseline="0" dirty="0" smtClean="0"/>
              <a:t> but </a:t>
            </a:r>
            <a:r>
              <a:rPr lang="hr-HR" baseline="0" dirty="0" err="1" smtClean="0"/>
              <a:t>the</a:t>
            </a:r>
            <a:r>
              <a:rPr lang="hr-HR" baseline="0" dirty="0" smtClean="0"/>
              <a:t> problem </a:t>
            </a:r>
            <a:r>
              <a:rPr lang="hr-HR" baseline="0" dirty="0" err="1" smtClean="0"/>
              <a:t>is</a:t>
            </a:r>
            <a:r>
              <a:rPr lang="hr-HR" baseline="0" dirty="0" smtClean="0"/>
              <a:t> RIGHTS OWNERS </a:t>
            </a:r>
            <a:r>
              <a:rPr lang="hr-HR" baseline="0" dirty="0" err="1" smtClean="0"/>
              <a:t>not</a:t>
            </a:r>
            <a:r>
              <a:rPr lang="hr-HR" baseline="0" dirty="0" smtClean="0"/>
              <a:t> </a:t>
            </a:r>
            <a:r>
              <a:rPr lang="hr-HR" baseline="0" dirty="0" err="1" smtClean="0"/>
              <a:t>having</a:t>
            </a:r>
            <a:r>
              <a:rPr lang="hr-HR" baseline="0" dirty="0" smtClean="0"/>
              <a:t> </a:t>
            </a:r>
            <a:r>
              <a:rPr lang="hr-HR" baseline="0" dirty="0" err="1" smtClean="0"/>
              <a:t>access</a:t>
            </a:r>
            <a:r>
              <a:rPr lang="hr-HR" baseline="0" dirty="0" smtClean="0"/>
              <a:t> to </a:t>
            </a:r>
            <a:r>
              <a:rPr lang="mr-IN" baseline="0" dirty="0" smtClean="0"/>
              <a:t>………</a:t>
            </a:r>
            <a:r>
              <a:rPr lang="en-GB" baseline="0" dirty="0" smtClean="0"/>
              <a:t>..</a:t>
            </a:r>
            <a:endParaRPr lang="hr-HR" dirty="0"/>
          </a:p>
        </p:txBody>
      </p:sp>
    </p:spTree>
    <p:extLst>
      <p:ext uri="{BB962C8B-B14F-4D97-AF65-F5344CB8AC3E}">
        <p14:creationId xmlns:p14="http://schemas.microsoft.com/office/powerpoint/2010/main" val="493917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Our systems are LIVE and fully OPERATIONAL </a:t>
            </a:r>
          </a:p>
          <a:p>
            <a:r>
              <a:rPr lang="en-GB" sz="1200" kern="1200" dirty="0" smtClean="0">
                <a:solidFill>
                  <a:schemeClr val="tx1"/>
                </a:solidFill>
                <a:effectLst/>
                <a:latin typeface="+mn-lt"/>
                <a:ea typeface="+mn-ea"/>
                <a:cs typeface="+mn-cs"/>
              </a:rPr>
              <a:t>What makes SoundVault truly unique is the granulation of search with over 5,000 genres and 1,000’s of keywords </a:t>
            </a:r>
          </a:p>
          <a:p>
            <a:r>
              <a:rPr lang="en-GB" sz="1200" kern="1200" dirty="0" smtClean="0">
                <a:solidFill>
                  <a:schemeClr val="tx1"/>
                </a:solidFill>
                <a:effectLst/>
                <a:latin typeface="+mn-lt"/>
                <a:ea typeface="+mn-ea"/>
                <a:cs typeface="+mn-cs"/>
              </a:rPr>
              <a:t>to help video producers find music quickly, and ACCURATELY. </a:t>
            </a:r>
          </a:p>
          <a:p>
            <a:r>
              <a:rPr lang="en-GB" sz="1200" kern="1200" dirty="0" smtClean="0">
                <a:solidFill>
                  <a:schemeClr val="tx1"/>
                </a:solidFill>
                <a:effectLst/>
                <a:latin typeface="+mn-lt"/>
                <a:ea typeface="+mn-ea"/>
                <a:cs typeface="+mn-cs"/>
              </a:rPr>
              <a:t>Such as motion, emotion, mood, clarity,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soundscape, texture, etc.</a:t>
            </a: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337275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smtClean="0"/>
              <a:t>SoundVault collects</a:t>
            </a:r>
            <a:r>
              <a:rPr lang="en-US" baseline="0" dirty="0" smtClean="0"/>
              <a:t> 2 income streams </a:t>
            </a:r>
            <a:r>
              <a:rPr lang="mr-IN" baseline="0" dirty="0" smtClean="0"/>
              <a:t>–</a:t>
            </a:r>
            <a:r>
              <a:rPr lang="en-US" baseline="0" dirty="0" smtClean="0"/>
              <a:t> the FIRST income is called the SYNC FEE and then the SECOND is the PLAY </a:t>
            </a:r>
            <a:r>
              <a:rPr lang="en-US" baseline="0" dirty="0" smtClean="0"/>
              <a:t>income or Performance and </a:t>
            </a:r>
            <a:r>
              <a:rPr lang="en-US" baseline="0" dirty="0" err="1" smtClean="0"/>
              <a:t>Nighbouring</a:t>
            </a:r>
            <a:r>
              <a:rPr lang="en-US" baseline="0" dirty="0" smtClean="0"/>
              <a:t> Rights </a:t>
            </a:r>
            <a:endParaRPr lang="hr-HR" dirty="0"/>
          </a:p>
        </p:txBody>
      </p:sp>
    </p:spTree>
    <p:extLst>
      <p:ext uri="{BB962C8B-B14F-4D97-AF65-F5344CB8AC3E}">
        <p14:creationId xmlns:p14="http://schemas.microsoft.com/office/powerpoint/2010/main" val="1166045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aseline="0" dirty="0" smtClean="0"/>
              <a:t>At the heart of SoundVault is our unique </a:t>
            </a:r>
          </a:p>
          <a:p>
            <a:r>
              <a:rPr lang="en-GB" baseline="0" dirty="0" smtClean="0"/>
              <a:t>Global Sync Platform</a:t>
            </a:r>
          </a:p>
          <a:p>
            <a:r>
              <a:rPr lang="en-GB" baseline="0" dirty="0" smtClean="0"/>
              <a:t>which works with all the related parties </a:t>
            </a:r>
            <a:r>
              <a:rPr lang="hr-HR" baseline="0" dirty="0" err="1" smtClean="0"/>
              <a:t>enabling</a:t>
            </a:r>
            <a:r>
              <a:rPr lang="hr-HR" baseline="0" dirty="0" smtClean="0"/>
              <a:t> global music </a:t>
            </a:r>
            <a:r>
              <a:rPr lang="hr-HR" baseline="0" dirty="0" err="1" smtClean="0"/>
              <a:t>licensing</a:t>
            </a:r>
            <a:r>
              <a:rPr lang="hr-HR" baseline="0" dirty="0" smtClean="0"/>
              <a:t> </a:t>
            </a:r>
            <a:r>
              <a:rPr lang="hr-HR" baseline="0" dirty="0" err="1" smtClean="0"/>
              <a:t>and</a:t>
            </a:r>
            <a:r>
              <a:rPr lang="hr-HR" baseline="0" dirty="0" smtClean="0"/>
              <a:t> </a:t>
            </a:r>
            <a:r>
              <a:rPr lang="hr-HR" baseline="0" dirty="0" err="1" smtClean="0"/>
              <a:t>acturate</a:t>
            </a:r>
            <a:r>
              <a:rPr lang="hr-HR" baseline="0" dirty="0" smtClean="0"/>
              <a:t> </a:t>
            </a:r>
            <a:r>
              <a:rPr lang="hr-HR" baseline="0" dirty="0" err="1" smtClean="0"/>
              <a:t>usage</a:t>
            </a:r>
            <a:r>
              <a:rPr lang="hr-HR" baseline="0" dirty="0" smtClean="0"/>
              <a:t> </a:t>
            </a:r>
            <a:r>
              <a:rPr lang="hr-HR" baseline="0" dirty="0" err="1" smtClean="0"/>
              <a:t>reporting</a:t>
            </a:r>
            <a:r>
              <a:rPr lang="hr-HR" baseline="0" dirty="0" smtClean="0"/>
              <a:t>  </a:t>
            </a:r>
            <a:r>
              <a:rPr lang="mr-IN" baseline="0" dirty="0" smtClean="0"/>
              <a:t>–</a:t>
            </a:r>
            <a:r>
              <a:rPr lang="hr-HR" baseline="0" dirty="0" smtClean="0"/>
              <a:t> </a:t>
            </a:r>
            <a:r>
              <a:rPr lang="hr-HR" baseline="0" dirty="0" err="1" smtClean="0"/>
              <a:t>this</a:t>
            </a:r>
            <a:r>
              <a:rPr lang="hr-HR" baseline="0" dirty="0" smtClean="0"/>
              <a:t> </a:t>
            </a:r>
            <a:r>
              <a:rPr lang="hr-HR" baseline="0" dirty="0" err="1" smtClean="0"/>
              <a:t>is</a:t>
            </a:r>
            <a:r>
              <a:rPr lang="hr-HR" baseline="0" dirty="0" smtClean="0"/>
              <a:t> </a:t>
            </a:r>
            <a:r>
              <a:rPr lang="hr-HR" baseline="0" dirty="0" err="1" smtClean="0"/>
              <a:t>both</a:t>
            </a:r>
            <a:r>
              <a:rPr lang="hr-HR" baseline="0" dirty="0" smtClean="0"/>
              <a:t> </a:t>
            </a:r>
            <a:r>
              <a:rPr lang="hr-HR" baseline="0" dirty="0" err="1" smtClean="0"/>
              <a:t>sustainable</a:t>
            </a:r>
            <a:r>
              <a:rPr lang="hr-HR" baseline="0" dirty="0" smtClean="0"/>
              <a:t> </a:t>
            </a:r>
            <a:r>
              <a:rPr lang="hr-HR" baseline="0" dirty="0" err="1" smtClean="0"/>
              <a:t>and</a:t>
            </a:r>
            <a:r>
              <a:rPr lang="hr-HR" baseline="0" dirty="0" smtClean="0"/>
              <a:t> </a:t>
            </a:r>
            <a:r>
              <a:rPr lang="hr-HR" baseline="0" dirty="0" err="1" smtClean="0"/>
              <a:t>unique</a:t>
            </a:r>
            <a:r>
              <a:rPr lang="hr-HR" baseline="0" dirty="0" smtClean="0"/>
              <a:t>! </a:t>
            </a:r>
            <a:endParaRPr lang="en-GB" baseline="0" dirty="0" smtClean="0"/>
          </a:p>
          <a:p>
            <a:r>
              <a:rPr lang="en-GB" baseline="0" dirty="0" smtClean="0"/>
              <a:t>GSP is a decentralised data sharing platform which solves a real industry need!</a:t>
            </a:r>
          </a:p>
          <a:p>
            <a:endParaRPr lang="en-GB" baseline="0" dirty="0" smtClean="0"/>
          </a:p>
        </p:txBody>
      </p:sp>
    </p:spTree>
    <p:extLst>
      <p:ext uri="{BB962C8B-B14F-4D97-AF65-F5344CB8AC3E}">
        <p14:creationId xmlns:p14="http://schemas.microsoft.com/office/powerpoint/2010/main" val="2703563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20"/>
            <a:ext cx="7772400" cy="1102519"/>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181" indent="0" algn="ctr">
              <a:buNone/>
              <a:defRPr>
                <a:solidFill>
                  <a:schemeClr val="tx1">
                    <a:tint val="75000"/>
                  </a:schemeClr>
                </a:solidFill>
              </a:defRPr>
            </a:lvl2pPr>
            <a:lvl3pPr marL="914362" indent="0" algn="ctr">
              <a:buNone/>
              <a:defRPr>
                <a:solidFill>
                  <a:schemeClr val="tx1">
                    <a:tint val="75000"/>
                  </a:schemeClr>
                </a:solidFill>
              </a:defRPr>
            </a:lvl3pPr>
            <a:lvl4pPr marL="1371543" indent="0" algn="ctr">
              <a:buNone/>
              <a:defRPr>
                <a:solidFill>
                  <a:schemeClr val="tx1">
                    <a:tint val="75000"/>
                  </a:schemeClr>
                </a:solidFill>
              </a:defRPr>
            </a:lvl4pPr>
            <a:lvl5pPr marL="1828724" indent="0" algn="ctr">
              <a:buNone/>
              <a:defRPr>
                <a:solidFill>
                  <a:schemeClr val="tx1">
                    <a:tint val="75000"/>
                  </a:schemeClr>
                </a:solidFill>
              </a:defRPr>
            </a:lvl5pPr>
            <a:lvl6pPr marL="2285905" indent="0" algn="ctr">
              <a:buNone/>
              <a:defRPr>
                <a:solidFill>
                  <a:schemeClr val="tx1">
                    <a:tint val="75000"/>
                  </a:schemeClr>
                </a:solidFill>
              </a:defRPr>
            </a:lvl6pPr>
            <a:lvl7pPr marL="2743086" indent="0" algn="ctr">
              <a:buNone/>
              <a:defRPr>
                <a:solidFill>
                  <a:schemeClr val="tx1">
                    <a:tint val="75000"/>
                  </a:schemeClr>
                </a:solidFill>
              </a:defRPr>
            </a:lvl7pPr>
            <a:lvl8pPr marL="3200266" indent="0" algn="ctr">
              <a:buNone/>
              <a:defRPr>
                <a:solidFill>
                  <a:schemeClr val="tx1">
                    <a:tint val="75000"/>
                  </a:schemeClr>
                </a:solidFill>
              </a:defRPr>
            </a:lvl8pPr>
            <a:lvl9pPr marL="3657448"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5AEBC91-D365-954B-864F-840E6D743DF9}"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801203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5AEBC91-D365-954B-864F-840E6D743DF9}"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16406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181" indent="0">
              <a:buNone/>
              <a:defRPr sz="1800">
                <a:solidFill>
                  <a:schemeClr val="tx1">
                    <a:tint val="75000"/>
                  </a:schemeClr>
                </a:solidFill>
              </a:defRPr>
            </a:lvl2pPr>
            <a:lvl3pPr marL="914362" indent="0">
              <a:buNone/>
              <a:defRPr sz="1600">
                <a:solidFill>
                  <a:schemeClr val="tx1">
                    <a:tint val="75000"/>
                  </a:schemeClr>
                </a:solidFill>
              </a:defRPr>
            </a:lvl3pPr>
            <a:lvl4pPr marL="1371543" indent="0">
              <a:buNone/>
              <a:defRPr sz="1400">
                <a:solidFill>
                  <a:schemeClr val="tx1">
                    <a:tint val="75000"/>
                  </a:schemeClr>
                </a:solidFill>
              </a:defRPr>
            </a:lvl4pPr>
            <a:lvl5pPr marL="1828724" indent="0">
              <a:buNone/>
              <a:defRPr sz="1400">
                <a:solidFill>
                  <a:schemeClr val="tx1">
                    <a:tint val="75000"/>
                  </a:schemeClr>
                </a:solidFill>
              </a:defRPr>
            </a:lvl5pPr>
            <a:lvl6pPr marL="2285905" indent="0">
              <a:buNone/>
              <a:defRPr sz="1400">
                <a:solidFill>
                  <a:schemeClr val="tx1">
                    <a:tint val="75000"/>
                  </a:schemeClr>
                </a:solidFill>
              </a:defRPr>
            </a:lvl6pPr>
            <a:lvl7pPr marL="2743086" indent="0">
              <a:buNone/>
              <a:defRPr sz="1400">
                <a:solidFill>
                  <a:schemeClr val="tx1">
                    <a:tint val="75000"/>
                  </a:schemeClr>
                </a:solidFill>
              </a:defRPr>
            </a:lvl7pPr>
            <a:lvl8pPr marL="3200266" indent="0">
              <a:buNone/>
              <a:defRPr sz="1400">
                <a:solidFill>
                  <a:schemeClr val="tx1">
                    <a:tint val="75000"/>
                  </a:schemeClr>
                </a:solidFill>
              </a:defRPr>
            </a:lvl8pPr>
            <a:lvl9pPr marL="3657448"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5AEBC91-D365-954B-864F-840E6D743DF9}"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3579604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5AEBC91-D365-954B-864F-840E6D743DF9}"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330509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181" indent="0">
              <a:buNone/>
              <a:defRPr sz="2000" b="1"/>
            </a:lvl2pPr>
            <a:lvl3pPr marL="914362" indent="0">
              <a:buNone/>
              <a:defRPr sz="1800" b="1"/>
            </a:lvl3pPr>
            <a:lvl4pPr marL="1371543" indent="0">
              <a:buNone/>
              <a:defRPr sz="1600" b="1"/>
            </a:lvl4pPr>
            <a:lvl5pPr marL="1828724" indent="0">
              <a:buNone/>
              <a:defRPr sz="1600" b="1"/>
            </a:lvl5pPr>
            <a:lvl6pPr marL="2285905" indent="0">
              <a:buNone/>
              <a:defRPr sz="1600" b="1"/>
            </a:lvl6pPr>
            <a:lvl7pPr marL="2743086" indent="0">
              <a:buNone/>
              <a:defRPr sz="1600" b="1"/>
            </a:lvl7pPr>
            <a:lvl8pPr marL="3200266" indent="0">
              <a:buNone/>
              <a:defRPr sz="1600" b="1"/>
            </a:lvl8pPr>
            <a:lvl9pPr marL="3657448"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7" y="1151335"/>
            <a:ext cx="4041775" cy="479822"/>
          </a:xfrm>
        </p:spPr>
        <p:txBody>
          <a:bodyPr anchor="b"/>
          <a:lstStyle>
            <a:lvl1pPr marL="0" indent="0">
              <a:buNone/>
              <a:defRPr sz="2400" b="1"/>
            </a:lvl1pPr>
            <a:lvl2pPr marL="457181" indent="0">
              <a:buNone/>
              <a:defRPr sz="2000" b="1"/>
            </a:lvl2pPr>
            <a:lvl3pPr marL="914362" indent="0">
              <a:buNone/>
              <a:defRPr sz="1800" b="1"/>
            </a:lvl3pPr>
            <a:lvl4pPr marL="1371543" indent="0">
              <a:buNone/>
              <a:defRPr sz="1600" b="1"/>
            </a:lvl4pPr>
            <a:lvl5pPr marL="1828724" indent="0">
              <a:buNone/>
              <a:defRPr sz="1600" b="1"/>
            </a:lvl5pPr>
            <a:lvl6pPr marL="2285905" indent="0">
              <a:buNone/>
              <a:defRPr sz="1600" b="1"/>
            </a:lvl6pPr>
            <a:lvl7pPr marL="2743086" indent="0">
              <a:buNone/>
              <a:defRPr sz="1600" b="1"/>
            </a:lvl7pPr>
            <a:lvl8pPr marL="3200266" indent="0">
              <a:buNone/>
              <a:defRPr sz="1600" b="1"/>
            </a:lvl8pPr>
            <a:lvl9pPr marL="3657448"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7"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5AEBC91-D365-954B-864F-840E6D743DF9}" type="datetimeFigureOut">
              <a:rPr lang="en-US" smtClean="0"/>
              <a:t>11/9/17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1953492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5AEBC91-D365-954B-864F-840E6D743DF9}" type="datetimeFigureOut">
              <a:rPr lang="en-US" smtClean="0"/>
              <a:t>11/9/17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698857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AEBC91-D365-954B-864F-840E6D743DF9}" type="datetimeFigureOut">
              <a:rPr lang="en-US" smtClean="0"/>
              <a:t>11/9/17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233720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04787"/>
            <a:ext cx="3008313" cy="871538"/>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04789"/>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2" y="1076327"/>
            <a:ext cx="3008313" cy="3518297"/>
          </a:xfrm>
        </p:spPr>
        <p:txBody>
          <a:bodyPr/>
          <a:lstStyle>
            <a:lvl1pPr marL="0" indent="0">
              <a:buNone/>
              <a:defRPr sz="1400"/>
            </a:lvl1pPr>
            <a:lvl2pPr marL="457181" indent="0">
              <a:buNone/>
              <a:defRPr sz="1200"/>
            </a:lvl2pPr>
            <a:lvl3pPr marL="914362" indent="0">
              <a:buNone/>
              <a:defRPr sz="1000"/>
            </a:lvl3pPr>
            <a:lvl4pPr marL="1371543" indent="0">
              <a:buNone/>
              <a:defRPr sz="900"/>
            </a:lvl4pPr>
            <a:lvl5pPr marL="1828724" indent="0">
              <a:buNone/>
              <a:defRPr sz="900"/>
            </a:lvl5pPr>
            <a:lvl6pPr marL="2285905" indent="0">
              <a:buNone/>
              <a:defRPr sz="900"/>
            </a:lvl6pPr>
            <a:lvl7pPr marL="2743086" indent="0">
              <a:buNone/>
              <a:defRPr sz="900"/>
            </a:lvl7pPr>
            <a:lvl8pPr marL="3200266" indent="0">
              <a:buNone/>
              <a:defRPr sz="900"/>
            </a:lvl8pPr>
            <a:lvl9pPr marL="3657448"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5AEBC91-D365-954B-864F-840E6D743DF9}"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296507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181" indent="0">
              <a:buNone/>
              <a:defRPr sz="2800"/>
            </a:lvl2pPr>
            <a:lvl3pPr marL="914362" indent="0">
              <a:buNone/>
              <a:defRPr sz="2400"/>
            </a:lvl3pPr>
            <a:lvl4pPr marL="1371543" indent="0">
              <a:buNone/>
              <a:defRPr sz="2000"/>
            </a:lvl4pPr>
            <a:lvl5pPr marL="1828724" indent="0">
              <a:buNone/>
              <a:defRPr sz="2000"/>
            </a:lvl5pPr>
            <a:lvl6pPr marL="2285905" indent="0">
              <a:buNone/>
              <a:defRPr sz="2000"/>
            </a:lvl6pPr>
            <a:lvl7pPr marL="2743086" indent="0">
              <a:buNone/>
              <a:defRPr sz="2000"/>
            </a:lvl7pPr>
            <a:lvl8pPr marL="3200266" indent="0">
              <a:buNone/>
              <a:defRPr sz="2000"/>
            </a:lvl8pPr>
            <a:lvl9pPr marL="3657448" indent="0">
              <a:buNone/>
              <a:defRPr sz="2000"/>
            </a:lvl9pPr>
          </a:lstStyle>
          <a:p>
            <a:endParaRPr lang="en-US"/>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400"/>
            </a:lvl1pPr>
            <a:lvl2pPr marL="457181" indent="0">
              <a:buNone/>
              <a:defRPr sz="1200"/>
            </a:lvl2pPr>
            <a:lvl3pPr marL="914362" indent="0">
              <a:buNone/>
              <a:defRPr sz="1000"/>
            </a:lvl3pPr>
            <a:lvl4pPr marL="1371543" indent="0">
              <a:buNone/>
              <a:defRPr sz="900"/>
            </a:lvl4pPr>
            <a:lvl5pPr marL="1828724" indent="0">
              <a:buNone/>
              <a:defRPr sz="900"/>
            </a:lvl5pPr>
            <a:lvl6pPr marL="2285905" indent="0">
              <a:buNone/>
              <a:defRPr sz="900"/>
            </a:lvl6pPr>
            <a:lvl7pPr marL="2743086" indent="0">
              <a:buNone/>
              <a:defRPr sz="900"/>
            </a:lvl7pPr>
            <a:lvl8pPr marL="3200266" indent="0">
              <a:buNone/>
              <a:defRPr sz="900"/>
            </a:lvl8pPr>
            <a:lvl9pPr marL="3657448"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5AEBC91-D365-954B-864F-840E6D743DF9}"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925194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5AEBC91-D365-954B-864F-840E6D743DF9}"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433180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05980"/>
            <a:ext cx="6019800" cy="43886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5AEBC91-D365-954B-864F-840E6D743DF9}"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216FA2-1160-B447-98DD-656F6E4E8B15}" type="slidenum">
              <a:rPr lang="en-US" smtClean="0"/>
              <a:t>‹#›</a:t>
            </a:fld>
            <a:endParaRPr lang="en-US"/>
          </a:p>
        </p:txBody>
      </p:sp>
    </p:spTree>
    <p:extLst>
      <p:ext uri="{BB962C8B-B14F-4D97-AF65-F5344CB8AC3E}">
        <p14:creationId xmlns:p14="http://schemas.microsoft.com/office/powerpoint/2010/main" val="278411957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36" tIns="45718" rIns="91436" bIns="45718"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36" tIns="45718" rIns="91436" bIns="45718"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4767264"/>
            <a:ext cx="2133600" cy="273844"/>
          </a:xfrm>
          <a:prstGeom prst="rect">
            <a:avLst/>
          </a:prstGeom>
        </p:spPr>
        <p:txBody>
          <a:bodyPr vert="horz" lIns="91436" tIns="45718" rIns="91436" bIns="45718" rtlCol="0" anchor="ctr"/>
          <a:lstStyle>
            <a:lvl1pPr algn="l">
              <a:defRPr sz="1200">
                <a:solidFill>
                  <a:schemeClr val="tx1">
                    <a:tint val="75000"/>
                  </a:schemeClr>
                </a:solidFill>
              </a:defRPr>
            </a:lvl1pPr>
          </a:lstStyle>
          <a:p>
            <a:fld id="{15AEBC91-D365-954B-864F-840E6D743DF9}" type="datetimeFigureOut">
              <a:rPr lang="en-US" smtClean="0"/>
              <a:t>11/9/17</a:t>
            </a:fld>
            <a:endParaRPr lang="en-US"/>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36" tIns="45718" rIns="91436" bIns="45718"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1" y="4767264"/>
            <a:ext cx="2133600" cy="273844"/>
          </a:xfrm>
          <a:prstGeom prst="rect">
            <a:avLst/>
          </a:prstGeom>
        </p:spPr>
        <p:txBody>
          <a:bodyPr vert="horz" lIns="91436" tIns="45718" rIns="91436" bIns="45718" rtlCol="0" anchor="ctr"/>
          <a:lstStyle>
            <a:lvl1pPr algn="r">
              <a:defRPr sz="1200">
                <a:solidFill>
                  <a:schemeClr val="tx1">
                    <a:tint val="75000"/>
                  </a:schemeClr>
                </a:solidFill>
              </a:defRPr>
            </a:lvl1pPr>
          </a:lstStyle>
          <a:p>
            <a:fld id="{22216FA2-1160-B447-98DD-656F6E4E8B15}" type="slidenum">
              <a:rPr lang="en-US" smtClean="0"/>
              <a:t>‹#›</a:t>
            </a:fld>
            <a:endParaRPr lang="en-US"/>
          </a:p>
        </p:txBody>
      </p:sp>
    </p:spTree>
    <p:extLst>
      <p:ext uri="{BB962C8B-B14F-4D97-AF65-F5344CB8AC3E}">
        <p14:creationId xmlns:p14="http://schemas.microsoft.com/office/powerpoint/2010/main" val="3012024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181" rtl="0" eaLnBrk="1" latinLnBrk="0" hangingPunct="1">
        <a:spcBef>
          <a:spcPct val="0"/>
        </a:spcBef>
        <a:buNone/>
        <a:defRPr sz="4400" kern="1200">
          <a:solidFill>
            <a:schemeClr val="tx1"/>
          </a:solidFill>
          <a:latin typeface="+mj-lt"/>
          <a:ea typeface="+mj-ea"/>
          <a:cs typeface="+mj-cs"/>
        </a:defRPr>
      </a:lvl1pPr>
    </p:titleStyle>
    <p:bodyStyle>
      <a:lvl1pPr marL="342886" indent="-342886" algn="l" defTabSz="457181" rtl="0" eaLnBrk="1" latinLnBrk="0" hangingPunct="1">
        <a:spcBef>
          <a:spcPct val="20000"/>
        </a:spcBef>
        <a:buFont typeface="Arial"/>
        <a:buChar char="•"/>
        <a:defRPr sz="3200" kern="1200">
          <a:solidFill>
            <a:schemeClr val="tx1"/>
          </a:solidFill>
          <a:latin typeface="+mn-lt"/>
          <a:ea typeface="+mn-ea"/>
          <a:cs typeface="+mn-cs"/>
        </a:defRPr>
      </a:lvl1pPr>
      <a:lvl2pPr marL="742919" indent="-285738" algn="l" defTabSz="457181" rtl="0" eaLnBrk="1" latinLnBrk="0" hangingPunct="1">
        <a:spcBef>
          <a:spcPct val="20000"/>
        </a:spcBef>
        <a:buFont typeface="Arial"/>
        <a:buChar char="–"/>
        <a:defRPr sz="2800" kern="1200">
          <a:solidFill>
            <a:schemeClr val="tx1"/>
          </a:solidFill>
          <a:latin typeface="+mn-lt"/>
          <a:ea typeface="+mn-ea"/>
          <a:cs typeface="+mn-cs"/>
        </a:defRPr>
      </a:lvl2pPr>
      <a:lvl3pPr marL="1142952" indent="-228591" algn="l" defTabSz="457181" rtl="0" eaLnBrk="1" latinLnBrk="0" hangingPunct="1">
        <a:spcBef>
          <a:spcPct val="20000"/>
        </a:spcBef>
        <a:buFont typeface="Arial"/>
        <a:buChar char="•"/>
        <a:defRPr sz="2400" kern="1200">
          <a:solidFill>
            <a:schemeClr val="tx1"/>
          </a:solidFill>
          <a:latin typeface="+mn-lt"/>
          <a:ea typeface="+mn-ea"/>
          <a:cs typeface="+mn-cs"/>
        </a:defRPr>
      </a:lvl3pPr>
      <a:lvl4pPr marL="1600134" indent="-228591" algn="l" defTabSz="457181" rtl="0" eaLnBrk="1" latinLnBrk="0" hangingPunct="1">
        <a:spcBef>
          <a:spcPct val="20000"/>
        </a:spcBef>
        <a:buFont typeface="Arial"/>
        <a:buChar char="–"/>
        <a:defRPr sz="2000" kern="1200">
          <a:solidFill>
            <a:schemeClr val="tx1"/>
          </a:solidFill>
          <a:latin typeface="+mn-lt"/>
          <a:ea typeface="+mn-ea"/>
          <a:cs typeface="+mn-cs"/>
        </a:defRPr>
      </a:lvl4pPr>
      <a:lvl5pPr marL="2057314" indent="-228591" algn="l" defTabSz="457181" rtl="0" eaLnBrk="1" latinLnBrk="0" hangingPunct="1">
        <a:spcBef>
          <a:spcPct val="20000"/>
        </a:spcBef>
        <a:buFont typeface="Arial"/>
        <a:buChar char="»"/>
        <a:defRPr sz="2000" kern="1200">
          <a:solidFill>
            <a:schemeClr val="tx1"/>
          </a:solidFill>
          <a:latin typeface="+mn-lt"/>
          <a:ea typeface="+mn-ea"/>
          <a:cs typeface="+mn-cs"/>
        </a:defRPr>
      </a:lvl5pPr>
      <a:lvl6pPr marL="2514495" indent="-228591" algn="l" defTabSz="457181" rtl="0" eaLnBrk="1" latinLnBrk="0" hangingPunct="1">
        <a:spcBef>
          <a:spcPct val="20000"/>
        </a:spcBef>
        <a:buFont typeface="Arial"/>
        <a:buChar char="•"/>
        <a:defRPr sz="2000" kern="1200">
          <a:solidFill>
            <a:schemeClr val="tx1"/>
          </a:solidFill>
          <a:latin typeface="+mn-lt"/>
          <a:ea typeface="+mn-ea"/>
          <a:cs typeface="+mn-cs"/>
        </a:defRPr>
      </a:lvl6pPr>
      <a:lvl7pPr marL="2971676" indent="-228591" algn="l" defTabSz="457181" rtl="0" eaLnBrk="1" latinLnBrk="0" hangingPunct="1">
        <a:spcBef>
          <a:spcPct val="20000"/>
        </a:spcBef>
        <a:buFont typeface="Arial"/>
        <a:buChar char="•"/>
        <a:defRPr sz="2000" kern="1200">
          <a:solidFill>
            <a:schemeClr val="tx1"/>
          </a:solidFill>
          <a:latin typeface="+mn-lt"/>
          <a:ea typeface="+mn-ea"/>
          <a:cs typeface="+mn-cs"/>
        </a:defRPr>
      </a:lvl7pPr>
      <a:lvl8pPr marL="3428857" indent="-228591" algn="l" defTabSz="457181" rtl="0" eaLnBrk="1" latinLnBrk="0" hangingPunct="1">
        <a:spcBef>
          <a:spcPct val="20000"/>
        </a:spcBef>
        <a:buFont typeface="Arial"/>
        <a:buChar char="•"/>
        <a:defRPr sz="2000" kern="1200">
          <a:solidFill>
            <a:schemeClr val="tx1"/>
          </a:solidFill>
          <a:latin typeface="+mn-lt"/>
          <a:ea typeface="+mn-ea"/>
          <a:cs typeface="+mn-cs"/>
        </a:defRPr>
      </a:lvl8pPr>
      <a:lvl9pPr marL="3886038" indent="-228591" algn="l" defTabSz="457181"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181" rtl="0" eaLnBrk="1" latinLnBrk="0" hangingPunct="1">
        <a:defRPr sz="1800" kern="1200">
          <a:solidFill>
            <a:schemeClr val="tx1"/>
          </a:solidFill>
          <a:latin typeface="+mn-lt"/>
          <a:ea typeface="+mn-ea"/>
          <a:cs typeface="+mn-cs"/>
        </a:defRPr>
      </a:lvl1pPr>
      <a:lvl2pPr marL="457181" algn="l" defTabSz="457181" rtl="0" eaLnBrk="1" latinLnBrk="0" hangingPunct="1">
        <a:defRPr sz="1800" kern="1200">
          <a:solidFill>
            <a:schemeClr val="tx1"/>
          </a:solidFill>
          <a:latin typeface="+mn-lt"/>
          <a:ea typeface="+mn-ea"/>
          <a:cs typeface="+mn-cs"/>
        </a:defRPr>
      </a:lvl2pPr>
      <a:lvl3pPr marL="914362" algn="l" defTabSz="457181" rtl="0" eaLnBrk="1" latinLnBrk="0" hangingPunct="1">
        <a:defRPr sz="1800" kern="1200">
          <a:solidFill>
            <a:schemeClr val="tx1"/>
          </a:solidFill>
          <a:latin typeface="+mn-lt"/>
          <a:ea typeface="+mn-ea"/>
          <a:cs typeface="+mn-cs"/>
        </a:defRPr>
      </a:lvl3pPr>
      <a:lvl4pPr marL="1371543" algn="l" defTabSz="457181" rtl="0" eaLnBrk="1" latinLnBrk="0" hangingPunct="1">
        <a:defRPr sz="1800" kern="1200">
          <a:solidFill>
            <a:schemeClr val="tx1"/>
          </a:solidFill>
          <a:latin typeface="+mn-lt"/>
          <a:ea typeface="+mn-ea"/>
          <a:cs typeface="+mn-cs"/>
        </a:defRPr>
      </a:lvl4pPr>
      <a:lvl5pPr marL="1828724" algn="l" defTabSz="457181" rtl="0" eaLnBrk="1" latinLnBrk="0" hangingPunct="1">
        <a:defRPr sz="1800" kern="1200">
          <a:solidFill>
            <a:schemeClr val="tx1"/>
          </a:solidFill>
          <a:latin typeface="+mn-lt"/>
          <a:ea typeface="+mn-ea"/>
          <a:cs typeface="+mn-cs"/>
        </a:defRPr>
      </a:lvl5pPr>
      <a:lvl6pPr marL="2285905" algn="l" defTabSz="457181" rtl="0" eaLnBrk="1" latinLnBrk="0" hangingPunct="1">
        <a:defRPr sz="1800" kern="1200">
          <a:solidFill>
            <a:schemeClr val="tx1"/>
          </a:solidFill>
          <a:latin typeface="+mn-lt"/>
          <a:ea typeface="+mn-ea"/>
          <a:cs typeface="+mn-cs"/>
        </a:defRPr>
      </a:lvl6pPr>
      <a:lvl7pPr marL="2743086" algn="l" defTabSz="457181" rtl="0" eaLnBrk="1" latinLnBrk="0" hangingPunct="1">
        <a:defRPr sz="1800" kern="1200">
          <a:solidFill>
            <a:schemeClr val="tx1"/>
          </a:solidFill>
          <a:latin typeface="+mn-lt"/>
          <a:ea typeface="+mn-ea"/>
          <a:cs typeface="+mn-cs"/>
        </a:defRPr>
      </a:lvl7pPr>
      <a:lvl8pPr marL="3200266" algn="l" defTabSz="457181" rtl="0" eaLnBrk="1" latinLnBrk="0" hangingPunct="1">
        <a:defRPr sz="1800" kern="1200">
          <a:solidFill>
            <a:schemeClr val="tx1"/>
          </a:solidFill>
          <a:latin typeface="+mn-lt"/>
          <a:ea typeface="+mn-ea"/>
          <a:cs typeface="+mn-cs"/>
        </a:defRPr>
      </a:lvl8pPr>
      <a:lvl9pPr marL="3657448" algn="l" defTabSz="45718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image" Target="../media/image9.emf"/><Relationship Id="rId12" Type="http://schemas.openxmlformats.org/officeDocument/2006/relationships/image" Target="../media/image10.emf"/><Relationship Id="rId13" Type="http://schemas.openxmlformats.org/officeDocument/2006/relationships/image" Target="../media/image11.emf"/><Relationship Id="rId14" Type="http://schemas.openxmlformats.org/officeDocument/2006/relationships/image" Target="../media/image12.emf"/><Relationship Id="rId15" Type="http://schemas.openxmlformats.org/officeDocument/2006/relationships/image" Target="../media/image13.emf"/><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emf"/><Relationship Id="rId4" Type="http://schemas.openxmlformats.org/officeDocument/2006/relationships/image" Target="../media/image2.emf"/><Relationship Id="rId5" Type="http://schemas.openxmlformats.org/officeDocument/2006/relationships/image" Target="../media/image3.emf"/><Relationship Id="rId6" Type="http://schemas.openxmlformats.org/officeDocument/2006/relationships/image" Target="../media/image4.emf"/><Relationship Id="rId7" Type="http://schemas.openxmlformats.org/officeDocument/2006/relationships/image" Target="../media/image5.emf"/><Relationship Id="rId8" Type="http://schemas.openxmlformats.org/officeDocument/2006/relationships/image" Target="../media/image6.emf"/><Relationship Id="rId9" Type="http://schemas.openxmlformats.org/officeDocument/2006/relationships/image" Target="../media/image7.emf"/><Relationship Id="rId10" Type="http://schemas.openxmlformats.org/officeDocument/2006/relationships/image" Target="../media/image8.em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xml"/><Relationship Id="rId5" Type="http://schemas.openxmlformats.org/officeDocument/2006/relationships/image" Target="../media/image14.png"/><Relationship Id="rId1" Type="http://schemas.microsoft.com/office/2007/relationships/media" Target="../media/media1.mp4"/><Relationship Id="rId2" Type="http://schemas.openxmlformats.org/officeDocument/2006/relationships/video" Target="../media/media1.mp4"/></Relationships>
</file>

<file path=ppt/slides/_rels/slide3.xml.rels><?xml version="1.0" encoding="UTF-8" standalone="yes"?>
<Relationships xmlns="http://schemas.openxmlformats.org/package/2006/relationships"><Relationship Id="rId9" Type="http://schemas.openxmlformats.org/officeDocument/2006/relationships/image" Target="../media/image7.emf"/><Relationship Id="rId20" Type="http://schemas.openxmlformats.org/officeDocument/2006/relationships/image" Target="../media/image20.emf"/><Relationship Id="rId21" Type="http://schemas.openxmlformats.org/officeDocument/2006/relationships/image" Target="../media/image21.jpeg"/><Relationship Id="rId10" Type="http://schemas.openxmlformats.org/officeDocument/2006/relationships/image" Target="../media/image8.emf"/><Relationship Id="rId11" Type="http://schemas.openxmlformats.org/officeDocument/2006/relationships/image" Target="../media/image9.emf"/><Relationship Id="rId12" Type="http://schemas.openxmlformats.org/officeDocument/2006/relationships/image" Target="../media/image10.emf"/><Relationship Id="rId13" Type="http://schemas.openxmlformats.org/officeDocument/2006/relationships/image" Target="../media/image11.emf"/><Relationship Id="rId14" Type="http://schemas.openxmlformats.org/officeDocument/2006/relationships/image" Target="../media/image12.emf"/><Relationship Id="rId15" Type="http://schemas.openxmlformats.org/officeDocument/2006/relationships/image" Target="../media/image15.emf"/><Relationship Id="rId16" Type="http://schemas.openxmlformats.org/officeDocument/2006/relationships/image" Target="../media/image16.emf"/><Relationship Id="rId17" Type="http://schemas.openxmlformats.org/officeDocument/2006/relationships/image" Target="../media/image17.emf"/><Relationship Id="rId18" Type="http://schemas.openxmlformats.org/officeDocument/2006/relationships/image" Target="../media/image18.emf"/><Relationship Id="rId19" Type="http://schemas.openxmlformats.org/officeDocument/2006/relationships/image" Target="../media/image19.emf"/><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emf"/><Relationship Id="rId4" Type="http://schemas.openxmlformats.org/officeDocument/2006/relationships/image" Target="../media/image2.emf"/><Relationship Id="rId5" Type="http://schemas.openxmlformats.org/officeDocument/2006/relationships/image" Target="../media/image3.emf"/><Relationship Id="rId6" Type="http://schemas.openxmlformats.org/officeDocument/2006/relationships/image" Target="../media/image4.emf"/><Relationship Id="rId7" Type="http://schemas.openxmlformats.org/officeDocument/2006/relationships/image" Target="../media/image5.emf"/><Relationship Id="rId8" Type="http://schemas.openxmlformats.org/officeDocument/2006/relationships/image" Target="../media/image6.emf"/></Relationships>
</file>

<file path=ppt/slides/_rels/slide4.xml.rels><?xml version="1.0" encoding="UTF-8" standalone="yes"?>
<Relationships xmlns="http://schemas.openxmlformats.org/package/2006/relationships"><Relationship Id="rId9" Type="http://schemas.openxmlformats.org/officeDocument/2006/relationships/image" Target="../media/image6.emf"/><Relationship Id="rId20" Type="http://schemas.openxmlformats.org/officeDocument/2006/relationships/image" Target="../media/image27.emf"/><Relationship Id="rId10" Type="http://schemas.openxmlformats.org/officeDocument/2006/relationships/image" Target="../media/image7.emf"/><Relationship Id="rId11" Type="http://schemas.openxmlformats.org/officeDocument/2006/relationships/image" Target="../media/image8.emf"/><Relationship Id="rId12" Type="http://schemas.openxmlformats.org/officeDocument/2006/relationships/image" Target="../media/image9.emf"/><Relationship Id="rId13" Type="http://schemas.openxmlformats.org/officeDocument/2006/relationships/image" Target="../media/image10.emf"/><Relationship Id="rId14" Type="http://schemas.openxmlformats.org/officeDocument/2006/relationships/image" Target="../media/image11.emf"/><Relationship Id="rId15" Type="http://schemas.openxmlformats.org/officeDocument/2006/relationships/image" Target="../media/image12.emf"/><Relationship Id="rId16" Type="http://schemas.openxmlformats.org/officeDocument/2006/relationships/image" Target="../media/image23.emf"/><Relationship Id="rId17" Type="http://schemas.openxmlformats.org/officeDocument/2006/relationships/image" Target="../media/image24.emf"/><Relationship Id="rId18" Type="http://schemas.openxmlformats.org/officeDocument/2006/relationships/image" Target="../media/image25.emf"/><Relationship Id="rId19" Type="http://schemas.openxmlformats.org/officeDocument/2006/relationships/image" Target="../media/image26.emf"/><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2.emf"/><Relationship Id="rId4" Type="http://schemas.openxmlformats.org/officeDocument/2006/relationships/image" Target="../media/image1.emf"/><Relationship Id="rId5" Type="http://schemas.openxmlformats.org/officeDocument/2006/relationships/image" Target="../media/image2.emf"/><Relationship Id="rId6" Type="http://schemas.openxmlformats.org/officeDocument/2006/relationships/image" Target="../media/image3.emf"/><Relationship Id="rId7" Type="http://schemas.openxmlformats.org/officeDocument/2006/relationships/image" Target="../media/image4.emf"/><Relationship Id="rId8" Type="http://schemas.openxmlformats.org/officeDocument/2006/relationships/image" Target="../media/image5.emf"/></Relationships>
</file>

<file path=ppt/slides/_rels/slide5.xml.rels><?xml version="1.0" encoding="UTF-8" standalone="yes"?>
<Relationships xmlns="http://schemas.openxmlformats.org/package/2006/relationships"><Relationship Id="rId11" Type="http://schemas.openxmlformats.org/officeDocument/2006/relationships/image" Target="../media/image9.emf"/><Relationship Id="rId12" Type="http://schemas.openxmlformats.org/officeDocument/2006/relationships/image" Target="../media/image10.emf"/><Relationship Id="rId13" Type="http://schemas.openxmlformats.org/officeDocument/2006/relationships/image" Target="../media/image11.emf"/><Relationship Id="rId14" Type="http://schemas.openxmlformats.org/officeDocument/2006/relationships/image" Target="../media/image12.emf"/><Relationship Id="rId15" Type="http://schemas.openxmlformats.org/officeDocument/2006/relationships/image" Target="../media/image28.png"/><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emf"/><Relationship Id="rId4" Type="http://schemas.openxmlformats.org/officeDocument/2006/relationships/image" Target="../media/image2.emf"/><Relationship Id="rId5" Type="http://schemas.openxmlformats.org/officeDocument/2006/relationships/image" Target="../media/image3.emf"/><Relationship Id="rId6" Type="http://schemas.openxmlformats.org/officeDocument/2006/relationships/image" Target="../media/image4.emf"/><Relationship Id="rId7" Type="http://schemas.openxmlformats.org/officeDocument/2006/relationships/image" Target="../media/image5.emf"/><Relationship Id="rId8" Type="http://schemas.openxmlformats.org/officeDocument/2006/relationships/image" Target="../media/image6.emf"/><Relationship Id="rId9" Type="http://schemas.openxmlformats.org/officeDocument/2006/relationships/image" Target="../media/image7.emf"/><Relationship Id="rId10" Type="http://schemas.openxmlformats.org/officeDocument/2006/relationships/image" Target="../media/image8.emf"/></Relationships>
</file>

<file path=ppt/slides/_rels/slide6.xml.rels><?xml version="1.0" encoding="UTF-8" standalone="yes"?>
<Relationships xmlns="http://schemas.openxmlformats.org/package/2006/relationships"><Relationship Id="rId11" Type="http://schemas.openxmlformats.org/officeDocument/2006/relationships/image" Target="../media/image9.emf"/><Relationship Id="rId12" Type="http://schemas.openxmlformats.org/officeDocument/2006/relationships/image" Target="../media/image10.emf"/><Relationship Id="rId13" Type="http://schemas.openxmlformats.org/officeDocument/2006/relationships/image" Target="../media/image11.emf"/><Relationship Id="rId14" Type="http://schemas.openxmlformats.org/officeDocument/2006/relationships/image" Target="../media/image12.emf"/><Relationship Id="rId15" Type="http://schemas.openxmlformats.org/officeDocument/2006/relationships/image" Target="../media/image29.tiff"/><Relationship Id="rId16" Type="http://schemas.openxmlformats.org/officeDocument/2006/relationships/image" Target="../media/image30.tiff"/><Relationship Id="rId17" Type="http://schemas.openxmlformats.org/officeDocument/2006/relationships/image" Target="../media/image31.png"/><Relationship Id="rId18" Type="http://schemas.openxmlformats.org/officeDocument/2006/relationships/image" Target="../media/image32.tiff"/><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emf"/><Relationship Id="rId4" Type="http://schemas.openxmlformats.org/officeDocument/2006/relationships/image" Target="../media/image2.emf"/><Relationship Id="rId5" Type="http://schemas.openxmlformats.org/officeDocument/2006/relationships/image" Target="../media/image3.emf"/><Relationship Id="rId6" Type="http://schemas.openxmlformats.org/officeDocument/2006/relationships/image" Target="../media/image4.emf"/><Relationship Id="rId7" Type="http://schemas.openxmlformats.org/officeDocument/2006/relationships/image" Target="../media/image5.emf"/><Relationship Id="rId8" Type="http://schemas.openxmlformats.org/officeDocument/2006/relationships/image" Target="../media/image6.emf"/><Relationship Id="rId9" Type="http://schemas.openxmlformats.org/officeDocument/2006/relationships/image" Target="../media/image7.emf"/><Relationship Id="rId10" Type="http://schemas.openxmlformats.org/officeDocument/2006/relationships/image" Target="../media/image8.emf"/></Relationships>
</file>

<file path=ppt/slides/_rels/slide7.xml.rels><?xml version="1.0" encoding="UTF-8" standalone="yes"?>
<Relationships xmlns="http://schemas.openxmlformats.org/package/2006/relationships"><Relationship Id="rId11" Type="http://schemas.openxmlformats.org/officeDocument/2006/relationships/image" Target="../media/image9.emf"/><Relationship Id="rId12" Type="http://schemas.openxmlformats.org/officeDocument/2006/relationships/image" Target="../media/image10.emf"/><Relationship Id="rId13" Type="http://schemas.openxmlformats.org/officeDocument/2006/relationships/image" Target="../media/image11.emf"/><Relationship Id="rId14" Type="http://schemas.openxmlformats.org/officeDocument/2006/relationships/image" Target="../media/image12.emf"/><Relationship Id="rId15" Type="http://schemas.openxmlformats.org/officeDocument/2006/relationships/image" Target="../media/image33.emf"/><Relationship Id="rId16" Type="http://schemas.openxmlformats.org/officeDocument/2006/relationships/image" Target="../media/image34.gif"/><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emf"/><Relationship Id="rId4" Type="http://schemas.openxmlformats.org/officeDocument/2006/relationships/image" Target="../media/image2.emf"/><Relationship Id="rId5" Type="http://schemas.openxmlformats.org/officeDocument/2006/relationships/image" Target="../media/image3.emf"/><Relationship Id="rId6" Type="http://schemas.openxmlformats.org/officeDocument/2006/relationships/image" Target="../media/image4.emf"/><Relationship Id="rId7" Type="http://schemas.openxmlformats.org/officeDocument/2006/relationships/image" Target="../media/image5.emf"/><Relationship Id="rId8" Type="http://schemas.openxmlformats.org/officeDocument/2006/relationships/image" Target="../media/image6.emf"/><Relationship Id="rId9" Type="http://schemas.openxmlformats.org/officeDocument/2006/relationships/image" Target="../media/image7.emf"/><Relationship Id="rId10"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56689" y="1212418"/>
            <a:ext cx="4290837" cy="1209675"/>
          </a:xfrm>
          <a:prstGeom prst="rect">
            <a:avLst/>
          </a:prstGeom>
        </p:spPr>
      </p:pic>
      <p:pic>
        <p:nvPicPr>
          <p:cNvPr id="9" name="Picture 8"/>
          <p:cNvPicPr>
            <a:picLocks noChangeAspect="1"/>
          </p:cNvPicPr>
          <p:nvPr/>
        </p:nvPicPr>
        <p:blipFill>
          <a:blip r:embed="rId4"/>
          <a:stretch>
            <a:fillRect/>
          </a:stretch>
        </p:blipFill>
        <p:spPr>
          <a:xfrm>
            <a:off x="2637558" y="5086600"/>
            <a:ext cx="309064" cy="275852"/>
          </a:xfrm>
          <a:prstGeom prst="rect">
            <a:avLst/>
          </a:prstGeom>
        </p:spPr>
      </p:pic>
      <p:pic>
        <p:nvPicPr>
          <p:cNvPr id="10" name="Picture 9"/>
          <p:cNvPicPr>
            <a:picLocks noChangeAspect="1"/>
          </p:cNvPicPr>
          <p:nvPr/>
        </p:nvPicPr>
        <p:blipFill>
          <a:blip r:embed="rId5"/>
          <a:stretch>
            <a:fillRect/>
          </a:stretch>
        </p:blipFill>
        <p:spPr>
          <a:xfrm>
            <a:off x="3000808" y="5086600"/>
            <a:ext cx="309064" cy="275852"/>
          </a:xfrm>
          <a:prstGeom prst="rect">
            <a:avLst/>
          </a:prstGeom>
        </p:spPr>
      </p:pic>
      <p:pic>
        <p:nvPicPr>
          <p:cNvPr id="11" name="Picture 10"/>
          <p:cNvPicPr>
            <a:picLocks noChangeAspect="1"/>
          </p:cNvPicPr>
          <p:nvPr/>
        </p:nvPicPr>
        <p:blipFill>
          <a:blip r:embed="rId6"/>
          <a:stretch>
            <a:fillRect/>
          </a:stretch>
        </p:blipFill>
        <p:spPr>
          <a:xfrm>
            <a:off x="3364056" y="5086600"/>
            <a:ext cx="309064" cy="275852"/>
          </a:xfrm>
          <a:prstGeom prst="rect">
            <a:avLst/>
          </a:prstGeom>
        </p:spPr>
      </p:pic>
      <p:pic>
        <p:nvPicPr>
          <p:cNvPr id="12" name="Picture 11"/>
          <p:cNvPicPr>
            <a:picLocks noChangeAspect="1"/>
          </p:cNvPicPr>
          <p:nvPr/>
        </p:nvPicPr>
        <p:blipFill>
          <a:blip r:embed="rId7"/>
          <a:stretch>
            <a:fillRect/>
          </a:stretch>
        </p:blipFill>
        <p:spPr>
          <a:xfrm>
            <a:off x="3727305" y="5086600"/>
            <a:ext cx="309064" cy="275852"/>
          </a:xfrm>
          <a:prstGeom prst="rect">
            <a:avLst/>
          </a:prstGeom>
        </p:spPr>
      </p:pic>
      <p:pic>
        <p:nvPicPr>
          <p:cNvPr id="13" name="Picture 12"/>
          <p:cNvPicPr>
            <a:picLocks noChangeAspect="1"/>
          </p:cNvPicPr>
          <p:nvPr/>
        </p:nvPicPr>
        <p:blipFill>
          <a:blip r:embed="rId8"/>
          <a:stretch>
            <a:fillRect/>
          </a:stretch>
        </p:blipFill>
        <p:spPr>
          <a:xfrm>
            <a:off x="4090554" y="5086600"/>
            <a:ext cx="309064" cy="275852"/>
          </a:xfrm>
          <a:prstGeom prst="rect">
            <a:avLst/>
          </a:prstGeom>
        </p:spPr>
      </p:pic>
      <p:pic>
        <p:nvPicPr>
          <p:cNvPr id="14" name="Picture 13"/>
          <p:cNvPicPr>
            <a:picLocks noChangeAspect="1"/>
          </p:cNvPicPr>
          <p:nvPr/>
        </p:nvPicPr>
        <p:blipFill>
          <a:blip r:embed="rId9"/>
          <a:stretch>
            <a:fillRect/>
          </a:stretch>
        </p:blipFill>
        <p:spPr>
          <a:xfrm>
            <a:off x="4453803" y="5086600"/>
            <a:ext cx="309064" cy="275852"/>
          </a:xfrm>
          <a:prstGeom prst="rect">
            <a:avLst/>
          </a:prstGeom>
        </p:spPr>
      </p:pic>
      <p:pic>
        <p:nvPicPr>
          <p:cNvPr id="15" name="Picture 14"/>
          <p:cNvPicPr>
            <a:picLocks noChangeAspect="1"/>
          </p:cNvPicPr>
          <p:nvPr/>
        </p:nvPicPr>
        <p:blipFill>
          <a:blip r:embed="rId10"/>
          <a:stretch>
            <a:fillRect/>
          </a:stretch>
        </p:blipFill>
        <p:spPr>
          <a:xfrm>
            <a:off x="4817052" y="5086600"/>
            <a:ext cx="309064" cy="275852"/>
          </a:xfrm>
          <a:prstGeom prst="rect">
            <a:avLst/>
          </a:prstGeom>
        </p:spPr>
      </p:pic>
      <p:pic>
        <p:nvPicPr>
          <p:cNvPr id="16" name="Picture 15"/>
          <p:cNvPicPr>
            <a:picLocks noChangeAspect="1"/>
          </p:cNvPicPr>
          <p:nvPr/>
        </p:nvPicPr>
        <p:blipFill>
          <a:blip r:embed="rId11"/>
          <a:stretch>
            <a:fillRect/>
          </a:stretch>
        </p:blipFill>
        <p:spPr>
          <a:xfrm>
            <a:off x="5180300" y="5086600"/>
            <a:ext cx="309064" cy="275852"/>
          </a:xfrm>
          <a:prstGeom prst="rect">
            <a:avLst/>
          </a:prstGeom>
        </p:spPr>
      </p:pic>
      <p:pic>
        <p:nvPicPr>
          <p:cNvPr id="17" name="Picture 16"/>
          <p:cNvPicPr>
            <a:picLocks noChangeAspect="1"/>
          </p:cNvPicPr>
          <p:nvPr/>
        </p:nvPicPr>
        <p:blipFill>
          <a:blip r:embed="rId12"/>
          <a:stretch>
            <a:fillRect/>
          </a:stretch>
        </p:blipFill>
        <p:spPr>
          <a:xfrm>
            <a:off x="5543550" y="5086600"/>
            <a:ext cx="309064" cy="275852"/>
          </a:xfrm>
          <a:prstGeom prst="rect">
            <a:avLst/>
          </a:prstGeom>
        </p:spPr>
      </p:pic>
      <p:pic>
        <p:nvPicPr>
          <p:cNvPr id="18" name="Picture 17"/>
          <p:cNvPicPr>
            <a:picLocks noChangeAspect="1"/>
          </p:cNvPicPr>
          <p:nvPr/>
        </p:nvPicPr>
        <p:blipFill>
          <a:blip r:embed="rId13"/>
          <a:stretch>
            <a:fillRect/>
          </a:stretch>
        </p:blipFill>
        <p:spPr>
          <a:xfrm>
            <a:off x="5906799" y="5086600"/>
            <a:ext cx="309064" cy="275852"/>
          </a:xfrm>
          <a:prstGeom prst="rect">
            <a:avLst/>
          </a:prstGeom>
        </p:spPr>
      </p:pic>
      <p:pic>
        <p:nvPicPr>
          <p:cNvPr id="19" name="Picture 18"/>
          <p:cNvPicPr>
            <a:picLocks noChangeAspect="1"/>
          </p:cNvPicPr>
          <p:nvPr/>
        </p:nvPicPr>
        <p:blipFill>
          <a:blip r:embed="rId14"/>
          <a:stretch>
            <a:fillRect/>
          </a:stretch>
        </p:blipFill>
        <p:spPr>
          <a:xfrm>
            <a:off x="6270051" y="5086723"/>
            <a:ext cx="309064" cy="275852"/>
          </a:xfrm>
          <a:prstGeom prst="rect">
            <a:avLst/>
          </a:prstGeom>
        </p:spPr>
      </p:pic>
      <p:sp>
        <p:nvSpPr>
          <p:cNvPr id="8" name="Rectangle 7"/>
          <p:cNvSpPr/>
          <p:nvPr/>
        </p:nvSpPr>
        <p:spPr>
          <a:xfrm>
            <a:off x="3147003" y="71053"/>
            <a:ext cx="2705324" cy="276983"/>
          </a:xfrm>
          <a:prstGeom prst="rect">
            <a:avLst/>
          </a:prstGeom>
        </p:spPr>
        <p:txBody>
          <a:bodyPr wrap="none" lIns="91424" tIns="45712" rIns="91424" bIns="45712">
            <a:spAutoFit/>
          </a:bodyPr>
          <a:lstStyle/>
          <a:p>
            <a:r>
              <a:rPr lang="en-US" sz="1200" dirty="0">
                <a:solidFill>
                  <a:schemeClr val="bg2">
                    <a:lumMod val="50000"/>
                  </a:schemeClr>
                </a:solidFill>
              </a:rPr>
              <a:t>Strictly Confidential – not for circulation </a:t>
            </a:r>
          </a:p>
        </p:txBody>
      </p:sp>
      <p:sp>
        <p:nvSpPr>
          <p:cNvPr id="2" name="Oval 1"/>
          <p:cNvSpPr/>
          <p:nvPr/>
        </p:nvSpPr>
        <p:spPr>
          <a:xfrm>
            <a:off x="6090950" y="759902"/>
            <a:ext cx="667265" cy="667265"/>
          </a:xfrm>
          <a:prstGeom prst="ellipse">
            <a:avLst/>
          </a:prstGeom>
          <a:noFill/>
          <a:ln w="3175">
            <a:solidFill>
              <a:schemeClr val="tx1">
                <a:alpha val="44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350"/>
          </a:p>
        </p:txBody>
      </p:sp>
      <p:pic>
        <p:nvPicPr>
          <p:cNvPr id="21" name="Picture 20"/>
          <p:cNvPicPr>
            <a:picLocks noChangeAspect="1"/>
          </p:cNvPicPr>
          <p:nvPr/>
        </p:nvPicPr>
        <p:blipFill>
          <a:blip r:embed="rId15"/>
          <a:stretch>
            <a:fillRect/>
          </a:stretch>
        </p:blipFill>
        <p:spPr>
          <a:xfrm>
            <a:off x="6166234" y="949683"/>
            <a:ext cx="516695" cy="287702"/>
          </a:xfrm>
          <a:prstGeom prst="rect">
            <a:avLst/>
          </a:prstGeom>
        </p:spPr>
      </p:pic>
      <p:sp>
        <p:nvSpPr>
          <p:cNvPr id="22" name="Footer Placeholder 47"/>
          <p:cNvSpPr>
            <a:spLocks noGrp="1"/>
          </p:cNvSpPr>
          <p:nvPr>
            <p:ph type="ftr" sz="quarter" idx="11"/>
          </p:nvPr>
        </p:nvSpPr>
        <p:spPr>
          <a:xfrm>
            <a:off x="0" y="4869656"/>
            <a:ext cx="3085296" cy="273844"/>
          </a:xfrm>
        </p:spPr>
        <p:txBody>
          <a:bodyPr/>
          <a:lstStyle/>
          <a:p>
            <a:pPr algn="l"/>
            <a:r>
              <a:rPr lang="hr-HR" sz="825" dirty="0">
                <a:solidFill>
                  <a:prstClr val="black">
                    <a:tint val="75000"/>
                  </a:prstClr>
                </a:solidFill>
                <a:latin typeface="Arial" panose="020B0604020202020204" pitchFamily="34" charset="0"/>
                <a:cs typeface="Arial" panose="020B0604020202020204" pitchFamily="34" charset="0"/>
              </a:rPr>
              <a:t>Copyright © SoundVault Ltd 2017 </a:t>
            </a:r>
          </a:p>
        </p:txBody>
      </p:sp>
      <p:sp>
        <p:nvSpPr>
          <p:cNvPr id="3" name="Rectangle 2"/>
          <p:cNvSpPr/>
          <p:nvPr/>
        </p:nvSpPr>
        <p:spPr>
          <a:xfrm>
            <a:off x="784984" y="3871466"/>
            <a:ext cx="7646701" cy="369332"/>
          </a:xfrm>
          <a:prstGeom prst="rect">
            <a:avLst/>
          </a:prstGeom>
        </p:spPr>
        <p:txBody>
          <a:bodyPr wrap="square">
            <a:spAutoFit/>
          </a:bodyPr>
          <a:lstStyle/>
          <a:p>
            <a:pPr algn="ctr"/>
            <a:r>
              <a:rPr lang="hr-HR" dirty="0" err="1" smtClean="0">
                <a:latin typeface="Arial" panose="020B0604020202020204" pitchFamily="34" charset="0"/>
                <a:ea typeface="Roboto" panose="02000000000000000000" pitchFamily="2" charset="0"/>
                <a:cs typeface="Arial" panose="020B0604020202020204" pitchFamily="34" charset="0"/>
                <a:sym typeface="Arial" pitchFamily="-72" charset="0"/>
              </a:rPr>
              <a:t>Background</a:t>
            </a:r>
            <a:r>
              <a:rPr lang="hr-HR" dirty="0" smtClean="0">
                <a:latin typeface="Arial" panose="020B0604020202020204" pitchFamily="34" charset="0"/>
                <a:ea typeface="Roboto" panose="02000000000000000000" pitchFamily="2" charset="0"/>
                <a:cs typeface="Arial" panose="020B0604020202020204" pitchFamily="34" charset="0"/>
                <a:sym typeface="Arial" pitchFamily="-72" charset="0"/>
              </a:rPr>
              <a:t> Music </a:t>
            </a:r>
            <a:r>
              <a:rPr lang="hr-HR" dirty="0">
                <a:latin typeface="Arial" panose="020B0604020202020204" pitchFamily="34" charset="0"/>
                <a:ea typeface="Roboto" panose="02000000000000000000" pitchFamily="2" charset="0"/>
                <a:cs typeface="Arial" panose="020B0604020202020204" pitchFamily="34" charset="0"/>
                <a:sym typeface="Arial" pitchFamily="-72" charset="0"/>
              </a:rPr>
              <a:t>for </a:t>
            </a:r>
            <a:r>
              <a:rPr lang="hr-HR" dirty="0" smtClean="0">
                <a:latin typeface="Arial" panose="020B0604020202020204" pitchFamily="34" charset="0"/>
                <a:ea typeface="Roboto" panose="02000000000000000000" pitchFamily="2" charset="0"/>
                <a:cs typeface="Arial" panose="020B0604020202020204" pitchFamily="34" charset="0"/>
                <a:sym typeface="Arial" pitchFamily="-72" charset="0"/>
              </a:rPr>
              <a:t>- Film, TV, </a:t>
            </a:r>
            <a:r>
              <a:rPr lang="hr-HR" dirty="0" err="1">
                <a:latin typeface="Arial" panose="020B0604020202020204" pitchFamily="34" charset="0"/>
                <a:ea typeface="Roboto" panose="02000000000000000000" pitchFamily="2" charset="0"/>
                <a:cs typeface="Arial" panose="020B0604020202020204" pitchFamily="34" charset="0"/>
                <a:sym typeface="Arial" pitchFamily="-72" charset="0"/>
              </a:rPr>
              <a:t>Advertising</a:t>
            </a:r>
            <a:r>
              <a:rPr lang="hr-HR" dirty="0">
                <a:latin typeface="Arial" panose="020B0604020202020204" pitchFamily="34" charset="0"/>
                <a:ea typeface="Roboto" panose="02000000000000000000" pitchFamily="2" charset="0"/>
                <a:cs typeface="Arial" panose="020B0604020202020204" pitchFamily="34" charset="0"/>
                <a:sym typeface="Arial" pitchFamily="-72" charset="0"/>
              </a:rPr>
              <a:t>, Online </a:t>
            </a:r>
            <a:r>
              <a:rPr lang="hr-HR" dirty="0" smtClean="0">
                <a:latin typeface="Arial" panose="020B0604020202020204" pitchFamily="34" charset="0"/>
                <a:ea typeface="Roboto" panose="02000000000000000000" pitchFamily="2" charset="0"/>
                <a:cs typeface="Arial" panose="020B0604020202020204" pitchFamily="34" charset="0"/>
                <a:sym typeface="Arial" pitchFamily="-72" charset="0"/>
              </a:rPr>
              <a:t>&amp; YouTube </a:t>
            </a:r>
            <a:r>
              <a:rPr lang="hr-HR" dirty="0" err="1" smtClean="0">
                <a:latin typeface="Arial" panose="020B0604020202020204" pitchFamily="34" charset="0"/>
                <a:ea typeface="Roboto" panose="02000000000000000000" pitchFamily="2" charset="0"/>
                <a:cs typeface="Arial" panose="020B0604020202020204" pitchFamily="34" charset="0"/>
                <a:sym typeface="Arial" pitchFamily="-72" charset="0"/>
              </a:rPr>
              <a:t>Creators</a:t>
            </a:r>
            <a:endParaRPr lang="en-US" dirty="0">
              <a:latin typeface="Arial" panose="020B0604020202020204" pitchFamily="34" charset="0"/>
              <a:ea typeface="Roboto" panose="02000000000000000000" pitchFamily="2" charset="0"/>
              <a:cs typeface="Arial" panose="020B0604020202020204" pitchFamily="34" charset="0"/>
              <a:sym typeface="Arial" pitchFamily="-72" charset="0"/>
            </a:endParaRPr>
          </a:p>
        </p:txBody>
      </p:sp>
      <p:sp>
        <p:nvSpPr>
          <p:cNvPr id="6" name="Rectangle 5"/>
          <p:cNvSpPr/>
          <p:nvPr/>
        </p:nvSpPr>
        <p:spPr>
          <a:xfrm>
            <a:off x="-175640" y="2517828"/>
            <a:ext cx="9350610" cy="369332"/>
          </a:xfrm>
          <a:prstGeom prst="rect">
            <a:avLst/>
          </a:prstGeom>
        </p:spPr>
        <p:txBody>
          <a:bodyPr wrap="square">
            <a:spAutoFit/>
          </a:bodyPr>
          <a:lstStyle/>
          <a:p>
            <a:pPr algn="ctr"/>
            <a:r>
              <a:rPr lang="hr-HR" dirty="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Global Music </a:t>
            </a:r>
            <a:r>
              <a:rPr lang="hr-HR" dirty="0" err="1">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Licensing</a:t>
            </a:r>
            <a:r>
              <a:rPr lang="hr-HR" dirty="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and</a:t>
            </a:r>
            <a:r>
              <a:rPr lang="hr-HR" dirty="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Royalty</a:t>
            </a:r>
            <a:r>
              <a:rPr lang="hr-HR" dirty="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Tracking</a:t>
            </a:r>
            <a:r>
              <a:rPr lang="hr-HR" dirty="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r>
              <a:rPr lang="hr-HR" dirty="0" err="1">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Platform</a:t>
            </a:r>
            <a:r>
              <a:rPr lang="hr-HR" dirty="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rPr>
              <a:t> </a:t>
            </a:r>
            <a:endParaRPr lang="hr-HR" dirty="0" smtClean="0">
              <a:solidFill>
                <a:schemeClr val="tx2"/>
              </a:solidFill>
              <a:latin typeface="Arial" panose="020B0604020202020204" pitchFamily="34" charset="0"/>
              <a:ea typeface="Roboto" panose="02000000000000000000" pitchFamily="2" charset="0"/>
              <a:cs typeface="Arial" panose="020B0604020202020204" pitchFamily="34" charset="0"/>
              <a:sym typeface="Arial" pitchFamily="-72" charset="0"/>
            </a:endParaRPr>
          </a:p>
        </p:txBody>
      </p:sp>
    </p:spTree>
    <p:extLst>
      <p:ext uri="{BB962C8B-B14F-4D97-AF65-F5344CB8AC3E}">
        <p14:creationId xmlns:p14="http://schemas.microsoft.com/office/powerpoint/2010/main" val="889304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2200"/>
                                        <p:tgtEl>
                                          <p:spTgt spid="2"/>
                                        </p:tgtEl>
                                      </p:cBhvr>
                                    </p:animEffect>
                                  </p:childTnLst>
                                </p:cTn>
                              </p:par>
                              <p:par>
                                <p:cTn id="11" presetID="10" presetClass="entr" presetSubtype="0" fill="hold"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2100"/>
                                        <p:tgtEl>
                                          <p:spTgt spid="21"/>
                                        </p:tgtEl>
                                      </p:cBhvr>
                                    </p:animEffect>
                                  </p:childTnLst>
                                </p:cTn>
                              </p:par>
                              <p:par>
                                <p:cTn id="14" presetID="10" presetClass="entr" presetSubtype="0" fill="hold" nodeType="withEffect">
                                  <p:stCondLst>
                                    <p:cond delay="50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childTnLst>
                                </p:cTn>
                              </p:par>
                              <p:par>
                                <p:cTn id="17" presetID="10" presetClass="entr" presetSubtype="0" fill="hold" nodeType="withEffect">
                                  <p:stCondLst>
                                    <p:cond delay="70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childTnLst>
                                </p:cTn>
                              </p:par>
                              <p:par>
                                <p:cTn id="20" presetID="10" presetClass="entr" presetSubtype="0" fill="hold" nodeType="withEffect">
                                  <p:stCondLst>
                                    <p:cond delay="90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childTnLst>
                                </p:cTn>
                              </p:par>
                              <p:par>
                                <p:cTn id="23" presetID="10" presetClass="entr" presetSubtype="0" fill="hold" nodeType="withEffect">
                                  <p:stCondLst>
                                    <p:cond delay="110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childTnLst>
                                </p:cTn>
                              </p:par>
                              <p:par>
                                <p:cTn id="26" presetID="10" presetClass="entr" presetSubtype="0" fill="hold" nodeType="withEffect">
                                  <p:stCondLst>
                                    <p:cond delay="130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childTnLst>
                                </p:cTn>
                              </p:par>
                              <p:par>
                                <p:cTn id="29" presetID="10" presetClass="entr" presetSubtype="0" fill="hold" nodeType="withEffect">
                                  <p:stCondLst>
                                    <p:cond delay="150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1000"/>
                                        <p:tgtEl>
                                          <p:spTgt spid="14"/>
                                        </p:tgtEl>
                                      </p:cBhvr>
                                    </p:animEffect>
                                  </p:childTnLst>
                                </p:cTn>
                              </p:par>
                              <p:par>
                                <p:cTn id="32" presetID="10" presetClass="entr" presetSubtype="0" fill="hold" nodeType="withEffect">
                                  <p:stCondLst>
                                    <p:cond delay="170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1000"/>
                                        <p:tgtEl>
                                          <p:spTgt spid="15"/>
                                        </p:tgtEl>
                                      </p:cBhvr>
                                    </p:animEffect>
                                  </p:childTnLst>
                                </p:cTn>
                              </p:par>
                              <p:par>
                                <p:cTn id="35" presetID="10" presetClass="entr" presetSubtype="0" fill="hold" nodeType="withEffect">
                                  <p:stCondLst>
                                    <p:cond delay="190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1000"/>
                                        <p:tgtEl>
                                          <p:spTgt spid="16"/>
                                        </p:tgtEl>
                                      </p:cBhvr>
                                    </p:animEffect>
                                  </p:childTnLst>
                                </p:cTn>
                              </p:par>
                              <p:par>
                                <p:cTn id="38" presetID="10" presetClass="entr" presetSubtype="0" fill="hold" nodeType="withEffect">
                                  <p:stCondLst>
                                    <p:cond delay="210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1000"/>
                                        <p:tgtEl>
                                          <p:spTgt spid="17"/>
                                        </p:tgtEl>
                                      </p:cBhvr>
                                    </p:animEffect>
                                  </p:childTnLst>
                                </p:cTn>
                              </p:par>
                              <p:par>
                                <p:cTn id="41" presetID="10" presetClass="entr" presetSubtype="0" fill="hold" nodeType="withEffect">
                                  <p:stCondLst>
                                    <p:cond delay="230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1000"/>
                                        <p:tgtEl>
                                          <p:spTgt spid="18"/>
                                        </p:tgtEl>
                                      </p:cBhvr>
                                    </p:animEffect>
                                  </p:childTnLst>
                                </p:cTn>
                              </p:par>
                              <p:par>
                                <p:cTn id="44" presetID="10" presetClass="entr" presetSubtype="0" fill="hold" nodeType="withEffect">
                                  <p:stCondLst>
                                    <p:cond delay="250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1000"/>
                                        <p:tgtEl>
                                          <p:spTgt spid="19"/>
                                        </p:tgtEl>
                                      </p:cBhvr>
                                    </p:animEffect>
                                  </p:childTnLst>
                                </p:cTn>
                              </p:par>
                              <p:par>
                                <p:cTn id="47" presetID="42" presetClass="path" presetSubtype="0" accel="46667" decel="53333" fill="hold" nodeType="withEffect">
                                  <p:stCondLst>
                                    <p:cond delay="4000"/>
                                  </p:stCondLst>
                                  <p:childTnLst>
                                    <p:animMotion origin="layout" path="M 2.29167E-6 -0.02685 L 2.29167E-6 -1.85185E-6 " pathEditMode="relative" rAng="0" ptsTypes="AA">
                                      <p:cBhvr>
                                        <p:cTn id="48" dur="500" fill="hold"/>
                                        <p:tgtEl>
                                          <p:spTgt spid="9"/>
                                        </p:tgtEl>
                                        <p:attrNameLst>
                                          <p:attrName>ppt_x</p:attrName>
                                          <p:attrName>ppt_y</p:attrName>
                                        </p:attrNameLst>
                                      </p:cBhvr>
                                      <p:rCtr x="0" y="1343"/>
                                    </p:animMotion>
                                  </p:childTnLst>
                                </p:cTn>
                              </p:par>
                              <p:par>
                                <p:cTn id="49" presetID="42" presetClass="path" presetSubtype="0" accel="50000" decel="50000" fill="hold" nodeType="withEffect">
                                  <p:stCondLst>
                                    <p:cond delay="4500"/>
                                  </p:stCondLst>
                                  <p:childTnLst>
                                    <p:animMotion origin="layout" path="M 2.91667E-6 -0.02685 L 2.91667E-6 0.0007 " pathEditMode="relative" rAng="0" ptsTypes="AA">
                                      <p:cBhvr>
                                        <p:cTn id="50" dur="500" fill="hold"/>
                                        <p:tgtEl>
                                          <p:spTgt spid="17"/>
                                        </p:tgtEl>
                                        <p:attrNameLst>
                                          <p:attrName>ppt_x</p:attrName>
                                          <p:attrName>ppt_y</p:attrName>
                                        </p:attrNameLst>
                                      </p:cBhvr>
                                      <p:rCtr x="0" y="1366"/>
                                    </p:animMotion>
                                  </p:childTnLst>
                                </p:cTn>
                              </p:par>
                              <p:par>
                                <p:cTn id="51" presetID="42" presetClass="path" presetSubtype="0" accel="50000" decel="50000" fill="hold" nodeType="withEffect">
                                  <p:stCondLst>
                                    <p:cond delay="5200"/>
                                  </p:stCondLst>
                                  <p:childTnLst>
                                    <p:animMotion origin="layout" path="M -2.08333E-6 -0.02685 L -2.08333E-6 -7.40741E-7 " pathEditMode="relative" rAng="0" ptsTypes="AA">
                                      <p:cBhvr>
                                        <p:cTn id="52" dur="500" fill="hold"/>
                                        <p:tgtEl>
                                          <p:spTgt spid="10"/>
                                        </p:tgtEl>
                                        <p:attrNameLst>
                                          <p:attrName>ppt_x</p:attrName>
                                          <p:attrName>ppt_y</p:attrName>
                                        </p:attrNameLst>
                                      </p:cBhvr>
                                      <p:rCtr x="0" y="1343"/>
                                    </p:animMotion>
                                  </p:childTnLst>
                                </p:cTn>
                              </p:par>
                              <p:par>
                                <p:cTn id="53" presetID="42" presetClass="path" presetSubtype="0" accel="50000" decel="50000" fill="hold" nodeType="withEffect">
                                  <p:stCondLst>
                                    <p:cond delay="5700"/>
                                  </p:stCondLst>
                                  <p:childTnLst>
                                    <p:animMotion origin="layout" path="M 1.11022E-16 -0.03727 L 1.11022E-16 0.00023 " pathEditMode="relative" rAng="0" ptsTypes="AA">
                                      <p:cBhvr>
                                        <p:cTn id="54" dur="500" fill="hold"/>
                                        <p:tgtEl>
                                          <p:spTgt spid="15"/>
                                        </p:tgtEl>
                                        <p:attrNameLst>
                                          <p:attrName>ppt_x</p:attrName>
                                          <p:attrName>ppt_y</p:attrName>
                                        </p:attrNameLst>
                                      </p:cBhvr>
                                      <p:rCtr x="0" y="1875"/>
                                    </p:animMotion>
                                  </p:childTnLst>
                                </p:cTn>
                              </p:par>
                              <p:par>
                                <p:cTn id="55" presetID="42" presetClass="path" presetSubtype="0" accel="50000" decel="50000" fill="hold" nodeType="withEffect">
                                  <p:stCondLst>
                                    <p:cond delay="4500"/>
                                  </p:stCondLst>
                                  <p:childTnLst>
                                    <p:animMotion origin="layout" path="M -2.08333E-6 -0.02685 L -2.08333E-6 -7.40741E-7 " pathEditMode="relative" rAng="0" ptsTypes="AA">
                                      <p:cBhvr>
                                        <p:cTn id="56" dur="500" fill="hold"/>
                                        <p:tgtEl>
                                          <p:spTgt spid="10"/>
                                        </p:tgtEl>
                                        <p:attrNameLst>
                                          <p:attrName>ppt_x</p:attrName>
                                          <p:attrName>ppt_y</p:attrName>
                                        </p:attrNameLst>
                                      </p:cBhvr>
                                      <p:rCtr x="0" y="1343"/>
                                    </p:animMotion>
                                  </p:childTnLst>
                                </p:cTn>
                              </p:par>
                              <p:par>
                                <p:cTn id="57" presetID="42" presetClass="path" presetSubtype="0" accel="50000" decel="50000" fill="hold" nodeType="withEffect">
                                  <p:stCondLst>
                                    <p:cond delay="5800"/>
                                  </p:stCondLst>
                                  <p:childTnLst>
                                    <p:animMotion origin="layout" path="M 3.75E-6 -0.02685 L 3.75E-6 -7.40741E-7 " pathEditMode="relative" rAng="0" ptsTypes="AA">
                                      <p:cBhvr>
                                        <p:cTn id="58" dur="500" fill="hold"/>
                                        <p:tgtEl>
                                          <p:spTgt spid="14"/>
                                        </p:tgtEl>
                                        <p:attrNameLst>
                                          <p:attrName>ppt_x</p:attrName>
                                          <p:attrName>ppt_y</p:attrName>
                                        </p:attrNameLst>
                                      </p:cBhvr>
                                      <p:rCtr x="0" y="1343"/>
                                    </p:animMotion>
                                  </p:childTnLst>
                                </p:cTn>
                              </p:par>
                              <p:par>
                                <p:cTn id="59" presetID="42" presetClass="path" presetSubtype="0" accel="50000" decel="50000" fill="hold" nodeType="withEffect">
                                  <p:stCondLst>
                                    <p:cond delay="5200"/>
                                  </p:stCondLst>
                                  <p:childTnLst>
                                    <p:animMotion origin="layout" path="M 8.33333E-7 -0.02963 L 8.33333E-7 -7.40741E-7 " pathEditMode="relative" rAng="0" ptsTypes="AA">
                                      <p:cBhvr>
                                        <p:cTn id="60" dur="500" fill="hold"/>
                                        <p:tgtEl>
                                          <p:spTgt spid="12"/>
                                        </p:tgtEl>
                                        <p:attrNameLst>
                                          <p:attrName>ppt_x</p:attrName>
                                          <p:attrName>ppt_y</p:attrName>
                                        </p:attrNameLst>
                                      </p:cBhvr>
                                      <p:rCtr x="0" y="1481"/>
                                    </p:animMotion>
                                  </p:childTnLst>
                                </p:cTn>
                              </p:par>
                              <p:par>
                                <p:cTn id="61" presetID="42" presetClass="path" presetSubtype="0" accel="50000" decel="50000" fill="hold" nodeType="withEffect">
                                  <p:stCondLst>
                                    <p:cond delay="5000"/>
                                  </p:stCondLst>
                                  <p:childTnLst>
                                    <p:animMotion origin="layout" path="M -3.54167E-6 -0.02685 L -3.54167E-6 -7.40741E-7 " pathEditMode="relative" rAng="0" ptsTypes="AA">
                                      <p:cBhvr>
                                        <p:cTn id="62" dur="500" fill="hold"/>
                                        <p:tgtEl>
                                          <p:spTgt spid="16"/>
                                        </p:tgtEl>
                                        <p:attrNameLst>
                                          <p:attrName>ppt_x</p:attrName>
                                          <p:attrName>ppt_y</p:attrName>
                                        </p:attrNameLst>
                                      </p:cBhvr>
                                      <p:rCtr x="0" y="1343"/>
                                    </p:animMotion>
                                  </p:childTnLst>
                                </p:cTn>
                              </p:par>
                              <p:par>
                                <p:cTn id="63" presetID="42" presetClass="path" presetSubtype="0" accel="50000" decel="50000" fill="hold" nodeType="withEffect">
                                  <p:stCondLst>
                                    <p:cond delay="5500"/>
                                  </p:stCondLst>
                                  <p:childTnLst>
                                    <p:animMotion origin="layout" path="M -2.70833E-6 -0.02685 L -2.70833E-6 -7.40741E-7 " pathEditMode="relative" rAng="0" ptsTypes="AA">
                                      <p:cBhvr>
                                        <p:cTn id="64" dur="500" fill="hold"/>
                                        <p:tgtEl>
                                          <p:spTgt spid="13"/>
                                        </p:tgtEl>
                                        <p:attrNameLst>
                                          <p:attrName>ppt_x</p:attrName>
                                          <p:attrName>ppt_y</p:attrName>
                                        </p:attrNameLst>
                                      </p:cBhvr>
                                      <p:rCtr x="0" y="1343"/>
                                    </p:animMotion>
                                  </p:childTnLst>
                                </p:cTn>
                              </p:par>
                              <p:par>
                                <p:cTn id="65" presetID="42" presetClass="path" presetSubtype="0" repeatCount="2000" accel="50000" decel="50000" fill="hold" nodeType="withEffect">
                                  <p:stCondLst>
                                    <p:cond delay="5700"/>
                                  </p:stCondLst>
                                  <p:childTnLst>
                                    <p:animMotion origin="layout" path="M 8.33333E-7 -0.02685 L 8.33333E-7 0.00023 " pathEditMode="relative" rAng="0" ptsTypes="AA">
                                      <p:cBhvr>
                                        <p:cTn id="66" dur="500" fill="hold"/>
                                        <p:tgtEl>
                                          <p:spTgt spid="12"/>
                                        </p:tgtEl>
                                        <p:attrNameLst>
                                          <p:attrName>ppt_x</p:attrName>
                                          <p:attrName>ppt_y</p:attrName>
                                        </p:attrNameLst>
                                      </p:cBhvr>
                                      <p:rCtr x="0" y="1343"/>
                                    </p:animMotion>
                                  </p:childTnLst>
                                </p:cTn>
                              </p:par>
                              <p:par>
                                <p:cTn id="67" presetID="42" presetClass="path" presetSubtype="0" accel="50000" decel="50000" fill="hold" nodeType="withEffect">
                                  <p:stCondLst>
                                    <p:cond delay="4900"/>
                                  </p:stCondLst>
                                  <p:childTnLst>
                                    <p:animMotion origin="layout" path="M 4.375E-6 -4.44444E-6 L 4.375E-6 -7.40741E-7 " pathEditMode="relative" rAng="0" ptsTypes="AA">
                                      <p:cBhvr>
                                        <p:cTn id="68" dur="700" fill="hold"/>
                                        <p:tgtEl>
                                          <p:spTgt spid="11"/>
                                        </p:tgtEl>
                                        <p:attrNameLst>
                                          <p:attrName>ppt_x</p:attrName>
                                          <p:attrName>ppt_y</p:attrName>
                                        </p:attrNameLst>
                                      </p:cBhvr>
                                      <p:rCtr x="0" y="1065"/>
                                    </p:animMotion>
                                  </p:childTnLst>
                                </p:cTn>
                              </p:par>
                              <p:par>
                                <p:cTn id="69" presetID="42" presetClass="path" presetSubtype="0" repeatCount="3000" accel="50000" decel="50000" fill="hold" nodeType="withEffect">
                                  <p:stCondLst>
                                    <p:cond delay="4900"/>
                                  </p:stCondLst>
                                  <p:childTnLst>
                                    <p:animMotion origin="layout" path="M 3.75E-6 -0.02685 L 3.75E-6 -7.40741E-7 " pathEditMode="relative" rAng="0" ptsTypes="AA">
                                      <p:cBhvr>
                                        <p:cTn id="70" dur="500" fill="hold"/>
                                        <p:tgtEl>
                                          <p:spTgt spid="14"/>
                                        </p:tgtEl>
                                        <p:attrNameLst>
                                          <p:attrName>ppt_x</p:attrName>
                                          <p:attrName>ppt_y</p:attrName>
                                        </p:attrNameLst>
                                      </p:cBhvr>
                                      <p:rCtr x="0" y="1343"/>
                                    </p:animMotion>
                                  </p:childTnLst>
                                </p:cTn>
                              </p:par>
                              <p:par>
                                <p:cTn id="71" presetID="42" presetClass="path" presetSubtype="0" repeatCount="2000" accel="50000" decel="50000" fill="hold" nodeType="withEffect">
                                  <p:stCondLst>
                                    <p:cond delay="5200"/>
                                  </p:stCondLst>
                                  <p:childTnLst>
                                    <p:animMotion origin="layout" path="M -6.25E-7 -0.0081 L -6.25E-7 0.00023 " pathEditMode="relative" rAng="0" ptsTypes="AA">
                                      <p:cBhvr>
                                        <p:cTn id="72" dur="400" fill="hold"/>
                                        <p:tgtEl>
                                          <p:spTgt spid="18"/>
                                        </p:tgtEl>
                                        <p:attrNameLst>
                                          <p:attrName>ppt_x</p:attrName>
                                          <p:attrName>ppt_y</p:attrName>
                                        </p:attrNameLst>
                                      </p:cBhvr>
                                      <p:rCtr x="0" y="41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V_Animation-FINAL-Full-length.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9144266" cy="5143500"/>
          </a:xfrm>
        </p:spPr>
      </p:pic>
    </p:spTree>
    <p:extLst>
      <p:ext uri="{BB962C8B-B14F-4D97-AF65-F5344CB8AC3E}">
        <p14:creationId xmlns:p14="http://schemas.microsoft.com/office/powerpoint/2010/main" val="19571405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F497C"/>
        </a:solidFill>
        <a:effectLst/>
      </p:bgPr>
    </p:bg>
    <p:spTree>
      <p:nvGrpSpPr>
        <p:cNvPr id="1" name=""/>
        <p:cNvGrpSpPr/>
        <p:nvPr/>
      </p:nvGrpSpPr>
      <p:grpSpPr>
        <a:xfrm>
          <a:off x="0" y="0"/>
          <a:ext cx="0" cy="0"/>
          <a:chOff x="0" y="0"/>
          <a:chExt cx="0" cy="0"/>
        </a:xfrm>
      </p:grpSpPr>
      <p:sp>
        <p:nvSpPr>
          <p:cNvPr id="2" name="Rectangle 1"/>
          <p:cNvSpPr/>
          <p:nvPr/>
        </p:nvSpPr>
        <p:spPr>
          <a:xfrm>
            <a:off x="-71437" y="1"/>
            <a:ext cx="9286875" cy="551627"/>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defTabSz="914362"/>
            <a:endParaRPr lang="hr-HR" dirty="0">
              <a:solidFill>
                <a:prstClr val="white"/>
              </a:solidFill>
              <a:latin typeface="Raleway" panose="020B0003030101060003" pitchFamily="34" charset="0"/>
            </a:endParaRPr>
          </a:p>
        </p:txBody>
      </p:sp>
      <p:pic>
        <p:nvPicPr>
          <p:cNvPr id="4" name="Picture 3"/>
          <p:cNvPicPr>
            <a:picLocks noChangeAspect="1"/>
          </p:cNvPicPr>
          <p:nvPr/>
        </p:nvPicPr>
        <p:blipFill>
          <a:blip r:embed="rId3"/>
          <a:stretch>
            <a:fillRect/>
          </a:stretch>
        </p:blipFill>
        <p:spPr>
          <a:xfrm>
            <a:off x="72560" y="96848"/>
            <a:ext cx="1187399" cy="334665"/>
          </a:xfrm>
          <a:prstGeom prst="rect">
            <a:avLst/>
          </a:prstGeom>
        </p:spPr>
      </p:pic>
      <p:grpSp>
        <p:nvGrpSpPr>
          <p:cNvPr id="6" name="Group 5"/>
          <p:cNvGrpSpPr/>
          <p:nvPr/>
        </p:nvGrpSpPr>
        <p:grpSpPr>
          <a:xfrm>
            <a:off x="0" y="533839"/>
            <a:ext cx="9144000" cy="48295"/>
            <a:chOff x="1961228" y="4924834"/>
            <a:chExt cx="9795252" cy="185900"/>
          </a:xfrm>
        </p:grpSpPr>
        <p:pic>
          <p:nvPicPr>
            <p:cNvPr id="9" name="Picture 8"/>
            <p:cNvPicPr>
              <a:picLocks/>
            </p:cNvPicPr>
            <p:nvPr/>
          </p:nvPicPr>
          <p:blipFill>
            <a:blip r:embed="rId4"/>
            <a:stretch>
              <a:fillRect/>
            </a:stretch>
          </p:blipFill>
          <p:spPr>
            <a:xfrm>
              <a:off x="1961228" y="4924834"/>
              <a:ext cx="900000" cy="185900"/>
            </a:xfrm>
            <a:prstGeom prst="rect">
              <a:avLst/>
            </a:prstGeom>
          </p:spPr>
        </p:pic>
        <p:pic>
          <p:nvPicPr>
            <p:cNvPr id="10" name="Picture 9"/>
            <p:cNvPicPr>
              <a:picLocks/>
            </p:cNvPicPr>
            <p:nvPr/>
          </p:nvPicPr>
          <p:blipFill>
            <a:blip r:embed="rId5"/>
            <a:stretch>
              <a:fillRect/>
            </a:stretch>
          </p:blipFill>
          <p:spPr>
            <a:xfrm>
              <a:off x="2850753" y="4924834"/>
              <a:ext cx="900000" cy="185900"/>
            </a:xfrm>
            <a:prstGeom prst="rect">
              <a:avLst/>
            </a:prstGeom>
          </p:spPr>
        </p:pic>
        <p:pic>
          <p:nvPicPr>
            <p:cNvPr id="11" name="Picture 10"/>
            <p:cNvPicPr>
              <a:picLocks/>
            </p:cNvPicPr>
            <p:nvPr/>
          </p:nvPicPr>
          <p:blipFill>
            <a:blip r:embed="rId6"/>
            <a:stretch>
              <a:fillRect/>
            </a:stretch>
          </p:blipFill>
          <p:spPr>
            <a:xfrm>
              <a:off x="3740278" y="4924834"/>
              <a:ext cx="900000" cy="185900"/>
            </a:xfrm>
            <a:prstGeom prst="rect">
              <a:avLst/>
            </a:prstGeom>
          </p:spPr>
        </p:pic>
        <p:pic>
          <p:nvPicPr>
            <p:cNvPr id="12" name="Picture 11"/>
            <p:cNvPicPr>
              <a:picLocks/>
            </p:cNvPicPr>
            <p:nvPr/>
          </p:nvPicPr>
          <p:blipFill>
            <a:blip r:embed="rId7"/>
            <a:stretch>
              <a:fillRect/>
            </a:stretch>
          </p:blipFill>
          <p:spPr>
            <a:xfrm>
              <a:off x="4629803" y="4924834"/>
              <a:ext cx="900000" cy="185900"/>
            </a:xfrm>
            <a:prstGeom prst="rect">
              <a:avLst/>
            </a:prstGeom>
          </p:spPr>
        </p:pic>
        <p:pic>
          <p:nvPicPr>
            <p:cNvPr id="13" name="Picture 12"/>
            <p:cNvPicPr>
              <a:picLocks/>
            </p:cNvPicPr>
            <p:nvPr/>
          </p:nvPicPr>
          <p:blipFill>
            <a:blip r:embed="rId8"/>
            <a:stretch>
              <a:fillRect/>
            </a:stretch>
          </p:blipFill>
          <p:spPr>
            <a:xfrm>
              <a:off x="5519328" y="4924834"/>
              <a:ext cx="900000" cy="185900"/>
            </a:xfrm>
            <a:prstGeom prst="rect">
              <a:avLst/>
            </a:prstGeom>
          </p:spPr>
        </p:pic>
        <p:pic>
          <p:nvPicPr>
            <p:cNvPr id="14" name="Picture 13"/>
            <p:cNvPicPr>
              <a:picLocks/>
            </p:cNvPicPr>
            <p:nvPr/>
          </p:nvPicPr>
          <p:blipFill>
            <a:blip r:embed="rId9"/>
            <a:stretch>
              <a:fillRect/>
            </a:stretch>
          </p:blipFill>
          <p:spPr>
            <a:xfrm>
              <a:off x="6408853" y="4924834"/>
              <a:ext cx="900000" cy="185900"/>
            </a:xfrm>
            <a:prstGeom prst="rect">
              <a:avLst/>
            </a:prstGeom>
          </p:spPr>
        </p:pic>
        <p:pic>
          <p:nvPicPr>
            <p:cNvPr id="15" name="Picture 14"/>
            <p:cNvPicPr>
              <a:picLocks/>
            </p:cNvPicPr>
            <p:nvPr/>
          </p:nvPicPr>
          <p:blipFill>
            <a:blip r:embed="rId10"/>
            <a:stretch>
              <a:fillRect/>
            </a:stretch>
          </p:blipFill>
          <p:spPr>
            <a:xfrm>
              <a:off x="7298378" y="4924834"/>
              <a:ext cx="900000" cy="185900"/>
            </a:xfrm>
            <a:prstGeom prst="rect">
              <a:avLst/>
            </a:prstGeom>
          </p:spPr>
        </p:pic>
        <p:pic>
          <p:nvPicPr>
            <p:cNvPr id="16" name="Picture 15"/>
            <p:cNvPicPr>
              <a:picLocks/>
            </p:cNvPicPr>
            <p:nvPr/>
          </p:nvPicPr>
          <p:blipFill>
            <a:blip r:embed="rId11"/>
            <a:stretch>
              <a:fillRect/>
            </a:stretch>
          </p:blipFill>
          <p:spPr>
            <a:xfrm>
              <a:off x="8187903" y="4924834"/>
              <a:ext cx="900000" cy="185900"/>
            </a:xfrm>
            <a:prstGeom prst="rect">
              <a:avLst/>
            </a:prstGeom>
          </p:spPr>
        </p:pic>
        <p:pic>
          <p:nvPicPr>
            <p:cNvPr id="17" name="Picture 16"/>
            <p:cNvPicPr>
              <a:picLocks/>
            </p:cNvPicPr>
            <p:nvPr/>
          </p:nvPicPr>
          <p:blipFill>
            <a:blip r:embed="rId12"/>
            <a:stretch>
              <a:fillRect/>
            </a:stretch>
          </p:blipFill>
          <p:spPr>
            <a:xfrm>
              <a:off x="9077428" y="4924834"/>
              <a:ext cx="900000" cy="185900"/>
            </a:xfrm>
            <a:prstGeom prst="rect">
              <a:avLst/>
            </a:prstGeom>
          </p:spPr>
        </p:pic>
        <p:pic>
          <p:nvPicPr>
            <p:cNvPr id="18" name="Picture 17"/>
            <p:cNvPicPr>
              <a:picLocks/>
            </p:cNvPicPr>
            <p:nvPr/>
          </p:nvPicPr>
          <p:blipFill>
            <a:blip r:embed="rId13"/>
            <a:stretch>
              <a:fillRect/>
            </a:stretch>
          </p:blipFill>
          <p:spPr>
            <a:xfrm>
              <a:off x="9966953" y="4924834"/>
              <a:ext cx="900000" cy="185900"/>
            </a:xfrm>
            <a:prstGeom prst="rect">
              <a:avLst/>
            </a:prstGeom>
          </p:spPr>
        </p:pic>
        <p:pic>
          <p:nvPicPr>
            <p:cNvPr id="19" name="Picture 18"/>
            <p:cNvPicPr>
              <a:picLocks/>
            </p:cNvPicPr>
            <p:nvPr/>
          </p:nvPicPr>
          <p:blipFill>
            <a:blip r:embed="rId14"/>
            <a:stretch>
              <a:fillRect/>
            </a:stretch>
          </p:blipFill>
          <p:spPr>
            <a:xfrm>
              <a:off x="10856480" y="4924834"/>
              <a:ext cx="900000" cy="185900"/>
            </a:xfrm>
            <a:prstGeom prst="rect">
              <a:avLst/>
            </a:prstGeom>
          </p:spPr>
        </p:pic>
      </p:grpSp>
      <p:sp>
        <p:nvSpPr>
          <p:cNvPr id="47" name="Rectangle 46"/>
          <p:cNvSpPr/>
          <p:nvPr/>
        </p:nvSpPr>
        <p:spPr>
          <a:xfrm>
            <a:off x="-71437" y="4863904"/>
            <a:ext cx="9286875" cy="279596"/>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defTabSz="914362"/>
            <a:endParaRPr lang="hr-HR" dirty="0">
              <a:solidFill>
                <a:prstClr val="white"/>
              </a:solidFill>
              <a:latin typeface="Raleway" panose="020B0003030101060003" pitchFamily="34" charset="0"/>
            </a:endParaRPr>
          </a:p>
        </p:txBody>
      </p:sp>
      <p:grpSp>
        <p:nvGrpSpPr>
          <p:cNvPr id="42" name="Group 41"/>
          <p:cNvGrpSpPr/>
          <p:nvPr/>
        </p:nvGrpSpPr>
        <p:grpSpPr>
          <a:xfrm>
            <a:off x="-1682" y="4821105"/>
            <a:ext cx="9144000" cy="48295"/>
            <a:chOff x="1961228" y="4924834"/>
            <a:chExt cx="9795252" cy="185900"/>
          </a:xfrm>
        </p:grpSpPr>
        <p:pic>
          <p:nvPicPr>
            <p:cNvPr id="49" name="Picture 48"/>
            <p:cNvPicPr>
              <a:picLocks/>
            </p:cNvPicPr>
            <p:nvPr/>
          </p:nvPicPr>
          <p:blipFill>
            <a:blip r:embed="rId4"/>
            <a:stretch>
              <a:fillRect/>
            </a:stretch>
          </p:blipFill>
          <p:spPr>
            <a:xfrm>
              <a:off x="1961228" y="4924834"/>
              <a:ext cx="900000" cy="185900"/>
            </a:xfrm>
            <a:prstGeom prst="rect">
              <a:avLst/>
            </a:prstGeom>
          </p:spPr>
        </p:pic>
        <p:pic>
          <p:nvPicPr>
            <p:cNvPr id="50" name="Picture 49"/>
            <p:cNvPicPr>
              <a:picLocks/>
            </p:cNvPicPr>
            <p:nvPr/>
          </p:nvPicPr>
          <p:blipFill>
            <a:blip r:embed="rId5"/>
            <a:stretch>
              <a:fillRect/>
            </a:stretch>
          </p:blipFill>
          <p:spPr>
            <a:xfrm>
              <a:off x="2850753" y="4924834"/>
              <a:ext cx="900000" cy="185900"/>
            </a:xfrm>
            <a:prstGeom prst="rect">
              <a:avLst/>
            </a:prstGeom>
          </p:spPr>
        </p:pic>
        <p:pic>
          <p:nvPicPr>
            <p:cNvPr id="51" name="Picture 50"/>
            <p:cNvPicPr>
              <a:picLocks/>
            </p:cNvPicPr>
            <p:nvPr/>
          </p:nvPicPr>
          <p:blipFill>
            <a:blip r:embed="rId6"/>
            <a:stretch>
              <a:fillRect/>
            </a:stretch>
          </p:blipFill>
          <p:spPr>
            <a:xfrm>
              <a:off x="3740278" y="4924834"/>
              <a:ext cx="900000" cy="185900"/>
            </a:xfrm>
            <a:prstGeom prst="rect">
              <a:avLst/>
            </a:prstGeom>
          </p:spPr>
        </p:pic>
        <p:pic>
          <p:nvPicPr>
            <p:cNvPr id="52" name="Picture 51"/>
            <p:cNvPicPr>
              <a:picLocks/>
            </p:cNvPicPr>
            <p:nvPr/>
          </p:nvPicPr>
          <p:blipFill>
            <a:blip r:embed="rId7"/>
            <a:stretch>
              <a:fillRect/>
            </a:stretch>
          </p:blipFill>
          <p:spPr>
            <a:xfrm>
              <a:off x="4629803" y="4924834"/>
              <a:ext cx="900000" cy="185900"/>
            </a:xfrm>
            <a:prstGeom prst="rect">
              <a:avLst/>
            </a:prstGeom>
          </p:spPr>
        </p:pic>
        <p:pic>
          <p:nvPicPr>
            <p:cNvPr id="53" name="Picture 52"/>
            <p:cNvPicPr>
              <a:picLocks/>
            </p:cNvPicPr>
            <p:nvPr/>
          </p:nvPicPr>
          <p:blipFill>
            <a:blip r:embed="rId8"/>
            <a:stretch>
              <a:fillRect/>
            </a:stretch>
          </p:blipFill>
          <p:spPr>
            <a:xfrm>
              <a:off x="5519328" y="4924834"/>
              <a:ext cx="900000" cy="185900"/>
            </a:xfrm>
            <a:prstGeom prst="rect">
              <a:avLst/>
            </a:prstGeom>
          </p:spPr>
        </p:pic>
        <p:pic>
          <p:nvPicPr>
            <p:cNvPr id="54" name="Picture 53"/>
            <p:cNvPicPr>
              <a:picLocks/>
            </p:cNvPicPr>
            <p:nvPr/>
          </p:nvPicPr>
          <p:blipFill>
            <a:blip r:embed="rId9"/>
            <a:stretch>
              <a:fillRect/>
            </a:stretch>
          </p:blipFill>
          <p:spPr>
            <a:xfrm>
              <a:off x="6408853" y="4924834"/>
              <a:ext cx="900000" cy="185900"/>
            </a:xfrm>
            <a:prstGeom prst="rect">
              <a:avLst/>
            </a:prstGeom>
          </p:spPr>
        </p:pic>
        <p:pic>
          <p:nvPicPr>
            <p:cNvPr id="55" name="Picture 54"/>
            <p:cNvPicPr>
              <a:picLocks/>
            </p:cNvPicPr>
            <p:nvPr/>
          </p:nvPicPr>
          <p:blipFill>
            <a:blip r:embed="rId10"/>
            <a:stretch>
              <a:fillRect/>
            </a:stretch>
          </p:blipFill>
          <p:spPr>
            <a:xfrm>
              <a:off x="7298378" y="4924834"/>
              <a:ext cx="900000" cy="185900"/>
            </a:xfrm>
            <a:prstGeom prst="rect">
              <a:avLst/>
            </a:prstGeom>
          </p:spPr>
        </p:pic>
        <p:pic>
          <p:nvPicPr>
            <p:cNvPr id="56" name="Picture 55"/>
            <p:cNvPicPr>
              <a:picLocks/>
            </p:cNvPicPr>
            <p:nvPr/>
          </p:nvPicPr>
          <p:blipFill>
            <a:blip r:embed="rId11"/>
            <a:stretch>
              <a:fillRect/>
            </a:stretch>
          </p:blipFill>
          <p:spPr>
            <a:xfrm>
              <a:off x="8187903" y="4924834"/>
              <a:ext cx="900000" cy="185900"/>
            </a:xfrm>
            <a:prstGeom prst="rect">
              <a:avLst/>
            </a:prstGeom>
          </p:spPr>
        </p:pic>
        <p:pic>
          <p:nvPicPr>
            <p:cNvPr id="57" name="Picture 56"/>
            <p:cNvPicPr>
              <a:picLocks/>
            </p:cNvPicPr>
            <p:nvPr/>
          </p:nvPicPr>
          <p:blipFill>
            <a:blip r:embed="rId12"/>
            <a:stretch>
              <a:fillRect/>
            </a:stretch>
          </p:blipFill>
          <p:spPr>
            <a:xfrm>
              <a:off x="9077428" y="4924834"/>
              <a:ext cx="900000" cy="185900"/>
            </a:xfrm>
            <a:prstGeom prst="rect">
              <a:avLst/>
            </a:prstGeom>
          </p:spPr>
        </p:pic>
        <p:pic>
          <p:nvPicPr>
            <p:cNvPr id="58" name="Picture 57"/>
            <p:cNvPicPr>
              <a:picLocks/>
            </p:cNvPicPr>
            <p:nvPr/>
          </p:nvPicPr>
          <p:blipFill>
            <a:blip r:embed="rId13"/>
            <a:stretch>
              <a:fillRect/>
            </a:stretch>
          </p:blipFill>
          <p:spPr>
            <a:xfrm>
              <a:off x="9966953" y="4924834"/>
              <a:ext cx="900000" cy="185900"/>
            </a:xfrm>
            <a:prstGeom prst="rect">
              <a:avLst/>
            </a:prstGeom>
          </p:spPr>
        </p:pic>
        <p:pic>
          <p:nvPicPr>
            <p:cNvPr id="59" name="Picture 58"/>
            <p:cNvPicPr>
              <a:picLocks/>
            </p:cNvPicPr>
            <p:nvPr/>
          </p:nvPicPr>
          <p:blipFill>
            <a:blip r:embed="rId14"/>
            <a:stretch>
              <a:fillRect/>
            </a:stretch>
          </p:blipFill>
          <p:spPr>
            <a:xfrm>
              <a:off x="10856480" y="4924834"/>
              <a:ext cx="900000" cy="185900"/>
            </a:xfrm>
            <a:prstGeom prst="rect">
              <a:avLst/>
            </a:prstGeom>
          </p:spPr>
        </p:pic>
      </p:grpSp>
      <p:sp>
        <p:nvSpPr>
          <p:cNvPr id="25" name="TextBox 24"/>
          <p:cNvSpPr txBox="1"/>
          <p:nvPr/>
        </p:nvSpPr>
        <p:spPr>
          <a:xfrm>
            <a:off x="143784" y="2656291"/>
            <a:ext cx="3517743" cy="2631484"/>
          </a:xfrm>
          <a:prstGeom prst="rect">
            <a:avLst/>
          </a:prstGeom>
          <a:noFill/>
        </p:spPr>
        <p:txBody>
          <a:bodyPr wrap="square" lIns="91432" tIns="45717" rIns="91432" bIns="45717" rtlCol="0">
            <a:spAutoFit/>
          </a:bodyPr>
          <a:lstStyle/>
          <a:p>
            <a:pPr marL="135018" indent="-135018" defTabSz="914362">
              <a:lnSpc>
                <a:spcPts val="1800"/>
              </a:lnSpc>
            </a:pPr>
            <a:r>
              <a:rPr lang="hr-HR" sz="1100" b="1" dirty="0" smtClean="0">
                <a:solidFill>
                  <a:srgbClr val="FFD149"/>
                </a:solidFill>
                <a:latin typeface="Arial" panose="020B0604020202020204" pitchFamily="34" charset="0"/>
                <a:cs typeface="Arial" panose="020B0604020202020204" pitchFamily="34" charset="0"/>
              </a:rPr>
              <a:t>MUSIC RIGHTS </a:t>
            </a:r>
            <a:r>
              <a:rPr lang="hr-HR" sz="1100" b="1" dirty="0">
                <a:solidFill>
                  <a:srgbClr val="FFD149"/>
                </a:solidFill>
                <a:latin typeface="Arial" panose="020B0604020202020204" pitchFamily="34" charset="0"/>
                <a:cs typeface="Arial" panose="020B0604020202020204" pitchFamily="34" charset="0"/>
              </a:rPr>
              <a:t>OWNERS:</a:t>
            </a:r>
            <a:endParaRPr lang="hr-HR" sz="1100" dirty="0">
              <a:solidFill>
                <a:srgbClr val="FFD149"/>
              </a:solidFill>
              <a:latin typeface="Arial" panose="020B0604020202020204" pitchFamily="34" charset="0"/>
              <a:cs typeface="Arial" panose="020B0604020202020204" pitchFamily="34" charset="0"/>
            </a:endParaRPr>
          </a:p>
          <a:p>
            <a:pPr marL="135018" indent="-135018" defTabSz="914362">
              <a:lnSpc>
                <a:spcPts val="1800"/>
              </a:lnSpc>
              <a:buFont typeface="Arial"/>
              <a:buChar char="•"/>
            </a:pP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C</a:t>
            </a:r>
            <a:r>
              <a:rPr lang="en-US" sz="1200" dirty="0" smtClean="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ollected </a:t>
            </a: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&amp; distributed Royalty income </a:t>
            </a:r>
          </a:p>
          <a:p>
            <a:pPr marL="135018" indent="-135018" defTabSz="914362">
              <a:lnSpc>
                <a:spcPts val="1800"/>
              </a:lnSpc>
              <a:buFont typeface="Arial"/>
              <a:buChar char="•"/>
            </a:pP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Real time usage monitoring</a:t>
            </a:r>
          </a:p>
          <a:p>
            <a:pPr marL="135018" indent="-135018" defTabSz="914362">
              <a:lnSpc>
                <a:spcPts val="1800"/>
              </a:lnSpc>
              <a:buFont typeface="Arial"/>
              <a:buChar char="•"/>
            </a:pP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Cue Sheet verification</a:t>
            </a:r>
          </a:p>
          <a:p>
            <a:pPr marL="135018" indent="-135018" defTabSz="914362">
              <a:lnSpc>
                <a:spcPts val="1800"/>
              </a:lnSpc>
              <a:buFont typeface="Arial"/>
              <a:buChar char="•"/>
            </a:pP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M</a:t>
            </a:r>
            <a:r>
              <a:rPr lang="en-US" sz="1200" dirty="0" smtClean="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icro </a:t>
            </a: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licensing </a:t>
            </a:r>
            <a:r>
              <a:rPr lang="en-US" sz="1200" dirty="0" smtClean="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&amp; Self-billing </a:t>
            </a:r>
            <a:endPar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a:lnSpc>
                <a:spcPts val="1800"/>
              </a:lnSpc>
              <a:buFont typeface="Arial"/>
              <a:buChar char="•"/>
            </a:pPr>
            <a:r>
              <a:rPr lang="en-GB" sz="1200" dirty="0">
                <a:solidFill>
                  <a:prstClr val="white"/>
                </a:solidFill>
                <a:latin typeface="Arial" panose="020B0604020202020204" pitchFamily="34" charset="0"/>
                <a:cs typeface="Arial" panose="020B0604020202020204" pitchFamily="34" charset="0"/>
              </a:rPr>
              <a:t>Retain 100% of </a:t>
            </a:r>
            <a:r>
              <a:rPr lang="en-GB" sz="1200" dirty="0" smtClean="0">
                <a:solidFill>
                  <a:prstClr val="white"/>
                </a:solidFill>
                <a:latin typeface="Arial" panose="020B0604020202020204" pitchFamily="34" charset="0"/>
                <a:cs typeface="Arial" panose="020B0604020202020204" pitchFamily="34" charset="0"/>
              </a:rPr>
              <a:t>rights </a:t>
            </a:r>
            <a:r>
              <a:rPr lang="mr-IN" sz="1200" dirty="0" smtClean="0">
                <a:solidFill>
                  <a:prstClr val="white"/>
                </a:solidFill>
                <a:latin typeface="Arial" panose="020B0604020202020204" pitchFamily="34" charset="0"/>
                <a:cs typeface="Arial" panose="020B0604020202020204" pitchFamily="34" charset="0"/>
              </a:rPr>
              <a:t>–</a:t>
            </a:r>
            <a:r>
              <a:rPr lang="en-GB" sz="1200" dirty="0" smtClean="0">
                <a:solidFill>
                  <a:prstClr val="white"/>
                </a:solidFill>
                <a:latin typeface="Arial" panose="020B0604020202020204" pitchFamily="34" charset="0"/>
                <a:cs typeface="Arial" panose="020B0604020202020204" pitchFamily="34" charset="0"/>
              </a:rPr>
              <a:t> low commissions</a:t>
            </a:r>
            <a:endParaRPr lang="en-GB" sz="1200" dirty="0">
              <a:solidFill>
                <a:prstClr val="white"/>
              </a:solidFill>
              <a:latin typeface="Arial" panose="020B0604020202020204" pitchFamily="34" charset="0"/>
              <a:cs typeface="Arial" panose="020B0604020202020204" pitchFamily="34" charset="0"/>
            </a:endParaRPr>
          </a:p>
          <a:p>
            <a:pPr marL="135018" indent="-135018">
              <a:lnSpc>
                <a:spcPts val="1800"/>
              </a:lnSpc>
              <a:buFont typeface="Arial"/>
              <a:buChar char="•"/>
            </a:pPr>
            <a:r>
              <a:rPr lang="en-GB" sz="1200" dirty="0">
                <a:solidFill>
                  <a:srgbClr val="FFFFFF"/>
                </a:solidFill>
                <a:latin typeface="Arial" panose="020B0604020202020204" pitchFamily="34" charset="0"/>
                <a:ea typeface="Arial Unicode MS" panose="020B0604020202020204" pitchFamily="34" charset="-128"/>
                <a:cs typeface="Arial" panose="020B0604020202020204" pitchFamily="34" charset="0"/>
                <a:sym typeface="Arial" charset="0"/>
              </a:rPr>
              <a:t>Pre-cleared for worldwide usage with Geo Blocking</a:t>
            </a:r>
          </a:p>
          <a:p>
            <a:pPr marL="135018" indent="-135018">
              <a:lnSpc>
                <a:spcPts val="1800"/>
              </a:lnSpc>
              <a:buFont typeface="Arial"/>
              <a:buChar char="•"/>
            </a:pPr>
            <a:endPar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defTabSz="914362">
              <a:lnSpc>
                <a:spcPts val="1800"/>
              </a:lnSpc>
            </a:pPr>
            <a:endParaRPr lang="en-US" sz="16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defTabSz="914362">
              <a:lnSpc>
                <a:spcPts val="1800"/>
              </a:lnSpc>
            </a:pPr>
            <a:endParaRPr lang="hr-HR" sz="1600" dirty="0">
              <a:solidFill>
                <a:prstClr val="black"/>
              </a:solidFill>
              <a:latin typeface="Arial" panose="020B0604020202020204" pitchFamily="34" charset="0"/>
              <a:cs typeface="Arial" panose="020B0604020202020204" pitchFamily="34" charset="0"/>
            </a:endParaRPr>
          </a:p>
        </p:txBody>
      </p:sp>
      <p:sp>
        <p:nvSpPr>
          <p:cNvPr id="43" name="TextBox 42"/>
          <p:cNvSpPr txBox="1"/>
          <p:nvPr/>
        </p:nvSpPr>
        <p:spPr>
          <a:xfrm>
            <a:off x="6312906" y="2697201"/>
            <a:ext cx="2554901" cy="2631484"/>
          </a:xfrm>
          <a:prstGeom prst="rect">
            <a:avLst/>
          </a:prstGeom>
          <a:noFill/>
        </p:spPr>
        <p:txBody>
          <a:bodyPr wrap="square" lIns="91432" tIns="45717" rIns="91432" bIns="45717" rtlCol="0">
            <a:spAutoFit/>
          </a:bodyPr>
          <a:lstStyle/>
          <a:p>
            <a:pPr marL="135018" indent="-135018" defTabSz="914362">
              <a:lnSpc>
                <a:spcPts val="1800"/>
              </a:lnSpc>
            </a:pPr>
            <a:r>
              <a:rPr lang="hr-HR" sz="1100" b="1" dirty="0">
                <a:solidFill>
                  <a:srgbClr val="FFD149"/>
                </a:solidFill>
                <a:latin typeface="Arial" panose="020B0604020202020204" pitchFamily="34" charset="0"/>
                <a:cs typeface="Arial" panose="020B0604020202020204" pitchFamily="34" charset="0"/>
              </a:rPr>
              <a:t>FILM MAKERS </a:t>
            </a:r>
            <a:r>
              <a:rPr lang="hr-HR" sz="1100" b="1" dirty="0" smtClean="0">
                <a:solidFill>
                  <a:srgbClr val="FFD149"/>
                </a:solidFill>
                <a:latin typeface="Arial" panose="020B0604020202020204" pitchFamily="34" charset="0"/>
                <a:cs typeface="Arial" panose="020B0604020202020204" pitchFamily="34" charset="0"/>
              </a:rPr>
              <a:t>&amp; CONSUMERS:</a:t>
            </a:r>
            <a:endParaRPr lang="en-US" sz="1100" dirty="0">
              <a:solidFill>
                <a:srgbClr val="FFD149"/>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a:lnSpc>
                <a:spcPts val="1800"/>
              </a:lnSpc>
              <a:buFont typeface="Arial"/>
              <a:buChar char="•"/>
              <a:defRPr/>
            </a:pPr>
            <a:r>
              <a:rPr lang="en-US" sz="1200" dirty="0">
                <a:solidFill>
                  <a:srgbClr val="FFFFFF"/>
                </a:solidFill>
                <a:latin typeface="Arial" panose="020B0604020202020204" pitchFamily="34" charset="0"/>
                <a:cs typeface="Arial" panose="020B0604020202020204" pitchFamily="34" charset="0"/>
              </a:rPr>
              <a:t>Fast-precise music search</a:t>
            </a:r>
          </a:p>
          <a:p>
            <a:pPr marL="135018" indent="-135018">
              <a:lnSpc>
                <a:spcPts val="1800"/>
              </a:lnSpc>
              <a:buFont typeface="Arial"/>
              <a:buChar char="•"/>
              <a:defRPr/>
            </a:pPr>
            <a:r>
              <a:rPr lang="en-GB" sz="1200" dirty="0">
                <a:solidFill>
                  <a:srgbClr val="FFFFFF"/>
                </a:solidFill>
                <a:latin typeface="Arial" panose="020B0604020202020204" pitchFamily="34" charset="0"/>
                <a:ea typeface="Arial Unicode MS" panose="020B0604020202020204" pitchFamily="34" charset="-128"/>
                <a:cs typeface="Arial" panose="020B0604020202020204" pitchFamily="34" charset="0"/>
                <a:sym typeface="Arial" charset="0"/>
              </a:rPr>
              <a:t>5,500 Genres + Keywords + Licensing Metadata</a:t>
            </a:r>
          </a:p>
          <a:p>
            <a:pPr marL="135018" indent="-135018">
              <a:lnSpc>
                <a:spcPts val="1800"/>
              </a:lnSpc>
              <a:buFont typeface="Arial"/>
              <a:buChar char="•"/>
              <a:defRPr/>
            </a:pPr>
            <a:r>
              <a:rPr lang="en-GB" sz="1200" dirty="0">
                <a:solidFill>
                  <a:srgbClr val="FFFFFF"/>
                </a:solidFill>
                <a:latin typeface="Arial" panose="020B0604020202020204" pitchFamily="34" charset="0"/>
                <a:cs typeface="Arial" panose="020B0604020202020204" pitchFamily="34" charset="0"/>
              </a:rPr>
              <a:t>User Workflow management</a:t>
            </a:r>
          </a:p>
          <a:p>
            <a:pPr marL="135018" indent="-135018">
              <a:lnSpc>
                <a:spcPts val="1800"/>
              </a:lnSpc>
              <a:buFont typeface="Arial"/>
              <a:buChar char="•"/>
              <a:defRPr/>
            </a:pPr>
            <a:r>
              <a:rPr lang="en-US" sz="1200" dirty="0" smtClean="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Playlist sharing</a:t>
            </a:r>
            <a:endPar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a:lnSpc>
                <a:spcPts val="1800"/>
              </a:lnSpc>
              <a:buFont typeface="Arial"/>
              <a:buChar char="•"/>
              <a:defRPr/>
            </a:pP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Automated Cue Sheets</a:t>
            </a:r>
          </a:p>
          <a:p>
            <a:pPr marL="135018" indent="-135018">
              <a:lnSpc>
                <a:spcPts val="1800"/>
              </a:lnSpc>
              <a:buFont typeface="Arial"/>
              <a:buChar char="•"/>
              <a:defRPr/>
            </a:pPr>
            <a:r>
              <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Content ID </a:t>
            </a:r>
            <a:r>
              <a:rPr lang="en-US" sz="1200" dirty="0" smtClean="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rPr>
              <a:t>tagging &amp; Whitelisting</a:t>
            </a:r>
            <a:endParaRPr lang="en-US" sz="12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a:lnSpc>
                <a:spcPts val="1800"/>
              </a:lnSpc>
              <a:defRPr/>
            </a:pPr>
            <a:endParaRPr lang="en-GB" sz="1600" dirty="0">
              <a:solidFill>
                <a:srgbClr val="FFFFFF"/>
              </a:solidFill>
              <a:latin typeface="Arial" panose="020B0604020202020204" pitchFamily="34" charset="0"/>
              <a:cs typeface="Arial" panose="020B0604020202020204" pitchFamily="34" charset="0"/>
            </a:endParaRPr>
          </a:p>
          <a:p>
            <a:pPr marL="135018" indent="-135018" algn="ctr" defTabSz="914362">
              <a:lnSpc>
                <a:spcPts val="1800"/>
              </a:lnSpc>
            </a:pPr>
            <a:endParaRPr lang="en-US" sz="1600" dirty="0">
              <a:solidFill>
                <a:prstClr val="white"/>
              </a:solidFill>
              <a:latin typeface="Arial" panose="020B0604020202020204" pitchFamily="34" charset="0"/>
              <a:ea typeface="Arial Unicode MS" panose="020B0604020202020204" pitchFamily="34" charset="-128"/>
              <a:cs typeface="Arial" panose="020B0604020202020204" pitchFamily="34" charset="0"/>
              <a:sym typeface="Arial" charset="0"/>
            </a:endParaRPr>
          </a:p>
          <a:p>
            <a:pPr marL="135018" indent="-135018" algn="ctr" defTabSz="914362">
              <a:lnSpc>
                <a:spcPts val="1800"/>
              </a:lnSpc>
            </a:pPr>
            <a:endParaRPr lang="hr-HR" sz="2400" dirty="0">
              <a:solidFill>
                <a:prstClr val="white"/>
              </a:solidFill>
              <a:latin typeface="Arial" panose="020B0604020202020204" pitchFamily="34" charset="0"/>
              <a:cs typeface="Arial" panose="020B0604020202020204" pitchFamily="34" charset="0"/>
            </a:endParaRPr>
          </a:p>
        </p:txBody>
      </p:sp>
      <p:sp>
        <p:nvSpPr>
          <p:cNvPr id="62" name="TextBox 61"/>
          <p:cNvSpPr txBox="1"/>
          <p:nvPr/>
        </p:nvSpPr>
        <p:spPr>
          <a:xfrm>
            <a:off x="1131115" y="689267"/>
            <a:ext cx="6914559" cy="677102"/>
          </a:xfrm>
          <a:prstGeom prst="rect">
            <a:avLst/>
          </a:prstGeom>
          <a:noFill/>
        </p:spPr>
        <p:txBody>
          <a:bodyPr wrap="square" lIns="91432" tIns="45717" rIns="91432" bIns="45717" rtlCol="0">
            <a:spAutoFit/>
          </a:bodyPr>
          <a:lstStyle/>
          <a:p>
            <a:pPr algn="ctr"/>
            <a:r>
              <a:rPr lang="en-GB" sz="3800" b="1" dirty="0">
                <a:solidFill>
                  <a:srgbClr val="FFD85B"/>
                </a:solidFill>
                <a:latin typeface="Arial" panose="020B0604020202020204" pitchFamily="34" charset="0"/>
                <a:cs typeface="Arial" panose="020B0604020202020204" pitchFamily="34" charset="0"/>
              </a:rPr>
              <a:t>Making Sync Licensing Easy</a:t>
            </a:r>
            <a:endParaRPr lang="hr-HR" sz="3800" b="1" dirty="0">
              <a:solidFill>
                <a:srgbClr val="FFD85B"/>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5"/>
          <a:stretch>
            <a:fillRect/>
          </a:stretch>
        </p:blipFill>
        <p:spPr>
          <a:xfrm>
            <a:off x="7309976" y="1348200"/>
            <a:ext cx="1225654" cy="1313128"/>
          </a:xfrm>
          <a:prstGeom prst="rect">
            <a:avLst/>
          </a:prstGeom>
        </p:spPr>
      </p:pic>
      <p:pic>
        <p:nvPicPr>
          <p:cNvPr id="64" name="Picture 63"/>
          <p:cNvPicPr>
            <a:picLocks noChangeAspect="1"/>
          </p:cNvPicPr>
          <p:nvPr/>
        </p:nvPicPr>
        <p:blipFill>
          <a:blip r:embed="rId16"/>
          <a:stretch>
            <a:fillRect/>
          </a:stretch>
        </p:blipFill>
        <p:spPr>
          <a:xfrm>
            <a:off x="267722" y="767456"/>
            <a:ext cx="703466" cy="756534"/>
          </a:xfrm>
          <a:prstGeom prst="rect">
            <a:avLst/>
          </a:prstGeom>
        </p:spPr>
      </p:pic>
      <p:pic>
        <p:nvPicPr>
          <p:cNvPr id="65" name="Picture 64"/>
          <p:cNvPicPr>
            <a:picLocks noChangeAspect="1"/>
          </p:cNvPicPr>
          <p:nvPr/>
        </p:nvPicPr>
        <p:blipFill>
          <a:blip r:embed="rId17"/>
          <a:stretch>
            <a:fillRect/>
          </a:stretch>
        </p:blipFill>
        <p:spPr>
          <a:xfrm>
            <a:off x="8164341" y="759050"/>
            <a:ext cx="703466" cy="756534"/>
          </a:xfrm>
          <a:prstGeom prst="rect">
            <a:avLst/>
          </a:prstGeom>
        </p:spPr>
      </p:pic>
      <p:pic>
        <p:nvPicPr>
          <p:cNvPr id="66" name="Picture 65"/>
          <p:cNvPicPr>
            <a:picLocks noChangeAspect="1"/>
          </p:cNvPicPr>
          <p:nvPr/>
        </p:nvPicPr>
        <p:blipFill>
          <a:blip r:embed="rId18"/>
          <a:stretch>
            <a:fillRect/>
          </a:stretch>
        </p:blipFill>
        <p:spPr>
          <a:xfrm>
            <a:off x="617035" y="1348200"/>
            <a:ext cx="1137839" cy="1313128"/>
          </a:xfrm>
          <a:prstGeom prst="rect">
            <a:avLst/>
          </a:prstGeom>
        </p:spPr>
      </p:pic>
      <p:pic>
        <p:nvPicPr>
          <p:cNvPr id="24" name="Picture 23"/>
          <p:cNvPicPr>
            <a:picLocks noChangeAspect="1"/>
          </p:cNvPicPr>
          <p:nvPr/>
        </p:nvPicPr>
        <p:blipFill>
          <a:blip r:embed="rId19"/>
          <a:stretch>
            <a:fillRect/>
          </a:stretch>
        </p:blipFill>
        <p:spPr>
          <a:xfrm>
            <a:off x="7927007" y="1458832"/>
            <a:ext cx="302212" cy="277300"/>
          </a:xfrm>
          <a:prstGeom prst="rect">
            <a:avLst/>
          </a:prstGeom>
        </p:spPr>
      </p:pic>
      <p:pic>
        <p:nvPicPr>
          <p:cNvPr id="67" name="Picture 66"/>
          <p:cNvPicPr>
            <a:picLocks noChangeAspect="1"/>
          </p:cNvPicPr>
          <p:nvPr/>
        </p:nvPicPr>
        <p:blipFill>
          <a:blip r:embed="rId19"/>
          <a:stretch>
            <a:fillRect/>
          </a:stretch>
        </p:blipFill>
        <p:spPr>
          <a:xfrm>
            <a:off x="909333" y="1458832"/>
            <a:ext cx="302212" cy="277300"/>
          </a:xfrm>
          <a:prstGeom prst="rect">
            <a:avLst/>
          </a:prstGeom>
        </p:spPr>
      </p:pic>
      <p:sp>
        <p:nvSpPr>
          <p:cNvPr id="60" name="TextBox 59"/>
          <p:cNvSpPr txBox="1"/>
          <p:nvPr/>
        </p:nvSpPr>
        <p:spPr>
          <a:xfrm>
            <a:off x="7459578" y="122842"/>
            <a:ext cx="1639777" cy="369314"/>
          </a:xfrm>
          <a:prstGeom prst="rect">
            <a:avLst/>
          </a:prstGeom>
          <a:noFill/>
        </p:spPr>
        <p:txBody>
          <a:bodyPr wrap="none" lIns="91432" tIns="45717" rIns="91432" bIns="45717" rtlCol="0">
            <a:spAutoFit/>
          </a:bodyPr>
          <a:lstStyle/>
          <a:p>
            <a:pPr algn="r" defTabSz="914362"/>
            <a:r>
              <a:rPr lang="hr-HR" b="1" dirty="0" smtClean="0">
                <a:solidFill>
                  <a:srgbClr val="1F497D"/>
                </a:solidFill>
                <a:latin typeface="Arial Narrow" panose="020B0606020202030204" pitchFamily="34" charset="0"/>
              </a:rPr>
              <a:t>OUR SOLUTION</a:t>
            </a:r>
            <a:endParaRPr lang="hr-HR" b="1" dirty="0">
              <a:solidFill>
                <a:srgbClr val="1F497D"/>
              </a:solidFill>
              <a:latin typeface="Arial Narrow" panose="020B0606020202030204" pitchFamily="34" charset="0"/>
            </a:endParaRPr>
          </a:p>
        </p:txBody>
      </p:sp>
      <p:pic>
        <p:nvPicPr>
          <p:cNvPr id="61" name="Picture 60"/>
          <p:cNvPicPr>
            <a:picLocks noChangeAspect="1"/>
          </p:cNvPicPr>
          <p:nvPr/>
        </p:nvPicPr>
        <p:blipFill>
          <a:blip r:embed="rId20"/>
          <a:stretch>
            <a:fillRect/>
          </a:stretch>
        </p:blipFill>
        <p:spPr>
          <a:xfrm>
            <a:off x="4104863" y="3092730"/>
            <a:ext cx="1330767" cy="886465"/>
          </a:xfrm>
          <a:prstGeom prst="rect">
            <a:avLst/>
          </a:prstGeom>
        </p:spPr>
      </p:pic>
      <p:sp>
        <p:nvSpPr>
          <p:cNvPr id="3" name="Rectangle 2"/>
          <p:cNvSpPr/>
          <p:nvPr/>
        </p:nvSpPr>
        <p:spPr>
          <a:xfrm>
            <a:off x="2909550" y="2155613"/>
            <a:ext cx="3565283" cy="307777"/>
          </a:xfrm>
          <a:prstGeom prst="rect">
            <a:avLst/>
          </a:prstGeom>
        </p:spPr>
        <p:txBody>
          <a:bodyPr wrap="none" lIns="68589" tIns="34295" rIns="68589" bIns="34295">
            <a:spAutoFit/>
          </a:bodyPr>
          <a:lstStyle/>
          <a:p>
            <a:pPr algn="ctr">
              <a:lnSpc>
                <a:spcPts val="1800"/>
              </a:lnSpc>
              <a:defRPr/>
            </a:pPr>
            <a:r>
              <a:rPr lang="en-US" dirty="0">
                <a:solidFill>
                  <a:srgbClr val="FFFFFF"/>
                </a:solidFill>
                <a:latin typeface="Arial" panose="020B0604020202020204" pitchFamily="34" charset="0"/>
                <a:ea typeface="Arial Unicode MS" panose="020B0604020202020204" pitchFamily="34" charset="-128"/>
                <a:cs typeface="Arial" panose="020B0604020202020204" pitchFamily="34" charset="0"/>
                <a:sym typeface="Arial" charset="0"/>
              </a:rPr>
              <a:t>The one stop distribution platform</a:t>
            </a:r>
          </a:p>
        </p:txBody>
      </p:sp>
      <p:pic>
        <p:nvPicPr>
          <p:cNvPr id="44" name="Picture 43"/>
          <p:cNvPicPr/>
          <p:nvPr/>
        </p:nvPicPr>
        <p:blipFill>
          <a:blip r:embed="rId21">
            <a:extLst>
              <a:ext uri="{28A0092B-C50C-407E-A947-70E740481C1C}">
                <a14:useLocalDpi xmlns:a14="http://schemas.microsoft.com/office/drawing/2010/main" val="0"/>
              </a:ext>
            </a:extLst>
          </a:blip>
          <a:stretch>
            <a:fillRect/>
          </a:stretch>
        </p:blipFill>
        <p:spPr>
          <a:xfrm>
            <a:off x="3619945" y="1523990"/>
            <a:ext cx="2034530" cy="529211"/>
          </a:xfrm>
          <a:prstGeom prst="rect">
            <a:avLst/>
          </a:prstGeom>
        </p:spPr>
      </p:pic>
      <p:sp>
        <p:nvSpPr>
          <p:cNvPr id="45" name="Footer Placeholder 47"/>
          <p:cNvSpPr>
            <a:spLocks noGrp="1"/>
          </p:cNvSpPr>
          <p:nvPr>
            <p:ph type="ftr" sz="quarter" idx="11"/>
          </p:nvPr>
        </p:nvSpPr>
        <p:spPr>
          <a:xfrm>
            <a:off x="25718" y="4881475"/>
            <a:ext cx="3086100" cy="273844"/>
          </a:xfrm>
        </p:spPr>
        <p:txBody>
          <a:bodyPr/>
          <a:lstStyle/>
          <a:p>
            <a:pPr algn="l"/>
            <a:r>
              <a:rPr lang="hr-HR" sz="800" dirty="0">
                <a:solidFill>
                  <a:prstClr val="black">
                    <a:tint val="75000"/>
                  </a:prstClr>
                </a:solidFill>
                <a:latin typeface="Arial" panose="020B0604020202020204" pitchFamily="34" charset="0"/>
                <a:cs typeface="Arial" panose="020B0604020202020204" pitchFamily="34" charset="0"/>
              </a:rPr>
              <a:t>Copyright © SoundVault Ltd 2017 </a:t>
            </a:r>
          </a:p>
        </p:txBody>
      </p:sp>
      <p:sp>
        <p:nvSpPr>
          <p:cNvPr id="46" name="Rectangle 45"/>
          <p:cNvSpPr/>
          <p:nvPr/>
        </p:nvSpPr>
        <p:spPr>
          <a:xfrm>
            <a:off x="3248769" y="4881475"/>
            <a:ext cx="2646463" cy="261606"/>
          </a:xfrm>
          <a:prstGeom prst="rect">
            <a:avLst/>
          </a:prstGeom>
        </p:spPr>
        <p:txBody>
          <a:bodyPr wrap="none" lIns="91436" tIns="45718" rIns="91436" bIns="45718">
            <a:spAutoFit/>
          </a:bodyPr>
          <a:lstStyle/>
          <a:p>
            <a:pPr algn="ctr"/>
            <a:r>
              <a:rPr lang="en-US" sz="1100" dirty="0">
                <a:solidFill>
                  <a:schemeClr val="bg2">
                    <a:lumMod val="50000"/>
                  </a:schemeClr>
                </a:solidFill>
                <a:latin typeface="Arial" panose="020B0604020202020204" pitchFamily="34" charset="0"/>
                <a:cs typeface="Arial" panose="020B0604020202020204" pitchFamily="34" charset="0"/>
              </a:rPr>
              <a:t>Strictly Confidential – Not for circulation </a:t>
            </a:r>
          </a:p>
        </p:txBody>
      </p:sp>
    </p:spTree>
    <p:extLst>
      <p:ext uri="{BB962C8B-B14F-4D97-AF65-F5344CB8AC3E}">
        <p14:creationId xmlns:p14="http://schemas.microsoft.com/office/powerpoint/2010/main" val="13767817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596B"/>
        </a:solidFill>
        <a:effectLst/>
      </p:bgPr>
    </p:bg>
    <p:spTree>
      <p:nvGrpSpPr>
        <p:cNvPr id="1" name=""/>
        <p:cNvGrpSpPr/>
        <p:nvPr/>
      </p:nvGrpSpPr>
      <p:grpSpPr>
        <a:xfrm>
          <a:off x="0" y="0"/>
          <a:ext cx="0" cy="0"/>
          <a:chOff x="0" y="0"/>
          <a:chExt cx="0" cy="0"/>
        </a:xfrm>
      </p:grpSpPr>
      <p:pic>
        <p:nvPicPr>
          <p:cNvPr id="37" name="Picture 36"/>
          <p:cNvPicPr>
            <a:picLocks noChangeAspect="1"/>
          </p:cNvPicPr>
          <p:nvPr/>
        </p:nvPicPr>
        <p:blipFill>
          <a:blip r:embed="rId3"/>
          <a:stretch>
            <a:fillRect/>
          </a:stretch>
        </p:blipFill>
        <p:spPr>
          <a:xfrm>
            <a:off x="7232653" y="1546711"/>
            <a:ext cx="1138796" cy="1334451"/>
          </a:xfrm>
          <a:prstGeom prst="rect">
            <a:avLst/>
          </a:prstGeom>
        </p:spPr>
      </p:pic>
      <p:sp>
        <p:nvSpPr>
          <p:cNvPr id="2" name="Rectangle 1"/>
          <p:cNvSpPr/>
          <p:nvPr/>
        </p:nvSpPr>
        <p:spPr>
          <a:xfrm>
            <a:off x="-71437" y="1"/>
            <a:ext cx="9286875" cy="551627"/>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defTabSz="914362"/>
            <a:endParaRPr lang="hr-HR" dirty="0">
              <a:solidFill>
                <a:prstClr val="white"/>
              </a:solidFill>
              <a:latin typeface="Raleway" panose="020B0003030101060003" pitchFamily="34" charset="0"/>
            </a:endParaRPr>
          </a:p>
        </p:txBody>
      </p:sp>
      <p:pic>
        <p:nvPicPr>
          <p:cNvPr id="4" name="Picture 3"/>
          <p:cNvPicPr>
            <a:picLocks noChangeAspect="1"/>
          </p:cNvPicPr>
          <p:nvPr/>
        </p:nvPicPr>
        <p:blipFill>
          <a:blip r:embed="rId4"/>
          <a:stretch>
            <a:fillRect/>
          </a:stretch>
        </p:blipFill>
        <p:spPr>
          <a:xfrm>
            <a:off x="72560" y="96848"/>
            <a:ext cx="1187399" cy="334665"/>
          </a:xfrm>
          <a:prstGeom prst="rect">
            <a:avLst/>
          </a:prstGeom>
        </p:spPr>
      </p:pic>
      <p:grpSp>
        <p:nvGrpSpPr>
          <p:cNvPr id="6" name="Group 5"/>
          <p:cNvGrpSpPr/>
          <p:nvPr/>
        </p:nvGrpSpPr>
        <p:grpSpPr>
          <a:xfrm>
            <a:off x="0" y="533839"/>
            <a:ext cx="9144000" cy="48295"/>
            <a:chOff x="1961228" y="4924834"/>
            <a:chExt cx="9795252" cy="185900"/>
          </a:xfrm>
        </p:grpSpPr>
        <p:pic>
          <p:nvPicPr>
            <p:cNvPr id="9" name="Picture 8"/>
            <p:cNvPicPr>
              <a:picLocks/>
            </p:cNvPicPr>
            <p:nvPr/>
          </p:nvPicPr>
          <p:blipFill>
            <a:blip r:embed="rId5"/>
            <a:stretch>
              <a:fillRect/>
            </a:stretch>
          </p:blipFill>
          <p:spPr>
            <a:xfrm>
              <a:off x="1961228" y="4924834"/>
              <a:ext cx="900000" cy="185900"/>
            </a:xfrm>
            <a:prstGeom prst="rect">
              <a:avLst/>
            </a:prstGeom>
          </p:spPr>
        </p:pic>
        <p:pic>
          <p:nvPicPr>
            <p:cNvPr id="10" name="Picture 9"/>
            <p:cNvPicPr>
              <a:picLocks/>
            </p:cNvPicPr>
            <p:nvPr/>
          </p:nvPicPr>
          <p:blipFill>
            <a:blip r:embed="rId6"/>
            <a:stretch>
              <a:fillRect/>
            </a:stretch>
          </p:blipFill>
          <p:spPr>
            <a:xfrm>
              <a:off x="2850753" y="4924834"/>
              <a:ext cx="900000" cy="185900"/>
            </a:xfrm>
            <a:prstGeom prst="rect">
              <a:avLst/>
            </a:prstGeom>
          </p:spPr>
        </p:pic>
        <p:pic>
          <p:nvPicPr>
            <p:cNvPr id="11" name="Picture 10"/>
            <p:cNvPicPr>
              <a:picLocks/>
            </p:cNvPicPr>
            <p:nvPr/>
          </p:nvPicPr>
          <p:blipFill>
            <a:blip r:embed="rId7"/>
            <a:stretch>
              <a:fillRect/>
            </a:stretch>
          </p:blipFill>
          <p:spPr>
            <a:xfrm>
              <a:off x="3740278" y="4924834"/>
              <a:ext cx="900000" cy="185900"/>
            </a:xfrm>
            <a:prstGeom prst="rect">
              <a:avLst/>
            </a:prstGeom>
          </p:spPr>
        </p:pic>
        <p:pic>
          <p:nvPicPr>
            <p:cNvPr id="12" name="Picture 11"/>
            <p:cNvPicPr>
              <a:picLocks/>
            </p:cNvPicPr>
            <p:nvPr/>
          </p:nvPicPr>
          <p:blipFill>
            <a:blip r:embed="rId8"/>
            <a:stretch>
              <a:fillRect/>
            </a:stretch>
          </p:blipFill>
          <p:spPr>
            <a:xfrm>
              <a:off x="4629803" y="4924834"/>
              <a:ext cx="900000" cy="185900"/>
            </a:xfrm>
            <a:prstGeom prst="rect">
              <a:avLst/>
            </a:prstGeom>
          </p:spPr>
        </p:pic>
        <p:pic>
          <p:nvPicPr>
            <p:cNvPr id="13" name="Picture 12"/>
            <p:cNvPicPr>
              <a:picLocks/>
            </p:cNvPicPr>
            <p:nvPr/>
          </p:nvPicPr>
          <p:blipFill>
            <a:blip r:embed="rId9"/>
            <a:stretch>
              <a:fillRect/>
            </a:stretch>
          </p:blipFill>
          <p:spPr>
            <a:xfrm>
              <a:off x="5519328" y="4924834"/>
              <a:ext cx="900000" cy="185900"/>
            </a:xfrm>
            <a:prstGeom prst="rect">
              <a:avLst/>
            </a:prstGeom>
          </p:spPr>
        </p:pic>
        <p:pic>
          <p:nvPicPr>
            <p:cNvPr id="14" name="Picture 13"/>
            <p:cNvPicPr>
              <a:picLocks/>
            </p:cNvPicPr>
            <p:nvPr/>
          </p:nvPicPr>
          <p:blipFill>
            <a:blip r:embed="rId10"/>
            <a:stretch>
              <a:fillRect/>
            </a:stretch>
          </p:blipFill>
          <p:spPr>
            <a:xfrm>
              <a:off x="6408853" y="4924834"/>
              <a:ext cx="900000" cy="185900"/>
            </a:xfrm>
            <a:prstGeom prst="rect">
              <a:avLst/>
            </a:prstGeom>
          </p:spPr>
        </p:pic>
        <p:pic>
          <p:nvPicPr>
            <p:cNvPr id="15" name="Picture 14"/>
            <p:cNvPicPr>
              <a:picLocks/>
            </p:cNvPicPr>
            <p:nvPr/>
          </p:nvPicPr>
          <p:blipFill>
            <a:blip r:embed="rId11"/>
            <a:stretch>
              <a:fillRect/>
            </a:stretch>
          </p:blipFill>
          <p:spPr>
            <a:xfrm>
              <a:off x="7298378" y="4924834"/>
              <a:ext cx="900000" cy="185900"/>
            </a:xfrm>
            <a:prstGeom prst="rect">
              <a:avLst/>
            </a:prstGeom>
          </p:spPr>
        </p:pic>
        <p:pic>
          <p:nvPicPr>
            <p:cNvPr id="16" name="Picture 15"/>
            <p:cNvPicPr>
              <a:picLocks/>
            </p:cNvPicPr>
            <p:nvPr/>
          </p:nvPicPr>
          <p:blipFill>
            <a:blip r:embed="rId12"/>
            <a:stretch>
              <a:fillRect/>
            </a:stretch>
          </p:blipFill>
          <p:spPr>
            <a:xfrm>
              <a:off x="8187903" y="4924834"/>
              <a:ext cx="900000" cy="185900"/>
            </a:xfrm>
            <a:prstGeom prst="rect">
              <a:avLst/>
            </a:prstGeom>
          </p:spPr>
        </p:pic>
        <p:pic>
          <p:nvPicPr>
            <p:cNvPr id="17" name="Picture 16"/>
            <p:cNvPicPr>
              <a:picLocks/>
            </p:cNvPicPr>
            <p:nvPr/>
          </p:nvPicPr>
          <p:blipFill>
            <a:blip r:embed="rId13"/>
            <a:stretch>
              <a:fillRect/>
            </a:stretch>
          </p:blipFill>
          <p:spPr>
            <a:xfrm>
              <a:off x="9077428" y="4924834"/>
              <a:ext cx="900000" cy="185900"/>
            </a:xfrm>
            <a:prstGeom prst="rect">
              <a:avLst/>
            </a:prstGeom>
          </p:spPr>
        </p:pic>
        <p:pic>
          <p:nvPicPr>
            <p:cNvPr id="18" name="Picture 17"/>
            <p:cNvPicPr>
              <a:picLocks/>
            </p:cNvPicPr>
            <p:nvPr/>
          </p:nvPicPr>
          <p:blipFill>
            <a:blip r:embed="rId14"/>
            <a:stretch>
              <a:fillRect/>
            </a:stretch>
          </p:blipFill>
          <p:spPr>
            <a:xfrm>
              <a:off x="9966953" y="4924834"/>
              <a:ext cx="900000" cy="185900"/>
            </a:xfrm>
            <a:prstGeom prst="rect">
              <a:avLst/>
            </a:prstGeom>
          </p:spPr>
        </p:pic>
        <p:pic>
          <p:nvPicPr>
            <p:cNvPr id="19" name="Picture 18"/>
            <p:cNvPicPr>
              <a:picLocks/>
            </p:cNvPicPr>
            <p:nvPr/>
          </p:nvPicPr>
          <p:blipFill>
            <a:blip r:embed="rId15"/>
            <a:stretch>
              <a:fillRect/>
            </a:stretch>
          </p:blipFill>
          <p:spPr>
            <a:xfrm>
              <a:off x="10856480" y="4924834"/>
              <a:ext cx="900000" cy="185900"/>
            </a:xfrm>
            <a:prstGeom prst="rect">
              <a:avLst/>
            </a:prstGeom>
          </p:spPr>
        </p:pic>
      </p:grpSp>
      <p:sp>
        <p:nvSpPr>
          <p:cNvPr id="7" name="TextBox 6"/>
          <p:cNvSpPr txBox="1"/>
          <p:nvPr/>
        </p:nvSpPr>
        <p:spPr>
          <a:xfrm>
            <a:off x="1258083" y="136129"/>
            <a:ext cx="5175656" cy="369314"/>
          </a:xfrm>
          <a:prstGeom prst="rect">
            <a:avLst/>
          </a:prstGeom>
          <a:noFill/>
        </p:spPr>
        <p:txBody>
          <a:bodyPr wrap="none" lIns="91432" tIns="45717" rIns="91432" bIns="45717" rtlCol="0">
            <a:spAutoFit/>
          </a:bodyPr>
          <a:lstStyle/>
          <a:p>
            <a:pPr defTabSz="914362"/>
            <a:r>
              <a:rPr lang="en-US" b="1" dirty="0">
                <a:solidFill>
                  <a:prstClr val="white">
                    <a:lumMod val="85000"/>
                  </a:prstClr>
                </a:solidFill>
                <a:latin typeface="Arial Narrow" panose="020B0606020202030204" pitchFamily="34" charset="0"/>
              </a:rPr>
              <a:t> THE GLOBAL MARKETPLACE FOR MUSIC LICENSING</a:t>
            </a:r>
            <a:endParaRPr lang="hr-HR" b="1" dirty="0">
              <a:solidFill>
                <a:prstClr val="white">
                  <a:lumMod val="85000"/>
                </a:prstClr>
              </a:solidFill>
              <a:latin typeface="Arial Narrow" panose="020B0606020202030204" pitchFamily="34" charset="0"/>
            </a:endParaRPr>
          </a:p>
        </p:txBody>
      </p:sp>
      <p:sp>
        <p:nvSpPr>
          <p:cNvPr id="20" name="TextBox 19"/>
          <p:cNvSpPr txBox="1"/>
          <p:nvPr/>
        </p:nvSpPr>
        <p:spPr>
          <a:xfrm>
            <a:off x="7968382" y="122842"/>
            <a:ext cx="1130973" cy="369326"/>
          </a:xfrm>
          <a:prstGeom prst="rect">
            <a:avLst/>
          </a:prstGeom>
          <a:noFill/>
        </p:spPr>
        <p:txBody>
          <a:bodyPr wrap="none" lIns="91432" tIns="45717" rIns="91432" bIns="45717" rtlCol="0">
            <a:spAutoFit/>
          </a:bodyPr>
          <a:lstStyle/>
          <a:p>
            <a:pPr algn="r" defTabSz="914362"/>
            <a:r>
              <a:rPr lang="hr-HR" b="1" dirty="0">
                <a:solidFill>
                  <a:srgbClr val="E3596B"/>
                </a:solidFill>
                <a:latin typeface="Arial Narrow" panose="020B0606020202030204" pitchFamily="34" charset="0"/>
              </a:rPr>
              <a:t>PROBLEM  </a:t>
            </a:r>
          </a:p>
        </p:txBody>
      </p:sp>
      <p:sp>
        <p:nvSpPr>
          <p:cNvPr id="47" name="Rectangle 46"/>
          <p:cNvSpPr/>
          <p:nvPr/>
        </p:nvSpPr>
        <p:spPr>
          <a:xfrm>
            <a:off x="-71437" y="4863904"/>
            <a:ext cx="9286875" cy="279596"/>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defTabSz="914362"/>
            <a:endParaRPr lang="hr-HR" dirty="0">
              <a:solidFill>
                <a:prstClr val="white"/>
              </a:solidFill>
              <a:latin typeface="Raleway" panose="020B0003030101060003" pitchFamily="34" charset="0"/>
            </a:endParaRPr>
          </a:p>
        </p:txBody>
      </p:sp>
      <p:grpSp>
        <p:nvGrpSpPr>
          <p:cNvPr id="42" name="Group 41"/>
          <p:cNvGrpSpPr/>
          <p:nvPr/>
        </p:nvGrpSpPr>
        <p:grpSpPr>
          <a:xfrm>
            <a:off x="-1682" y="4821105"/>
            <a:ext cx="9144000" cy="48295"/>
            <a:chOff x="1961228" y="4924834"/>
            <a:chExt cx="9795252" cy="185900"/>
          </a:xfrm>
        </p:grpSpPr>
        <p:pic>
          <p:nvPicPr>
            <p:cNvPr id="49" name="Picture 48"/>
            <p:cNvPicPr>
              <a:picLocks/>
            </p:cNvPicPr>
            <p:nvPr/>
          </p:nvPicPr>
          <p:blipFill>
            <a:blip r:embed="rId5"/>
            <a:stretch>
              <a:fillRect/>
            </a:stretch>
          </p:blipFill>
          <p:spPr>
            <a:xfrm>
              <a:off x="1961228" y="4924834"/>
              <a:ext cx="900000" cy="185900"/>
            </a:xfrm>
            <a:prstGeom prst="rect">
              <a:avLst/>
            </a:prstGeom>
          </p:spPr>
        </p:pic>
        <p:pic>
          <p:nvPicPr>
            <p:cNvPr id="50" name="Picture 49"/>
            <p:cNvPicPr>
              <a:picLocks/>
            </p:cNvPicPr>
            <p:nvPr/>
          </p:nvPicPr>
          <p:blipFill>
            <a:blip r:embed="rId6"/>
            <a:stretch>
              <a:fillRect/>
            </a:stretch>
          </p:blipFill>
          <p:spPr>
            <a:xfrm>
              <a:off x="2850753" y="4924834"/>
              <a:ext cx="900000" cy="185900"/>
            </a:xfrm>
            <a:prstGeom prst="rect">
              <a:avLst/>
            </a:prstGeom>
          </p:spPr>
        </p:pic>
        <p:pic>
          <p:nvPicPr>
            <p:cNvPr id="51" name="Picture 50"/>
            <p:cNvPicPr>
              <a:picLocks/>
            </p:cNvPicPr>
            <p:nvPr/>
          </p:nvPicPr>
          <p:blipFill>
            <a:blip r:embed="rId7"/>
            <a:stretch>
              <a:fillRect/>
            </a:stretch>
          </p:blipFill>
          <p:spPr>
            <a:xfrm>
              <a:off x="3740278" y="4924834"/>
              <a:ext cx="900000" cy="185900"/>
            </a:xfrm>
            <a:prstGeom prst="rect">
              <a:avLst/>
            </a:prstGeom>
          </p:spPr>
        </p:pic>
        <p:pic>
          <p:nvPicPr>
            <p:cNvPr id="52" name="Picture 51"/>
            <p:cNvPicPr>
              <a:picLocks/>
            </p:cNvPicPr>
            <p:nvPr/>
          </p:nvPicPr>
          <p:blipFill>
            <a:blip r:embed="rId8"/>
            <a:stretch>
              <a:fillRect/>
            </a:stretch>
          </p:blipFill>
          <p:spPr>
            <a:xfrm>
              <a:off x="4629803" y="4924834"/>
              <a:ext cx="900000" cy="185900"/>
            </a:xfrm>
            <a:prstGeom prst="rect">
              <a:avLst/>
            </a:prstGeom>
          </p:spPr>
        </p:pic>
        <p:pic>
          <p:nvPicPr>
            <p:cNvPr id="53" name="Picture 52"/>
            <p:cNvPicPr>
              <a:picLocks/>
            </p:cNvPicPr>
            <p:nvPr/>
          </p:nvPicPr>
          <p:blipFill>
            <a:blip r:embed="rId9"/>
            <a:stretch>
              <a:fillRect/>
            </a:stretch>
          </p:blipFill>
          <p:spPr>
            <a:xfrm>
              <a:off x="5519328" y="4924834"/>
              <a:ext cx="900000" cy="185900"/>
            </a:xfrm>
            <a:prstGeom prst="rect">
              <a:avLst/>
            </a:prstGeom>
          </p:spPr>
        </p:pic>
        <p:pic>
          <p:nvPicPr>
            <p:cNvPr id="54" name="Picture 53"/>
            <p:cNvPicPr>
              <a:picLocks/>
            </p:cNvPicPr>
            <p:nvPr/>
          </p:nvPicPr>
          <p:blipFill>
            <a:blip r:embed="rId10"/>
            <a:stretch>
              <a:fillRect/>
            </a:stretch>
          </p:blipFill>
          <p:spPr>
            <a:xfrm>
              <a:off x="6408853" y="4924834"/>
              <a:ext cx="900000" cy="185900"/>
            </a:xfrm>
            <a:prstGeom prst="rect">
              <a:avLst/>
            </a:prstGeom>
          </p:spPr>
        </p:pic>
        <p:pic>
          <p:nvPicPr>
            <p:cNvPr id="55" name="Picture 54"/>
            <p:cNvPicPr>
              <a:picLocks/>
            </p:cNvPicPr>
            <p:nvPr/>
          </p:nvPicPr>
          <p:blipFill>
            <a:blip r:embed="rId11"/>
            <a:stretch>
              <a:fillRect/>
            </a:stretch>
          </p:blipFill>
          <p:spPr>
            <a:xfrm>
              <a:off x="7298378" y="4924834"/>
              <a:ext cx="900000" cy="185900"/>
            </a:xfrm>
            <a:prstGeom prst="rect">
              <a:avLst/>
            </a:prstGeom>
          </p:spPr>
        </p:pic>
        <p:pic>
          <p:nvPicPr>
            <p:cNvPr id="56" name="Picture 55"/>
            <p:cNvPicPr>
              <a:picLocks/>
            </p:cNvPicPr>
            <p:nvPr/>
          </p:nvPicPr>
          <p:blipFill>
            <a:blip r:embed="rId12"/>
            <a:stretch>
              <a:fillRect/>
            </a:stretch>
          </p:blipFill>
          <p:spPr>
            <a:xfrm>
              <a:off x="8187903" y="4924834"/>
              <a:ext cx="900000" cy="185900"/>
            </a:xfrm>
            <a:prstGeom prst="rect">
              <a:avLst/>
            </a:prstGeom>
          </p:spPr>
        </p:pic>
        <p:pic>
          <p:nvPicPr>
            <p:cNvPr id="57" name="Picture 56"/>
            <p:cNvPicPr>
              <a:picLocks/>
            </p:cNvPicPr>
            <p:nvPr/>
          </p:nvPicPr>
          <p:blipFill>
            <a:blip r:embed="rId13"/>
            <a:stretch>
              <a:fillRect/>
            </a:stretch>
          </p:blipFill>
          <p:spPr>
            <a:xfrm>
              <a:off x="9077428" y="4924834"/>
              <a:ext cx="900000" cy="185900"/>
            </a:xfrm>
            <a:prstGeom prst="rect">
              <a:avLst/>
            </a:prstGeom>
          </p:spPr>
        </p:pic>
        <p:pic>
          <p:nvPicPr>
            <p:cNvPr id="58" name="Picture 57"/>
            <p:cNvPicPr>
              <a:picLocks/>
            </p:cNvPicPr>
            <p:nvPr/>
          </p:nvPicPr>
          <p:blipFill>
            <a:blip r:embed="rId14"/>
            <a:stretch>
              <a:fillRect/>
            </a:stretch>
          </p:blipFill>
          <p:spPr>
            <a:xfrm>
              <a:off x="9966953" y="4924834"/>
              <a:ext cx="900000" cy="185900"/>
            </a:xfrm>
            <a:prstGeom prst="rect">
              <a:avLst/>
            </a:prstGeom>
          </p:spPr>
        </p:pic>
        <p:pic>
          <p:nvPicPr>
            <p:cNvPr id="59" name="Picture 58"/>
            <p:cNvPicPr>
              <a:picLocks/>
            </p:cNvPicPr>
            <p:nvPr/>
          </p:nvPicPr>
          <p:blipFill>
            <a:blip r:embed="rId15"/>
            <a:stretch>
              <a:fillRect/>
            </a:stretch>
          </p:blipFill>
          <p:spPr>
            <a:xfrm>
              <a:off x="10856480" y="4924834"/>
              <a:ext cx="900000" cy="185900"/>
            </a:xfrm>
            <a:prstGeom prst="rect">
              <a:avLst/>
            </a:prstGeom>
          </p:spPr>
        </p:pic>
      </p:grpSp>
      <p:sp>
        <p:nvSpPr>
          <p:cNvPr id="25" name="TextBox 24"/>
          <p:cNvSpPr txBox="1"/>
          <p:nvPr/>
        </p:nvSpPr>
        <p:spPr>
          <a:xfrm>
            <a:off x="183841" y="2924838"/>
            <a:ext cx="3577661" cy="1704295"/>
          </a:xfrm>
          <a:prstGeom prst="rect">
            <a:avLst/>
          </a:prstGeom>
          <a:noFill/>
        </p:spPr>
        <p:txBody>
          <a:bodyPr wrap="square" lIns="91432" tIns="45717" rIns="91432" bIns="45717" rtlCol="0">
            <a:spAutoFit/>
          </a:bodyPr>
          <a:lstStyle/>
          <a:p>
            <a:pPr marL="135018" indent="-135018" defTabSz="914362">
              <a:lnSpc>
                <a:spcPts val="1800"/>
              </a:lnSpc>
            </a:pPr>
            <a:r>
              <a:rPr lang="hr-HR" sz="1100" b="1" dirty="0" smtClean="0">
                <a:solidFill>
                  <a:srgbClr val="FFE79B"/>
                </a:solidFill>
                <a:latin typeface="Arial" panose="020B0604020202020204" pitchFamily="34" charset="0"/>
                <a:cs typeface="Arial" panose="020B0604020202020204" pitchFamily="34" charset="0"/>
              </a:rPr>
              <a:t>MUSIC RIGHTS </a:t>
            </a:r>
            <a:r>
              <a:rPr lang="hr-HR" sz="1100" b="1" dirty="0">
                <a:solidFill>
                  <a:srgbClr val="FFE79B"/>
                </a:solidFill>
                <a:latin typeface="Arial" panose="020B0604020202020204" pitchFamily="34" charset="0"/>
                <a:cs typeface="Arial" panose="020B0604020202020204" pitchFamily="34" charset="0"/>
              </a:rPr>
              <a:t>OWNERS:</a:t>
            </a:r>
            <a:endParaRPr lang="hr-HR" sz="1400" dirty="0">
              <a:solidFill>
                <a:prstClr val="white"/>
              </a:solidFill>
              <a:latin typeface="Arial" panose="020B0604020202020204" pitchFamily="34" charset="0"/>
              <a:cs typeface="Arial" panose="020B0604020202020204" pitchFamily="34" charset="0"/>
            </a:endParaRP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No access to micro licensing</a:t>
            </a: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Eroded “de-value” </a:t>
            </a:r>
            <a:r>
              <a:rPr lang="en-US" sz="1400" dirty="0" smtClean="0">
                <a:solidFill>
                  <a:prstClr val="white"/>
                </a:solidFill>
                <a:latin typeface="Arial" panose="020B0604020202020204" pitchFamily="34" charset="0"/>
                <a:cs typeface="Arial" panose="020B0604020202020204" pitchFamily="34" charset="0"/>
              </a:rPr>
              <a:t>chain takes too much</a:t>
            </a:r>
            <a:endParaRPr lang="en-US" sz="1400" dirty="0">
              <a:solidFill>
                <a:prstClr val="white"/>
              </a:solidFill>
              <a:latin typeface="Arial" panose="020B0604020202020204" pitchFamily="34" charset="0"/>
              <a:cs typeface="Arial" panose="020B0604020202020204" pitchFamily="34" charset="0"/>
            </a:endParaRP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No transparency</a:t>
            </a: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Poor royalty tracking</a:t>
            </a: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Slow payments</a:t>
            </a:r>
          </a:p>
          <a:p>
            <a:pPr marL="135018" indent="-135018" algn="ctr" defTabSz="914362">
              <a:lnSpc>
                <a:spcPts val="1800"/>
              </a:lnSpc>
            </a:pPr>
            <a:endParaRPr lang="hr-HR" sz="1400" dirty="0">
              <a:solidFill>
                <a:prstClr val="black"/>
              </a:solidFill>
              <a:latin typeface="Arial" panose="020B0604020202020204" pitchFamily="34" charset="0"/>
              <a:cs typeface="Arial" panose="020B0604020202020204" pitchFamily="34" charset="0"/>
            </a:endParaRPr>
          </a:p>
        </p:txBody>
      </p:sp>
      <p:sp>
        <p:nvSpPr>
          <p:cNvPr id="43" name="TextBox 42"/>
          <p:cNvSpPr txBox="1"/>
          <p:nvPr/>
        </p:nvSpPr>
        <p:spPr>
          <a:xfrm>
            <a:off x="6460247" y="2902933"/>
            <a:ext cx="3076697" cy="1473462"/>
          </a:xfrm>
          <a:prstGeom prst="rect">
            <a:avLst/>
          </a:prstGeom>
          <a:noFill/>
        </p:spPr>
        <p:txBody>
          <a:bodyPr wrap="square" lIns="91432" tIns="45717" rIns="91432" bIns="45717" rtlCol="0">
            <a:spAutoFit/>
          </a:bodyPr>
          <a:lstStyle/>
          <a:p>
            <a:pPr marL="135018" indent="-135018" defTabSz="914362">
              <a:lnSpc>
                <a:spcPts val="1800"/>
              </a:lnSpc>
            </a:pPr>
            <a:r>
              <a:rPr lang="hr-HR" sz="1100" b="1" dirty="0">
                <a:solidFill>
                  <a:srgbClr val="FFE79B"/>
                </a:solidFill>
                <a:latin typeface="Arial" panose="020B0604020202020204" pitchFamily="34" charset="0"/>
                <a:cs typeface="Arial" panose="020B0604020202020204" pitchFamily="34" charset="0"/>
              </a:rPr>
              <a:t>FILM MAKERS &amp; </a:t>
            </a:r>
            <a:r>
              <a:rPr lang="hr-HR" sz="1100" b="1" dirty="0" smtClean="0">
                <a:solidFill>
                  <a:srgbClr val="FFE79B"/>
                </a:solidFill>
                <a:latin typeface="Arial" panose="020B0604020202020204" pitchFamily="34" charset="0"/>
                <a:cs typeface="Arial" panose="020B0604020202020204" pitchFamily="34" charset="0"/>
              </a:rPr>
              <a:t>CONSUMERS:</a:t>
            </a:r>
            <a:endParaRPr lang="hr-HR" sz="1400" dirty="0">
              <a:solidFill>
                <a:prstClr val="white"/>
              </a:solidFill>
              <a:latin typeface="Arial" panose="020B0604020202020204" pitchFamily="34" charset="0"/>
              <a:cs typeface="Arial" panose="020B0604020202020204" pitchFamily="34" charset="0"/>
            </a:endParaRP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Multiple labels</a:t>
            </a: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Different pricing models</a:t>
            </a: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Complicated licensing</a:t>
            </a: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Bad </a:t>
            </a:r>
            <a:r>
              <a:rPr lang="en-US" sz="1400" dirty="0" smtClean="0">
                <a:solidFill>
                  <a:prstClr val="white"/>
                </a:solidFill>
                <a:latin typeface="Arial" panose="020B0604020202020204" pitchFamily="34" charset="0"/>
                <a:cs typeface="Arial" panose="020B0604020202020204" pitchFamily="34" charset="0"/>
              </a:rPr>
              <a:t>metadata &amp; Take downs</a:t>
            </a:r>
            <a:endParaRPr lang="en-US" sz="1400" dirty="0">
              <a:solidFill>
                <a:prstClr val="white"/>
              </a:solidFill>
              <a:latin typeface="Arial" panose="020B0604020202020204" pitchFamily="34" charset="0"/>
              <a:cs typeface="Arial" panose="020B0604020202020204" pitchFamily="34" charset="0"/>
            </a:endParaRPr>
          </a:p>
          <a:p>
            <a:pPr marL="135018" indent="-135018" defTabSz="914362">
              <a:lnSpc>
                <a:spcPts val="1800"/>
              </a:lnSpc>
              <a:buFont typeface="Arial"/>
              <a:buChar char="•"/>
            </a:pPr>
            <a:r>
              <a:rPr lang="en-US" sz="1400" dirty="0">
                <a:solidFill>
                  <a:prstClr val="white"/>
                </a:solidFill>
                <a:latin typeface="Arial" panose="020B0604020202020204" pitchFamily="34" charset="0"/>
                <a:cs typeface="Arial" panose="020B0604020202020204" pitchFamily="34" charset="0"/>
              </a:rPr>
              <a:t>No </a:t>
            </a:r>
            <a:r>
              <a:rPr lang="en-US" sz="1400" dirty="0" smtClean="0">
                <a:solidFill>
                  <a:prstClr val="white"/>
                </a:solidFill>
                <a:latin typeface="Arial" panose="020B0604020202020204" pitchFamily="34" charset="0"/>
                <a:cs typeface="Arial" panose="020B0604020202020204" pitchFamily="34" charset="0"/>
              </a:rPr>
              <a:t>Workflow process</a:t>
            </a:r>
            <a:endParaRPr lang="en-US" sz="1400" dirty="0">
              <a:solidFill>
                <a:prstClr val="white"/>
              </a:solidFill>
              <a:latin typeface="Arial" panose="020B0604020202020204" pitchFamily="34" charset="0"/>
              <a:cs typeface="Arial" panose="020B0604020202020204" pitchFamily="34" charset="0"/>
            </a:endParaRPr>
          </a:p>
        </p:txBody>
      </p:sp>
      <p:pic>
        <p:nvPicPr>
          <p:cNvPr id="21" name="Picture 20"/>
          <p:cNvPicPr>
            <a:picLocks noChangeAspect="1"/>
          </p:cNvPicPr>
          <p:nvPr/>
        </p:nvPicPr>
        <p:blipFill>
          <a:blip r:embed="rId16"/>
          <a:stretch>
            <a:fillRect/>
          </a:stretch>
        </p:blipFill>
        <p:spPr>
          <a:xfrm>
            <a:off x="442121" y="768406"/>
            <a:ext cx="703283" cy="756534"/>
          </a:xfrm>
          <a:prstGeom prst="rect">
            <a:avLst/>
          </a:prstGeom>
        </p:spPr>
      </p:pic>
      <p:pic>
        <p:nvPicPr>
          <p:cNvPr id="22" name="Picture 21"/>
          <p:cNvPicPr>
            <a:picLocks noChangeAspect="1"/>
          </p:cNvPicPr>
          <p:nvPr/>
        </p:nvPicPr>
        <p:blipFill>
          <a:blip r:embed="rId17"/>
          <a:stretch>
            <a:fillRect/>
          </a:stretch>
        </p:blipFill>
        <p:spPr>
          <a:xfrm>
            <a:off x="7979326" y="768406"/>
            <a:ext cx="703283" cy="756534"/>
          </a:xfrm>
          <a:prstGeom prst="rect">
            <a:avLst/>
          </a:prstGeom>
        </p:spPr>
      </p:pic>
      <p:sp>
        <p:nvSpPr>
          <p:cNvPr id="62" name="TextBox 61"/>
          <p:cNvSpPr txBox="1"/>
          <p:nvPr/>
        </p:nvSpPr>
        <p:spPr>
          <a:xfrm>
            <a:off x="2001845" y="757952"/>
            <a:ext cx="5140310" cy="2431429"/>
          </a:xfrm>
          <a:prstGeom prst="rect">
            <a:avLst/>
          </a:prstGeom>
          <a:noFill/>
        </p:spPr>
        <p:txBody>
          <a:bodyPr wrap="square" lIns="91432" tIns="45717" rIns="91432" bIns="45717" rtlCol="0">
            <a:spAutoFit/>
          </a:bodyPr>
          <a:lstStyle/>
          <a:p>
            <a:pPr algn="ctr" defTabSz="914362"/>
            <a:r>
              <a:rPr lang="en-US" sz="3800" b="1" dirty="0">
                <a:solidFill>
                  <a:srgbClr val="FFE79B"/>
                </a:solidFill>
                <a:latin typeface="Arial" panose="020B0604020202020204" pitchFamily="34" charset="0"/>
                <a:cs typeface="Arial" panose="020B0604020202020204" pitchFamily="34" charset="0"/>
              </a:rPr>
              <a:t>Fragmented</a:t>
            </a:r>
            <a:r>
              <a:rPr lang="hr-HR" sz="3800" b="1" dirty="0">
                <a:solidFill>
                  <a:srgbClr val="FFE79B"/>
                </a:solidFill>
                <a:latin typeface="Arial" panose="020B0604020202020204" pitchFamily="34" charset="0"/>
                <a:cs typeface="Arial" panose="020B0604020202020204" pitchFamily="34" charset="0"/>
              </a:rPr>
              <a:t> </a:t>
            </a:r>
            <a:r>
              <a:rPr lang="en-US" sz="3800" b="1" dirty="0">
                <a:solidFill>
                  <a:srgbClr val="FFE79B"/>
                </a:solidFill>
                <a:latin typeface="Arial" panose="020B0604020202020204" pitchFamily="34" charset="0"/>
                <a:cs typeface="Arial" panose="020B0604020202020204" pitchFamily="34" charset="0"/>
              </a:rPr>
              <a:t>B2B2C</a:t>
            </a:r>
            <a:r>
              <a:rPr lang="hr-HR" sz="3800" b="1" dirty="0">
                <a:solidFill>
                  <a:srgbClr val="FFE79B"/>
                </a:solidFill>
                <a:latin typeface="Arial" panose="020B0604020202020204" pitchFamily="34" charset="0"/>
                <a:cs typeface="Arial" panose="020B0604020202020204" pitchFamily="34" charset="0"/>
              </a:rPr>
              <a:t> </a:t>
            </a:r>
            <a:r>
              <a:rPr lang="en-US" sz="3800" b="1" dirty="0">
                <a:solidFill>
                  <a:srgbClr val="FFE79B"/>
                </a:solidFill>
                <a:latin typeface="Arial" panose="020B0604020202020204" pitchFamily="34" charset="0"/>
                <a:cs typeface="Arial" panose="020B0604020202020204" pitchFamily="34" charset="0"/>
              </a:rPr>
              <a:t>Music Market </a:t>
            </a:r>
          </a:p>
          <a:p>
            <a:pPr algn="ctr" defTabSz="914362"/>
            <a:r>
              <a:rPr lang="en-US" sz="3800" b="1" dirty="0">
                <a:solidFill>
                  <a:srgbClr val="FFE79B"/>
                </a:solidFill>
                <a:latin typeface="Arial" panose="020B0604020202020204" pitchFamily="34" charset="0"/>
                <a:cs typeface="Arial" panose="020B0604020202020204" pitchFamily="34" charset="0"/>
              </a:rPr>
              <a:t>Worth</a:t>
            </a:r>
            <a:endParaRPr lang="hr-HR" sz="3800" b="1" dirty="0">
              <a:solidFill>
                <a:srgbClr val="FFE79B"/>
              </a:solidFill>
              <a:latin typeface="Arial" panose="020B0604020202020204" pitchFamily="34" charset="0"/>
              <a:cs typeface="Arial" panose="020B0604020202020204" pitchFamily="34" charset="0"/>
            </a:endParaRPr>
          </a:p>
          <a:p>
            <a:pPr algn="ctr" defTabSz="914362"/>
            <a:r>
              <a:rPr lang="en-US" sz="3800" b="1" dirty="0">
                <a:solidFill>
                  <a:srgbClr val="FFE79B"/>
                </a:solidFill>
                <a:latin typeface="Arial" panose="020B0604020202020204" pitchFamily="34" charset="0"/>
                <a:cs typeface="Arial" panose="020B0604020202020204" pitchFamily="34" charset="0"/>
              </a:rPr>
              <a:t>£25bn </a:t>
            </a:r>
          </a:p>
        </p:txBody>
      </p:sp>
      <p:pic>
        <p:nvPicPr>
          <p:cNvPr id="40" name="Picture 39"/>
          <p:cNvPicPr>
            <a:picLocks noChangeAspect="1"/>
          </p:cNvPicPr>
          <p:nvPr/>
        </p:nvPicPr>
        <p:blipFill>
          <a:blip r:embed="rId18"/>
          <a:stretch>
            <a:fillRect/>
          </a:stretch>
        </p:blipFill>
        <p:spPr>
          <a:xfrm>
            <a:off x="723704" y="1546711"/>
            <a:ext cx="1158863" cy="1334451"/>
          </a:xfrm>
          <a:prstGeom prst="rect">
            <a:avLst/>
          </a:prstGeom>
        </p:spPr>
      </p:pic>
      <p:pic>
        <p:nvPicPr>
          <p:cNvPr id="44" name="Picture 43"/>
          <p:cNvPicPr>
            <a:picLocks noChangeAspect="1"/>
          </p:cNvPicPr>
          <p:nvPr/>
        </p:nvPicPr>
        <p:blipFill>
          <a:blip r:embed="rId19"/>
          <a:stretch>
            <a:fillRect/>
          </a:stretch>
        </p:blipFill>
        <p:spPr>
          <a:xfrm>
            <a:off x="1045045" y="1663912"/>
            <a:ext cx="258091" cy="279599"/>
          </a:xfrm>
          <a:prstGeom prst="rect">
            <a:avLst/>
          </a:prstGeom>
        </p:spPr>
      </p:pic>
      <p:pic>
        <p:nvPicPr>
          <p:cNvPr id="64" name="Picture 63"/>
          <p:cNvPicPr>
            <a:picLocks noChangeAspect="1"/>
          </p:cNvPicPr>
          <p:nvPr/>
        </p:nvPicPr>
        <p:blipFill>
          <a:blip r:embed="rId20"/>
          <a:stretch>
            <a:fillRect/>
          </a:stretch>
        </p:blipFill>
        <p:spPr>
          <a:xfrm>
            <a:off x="7781962" y="1644814"/>
            <a:ext cx="258091" cy="279599"/>
          </a:xfrm>
          <a:prstGeom prst="rect">
            <a:avLst/>
          </a:prstGeom>
        </p:spPr>
      </p:pic>
      <p:sp>
        <p:nvSpPr>
          <p:cNvPr id="66" name="Footer Placeholder 47"/>
          <p:cNvSpPr>
            <a:spLocks noGrp="1"/>
          </p:cNvSpPr>
          <p:nvPr>
            <p:ph type="ftr" sz="quarter" idx="11"/>
          </p:nvPr>
        </p:nvSpPr>
        <p:spPr>
          <a:xfrm>
            <a:off x="25718" y="4881475"/>
            <a:ext cx="3086100" cy="273844"/>
          </a:xfrm>
        </p:spPr>
        <p:txBody>
          <a:bodyPr/>
          <a:lstStyle/>
          <a:p>
            <a:pPr algn="l"/>
            <a:r>
              <a:rPr lang="hr-HR" sz="800" dirty="0">
                <a:solidFill>
                  <a:prstClr val="black">
                    <a:tint val="75000"/>
                  </a:prstClr>
                </a:solidFill>
                <a:latin typeface="Arial" panose="020B0604020202020204" pitchFamily="34" charset="0"/>
                <a:cs typeface="Arial" panose="020B0604020202020204" pitchFamily="34" charset="0"/>
              </a:rPr>
              <a:t>Copyright © SoundVault Ltd 2017 </a:t>
            </a:r>
          </a:p>
        </p:txBody>
      </p:sp>
      <p:sp>
        <p:nvSpPr>
          <p:cNvPr id="69" name="Rectangle 68"/>
          <p:cNvSpPr/>
          <p:nvPr/>
        </p:nvSpPr>
        <p:spPr>
          <a:xfrm>
            <a:off x="3248769" y="4881475"/>
            <a:ext cx="2646463" cy="261606"/>
          </a:xfrm>
          <a:prstGeom prst="rect">
            <a:avLst/>
          </a:prstGeom>
        </p:spPr>
        <p:txBody>
          <a:bodyPr wrap="none" lIns="91436" tIns="45718" rIns="91436" bIns="45718">
            <a:spAutoFit/>
          </a:bodyPr>
          <a:lstStyle/>
          <a:p>
            <a:pPr algn="ctr"/>
            <a:r>
              <a:rPr lang="en-US" sz="1100" dirty="0">
                <a:solidFill>
                  <a:schemeClr val="bg2">
                    <a:lumMod val="50000"/>
                  </a:schemeClr>
                </a:solidFill>
                <a:latin typeface="Arial" panose="020B0604020202020204" pitchFamily="34" charset="0"/>
                <a:cs typeface="Arial" panose="020B0604020202020204" pitchFamily="34" charset="0"/>
              </a:rPr>
              <a:t>Strictly Confidential – Not for circulation </a:t>
            </a:r>
          </a:p>
        </p:txBody>
      </p:sp>
      <p:sp>
        <p:nvSpPr>
          <p:cNvPr id="46" name="Rectangle 45"/>
          <p:cNvSpPr/>
          <p:nvPr/>
        </p:nvSpPr>
        <p:spPr>
          <a:xfrm>
            <a:off x="972869" y="4486991"/>
            <a:ext cx="7067184" cy="284703"/>
          </a:xfrm>
          <a:prstGeom prst="rect">
            <a:avLst/>
          </a:prstGeom>
        </p:spPr>
        <p:txBody>
          <a:bodyPr wrap="square" lIns="68589" tIns="34295" rIns="68589" bIns="34295">
            <a:spAutoFit/>
          </a:bodyPr>
          <a:lstStyle/>
          <a:p>
            <a:pPr algn="ctr"/>
            <a:r>
              <a:rPr lang="en-US" sz="1400" b="1" dirty="0" smtClean="0">
                <a:solidFill>
                  <a:schemeClr val="bg1"/>
                </a:solidFill>
                <a:latin typeface="Arial" panose="020B0604020202020204" pitchFamily="34" charset="0"/>
                <a:cs typeface="Arial" panose="020B0604020202020204" pitchFamily="34" charset="0"/>
              </a:rPr>
              <a:t>Goldman Sachs states $104bn market by 2030</a:t>
            </a:r>
            <a:r>
              <a:rPr lang="en-US" sz="1000" dirty="0" smtClean="0">
                <a:solidFill>
                  <a:schemeClr val="bg1"/>
                </a:solidFill>
                <a:latin typeface="Arial" panose="020B0604020202020204" pitchFamily="34" charset="0"/>
                <a:cs typeface="Arial" panose="020B0604020202020204" pitchFamily="34" charset="0"/>
              </a:rPr>
              <a:t> </a:t>
            </a:r>
            <a:endParaRPr lang="en-US"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25040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F497C"/>
        </a:solidFill>
        <a:effectLst/>
      </p:bgPr>
    </p:bg>
    <p:spTree>
      <p:nvGrpSpPr>
        <p:cNvPr id="1" name=""/>
        <p:cNvGrpSpPr/>
        <p:nvPr/>
      </p:nvGrpSpPr>
      <p:grpSpPr>
        <a:xfrm>
          <a:off x="0" y="0"/>
          <a:ext cx="0" cy="0"/>
          <a:chOff x="0" y="0"/>
          <a:chExt cx="0" cy="0"/>
        </a:xfrm>
      </p:grpSpPr>
      <p:sp>
        <p:nvSpPr>
          <p:cNvPr id="2" name="Rectangle 1"/>
          <p:cNvSpPr/>
          <p:nvPr/>
        </p:nvSpPr>
        <p:spPr>
          <a:xfrm>
            <a:off x="-71437" y="1"/>
            <a:ext cx="9286875" cy="551627"/>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defTabSz="914362"/>
            <a:endParaRPr lang="hr-HR" dirty="0">
              <a:solidFill>
                <a:prstClr val="white"/>
              </a:solidFill>
              <a:latin typeface="Raleway" panose="020B0003030101060003" pitchFamily="34" charset="0"/>
            </a:endParaRPr>
          </a:p>
        </p:txBody>
      </p:sp>
      <p:pic>
        <p:nvPicPr>
          <p:cNvPr id="4" name="Picture 3"/>
          <p:cNvPicPr>
            <a:picLocks noChangeAspect="1"/>
          </p:cNvPicPr>
          <p:nvPr/>
        </p:nvPicPr>
        <p:blipFill>
          <a:blip r:embed="rId3"/>
          <a:stretch>
            <a:fillRect/>
          </a:stretch>
        </p:blipFill>
        <p:spPr>
          <a:xfrm>
            <a:off x="72560" y="96848"/>
            <a:ext cx="1187399" cy="334665"/>
          </a:xfrm>
          <a:prstGeom prst="rect">
            <a:avLst/>
          </a:prstGeom>
        </p:spPr>
      </p:pic>
      <p:grpSp>
        <p:nvGrpSpPr>
          <p:cNvPr id="6" name="Group 5"/>
          <p:cNvGrpSpPr/>
          <p:nvPr/>
        </p:nvGrpSpPr>
        <p:grpSpPr>
          <a:xfrm>
            <a:off x="0" y="533839"/>
            <a:ext cx="9144000" cy="48295"/>
            <a:chOff x="1961228" y="4924834"/>
            <a:chExt cx="9795252" cy="185900"/>
          </a:xfrm>
        </p:grpSpPr>
        <p:pic>
          <p:nvPicPr>
            <p:cNvPr id="9" name="Picture 8"/>
            <p:cNvPicPr>
              <a:picLocks/>
            </p:cNvPicPr>
            <p:nvPr/>
          </p:nvPicPr>
          <p:blipFill>
            <a:blip r:embed="rId4"/>
            <a:stretch>
              <a:fillRect/>
            </a:stretch>
          </p:blipFill>
          <p:spPr>
            <a:xfrm>
              <a:off x="1961228" y="4924834"/>
              <a:ext cx="900000" cy="185900"/>
            </a:xfrm>
            <a:prstGeom prst="rect">
              <a:avLst/>
            </a:prstGeom>
          </p:spPr>
        </p:pic>
        <p:pic>
          <p:nvPicPr>
            <p:cNvPr id="10" name="Picture 9"/>
            <p:cNvPicPr>
              <a:picLocks/>
            </p:cNvPicPr>
            <p:nvPr/>
          </p:nvPicPr>
          <p:blipFill>
            <a:blip r:embed="rId5"/>
            <a:stretch>
              <a:fillRect/>
            </a:stretch>
          </p:blipFill>
          <p:spPr>
            <a:xfrm>
              <a:off x="2850753" y="4924834"/>
              <a:ext cx="900000" cy="185900"/>
            </a:xfrm>
            <a:prstGeom prst="rect">
              <a:avLst/>
            </a:prstGeom>
          </p:spPr>
        </p:pic>
        <p:pic>
          <p:nvPicPr>
            <p:cNvPr id="11" name="Picture 10"/>
            <p:cNvPicPr>
              <a:picLocks/>
            </p:cNvPicPr>
            <p:nvPr/>
          </p:nvPicPr>
          <p:blipFill>
            <a:blip r:embed="rId6"/>
            <a:stretch>
              <a:fillRect/>
            </a:stretch>
          </p:blipFill>
          <p:spPr>
            <a:xfrm>
              <a:off x="3740278" y="4924834"/>
              <a:ext cx="900000" cy="185900"/>
            </a:xfrm>
            <a:prstGeom prst="rect">
              <a:avLst/>
            </a:prstGeom>
          </p:spPr>
        </p:pic>
        <p:pic>
          <p:nvPicPr>
            <p:cNvPr id="12" name="Picture 11"/>
            <p:cNvPicPr>
              <a:picLocks/>
            </p:cNvPicPr>
            <p:nvPr/>
          </p:nvPicPr>
          <p:blipFill>
            <a:blip r:embed="rId7"/>
            <a:stretch>
              <a:fillRect/>
            </a:stretch>
          </p:blipFill>
          <p:spPr>
            <a:xfrm>
              <a:off x="4629803" y="4924834"/>
              <a:ext cx="900000" cy="185900"/>
            </a:xfrm>
            <a:prstGeom prst="rect">
              <a:avLst/>
            </a:prstGeom>
          </p:spPr>
        </p:pic>
        <p:pic>
          <p:nvPicPr>
            <p:cNvPr id="13" name="Picture 12"/>
            <p:cNvPicPr>
              <a:picLocks/>
            </p:cNvPicPr>
            <p:nvPr/>
          </p:nvPicPr>
          <p:blipFill>
            <a:blip r:embed="rId8"/>
            <a:stretch>
              <a:fillRect/>
            </a:stretch>
          </p:blipFill>
          <p:spPr>
            <a:xfrm>
              <a:off x="5519328" y="4924834"/>
              <a:ext cx="900000" cy="185900"/>
            </a:xfrm>
            <a:prstGeom prst="rect">
              <a:avLst/>
            </a:prstGeom>
          </p:spPr>
        </p:pic>
        <p:pic>
          <p:nvPicPr>
            <p:cNvPr id="14" name="Picture 13"/>
            <p:cNvPicPr>
              <a:picLocks/>
            </p:cNvPicPr>
            <p:nvPr/>
          </p:nvPicPr>
          <p:blipFill>
            <a:blip r:embed="rId9"/>
            <a:stretch>
              <a:fillRect/>
            </a:stretch>
          </p:blipFill>
          <p:spPr>
            <a:xfrm>
              <a:off x="6408853" y="4924834"/>
              <a:ext cx="900000" cy="185900"/>
            </a:xfrm>
            <a:prstGeom prst="rect">
              <a:avLst/>
            </a:prstGeom>
          </p:spPr>
        </p:pic>
        <p:pic>
          <p:nvPicPr>
            <p:cNvPr id="15" name="Picture 14"/>
            <p:cNvPicPr>
              <a:picLocks/>
            </p:cNvPicPr>
            <p:nvPr/>
          </p:nvPicPr>
          <p:blipFill>
            <a:blip r:embed="rId10"/>
            <a:stretch>
              <a:fillRect/>
            </a:stretch>
          </p:blipFill>
          <p:spPr>
            <a:xfrm>
              <a:off x="7298378" y="4924834"/>
              <a:ext cx="900000" cy="185900"/>
            </a:xfrm>
            <a:prstGeom prst="rect">
              <a:avLst/>
            </a:prstGeom>
          </p:spPr>
        </p:pic>
        <p:pic>
          <p:nvPicPr>
            <p:cNvPr id="16" name="Picture 15"/>
            <p:cNvPicPr>
              <a:picLocks/>
            </p:cNvPicPr>
            <p:nvPr/>
          </p:nvPicPr>
          <p:blipFill>
            <a:blip r:embed="rId11"/>
            <a:stretch>
              <a:fillRect/>
            </a:stretch>
          </p:blipFill>
          <p:spPr>
            <a:xfrm>
              <a:off x="8187903" y="4924834"/>
              <a:ext cx="900000" cy="185900"/>
            </a:xfrm>
            <a:prstGeom prst="rect">
              <a:avLst/>
            </a:prstGeom>
          </p:spPr>
        </p:pic>
        <p:pic>
          <p:nvPicPr>
            <p:cNvPr id="17" name="Picture 16"/>
            <p:cNvPicPr>
              <a:picLocks/>
            </p:cNvPicPr>
            <p:nvPr/>
          </p:nvPicPr>
          <p:blipFill>
            <a:blip r:embed="rId12"/>
            <a:stretch>
              <a:fillRect/>
            </a:stretch>
          </p:blipFill>
          <p:spPr>
            <a:xfrm>
              <a:off x="9077428" y="4924834"/>
              <a:ext cx="900000" cy="185900"/>
            </a:xfrm>
            <a:prstGeom prst="rect">
              <a:avLst/>
            </a:prstGeom>
          </p:spPr>
        </p:pic>
        <p:pic>
          <p:nvPicPr>
            <p:cNvPr id="18" name="Picture 17"/>
            <p:cNvPicPr>
              <a:picLocks/>
            </p:cNvPicPr>
            <p:nvPr/>
          </p:nvPicPr>
          <p:blipFill>
            <a:blip r:embed="rId13"/>
            <a:stretch>
              <a:fillRect/>
            </a:stretch>
          </p:blipFill>
          <p:spPr>
            <a:xfrm>
              <a:off x="9966953" y="4924834"/>
              <a:ext cx="900000" cy="185900"/>
            </a:xfrm>
            <a:prstGeom prst="rect">
              <a:avLst/>
            </a:prstGeom>
          </p:spPr>
        </p:pic>
        <p:pic>
          <p:nvPicPr>
            <p:cNvPr id="19" name="Picture 18"/>
            <p:cNvPicPr>
              <a:picLocks/>
            </p:cNvPicPr>
            <p:nvPr/>
          </p:nvPicPr>
          <p:blipFill>
            <a:blip r:embed="rId14"/>
            <a:stretch>
              <a:fillRect/>
            </a:stretch>
          </p:blipFill>
          <p:spPr>
            <a:xfrm>
              <a:off x="10856480" y="4924834"/>
              <a:ext cx="900000" cy="185900"/>
            </a:xfrm>
            <a:prstGeom prst="rect">
              <a:avLst/>
            </a:prstGeom>
          </p:spPr>
        </p:pic>
      </p:grpSp>
      <p:sp>
        <p:nvSpPr>
          <p:cNvPr id="47" name="Rectangle 46"/>
          <p:cNvSpPr/>
          <p:nvPr/>
        </p:nvSpPr>
        <p:spPr>
          <a:xfrm>
            <a:off x="-71437" y="4863904"/>
            <a:ext cx="9286875" cy="279596"/>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defTabSz="914362"/>
            <a:endParaRPr lang="hr-HR" dirty="0">
              <a:solidFill>
                <a:prstClr val="white"/>
              </a:solidFill>
              <a:latin typeface="Raleway" panose="020B0003030101060003" pitchFamily="34" charset="0"/>
            </a:endParaRPr>
          </a:p>
        </p:txBody>
      </p:sp>
      <p:grpSp>
        <p:nvGrpSpPr>
          <p:cNvPr id="42" name="Group 41"/>
          <p:cNvGrpSpPr/>
          <p:nvPr/>
        </p:nvGrpSpPr>
        <p:grpSpPr>
          <a:xfrm>
            <a:off x="-1682" y="4821105"/>
            <a:ext cx="9144000" cy="48295"/>
            <a:chOff x="1961228" y="4924834"/>
            <a:chExt cx="9795252" cy="185900"/>
          </a:xfrm>
        </p:grpSpPr>
        <p:pic>
          <p:nvPicPr>
            <p:cNvPr id="49" name="Picture 48"/>
            <p:cNvPicPr>
              <a:picLocks/>
            </p:cNvPicPr>
            <p:nvPr/>
          </p:nvPicPr>
          <p:blipFill>
            <a:blip r:embed="rId4"/>
            <a:stretch>
              <a:fillRect/>
            </a:stretch>
          </p:blipFill>
          <p:spPr>
            <a:xfrm>
              <a:off x="1961228" y="4924834"/>
              <a:ext cx="900000" cy="185900"/>
            </a:xfrm>
            <a:prstGeom prst="rect">
              <a:avLst/>
            </a:prstGeom>
          </p:spPr>
        </p:pic>
        <p:pic>
          <p:nvPicPr>
            <p:cNvPr id="50" name="Picture 49"/>
            <p:cNvPicPr>
              <a:picLocks/>
            </p:cNvPicPr>
            <p:nvPr/>
          </p:nvPicPr>
          <p:blipFill>
            <a:blip r:embed="rId5"/>
            <a:stretch>
              <a:fillRect/>
            </a:stretch>
          </p:blipFill>
          <p:spPr>
            <a:xfrm>
              <a:off x="2850753" y="4924834"/>
              <a:ext cx="900000" cy="185900"/>
            </a:xfrm>
            <a:prstGeom prst="rect">
              <a:avLst/>
            </a:prstGeom>
          </p:spPr>
        </p:pic>
        <p:pic>
          <p:nvPicPr>
            <p:cNvPr id="51" name="Picture 50"/>
            <p:cNvPicPr>
              <a:picLocks/>
            </p:cNvPicPr>
            <p:nvPr/>
          </p:nvPicPr>
          <p:blipFill>
            <a:blip r:embed="rId6"/>
            <a:stretch>
              <a:fillRect/>
            </a:stretch>
          </p:blipFill>
          <p:spPr>
            <a:xfrm>
              <a:off x="3740278" y="4924834"/>
              <a:ext cx="900000" cy="185900"/>
            </a:xfrm>
            <a:prstGeom prst="rect">
              <a:avLst/>
            </a:prstGeom>
          </p:spPr>
        </p:pic>
        <p:pic>
          <p:nvPicPr>
            <p:cNvPr id="52" name="Picture 51"/>
            <p:cNvPicPr>
              <a:picLocks/>
            </p:cNvPicPr>
            <p:nvPr/>
          </p:nvPicPr>
          <p:blipFill>
            <a:blip r:embed="rId7"/>
            <a:stretch>
              <a:fillRect/>
            </a:stretch>
          </p:blipFill>
          <p:spPr>
            <a:xfrm>
              <a:off x="4629803" y="4924834"/>
              <a:ext cx="900000" cy="185900"/>
            </a:xfrm>
            <a:prstGeom prst="rect">
              <a:avLst/>
            </a:prstGeom>
          </p:spPr>
        </p:pic>
        <p:pic>
          <p:nvPicPr>
            <p:cNvPr id="53" name="Picture 52"/>
            <p:cNvPicPr>
              <a:picLocks/>
            </p:cNvPicPr>
            <p:nvPr/>
          </p:nvPicPr>
          <p:blipFill>
            <a:blip r:embed="rId8"/>
            <a:stretch>
              <a:fillRect/>
            </a:stretch>
          </p:blipFill>
          <p:spPr>
            <a:xfrm>
              <a:off x="5519328" y="4924834"/>
              <a:ext cx="900000" cy="185900"/>
            </a:xfrm>
            <a:prstGeom prst="rect">
              <a:avLst/>
            </a:prstGeom>
          </p:spPr>
        </p:pic>
        <p:pic>
          <p:nvPicPr>
            <p:cNvPr id="54" name="Picture 53"/>
            <p:cNvPicPr>
              <a:picLocks/>
            </p:cNvPicPr>
            <p:nvPr/>
          </p:nvPicPr>
          <p:blipFill>
            <a:blip r:embed="rId9"/>
            <a:stretch>
              <a:fillRect/>
            </a:stretch>
          </p:blipFill>
          <p:spPr>
            <a:xfrm>
              <a:off x="6408853" y="4924834"/>
              <a:ext cx="900000" cy="185900"/>
            </a:xfrm>
            <a:prstGeom prst="rect">
              <a:avLst/>
            </a:prstGeom>
          </p:spPr>
        </p:pic>
        <p:pic>
          <p:nvPicPr>
            <p:cNvPr id="55" name="Picture 54"/>
            <p:cNvPicPr>
              <a:picLocks/>
            </p:cNvPicPr>
            <p:nvPr/>
          </p:nvPicPr>
          <p:blipFill>
            <a:blip r:embed="rId10"/>
            <a:stretch>
              <a:fillRect/>
            </a:stretch>
          </p:blipFill>
          <p:spPr>
            <a:xfrm>
              <a:off x="7298378" y="4924834"/>
              <a:ext cx="900000" cy="185900"/>
            </a:xfrm>
            <a:prstGeom prst="rect">
              <a:avLst/>
            </a:prstGeom>
          </p:spPr>
        </p:pic>
        <p:pic>
          <p:nvPicPr>
            <p:cNvPr id="56" name="Picture 55"/>
            <p:cNvPicPr>
              <a:picLocks/>
            </p:cNvPicPr>
            <p:nvPr/>
          </p:nvPicPr>
          <p:blipFill>
            <a:blip r:embed="rId11"/>
            <a:stretch>
              <a:fillRect/>
            </a:stretch>
          </p:blipFill>
          <p:spPr>
            <a:xfrm>
              <a:off x="8187903" y="4924834"/>
              <a:ext cx="900000" cy="185900"/>
            </a:xfrm>
            <a:prstGeom prst="rect">
              <a:avLst/>
            </a:prstGeom>
          </p:spPr>
        </p:pic>
        <p:pic>
          <p:nvPicPr>
            <p:cNvPr id="57" name="Picture 56"/>
            <p:cNvPicPr>
              <a:picLocks/>
            </p:cNvPicPr>
            <p:nvPr/>
          </p:nvPicPr>
          <p:blipFill>
            <a:blip r:embed="rId12"/>
            <a:stretch>
              <a:fillRect/>
            </a:stretch>
          </p:blipFill>
          <p:spPr>
            <a:xfrm>
              <a:off x="9077428" y="4924834"/>
              <a:ext cx="900000" cy="185900"/>
            </a:xfrm>
            <a:prstGeom prst="rect">
              <a:avLst/>
            </a:prstGeom>
          </p:spPr>
        </p:pic>
        <p:pic>
          <p:nvPicPr>
            <p:cNvPr id="58" name="Picture 57"/>
            <p:cNvPicPr>
              <a:picLocks/>
            </p:cNvPicPr>
            <p:nvPr/>
          </p:nvPicPr>
          <p:blipFill>
            <a:blip r:embed="rId13"/>
            <a:stretch>
              <a:fillRect/>
            </a:stretch>
          </p:blipFill>
          <p:spPr>
            <a:xfrm>
              <a:off x="9966953" y="4924834"/>
              <a:ext cx="900000" cy="185900"/>
            </a:xfrm>
            <a:prstGeom prst="rect">
              <a:avLst/>
            </a:prstGeom>
          </p:spPr>
        </p:pic>
        <p:pic>
          <p:nvPicPr>
            <p:cNvPr id="59" name="Picture 58"/>
            <p:cNvPicPr>
              <a:picLocks/>
            </p:cNvPicPr>
            <p:nvPr/>
          </p:nvPicPr>
          <p:blipFill>
            <a:blip r:embed="rId14"/>
            <a:stretch>
              <a:fillRect/>
            </a:stretch>
          </p:blipFill>
          <p:spPr>
            <a:xfrm>
              <a:off x="10856480" y="4924834"/>
              <a:ext cx="900000" cy="185900"/>
            </a:xfrm>
            <a:prstGeom prst="rect">
              <a:avLst/>
            </a:prstGeom>
          </p:spPr>
        </p:pic>
      </p:grpSp>
      <p:sp>
        <p:nvSpPr>
          <p:cNvPr id="41" name="Footer Placeholder 47"/>
          <p:cNvSpPr>
            <a:spLocks noGrp="1"/>
          </p:cNvSpPr>
          <p:nvPr>
            <p:ph type="ftr" sz="quarter" idx="11"/>
          </p:nvPr>
        </p:nvSpPr>
        <p:spPr>
          <a:xfrm>
            <a:off x="25718" y="4881475"/>
            <a:ext cx="3086100" cy="273844"/>
          </a:xfrm>
        </p:spPr>
        <p:txBody>
          <a:bodyPr/>
          <a:lstStyle/>
          <a:p>
            <a:pPr algn="l"/>
            <a:r>
              <a:rPr lang="hr-HR" sz="800" dirty="0">
                <a:solidFill>
                  <a:prstClr val="black">
                    <a:tint val="75000"/>
                  </a:prstClr>
                </a:solidFill>
                <a:latin typeface="Arial" panose="020B0604020202020204" pitchFamily="34" charset="0"/>
                <a:cs typeface="Arial" panose="020B0604020202020204" pitchFamily="34" charset="0"/>
              </a:rPr>
              <a:t>Copyright © SoundVault Ltd 2017</a:t>
            </a:r>
          </a:p>
        </p:txBody>
      </p:sp>
      <p:sp>
        <p:nvSpPr>
          <p:cNvPr id="48" name="Rectangle 47"/>
          <p:cNvSpPr/>
          <p:nvPr/>
        </p:nvSpPr>
        <p:spPr>
          <a:xfrm>
            <a:off x="3248769" y="4881475"/>
            <a:ext cx="2646463" cy="261606"/>
          </a:xfrm>
          <a:prstGeom prst="rect">
            <a:avLst/>
          </a:prstGeom>
        </p:spPr>
        <p:txBody>
          <a:bodyPr wrap="none" lIns="91436" tIns="45718" rIns="91436" bIns="45718">
            <a:spAutoFit/>
          </a:bodyPr>
          <a:lstStyle/>
          <a:p>
            <a:pPr algn="ctr"/>
            <a:r>
              <a:rPr lang="en-US" sz="1100" dirty="0">
                <a:solidFill>
                  <a:schemeClr val="bg2">
                    <a:lumMod val="50000"/>
                  </a:schemeClr>
                </a:solidFill>
                <a:latin typeface="Arial" panose="020B0604020202020204" pitchFamily="34" charset="0"/>
                <a:cs typeface="Arial" panose="020B0604020202020204" pitchFamily="34" charset="0"/>
              </a:rPr>
              <a:t>Strictly Confidential – Not for circulation </a:t>
            </a:r>
          </a:p>
        </p:txBody>
      </p:sp>
      <p:sp>
        <p:nvSpPr>
          <p:cNvPr id="60" name="TextBox 59"/>
          <p:cNvSpPr txBox="1"/>
          <p:nvPr/>
        </p:nvSpPr>
        <p:spPr>
          <a:xfrm>
            <a:off x="1668864" y="122842"/>
            <a:ext cx="7430493" cy="369326"/>
          </a:xfrm>
          <a:prstGeom prst="rect">
            <a:avLst/>
          </a:prstGeom>
          <a:noFill/>
        </p:spPr>
        <p:txBody>
          <a:bodyPr wrap="square" lIns="91432" tIns="45717" rIns="91432" bIns="45717" rtlCol="0">
            <a:spAutoFit/>
          </a:bodyPr>
          <a:lstStyle/>
          <a:p>
            <a:pPr algn="r" defTabSz="914362"/>
            <a:r>
              <a:rPr lang="hr-HR" b="1" dirty="0" smtClean="0">
                <a:solidFill>
                  <a:srgbClr val="355B8B"/>
                </a:solidFill>
                <a:latin typeface="Arial Narrow" panose="020B0606020202030204" pitchFamily="34" charset="0"/>
              </a:rPr>
              <a:t>FULLY OPERATIONAL &amp; COMMERCIALLY READY </a:t>
            </a:r>
            <a:endParaRPr lang="hr-HR" b="1" dirty="0">
              <a:solidFill>
                <a:srgbClr val="355B8B"/>
              </a:solidFill>
              <a:latin typeface="Arial Narrow" panose="020B0606020202030204" pitchFamily="34" charset="0"/>
            </a:endParaRPr>
          </a:p>
        </p:txBody>
      </p:sp>
      <p:pic>
        <p:nvPicPr>
          <p:cNvPr id="63" name="Content Placeholder 3" descr="Screen Shot 2017-01-23 at 13.11.14.png"/>
          <p:cNvPicPr>
            <a:picLocks noChangeAspect="1"/>
          </p:cNvPicPr>
          <p:nvPr/>
        </p:nvPicPr>
        <p:blipFill>
          <a:blip r:embed="rId15">
            <a:extLst>
              <a:ext uri="{28A0092B-C50C-407E-A947-70E740481C1C}">
                <a14:useLocalDpi xmlns:a14="http://schemas.microsoft.com/office/drawing/2010/main" val="0"/>
              </a:ext>
            </a:extLst>
          </a:blip>
          <a:srcRect l="-53093" r="-53093"/>
          <a:stretch>
            <a:fillRect/>
          </a:stretch>
        </p:blipFill>
        <p:spPr>
          <a:xfrm>
            <a:off x="-1036057" y="594427"/>
            <a:ext cx="11212748" cy="4238971"/>
          </a:xfrm>
          <a:prstGeom prst="rect">
            <a:avLst/>
          </a:prstGeom>
        </p:spPr>
      </p:pic>
    </p:spTree>
    <p:extLst>
      <p:ext uri="{BB962C8B-B14F-4D97-AF65-F5344CB8AC3E}">
        <p14:creationId xmlns:p14="http://schemas.microsoft.com/office/powerpoint/2010/main" val="300796663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Flowchart: Decision 68"/>
          <p:cNvSpPr/>
          <p:nvPr/>
        </p:nvSpPr>
        <p:spPr>
          <a:xfrm>
            <a:off x="4512997" y="1574993"/>
            <a:ext cx="1665248" cy="1497153"/>
          </a:xfrm>
          <a:prstGeom prst="flowChartDecision">
            <a:avLst/>
          </a:prstGeom>
          <a:solidFill>
            <a:srgbClr val="E26C7C"/>
          </a:solidFill>
          <a:ln>
            <a:noFill/>
          </a:ln>
          <a:effectLst/>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21" name="Flowchart: Decision 20"/>
          <p:cNvSpPr/>
          <p:nvPr/>
        </p:nvSpPr>
        <p:spPr>
          <a:xfrm>
            <a:off x="55581" y="1623466"/>
            <a:ext cx="1652529" cy="1415376"/>
          </a:xfrm>
          <a:prstGeom prst="flowChartDecision">
            <a:avLst/>
          </a:prstGeom>
          <a:solidFill>
            <a:srgbClr val="E26C7C"/>
          </a:solidFill>
          <a:ln>
            <a:noFill/>
          </a:ln>
          <a:effectLst/>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68" name="Rounded Rectangle 67"/>
          <p:cNvSpPr/>
          <p:nvPr/>
        </p:nvSpPr>
        <p:spPr>
          <a:xfrm>
            <a:off x="6875723" y="1677233"/>
            <a:ext cx="1848596" cy="1023947"/>
          </a:xfrm>
          <a:prstGeom prst="roundRect">
            <a:avLst/>
          </a:prstGeom>
          <a:solidFill>
            <a:srgbClr val="19A3BA"/>
          </a:solidFill>
          <a:ln>
            <a:noFill/>
          </a:ln>
          <a:effectLst/>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67" name="Rounded Rectangle 66"/>
          <p:cNvSpPr/>
          <p:nvPr/>
        </p:nvSpPr>
        <p:spPr>
          <a:xfrm>
            <a:off x="2336071" y="1736419"/>
            <a:ext cx="1848596" cy="1025441"/>
          </a:xfrm>
          <a:prstGeom prst="roundRect">
            <a:avLst/>
          </a:prstGeom>
          <a:solidFill>
            <a:srgbClr val="19A3BA"/>
          </a:solidFill>
          <a:ln>
            <a:noFill/>
          </a:ln>
          <a:effectLst/>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5" name="Rounded Rectangle 4"/>
          <p:cNvSpPr/>
          <p:nvPr/>
        </p:nvSpPr>
        <p:spPr>
          <a:xfrm>
            <a:off x="2301640" y="3486035"/>
            <a:ext cx="1848596" cy="682406"/>
          </a:xfrm>
          <a:prstGeom prst="roundRect">
            <a:avLst/>
          </a:prstGeom>
          <a:solidFill>
            <a:srgbClr val="F59B3D"/>
          </a:solidFill>
          <a:ln>
            <a:noFill/>
          </a:ln>
          <a:effectLst/>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2" name="Rectangle 1"/>
          <p:cNvSpPr/>
          <p:nvPr/>
        </p:nvSpPr>
        <p:spPr>
          <a:xfrm>
            <a:off x="-71437" y="1"/>
            <a:ext cx="9286875" cy="551627"/>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a:endParaRPr lang="hr-HR" dirty="0">
              <a:solidFill>
                <a:prstClr val="white"/>
              </a:solidFill>
              <a:latin typeface="Raleway" panose="020B0003030101060003" pitchFamily="34" charset="0"/>
            </a:endParaRPr>
          </a:p>
        </p:txBody>
      </p:sp>
      <p:pic>
        <p:nvPicPr>
          <p:cNvPr id="4" name="Picture 3"/>
          <p:cNvPicPr>
            <a:picLocks noChangeAspect="1"/>
          </p:cNvPicPr>
          <p:nvPr/>
        </p:nvPicPr>
        <p:blipFill>
          <a:blip r:embed="rId3"/>
          <a:stretch>
            <a:fillRect/>
          </a:stretch>
        </p:blipFill>
        <p:spPr>
          <a:xfrm>
            <a:off x="72560" y="96848"/>
            <a:ext cx="1187399" cy="334665"/>
          </a:xfrm>
          <a:prstGeom prst="rect">
            <a:avLst/>
          </a:prstGeom>
        </p:spPr>
      </p:pic>
      <p:grpSp>
        <p:nvGrpSpPr>
          <p:cNvPr id="6" name="Group 5"/>
          <p:cNvGrpSpPr/>
          <p:nvPr/>
        </p:nvGrpSpPr>
        <p:grpSpPr>
          <a:xfrm>
            <a:off x="0" y="533839"/>
            <a:ext cx="9144000" cy="48295"/>
            <a:chOff x="1961228" y="4924834"/>
            <a:chExt cx="9795252" cy="185900"/>
          </a:xfrm>
        </p:grpSpPr>
        <p:pic>
          <p:nvPicPr>
            <p:cNvPr id="9" name="Picture 8"/>
            <p:cNvPicPr>
              <a:picLocks/>
            </p:cNvPicPr>
            <p:nvPr/>
          </p:nvPicPr>
          <p:blipFill>
            <a:blip r:embed="rId4"/>
            <a:stretch>
              <a:fillRect/>
            </a:stretch>
          </p:blipFill>
          <p:spPr>
            <a:xfrm>
              <a:off x="1961228" y="4924834"/>
              <a:ext cx="900000" cy="185900"/>
            </a:xfrm>
            <a:prstGeom prst="rect">
              <a:avLst/>
            </a:prstGeom>
          </p:spPr>
        </p:pic>
        <p:pic>
          <p:nvPicPr>
            <p:cNvPr id="10" name="Picture 9"/>
            <p:cNvPicPr>
              <a:picLocks/>
            </p:cNvPicPr>
            <p:nvPr/>
          </p:nvPicPr>
          <p:blipFill>
            <a:blip r:embed="rId5"/>
            <a:stretch>
              <a:fillRect/>
            </a:stretch>
          </p:blipFill>
          <p:spPr>
            <a:xfrm>
              <a:off x="2850753" y="4924834"/>
              <a:ext cx="900000" cy="185900"/>
            </a:xfrm>
            <a:prstGeom prst="rect">
              <a:avLst/>
            </a:prstGeom>
          </p:spPr>
        </p:pic>
        <p:pic>
          <p:nvPicPr>
            <p:cNvPr id="11" name="Picture 10"/>
            <p:cNvPicPr>
              <a:picLocks/>
            </p:cNvPicPr>
            <p:nvPr/>
          </p:nvPicPr>
          <p:blipFill>
            <a:blip r:embed="rId6"/>
            <a:stretch>
              <a:fillRect/>
            </a:stretch>
          </p:blipFill>
          <p:spPr>
            <a:xfrm>
              <a:off x="3740278" y="4924834"/>
              <a:ext cx="900000" cy="185900"/>
            </a:xfrm>
            <a:prstGeom prst="rect">
              <a:avLst/>
            </a:prstGeom>
          </p:spPr>
        </p:pic>
        <p:pic>
          <p:nvPicPr>
            <p:cNvPr id="12" name="Picture 11"/>
            <p:cNvPicPr>
              <a:picLocks/>
            </p:cNvPicPr>
            <p:nvPr/>
          </p:nvPicPr>
          <p:blipFill>
            <a:blip r:embed="rId7"/>
            <a:stretch>
              <a:fillRect/>
            </a:stretch>
          </p:blipFill>
          <p:spPr>
            <a:xfrm>
              <a:off x="4629803" y="4924834"/>
              <a:ext cx="900000" cy="185900"/>
            </a:xfrm>
            <a:prstGeom prst="rect">
              <a:avLst/>
            </a:prstGeom>
          </p:spPr>
        </p:pic>
        <p:pic>
          <p:nvPicPr>
            <p:cNvPr id="13" name="Picture 12"/>
            <p:cNvPicPr>
              <a:picLocks/>
            </p:cNvPicPr>
            <p:nvPr/>
          </p:nvPicPr>
          <p:blipFill>
            <a:blip r:embed="rId8"/>
            <a:stretch>
              <a:fillRect/>
            </a:stretch>
          </p:blipFill>
          <p:spPr>
            <a:xfrm>
              <a:off x="5519328" y="4924834"/>
              <a:ext cx="900000" cy="185900"/>
            </a:xfrm>
            <a:prstGeom prst="rect">
              <a:avLst/>
            </a:prstGeom>
          </p:spPr>
        </p:pic>
        <p:pic>
          <p:nvPicPr>
            <p:cNvPr id="14" name="Picture 13"/>
            <p:cNvPicPr>
              <a:picLocks/>
            </p:cNvPicPr>
            <p:nvPr/>
          </p:nvPicPr>
          <p:blipFill>
            <a:blip r:embed="rId9"/>
            <a:stretch>
              <a:fillRect/>
            </a:stretch>
          </p:blipFill>
          <p:spPr>
            <a:xfrm>
              <a:off x="6408853" y="4924834"/>
              <a:ext cx="900000" cy="185900"/>
            </a:xfrm>
            <a:prstGeom prst="rect">
              <a:avLst/>
            </a:prstGeom>
          </p:spPr>
        </p:pic>
        <p:pic>
          <p:nvPicPr>
            <p:cNvPr id="15" name="Picture 14"/>
            <p:cNvPicPr>
              <a:picLocks/>
            </p:cNvPicPr>
            <p:nvPr/>
          </p:nvPicPr>
          <p:blipFill>
            <a:blip r:embed="rId10"/>
            <a:stretch>
              <a:fillRect/>
            </a:stretch>
          </p:blipFill>
          <p:spPr>
            <a:xfrm>
              <a:off x="7298378" y="4924834"/>
              <a:ext cx="900000" cy="185900"/>
            </a:xfrm>
            <a:prstGeom prst="rect">
              <a:avLst/>
            </a:prstGeom>
          </p:spPr>
        </p:pic>
        <p:pic>
          <p:nvPicPr>
            <p:cNvPr id="16" name="Picture 15"/>
            <p:cNvPicPr>
              <a:picLocks/>
            </p:cNvPicPr>
            <p:nvPr/>
          </p:nvPicPr>
          <p:blipFill>
            <a:blip r:embed="rId11"/>
            <a:stretch>
              <a:fillRect/>
            </a:stretch>
          </p:blipFill>
          <p:spPr>
            <a:xfrm>
              <a:off x="8187903" y="4924834"/>
              <a:ext cx="900000" cy="185900"/>
            </a:xfrm>
            <a:prstGeom prst="rect">
              <a:avLst/>
            </a:prstGeom>
          </p:spPr>
        </p:pic>
        <p:pic>
          <p:nvPicPr>
            <p:cNvPr id="17" name="Picture 16"/>
            <p:cNvPicPr>
              <a:picLocks/>
            </p:cNvPicPr>
            <p:nvPr/>
          </p:nvPicPr>
          <p:blipFill>
            <a:blip r:embed="rId12"/>
            <a:stretch>
              <a:fillRect/>
            </a:stretch>
          </p:blipFill>
          <p:spPr>
            <a:xfrm>
              <a:off x="9077428" y="4924834"/>
              <a:ext cx="900000" cy="185900"/>
            </a:xfrm>
            <a:prstGeom prst="rect">
              <a:avLst/>
            </a:prstGeom>
          </p:spPr>
        </p:pic>
        <p:pic>
          <p:nvPicPr>
            <p:cNvPr id="18" name="Picture 17"/>
            <p:cNvPicPr>
              <a:picLocks/>
            </p:cNvPicPr>
            <p:nvPr/>
          </p:nvPicPr>
          <p:blipFill>
            <a:blip r:embed="rId13"/>
            <a:stretch>
              <a:fillRect/>
            </a:stretch>
          </p:blipFill>
          <p:spPr>
            <a:xfrm>
              <a:off x="9966953" y="4924834"/>
              <a:ext cx="900000" cy="185900"/>
            </a:xfrm>
            <a:prstGeom prst="rect">
              <a:avLst/>
            </a:prstGeom>
          </p:spPr>
        </p:pic>
        <p:pic>
          <p:nvPicPr>
            <p:cNvPr id="19" name="Picture 18"/>
            <p:cNvPicPr>
              <a:picLocks/>
            </p:cNvPicPr>
            <p:nvPr/>
          </p:nvPicPr>
          <p:blipFill>
            <a:blip r:embed="rId14"/>
            <a:stretch>
              <a:fillRect/>
            </a:stretch>
          </p:blipFill>
          <p:spPr>
            <a:xfrm>
              <a:off x="10856480" y="4924834"/>
              <a:ext cx="900000" cy="185900"/>
            </a:xfrm>
            <a:prstGeom prst="rect">
              <a:avLst/>
            </a:prstGeom>
          </p:spPr>
        </p:pic>
      </p:grpSp>
      <p:sp>
        <p:nvSpPr>
          <p:cNvPr id="20" name="TextBox 19"/>
          <p:cNvSpPr txBox="1"/>
          <p:nvPr/>
        </p:nvSpPr>
        <p:spPr>
          <a:xfrm>
            <a:off x="1659085" y="122842"/>
            <a:ext cx="7440271" cy="369326"/>
          </a:xfrm>
          <a:prstGeom prst="rect">
            <a:avLst/>
          </a:prstGeom>
          <a:noFill/>
        </p:spPr>
        <p:txBody>
          <a:bodyPr wrap="square" lIns="91432" tIns="45717" rIns="91432" bIns="45717" rtlCol="0">
            <a:spAutoFit/>
          </a:bodyPr>
          <a:lstStyle/>
          <a:p>
            <a:pPr algn="r"/>
            <a:r>
              <a:rPr lang="hr-HR" b="1" dirty="0">
                <a:solidFill>
                  <a:srgbClr val="E3596B"/>
                </a:solidFill>
                <a:latin typeface="Arial Narrow" panose="020B0606020202030204" pitchFamily="34" charset="0"/>
              </a:rPr>
              <a:t>MONEY </a:t>
            </a:r>
            <a:r>
              <a:rPr lang="hr-HR" b="1" dirty="0" smtClean="0">
                <a:solidFill>
                  <a:srgbClr val="E3596B"/>
                </a:solidFill>
                <a:latin typeface="Arial Narrow" panose="020B0606020202030204" pitchFamily="34" charset="0"/>
              </a:rPr>
              <a:t>FLOW  - TWO PRINCIPLE REVENUE STREAMS </a:t>
            </a:r>
            <a:endParaRPr lang="hr-HR" b="1" dirty="0">
              <a:solidFill>
                <a:srgbClr val="E3596B"/>
              </a:solidFill>
              <a:latin typeface="Arial Narrow" panose="020B0606020202030204" pitchFamily="34" charset="0"/>
            </a:endParaRPr>
          </a:p>
        </p:txBody>
      </p:sp>
      <p:sp>
        <p:nvSpPr>
          <p:cNvPr id="47" name="Rectangle 46"/>
          <p:cNvSpPr/>
          <p:nvPr/>
        </p:nvSpPr>
        <p:spPr>
          <a:xfrm>
            <a:off x="-71437" y="4863904"/>
            <a:ext cx="9286875" cy="279596"/>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a:endParaRPr lang="hr-HR" dirty="0">
              <a:solidFill>
                <a:prstClr val="white"/>
              </a:solidFill>
              <a:latin typeface="Raleway" panose="020B0003030101060003" pitchFamily="34" charset="0"/>
            </a:endParaRPr>
          </a:p>
        </p:txBody>
      </p:sp>
      <p:grpSp>
        <p:nvGrpSpPr>
          <p:cNvPr id="42" name="Group 41"/>
          <p:cNvGrpSpPr/>
          <p:nvPr/>
        </p:nvGrpSpPr>
        <p:grpSpPr>
          <a:xfrm>
            <a:off x="-1682" y="4821105"/>
            <a:ext cx="9144000" cy="48295"/>
            <a:chOff x="1961228" y="4924834"/>
            <a:chExt cx="9795252" cy="185900"/>
          </a:xfrm>
        </p:grpSpPr>
        <p:pic>
          <p:nvPicPr>
            <p:cNvPr id="49" name="Picture 48"/>
            <p:cNvPicPr>
              <a:picLocks/>
            </p:cNvPicPr>
            <p:nvPr/>
          </p:nvPicPr>
          <p:blipFill>
            <a:blip r:embed="rId4"/>
            <a:stretch>
              <a:fillRect/>
            </a:stretch>
          </p:blipFill>
          <p:spPr>
            <a:xfrm>
              <a:off x="1961228" y="4924834"/>
              <a:ext cx="900000" cy="185900"/>
            </a:xfrm>
            <a:prstGeom prst="rect">
              <a:avLst/>
            </a:prstGeom>
          </p:spPr>
        </p:pic>
        <p:pic>
          <p:nvPicPr>
            <p:cNvPr id="50" name="Picture 49"/>
            <p:cNvPicPr>
              <a:picLocks/>
            </p:cNvPicPr>
            <p:nvPr/>
          </p:nvPicPr>
          <p:blipFill>
            <a:blip r:embed="rId5"/>
            <a:stretch>
              <a:fillRect/>
            </a:stretch>
          </p:blipFill>
          <p:spPr>
            <a:xfrm>
              <a:off x="2850753" y="4924834"/>
              <a:ext cx="900000" cy="185900"/>
            </a:xfrm>
            <a:prstGeom prst="rect">
              <a:avLst/>
            </a:prstGeom>
          </p:spPr>
        </p:pic>
        <p:pic>
          <p:nvPicPr>
            <p:cNvPr id="51" name="Picture 50"/>
            <p:cNvPicPr>
              <a:picLocks/>
            </p:cNvPicPr>
            <p:nvPr/>
          </p:nvPicPr>
          <p:blipFill>
            <a:blip r:embed="rId6"/>
            <a:stretch>
              <a:fillRect/>
            </a:stretch>
          </p:blipFill>
          <p:spPr>
            <a:xfrm>
              <a:off x="3740278" y="4924834"/>
              <a:ext cx="900000" cy="185900"/>
            </a:xfrm>
            <a:prstGeom prst="rect">
              <a:avLst/>
            </a:prstGeom>
          </p:spPr>
        </p:pic>
        <p:pic>
          <p:nvPicPr>
            <p:cNvPr id="52" name="Picture 51"/>
            <p:cNvPicPr>
              <a:picLocks/>
            </p:cNvPicPr>
            <p:nvPr/>
          </p:nvPicPr>
          <p:blipFill>
            <a:blip r:embed="rId7"/>
            <a:stretch>
              <a:fillRect/>
            </a:stretch>
          </p:blipFill>
          <p:spPr>
            <a:xfrm>
              <a:off x="4629803" y="4924834"/>
              <a:ext cx="900000" cy="185900"/>
            </a:xfrm>
            <a:prstGeom prst="rect">
              <a:avLst/>
            </a:prstGeom>
          </p:spPr>
        </p:pic>
        <p:pic>
          <p:nvPicPr>
            <p:cNvPr id="53" name="Picture 52"/>
            <p:cNvPicPr>
              <a:picLocks/>
            </p:cNvPicPr>
            <p:nvPr/>
          </p:nvPicPr>
          <p:blipFill>
            <a:blip r:embed="rId8"/>
            <a:stretch>
              <a:fillRect/>
            </a:stretch>
          </p:blipFill>
          <p:spPr>
            <a:xfrm>
              <a:off x="5519328" y="4924834"/>
              <a:ext cx="900000" cy="185900"/>
            </a:xfrm>
            <a:prstGeom prst="rect">
              <a:avLst/>
            </a:prstGeom>
          </p:spPr>
        </p:pic>
        <p:pic>
          <p:nvPicPr>
            <p:cNvPr id="54" name="Picture 53"/>
            <p:cNvPicPr>
              <a:picLocks/>
            </p:cNvPicPr>
            <p:nvPr/>
          </p:nvPicPr>
          <p:blipFill>
            <a:blip r:embed="rId9"/>
            <a:stretch>
              <a:fillRect/>
            </a:stretch>
          </p:blipFill>
          <p:spPr>
            <a:xfrm>
              <a:off x="6408853" y="4924834"/>
              <a:ext cx="900000" cy="185900"/>
            </a:xfrm>
            <a:prstGeom prst="rect">
              <a:avLst/>
            </a:prstGeom>
          </p:spPr>
        </p:pic>
        <p:pic>
          <p:nvPicPr>
            <p:cNvPr id="55" name="Picture 54"/>
            <p:cNvPicPr>
              <a:picLocks/>
            </p:cNvPicPr>
            <p:nvPr/>
          </p:nvPicPr>
          <p:blipFill>
            <a:blip r:embed="rId10"/>
            <a:stretch>
              <a:fillRect/>
            </a:stretch>
          </p:blipFill>
          <p:spPr>
            <a:xfrm>
              <a:off x="7298378" y="4924834"/>
              <a:ext cx="900000" cy="185900"/>
            </a:xfrm>
            <a:prstGeom prst="rect">
              <a:avLst/>
            </a:prstGeom>
          </p:spPr>
        </p:pic>
        <p:pic>
          <p:nvPicPr>
            <p:cNvPr id="56" name="Picture 55"/>
            <p:cNvPicPr>
              <a:picLocks/>
            </p:cNvPicPr>
            <p:nvPr/>
          </p:nvPicPr>
          <p:blipFill>
            <a:blip r:embed="rId11"/>
            <a:stretch>
              <a:fillRect/>
            </a:stretch>
          </p:blipFill>
          <p:spPr>
            <a:xfrm>
              <a:off x="8187903" y="4924834"/>
              <a:ext cx="900000" cy="185900"/>
            </a:xfrm>
            <a:prstGeom prst="rect">
              <a:avLst/>
            </a:prstGeom>
          </p:spPr>
        </p:pic>
        <p:pic>
          <p:nvPicPr>
            <p:cNvPr id="57" name="Picture 56"/>
            <p:cNvPicPr>
              <a:picLocks/>
            </p:cNvPicPr>
            <p:nvPr/>
          </p:nvPicPr>
          <p:blipFill>
            <a:blip r:embed="rId12"/>
            <a:stretch>
              <a:fillRect/>
            </a:stretch>
          </p:blipFill>
          <p:spPr>
            <a:xfrm>
              <a:off x="9077428" y="4924834"/>
              <a:ext cx="900000" cy="185900"/>
            </a:xfrm>
            <a:prstGeom prst="rect">
              <a:avLst/>
            </a:prstGeom>
          </p:spPr>
        </p:pic>
        <p:pic>
          <p:nvPicPr>
            <p:cNvPr id="58" name="Picture 57"/>
            <p:cNvPicPr>
              <a:picLocks/>
            </p:cNvPicPr>
            <p:nvPr/>
          </p:nvPicPr>
          <p:blipFill>
            <a:blip r:embed="rId13"/>
            <a:stretch>
              <a:fillRect/>
            </a:stretch>
          </p:blipFill>
          <p:spPr>
            <a:xfrm>
              <a:off x="9966953" y="4924834"/>
              <a:ext cx="900000" cy="185900"/>
            </a:xfrm>
            <a:prstGeom prst="rect">
              <a:avLst/>
            </a:prstGeom>
          </p:spPr>
        </p:pic>
        <p:pic>
          <p:nvPicPr>
            <p:cNvPr id="59" name="Picture 58"/>
            <p:cNvPicPr>
              <a:picLocks/>
            </p:cNvPicPr>
            <p:nvPr/>
          </p:nvPicPr>
          <p:blipFill>
            <a:blip r:embed="rId14"/>
            <a:stretch>
              <a:fillRect/>
            </a:stretch>
          </p:blipFill>
          <p:spPr>
            <a:xfrm>
              <a:off x="10856480" y="4924834"/>
              <a:ext cx="900000" cy="185900"/>
            </a:xfrm>
            <a:prstGeom prst="rect">
              <a:avLst/>
            </a:prstGeom>
          </p:spPr>
        </p:pic>
      </p:grpSp>
      <p:sp>
        <p:nvSpPr>
          <p:cNvPr id="44" name="Footer Placeholder 47"/>
          <p:cNvSpPr>
            <a:spLocks noGrp="1"/>
          </p:cNvSpPr>
          <p:nvPr>
            <p:ph type="ftr" sz="quarter" idx="11"/>
          </p:nvPr>
        </p:nvSpPr>
        <p:spPr>
          <a:xfrm>
            <a:off x="25718" y="4881475"/>
            <a:ext cx="3086100" cy="273844"/>
          </a:xfrm>
        </p:spPr>
        <p:txBody>
          <a:bodyPr/>
          <a:lstStyle/>
          <a:p>
            <a:pPr algn="l"/>
            <a:r>
              <a:rPr lang="hr-HR" sz="800" dirty="0">
                <a:solidFill>
                  <a:prstClr val="black">
                    <a:tint val="75000"/>
                  </a:prstClr>
                </a:solidFill>
                <a:latin typeface="Arial" panose="020B0604020202020204" pitchFamily="34" charset="0"/>
                <a:cs typeface="Arial" panose="020B0604020202020204" pitchFamily="34" charset="0"/>
              </a:rPr>
              <a:t>Copyright © SoundVault Ltd 2017 </a:t>
            </a:r>
          </a:p>
        </p:txBody>
      </p:sp>
      <p:sp>
        <p:nvSpPr>
          <p:cNvPr id="45" name="Footer Placeholder 47"/>
          <p:cNvSpPr txBox="1">
            <a:spLocks/>
          </p:cNvSpPr>
          <p:nvPr/>
        </p:nvSpPr>
        <p:spPr>
          <a:xfrm>
            <a:off x="5654993" y="4881475"/>
            <a:ext cx="3086100" cy="273844"/>
          </a:xfrm>
          <a:prstGeom prst="rect">
            <a:avLst/>
          </a:prstGeom>
        </p:spPr>
        <p:txBody>
          <a:bodyPr vert="horz" lIns="91432" tIns="45717" rIns="91432" bIns="45717" rtlCol="0" anchor="ctr"/>
          <a:lstStyle>
            <a:defPPr>
              <a:defRPr lang="x-none"/>
            </a:defPPr>
            <a:lvl1pPr marL="0" algn="ctr" defTabSz="914400" rtl="0" eaLnBrk="1" latinLnBrk="0" hangingPunct="1">
              <a:defRPr sz="1200" kern="1200">
                <a:solidFill>
                  <a:schemeClr val="tx1">
                    <a:tint val="75000"/>
                  </a:schemeClr>
                </a:solidFill>
                <a:latin typeface="Raleway" panose="020B00030301010600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hr-HR" sz="800" dirty="0">
                <a:solidFill>
                  <a:prstClr val="black">
                    <a:tint val="75000"/>
                  </a:prstClr>
                </a:solidFill>
                <a:latin typeface="Arial" panose="020B0604020202020204" pitchFamily="34" charset="0"/>
                <a:cs typeface="Arial" panose="020B0604020202020204" pitchFamily="34" charset="0"/>
              </a:rPr>
              <a:t>            </a:t>
            </a:r>
          </a:p>
        </p:txBody>
      </p:sp>
      <p:sp>
        <p:nvSpPr>
          <p:cNvPr id="48" name="Rectangle 47"/>
          <p:cNvSpPr/>
          <p:nvPr/>
        </p:nvSpPr>
        <p:spPr>
          <a:xfrm>
            <a:off x="3248769" y="4881475"/>
            <a:ext cx="2646463" cy="261606"/>
          </a:xfrm>
          <a:prstGeom prst="rect">
            <a:avLst/>
          </a:prstGeom>
        </p:spPr>
        <p:txBody>
          <a:bodyPr wrap="none" lIns="91436" tIns="45718" rIns="91436" bIns="45718">
            <a:spAutoFit/>
          </a:bodyPr>
          <a:lstStyle/>
          <a:p>
            <a:pPr algn="ctr"/>
            <a:r>
              <a:rPr lang="en-US" sz="1100" dirty="0">
                <a:solidFill>
                  <a:schemeClr val="bg2">
                    <a:lumMod val="50000"/>
                  </a:schemeClr>
                </a:solidFill>
                <a:latin typeface="Arial" panose="020B0604020202020204" pitchFamily="34" charset="0"/>
                <a:cs typeface="Arial" panose="020B0604020202020204" pitchFamily="34" charset="0"/>
              </a:rPr>
              <a:t>Strictly Confidential – Not for circulation </a:t>
            </a:r>
          </a:p>
        </p:txBody>
      </p:sp>
      <p:sp>
        <p:nvSpPr>
          <p:cNvPr id="37" name="TextBox 36"/>
          <p:cNvSpPr txBox="1"/>
          <p:nvPr/>
        </p:nvSpPr>
        <p:spPr>
          <a:xfrm>
            <a:off x="310705" y="2002800"/>
            <a:ext cx="1124181" cy="707880"/>
          </a:xfrm>
          <a:prstGeom prst="rect">
            <a:avLst/>
          </a:prstGeom>
          <a:noFill/>
        </p:spPr>
        <p:txBody>
          <a:bodyPr wrap="square" lIns="91432" tIns="45717" rIns="91432" bIns="45717" rtlCol="0">
            <a:spAutoFit/>
          </a:bodyPr>
          <a:lstStyle/>
          <a:p>
            <a:pPr algn="ctr"/>
            <a:r>
              <a:rPr lang="en-GB" sz="800" dirty="0" smtClean="0">
                <a:latin typeface="Arial" panose="020B0604020202020204" pitchFamily="34" charset="0"/>
                <a:cs typeface="Arial" panose="020B0604020202020204" pitchFamily="34" charset="0"/>
              </a:rPr>
              <a:t>Ed Sheeran</a:t>
            </a:r>
            <a:r>
              <a:rPr lang="hr-HR" sz="800" dirty="0" smtClean="0">
                <a:latin typeface="Arial" panose="020B0604020202020204" pitchFamily="34" charset="0"/>
                <a:cs typeface="Arial" panose="020B0604020202020204" pitchFamily="34" charset="0"/>
              </a:rPr>
              <a:t>- </a:t>
            </a:r>
            <a:r>
              <a:rPr lang="hr-HR" sz="800" dirty="0" err="1" smtClean="0">
                <a:latin typeface="Arial" panose="020B0604020202020204" pitchFamily="34" charset="0"/>
                <a:cs typeface="Arial" panose="020B0604020202020204" pitchFamily="34" charset="0"/>
              </a:rPr>
              <a:t>Track</a:t>
            </a:r>
            <a:r>
              <a:rPr lang="hr-HR" sz="800" dirty="0" smtClean="0">
                <a:latin typeface="Arial" panose="020B0604020202020204" pitchFamily="34" charset="0"/>
                <a:cs typeface="Arial" panose="020B0604020202020204" pitchFamily="34" charset="0"/>
              </a:rPr>
              <a:t> </a:t>
            </a:r>
            <a:r>
              <a:rPr lang="hr-HR" sz="800" dirty="0" err="1" smtClean="0">
                <a:latin typeface="Arial" panose="020B0604020202020204" pitchFamily="34" charset="0"/>
                <a:cs typeface="Arial" panose="020B0604020202020204" pitchFamily="34" charset="0"/>
              </a:rPr>
              <a:t>Licensed</a:t>
            </a:r>
            <a:endParaRPr lang="hr-HR" sz="800" dirty="0" smtClean="0">
              <a:latin typeface="Arial" panose="020B0604020202020204" pitchFamily="34" charset="0"/>
              <a:cs typeface="Arial" panose="020B0604020202020204" pitchFamily="34" charset="0"/>
            </a:endParaRPr>
          </a:p>
          <a:p>
            <a:pPr algn="ctr"/>
            <a:r>
              <a:rPr lang="hr-HR" sz="800" dirty="0" smtClean="0">
                <a:latin typeface="Arial" panose="020B0604020202020204" pitchFamily="34" charset="0"/>
                <a:cs typeface="Arial" panose="020B0604020202020204" pitchFamily="34" charset="0"/>
              </a:rPr>
              <a:t>  </a:t>
            </a:r>
            <a:r>
              <a:rPr lang="hr-HR" sz="800" dirty="0" err="1" smtClean="0">
                <a:latin typeface="Arial" panose="020B0604020202020204" pitchFamily="34" charset="0"/>
                <a:cs typeface="Arial" panose="020B0604020202020204" pitchFamily="34" charset="0"/>
              </a:rPr>
              <a:t>from</a:t>
            </a:r>
            <a:r>
              <a:rPr lang="hr-HR" sz="800" dirty="0" smtClean="0">
                <a:latin typeface="Arial" panose="020B0604020202020204" pitchFamily="34" charset="0"/>
                <a:cs typeface="Arial" panose="020B0604020202020204" pitchFamily="34" charset="0"/>
              </a:rPr>
              <a:t> £1-£250k </a:t>
            </a:r>
            <a:r>
              <a:rPr lang="hr-HR" sz="800" dirty="0" err="1" smtClean="0">
                <a:latin typeface="Arial" panose="020B0604020202020204" pitchFamily="34" charset="0"/>
                <a:cs typeface="Arial" panose="020B0604020202020204" pitchFamily="34" charset="0"/>
              </a:rPr>
              <a:t>depending</a:t>
            </a:r>
            <a:r>
              <a:rPr lang="hr-HR" sz="800" dirty="0" smtClean="0">
                <a:latin typeface="Arial" panose="020B0604020202020204" pitchFamily="34" charset="0"/>
                <a:cs typeface="Arial" panose="020B0604020202020204" pitchFamily="34" charset="0"/>
              </a:rPr>
              <a:t> on </a:t>
            </a:r>
            <a:r>
              <a:rPr lang="hr-HR" sz="800" dirty="0" err="1" smtClean="0">
                <a:latin typeface="Arial" panose="020B0604020202020204" pitchFamily="34" charset="0"/>
                <a:cs typeface="Arial" panose="020B0604020202020204" pitchFamily="34" charset="0"/>
              </a:rPr>
              <a:t>end</a:t>
            </a:r>
            <a:r>
              <a:rPr lang="hr-HR" sz="800" dirty="0" smtClean="0">
                <a:latin typeface="Arial" panose="020B0604020202020204" pitchFamily="34" charset="0"/>
                <a:cs typeface="Arial" panose="020B0604020202020204" pitchFamily="34" charset="0"/>
              </a:rPr>
              <a:t> use.</a:t>
            </a:r>
          </a:p>
        </p:txBody>
      </p:sp>
      <p:sp>
        <p:nvSpPr>
          <p:cNvPr id="38" name="TextBox 37"/>
          <p:cNvSpPr txBox="1"/>
          <p:nvPr/>
        </p:nvSpPr>
        <p:spPr>
          <a:xfrm>
            <a:off x="2211940" y="1827014"/>
            <a:ext cx="2130456" cy="338548"/>
          </a:xfrm>
          <a:prstGeom prst="rect">
            <a:avLst/>
          </a:prstGeom>
          <a:noFill/>
        </p:spPr>
        <p:txBody>
          <a:bodyPr wrap="square" lIns="91432" tIns="45717" rIns="91432" bIns="45717" rtlCol="0">
            <a:spAutoFit/>
          </a:bodyPr>
          <a:lstStyle/>
          <a:p>
            <a:pPr algn="ctr"/>
            <a:r>
              <a:rPr lang="en-GB" sz="800" dirty="0">
                <a:latin typeface="Arial" panose="020B0604020202020204" pitchFamily="34" charset="0"/>
                <a:cs typeface="Arial" panose="020B0604020202020204" pitchFamily="34" charset="0"/>
              </a:rPr>
              <a:t>Sync Fees </a:t>
            </a:r>
            <a:endParaRPr lang="en-GB" sz="800" dirty="0" smtClean="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c</a:t>
            </a:r>
            <a:r>
              <a:rPr lang="en-GB" sz="800" dirty="0" smtClean="0">
                <a:latin typeface="Arial" panose="020B0604020202020204" pitchFamily="34" charset="0"/>
                <a:cs typeface="Arial" panose="020B0604020202020204" pitchFamily="34" charset="0"/>
              </a:rPr>
              <a:t>ollected</a:t>
            </a:r>
            <a:r>
              <a:rPr lang="hr-HR" sz="800" dirty="0" smtClean="0">
                <a:latin typeface="Arial" panose="020B0604020202020204" pitchFamily="34" charset="0"/>
                <a:cs typeface="Arial" panose="020B0604020202020204" pitchFamily="34" charset="0"/>
              </a:rPr>
              <a:t> </a:t>
            </a:r>
            <a:r>
              <a:rPr lang="en-GB" sz="800" dirty="0" smtClean="0">
                <a:latin typeface="Arial" panose="020B0604020202020204" pitchFamily="34" charset="0"/>
                <a:cs typeface="Arial" panose="020B0604020202020204" pitchFamily="34" charset="0"/>
              </a:rPr>
              <a:t>by</a:t>
            </a:r>
            <a:endParaRPr lang="en-US" sz="800" dirty="0">
              <a:latin typeface="Arial" panose="020B0604020202020204" pitchFamily="34" charset="0"/>
              <a:cs typeface="Arial" panose="020B0604020202020204" pitchFamily="34" charset="0"/>
            </a:endParaRPr>
          </a:p>
        </p:txBody>
      </p:sp>
      <p:sp>
        <p:nvSpPr>
          <p:cNvPr id="39" name="TextBox 38"/>
          <p:cNvSpPr txBox="1"/>
          <p:nvPr/>
        </p:nvSpPr>
        <p:spPr>
          <a:xfrm>
            <a:off x="2582464" y="3494483"/>
            <a:ext cx="1374076" cy="461659"/>
          </a:xfrm>
          <a:prstGeom prst="rect">
            <a:avLst/>
          </a:prstGeom>
          <a:noFill/>
        </p:spPr>
        <p:txBody>
          <a:bodyPr wrap="square" lIns="91432" tIns="45717" rIns="91432" bIns="45717" rtlCol="0">
            <a:spAutoFit/>
          </a:bodyPr>
          <a:lstStyle/>
          <a:p>
            <a:pPr algn="ctr"/>
            <a:r>
              <a:rPr lang="en-GB" sz="800" dirty="0" smtClean="0">
                <a:latin typeface="Arial" panose="020B0604020202020204" pitchFamily="34" charset="0"/>
                <a:cs typeface="Arial" panose="020B0604020202020204" pitchFamily="34" charset="0"/>
              </a:rPr>
              <a:t>Pay</a:t>
            </a:r>
            <a:endParaRPr lang="hr-HR" sz="800" dirty="0">
              <a:latin typeface="Arial" panose="020B0604020202020204" pitchFamily="34" charset="0"/>
              <a:cs typeface="Arial" panose="020B0604020202020204" pitchFamily="34" charset="0"/>
            </a:endParaRPr>
          </a:p>
          <a:p>
            <a:pPr algn="ctr"/>
            <a:r>
              <a:rPr lang="en-US" sz="800" dirty="0" smtClean="0">
                <a:latin typeface="Arial" panose="020B0604020202020204" pitchFamily="34" charset="0"/>
                <a:cs typeface="Arial" panose="020B0604020202020204" pitchFamily="34" charset="0"/>
              </a:rPr>
              <a:t>L</a:t>
            </a:r>
            <a:r>
              <a:rPr lang="en-GB" sz="800" dirty="0" err="1" smtClean="0">
                <a:latin typeface="Arial" panose="020B0604020202020204" pitchFamily="34" charset="0"/>
                <a:cs typeface="Arial" panose="020B0604020202020204" pitchFamily="34" charset="0"/>
              </a:rPr>
              <a:t>abel</a:t>
            </a:r>
            <a:r>
              <a:rPr lang="en-GB" sz="800" dirty="0" smtClean="0">
                <a:latin typeface="Arial" panose="020B0604020202020204" pitchFamily="34" charset="0"/>
                <a:cs typeface="Arial" panose="020B0604020202020204" pitchFamily="34" charset="0"/>
              </a:rPr>
              <a:t> &amp;</a:t>
            </a:r>
            <a:endParaRPr lang="hr-HR" sz="800" dirty="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Publisher</a:t>
            </a:r>
            <a:endParaRPr lang="en-US" sz="800" dirty="0">
              <a:latin typeface="Arial" panose="020B0604020202020204" pitchFamily="34" charset="0"/>
              <a:cs typeface="Arial" panose="020B0604020202020204" pitchFamily="34" charset="0"/>
            </a:endParaRPr>
          </a:p>
        </p:txBody>
      </p:sp>
      <p:sp>
        <p:nvSpPr>
          <p:cNvPr id="40" name="TextBox 39"/>
          <p:cNvSpPr txBox="1"/>
          <p:nvPr/>
        </p:nvSpPr>
        <p:spPr>
          <a:xfrm>
            <a:off x="6751124" y="1721514"/>
            <a:ext cx="2050763" cy="584769"/>
          </a:xfrm>
          <a:prstGeom prst="rect">
            <a:avLst/>
          </a:prstGeom>
          <a:noFill/>
        </p:spPr>
        <p:txBody>
          <a:bodyPr wrap="square" lIns="91432" tIns="45717" rIns="91432" bIns="45717" rtlCol="0">
            <a:spAutoFit/>
          </a:bodyPr>
          <a:lstStyle/>
          <a:p>
            <a:pPr algn="ctr"/>
            <a:r>
              <a:rPr lang="en-GB" sz="800" dirty="0">
                <a:latin typeface="Arial" panose="020B0604020202020204" pitchFamily="34" charset="0"/>
                <a:cs typeface="Arial" panose="020B0604020202020204" pitchFamily="34" charset="0"/>
              </a:rPr>
              <a:t>Performance Royalties</a:t>
            </a:r>
          </a:p>
          <a:p>
            <a:pPr algn="ctr"/>
            <a:r>
              <a:rPr lang="en-GB" sz="800" dirty="0">
                <a:latin typeface="Arial" panose="020B0604020202020204" pitchFamily="34" charset="0"/>
                <a:cs typeface="Arial" panose="020B0604020202020204" pitchFamily="34" charset="0"/>
              </a:rPr>
              <a:t>Neighbouring </a:t>
            </a:r>
            <a:r>
              <a:rPr lang="en-GB" sz="800" dirty="0" smtClean="0">
                <a:latin typeface="Arial" panose="020B0604020202020204" pitchFamily="34" charset="0"/>
                <a:cs typeface="Arial" panose="020B0604020202020204" pitchFamily="34" charset="0"/>
              </a:rPr>
              <a:t>Rights</a:t>
            </a:r>
          </a:p>
          <a:p>
            <a:pPr algn="ctr"/>
            <a:r>
              <a:rPr lang="en-GB" sz="800" dirty="0" smtClean="0">
                <a:latin typeface="Arial" panose="020B0604020202020204" pitchFamily="34" charset="0"/>
                <a:cs typeface="Arial" panose="020B0604020202020204" pitchFamily="34" charset="0"/>
              </a:rPr>
              <a:t>Advertising Revenue</a:t>
            </a:r>
            <a:endParaRPr lang="en-GB" sz="800" dirty="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collected by </a:t>
            </a:r>
          </a:p>
        </p:txBody>
      </p:sp>
      <p:sp>
        <p:nvSpPr>
          <p:cNvPr id="43" name="TextBox 42"/>
          <p:cNvSpPr txBox="1"/>
          <p:nvPr/>
        </p:nvSpPr>
        <p:spPr>
          <a:xfrm>
            <a:off x="4304521" y="1914346"/>
            <a:ext cx="2050763" cy="461659"/>
          </a:xfrm>
          <a:prstGeom prst="rect">
            <a:avLst/>
          </a:prstGeom>
          <a:noFill/>
        </p:spPr>
        <p:txBody>
          <a:bodyPr wrap="square" lIns="91432" tIns="45717" rIns="91432" bIns="45717" rtlCol="0">
            <a:spAutoFit/>
          </a:bodyPr>
          <a:lstStyle/>
          <a:p>
            <a:pPr algn="ctr"/>
            <a:r>
              <a:rPr lang="en-GB" sz="800" dirty="0">
                <a:latin typeface="Arial" panose="020B0604020202020204" pitchFamily="34" charset="0"/>
                <a:cs typeface="Arial" panose="020B0604020202020204" pitchFamily="34" charset="0"/>
              </a:rPr>
              <a:t>Video Broadcast </a:t>
            </a:r>
          </a:p>
          <a:p>
            <a:pPr algn="ctr"/>
            <a:r>
              <a:rPr lang="en-GB" sz="800" dirty="0">
                <a:latin typeface="Arial" panose="020B0604020202020204" pitchFamily="34" charset="0"/>
                <a:cs typeface="Arial" panose="020B0604020202020204" pitchFamily="34" charset="0"/>
              </a:rPr>
              <a:t>TV / IPTV / </a:t>
            </a:r>
            <a:r>
              <a:rPr lang="en-GB" sz="800" dirty="0" smtClean="0">
                <a:latin typeface="Arial" panose="020B0604020202020204" pitchFamily="34" charset="0"/>
                <a:cs typeface="Arial" panose="020B0604020202020204" pitchFamily="34" charset="0"/>
              </a:rPr>
              <a:t>Mobile</a:t>
            </a:r>
          </a:p>
          <a:p>
            <a:pPr algn="ctr"/>
            <a:r>
              <a:rPr lang="en-GB" sz="800" dirty="0" smtClean="0">
                <a:latin typeface="Arial" panose="020B0604020202020204" pitchFamily="34" charset="0"/>
                <a:cs typeface="Arial" panose="020B0604020202020204" pitchFamily="34" charset="0"/>
              </a:rPr>
              <a:t>e.g. MNET, YOU TUBE </a:t>
            </a:r>
            <a:endParaRPr lang="en-US" sz="800" dirty="0">
              <a:latin typeface="Arial" panose="020B0604020202020204" pitchFamily="34" charset="0"/>
              <a:cs typeface="Arial" panose="020B0604020202020204" pitchFamily="34" charset="0"/>
            </a:endParaRPr>
          </a:p>
        </p:txBody>
      </p:sp>
      <p:sp>
        <p:nvSpPr>
          <p:cNvPr id="3" name="Right Arrow 2"/>
          <p:cNvSpPr/>
          <p:nvPr/>
        </p:nvSpPr>
        <p:spPr>
          <a:xfrm>
            <a:off x="1886101" y="2145176"/>
            <a:ext cx="358133" cy="320015"/>
          </a:xfrm>
          <a:prstGeom prst="rightArrow">
            <a:avLst/>
          </a:prstGeom>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63" name="Right Arrow 62"/>
          <p:cNvSpPr/>
          <p:nvPr/>
        </p:nvSpPr>
        <p:spPr>
          <a:xfrm>
            <a:off x="6366638" y="2145848"/>
            <a:ext cx="358133" cy="320015"/>
          </a:xfrm>
          <a:prstGeom prst="rightArrow">
            <a:avLst/>
          </a:prstGeom>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64" name="Right Arrow 63"/>
          <p:cNvSpPr/>
          <p:nvPr/>
        </p:nvSpPr>
        <p:spPr>
          <a:xfrm rot="5400000">
            <a:off x="3090482" y="2824051"/>
            <a:ext cx="358040" cy="320099"/>
          </a:xfrm>
          <a:prstGeom prst="rightArrow">
            <a:avLst/>
          </a:prstGeom>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65" name="Right Arrow 64"/>
          <p:cNvSpPr/>
          <p:nvPr/>
        </p:nvSpPr>
        <p:spPr>
          <a:xfrm rot="5400000">
            <a:off x="7621001" y="2822198"/>
            <a:ext cx="358040" cy="320099"/>
          </a:xfrm>
          <a:prstGeom prst="rightArrow">
            <a:avLst/>
          </a:prstGeom>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25" name="TextBox 24"/>
          <p:cNvSpPr txBox="1"/>
          <p:nvPr/>
        </p:nvSpPr>
        <p:spPr>
          <a:xfrm>
            <a:off x="195839" y="4332101"/>
            <a:ext cx="3738655" cy="438592"/>
          </a:xfrm>
          <a:prstGeom prst="rect">
            <a:avLst/>
          </a:prstGeom>
          <a:noFill/>
        </p:spPr>
        <p:txBody>
          <a:bodyPr wrap="square" lIns="68589" tIns="34295" rIns="68589" bIns="34295" rtlCol="0">
            <a:spAutoFit/>
          </a:bodyPr>
          <a:lstStyle/>
          <a:p>
            <a:pPr algn="ctr"/>
            <a:r>
              <a:rPr lang="en-US" sz="2400" b="1" dirty="0" smtClean="0">
                <a:latin typeface="Arial" panose="020B0604020202020204" pitchFamily="34" charset="0"/>
                <a:cs typeface="Arial" panose="020B0604020202020204" pitchFamily="34" charset="0"/>
              </a:rPr>
              <a:t>Track Purchase Income</a:t>
            </a:r>
            <a:endParaRPr lang="en-US" sz="2400" b="1" dirty="0">
              <a:latin typeface="Arial" panose="020B0604020202020204" pitchFamily="34" charset="0"/>
              <a:cs typeface="Arial" panose="020B0604020202020204" pitchFamily="34" charset="0"/>
            </a:endParaRPr>
          </a:p>
        </p:txBody>
      </p:sp>
      <p:sp>
        <p:nvSpPr>
          <p:cNvPr id="60" name="TextBox 59"/>
          <p:cNvSpPr txBox="1"/>
          <p:nvPr/>
        </p:nvSpPr>
        <p:spPr>
          <a:xfrm>
            <a:off x="5632217" y="4341418"/>
            <a:ext cx="3033964" cy="438592"/>
          </a:xfrm>
          <a:prstGeom prst="rect">
            <a:avLst/>
          </a:prstGeom>
          <a:noFill/>
        </p:spPr>
        <p:txBody>
          <a:bodyPr wrap="square" lIns="68589" tIns="34295" rIns="68589" bIns="34295" rtlCol="0">
            <a:spAutoFit/>
          </a:bodyPr>
          <a:lstStyle/>
          <a:p>
            <a:pPr algn="ctr"/>
            <a:r>
              <a:rPr lang="en-US" sz="2400" b="1" dirty="0" smtClean="0">
                <a:latin typeface="Arial" panose="020B0604020202020204" pitchFamily="34" charset="0"/>
                <a:cs typeface="Arial" panose="020B0604020202020204" pitchFamily="34" charset="0"/>
              </a:rPr>
              <a:t>Track Play Income</a:t>
            </a:r>
            <a:endParaRPr lang="en-US" sz="2400" b="1" dirty="0">
              <a:latin typeface="Arial" panose="020B0604020202020204" pitchFamily="34" charset="0"/>
              <a:cs typeface="Arial" panose="020B0604020202020204" pitchFamily="34" charset="0"/>
            </a:endParaRPr>
          </a:p>
        </p:txBody>
      </p:sp>
      <p:grpSp>
        <p:nvGrpSpPr>
          <p:cNvPr id="35" name="Group 34"/>
          <p:cNvGrpSpPr/>
          <p:nvPr/>
        </p:nvGrpSpPr>
        <p:grpSpPr>
          <a:xfrm>
            <a:off x="104619" y="3844881"/>
            <a:ext cx="4199902" cy="434175"/>
            <a:chOff x="557719" y="5443026"/>
            <a:chExt cx="5345184" cy="229258"/>
          </a:xfrm>
        </p:grpSpPr>
        <p:cxnSp>
          <p:nvCxnSpPr>
            <p:cNvPr id="24" name="Straight Connector 23"/>
            <p:cNvCxnSpPr/>
            <p:nvPr/>
          </p:nvCxnSpPr>
          <p:spPr>
            <a:xfrm>
              <a:off x="557719" y="5672284"/>
              <a:ext cx="534518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70" name="Straight Connector 69"/>
            <p:cNvCxnSpPr/>
            <p:nvPr/>
          </p:nvCxnSpPr>
          <p:spPr>
            <a:xfrm>
              <a:off x="557719" y="5443026"/>
              <a:ext cx="0" cy="229258"/>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71" name="Straight Connector 70"/>
            <p:cNvCxnSpPr/>
            <p:nvPr/>
          </p:nvCxnSpPr>
          <p:spPr>
            <a:xfrm>
              <a:off x="5902903" y="5443026"/>
              <a:ext cx="0" cy="229258"/>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grpSp>
      <p:grpSp>
        <p:nvGrpSpPr>
          <p:cNvPr id="76" name="Group 75"/>
          <p:cNvGrpSpPr/>
          <p:nvPr/>
        </p:nvGrpSpPr>
        <p:grpSpPr>
          <a:xfrm>
            <a:off x="4528199" y="3844880"/>
            <a:ext cx="4519581" cy="434175"/>
            <a:chOff x="557719" y="5443026"/>
            <a:chExt cx="5345184" cy="229258"/>
          </a:xfrm>
        </p:grpSpPr>
        <p:cxnSp>
          <p:nvCxnSpPr>
            <p:cNvPr id="77" name="Straight Connector 76"/>
            <p:cNvCxnSpPr/>
            <p:nvPr/>
          </p:nvCxnSpPr>
          <p:spPr>
            <a:xfrm>
              <a:off x="557719" y="5672284"/>
              <a:ext cx="534518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78" name="Straight Connector 77"/>
            <p:cNvCxnSpPr/>
            <p:nvPr/>
          </p:nvCxnSpPr>
          <p:spPr>
            <a:xfrm>
              <a:off x="557719" y="5443026"/>
              <a:ext cx="0" cy="229258"/>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79" name="Straight Connector 78"/>
            <p:cNvCxnSpPr/>
            <p:nvPr/>
          </p:nvCxnSpPr>
          <p:spPr>
            <a:xfrm>
              <a:off x="5902903" y="5443026"/>
              <a:ext cx="0" cy="229258"/>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grpSp>
      <p:sp>
        <p:nvSpPr>
          <p:cNvPr id="72" name="TextBox 71"/>
          <p:cNvSpPr txBox="1"/>
          <p:nvPr/>
        </p:nvSpPr>
        <p:spPr>
          <a:xfrm>
            <a:off x="2600373" y="938122"/>
            <a:ext cx="8783058" cy="461659"/>
          </a:xfrm>
          <a:prstGeom prst="rect">
            <a:avLst/>
          </a:prstGeom>
          <a:noFill/>
        </p:spPr>
        <p:txBody>
          <a:bodyPr wrap="square" lIns="91432" tIns="45717" rIns="91432" bIns="45717" rtlCol="0">
            <a:spAutoFit/>
          </a:bodyPr>
          <a:lstStyle/>
          <a:p>
            <a:pPr algn="ctr"/>
            <a:r>
              <a:rPr lang="en-US" sz="2400" b="1" dirty="0" smtClean="0">
                <a:latin typeface="Arial" panose="020B0604020202020204" pitchFamily="34" charset="0"/>
                <a:cs typeface="Arial" panose="020B0604020202020204" pitchFamily="34" charset="0"/>
              </a:rPr>
              <a:t>Secondary </a:t>
            </a:r>
            <a:r>
              <a:rPr lang="en-US" sz="2400" b="1" dirty="0" smtClean="0">
                <a:latin typeface="Arial" panose="020B0604020202020204" pitchFamily="34" charset="0"/>
                <a:cs typeface="Arial" panose="020B0604020202020204" pitchFamily="34" charset="0"/>
              </a:rPr>
              <a:t>income</a:t>
            </a:r>
            <a:endParaRPr lang="hr-HR" sz="2400" b="1" dirty="0">
              <a:latin typeface="Arial" panose="020B0604020202020204" pitchFamily="34" charset="0"/>
              <a:cs typeface="Arial" panose="020B0604020202020204" pitchFamily="34" charset="0"/>
            </a:endParaRPr>
          </a:p>
        </p:txBody>
      </p:sp>
      <p:pic>
        <p:nvPicPr>
          <p:cNvPr id="62" name="Picture 61"/>
          <p:cNvPicPr>
            <a:picLocks noChangeAspect="1"/>
          </p:cNvPicPr>
          <p:nvPr/>
        </p:nvPicPr>
        <p:blipFill>
          <a:blip r:embed="rId3"/>
          <a:stretch>
            <a:fillRect/>
          </a:stretch>
        </p:blipFill>
        <p:spPr>
          <a:xfrm>
            <a:off x="2714077" y="2257539"/>
            <a:ext cx="1073653" cy="302605"/>
          </a:xfrm>
          <a:prstGeom prst="rect">
            <a:avLst/>
          </a:prstGeom>
        </p:spPr>
      </p:pic>
      <p:sp>
        <p:nvSpPr>
          <p:cNvPr id="74" name="TextBox 73"/>
          <p:cNvSpPr txBox="1"/>
          <p:nvPr/>
        </p:nvSpPr>
        <p:spPr>
          <a:xfrm>
            <a:off x="5715111" y="3180202"/>
            <a:ext cx="3267287" cy="276999"/>
          </a:xfrm>
          <a:prstGeom prst="rect">
            <a:avLst/>
          </a:prstGeom>
          <a:noFill/>
        </p:spPr>
        <p:txBody>
          <a:bodyPr wrap="square" rtlCol="0">
            <a:spAutoFit/>
          </a:bodyPr>
          <a:lstStyle/>
          <a:p>
            <a:pPr algn="ctr"/>
            <a:r>
              <a:rPr lang="hr-HR" sz="1200" b="1" dirty="0" err="1">
                <a:latin typeface="Arial" panose="020B0604020202020204" pitchFamily="34" charset="0"/>
                <a:cs typeface="Arial" panose="020B0604020202020204" pitchFamily="34" charset="0"/>
              </a:rPr>
              <a:t>SoundVault</a:t>
            </a:r>
            <a:r>
              <a:rPr lang="hr-HR" sz="1200" b="1" dirty="0">
                <a:latin typeface="Arial" panose="020B0604020202020204" pitchFamily="34" charset="0"/>
                <a:cs typeface="Arial" panose="020B0604020202020204" pitchFamily="34" charset="0"/>
              </a:rPr>
              <a:t> </a:t>
            </a:r>
            <a:r>
              <a:rPr lang="hr-HR" sz="1200" b="1" dirty="0" err="1">
                <a:latin typeface="Arial" panose="020B0604020202020204" pitchFamily="34" charset="0"/>
                <a:cs typeface="Arial" panose="020B0604020202020204" pitchFamily="34" charset="0"/>
              </a:rPr>
              <a:t>collects</a:t>
            </a:r>
            <a:r>
              <a:rPr lang="hr-HR" sz="1200" b="1" dirty="0">
                <a:latin typeface="Arial" panose="020B0604020202020204" pitchFamily="34" charset="0"/>
                <a:cs typeface="Arial" panose="020B0604020202020204" pitchFamily="34" charset="0"/>
              </a:rPr>
              <a:t> </a:t>
            </a:r>
            <a:r>
              <a:rPr lang="hr-HR" sz="1200" b="1" dirty="0" smtClean="0">
                <a:latin typeface="Arial" panose="020B0604020202020204" pitchFamily="34" charset="0"/>
                <a:cs typeface="Arial" panose="020B0604020202020204" pitchFamily="34" charset="0"/>
              </a:rPr>
              <a:t>17% </a:t>
            </a:r>
            <a:r>
              <a:rPr lang="hr-HR" sz="1200" b="1" dirty="0" err="1" smtClean="0">
                <a:latin typeface="Arial" panose="020B0604020202020204" pitchFamily="34" charset="0"/>
                <a:cs typeface="Arial" panose="020B0604020202020204" pitchFamily="34" charset="0"/>
              </a:rPr>
              <a:t>commission</a:t>
            </a:r>
            <a:endParaRPr lang="en-US" sz="1200" b="1" dirty="0">
              <a:latin typeface="Arial" panose="020B0604020202020204" pitchFamily="34" charset="0"/>
              <a:cs typeface="Arial" panose="020B0604020202020204" pitchFamily="34" charset="0"/>
            </a:endParaRPr>
          </a:p>
        </p:txBody>
      </p:sp>
      <p:cxnSp>
        <p:nvCxnSpPr>
          <p:cNvPr id="26" name="Straight Connector 25"/>
          <p:cNvCxnSpPr/>
          <p:nvPr/>
        </p:nvCxnSpPr>
        <p:spPr>
          <a:xfrm>
            <a:off x="4404695" y="749942"/>
            <a:ext cx="23331" cy="3930213"/>
          </a:xfrm>
          <a:prstGeom prst="line">
            <a:avLst/>
          </a:prstGeom>
        </p:spPr>
        <p:style>
          <a:lnRef idx="2">
            <a:schemeClr val="accent1"/>
          </a:lnRef>
          <a:fillRef idx="0">
            <a:schemeClr val="accent1"/>
          </a:fillRef>
          <a:effectRef idx="1">
            <a:schemeClr val="accent1"/>
          </a:effectRef>
          <a:fontRef idx="minor">
            <a:schemeClr val="tx1"/>
          </a:fontRef>
        </p:style>
      </p:cxnSp>
      <p:sp>
        <p:nvSpPr>
          <p:cNvPr id="75" name="TextBox 74"/>
          <p:cNvSpPr txBox="1"/>
          <p:nvPr/>
        </p:nvSpPr>
        <p:spPr>
          <a:xfrm>
            <a:off x="-2326363" y="924985"/>
            <a:ext cx="8783058" cy="830991"/>
          </a:xfrm>
          <a:prstGeom prst="rect">
            <a:avLst/>
          </a:prstGeom>
          <a:noFill/>
        </p:spPr>
        <p:txBody>
          <a:bodyPr wrap="square" lIns="91432" tIns="45717" rIns="91432" bIns="45717" rtlCol="0">
            <a:spAutoFit/>
          </a:bodyPr>
          <a:lstStyle/>
          <a:p>
            <a:pPr algn="ctr"/>
            <a:r>
              <a:rPr lang="en-US" sz="2400" b="1" dirty="0" smtClean="0">
                <a:latin typeface="Arial" panose="020B0604020202020204" pitchFamily="34" charset="0"/>
                <a:cs typeface="Arial" panose="020B0604020202020204" pitchFamily="34" charset="0"/>
              </a:rPr>
              <a:t>First </a:t>
            </a:r>
            <a:r>
              <a:rPr lang="en-US" sz="2400" b="1" dirty="0" smtClean="0">
                <a:latin typeface="Arial" panose="020B0604020202020204" pitchFamily="34" charset="0"/>
                <a:cs typeface="Arial" panose="020B0604020202020204" pitchFamily="34" charset="0"/>
              </a:rPr>
              <a:t>income </a:t>
            </a:r>
            <a:r>
              <a:rPr lang="mr-IN" sz="2400" b="1" dirty="0" smtClean="0">
                <a:latin typeface="Arial" panose="020B0604020202020204" pitchFamily="34" charset="0"/>
                <a:cs typeface="Arial" panose="020B0604020202020204" pitchFamily="34" charset="0"/>
              </a:rPr>
              <a:t>–</a:t>
            </a:r>
            <a:r>
              <a:rPr lang="en-US" sz="2400" b="1" dirty="0" smtClean="0">
                <a:latin typeface="Arial" panose="020B0604020202020204" pitchFamily="34" charset="0"/>
                <a:cs typeface="Arial" panose="020B0604020202020204" pitchFamily="34" charset="0"/>
              </a:rPr>
              <a:t> Sync fee</a:t>
            </a:r>
          </a:p>
          <a:p>
            <a:pPr algn="ctr"/>
            <a:endParaRPr lang="hr-HR" sz="2400" b="1" dirty="0">
              <a:latin typeface="Arial" panose="020B0604020202020204" pitchFamily="34" charset="0"/>
              <a:cs typeface="Arial" panose="020B0604020202020204" pitchFamily="34" charset="0"/>
            </a:endParaRPr>
          </a:p>
        </p:txBody>
      </p:sp>
      <p:pic>
        <p:nvPicPr>
          <p:cNvPr id="80" name="Picture 79"/>
          <p:cNvPicPr>
            <a:picLocks noChangeAspect="1"/>
          </p:cNvPicPr>
          <p:nvPr/>
        </p:nvPicPr>
        <p:blipFill>
          <a:blip r:embed="rId3"/>
          <a:stretch>
            <a:fillRect/>
          </a:stretch>
        </p:blipFill>
        <p:spPr>
          <a:xfrm>
            <a:off x="7317741" y="2262925"/>
            <a:ext cx="1073653" cy="302605"/>
          </a:xfrm>
          <a:prstGeom prst="rect">
            <a:avLst/>
          </a:prstGeom>
        </p:spPr>
      </p:pic>
      <p:sp>
        <p:nvSpPr>
          <p:cNvPr id="81" name="Rounded Rectangle 80"/>
          <p:cNvSpPr/>
          <p:nvPr/>
        </p:nvSpPr>
        <p:spPr>
          <a:xfrm>
            <a:off x="6892497" y="3441102"/>
            <a:ext cx="1848596" cy="682406"/>
          </a:xfrm>
          <a:prstGeom prst="roundRect">
            <a:avLst/>
          </a:prstGeom>
          <a:solidFill>
            <a:srgbClr val="F59B3D"/>
          </a:solidFill>
          <a:ln>
            <a:noFill/>
          </a:ln>
          <a:effectLst/>
        </p:spPr>
        <p:style>
          <a:lnRef idx="1">
            <a:schemeClr val="accent1"/>
          </a:lnRef>
          <a:fillRef idx="3">
            <a:schemeClr val="accent1"/>
          </a:fillRef>
          <a:effectRef idx="2">
            <a:schemeClr val="accent1"/>
          </a:effectRef>
          <a:fontRef idx="minor">
            <a:schemeClr val="lt1"/>
          </a:fontRef>
        </p:style>
        <p:txBody>
          <a:bodyPr lIns="68589" tIns="34295" rIns="68589" bIns="34295" rtlCol="0" anchor="ctr"/>
          <a:lstStyle/>
          <a:p>
            <a:pPr algn="ctr"/>
            <a:endParaRPr lang="en-GB"/>
          </a:p>
        </p:txBody>
      </p:sp>
      <p:sp>
        <p:nvSpPr>
          <p:cNvPr id="29" name="Rectangle 28"/>
          <p:cNvSpPr/>
          <p:nvPr/>
        </p:nvSpPr>
        <p:spPr>
          <a:xfrm>
            <a:off x="1192751" y="3192449"/>
            <a:ext cx="3225566" cy="276999"/>
          </a:xfrm>
          <a:prstGeom prst="rect">
            <a:avLst/>
          </a:prstGeom>
        </p:spPr>
        <p:txBody>
          <a:bodyPr wrap="square">
            <a:spAutoFit/>
          </a:bodyPr>
          <a:lstStyle/>
          <a:p>
            <a:pPr algn="ctr"/>
            <a:r>
              <a:rPr lang="hr-HR" sz="1200" b="1" dirty="0" err="1">
                <a:latin typeface="Arial" panose="020B0604020202020204" pitchFamily="34" charset="0"/>
                <a:cs typeface="Arial" panose="020B0604020202020204" pitchFamily="34" charset="0"/>
              </a:rPr>
              <a:t>SoundVault</a:t>
            </a:r>
            <a:r>
              <a:rPr lang="hr-HR" sz="1200" b="1" dirty="0">
                <a:latin typeface="Arial" panose="020B0604020202020204" pitchFamily="34" charset="0"/>
                <a:cs typeface="Arial" panose="020B0604020202020204" pitchFamily="34" charset="0"/>
              </a:rPr>
              <a:t> </a:t>
            </a:r>
            <a:r>
              <a:rPr lang="hr-HR" sz="1200" b="1" dirty="0" err="1">
                <a:latin typeface="Arial" panose="020B0604020202020204" pitchFamily="34" charset="0"/>
                <a:cs typeface="Arial" panose="020B0604020202020204" pitchFamily="34" charset="0"/>
              </a:rPr>
              <a:t>collects</a:t>
            </a:r>
            <a:r>
              <a:rPr lang="hr-HR" sz="1200" b="1" dirty="0">
                <a:latin typeface="Arial" panose="020B0604020202020204" pitchFamily="34" charset="0"/>
                <a:cs typeface="Arial" panose="020B0604020202020204" pitchFamily="34" charset="0"/>
              </a:rPr>
              <a:t> 20% </a:t>
            </a:r>
            <a:r>
              <a:rPr lang="hr-HR" sz="1200" b="1" dirty="0" err="1">
                <a:latin typeface="Arial" panose="020B0604020202020204" pitchFamily="34" charset="0"/>
                <a:cs typeface="Arial" panose="020B0604020202020204" pitchFamily="34" charset="0"/>
              </a:rPr>
              <a:t>commission</a:t>
            </a:r>
            <a:endParaRPr lang="en-US" sz="1200" b="1" dirty="0">
              <a:latin typeface="Arial" panose="020B0604020202020204" pitchFamily="34" charset="0"/>
              <a:cs typeface="Arial" panose="020B0604020202020204" pitchFamily="34" charset="0"/>
            </a:endParaRPr>
          </a:p>
        </p:txBody>
      </p:sp>
      <p:pic>
        <p:nvPicPr>
          <p:cNvPr id="31" name="Picture 30"/>
          <p:cNvPicPr>
            <a:picLocks noChangeAspect="1"/>
          </p:cNvPicPr>
          <p:nvPr/>
        </p:nvPicPr>
        <p:blipFill>
          <a:blip r:embed="rId15"/>
          <a:stretch>
            <a:fillRect/>
          </a:stretch>
        </p:blipFill>
        <p:spPr>
          <a:xfrm>
            <a:off x="2384368" y="3753025"/>
            <a:ext cx="713661" cy="297359"/>
          </a:xfrm>
          <a:prstGeom prst="rect">
            <a:avLst/>
          </a:prstGeom>
        </p:spPr>
      </p:pic>
      <p:pic>
        <p:nvPicPr>
          <p:cNvPr id="33" name="Picture 32"/>
          <p:cNvPicPr>
            <a:picLocks noChangeAspect="1"/>
          </p:cNvPicPr>
          <p:nvPr/>
        </p:nvPicPr>
        <p:blipFill>
          <a:blip r:embed="rId16"/>
          <a:stretch>
            <a:fillRect/>
          </a:stretch>
        </p:blipFill>
        <p:spPr>
          <a:xfrm>
            <a:off x="3500792" y="3705247"/>
            <a:ext cx="587387" cy="587387"/>
          </a:xfrm>
          <a:prstGeom prst="rect">
            <a:avLst/>
          </a:prstGeom>
        </p:spPr>
      </p:pic>
      <p:sp>
        <p:nvSpPr>
          <p:cNvPr id="34" name="Rectangle 33"/>
          <p:cNvSpPr/>
          <p:nvPr/>
        </p:nvSpPr>
        <p:spPr>
          <a:xfrm>
            <a:off x="5543611" y="3471291"/>
            <a:ext cx="4572000" cy="461665"/>
          </a:xfrm>
          <a:prstGeom prst="rect">
            <a:avLst/>
          </a:prstGeom>
        </p:spPr>
        <p:txBody>
          <a:bodyPr>
            <a:spAutoFit/>
          </a:bodyPr>
          <a:lstStyle/>
          <a:p>
            <a:pPr algn="ctr"/>
            <a:r>
              <a:rPr lang="en-GB" sz="800" dirty="0" smtClean="0">
                <a:latin typeface="Arial" panose="020B0604020202020204" pitchFamily="34" charset="0"/>
                <a:cs typeface="Arial" panose="020B0604020202020204" pitchFamily="34" charset="0"/>
              </a:rPr>
              <a:t>Pay</a:t>
            </a:r>
            <a:endParaRPr lang="hr-HR" sz="800" dirty="0">
              <a:latin typeface="Arial" panose="020B0604020202020204" pitchFamily="34" charset="0"/>
              <a:cs typeface="Arial" panose="020B0604020202020204" pitchFamily="34" charset="0"/>
            </a:endParaRPr>
          </a:p>
          <a:p>
            <a:pPr algn="ctr"/>
            <a:r>
              <a:rPr lang="en-US" sz="800" dirty="0">
                <a:latin typeface="Arial" panose="020B0604020202020204" pitchFamily="34" charset="0"/>
                <a:cs typeface="Arial" panose="020B0604020202020204" pitchFamily="34" charset="0"/>
              </a:rPr>
              <a:t>L</a:t>
            </a:r>
            <a:r>
              <a:rPr lang="en-GB" sz="800" dirty="0" err="1">
                <a:latin typeface="Arial" panose="020B0604020202020204" pitchFamily="34" charset="0"/>
                <a:cs typeface="Arial" panose="020B0604020202020204" pitchFamily="34" charset="0"/>
              </a:rPr>
              <a:t>abel</a:t>
            </a:r>
            <a:r>
              <a:rPr lang="en-GB" sz="800" dirty="0">
                <a:latin typeface="Arial" panose="020B0604020202020204" pitchFamily="34" charset="0"/>
                <a:cs typeface="Arial" panose="020B0604020202020204" pitchFamily="34" charset="0"/>
              </a:rPr>
              <a:t> &amp;</a:t>
            </a:r>
            <a:endParaRPr lang="hr-HR" sz="800" dirty="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Publisher</a:t>
            </a:r>
            <a:endParaRPr lang="en-US" sz="800" dirty="0">
              <a:latin typeface="Arial" panose="020B0604020202020204" pitchFamily="34" charset="0"/>
              <a:cs typeface="Arial" panose="020B0604020202020204" pitchFamily="34" charset="0"/>
            </a:endParaRPr>
          </a:p>
        </p:txBody>
      </p:sp>
      <p:pic>
        <p:nvPicPr>
          <p:cNvPr id="84" name="Picture 83"/>
          <p:cNvPicPr>
            <a:picLocks noChangeAspect="1"/>
          </p:cNvPicPr>
          <p:nvPr/>
        </p:nvPicPr>
        <p:blipFill>
          <a:blip r:embed="rId15"/>
          <a:stretch>
            <a:fillRect/>
          </a:stretch>
        </p:blipFill>
        <p:spPr>
          <a:xfrm>
            <a:off x="6969473" y="3753025"/>
            <a:ext cx="713661" cy="297359"/>
          </a:xfrm>
          <a:prstGeom prst="rect">
            <a:avLst/>
          </a:prstGeom>
        </p:spPr>
      </p:pic>
      <p:pic>
        <p:nvPicPr>
          <p:cNvPr id="85" name="Picture 84"/>
          <p:cNvPicPr>
            <a:picLocks noChangeAspect="1"/>
          </p:cNvPicPr>
          <p:nvPr/>
        </p:nvPicPr>
        <p:blipFill>
          <a:blip r:embed="rId16"/>
          <a:stretch>
            <a:fillRect/>
          </a:stretch>
        </p:blipFill>
        <p:spPr>
          <a:xfrm>
            <a:off x="8007258" y="3712936"/>
            <a:ext cx="587387" cy="587387"/>
          </a:xfrm>
          <a:prstGeom prst="rect">
            <a:avLst/>
          </a:prstGeom>
        </p:spPr>
      </p:pic>
      <p:pic>
        <p:nvPicPr>
          <p:cNvPr id="87" name="Picture 8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5085812" y="2693796"/>
            <a:ext cx="488179" cy="154622"/>
          </a:xfrm>
          <a:prstGeom prst="rect">
            <a:avLst/>
          </a:prstGeom>
        </p:spPr>
      </p:pic>
      <p:pic>
        <p:nvPicPr>
          <p:cNvPr id="88" name="Picture 87"/>
          <p:cNvPicPr>
            <a:picLocks noChangeAspect="1"/>
          </p:cNvPicPr>
          <p:nvPr/>
        </p:nvPicPr>
        <p:blipFill>
          <a:blip r:embed="rId18"/>
          <a:stretch>
            <a:fillRect/>
          </a:stretch>
        </p:blipFill>
        <p:spPr>
          <a:xfrm>
            <a:off x="5208944" y="2352358"/>
            <a:ext cx="300878" cy="300878"/>
          </a:xfrm>
          <a:prstGeom prst="rect">
            <a:avLst/>
          </a:prstGeom>
        </p:spPr>
      </p:pic>
    </p:spTree>
    <p:extLst>
      <p:ext uri="{BB962C8B-B14F-4D97-AF65-F5344CB8AC3E}">
        <p14:creationId xmlns:p14="http://schemas.microsoft.com/office/powerpoint/2010/main" val="3308955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37" y="1"/>
            <a:ext cx="9286875" cy="551627"/>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a:endParaRPr lang="hr-HR" dirty="0">
              <a:solidFill>
                <a:prstClr val="white"/>
              </a:solidFill>
              <a:latin typeface="Raleway" panose="020B0003030101060003" pitchFamily="34" charset="0"/>
            </a:endParaRPr>
          </a:p>
        </p:txBody>
      </p:sp>
      <p:pic>
        <p:nvPicPr>
          <p:cNvPr id="4" name="Picture 3"/>
          <p:cNvPicPr>
            <a:picLocks noChangeAspect="1"/>
          </p:cNvPicPr>
          <p:nvPr/>
        </p:nvPicPr>
        <p:blipFill>
          <a:blip r:embed="rId3"/>
          <a:stretch>
            <a:fillRect/>
          </a:stretch>
        </p:blipFill>
        <p:spPr>
          <a:xfrm>
            <a:off x="72560" y="96848"/>
            <a:ext cx="1187399" cy="334665"/>
          </a:xfrm>
          <a:prstGeom prst="rect">
            <a:avLst/>
          </a:prstGeom>
        </p:spPr>
      </p:pic>
      <p:sp>
        <p:nvSpPr>
          <p:cNvPr id="47" name="Rectangle 46"/>
          <p:cNvSpPr/>
          <p:nvPr/>
        </p:nvSpPr>
        <p:spPr>
          <a:xfrm>
            <a:off x="-71437" y="4863904"/>
            <a:ext cx="9286875" cy="279596"/>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a:endParaRPr lang="hr-HR" dirty="0">
              <a:solidFill>
                <a:prstClr val="white"/>
              </a:solidFill>
              <a:latin typeface="Raleway" panose="020B0003030101060003" pitchFamily="34" charset="0"/>
            </a:endParaRPr>
          </a:p>
        </p:txBody>
      </p:sp>
      <p:grpSp>
        <p:nvGrpSpPr>
          <p:cNvPr id="42" name="Group 41"/>
          <p:cNvGrpSpPr/>
          <p:nvPr/>
        </p:nvGrpSpPr>
        <p:grpSpPr>
          <a:xfrm>
            <a:off x="-1682" y="4821105"/>
            <a:ext cx="9144000" cy="48295"/>
            <a:chOff x="1961228" y="4924834"/>
            <a:chExt cx="9795252" cy="185900"/>
          </a:xfrm>
        </p:grpSpPr>
        <p:pic>
          <p:nvPicPr>
            <p:cNvPr id="49" name="Picture 48"/>
            <p:cNvPicPr>
              <a:picLocks/>
            </p:cNvPicPr>
            <p:nvPr/>
          </p:nvPicPr>
          <p:blipFill>
            <a:blip r:embed="rId4"/>
            <a:stretch>
              <a:fillRect/>
            </a:stretch>
          </p:blipFill>
          <p:spPr>
            <a:xfrm>
              <a:off x="1961228" y="4924834"/>
              <a:ext cx="900000" cy="185900"/>
            </a:xfrm>
            <a:prstGeom prst="rect">
              <a:avLst/>
            </a:prstGeom>
          </p:spPr>
        </p:pic>
        <p:pic>
          <p:nvPicPr>
            <p:cNvPr id="50" name="Picture 49"/>
            <p:cNvPicPr>
              <a:picLocks/>
            </p:cNvPicPr>
            <p:nvPr/>
          </p:nvPicPr>
          <p:blipFill>
            <a:blip r:embed="rId5"/>
            <a:stretch>
              <a:fillRect/>
            </a:stretch>
          </p:blipFill>
          <p:spPr>
            <a:xfrm>
              <a:off x="2850753" y="4924834"/>
              <a:ext cx="900000" cy="185900"/>
            </a:xfrm>
            <a:prstGeom prst="rect">
              <a:avLst/>
            </a:prstGeom>
          </p:spPr>
        </p:pic>
        <p:pic>
          <p:nvPicPr>
            <p:cNvPr id="51" name="Picture 50"/>
            <p:cNvPicPr>
              <a:picLocks/>
            </p:cNvPicPr>
            <p:nvPr/>
          </p:nvPicPr>
          <p:blipFill>
            <a:blip r:embed="rId6"/>
            <a:stretch>
              <a:fillRect/>
            </a:stretch>
          </p:blipFill>
          <p:spPr>
            <a:xfrm>
              <a:off x="3740278" y="4924834"/>
              <a:ext cx="900000" cy="185900"/>
            </a:xfrm>
            <a:prstGeom prst="rect">
              <a:avLst/>
            </a:prstGeom>
          </p:spPr>
        </p:pic>
        <p:pic>
          <p:nvPicPr>
            <p:cNvPr id="52" name="Picture 51"/>
            <p:cNvPicPr>
              <a:picLocks/>
            </p:cNvPicPr>
            <p:nvPr/>
          </p:nvPicPr>
          <p:blipFill>
            <a:blip r:embed="rId7"/>
            <a:stretch>
              <a:fillRect/>
            </a:stretch>
          </p:blipFill>
          <p:spPr>
            <a:xfrm>
              <a:off x="4629803" y="4924834"/>
              <a:ext cx="900000" cy="185900"/>
            </a:xfrm>
            <a:prstGeom prst="rect">
              <a:avLst/>
            </a:prstGeom>
          </p:spPr>
        </p:pic>
        <p:pic>
          <p:nvPicPr>
            <p:cNvPr id="53" name="Picture 52"/>
            <p:cNvPicPr>
              <a:picLocks/>
            </p:cNvPicPr>
            <p:nvPr/>
          </p:nvPicPr>
          <p:blipFill>
            <a:blip r:embed="rId8"/>
            <a:stretch>
              <a:fillRect/>
            </a:stretch>
          </p:blipFill>
          <p:spPr>
            <a:xfrm>
              <a:off x="5519328" y="4924834"/>
              <a:ext cx="900000" cy="185900"/>
            </a:xfrm>
            <a:prstGeom prst="rect">
              <a:avLst/>
            </a:prstGeom>
          </p:spPr>
        </p:pic>
        <p:pic>
          <p:nvPicPr>
            <p:cNvPr id="54" name="Picture 53"/>
            <p:cNvPicPr>
              <a:picLocks/>
            </p:cNvPicPr>
            <p:nvPr/>
          </p:nvPicPr>
          <p:blipFill>
            <a:blip r:embed="rId9"/>
            <a:stretch>
              <a:fillRect/>
            </a:stretch>
          </p:blipFill>
          <p:spPr>
            <a:xfrm>
              <a:off x="6408853" y="4924834"/>
              <a:ext cx="900000" cy="185900"/>
            </a:xfrm>
            <a:prstGeom prst="rect">
              <a:avLst/>
            </a:prstGeom>
          </p:spPr>
        </p:pic>
        <p:pic>
          <p:nvPicPr>
            <p:cNvPr id="55" name="Picture 54"/>
            <p:cNvPicPr>
              <a:picLocks/>
            </p:cNvPicPr>
            <p:nvPr/>
          </p:nvPicPr>
          <p:blipFill>
            <a:blip r:embed="rId10"/>
            <a:stretch>
              <a:fillRect/>
            </a:stretch>
          </p:blipFill>
          <p:spPr>
            <a:xfrm>
              <a:off x="7298378" y="4924834"/>
              <a:ext cx="900000" cy="185900"/>
            </a:xfrm>
            <a:prstGeom prst="rect">
              <a:avLst/>
            </a:prstGeom>
          </p:spPr>
        </p:pic>
        <p:pic>
          <p:nvPicPr>
            <p:cNvPr id="56" name="Picture 55"/>
            <p:cNvPicPr>
              <a:picLocks/>
            </p:cNvPicPr>
            <p:nvPr/>
          </p:nvPicPr>
          <p:blipFill>
            <a:blip r:embed="rId11"/>
            <a:stretch>
              <a:fillRect/>
            </a:stretch>
          </p:blipFill>
          <p:spPr>
            <a:xfrm>
              <a:off x="8187903" y="4924834"/>
              <a:ext cx="900000" cy="185900"/>
            </a:xfrm>
            <a:prstGeom prst="rect">
              <a:avLst/>
            </a:prstGeom>
          </p:spPr>
        </p:pic>
        <p:pic>
          <p:nvPicPr>
            <p:cNvPr id="57" name="Picture 56"/>
            <p:cNvPicPr>
              <a:picLocks/>
            </p:cNvPicPr>
            <p:nvPr/>
          </p:nvPicPr>
          <p:blipFill>
            <a:blip r:embed="rId12"/>
            <a:stretch>
              <a:fillRect/>
            </a:stretch>
          </p:blipFill>
          <p:spPr>
            <a:xfrm>
              <a:off x="9077428" y="4924834"/>
              <a:ext cx="900000" cy="185900"/>
            </a:xfrm>
            <a:prstGeom prst="rect">
              <a:avLst/>
            </a:prstGeom>
          </p:spPr>
        </p:pic>
        <p:pic>
          <p:nvPicPr>
            <p:cNvPr id="58" name="Picture 57"/>
            <p:cNvPicPr>
              <a:picLocks/>
            </p:cNvPicPr>
            <p:nvPr/>
          </p:nvPicPr>
          <p:blipFill>
            <a:blip r:embed="rId13"/>
            <a:stretch>
              <a:fillRect/>
            </a:stretch>
          </p:blipFill>
          <p:spPr>
            <a:xfrm>
              <a:off x="9966953" y="4924834"/>
              <a:ext cx="900000" cy="185900"/>
            </a:xfrm>
            <a:prstGeom prst="rect">
              <a:avLst/>
            </a:prstGeom>
          </p:spPr>
        </p:pic>
        <p:pic>
          <p:nvPicPr>
            <p:cNvPr id="59" name="Picture 58"/>
            <p:cNvPicPr>
              <a:picLocks/>
            </p:cNvPicPr>
            <p:nvPr/>
          </p:nvPicPr>
          <p:blipFill>
            <a:blip r:embed="rId14"/>
            <a:stretch>
              <a:fillRect/>
            </a:stretch>
          </p:blipFill>
          <p:spPr>
            <a:xfrm>
              <a:off x="10856480" y="4924834"/>
              <a:ext cx="900000" cy="185900"/>
            </a:xfrm>
            <a:prstGeom prst="rect">
              <a:avLst/>
            </a:prstGeom>
          </p:spPr>
        </p:pic>
      </p:grpSp>
      <p:sp>
        <p:nvSpPr>
          <p:cNvPr id="35" name="Footer Placeholder 47"/>
          <p:cNvSpPr>
            <a:spLocks noGrp="1"/>
          </p:cNvSpPr>
          <p:nvPr>
            <p:ph type="ftr" sz="quarter" idx="11"/>
          </p:nvPr>
        </p:nvSpPr>
        <p:spPr>
          <a:xfrm>
            <a:off x="25718" y="4848897"/>
            <a:ext cx="3086100" cy="273844"/>
          </a:xfrm>
        </p:spPr>
        <p:txBody>
          <a:bodyPr/>
          <a:lstStyle/>
          <a:p>
            <a:pPr algn="l"/>
            <a:r>
              <a:rPr lang="hr-HR" sz="900" dirty="0">
                <a:solidFill>
                  <a:prstClr val="black">
                    <a:tint val="75000"/>
                  </a:prstClr>
                </a:solidFill>
                <a:cs typeface="Arial" panose="020B0604020202020204" pitchFamily="34" charset="0"/>
              </a:rPr>
              <a:t>Copyright © </a:t>
            </a:r>
            <a:r>
              <a:rPr lang="hr-HR" sz="900" dirty="0" err="1">
                <a:solidFill>
                  <a:prstClr val="black">
                    <a:tint val="75000"/>
                  </a:prstClr>
                </a:solidFill>
                <a:cs typeface="Arial" panose="020B0604020202020204" pitchFamily="34" charset="0"/>
              </a:rPr>
              <a:t>SoundVault</a:t>
            </a:r>
            <a:r>
              <a:rPr lang="hr-HR" sz="900" dirty="0">
                <a:solidFill>
                  <a:prstClr val="black">
                    <a:tint val="75000"/>
                  </a:prstClr>
                </a:solidFill>
                <a:cs typeface="Arial" panose="020B0604020202020204" pitchFamily="34" charset="0"/>
              </a:rPr>
              <a:t> </a:t>
            </a:r>
            <a:r>
              <a:rPr lang="hr-HR" sz="900" dirty="0" err="1">
                <a:solidFill>
                  <a:prstClr val="black">
                    <a:tint val="75000"/>
                  </a:prstClr>
                </a:solidFill>
                <a:cs typeface="Arial" panose="020B0604020202020204" pitchFamily="34" charset="0"/>
              </a:rPr>
              <a:t>Ltd</a:t>
            </a:r>
            <a:r>
              <a:rPr lang="hr-HR" sz="900" dirty="0">
                <a:solidFill>
                  <a:prstClr val="black">
                    <a:tint val="75000"/>
                  </a:prstClr>
                </a:solidFill>
                <a:cs typeface="Arial" panose="020B0604020202020204" pitchFamily="34" charset="0"/>
              </a:rPr>
              <a:t> 2015 </a:t>
            </a:r>
          </a:p>
        </p:txBody>
      </p:sp>
      <p:sp>
        <p:nvSpPr>
          <p:cNvPr id="37" name="Footer Placeholder 47"/>
          <p:cNvSpPr txBox="1">
            <a:spLocks/>
          </p:cNvSpPr>
          <p:nvPr/>
        </p:nvSpPr>
        <p:spPr>
          <a:xfrm>
            <a:off x="5654993" y="4848897"/>
            <a:ext cx="3086100" cy="273844"/>
          </a:xfrm>
          <a:prstGeom prst="rect">
            <a:avLst/>
          </a:prstGeom>
        </p:spPr>
        <p:txBody>
          <a:bodyPr vert="horz" lIns="91432" tIns="45717" rIns="91432" bIns="45717" rtlCol="0" anchor="ctr"/>
          <a:lstStyle>
            <a:defPPr>
              <a:defRPr lang="x-none"/>
            </a:defPPr>
            <a:lvl1pPr marL="0" algn="ctr" defTabSz="914400" rtl="0" eaLnBrk="1" latinLnBrk="0" hangingPunct="1">
              <a:defRPr sz="1200" kern="1200">
                <a:solidFill>
                  <a:schemeClr val="tx1">
                    <a:tint val="75000"/>
                  </a:schemeClr>
                </a:solidFill>
                <a:latin typeface="Raleway" panose="020B00030301010600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hr-HR" dirty="0">
                <a:solidFill>
                  <a:prstClr val="black">
                    <a:tint val="75000"/>
                  </a:prstClr>
                </a:solidFill>
                <a:cs typeface="Arial" panose="020B0604020202020204" pitchFamily="34" charset="0"/>
              </a:rPr>
              <a:t>Powered </a:t>
            </a:r>
            <a:r>
              <a:rPr lang="hr-HR" dirty="0" err="1">
                <a:solidFill>
                  <a:prstClr val="black">
                    <a:tint val="75000"/>
                  </a:prstClr>
                </a:solidFill>
                <a:cs typeface="Arial" panose="020B0604020202020204" pitchFamily="34" charset="0"/>
              </a:rPr>
              <a:t>by</a:t>
            </a:r>
            <a:r>
              <a:rPr lang="hr-HR" dirty="0">
                <a:solidFill>
                  <a:prstClr val="black">
                    <a:tint val="75000"/>
                  </a:prstClr>
                </a:solidFill>
                <a:cs typeface="Arial" panose="020B0604020202020204" pitchFamily="34" charset="0"/>
              </a:rPr>
              <a:t>:            </a:t>
            </a:r>
          </a:p>
        </p:txBody>
      </p:sp>
      <p:pic>
        <p:nvPicPr>
          <p:cNvPr id="38" name="Picture 37"/>
          <p:cNvPicPr>
            <a:picLocks noChangeAspect="1"/>
          </p:cNvPicPr>
          <p:nvPr/>
        </p:nvPicPr>
        <p:blipFill>
          <a:blip r:embed="rId15"/>
          <a:stretch>
            <a:fillRect/>
          </a:stretch>
        </p:blipFill>
        <p:spPr>
          <a:xfrm>
            <a:off x="8698232" y="4939807"/>
            <a:ext cx="339933" cy="123453"/>
          </a:xfrm>
          <a:prstGeom prst="rect">
            <a:avLst/>
          </a:prstGeom>
        </p:spPr>
      </p:pic>
      <p:sp>
        <p:nvSpPr>
          <p:cNvPr id="39" name="Rectangle 38"/>
          <p:cNvSpPr/>
          <p:nvPr/>
        </p:nvSpPr>
        <p:spPr>
          <a:xfrm>
            <a:off x="-71437" y="1"/>
            <a:ext cx="9286875" cy="551627"/>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a:endParaRPr lang="hr-HR" dirty="0">
              <a:solidFill>
                <a:prstClr val="white"/>
              </a:solidFill>
              <a:latin typeface="Raleway" panose="020B0003030101060003" pitchFamily="34" charset="0"/>
            </a:endParaRPr>
          </a:p>
        </p:txBody>
      </p:sp>
      <p:sp>
        <p:nvSpPr>
          <p:cNvPr id="40" name="Rectangle 39"/>
          <p:cNvSpPr/>
          <p:nvPr/>
        </p:nvSpPr>
        <p:spPr>
          <a:xfrm>
            <a:off x="-71437" y="4863904"/>
            <a:ext cx="9286875" cy="279596"/>
          </a:xfrm>
          <a:prstGeom prst="rect">
            <a:avLst/>
          </a:prstGeom>
          <a:gradFill flip="none" rotWithShape="1">
            <a:gsLst>
              <a:gs pos="0">
                <a:schemeClr val="accent3">
                  <a:lumMod val="0"/>
                  <a:lumOff val="100000"/>
                </a:schemeClr>
              </a:gs>
              <a:gs pos="51205">
                <a:schemeClr val="bg1">
                  <a:lumMod val="99000"/>
                  <a:lumOff val="1000"/>
                </a:schemeClr>
              </a:gs>
              <a:gs pos="95000">
                <a:schemeClr val="accent3">
                  <a:lumMod val="19000"/>
                  <a:lumOff val="81000"/>
                </a:schemeClr>
              </a:gs>
            </a:gsLst>
            <a:lin ang="16200000" scaled="1"/>
            <a:tileRect/>
          </a:gradFill>
          <a:ln w="63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32" tIns="45717" rIns="91432" bIns="45717" rtlCol="0" anchor="ctr"/>
          <a:lstStyle/>
          <a:p>
            <a:pPr algn="ctr"/>
            <a:endParaRPr lang="hr-HR" dirty="0">
              <a:solidFill>
                <a:prstClr val="white"/>
              </a:solidFill>
              <a:latin typeface="Raleway" panose="020B0003030101060003" pitchFamily="34" charset="0"/>
            </a:endParaRPr>
          </a:p>
        </p:txBody>
      </p:sp>
      <p:sp>
        <p:nvSpPr>
          <p:cNvPr id="78" name="Rectangle 77"/>
          <p:cNvSpPr/>
          <p:nvPr/>
        </p:nvSpPr>
        <p:spPr>
          <a:xfrm>
            <a:off x="1199679" y="123440"/>
            <a:ext cx="7882010" cy="369328"/>
          </a:xfrm>
          <a:prstGeom prst="rect">
            <a:avLst/>
          </a:prstGeom>
        </p:spPr>
        <p:txBody>
          <a:bodyPr wrap="square" lIns="91436" tIns="45718" rIns="91436" bIns="45718">
            <a:spAutoFit/>
          </a:bodyPr>
          <a:lstStyle/>
          <a:p>
            <a:pPr algn="r"/>
            <a:r>
              <a:rPr lang="hr-HR" b="1" dirty="0" smtClean="0">
                <a:solidFill>
                  <a:srgbClr val="E3596B"/>
                </a:solidFill>
                <a:latin typeface="Arial Narrow" panose="020B0606020202030204" pitchFamily="34" charset="0"/>
              </a:rPr>
              <a:t>GLOBAL MUSIC LICENSING &amp; ACCURATE USAGE REPORTING </a:t>
            </a:r>
            <a:endParaRPr lang="hr-HR" b="1" dirty="0">
              <a:solidFill>
                <a:srgbClr val="E3596B"/>
              </a:solidFill>
              <a:latin typeface="Arial Narrow" panose="020B0606020202030204" pitchFamily="34" charset="0"/>
            </a:endParaRPr>
          </a:p>
        </p:txBody>
      </p:sp>
      <p:sp>
        <p:nvSpPr>
          <p:cNvPr id="48" name="TextBox 47"/>
          <p:cNvSpPr txBox="1"/>
          <p:nvPr/>
        </p:nvSpPr>
        <p:spPr>
          <a:xfrm>
            <a:off x="133026" y="4366886"/>
            <a:ext cx="8859260" cy="369326"/>
          </a:xfrm>
          <a:prstGeom prst="rect">
            <a:avLst/>
          </a:prstGeom>
          <a:noFill/>
        </p:spPr>
        <p:txBody>
          <a:bodyPr wrap="square" lIns="91432" tIns="45717" rIns="91432" bIns="45717" rtlCol="0">
            <a:spAutoFit/>
          </a:bodyPr>
          <a:lstStyle/>
          <a:p>
            <a:pPr algn="ctr"/>
            <a:r>
              <a:rPr lang="en-US" b="1" dirty="0" smtClean="0">
                <a:solidFill>
                  <a:schemeClr val="accent6">
                    <a:lumMod val="75000"/>
                  </a:schemeClr>
                </a:solidFill>
                <a:latin typeface="Arial" panose="020B0604020202020204" pitchFamily="34" charset="0"/>
                <a:cs typeface="Arial" panose="020B0604020202020204" pitchFamily="34" charset="0"/>
              </a:rPr>
              <a:t>Unique - Data Sharing, Licensing and Usage Tracking </a:t>
            </a:r>
          </a:p>
        </p:txBody>
      </p:sp>
      <p:sp>
        <p:nvSpPr>
          <p:cNvPr id="60" name="Footer Placeholder 47"/>
          <p:cNvSpPr txBox="1">
            <a:spLocks/>
          </p:cNvSpPr>
          <p:nvPr/>
        </p:nvSpPr>
        <p:spPr>
          <a:xfrm>
            <a:off x="25718" y="4881475"/>
            <a:ext cx="3086100" cy="273844"/>
          </a:xfrm>
          <a:prstGeom prst="rect">
            <a:avLst/>
          </a:prstGeom>
        </p:spPr>
        <p:txBody>
          <a:bodyPr vert="horz" lIns="91436" tIns="45718" rIns="91436" bIns="45718" rtlCol="0" anchor="ctr"/>
          <a:lstStyle>
            <a:defPPr>
              <a:defRPr lang="en-US"/>
            </a:defPPr>
            <a:lvl1pPr marL="0" algn="ctr" defTabSz="609493" rtl="0" eaLnBrk="1" latinLnBrk="0" hangingPunct="1">
              <a:defRPr sz="1600" kern="1200">
                <a:solidFill>
                  <a:schemeClr val="tx1">
                    <a:tint val="75000"/>
                  </a:schemeClr>
                </a:solidFill>
                <a:latin typeface="+mn-lt"/>
                <a:ea typeface="+mn-ea"/>
                <a:cs typeface="+mn-cs"/>
              </a:defRPr>
            </a:lvl1pPr>
            <a:lvl2pPr marL="609493" algn="l" defTabSz="609493" rtl="0" eaLnBrk="1" latinLnBrk="0" hangingPunct="1">
              <a:defRPr sz="2400" kern="1200">
                <a:solidFill>
                  <a:schemeClr val="tx1"/>
                </a:solidFill>
                <a:latin typeface="+mn-lt"/>
                <a:ea typeface="+mn-ea"/>
                <a:cs typeface="+mn-cs"/>
              </a:defRPr>
            </a:lvl2pPr>
            <a:lvl3pPr marL="1218987" algn="l" defTabSz="609493" rtl="0" eaLnBrk="1" latinLnBrk="0" hangingPunct="1">
              <a:defRPr sz="2400" kern="1200">
                <a:solidFill>
                  <a:schemeClr val="tx1"/>
                </a:solidFill>
                <a:latin typeface="+mn-lt"/>
                <a:ea typeface="+mn-ea"/>
                <a:cs typeface="+mn-cs"/>
              </a:defRPr>
            </a:lvl3pPr>
            <a:lvl4pPr marL="1828480" algn="l" defTabSz="609493" rtl="0" eaLnBrk="1" latinLnBrk="0" hangingPunct="1">
              <a:defRPr sz="2400" kern="1200">
                <a:solidFill>
                  <a:schemeClr val="tx1"/>
                </a:solidFill>
                <a:latin typeface="+mn-lt"/>
                <a:ea typeface="+mn-ea"/>
                <a:cs typeface="+mn-cs"/>
              </a:defRPr>
            </a:lvl4pPr>
            <a:lvl5pPr marL="2437973" algn="l" defTabSz="609493" rtl="0" eaLnBrk="1" latinLnBrk="0" hangingPunct="1">
              <a:defRPr sz="2400" kern="1200">
                <a:solidFill>
                  <a:schemeClr val="tx1"/>
                </a:solidFill>
                <a:latin typeface="+mn-lt"/>
                <a:ea typeface="+mn-ea"/>
                <a:cs typeface="+mn-cs"/>
              </a:defRPr>
            </a:lvl5pPr>
            <a:lvl6pPr marL="3047467" algn="l" defTabSz="609493" rtl="0" eaLnBrk="1" latinLnBrk="0" hangingPunct="1">
              <a:defRPr sz="2400" kern="1200">
                <a:solidFill>
                  <a:schemeClr val="tx1"/>
                </a:solidFill>
                <a:latin typeface="+mn-lt"/>
                <a:ea typeface="+mn-ea"/>
                <a:cs typeface="+mn-cs"/>
              </a:defRPr>
            </a:lvl6pPr>
            <a:lvl7pPr marL="3656960" algn="l" defTabSz="609493" rtl="0" eaLnBrk="1" latinLnBrk="0" hangingPunct="1">
              <a:defRPr sz="2400" kern="1200">
                <a:solidFill>
                  <a:schemeClr val="tx1"/>
                </a:solidFill>
                <a:latin typeface="+mn-lt"/>
                <a:ea typeface="+mn-ea"/>
                <a:cs typeface="+mn-cs"/>
              </a:defRPr>
            </a:lvl7pPr>
            <a:lvl8pPr marL="4266453" algn="l" defTabSz="609493" rtl="0" eaLnBrk="1" latinLnBrk="0" hangingPunct="1">
              <a:defRPr sz="2400" kern="1200">
                <a:solidFill>
                  <a:schemeClr val="tx1"/>
                </a:solidFill>
                <a:latin typeface="+mn-lt"/>
                <a:ea typeface="+mn-ea"/>
                <a:cs typeface="+mn-cs"/>
              </a:defRPr>
            </a:lvl8pPr>
            <a:lvl9pPr marL="4875947" algn="l" defTabSz="609493" rtl="0" eaLnBrk="1" latinLnBrk="0" hangingPunct="1">
              <a:defRPr sz="2400" kern="1200">
                <a:solidFill>
                  <a:schemeClr val="tx1"/>
                </a:solidFill>
                <a:latin typeface="+mn-lt"/>
                <a:ea typeface="+mn-ea"/>
                <a:cs typeface="+mn-cs"/>
              </a:defRPr>
            </a:lvl9pPr>
          </a:lstStyle>
          <a:p>
            <a:pPr algn="l"/>
            <a:r>
              <a:rPr lang="hr-HR" sz="800" dirty="0">
                <a:solidFill>
                  <a:prstClr val="black">
                    <a:tint val="75000"/>
                  </a:prstClr>
                </a:solidFill>
                <a:latin typeface="Arial" panose="020B0604020202020204" pitchFamily="34" charset="0"/>
                <a:cs typeface="Arial" panose="020B0604020202020204" pitchFamily="34" charset="0"/>
              </a:rPr>
              <a:t>Copyright © SoundVault Ltd 2017 </a:t>
            </a:r>
          </a:p>
        </p:txBody>
      </p:sp>
      <p:sp>
        <p:nvSpPr>
          <p:cNvPr id="62" name="Rectangle 61"/>
          <p:cNvSpPr/>
          <p:nvPr/>
        </p:nvSpPr>
        <p:spPr>
          <a:xfrm>
            <a:off x="3248769" y="4881475"/>
            <a:ext cx="2646463" cy="261606"/>
          </a:xfrm>
          <a:prstGeom prst="rect">
            <a:avLst/>
          </a:prstGeom>
        </p:spPr>
        <p:txBody>
          <a:bodyPr wrap="none" lIns="91436" tIns="45718" rIns="91436" bIns="45718">
            <a:spAutoFit/>
          </a:bodyPr>
          <a:lstStyle/>
          <a:p>
            <a:pPr algn="ctr"/>
            <a:r>
              <a:rPr lang="en-US" sz="1100" dirty="0">
                <a:solidFill>
                  <a:schemeClr val="bg2">
                    <a:lumMod val="50000"/>
                  </a:schemeClr>
                </a:solidFill>
                <a:latin typeface="Arial" panose="020B0604020202020204" pitchFamily="34" charset="0"/>
                <a:cs typeface="Arial" panose="020B0604020202020204" pitchFamily="34" charset="0"/>
              </a:rPr>
              <a:t>Strictly Confidential – Not for circulation </a:t>
            </a:r>
          </a:p>
        </p:txBody>
      </p:sp>
      <p:pic>
        <p:nvPicPr>
          <p:cNvPr id="5" name="Picture 4" descr="cambelt warners.gif"/>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307315" y="1099826"/>
            <a:ext cx="8510682" cy="3182167"/>
          </a:xfrm>
          <a:prstGeom prst="rect">
            <a:avLst/>
          </a:prstGeom>
        </p:spPr>
      </p:pic>
      <p:grpSp>
        <p:nvGrpSpPr>
          <p:cNvPr id="6" name="Group 5"/>
          <p:cNvGrpSpPr/>
          <p:nvPr/>
        </p:nvGrpSpPr>
        <p:grpSpPr>
          <a:xfrm>
            <a:off x="0" y="533839"/>
            <a:ext cx="9144000" cy="48295"/>
            <a:chOff x="1961228" y="4924834"/>
            <a:chExt cx="9795252" cy="185900"/>
          </a:xfrm>
        </p:grpSpPr>
        <p:pic>
          <p:nvPicPr>
            <p:cNvPr id="9" name="Picture 8"/>
            <p:cNvPicPr>
              <a:picLocks/>
            </p:cNvPicPr>
            <p:nvPr/>
          </p:nvPicPr>
          <p:blipFill>
            <a:blip r:embed="rId4"/>
            <a:stretch>
              <a:fillRect/>
            </a:stretch>
          </p:blipFill>
          <p:spPr>
            <a:xfrm>
              <a:off x="1961228" y="4924834"/>
              <a:ext cx="900000" cy="185900"/>
            </a:xfrm>
            <a:prstGeom prst="rect">
              <a:avLst/>
            </a:prstGeom>
          </p:spPr>
        </p:pic>
        <p:pic>
          <p:nvPicPr>
            <p:cNvPr id="10" name="Picture 9"/>
            <p:cNvPicPr>
              <a:picLocks/>
            </p:cNvPicPr>
            <p:nvPr/>
          </p:nvPicPr>
          <p:blipFill>
            <a:blip r:embed="rId5"/>
            <a:stretch>
              <a:fillRect/>
            </a:stretch>
          </p:blipFill>
          <p:spPr>
            <a:xfrm>
              <a:off x="2850753" y="4924834"/>
              <a:ext cx="900000" cy="185900"/>
            </a:xfrm>
            <a:prstGeom prst="rect">
              <a:avLst/>
            </a:prstGeom>
          </p:spPr>
        </p:pic>
        <p:pic>
          <p:nvPicPr>
            <p:cNvPr id="11" name="Picture 10"/>
            <p:cNvPicPr>
              <a:picLocks/>
            </p:cNvPicPr>
            <p:nvPr/>
          </p:nvPicPr>
          <p:blipFill>
            <a:blip r:embed="rId6"/>
            <a:stretch>
              <a:fillRect/>
            </a:stretch>
          </p:blipFill>
          <p:spPr>
            <a:xfrm>
              <a:off x="3740278" y="4924834"/>
              <a:ext cx="900000" cy="185900"/>
            </a:xfrm>
            <a:prstGeom prst="rect">
              <a:avLst/>
            </a:prstGeom>
          </p:spPr>
        </p:pic>
        <p:pic>
          <p:nvPicPr>
            <p:cNvPr id="12" name="Picture 11"/>
            <p:cNvPicPr>
              <a:picLocks/>
            </p:cNvPicPr>
            <p:nvPr/>
          </p:nvPicPr>
          <p:blipFill>
            <a:blip r:embed="rId7"/>
            <a:stretch>
              <a:fillRect/>
            </a:stretch>
          </p:blipFill>
          <p:spPr>
            <a:xfrm>
              <a:off x="4629803" y="4924834"/>
              <a:ext cx="900000" cy="185900"/>
            </a:xfrm>
            <a:prstGeom prst="rect">
              <a:avLst/>
            </a:prstGeom>
          </p:spPr>
        </p:pic>
        <p:pic>
          <p:nvPicPr>
            <p:cNvPr id="13" name="Picture 12"/>
            <p:cNvPicPr>
              <a:picLocks/>
            </p:cNvPicPr>
            <p:nvPr/>
          </p:nvPicPr>
          <p:blipFill>
            <a:blip r:embed="rId8"/>
            <a:stretch>
              <a:fillRect/>
            </a:stretch>
          </p:blipFill>
          <p:spPr>
            <a:xfrm>
              <a:off x="5519328" y="4924834"/>
              <a:ext cx="900000" cy="185900"/>
            </a:xfrm>
            <a:prstGeom prst="rect">
              <a:avLst/>
            </a:prstGeom>
          </p:spPr>
        </p:pic>
        <p:pic>
          <p:nvPicPr>
            <p:cNvPr id="14" name="Picture 13"/>
            <p:cNvPicPr>
              <a:picLocks/>
            </p:cNvPicPr>
            <p:nvPr/>
          </p:nvPicPr>
          <p:blipFill>
            <a:blip r:embed="rId9"/>
            <a:stretch>
              <a:fillRect/>
            </a:stretch>
          </p:blipFill>
          <p:spPr>
            <a:xfrm>
              <a:off x="6408853" y="4924834"/>
              <a:ext cx="900000" cy="185900"/>
            </a:xfrm>
            <a:prstGeom prst="rect">
              <a:avLst/>
            </a:prstGeom>
          </p:spPr>
        </p:pic>
        <p:pic>
          <p:nvPicPr>
            <p:cNvPr id="15" name="Picture 14"/>
            <p:cNvPicPr>
              <a:picLocks/>
            </p:cNvPicPr>
            <p:nvPr/>
          </p:nvPicPr>
          <p:blipFill>
            <a:blip r:embed="rId10"/>
            <a:stretch>
              <a:fillRect/>
            </a:stretch>
          </p:blipFill>
          <p:spPr>
            <a:xfrm>
              <a:off x="7298378" y="4924834"/>
              <a:ext cx="900000" cy="185900"/>
            </a:xfrm>
            <a:prstGeom prst="rect">
              <a:avLst/>
            </a:prstGeom>
          </p:spPr>
        </p:pic>
        <p:pic>
          <p:nvPicPr>
            <p:cNvPr id="16" name="Picture 15"/>
            <p:cNvPicPr>
              <a:picLocks/>
            </p:cNvPicPr>
            <p:nvPr/>
          </p:nvPicPr>
          <p:blipFill>
            <a:blip r:embed="rId11"/>
            <a:stretch>
              <a:fillRect/>
            </a:stretch>
          </p:blipFill>
          <p:spPr>
            <a:xfrm>
              <a:off x="8187903" y="4924834"/>
              <a:ext cx="900000" cy="185900"/>
            </a:xfrm>
            <a:prstGeom prst="rect">
              <a:avLst/>
            </a:prstGeom>
          </p:spPr>
        </p:pic>
        <p:pic>
          <p:nvPicPr>
            <p:cNvPr id="17" name="Picture 16"/>
            <p:cNvPicPr>
              <a:picLocks/>
            </p:cNvPicPr>
            <p:nvPr/>
          </p:nvPicPr>
          <p:blipFill>
            <a:blip r:embed="rId12"/>
            <a:stretch>
              <a:fillRect/>
            </a:stretch>
          </p:blipFill>
          <p:spPr>
            <a:xfrm>
              <a:off x="9077428" y="4924834"/>
              <a:ext cx="900000" cy="185900"/>
            </a:xfrm>
            <a:prstGeom prst="rect">
              <a:avLst/>
            </a:prstGeom>
          </p:spPr>
        </p:pic>
        <p:pic>
          <p:nvPicPr>
            <p:cNvPr id="18" name="Picture 17"/>
            <p:cNvPicPr>
              <a:picLocks/>
            </p:cNvPicPr>
            <p:nvPr/>
          </p:nvPicPr>
          <p:blipFill>
            <a:blip r:embed="rId13"/>
            <a:stretch>
              <a:fillRect/>
            </a:stretch>
          </p:blipFill>
          <p:spPr>
            <a:xfrm>
              <a:off x="9966953" y="4924834"/>
              <a:ext cx="900000" cy="185900"/>
            </a:xfrm>
            <a:prstGeom prst="rect">
              <a:avLst/>
            </a:prstGeom>
          </p:spPr>
        </p:pic>
        <p:pic>
          <p:nvPicPr>
            <p:cNvPr id="19" name="Picture 18"/>
            <p:cNvPicPr>
              <a:picLocks/>
            </p:cNvPicPr>
            <p:nvPr/>
          </p:nvPicPr>
          <p:blipFill>
            <a:blip r:embed="rId14"/>
            <a:stretch>
              <a:fillRect/>
            </a:stretch>
          </p:blipFill>
          <p:spPr>
            <a:xfrm>
              <a:off x="10856480" y="4924834"/>
              <a:ext cx="900000" cy="185900"/>
            </a:xfrm>
            <a:prstGeom prst="rect">
              <a:avLst/>
            </a:prstGeom>
          </p:spPr>
        </p:pic>
      </p:grpSp>
      <p:sp>
        <p:nvSpPr>
          <p:cNvPr id="3" name="TextBox 2"/>
          <p:cNvSpPr txBox="1"/>
          <p:nvPr/>
        </p:nvSpPr>
        <p:spPr>
          <a:xfrm>
            <a:off x="6831290" y="4880654"/>
            <a:ext cx="2311028" cy="230832"/>
          </a:xfrm>
          <a:prstGeom prst="rect">
            <a:avLst/>
          </a:prstGeom>
          <a:noFill/>
        </p:spPr>
        <p:txBody>
          <a:bodyPr wrap="square" rtlCol="0">
            <a:spAutoFit/>
          </a:bodyPr>
          <a:lstStyle/>
          <a:p>
            <a:r>
              <a:rPr lang="en-US" sz="900" dirty="0" smtClean="0"/>
              <a:t>GSP is 100% owed </a:t>
            </a:r>
            <a:r>
              <a:rPr lang="en-US" sz="900" dirty="0" err="1" smtClean="0"/>
              <a:t>SoundVault</a:t>
            </a:r>
            <a:r>
              <a:rPr lang="en-US" sz="900" dirty="0" smtClean="0"/>
              <a:t> Technology </a:t>
            </a:r>
            <a:endParaRPr lang="en-US" sz="900" dirty="0"/>
          </a:p>
        </p:txBody>
      </p:sp>
      <p:sp>
        <p:nvSpPr>
          <p:cNvPr id="43" name="TextBox 42"/>
          <p:cNvSpPr txBox="1"/>
          <p:nvPr/>
        </p:nvSpPr>
        <p:spPr>
          <a:xfrm>
            <a:off x="25718" y="602478"/>
            <a:ext cx="8859260" cy="369326"/>
          </a:xfrm>
          <a:prstGeom prst="rect">
            <a:avLst/>
          </a:prstGeom>
          <a:noFill/>
        </p:spPr>
        <p:txBody>
          <a:bodyPr wrap="square" lIns="91432" tIns="45717" rIns="91432" bIns="45717" rtlCol="0">
            <a:spAutoFit/>
          </a:bodyPr>
          <a:lstStyle/>
          <a:p>
            <a:pPr algn="ctr"/>
            <a:r>
              <a:rPr lang="en-US" b="1" smtClean="0">
                <a:solidFill>
                  <a:schemeClr val="accent6">
                    <a:lumMod val="75000"/>
                  </a:schemeClr>
                </a:solidFill>
                <a:latin typeface="Arial" panose="020B0604020202020204" pitchFamily="34" charset="0"/>
                <a:cs typeface="Arial" panose="020B0604020202020204" pitchFamily="34" charset="0"/>
              </a:rPr>
              <a:t>Provides </a:t>
            </a:r>
            <a:r>
              <a:rPr lang="en-US" b="1" dirty="0">
                <a:solidFill>
                  <a:schemeClr val="accent6">
                    <a:lumMod val="75000"/>
                  </a:schemeClr>
                </a:solidFill>
                <a:latin typeface="Arial" panose="020B0604020202020204" pitchFamily="34" charset="0"/>
                <a:cs typeface="Arial" panose="020B0604020202020204" pitchFamily="34" charset="0"/>
              </a:rPr>
              <a:t>U</a:t>
            </a:r>
            <a:r>
              <a:rPr lang="en-US" b="1" dirty="0" smtClean="0">
                <a:solidFill>
                  <a:schemeClr val="accent6">
                    <a:lumMod val="75000"/>
                  </a:schemeClr>
                </a:solidFill>
                <a:latin typeface="Arial" panose="020B0604020202020204" pitchFamily="34" charset="0"/>
                <a:cs typeface="Arial" panose="020B0604020202020204" pitchFamily="34" charset="0"/>
              </a:rPr>
              <a:t>nparalleled </a:t>
            </a:r>
            <a:r>
              <a:rPr lang="en-US" b="1" dirty="0">
                <a:solidFill>
                  <a:schemeClr val="accent6">
                    <a:lumMod val="75000"/>
                  </a:schemeClr>
                </a:solidFill>
                <a:latin typeface="Arial" panose="020B0604020202020204" pitchFamily="34" charset="0"/>
                <a:cs typeface="Arial" panose="020B0604020202020204" pitchFamily="34" charset="0"/>
              </a:rPr>
              <a:t>A</a:t>
            </a:r>
            <a:r>
              <a:rPr lang="en-US" b="1" dirty="0" smtClean="0">
                <a:solidFill>
                  <a:schemeClr val="accent6">
                    <a:lumMod val="75000"/>
                  </a:schemeClr>
                </a:solidFill>
                <a:latin typeface="Arial" panose="020B0604020202020204" pitchFamily="34" charset="0"/>
                <a:cs typeface="Arial" panose="020B0604020202020204" pitchFamily="34" charset="0"/>
              </a:rPr>
              <a:t>ccuracy </a:t>
            </a:r>
            <a:r>
              <a:rPr lang="en-US" b="1" dirty="0">
                <a:solidFill>
                  <a:schemeClr val="accent6">
                    <a:lumMod val="75000"/>
                  </a:schemeClr>
                </a:solidFill>
                <a:latin typeface="Arial" panose="020B0604020202020204" pitchFamily="34" charset="0"/>
                <a:cs typeface="Arial" panose="020B0604020202020204" pitchFamily="34" charset="0"/>
              </a:rPr>
              <a:t>and </a:t>
            </a:r>
            <a:r>
              <a:rPr lang="en-US" b="1" dirty="0" smtClean="0">
                <a:solidFill>
                  <a:schemeClr val="accent6">
                    <a:lumMod val="75000"/>
                  </a:schemeClr>
                </a:solidFill>
                <a:latin typeface="Arial" panose="020B0604020202020204" pitchFamily="34" charset="0"/>
                <a:cs typeface="Arial" panose="020B0604020202020204" pitchFamily="34" charset="0"/>
              </a:rPr>
              <a:t>Transparency  </a:t>
            </a:r>
            <a:endParaRPr lang="en-US" b="1" dirty="0">
              <a:solidFill>
                <a:schemeClr val="accent6">
                  <a:lumMod val="75000"/>
                </a:schemeClr>
              </a:solidFill>
              <a:latin typeface="Arial" panose="020B0604020202020204" pitchFamily="34" charset="0"/>
              <a:cs typeface="Arial" panose="020B0604020202020204" pitchFamily="34" charset="0"/>
            </a:endParaRPr>
          </a:p>
        </p:txBody>
      </p:sp>
      <p:pic>
        <p:nvPicPr>
          <p:cNvPr id="44" name="Picture 43"/>
          <p:cNvPicPr>
            <a:picLocks noChangeAspect="1"/>
          </p:cNvPicPr>
          <p:nvPr/>
        </p:nvPicPr>
        <p:blipFill>
          <a:blip r:embed="rId3"/>
          <a:stretch>
            <a:fillRect/>
          </a:stretch>
        </p:blipFill>
        <p:spPr>
          <a:xfrm>
            <a:off x="67648" y="101768"/>
            <a:ext cx="1187399" cy="334665"/>
          </a:xfrm>
          <a:prstGeom prst="rect">
            <a:avLst/>
          </a:prstGeom>
        </p:spPr>
      </p:pic>
    </p:spTree>
    <p:extLst>
      <p:ext uri="{BB962C8B-B14F-4D97-AF65-F5344CB8AC3E}">
        <p14:creationId xmlns:p14="http://schemas.microsoft.com/office/powerpoint/2010/main" val="56354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83027</TotalTime>
  <Words>584</Words>
  <Application>Microsoft Macintosh PowerPoint</Application>
  <PresentationFormat>On-screen Show (16:9)</PresentationFormat>
  <Paragraphs>101</Paragraphs>
  <Slides>7</Slides>
  <Notes>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 Narrow</vt:lpstr>
      <vt:lpstr>Arial Unicode MS</vt:lpstr>
      <vt:lpstr>Calibri</vt:lpstr>
      <vt:lpstr>Mangal</vt:lpstr>
      <vt:lpstr>Raleway</vt:lpstr>
      <vt:lpstr>Roboto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Nathan Grant Graves</dc:creator>
  <cp:lastModifiedBy>nathan graves</cp:lastModifiedBy>
  <cp:revision>443</cp:revision>
  <cp:lastPrinted>2017-09-14T10:51:49Z</cp:lastPrinted>
  <dcterms:created xsi:type="dcterms:W3CDTF">2016-04-12T11:33:46Z</dcterms:created>
  <dcterms:modified xsi:type="dcterms:W3CDTF">2017-11-09T13:04:04Z</dcterms:modified>
</cp:coreProperties>
</file>