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68" r:id="rId3"/>
    <p:sldId id="257" r:id="rId4"/>
    <p:sldId id="258" r:id="rId5"/>
    <p:sldId id="259" r:id="rId6"/>
    <p:sldId id="260" r:id="rId7"/>
    <p:sldId id="262" r:id="rId8"/>
    <p:sldId id="263" r:id="rId9"/>
    <p:sldId id="264" r:id="rId10"/>
    <p:sldId id="265" r:id="rId11"/>
    <p:sldId id="266" r:id="rId12"/>
    <p:sldId id="267" r:id="rId13"/>
    <p:sldId id="269" r:id="rId14"/>
    <p:sldId id="270" r:id="rId15"/>
    <p:sldId id="271" r:id="rId16"/>
    <p:sldId id="272" r:id="rId17"/>
    <p:sldId id="273" r:id="rId18"/>
    <p:sldId id="274" r:id="rId19"/>
    <p:sldId id="275"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96" autoAdjust="0"/>
  </p:normalViewPr>
  <p:slideViewPr>
    <p:cSldViewPr>
      <p:cViewPr varScale="1">
        <p:scale>
          <a:sx n="100" d="100"/>
          <a:sy n="100" d="100"/>
        </p:scale>
        <p:origin x="-210" y="-90"/>
      </p:cViewPr>
      <p:guideLst>
        <p:guide orient="horz" pos="2160"/>
        <p:guide pos="2880"/>
      </p:guideLst>
    </p:cSldViewPr>
  </p:slideViewPr>
  <p:outlineViewPr>
    <p:cViewPr>
      <p:scale>
        <a:sx n="33" d="100"/>
        <a:sy n="33" d="100"/>
      </p:scale>
      <p:origin x="0" y="27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31C2E79-84EF-4429-A1B3-51E309AA3AFC}" type="datetimeFigureOut">
              <a:rPr lang="en-GB" smtClean="0"/>
              <a:t>08/03/2016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8E3F4FA-7BEE-445F-A9FF-8C6A4CD356CC}" type="slidenum">
              <a:rPr lang="en-GB" smtClean="0"/>
              <a:t>‹#›</a:t>
            </a:fld>
            <a:endParaRPr lang="en-GB"/>
          </a:p>
        </p:txBody>
      </p:sp>
    </p:spTree>
    <p:extLst>
      <p:ext uri="{BB962C8B-B14F-4D97-AF65-F5344CB8AC3E}">
        <p14:creationId xmlns:p14="http://schemas.microsoft.com/office/powerpoint/2010/main" val="24064232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E3F4FA-7BEE-445F-A9FF-8C6A4CD356CC}" type="slidenum">
              <a:rPr lang="en-GB" smtClean="0"/>
              <a:t>13</a:t>
            </a:fld>
            <a:endParaRPr lang="en-GB"/>
          </a:p>
        </p:txBody>
      </p:sp>
    </p:spTree>
    <p:extLst>
      <p:ext uri="{BB962C8B-B14F-4D97-AF65-F5344CB8AC3E}">
        <p14:creationId xmlns:p14="http://schemas.microsoft.com/office/powerpoint/2010/main" val="34871401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BAE8137D-CF69-45CE-94CD-1BCE4D500315}" type="datetimeFigureOut">
              <a:rPr lang="en-GB" smtClean="0"/>
              <a:pPr/>
              <a:t>08/03/2016</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4F988250-CE4B-4150-AC91-CCC8CD1950A9}"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AE8137D-CF69-45CE-94CD-1BCE4D500315}" type="datetimeFigureOut">
              <a:rPr lang="en-GB" smtClean="0"/>
              <a:pPr/>
              <a:t>08/03/2016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988250-CE4B-4150-AC91-CCC8CD1950A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5"/>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BAE8137D-CF69-45CE-94CD-1BCE4D500315}" type="datetimeFigureOut">
              <a:rPr lang="en-GB" smtClean="0"/>
              <a:pPr/>
              <a:t>08/03/2016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988250-CE4B-4150-AC91-CCC8CD1950A9}"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BAE8137D-CF69-45CE-94CD-1BCE4D500315}" type="datetimeFigureOut">
              <a:rPr lang="en-GB" smtClean="0"/>
              <a:pPr/>
              <a:t>08/03/2016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988250-CE4B-4150-AC91-CCC8CD1950A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1"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1859758"/>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1" y="2514601"/>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6" y="2514601"/>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BAE8137D-CF69-45CE-94CD-1BCE4D500315}" type="datetimeFigureOut">
              <a:rPr lang="en-GB" smtClean="0"/>
              <a:pPr/>
              <a:t>08/03/2016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F988250-CE4B-4150-AC91-CCC8CD1950A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BAE8137D-CF69-45CE-94CD-1BCE4D500315}" type="datetimeFigureOut">
              <a:rPr lang="en-GB" smtClean="0"/>
              <a:pPr/>
              <a:t>08/03/2016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F988250-CE4B-4150-AC91-CCC8CD1950A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E8137D-CF69-45CE-94CD-1BCE4D500315}" type="datetimeFigureOut">
              <a:rPr lang="en-GB" smtClean="0"/>
              <a:pPr/>
              <a:t>08/03/2016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F988250-CE4B-4150-AC91-CCC8CD1950A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1"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BAE8137D-CF69-45CE-94CD-1BCE4D500315}" type="datetimeFigureOut">
              <a:rPr lang="en-GB" smtClean="0"/>
              <a:pPr/>
              <a:t>08/03/2016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988250-CE4B-4150-AC91-CCC8CD1950A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5"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7"/>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BAE8137D-CF69-45CE-94CD-1BCE4D500315}" type="datetimeFigureOut">
              <a:rPr lang="en-GB" smtClean="0"/>
              <a:pPr/>
              <a:t>08/03/2016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1"/>
            <a:ext cx="609600" cy="365125"/>
          </a:xfrm>
        </p:spPr>
        <p:txBody>
          <a:bodyPr/>
          <a:lstStyle/>
          <a:p>
            <a:fld id="{4F988250-CE4B-4150-AC91-CCC8CD1950A9}"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6" y="5816601"/>
            <a:ext cx="9163051"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1" y="6219826"/>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AE8137D-CF69-45CE-94CD-1BCE4D500315}" type="datetimeFigureOut">
              <a:rPr lang="en-GB" smtClean="0"/>
              <a:pPr/>
              <a:t>08/03/2016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988250-CE4B-4150-AC91-CCC8CD1950A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2"/>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2"/>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AE8137D-CF69-45CE-94CD-1BCE4D500315}" type="datetimeFigureOut">
              <a:rPr lang="en-GB" smtClean="0"/>
              <a:pPr/>
              <a:t>08/03/2016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988250-CE4B-4150-AC91-CCC8CD1950A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6" y="-7144"/>
            <a:ext cx="9163051"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1"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1"/>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BAE8137D-CF69-45CE-94CD-1BCE4D500315}" type="datetimeFigureOut">
              <a:rPr lang="en-GB" smtClean="0"/>
              <a:pPr/>
              <a:t>08/03/2016</a:t>
            </a:fld>
            <a:endParaRPr lang="en-GB"/>
          </a:p>
        </p:txBody>
      </p:sp>
      <p:sp>
        <p:nvSpPr>
          <p:cNvPr id="22" name="Footer Placeholder 21"/>
          <p:cNvSpPr>
            <a:spLocks noGrp="1"/>
          </p:cNvSpPr>
          <p:nvPr>
            <p:ph type="ftr" sz="quarter" idx="3"/>
          </p:nvPr>
        </p:nvSpPr>
        <p:spPr>
          <a:xfrm>
            <a:off x="2667000" y="6356351"/>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1"/>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4F988250-CE4B-4150-AC91-CCC8CD1950A9}"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cpni.gov.uk/Security-Planning/Business-continuity-plan/Search-premises/" TargetMode="External"/><Relationship Id="rId2" Type="http://schemas.openxmlformats.org/officeDocument/2006/relationships/hyperlink" Target="https://www.gov.uk/government/publications/counter-terrorism-protective-security-advice-for-higher-and-further-educa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3789040"/>
            <a:ext cx="8136706" cy="1152128"/>
          </a:xfrm>
        </p:spPr>
        <p:txBody>
          <a:bodyPr>
            <a:normAutofit/>
          </a:bodyPr>
          <a:lstStyle/>
          <a:p>
            <a:pPr lvl="0" algn="ctr"/>
            <a:r>
              <a:rPr lang="en-GB" sz="2400" dirty="0">
                <a:solidFill>
                  <a:schemeClr val="tx1"/>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Strengthening Safeguarding by implementing strategies to address Radicalisation and Extremism</a:t>
            </a:r>
            <a:br>
              <a:rPr lang="en-GB" sz="2400" dirty="0">
                <a:solidFill>
                  <a:schemeClr val="tx1"/>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br>
            <a:endParaRPr lang="en-GB" sz="2400" dirty="0">
              <a:solidFill>
                <a:schemeClr val="tx1"/>
              </a:solidFill>
              <a:effectLst>
                <a:outerShdw blurRad="38100" dist="38100" dir="2700000" algn="tl">
                  <a:srgbClr val="000000">
                    <a:alpha val="43137"/>
                  </a:srgbClr>
                </a:outerShdw>
              </a:effectLst>
            </a:endParaRPr>
          </a:p>
        </p:txBody>
      </p:sp>
      <p:sp>
        <p:nvSpPr>
          <p:cNvPr id="3" name="Subtitle 2"/>
          <p:cNvSpPr>
            <a:spLocks noGrp="1"/>
          </p:cNvSpPr>
          <p:nvPr>
            <p:ph type="subTitle" idx="1"/>
          </p:nvPr>
        </p:nvSpPr>
        <p:spPr>
          <a:xfrm>
            <a:off x="86358" y="4869160"/>
            <a:ext cx="8856984" cy="1512168"/>
          </a:xfrm>
        </p:spPr>
        <p:txBody>
          <a:bodyPr>
            <a:noAutofit/>
          </a:bodyPr>
          <a:lstStyle/>
          <a:p>
            <a:pPr algn="ctr"/>
            <a:r>
              <a:rPr lang="en-GB" sz="2000" dirty="0" smtClean="0">
                <a:latin typeface="Tahoma" panose="020B0604030504040204" pitchFamily="34" charset="0"/>
                <a:ea typeface="Tahoma" panose="020B0604030504040204" pitchFamily="34" charset="0"/>
                <a:cs typeface="Tahoma" panose="020B0604030504040204" pitchFamily="34" charset="0"/>
              </a:rPr>
              <a:t>Tuesday 8th March 2016</a:t>
            </a:r>
          </a:p>
          <a:p>
            <a:pPr algn="ctr"/>
            <a:r>
              <a:rPr lang="en-GB" sz="2000" dirty="0" smtClean="0">
                <a:latin typeface="Tahoma" panose="020B0604030504040204" pitchFamily="34" charset="0"/>
                <a:ea typeface="Tahoma" panose="020B0604030504040204" pitchFamily="34" charset="0"/>
                <a:cs typeface="Tahoma" panose="020B0604030504040204" pitchFamily="34" charset="0"/>
              </a:rPr>
              <a:t>D McGinley </a:t>
            </a:r>
          </a:p>
          <a:p>
            <a:pPr algn="ctr"/>
            <a:r>
              <a:rPr lang="en-GB" sz="2000" dirty="0" smtClean="0">
                <a:latin typeface="Tahoma" panose="020B0604030504040204" pitchFamily="34" charset="0"/>
                <a:ea typeface="Tahoma" panose="020B0604030504040204" pitchFamily="34" charset="0"/>
                <a:cs typeface="Tahoma" panose="020B0604030504040204" pitchFamily="34" charset="0"/>
              </a:rPr>
              <a:t>Key Stage 4 School Manager/Designated Safeguarding</a:t>
            </a:r>
            <a:r>
              <a:rPr lang="en-GB" sz="2000" dirty="0" smtClean="0">
                <a:latin typeface="Tahoma" panose="020B0604030504040204" pitchFamily="34" charset="0"/>
                <a:ea typeface="Tahoma" panose="020B0604030504040204" pitchFamily="34" charset="0"/>
                <a:cs typeface="Tahoma" panose="020B0604030504040204" pitchFamily="34" charset="0"/>
              </a:rPr>
              <a:t>/</a:t>
            </a:r>
          </a:p>
          <a:p>
            <a:pPr algn="ctr"/>
            <a:r>
              <a:rPr lang="en-GB" sz="2000" dirty="0" smtClean="0">
                <a:latin typeface="Tahoma" panose="020B0604030504040204" pitchFamily="34" charset="0"/>
                <a:ea typeface="Tahoma" panose="020B0604030504040204" pitchFamily="34" charset="0"/>
                <a:cs typeface="Tahoma" panose="020B0604030504040204" pitchFamily="34" charset="0"/>
              </a:rPr>
              <a:t>Child </a:t>
            </a:r>
            <a:r>
              <a:rPr lang="en-GB" sz="2000" dirty="0" smtClean="0">
                <a:latin typeface="Tahoma" panose="020B0604030504040204" pitchFamily="34" charset="0"/>
                <a:ea typeface="Tahoma" panose="020B0604030504040204" pitchFamily="34" charset="0"/>
                <a:cs typeface="Tahoma" panose="020B0604030504040204" pitchFamily="34" charset="0"/>
              </a:rPr>
              <a:t>Protection Teacher </a:t>
            </a:r>
          </a:p>
          <a:p>
            <a:pPr algn="ctr"/>
            <a:endParaRPr lang="en-GB" sz="3300" dirty="0"/>
          </a:p>
        </p:txBody>
      </p:sp>
      <p:sp>
        <p:nvSpPr>
          <p:cNvPr id="4" name="Title 1"/>
          <p:cNvSpPr txBox="1">
            <a:spLocks/>
          </p:cNvSpPr>
          <p:nvPr/>
        </p:nvSpPr>
        <p:spPr>
          <a:xfrm>
            <a:off x="950454" y="752945"/>
            <a:ext cx="7128792" cy="893961"/>
          </a:xfrm>
          <a:prstGeom prst="rect">
            <a:avLst/>
          </a:prstGeom>
          <a:ln>
            <a:noFill/>
            <a:miter lim="800000"/>
            <a:headEnd/>
            <a:tailEnd/>
          </a:ln>
          <a:extLst/>
        </p:spPr>
        <p:txBody>
          <a:bodyPr vert="horz" lIns="0"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eaLnBrk="1" latinLnBrk="0" hangingPunct="1">
              <a:spcBef>
                <a:spcPct val="0"/>
              </a:spcBef>
              <a:buNone/>
              <a:defRPr kumimoji="0" sz="5600" b="1" kern="1200">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pPr algn="ctr">
              <a:defRPr/>
            </a:pPr>
            <a:r>
              <a:rPr lang="en-GB" sz="2800" dirty="0" smtClean="0">
                <a:solidFill>
                  <a:schemeClr val="tx1"/>
                </a:solidFill>
                <a:latin typeface="Tahoma" pitchFamily="34" charset="0"/>
                <a:cs typeface="Tahoma" pitchFamily="34" charset="0"/>
              </a:rPr>
              <a:t>University of Wales Trinity St David</a:t>
            </a:r>
            <a:br>
              <a:rPr lang="en-GB" sz="2800" dirty="0" smtClean="0">
                <a:solidFill>
                  <a:schemeClr val="tx1"/>
                </a:solidFill>
                <a:latin typeface="Tahoma" pitchFamily="34" charset="0"/>
                <a:cs typeface="Tahoma" pitchFamily="34" charset="0"/>
              </a:rPr>
            </a:br>
            <a:r>
              <a:rPr lang="en-GB" sz="2800" dirty="0" smtClean="0">
                <a:solidFill>
                  <a:schemeClr val="tx1"/>
                </a:solidFill>
                <a:latin typeface="Tahoma" pitchFamily="34" charset="0"/>
                <a:cs typeface="Tahoma" pitchFamily="34" charset="0"/>
              </a:rPr>
              <a:t>Cefn Hengoed Community School</a:t>
            </a:r>
            <a:endParaRPr lang="en-GB" sz="2800" dirty="0"/>
          </a:p>
        </p:txBody>
      </p:sp>
      <p:pic>
        <p:nvPicPr>
          <p:cNvPr id="5" name="Picture 10" descr="Image result for university of wales trinity st davi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850" y="908050"/>
            <a:ext cx="762000" cy="65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918450" y="836613"/>
            <a:ext cx="685800" cy="725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1" descr="Architect's 3D view of fron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82713" y="1773238"/>
            <a:ext cx="6264275" cy="187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908720"/>
            <a:ext cx="8229600" cy="506320"/>
          </a:xfrm>
        </p:spPr>
        <p:txBody>
          <a:bodyPr>
            <a:normAutofit/>
          </a:bodyPr>
          <a:lstStyle/>
          <a:p>
            <a:pPr algn="ctr"/>
            <a:r>
              <a:rPr lang="en-GB" sz="2000" b="1" dirty="0" smtClean="0">
                <a:latin typeface="Tahoma" panose="020B0604030504040204" pitchFamily="34" charset="0"/>
                <a:ea typeface="Tahoma" panose="020B0604030504040204" pitchFamily="34" charset="0"/>
                <a:cs typeface="Tahoma" panose="020B0604030504040204" pitchFamily="34" charset="0"/>
              </a:rPr>
              <a:t>What was driving the need for change? </a:t>
            </a:r>
            <a:endParaRPr lang="en-GB" sz="2000"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p:cNvSpPr>
            <a:spLocks noGrp="1"/>
          </p:cNvSpPr>
          <p:nvPr>
            <p:ph idx="1"/>
          </p:nvPr>
        </p:nvSpPr>
        <p:spPr>
          <a:xfrm>
            <a:off x="2555776" y="1772816"/>
            <a:ext cx="5328592" cy="3888432"/>
          </a:xfrm>
        </p:spPr>
        <p:txBody>
          <a:bodyPr>
            <a:normAutofit/>
          </a:bodyPr>
          <a:lstStyle/>
          <a:p>
            <a:r>
              <a:rPr lang="en-GB" sz="1800" dirty="0" smtClean="0">
                <a:latin typeface="Tahoma" panose="020B0604030504040204" pitchFamily="34" charset="0"/>
                <a:ea typeface="Tahoma" panose="020B0604030504040204" pitchFamily="34" charset="0"/>
                <a:cs typeface="Tahoma" panose="020B0604030504040204" pitchFamily="34" charset="0"/>
              </a:rPr>
              <a:t>Changing </a:t>
            </a:r>
            <a:r>
              <a:rPr lang="en-GB" sz="1800" dirty="0" smtClean="0">
                <a:latin typeface="Tahoma" panose="020B0604030504040204" pitchFamily="34" charset="0"/>
                <a:ea typeface="Tahoma" panose="020B0604030504040204" pitchFamily="34" charset="0"/>
                <a:cs typeface="Tahoma" panose="020B0604030504040204" pitchFamily="34" charset="0"/>
              </a:rPr>
              <a:t>dynamic</a:t>
            </a:r>
          </a:p>
          <a:p>
            <a:pPr marL="0" indent="0">
              <a:buNone/>
            </a:pPr>
            <a:r>
              <a:rPr lang="en-GB" sz="800" dirty="0" smtClean="0">
                <a:latin typeface="Tahoma" panose="020B0604030504040204" pitchFamily="34" charset="0"/>
                <a:ea typeface="Tahoma" panose="020B0604030504040204" pitchFamily="34" charset="0"/>
                <a:cs typeface="Tahoma" panose="020B0604030504040204" pitchFamily="34" charset="0"/>
              </a:rPr>
              <a:t> </a:t>
            </a:r>
            <a:endParaRPr lang="en-GB" sz="800" dirty="0" smtClean="0">
              <a:latin typeface="Tahoma" panose="020B0604030504040204" pitchFamily="34" charset="0"/>
              <a:ea typeface="Tahoma" panose="020B0604030504040204" pitchFamily="34" charset="0"/>
              <a:cs typeface="Tahoma" panose="020B0604030504040204" pitchFamily="34" charset="0"/>
            </a:endParaRPr>
          </a:p>
          <a:p>
            <a:r>
              <a:rPr lang="en-GB" sz="1800" dirty="0" smtClean="0">
                <a:latin typeface="Tahoma" panose="020B0604030504040204" pitchFamily="34" charset="0"/>
                <a:ea typeface="Tahoma" panose="020B0604030504040204" pitchFamily="34" charset="0"/>
                <a:cs typeface="Tahoma" panose="020B0604030504040204" pitchFamily="34" charset="0"/>
              </a:rPr>
              <a:t>Media </a:t>
            </a:r>
            <a:r>
              <a:rPr lang="en-GB" sz="1800" dirty="0" smtClean="0">
                <a:latin typeface="Tahoma" panose="020B0604030504040204" pitchFamily="34" charset="0"/>
                <a:ea typeface="Tahoma" panose="020B0604030504040204" pitchFamily="34" charset="0"/>
                <a:cs typeface="Tahoma" panose="020B0604030504040204" pitchFamily="34" charset="0"/>
              </a:rPr>
              <a:t>attention</a:t>
            </a:r>
          </a:p>
          <a:p>
            <a:pPr marL="0" indent="0">
              <a:buNone/>
            </a:pPr>
            <a:endParaRPr lang="en-GB" sz="800" dirty="0" smtClean="0">
              <a:latin typeface="Tahoma" panose="020B0604030504040204" pitchFamily="34" charset="0"/>
              <a:ea typeface="Tahoma" panose="020B0604030504040204" pitchFamily="34" charset="0"/>
              <a:cs typeface="Tahoma" panose="020B0604030504040204" pitchFamily="34" charset="0"/>
            </a:endParaRPr>
          </a:p>
          <a:p>
            <a:r>
              <a:rPr lang="en-GB" sz="1800" dirty="0" smtClean="0">
                <a:latin typeface="Tahoma" panose="020B0604030504040204" pitchFamily="34" charset="0"/>
                <a:ea typeface="Tahoma" panose="020B0604030504040204" pitchFamily="34" charset="0"/>
                <a:cs typeface="Tahoma" panose="020B0604030504040204" pitchFamily="34" charset="0"/>
              </a:rPr>
              <a:t>Events in Paris, </a:t>
            </a:r>
            <a:r>
              <a:rPr lang="en-GB" sz="1800" dirty="0" smtClean="0">
                <a:latin typeface="Tahoma" panose="020B0604030504040204" pitchFamily="34" charset="0"/>
                <a:ea typeface="Tahoma" panose="020B0604030504040204" pitchFamily="34" charset="0"/>
                <a:cs typeface="Tahoma" panose="020B0604030504040204" pitchFamily="34" charset="0"/>
              </a:rPr>
              <a:t>Tunisia…</a:t>
            </a:r>
          </a:p>
          <a:p>
            <a:pPr marL="0" indent="0">
              <a:buNone/>
            </a:pPr>
            <a:endParaRPr lang="en-GB" sz="800" dirty="0" smtClean="0">
              <a:latin typeface="Tahoma" panose="020B0604030504040204" pitchFamily="34" charset="0"/>
              <a:ea typeface="Tahoma" panose="020B0604030504040204" pitchFamily="34" charset="0"/>
              <a:cs typeface="Tahoma" panose="020B0604030504040204" pitchFamily="34" charset="0"/>
            </a:endParaRPr>
          </a:p>
          <a:p>
            <a:r>
              <a:rPr lang="en-GB" sz="1800" dirty="0" smtClean="0">
                <a:latin typeface="Tahoma" panose="020B0604030504040204" pitchFamily="34" charset="0"/>
                <a:ea typeface="Tahoma" panose="020B0604030504040204" pitchFamily="34" charset="0"/>
                <a:cs typeface="Tahoma" panose="020B0604030504040204" pitchFamily="34" charset="0"/>
              </a:rPr>
              <a:t>School children going to </a:t>
            </a:r>
            <a:r>
              <a:rPr lang="en-GB" sz="1800" dirty="0" smtClean="0">
                <a:latin typeface="Tahoma" panose="020B0604030504040204" pitchFamily="34" charset="0"/>
                <a:ea typeface="Tahoma" panose="020B0604030504040204" pitchFamily="34" charset="0"/>
                <a:cs typeface="Tahoma" panose="020B0604030504040204" pitchFamily="34" charset="0"/>
              </a:rPr>
              <a:t>Syria </a:t>
            </a:r>
          </a:p>
          <a:p>
            <a:pPr marL="0" indent="0">
              <a:buNone/>
            </a:pPr>
            <a:endParaRPr lang="en-GB" sz="800" dirty="0" smtClean="0">
              <a:latin typeface="Tahoma" panose="020B0604030504040204" pitchFamily="34" charset="0"/>
              <a:ea typeface="Tahoma" panose="020B0604030504040204" pitchFamily="34" charset="0"/>
              <a:cs typeface="Tahoma" panose="020B0604030504040204" pitchFamily="34" charset="0"/>
            </a:endParaRPr>
          </a:p>
          <a:p>
            <a:r>
              <a:rPr lang="en-GB" sz="1800" dirty="0" smtClean="0">
                <a:latin typeface="Tahoma" panose="020B0604030504040204" pitchFamily="34" charset="0"/>
                <a:ea typeface="Tahoma" panose="020B0604030504040204" pitchFamily="34" charset="0"/>
                <a:cs typeface="Tahoma" panose="020B0604030504040204" pitchFamily="34" charset="0"/>
              </a:rPr>
              <a:t>3% Ethnic </a:t>
            </a:r>
            <a:r>
              <a:rPr lang="en-GB" sz="1800" dirty="0" smtClean="0">
                <a:latin typeface="Tahoma" panose="020B0604030504040204" pitchFamily="34" charset="0"/>
                <a:ea typeface="Tahoma" panose="020B0604030504040204" pitchFamily="34" charset="0"/>
                <a:cs typeface="Tahoma" panose="020B0604030504040204" pitchFamily="34" charset="0"/>
              </a:rPr>
              <a:t>Minority </a:t>
            </a:r>
          </a:p>
          <a:p>
            <a:pPr marL="0" indent="0">
              <a:buNone/>
            </a:pPr>
            <a:endParaRPr lang="en-GB" sz="800" dirty="0" smtClean="0">
              <a:latin typeface="Tahoma" panose="020B0604030504040204" pitchFamily="34" charset="0"/>
              <a:ea typeface="Tahoma" panose="020B0604030504040204" pitchFamily="34" charset="0"/>
              <a:cs typeface="Tahoma" panose="020B0604030504040204" pitchFamily="34" charset="0"/>
            </a:endParaRPr>
          </a:p>
          <a:p>
            <a:r>
              <a:rPr lang="en-GB" sz="1800" dirty="0" smtClean="0">
                <a:latin typeface="Tahoma" panose="020B0604030504040204" pitchFamily="34" charset="0"/>
                <a:ea typeface="Tahoma" panose="020B0604030504040204" pitchFamily="34" charset="0"/>
                <a:cs typeface="Tahoma" panose="020B0604030504040204" pitchFamily="34" charset="0"/>
              </a:rPr>
              <a:t>No provision emerging to </a:t>
            </a:r>
            <a:r>
              <a:rPr lang="en-GB" sz="1800" dirty="0" smtClean="0">
                <a:latin typeface="Tahoma" panose="020B0604030504040204" pitchFamily="34" charset="0"/>
                <a:ea typeface="Tahoma" panose="020B0604030504040204" pitchFamily="34" charset="0"/>
                <a:cs typeface="Tahoma" panose="020B0604030504040204" pitchFamily="34" charset="0"/>
              </a:rPr>
              <a:t>support</a:t>
            </a:r>
          </a:p>
          <a:p>
            <a:pPr marL="0" indent="0">
              <a:buNone/>
            </a:pPr>
            <a:endParaRPr lang="en-GB" sz="800" dirty="0" smtClean="0">
              <a:latin typeface="Tahoma" panose="020B0604030504040204" pitchFamily="34" charset="0"/>
              <a:ea typeface="Tahoma" panose="020B0604030504040204" pitchFamily="34" charset="0"/>
              <a:cs typeface="Tahoma" panose="020B0604030504040204" pitchFamily="34" charset="0"/>
            </a:endParaRPr>
          </a:p>
          <a:p>
            <a:r>
              <a:rPr lang="en-GB" sz="1800" dirty="0" smtClean="0">
                <a:latin typeface="Tahoma" panose="020B0604030504040204" pitchFamily="34" charset="0"/>
                <a:ea typeface="Tahoma" panose="020B0604030504040204" pitchFamily="34" charset="0"/>
                <a:cs typeface="Tahoma" panose="020B0604030504040204" pitchFamily="34" charset="0"/>
              </a:rPr>
              <a:t>Training opportunity in </a:t>
            </a:r>
            <a:r>
              <a:rPr lang="en-GB" sz="1800" dirty="0" smtClean="0">
                <a:latin typeface="Tahoma" panose="020B0604030504040204" pitchFamily="34" charset="0"/>
                <a:ea typeface="Tahoma" panose="020B0604030504040204" pitchFamily="34" charset="0"/>
                <a:cs typeface="Tahoma" panose="020B0604030504040204" pitchFamily="34" charset="0"/>
              </a:rPr>
              <a:t>London</a:t>
            </a:r>
          </a:p>
          <a:p>
            <a:pPr marL="0" indent="0">
              <a:buNone/>
            </a:pPr>
            <a:r>
              <a:rPr lang="en-GB" sz="800" dirty="0" smtClean="0">
                <a:latin typeface="Tahoma" panose="020B0604030504040204" pitchFamily="34" charset="0"/>
                <a:ea typeface="Tahoma" panose="020B0604030504040204" pitchFamily="34" charset="0"/>
                <a:cs typeface="Tahoma" panose="020B0604030504040204" pitchFamily="34" charset="0"/>
              </a:rPr>
              <a:t> </a:t>
            </a:r>
            <a:endParaRPr lang="en-GB" sz="800" dirty="0" smtClean="0">
              <a:latin typeface="Tahoma" panose="020B0604030504040204" pitchFamily="34" charset="0"/>
              <a:ea typeface="Tahoma" panose="020B0604030504040204" pitchFamily="34" charset="0"/>
              <a:cs typeface="Tahoma" panose="020B0604030504040204" pitchFamily="34" charset="0"/>
            </a:endParaRPr>
          </a:p>
          <a:p>
            <a:r>
              <a:rPr lang="en-GB" sz="1800" dirty="0" smtClean="0">
                <a:latin typeface="Tahoma" panose="020B0604030504040204" pitchFamily="34" charset="0"/>
                <a:ea typeface="Tahoma" panose="020B0604030504040204" pitchFamily="34" charset="0"/>
                <a:cs typeface="Tahoma" panose="020B0604030504040204" pitchFamily="34" charset="0"/>
              </a:rPr>
              <a:t>We are accountable as a specified </a:t>
            </a:r>
            <a:r>
              <a:rPr lang="en-GB" sz="1800" dirty="0" smtClean="0">
                <a:latin typeface="Tahoma" panose="020B0604030504040204" pitchFamily="34" charset="0"/>
                <a:ea typeface="Tahoma" panose="020B0604030504040204" pitchFamily="34" charset="0"/>
                <a:cs typeface="Tahoma" panose="020B0604030504040204" pitchFamily="34" charset="0"/>
              </a:rPr>
              <a:t>authority</a:t>
            </a:r>
            <a:endParaRPr lang="en-GB" sz="1800" dirty="0" smtClean="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51594347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9875" y="908720"/>
            <a:ext cx="8712968" cy="422920"/>
          </a:xfrm>
        </p:spPr>
        <p:txBody>
          <a:bodyPr>
            <a:normAutofit/>
          </a:bodyPr>
          <a:lstStyle/>
          <a:p>
            <a:pPr algn="ctr"/>
            <a:r>
              <a:rPr lang="en-GB" sz="2000" b="1" dirty="0" smtClean="0">
                <a:latin typeface="Tahoma" panose="020B0604030504040204" pitchFamily="34" charset="0"/>
                <a:ea typeface="Tahoma" panose="020B0604030504040204" pitchFamily="34" charset="0"/>
                <a:cs typeface="Tahoma" panose="020B0604030504040204" pitchFamily="34" charset="0"/>
              </a:rPr>
              <a:t>Counter Terrorism and Security Act 2015 </a:t>
            </a:r>
            <a:endParaRPr lang="en-GB" sz="2000"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p:cNvSpPr>
            <a:spLocks noGrp="1"/>
          </p:cNvSpPr>
          <p:nvPr>
            <p:ph idx="1"/>
          </p:nvPr>
        </p:nvSpPr>
        <p:spPr>
          <a:xfrm>
            <a:off x="422275" y="1844824"/>
            <a:ext cx="8363272" cy="2520280"/>
          </a:xfrm>
        </p:spPr>
        <p:txBody>
          <a:bodyPr/>
          <a:lstStyle/>
          <a:p>
            <a:pPr algn="ctr">
              <a:buNone/>
            </a:pPr>
            <a:r>
              <a:rPr lang="en-GB" sz="1800" dirty="0" smtClean="0">
                <a:latin typeface="Tahoma" panose="020B0604030504040204" pitchFamily="34" charset="0"/>
                <a:ea typeface="Tahoma" panose="020B0604030504040204" pitchFamily="34" charset="0"/>
                <a:cs typeface="Tahoma" panose="020B0604030504040204" pitchFamily="34" charset="0"/>
              </a:rPr>
              <a:t>What does the Act say? </a:t>
            </a:r>
          </a:p>
          <a:p>
            <a:pPr marL="0" indent="0">
              <a:buNone/>
            </a:pPr>
            <a:endParaRPr lang="en-GB" sz="1800" dirty="0" smtClean="0">
              <a:latin typeface="Tahoma" panose="020B0604030504040204" pitchFamily="34" charset="0"/>
              <a:ea typeface="Tahoma" panose="020B0604030504040204" pitchFamily="34" charset="0"/>
              <a:cs typeface="Tahoma" panose="020B0604030504040204" pitchFamily="34" charset="0"/>
            </a:endParaRPr>
          </a:p>
          <a:p>
            <a:pPr marL="447675" indent="-447675">
              <a:buNone/>
              <a:tabLst>
                <a:tab pos="447675" algn="l"/>
              </a:tabLst>
            </a:pPr>
            <a:r>
              <a:rPr lang="en-GB" sz="1800" dirty="0" smtClean="0">
                <a:latin typeface="Tahoma" panose="020B0604030504040204" pitchFamily="34" charset="0"/>
                <a:ea typeface="Tahoma" panose="020B0604030504040204" pitchFamily="34" charset="0"/>
                <a:cs typeface="Tahoma" panose="020B0604030504040204" pitchFamily="34" charset="0"/>
              </a:rPr>
              <a:t>(1) </a:t>
            </a:r>
            <a:r>
              <a:rPr lang="en-GB" sz="1800" dirty="0" smtClean="0">
                <a:latin typeface="Tahoma" panose="020B0604030504040204" pitchFamily="34" charset="0"/>
                <a:ea typeface="Tahoma" panose="020B0604030504040204" pitchFamily="34" charset="0"/>
                <a:cs typeface="Tahoma" panose="020B0604030504040204" pitchFamily="34" charset="0"/>
              </a:rPr>
              <a:t>	</a:t>
            </a:r>
            <a:r>
              <a:rPr lang="en-GB" sz="1800" b="1" dirty="0" smtClean="0">
                <a:latin typeface="Tahoma" panose="020B0604030504040204" pitchFamily="34" charset="0"/>
                <a:ea typeface="Tahoma" panose="020B0604030504040204" pitchFamily="34" charset="0"/>
                <a:cs typeface="Tahoma" panose="020B0604030504040204" pitchFamily="34" charset="0"/>
              </a:rPr>
              <a:t>A </a:t>
            </a:r>
            <a:r>
              <a:rPr lang="en-GB" sz="1800" b="1" dirty="0" smtClean="0">
                <a:latin typeface="Tahoma" panose="020B0604030504040204" pitchFamily="34" charset="0"/>
                <a:ea typeface="Tahoma" panose="020B0604030504040204" pitchFamily="34" charset="0"/>
                <a:cs typeface="Tahoma" panose="020B0604030504040204" pitchFamily="34" charset="0"/>
              </a:rPr>
              <a:t>specified authority must, in the exercise of its functions, have due regard to the need to prevent people from being drawn into terrorism. </a:t>
            </a:r>
          </a:p>
          <a:p>
            <a:pPr>
              <a:buNone/>
            </a:pPr>
            <a:endParaRPr lang="en-GB" sz="1800" b="1" dirty="0" smtClean="0">
              <a:latin typeface="Tahoma" panose="020B0604030504040204" pitchFamily="34" charset="0"/>
              <a:ea typeface="Tahoma" panose="020B0604030504040204" pitchFamily="34" charset="0"/>
              <a:cs typeface="Tahoma" panose="020B0604030504040204" pitchFamily="34" charset="0"/>
            </a:endParaRPr>
          </a:p>
          <a:p>
            <a:pPr>
              <a:buNone/>
            </a:pPr>
            <a:r>
              <a:rPr lang="en-GB" sz="1800" dirty="0" smtClean="0">
                <a:latin typeface="Tahoma" panose="020B0604030504040204" pitchFamily="34" charset="0"/>
                <a:ea typeface="Tahoma" panose="020B0604030504040204" pitchFamily="34" charset="0"/>
                <a:cs typeface="Tahoma" panose="020B0604030504040204" pitchFamily="34" charset="0"/>
              </a:rPr>
              <a:t>	All schools are specified authorities and this </a:t>
            </a:r>
            <a:r>
              <a:rPr lang="en-GB" sz="1800" b="1" dirty="0" smtClean="0">
                <a:latin typeface="Tahoma" panose="020B0604030504040204" pitchFamily="34" charset="0"/>
                <a:ea typeface="Tahoma" panose="020B0604030504040204" pitchFamily="34" charset="0"/>
                <a:cs typeface="Tahoma" panose="020B0604030504040204" pitchFamily="34" charset="0"/>
              </a:rPr>
              <a:t>duty</a:t>
            </a:r>
            <a:r>
              <a:rPr lang="en-GB" sz="1800" dirty="0" smtClean="0">
                <a:latin typeface="Tahoma" panose="020B0604030504040204" pitchFamily="34" charset="0"/>
                <a:ea typeface="Tahoma" panose="020B0604030504040204" pitchFamily="34" charset="0"/>
                <a:cs typeface="Tahoma" panose="020B0604030504040204" pitchFamily="34" charset="0"/>
              </a:rPr>
              <a:t> permeates to </a:t>
            </a:r>
            <a:r>
              <a:rPr lang="en-GB" sz="1800" b="1" dirty="0" smtClean="0">
                <a:latin typeface="Tahoma" panose="020B0604030504040204" pitchFamily="34" charset="0"/>
                <a:ea typeface="Tahoma" panose="020B0604030504040204" pitchFamily="34" charset="0"/>
                <a:cs typeface="Tahoma" panose="020B0604030504040204" pitchFamily="34" charset="0"/>
              </a:rPr>
              <a:t>all</a:t>
            </a:r>
            <a:r>
              <a:rPr lang="en-GB" sz="1800" dirty="0" smtClean="0">
                <a:latin typeface="Tahoma" panose="020B0604030504040204" pitchFamily="34" charset="0"/>
                <a:ea typeface="Tahoma" panose="020B0604030504040204" pitchFamily="34" charset="0"/>
                <a:cs typeface="Tahoma" panose="020B0604030504040204" pitchFamily="34" charset="0"/>
              </a:rPr>
              <a:t> staff. </a:t>
            </a:r>
          </a:p>
          <a:p>
            <a:endParaRPr lang="en-GB" dirty="0" smtClean="0">
              <a:latin typeface="+mj-lt"/>
            </a:endParaRPr>
          </a:p>
        </p:txBody>
      </p:sp>
      <p:sp>
        <p:nvSpPr>
          <p:cNvPr id="2050" name="AutoShape 2" descr="Image result for counter terrorism act 2015"/>
          <p:cNvSpPr>
            <a:spLocks noChangeAspect="1" noChangeArrowheads="1"/>
          </p:cNvSpPr>
          <p:nvPr/>
        </p:nvSpPr>
        <p:spPr bwMode="auto">
          <a:xfrm>
            <a:off x="1174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9875" y="908720"/>
            <a:ext cx="8435280" cy="389688"/>
          </a:xfrm>
        </p:spPr>
        <p:txBody>
          <a:bodyPr>
            <a:normAutofit/>
          </a:bodyPr>
          <a:lstStyle/>
          <a:p>
            <a:pPr algn="ctr"/>
            <a:r>
              <a:rPr lang="en-GB" sz="2000" b="1" dirty="0" smtClean="0">
                <a:latin typeface="Tahoma" panose="020B0604030504040204" pitchFamily="34" charset="0"/>
                <a:ea typeface="Tahoma" panose="020B0604030504040204" pitchFamily="34" charset="0"/>
                <a:cs typeface="Tahoma" panose="020B0604030504040204" pitchFamily="34" charset="0"/>
              </a:rPr>
              <a:t>Prevent Strategy </a:t>
            </a:r>
            <a:endParaRPr lang="en-GB" sz="2000"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p:cNvSpPr>
            <a:spLocks noGrp="1"/>
          </p:cNvSpPr>
          <p:nvPr>
            <p:ph idx="1"/>
          </p:nvPr>
        </p:nvSpPr>
        <p:spPr>
          <a:xfrm>
            <a:off x="456580" y="1772816"/>
            <a:ext cx="8280920" cy="2736304"/>
          </a:xfrm>
        </p:spPr>
        <p:txBody>
          <a:bodyPr/>
          <a:lstStyle/>
          <a:p>
            <a:r>
              <a:rPr lang="en-GB" sz="1800" dirty="0" smtClean="0">
                <a:latin typeface="Tahoma" panose="020B0604030504040204" pitchFamily="34" charset="0"/>
                <a:ea typeface="Tahoma" panose="020B0604030504040204" pitchFamily="34" charset="0"/>
                <a:cs typeface="Tahoma" panose="020B0604030504040204" pitchFamily="34" charset="0"/>
              </a:rPr>
              <a:t>Part of the Government’s strategy for countering </a:t>
            </a:r>
            <a:r>
              <a:rPr lang="en-GB" sz="1800" dirty="0" smtClean="0">
                <a:latin typeface="Tahoma" panose="020B0604030504040204" pitchFamily="34" charset="0"/>
                <a:ea typeface="Tahoma" panose="020B0604030504040204" pitchFamily="34" charset="0"/>
                <a:cs typeface="Tahoma" panose="020B0604030504040204" pitchFamily="34" charset="0"/>
              </a:rPr>
              <a:t>terrorism:</a:t>
            </a:r>
          </a:p>
          <a:p>
            <a:pPr marL="0" indent="0">
              <a:buNone/>
            </a:pPr>
            <a:endParaRPr lang="en-GB" sz="800" dirty="0" smtClean="0">
              <a:latin typeface="Tahoma" panose="020B0604030504040204" pitchFamily="34" charset="0"/>
              <a:ea typeface="Tahoma" panose="020B0604030504040204" pitchFamily="34" charset="0"/>
              <a:cs typeface="Tahoma" panose="020B0604030504040204" pitchFamily="34" charset="0"/>
            </a:endParaRPr>
          </a:p>
          <a:p>
            <a:pPr marL="273050" indent="-6350">
              <a:buFont typeface="Wingdings" panose="05000000000000000000" pitchFamily="2" charset="2"/>
              <a:buChar char="Ø"/>
            </a:pPr>
            <a:r>
              <a:rPr lang="en-GB" sz="1800" dirty="0" smtClean="0">
                <a:latin typeface="Tahoma" panose="020B0604030504040204" pitchFamily="34" charset="0"/>
                <a:ea typeface="Tahoma" panose="020B0604030504040204" pitchFamily="34" charset="0"/>
                <a:cs typeface="Tahoma" panose="020B0604030504040204" pitchFamily="34" charset="0"/>
              </a:rPr>
              <a:t> aims </a:t>
            </a:r>
            <a:r>
              <a:rPr lang="en-GB" sz="1800" dirty="0" smtClean="0">
                <a:latin typeface="Tahoma" panose="020B0604030504040204" pitchFamily="34" charset="0"/>
                <a:ea typeface="Tahoma" panose="020B0604030504040204" pitchFamily="34" charset="0"/>
                <a:cs typeface="Tahoma" panose="020B0604030504040204" pitchFamily="34" charset="0"/>
              </a:rPr>
              <a:t>to stop people from becoming terrorists or supporting </a:t>
            </a:r>
            <a:r>
              <a:rPr lang="en-GB" sz="1800" dirty="0" smtClean="0">
                <a:latin typeface="Tahoma" panose="020B0604030504040204" pitchFamily="34" charset="0"/>
                <a:ea typeface="Tahoma" panose="020B0604030504040204" pitchFamily="34" charset="0"/>
                <a:cs typeface="Tahoma" panose="020B0604030504040204" pitchFamily="34" charset="0"/>
              </a:rPr>
              <a:t>terrorism</a:t>
            </a:r>
          </a:p>
          <a:p>
            <a:pPr marL="273050" indent="-6350">
              <a:buFont typeface="Wingdings" panose="05000000000000000000" pitchFamily="2" charset="2"/>
              <a:buChar char="Ø"/>
            </a:pPr>
            <a:r>
              <a:rPr lang="en-GB" sz="1800" dirty="0">
                <a:latin typeface="Tahoma" panose="020B0604030504040204" pitchFamily="34" charset="0"/>
                <a:ea typeface="Tahoma" panose="020B0604030504040204" pitchFamily="34" charset="0"/>
                <a:cs typeface="Tahoma" panose="020B0604030504040204" pitchFamily="34" charset="0"/>
              </a:rPr>
              <a:t> p</a:t>
            </a:r>
            <a:r>
              <a:rPr lang="en-GB" sz="1800" dirty="0" smtClean="0">
                <a:latin typeface="Tahoma" panose="020B0604030504040204" pitchFamily="34" charset="0"/>
                <a:ea typeface="Tahoma" panose="020B0604030504040204" pitchFamily="34" charset="0"/>
                <a:cs typeface="Tahoma" panose="020B0604030504040204" pitchFamily="34" charset="0"/>
              </a:rPr>
              <a:t>rioritised </a:t>
            </a:r>
            <a:r>
              <a:rPr lang="en-GB" sz="1800" dirty="0" smtClean="0">
                <a:latin typeface="Tahoma" panose="020B0604030504040204" pitchFamily="34" charset="0"/>
                <a:ea typeface="Tahoma" panose="020B0604030504040204" pitchFamily="34" charset="0"/>
                <a:cs typeface="Tahoma" panose="020B0604030504040204" pitchFamily="34" charset="0"/>
              </a:rPr>
              <a:t>at local level according to </a:t>
            </a:r>
            <a:r>
              <a:rPr lang="en-GB" sz="1800" dirty="0" smtClean="0">
                <a:latin typeface="Tahoma" panose="020B0604030504040204" pitchFamily="34" charset="0"/>
                <a:ea typeface="Tahoma" panose="020B0604030504040204" pitchFamily="34" charset="0"/>
                <a:cs typeface="Tahoma" panose="020B0604030504040204" pitchFamily="34" charset="0"/>
              </a:rPr>
              <a:t>risk</a:t>
            </a:r>
          </a:p>
          <a:p>
            <a:pPr marL="273050" indent="-6350">
              <a:buFont typeface="Wingdings" panose="05000000000000000000" pitchFamily="2" charset="2"/>
              <a:buChar char="Ø"/>
            </a:pPr>
            <a:r>
              <a:rPr lang="en-GB" sz="1800" dirty="0">
                <a:latin typeface="Tahoma" panose="020B0604030504040204" pitchFamily="34" charset="0"/>
                <a:ea typeface="Tahoma" panose="020B0604030504040204" pitchFamily="34" charset="0"/>
                <a:cs typeface="Tahoma" panose="020B0604030504040204" pitchFamily="34" charset="0"/>
              </a:rPr>
              <a:t> r</a:t>
            </a:r>
            <a:r>
              <a:rPr lang="en-GB" sz="1800" dirty="0" smtClean="0">
                <a:latin typeface="Tahoma" panose="020B0604030504040204" pitchFamily="34" charset="0"/>
                <a:ea typeface="Tahoma" panose="020B0604030504040204" pitchFamily="34" charset="0"/>
                <a:cs typeface="Tahoma" panose="020B0604030504040204" pitchFamily="34" charset="0"/>
              </a:rPr>
              <a:t>eferrals </a:t>
            </a:r>
            <a:r>
              <a:rPr lang="en-GB" sz="1800" dirty="0" smtClean="0">
                <a:latin typeface="Tahoma" panose="020B0604030504040204" pitchFamily="34" charset="0"/>
                <a:ea typeface="Tahoma" panose="020B0604030504040204" pitchFamily="34" charset="0"/>
                <a:cs typeface="Tahoma" panose="020B0604030504040204" pitchFamily="34" charset="0"/>
              </a:rPr>
              <a:t>made though a group called </a:t>
            </a:r>
            <a:r>
              <a:rPr lang="en-GB" sz="1800" dirty="0" smtClean="0">
                <a:latin typeface="Tahoma" panose="020B0604030504040204" pitchFamily="34" charset="0"/>
                <a:ea typeface="Tahoma" panose="020B0604030504040204" pitchFamily="34" charset="0"/>
                <a:cs typeface="Tahoma" panose="020B0604030504040204" pitchFamily="34" charset="0"/>
              </a:rPr>
              <a:t>Channel</a:t>
            </a:r>
          </a:p>
          <a:p>
            <a:pPr marL="542925" indent="-276225">
              <a:buFont typeface="Wingdings" panose="05000000000000000000" pitchFamily="2" charset="2"/>
              <a:buChar char="Ø"/>
            </a:pPr>
            <a:r>
              <a:rPr lang="en-GB" sz="1800" dirty="0" smtClean="0">
                <a:latin typeface="Tahoma" panose="020B0604030504040204" pitchFamily="34" charset="0"/>
                <a:ea typeface="Tahoma" panose="020B0604030504040204" pitchFamily="34" charset="0"/>
                <a:cs typeface="Tahoma" panose="020B0604030504040204" pitchFamily="34" charset="0"/>
              </a:rPr>
              <a:t>police </a:t>
            </a:r>
            <a:r>
              <a:rPr lang="en-GB" sz="1800" dirty="0" smtClean="0">
                <a:latin typeface="Tahoma" panose="020B0604030504040204" pitchFamily="34" charset="0"/>
                <a:ea typeface="Tahoma" panose="020B0604030504040204" pitchFamily="34" charset="0"/>
                <a:cs typeface="Tahoma" panose="020B0604030504040204" pitchFamily="34" charset="0"/>
              </a:rPr>
              <a:t>are responsible for </a:t>
            </a:r>
            <a:r>
              <a:rPr lang="en-GB" sz="1800" dirty="0" smtClean="0">
                <a:latin typeface="Tahoma" panose="020B0604030504040204" pitchFamily="34" charset="0"/>
                <a:ea typeface="Tahoma" panose="020B0604030504040204" pitchFamily="34" charset="0"/>
                <a:cs typeface="Tahoma" panose="020B0604030504040204" pitchFamily="34" charset="0"/>
              </a:rPr>
              <a:t>co-ordinating </a:t>
            </a:r>
            <a:r>
              <a:rPr lang="en-GB" sz="1800" dirty="0" smtClean="0">
                <a:latin typeface="Tahoma" panose="020B0604030504040204" pitchFamily="34" charset="0"/>
                <a:ea typeface="Tahoma" panose="020B0604030504040204" pitchFamily="34" charset="0"/>
                <a:cs typeface="Tahoma" panose="020B0604030504040204" pitchFamily="34" charset="0"/>
              </a:rPr>
              <a:t>delivery of Channel in all areas supported by local </a:t>
            </a:r>
            <a:r>
              <a:rPr lang="en-GB" sz="1800" dirty="0" smtClean="0">
                <a:latin typeface="Tahoma" panose="020B0604030504040204" pitchFamily="34" charset="0"/>
                <a:ea typeface="Tahoma" panose="020B0604030504040204" pitchFamily="34" charset="0"/>
                <a:cs typeface="Tahoma" panose="020B0604030504040204" pitchFamily="34" charset="0"/>
              </a:rPr>
              <a:t>authorities</a:t>
            </a:r>
          </a:p>
          <a:p>
            <a:pPr marL="542925" indent="-276225">
              <a:buFont typeface="Wingdings" panose="05000000000000000000" pitchFamily="2" charset="2"/>
              <a:buChar char="Ø"/>
            </a:pPr>
            <a:r>
              <a:rPr lang="en-GB" sz="1800" dirty="0" smtClean="0">
                <a:latin typeface="Tahoma" panose="020B0604030504040204" pitchFamily="34" charset="0"/>
                <a:ea typeface="Tahoma" panose="020B0604030504040204" pitchFamily="34" charset="0"/>
                <a:cs typeface="Tahoma" panose="020B0604030504040204" pitchFamily="34" charset="0"/>
              </a:rPr>
              <a:t>schools </a:t>
            </a:r>
            <a:r>
              <a:rPr lang="en-GB" sz="1800" dirty="0" smtClean="0">
                <a:latin typeface="Tahoma" panose="020B0604030504040204" pitchFamily="34" charset="0"/>
                <a:ea typeface="Tahoma" panose="020B0604030504040204" pitchFamily="34" charset="0"/>
                <a:cs typeface="Tahoma" panose="020B0604030504040204" pitchFamily="34" charset="0"/>
              </a:rPr>
              <a:t>are a crucial part of the collaborative work of Channel and Prevent  </a:t>
            </a:r>
          </a:p>
          <a:p>
            <a:endParaRPr lang="en-GB" dirty="0"/>
          </a:p>
        </p:txBody>
      </p:sp>
      <p:sp>
        <p:nvSpPr>
          <p:cNvPr id="1026" name="AutoShape 2" descr="Image result for counter terrorism act 2015"/>
          <p:cNvSpPr>
            <a:spLocks noChangeAspect="1" noChangeArrowheads="1"/>
          </p:cNvSpPr>
          <p:nvPr/>
        </p:nvSpPr>
        <p:spPr bwMode="auto">
          <a:xfrm>
            <a:off x="1174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836712"/>
            <a:ext cx="8229600" cy="422920"/>
          </a:xfrm>
        </p:spPr>
        <p:txBody>
          <a:bodyPr>
            <a:normAutofit/>
          </a:bodyPr>
          <a:lstStyle/>
          <a:p>
            <a:pPr algn="ctr"/>
            <a:r>
              <a:rPr lang="en-GB" sz="2000" b="1" dirty="0" smtClean="0">
                <a:latin typeface="Tahoma" panose="020B0604030504040204" pitchFamily="34" charset="0"/>
                <a:ea typeface="Tahoma" panose="020B0604030504040204" pitchFamily="34" charset="0"/>
                <a:cs typeface="Tahoma" panose="020B0604030504040204" pitchFamily="34" charset="0"/>
              </a:rPr>
              <a:t>Where schools are concerned  </a:t>
            </a:r>
            <a:endParaRPr lang="en-GB" sz="2000"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p:cNvSpPr>
            <a:spLocks noGrp="1"/>
          </p:cNvSpPr>
          <p:nvPr>
            <p:ph idx="1"/>
          </p:nvPr>
        </p:nvSpPr>
        <p:spPr>
          <a:xfrm>
            <a:off x="467544" y="1772816"/>
            <a:ext cx="8229600" cy="2429624"/>
          </a:xfrm>
        </p:spPr>
        <p:txBody>
          <a:bodyPr/>
          <a:lstStyle/>
          <a:p>
            <a:r>
              <a:rPr lang="en-GB" sz="1800" dirty="0" smtClean="0">
                <a:latin typeface="Tahoma" panose="020B0604030504040204" pitchFamily="34" charset="0"/>
                <a:ea typeface="Tahoma" panose="020B0604030504040204" pitchFamily="34" charset="0"/>
                <a:cs typeface="Tahoma" panose="020B0604030504040204" pitchFamily="34" charset="0"/>
              </a:rPr>
              <a:t>Schools should be safe spaces in which young people can understand and discuss sensitive </a:t>
            </a:r>
            <a:r>
              <a:rPr lang="en-GB" sz="1800" dirty="0" smtClean="0">
                <a:latin typeface="Tahoma" panose="020B0604030504040204" pitchFamily="34" charset="0"/>
                <a:ea typeface="Tahoma" panose="020B0604030504040204" pitchFamily="34" charset="0"/>
                <a:cs typeface="Tahoma" panose="020B0604030504040204" pitchFamily="34" charset="0"/>
              </a:rPr>
              <a:t>issues.</a:t>
            </a:r>
          </a:p>
          <a:p>
            <a:pPr marL="0" indent="0">
              <a:buNone/>
            </a:pPr>
            <a:endParaRPr lang="en-GB" sz="800" dirty="0" smtClean="0">
              <a:latin typeface="Tahoma" panose="020B0604030504040204" pitchFamily="34" charset="0"/>
              <a:ea typeface="Tahoma" panose="020B0604030504040204" pitchFamily="34" charset="0"/>
              <a:cs typeface="Tahoma" panose="020B0604030504040204" pitchFamily="34" charset="0"/>
            </a:endParaRPr>
          </a:p>
          <a:p>
            <a:r>
              <a:rPr lang="en-GB" sz="1800" dirty="0" smtClean="0">
                <a:latin typeface="Tahoma" panose="020B0604030504040204" pitchFamily="34" charset="0"/>
                <a:ea typeface="Tahoma" panose="020B0604030504040204" pitchFamily="34" charset="0"/>
                <a:cs typeface="Tahoma" panose="020B0604030504040204" pitchFamily="34" charset="0"/>
              </a:rPr>
              <a:t>Young people should be given the opportunity to challenge extremist ideas that are part of terrorist </a:t>
            </a:r>
            <a:r>
              <a:rPr lang="en-GB" sz="1800" dirty="0" smtClean="0">
                <a:latin typeface="Tahoma" panose="020B0604030504040204" pitchFamily="34" charset="0"/>
                <a:ea typeface="Tahoma" panose="020B0604030504040204" pitchFamily="34" charset="0"/>
                <a:cs typeface="Tahoma" panose="020B0604030504040204" pitchFamily="34" charset="0"/>
              </a:rPr>
              <a:t>ideology.</a:t>
            </a:r>
          </a:p>
          <a:p>
            <a:pPr marL="0" indent="0">
              <a:buNone/>
            </a:pPr>
            <a:endParaRPr lang="en-GB" sz="800" dirty="0" smtClean="0">
              <a:latin typeface="Tahoma" panose="020B0604030504040204" pitchFamily="34" charset="0"/>
              <a:ea typeface="Tahoma" panose="020B0604030504040204" pitchFamily="34" charset="0"/>
              <a:cs typeface="Tahoma" panose="020B0604030504040204" pitchFamily="34" charset="0"/>
            </a:endParaRPr>
          </a:p>
          <a:p>
            <a:r>
              <a:rPr lang="en-GB" sz="1800" dirty="0" smtClean="0">
                <a:latin typeface="Tahoma" panose="020B0604030504040204" pitchFamily="34" charset="0"/>
                <a:ea typeface="Tahoma" panose="020B0604030504040204" pitchFamily="34" charset="0"/>
                <a:cs typeface="Tahoma" panose="020B0604030504040204" pitchFamily="34" charset="0"/>
              </a:rPr>
              <a:t>Schools should secure a balanced presentation of political issues (be aware of your authority </a:t>
            </a:r>
            <a:r>
              <a:rPr lang="en-GB" sz="1800" dirty="0" smtClean="0">
                <a:latin typeface="Tahoma" panose="020B0604030504040204" pitchFamily="34" charset="0"/>
                <a:ea typeface="Tahoma" panose="020B0604030504040204" pitchFamily="34" charset="0"/>
                <a:cs typeface="Tahoma" panose="020B0604030504040204" pitchFamily="34" charset="0"/>
              </a:rPr>
              <a:t>- your </a:t>
            </a:r>
            <a:r>
              <a:rPr lang="en-GB" sz="1800" dirty="0" smtClean="0">
                <a:latin typeface="Tahoma" panose="020B0604030504040204" pitchFamily="34" charset="0"/>
                <a:ea typeface="Tahoma" panose="020B0604030504040204" pitchFamily="34" charset="0"/>
                <a:cs typeface="Tahoma" panose="020B0604030504040204" pitchFamily="34" charset="0"/>
              </a:rPr>
              <a:t>words carry weight</a:t>
            </a:r>
            <a:r>
              <a:rPr lang="en-GB" sz="1800" dirty="0" smtClean="0">
                <a:latin typeface="Tahoma" panose="020B0604030504040204" pitchFamily="34" charset="0"/>
                <a:ea typeface="Tahoma" panose="020B0604030504040204" pitchFamily="34" charset="0"/>
                <a:cs typeface="Tahoma" panose="020B0604030504040204" pitchFamily="34" charset="0"/>
              </a:rPr>
              <a:t>).</a:t>
            </a:r>
            <a:endParaRPr lang="en-GB" sz="1800" dirty="0" smtClean="0">
              <a:latin typeface="Tahoma" panose="020B0604030504040204" pitchFamily="34" charset="0"/>
              <a:ea typeface="Tahoma" panose="020B0604030504040204" pitchFamily="34" charset="0"/>
              <a:cs typeface="Tahoma" panose="020B0604030504040204" pitchFamily="34" charset="0"/>
            </a:endParaRPr>
          </a:p>
          <a:p>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692696"/>
            <a:ext cx="8229600" cy="578328"/>
          </a:xfrm>
        </p:spPr>
        <p:txBody>
          <a:bodyPr>
            <a:normAutofit/>
          </a:bodyPr>
          <a:lstStyle/>
          <a:p>
            <a:pPr algn="ctr"/>
            <a:r>
              <a:rPr lang="en-GB" sz="2000" b="1" dirty="0" smtClean="0">
                <a:latin typeface="Tahoma" panose="020B0604030504040204" pitchFamily="34" charset="0"/>
                <a:ea typeface="Tahoma" panose="020B0604030504040204" pitchFamily="34" charset="0"/>
                <a:cs typeface="Tahoma" panose="020B0604030504040204" pitchFamily="34" charset="0"/>
              </a:rPr>
              <a:t>Safeguarding</a:t>
            </a:r>
            <a:r>
              <a:rPr lang="en-GB" sz="2000" dirty="0" smtClean="0"/>
              <a:t> </a:t>
            </a:r>
            <a:endParaRPr lang="en-GB" sz="2000" dirty="0"/>
          </a:p>
        </p:txBody>
      </p:sp>
      <p:sp>
        <p:nvSpPr>
          <p:cNvPr id="3" name="Content Placeholder 2"/>
          <p:cNvSpPr>
            <a:spLocks noGrp="1"/>
          </p:cNvSpPr>
          <p:nvPr>
            <p:ph idx="1"/>
          </p:nvPr>
        </p:nvSpPr>
        <p:spPr>
          <a:xfrm>
            <a:off x="467544" y="1556792"/>
            <a:ext cx="8229600" cy="4464496"/>
          </a:xfrm>
        </p:spPr>
        <p:txBody>
          <a:bodyPr>
            <a:normAutofit/>
          </a:bodyPr>
          <a:lstStyle/>
          <a:p>
            <a:r>
              <a:rPr lang="en-GB" sz="1800" dirty="0" smtClean="0">
                <a:latin typeface="Tahoma" panose="020B0604030504040204" pitchFamily="34" charset="0"/>
                <a:ea typeface="Tahoma" panose="020B0604030504040204" pitchFamily="34" charset="0"/>
                <a:cs typeface="Tahoma" panose="020B0604030504040204" pitchFamily="34" charset="0"/>
              </a:rPr>
              <a:t>Schools need to demonstrate they are protecting children from being drawn into terrorism by having robust safeguarding policies in place to identify children at risk, and intervening as </a:t>
            </a:r>
            <a:r>
              <a:rPr lang="en-GB" sz="1800" dirty="0" smtClean="0">
                <a:latin typeface="Tahoma" panose="020B0604030504040204" pitchFamily="34" charset="0"/>
                <a:ea typeface="Tahoma" panose="020B0604030504040204" pitchFamily="34" charset="0"/>
                <a:cs typeface="Tahoma" panose="020B0604030504040204" pitchFamily="34" charset="0"/>
              </a:rPr>
              <a:t>appropriate.</a:t>
            </a:r>
          </a:p>
          <a:p>
            <a:pPr marL="0" indent="0">
              <a:buNone/>
            </a:pPr>
            <a:r>
              <a:rPr lang="en-GB" sz="800" dirty="0" smtClean="0">
                <a:latin typeface="Tahoma" panose="020B0604030504040204" pitchFamily="34" charset="0"/>
                <a:ea typeface="Tahoma" panose="020B0604030504040204" pitchFamily="34" charset="0"/>
                <a:cs typeface="Tahoma" panose="020B0604030504040204" pitchFamily="34" charset="0"/>
              </a:rPr>
              <a:t> </a:t>
            </a:r>
            <a:endParaRPr lang="en-GB" sz="800" dirty="0" smtClean="0">
              <a:latin typeface="Tahoma" panose="020B0604030504040204" pitchFamily="34" charset="0"/>
              <a:ea typeface="Tahoma" panose="020B0604030504040204" pitchFamily="34" charset="0"/>
              <a:cs typeface="Tahoma" panose="020B0604030504040204" pitchFamily="34" charset="0"/>
            </a:endParaRPr>
          </a:p>
          <a:p>
            <a:r>
              <a:rPr lang="en-GB" sz="1800" dirty="0" smtClean="0">
                <a:latin typeface="Tahoma" panose="020B0604030504040204" pitchFamily="34" charset="0"/>
                <a:ea typeface="Tahoma" panose="020B0604030504040204" pitchFamily="34" charset="0"/>
                <a:cs typeface="Tahoma" panose="020B0604030504040204" pitchFamily="34" charset="0"/>
              </a:rPr>
              <a:t>These policies should set out clear protocols for ensuring that any visiting speakers are suitable and appropriately supervised (individuals, not just organisations</a:t>
            </a:r>
            <a:r>
              <a:rPr lang="en-GB" sz="1800" dirty="0" smtClean="0">
                <a:latin typeface="Tahoma" panose="020B0604030504040204" pitchFamily="34" charset="0"/>
                <a:ea typeface="Tahoma" panose="020B0604030504040204" pitchFamily="34" charset="0"/>
                <a:cs typeface="Tahoma" panose="020B0604030504040204" pitchFamily="34" charset="0"/>
              </a:rPr>
              <a:t>).</a:t>
            </a:r>
          </a:p>
          <a:p>
            <a:pPr marL="0" indent="0">
              <a:buNone/>
            </a:pPr>
            <a:endParaRPr lang="en-GB" sz="800" dirty="0" smtClean="0">
              <a:latin typeface="Tahoma" panose="020B0604030504040204" pitchFamily="34" charset="0"/>
              <a:ea typeface="Tahoma" panose="020B0604030504040204" pitchFamily="34" charset="0"/>
              <a:cs typeface="Tahoma" panose="020B0604030504040204" pitchFamily="34" charset="0"/>
            </a:endParaRPr>
          </a:p>
          <a:p>
            <a:r>
              <a:rPr lang="en-GB" sz="1800" dirty="0" smtClean="0">
                <a:latin typeface="Tahoma" panose="020B0604030504040204" pitchFamily="34" charset="0"/>
                <a:ea typeface="Tahoma" panose="020B0604030504040204" pitchFamily="34" charset="0"/>
                <a:cs typeface="Tahoma" panose="020B0604030504040204" pitchFamily="34" charset="0"/>
              </a:rPr>
              <a:t>All staff should receive safeguarding training to include identifying children at risk of being drawn into </a:t>
            </a:r>
            <a:r>
              <a:rPr lang="en-GB" sz="1800" dirty="0" smtClean="0">
                <a:latin typeface="Tahoma" panose="020B0604030504040204" pitchFamily="34" charset="0"/>
                <a:ea typeface="Tahoma" panose="020B0604030504040204" pitchFamily="34" charset="0"/>
                <a:cs typeface="Tahoma" panose="020B0604030504040204" pitchFamily="34" charset="0"/>
              </a:rPr>
              <a:t>terrorism.</a:t>
            </a:r>
          </a:p>
          <a:p>
            <a:pPr marL="0" indent="0">
              <a:buNone/>
            </a:pPr>
            <a:endParaRPr lang="en-GB" sz="800" dirty="0" smtClean="0">
              <a:latin typeface="Tahoma" panose="020B0604030504040204" pitchFamily="34" charset="0"/>
              <a:ea typeface="Tahoma" panose="020B0604030504040204" pitchFamily="34" charset="0"/>
              <a:cs typeface="Tahoma" panose="020B0604030504040204" pitchFamily="34" charset="0"/>
            </a:endParaRPr>
          </a:p>
          <a:p>
            <a:pPr lvl="0">
              <a:buClr>
                <a:srgbClr val="0BD0D9"/>
              </a:buClr>
            </a:pPr>
            <a:r>
              <a:rPr lang="en-GB" sz="1800" dirty="0">
                <a:solidFill>
                  <a:prstClr val="black"/>
                </a:solidFill>
                <a:latin typeface="Tahoma" panose="020B0604030504040204" pitchFamily="34" charset="0"/>
                <a:ea typeface="Tahoma" panose="020B0604030504040204" pitchFamily="34" charset="0"/>
                <a:cs typeface="Tahoma" panose="020B0604030504040204" pitchFamily="34" charset="0"/>
              </a:rPr>
              <a:t>IT policies - ensure children are safe from terrorist and extremist material when accessing the internet in school (filtering of mobile </a:t>
            </a:r>
            <a:r>
              <a:rPr lang="en-GB" sz="1800" dirty="0" smtClean="0">
                <a:solidFill>
                  <a:prstClr val="black"/>
                </a:solidFill>
                <a:latin typeface="Tahoma" panose="020B0604030504040204" pitchFamily="34" charset="0"/>
                <a:ea typeface="Tahoma" panose="020B0604030504040204" pitchFamily="34" charset="0"/>
                <a:cs typeface="Tahoma" panose="020B0604030504040204" pitchFamily="34" charset="0"/>
              </a:rPr>
              <a:t>phones - access </a:t>
            </a:r>
            <a:r>
              <a:rPr lang="en-GB" sz="1800" dirty="0">
                <a:solidFill>
                  <a:prstClr val="black"/>
                </a:solidFill>
                <a:latin typeface="Tahoma" panose="020B0604030504040204" pitchFamily="34" charset="0"/>
                <a:ea typeface="Tahoma" panose="020B0604030504040204" pitchFamily="34" charset="0"/>
                <a:cs typeface="Tahoma" panose="020B0604030504040204" pitchFamily="34" charset="0"/>
              </a:rPr>
              <a:t>to social media</a:t>
            </a:r>
            <a:r>
              <a:rPr lang="en-GB" sz="1800" dirty="0" smtClean="0">
                <a:solidFill>
                  <a:prstClr val="black"/>
                </a:solidFill>
                <a:latin typeface="Tahoma" panose="020B0604030504040204" pitchFamily="34" charset="0"/>
                <a:ea typeface="Tahoma" panose="020B0604030504040204" pitchFamily="34" charset="0"/>
                <a:cs typeface="Tahoma" panose="020B0604030504040204" pitchFamily="34" charset="0"/>
              </a:rPr>
              <a:t>).</a:t>
            </a:r>
          </a:p>
          <a:p>
            <a:pPr marL="0" lvl="0" indent="0">
              <a:buClr>
                <a:srgbClr val="0BD0D9"/>
              </a:buClr>
              <a:buNone/>
            </a:pPr>
            <a:endParaRPr lang="en-GB" sz="800" dirty="0">
              <a:solidFill>
                <a:prstClr val="black"/>
              </a:solidFill>
              <a:latin typeface="Tahoma" panose="020B0604030504040204" pitchFamily="34" charset="0"/>
              <a:ea typeface="Tahoma" panose="020B0604030504040204" pitchFamily="34" charset="0"/>
              <a:cs typeface="Tahoma" panose="020B0604030504040204" pitchFamily="34" charset="0"/>
            </a:endParaRPr>
          </a:p>
          <a:p>
            <a:pPr lvl="0">
              <a:buClr>
                <a:srgbClr val="0BD0D9"/>
              </a:buClr>
            </a:pPr>
            <a:r>
              <a:rPr lang="en-GB" sz="1800" dirty="0">
                <a:solidFill>
                  <a:prstClr val="black"/>
                </a:solidFill>
                <a:latin typeface="Tahoma" panose="020B0604030504040204" pitchFamily="34" charset="0"/>
                <a:ea typeface="Tahoma" panose="020B0604030504040204" pitchFamily="34" charset="0"/>
                <a:cs typeface="Tahoma" panose="020B0604030504040204" pitchFamily="34" charset="0"/>
              </a:rPr>
              <a:t>Maintain appropriate records to include </a:t>
            </a:r>
            <a:r>
              <a:rPr lang="en-GB" sz="1800" dirty="0" smtClean="0">
                <a:solidFill>
                  <a:prstClr val="black"/>
                </a:solidFill>
                <a:latin typeface="Tahoma" panose="020B0604030504040204" pitchFamily="34" charset="0"/>
                <a:ea typeface="Tahoma" panose="020B0604030504040204" pitchFamily="34" charset="0"/>
                <a:cs typeface="Tahoma" panose="020B0604030504040204" pitchFamily="34" charset="0"/>
              </a:rPr>
              <a:t>racial/homophobic incidents.</a:t>
            </a:r>
            <a:endParaRPr lang="en-GB" sz="1800" dirty="0">
              <a:solidFill>
                <a:prstClr val="black"/>
              </a:solidFill>
              <a:latin typeface="Tahoma" panose="020B0604030504040204" pitchFamily="34" charset="0"/>
              <a:ea typeface="Tahoma" panose="020B0604030504040204" pitchFamily="34" charset="0"/>
              <a:cs typeface="Tahoma" panose="020B0604030504040204" pitchFamily="34" charset="0"/>
            </a:endParaRPr>
          </a:p>
          <a:p>
            <a:endParaRPr lang="en-GB" sz="1800" dirty="0">
              <a:latin typeface="Tahoma" panose="020B0604030504040204" pitchFamily="34" charset="0"/>
              <a:ea typeface="Tahoma" panose="020B0604030504040204" pitchFamily="34" charset="0"/>
              <a:cs typeface="Tahoma" panose="020B0604030504040204" pitchFamily="34"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836712"/>
            <a:ext cx="8229600" cy="494928"/>
          </a:xfrm>
        </p:spPr>
        <p:txBody>
          <a:bodyPr>
            <a:normAutofit/>
          </a:bodyPr>
          <a:lstStyle/>
          <a:p>
            <a:pPr algn="ctr"/>
            <a:r>
              <a:rPr lang="en-GB" sz="2000" b="1" dirty="0" smtClean="0">
                <a:latin typeface="Tahoma" panose="020B0604030504040204" pitchFamily="34" charset="0"/>
                <a:ea typeface="Tahoma" panose="020B0604030504040204" pitchFamily="34" charset="0"/>
                <a:cs typeface="Tahoma" panose="020B0604030504040204" pitchFamily="34" charset="0"/>
              </a:rPr>
              <a:t>Understanding Religious Extremism </a:t>
            </a:r>
            <a:endParaRPr lang="en-GB" sz="2000"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p:cNvSpPr>
            <a:spLocks noGrp="1"/>
          </p:cNvSpPr>
          <p:nvPr>
            <p:ph idx="1"/>
          </p:nvPr>
        </p:nvSpPr>
        <p:spPr>
          <a:xfrm>
            <a:off x="457200" y="1700808"/>
            <a:ext cx="8229600" cy="3456384"/>
          </a:xfrm>
        </p:spPr>
        <p:txBody>
          <a:bodyPr>
            <a:normAutofit/>
          </a:bodyPr>
          <a:lstStyle/>
          <a:p>
            <a:r>
              <a:rPr lang="en-GB" sz="1800" dirty="0" smtClean="0">
                <a:latin typeface="Tahoma" panose="020B0604030504040204" pitchFamily="34" charset="0"/>
                <a:ea typeface="Tahoma" panose="020B0604030504040204" pitchFamily="34" charset="0"/>
                <a:cs typeface="Tahoma" panose="020B0604030504040204" pitchFamily="34" charset="0"/>
              </a:rPr>
              <a:t>In the UK this relates primarily to </a:t>
            </a:r>
            <a:r>
              <a:rPr lang="en-GB" sz="1800" dirty="0" smtClean="0">
                <a:latin typeface="Tahoma" panose="020B0604030504040204" pitchFamily="34" charset="0"/>
                <a:ea typeface="Tahoma" panose="020B0604030504040204" pitchFamily="34" charset="0"/>
                <a:cs typeface="Tahoma" panose="020B0604030504040204" pitchFamily="34" charset="0"/>
              </a:rPr>
              <a:t>Islam.</a:t>
            </a:r>
          </a:p>
          <a:p>
            <a:pPr marL="0" indent="0">
              <a:buNone/>
            </a:pPr>
            <a:endParaRPr lang="en-GB" sz="800" dirty="0" smtClean="0">
              <a:latin typeface="Tahoma" panose="020B0604030504040204" pitchFamily="34" charset="0"/>
              <a:ea typeface="Tahoma" panose="020B0604030504040204" pitchFamily="34" charset="0"/>
              <a:cs typeface="Tahoma" panose="020B0604030504040204" pitchFamily="34" charset="0"/>
            </a:endParaRPr>
          </a:p>
          <a:p>
            <a:r>
              <a:rPr lang="en-GB" sz="1800" dirty="0" smtClean="0">
                <a:latin typeface="Tahoma" panose="020B0604030504040204" pitchFamily="34" charset="0"/>
                <a:ea typeface="Tahoma" panose="020B0604030504040204" pitchFamily="34" charset="0"/>
                <a:cs typeface="Tahoma" panose="020B0604030504040204" pitchFamily="34" charset="0"/>
              </a:rPr>
              <a:t>Islamic extremist groups, such as ISIS/ISIL, brainwash people to believe that the ‘West’ wants to see the end of </a:t>
            </a:r>
            <a:r>
              <a:rPr lang="en-GB" sz="1800" dirty="0" smtClean="0">
                <a:latin typeface="Tahoma" panose="020B0604030504040204" pitchFamily="34" charset="0"/>
                <a:ea typeface="Tahoma" panose="020B0604030504040204" pitchFamily="34" charset="0"/>
                <a:cs typeface="Tahoma" panose="020B0604030504040204" pitchFamily="34" charset="0"/>
              </a:rPr>
              <a:t>Islam.</a:t>
            </a:r>
          </a:p>
          <a:p>
            <a:pPr marL="0" indent="0">
              <a:buNone/>
            </a:pPr>
            <a:endParaRPr lang="en-GB" sz="800" dirty="0" smtClean="0">
              <a:latin typeface="Tahoma" panose="020B0604030504040204" pitchFamily="34" charset="0"/>
              <a:ea typeface="Tahoma" panose="020B0604030504040204" pitchFamily="34" charset="0"/>
              <a:cs typeface="Tahoma" panose="020B0604030504040204" pitchFamily="34" charset="0"/>
            </a:endParaRPr>
          </a:p>
          <a:p>
            <a:r>
              <a:rPr lang="en-GB" sz="1800" dirty="0" smtClean="0">
                <a:latin typeface="Tahoma" panose="020B0604030504040204" pitchFamily="34" charset="0"/>
                <a:ea typeface="Tahoma" panose="020B0604030504040204" pitchFamily="34" charset="0"/>
                <a:cs typeface="Tahoma" panose="020B0604030504040204" pitchFamily="34" charset="0"/>
              </a:rPr>
              <a:t>This makes Muslims the victims and gains a psychological strategy for </a:t>
            </a:r>
            <a:r>
              <a:rPr lang="en-GB" sz="1800" dirty="0" smtClean="0">
                <a:latin typeface="Tahoma" panose="020B0604030504040204" pitchFamily="34" charset="0"/>
                <a:ea typeface="Tahoma" panose="020B0604030504040204" pitchFamily="34" charset="0"/>
                <a:cs typeface="Tahoma" panose="020B0604030504040204" pitchFamily="34" charset="0"/>
              </a:rPr>
              <a:t>survival.</a:t>
            </a:r>
          </a:p>
          <a:p>
            <a:pPr marL="0" indent="0">
              <a:buNone/>
            </a:pPr>
            <a:endParaRPr lang="en-GB" sz="800" dirty="0" smtClean="0">
              <a:latin typeface="Tahoma" panose="020B0604030504040204" pitchFamily="34" charset="0"/>
              <a:ea typeface="Tahoma" panose="020B0604030504040204" pitchFamily="34" charset="0"/>
              <a:cs typeface="Tahoma" panose="020B0604030504040204" pitchFamily="34" charset="0"/>
            </a:endParaRPr>
          </a:p>
          <a:p>
            <a:r>
              <a:rPr lang="en-GB" sz="1800" dirty="0" smtClean="0">
                <a:latin typeface="Tahoma" panose="020B0604030504040204" pitchFamily="34" charset="0"/>
                <a:ea typeface="Tahoma" panose="020B0604030504040204" pitchFamily="34" charset="0"/>
                <a:cs typeface="Tahoma" panose="020B0604030504040204" pitchFamily="34" charset="0"/>
              </a:rPr>
              <a:t>These groups have had success through exploiting social media – world awareness through daily news coverage (Paris, Tunisia </a:t>
            </a:r>
            <a:r>
              <a:rPr lang="en-GB" sz="1800" dirty="0" err="1" smtClean="0">
                <a:latin typeface="Tahoma" panose="020B0604030504040204" pitchFamily="34" charset="0"/>
                <a:ea typeface="Tahoma" panose="020B0604030504040204" pitchFamily="34" charset="0"/>
                <a:cs typeface="Tahoma" panose="020B0604030504040204" pitchFamily="34" charset="0"/>
              </a:rPr>
              <a:t>etc</a:t>
            </a:r>
            <a:r>
              <a:rPr lang="en-GB" sz="1800" dirty="0" smtClean="0">
                <a:latin typeface="Tahoma" panose="020B0604030504040204" pitchFamily="34" charset="0"/>
                <a:ea typeface="Tahoma" panose="020B0604030504040204" pitchFamily="34" charset="0"/>
                <a:cs typeface="Tahoma" panose="020B0604030504040204" pitchFamily="34" charset="0"/>
              </a:rPr>
              <a:t>).</a:t>
            </a:r>
          </a:p>
          <a:p>
            <a:pPr marL="0" indent="0">
              <a:buNone/>
            </a:pPr>
            <a:endParaRPr lang="en-GB" sz="800" dirty="0" smtClean="0">
              <a:latin typeface="Tahoma" panose="020B0604030504040204" pitchFamily="34" charset="0"/>
              <a:ea typeface="Tahoma" panose="020B0604030504040204" pitchFamily="34" charset="0"/>
              <a:cs typeface="Tahoma" panose="020B0604030504040204" pitchFamily="34" charset="0"/>
            </a:endParaRPr>
          </a:p>
          <a:p>
            <a:r>
              <a:rPr lang="en-GB" sz="1800" dirty="0" smtClean="0">
                <a:latin typeface="Tahoma" panose="020B0604030504040204" pitchFamily="34" charset="0"/>
                <a:ea typeface="Tahoma" panose="020B0604030504040204" pitchFamily="34" charset="0"/>
                <a:cs typeface="Tahoma" panose="020B0604030504040204" pitchFamily="34" charset="0"/>
              </a:rPr>
              <a:t>Vulnerable young Muslims gain a sense of belonging to something (emotional poverty</a:t>
            </a:r>
            <a:r>
              <a:rPr lang="en-GB" sz="1800" dirty="0" smtClean="0">
                <a:latin typeface="Tahoma" panose="020B0604030504040204" pitchFamily="34" charset="0"/>
                <a:ea typeface="Tahoma" panose="020B0604030504040204" pitchFamily="34" charset="0"/>
                <a:cs typeface="Tahoma" panose="020B0604030504040204" pitchFamily="34" charset="0"/>
              </a:rPr>
              <a:t>).</a:t>
            </a:r>
            <a:endParaRPr lang="en-GB" sz="1800" dirty="0">
              <a:latin typeface="Tahoma" panose="020B0604030504040204" pitchFamily="34" charset="0"/>
              <a:ea typeface="Tahoma" panose="020B0604030504040204" pitchFamily="34" charset="0"/>
              <a:cs typeface="Tahoma" panose="020B0604030504040204" pitchFamily="34"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836712"/>
            <a:ext cx="8229600" cy="434312"/>
          </a:xfrm>
        </p:spPr>
        <p:txBody>
          <a:bodyPr>
            <a:normAutofit/>
          </a:bodyPr>
          <a:lstStyle/>
          <a:p>
            <a:pPr algn="ctr"/>
            <a:r>
              <a:rPr lang="en-GB" sz="2000" b="1" dirty="0" smtClean="0">
                <a:latin typeface="Tahoma" panose="020B0604030504040204" pitchFamily="34" charset="0"/>
                <a:ea typeface="Tahoma" panose="020B0604030504040204" pitchFamily="34" charset="0"/>
                <a:cs typeface="Tahoma" panose="020B0604030504040204" pitchFamily="34" charset="0"/>
              </a:rPr>
              <a:t>Vulnerabilities</a:t>
            </a:r>
            <a:endParaRPr lang="en-GB" sz="2000"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p:cNvSpPr>
            <a:spLocks noGrp="1"/>
          </p:cNvSpPr>
          <p:nvPr>
            <p:ph idx="1"/>
          </p:nvPr>
        </p:nvSpPr>
        <p:spPr>
          <a:xfrm>
            <a:off x="467544" y="1700808"/>
            <a:ext cx="8229600" cy="2592288"/>
          </a:xfrm>
        </p:spPr>
        <p:txBody>
          <a:bodyPr>
            <a:normAutofit/>
          </a:bodyPr>
          <a:lstStyle/>
          <a:p>
            <a:r>
              <a:rPr lang="en-GB" sz="1800" dirty="0" smtClean="0">
                <a:latin typeface="Tahoma" panose="020B0604030504040204" pitchFamily="34" charset="0"/>
                <a:ea typeface="Tahoma" panose="020B0604030504040204" pitchFamily="34" charset="0"/>
                <a:cs typeface="Tahoma" panose="020B0604030504040204" pitchFamily="34" charset="0"/>
              </a:rPr>
              <a:t>A study by </a:t>
            </a:r>
            <a:r>
              <a:rPr lang="en-GB" sz="1800" dirty="0" err="1" smtClean="0">
                <a:latin typeface="Tahoma" panose="020B0604030504040204" pitchFamily="34" charset="0"/>
                <a:ea typeface="Tahoma" panose="020B0604030504040204" pitchFamily="34" charset="0"/>
                <a:cs typeface="Tahoma" panose="020B0604030504040204" pitchFamily="34" charset="0"/>
              </a:rPr>
              <a:t>Hutnik</a:t>
            </a:r>
            <a:r>
              <a:rPr lang="en-GB" sz="1800" dirty="0" smtClean="0">
                <a:latin typeface="Tahoma" panose="020B0604030504040204" pitchFamily="34" charset="0"/>
                <a:ea typeface="Tahoma" panose="020B0604030504040204" pitchFamily="34" charset="0"/>
                <a:cs typeface="Tahoma" panose="020B0604030504040204" pitchFamily="34" charset="0"/>
              </a:rPr>
              <a:t>, N and Street, R.C. Of Muslims in  Birmingham found</a:t>
            </a:r>
            <a:r>
              <a:rPr lang="en-GB" sz="1800" dirty="0" smtClean="0">
                <a:latin typeface="Tahoma" panose="020B0604030504040204" pitchFamily="34" charset="0"/>
                <a:ea typeface="Tahoma" panose="020B0604030504040204" pitchFamily="34" charset="0"/>
                <a:cs typeface="Tahoma" panose="020B0604030504040204" pitchFamily="34" charset="0"/>
              </a:rPr>
              <a:t>;</a:t>
            </a:r>
          </a:p>
          <a:p>
            <a:pPr marL="0" indent="0">
              <a:buNone/>
            </a:pPr>
            <a:endParaRPr lang="en-GB" sz="800" dirty="0" smtClean="0">
              <a:latin typeface="Tahoma" panose="020B0604030504040204" pitchFamily="34" charset="0"/>
              <a:ea typeface="Tahoma" panose="020B0604030504040204" pitchFamily="34" charset="0"/>
              <a:cs typeface="Tahoma" panose="020B0604030504040204" pitchFamily="34" charset="0"/>
            </a:endParaRPr>
          </a:p>
          <a:p>
            <a:pPr marL="542925" indent="-276225">
              <a:buFont typeface="Wingdings" panose="05000000000000000000" pitchFamily="2" charset="2"/>
              <a:buChar char="Ø"/>
            </a:pPr>
            <a:r>
              <a:rPr lang="en-GB" sz="1800" dirty="0" smtClean="0">
                <a:latin typeface="Tahoma" panose="020B0604030504040204" pitchFamily="34" charset="0"/>
                <a:ea typeface="Tahoma" panose="020B0604030504040204" pitchFamily="34" charset="0"/>
                <a:cs typeface="Tahoma" panose="020B0604030504040204" pitchFamily="34" charset="0"/>
              </a:rPr>
              <a:t>people </a:t>
            </a:r>
            <a:r>
              <a:rPr lang="en-GB" sz="1800" dirty="0" smtClean="0">
                <a:latin typeface="Tahoma" panose="020B0604030504040204" pitchFamily="34" charset="0"/>
                <a:ea typeface="Tahoma" panose="020B0604030504040204" pitchFamily="34" charset="0"/>
                <a:cs typeface="Tahoma" panose="020B0604030504040204" pitchFamily="34" charset="0"/>
              </a:rPr>
              <a:t>see this as an opportunity to join something big and exciting, not just young people but whole families have gone to join the </a:t>
            </a:r>
            <a:r>
              <a:rPr lang="en-GB" sz="1800" dirty="0" smtClean="0">
                <a:latin typeface="Tahoma" panose="020B0604030504040204" pitchFamily="34" charset="0"/>
                <a:ea typeface="Tahoma" panose="020B0604030504040204" pitchFamily="34" charset="0"/>
                <a:cs typeface="Tahoma" panose="020B0604030504040204" pitchFamily="34" charset="0"/>
              </a:rPr>
              <a:t>fight</a:t>
            </a:r>
          </a:p>
          <a:p>
            <a:pPr marL="542925" indent="-276225">
              <a:buFont typeface="Wingdings" panose="05000000000000000000" pitchFamily="2" charset="2"/>
              <a:buChar char="Ø"/>
            </a:pPr>
            <a:r>
              <a:rPr lang="en-GB" sz="1800" dirty="0" smtClean="0">
                <a:latin typeface="Tahoma" panose="020B0604030504040204" pitchFamily="34" charset="0"/>
                <a:ea typeface="Tahoma" panose="020B0604030504040204" pitchFamily="34" charset="0"/>
                <a:cs typeface="Tahoma" panose="020B0604030504040204" pitchFamily="34" charset="0"/>
              </a:rPr>
              <a:t>young </a:t>
            </a:r>
            <a:r>
              <a:rPr lang="en-GB" sz="1800" dirty="0" smtClean="0">
                <a:latin typeface="Tahoma" panose="020B0604030504040204" pitchFamily="34" charset="0"/>
                <a:ea typeface="Tahoma" panose="020B0604030504040204" pitchFamily="34" charset="0"/>
                <a:cs typeface="Tahoma" panose="020B0604030504040204" pitchFamily="34" charset="0"/>
              </a:rPr>
              <a:t>girls wanted to get away from their fathers ‘breathing down their </a:t>
            </a:r>
            <a:r>
              <a:rPr lang="en-GB" sz="1800" dirty="0" smtClean="0">
                <a:latin typeface="Tahoma" panose="020B0604030504040204" pitchFamily="34" charset="0"/>
                <a:ea typeface="Tahoma" panose="020B0604030504040204" pitchFamily="34" charset="0"/>
                <a:cs typeface="Tahoma" panose="020B0604030504040204" pitchFamily="34" charset="0"/>
              </a:rPr>
              <a:t>necks’</a:t>
            </a:r>
          </a:p>
          <a:p>
            <a:pPr marL="542925" indent="-276225">
              <a:buFont typeface="Wingdings" panose="05000000000000000000" pitchFamily="2" charset="2"/>
              <a:buChar char="Ø"/>
            </a:pPr>
            <a:r>
              <a:rPr lang="en-GB" sz="1800" dirty="0">
                <a:latin typeface="Tahoma" panose="020B0604030504040204" pitchFamily="34" charset="0"/>
                <a:ea typeface="Tahoma" panose="020B0604030504040204" pitchFamily="34" charset="0"/>
                <a:cs typeface="Tahoma" panose="020B0604030504040204" pitchFamily="34" charset="0"/>
              </a:rPr>
              <a:t>s</a:t>
            </a:r>
            <a:r>
              <a:rPr lang="en-GB" sz="1800" dirty="0" smtClean="0">
                <a:latin typeface="Tahoma" panose="020B0604030504040204" pitchFamily="34" charset="0"/>
                <a:ea typeface="Tahoma" panose="020B0604030504040204" pitchFamily="34" charset="0"/>
                <a:cs typeface="Tahoma" panose="020B0604030504040204" pitchFamily="34" charset="0"/>
              </a:rPr>
              <a:t>ignificant </a:t>
            </a:r>
            <a:r>
              <a:rPr lang="en-GB" sz="1800" dirty="0" smtClean="0">
                <a:latin typeface="Tahoma" panose="020B0604030504040204" pitchFamily="34" charset="0"/>
                <a:ea typeface="Tahoma" panose="020B0604030504040204" pitchFamily="34" charset="0"/>
                <a:cs typeface="Tahoma" panose="020B0604030504040204" pitchFamily="34" charset="0"/>
              </a:rPr>
              <a:t>confusion over ethnic and national identity, some believing they couldn’t be Muslim and British (ISIS offers an identity)</a:t>
            </a:r>
            <a:endParaRPr lang="en-GB" sz="1800" dirty="0">
              <a:latin typeface="Tahoma" panose="020B0604030504040204" pitchFamily="34" charset="0"/>
              <a:ea typeface="Tahoma" panose="020B0604030504040204" pitchFamily="34" charset="0"/>
              <a:cs typeface="Tahoma" panose="020B0604030504040204" pitchFamily="34"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836712"/>
            <a:ext cx="8229600" cy="422920"/>
          </a:xfrm>
        </p:spPr>
        <p:txBody>
          <a:bodyPr>
            <a:normAutofit/>
          </a:bodyPr>
          <a:lstStyle/>
          <a:p>
            <a:pPr algn="ctr"/>
            <a:r>
              <a:rPr lang="en-GB" sz="2000" b="1" dirty="0" smtClean="0">
                <a:latin typeface="Tahoma" panose="020B0604030504040204" pitchFamily="34" charset="0"/>
                <a:ea typeface="Tahoma" panose="020B0604030504040204" pitchFamily="34" charset="0"/>
                <a:cs typeface="Tahoma" panose="020B0604030504040204" pitchFamily="34" charset="0"/>
              </a:rPr>
              <a:t>Media influence  </a:t>
            </a:r>
            <a:endParaRPr lang="en-GB" sz="2000"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p:cNvSpPr>
            <a:spLocks noGrp="1"/>
          </p:cNvSpPr>
          <p:nvPr>
            <p:ph idx="1"/>
          </p:nvPr>
        </p:nvSpPr>
        <p:spPr>
          <a:xfrm>
            <a:off x="467544" y="1628800"/>
            <a:ext cx="8229600" cy="2520280"/>
          </a:xfrm>
        </p:spPr>
        <p:txBody>
          <a:bodyPr>
            <a:normAutofit/>
          </a:bodyPr>
          <a:lstStyle/>
          <a:p>
            <a:r>
              <a:rPr lang="en-GB" sz="1800" dirty="0" smtClean="0">
                <a:latin typeface="Tahoma" panose="020B0604030504040204" pitchFamily="34" charset="0"/>
                <a:ea typeface="Tahoma" panose="020B0604030504040204" pitchFamily="34" charset="0"/>
                <a:cs typeface="Tahoma" panose="020B0604030504040204" pitchFamily="34" charset="0"/>
              </a:rPr>
              <a:t>The media allows a person to make immediate and close the distant, including rolling news:</a:t>
            </a:r>
          </a:p>
          <a:p>
            <a:pPr>
              <a:buNone/>
            </a:pPr>
            <a:r>
              <a:rPr lang="en-GB" sz="1800" dirty="0" smtClean="0">
                <a:latin typeface="Tahoma" panose="020B0604030504040204" pitchFamily="34" charset="0"/>
                <a:ea typeface="Tahoma" panose="020B0604030504040204" pitchFamily="34" charset="0"/>
                <a:cs typeface="Tahoma" panose="020B0604030504040204" pitchFamily="34" charset="0"/>
              </a:rPr>
              <a:t>	</a:t>
            </a:r>
            <a:r>
              <a:rPr lang="en-GB" sz="1800" dirty="0" smtClean="0">
                <a:latin typeface="Tahoma" panose="020B0604030504040204" pitchFamily="34" charset="0"/>
                <a:ea typeface="Tahoma" panose="020B0604030504040204" pitchFamily="34" charset="0"/>
                <a:cs typeface="Tahoma" panose="020B0604030504040204" pitchFamily="34" charset="0"/>
              </a:rPr>
              <a:t>e.g.	What </a:t>
            </a:r>
            <a:r>
              <a:rPr lang="en-GB" sz="1800" dirty="0" smtClean="0">
                <a:latin typeface="Tahoma" panose="020B0604030504040204" pitchFamily="34" charset="0"/>
                <a:ea typeface="Tahoma" panose="020B0604030504040204" pitchFamily="34" charset="0"/>
                <a:cs typeface="Tahoma" panose="020B0604030504040204" pitchFamily="34" charset="0"/>
              </a:rPr>
              <a:t>is going on in Syria and Iraq can be more immediate through </a:t>
            </a:r>
            <a:r>
              <a:rPr lang="en-GB" sz="1800" dirty="0" smtClean="0">
                <a:latin typeface="Tahoma" panose="020B0604030504040204" pitchFamily="34" charset="0"/>
                <a:ea typeface="Tahoma" panose="020B0604030504040204" pitchFamily="34" charset="0"/>
                <a:cs typeface="Tahoma" panose="020B0604030504040204" pitchFamily="34" charset="0"/>
              </a:rPr>
              <a:t>	social </a:t>
            </a:r>
            <a:r>
              <a:rPr lang="en-GB" sz="1800" dirty="0" smtClean="0">
                <a:latin typeface="Tahoma" panose="020B0604030504040204" pitchFamily="34" charset="0"/>
                <a:ea typeface="Tahoma" panose="020B0604030504040204" pitchFamily="34" charset="0"/>
                <a:cs typeface="Tahoma" panose="020B0604030504040204" pitchFamily="34" charset="0"/>
              </a:rPr>
              <a:t>media than what is going on in the next street or across town</a:t>
            </a:r>
          </a:p>
          <a:p>
            <a:pPr>
              <a:buNone/>
            </a:pPr>
            <a:endParaRPr lang="en-GB" sz="800" dirty="0" smtClean="0">
              <a:latin typeface="Tahoma" panose="020B0604030504040204" pitchFamily="34" charset="0"/>
              <a:ea typeface="Tahoma" panose="020B0604030504040204" pitchFamily="34" charset="0"/>
              <a:cs typeface="Tahoma" panose="020B0604030504040204" pitchFamily="34" charset="0"/>
            </a:endParaRPr>
          </a:p>
          <a:p>
            <a:r>
              <a:rPr lang="en-GB" sz="1800" dirty="0" smtClean="0">
                <a:latin typeface="Tahoma" panose="020B0604030504040204" pitchFamily="34" charset="0"/>
                <a:ea typeface="Tahoma" panose="020B0604030504040204" pitchFamily="34" charset="0"/>
                <a:cs typeface="Tahoma" panose="020B0604030504040204" pitchFamily="34" charset="0"/>
              </a:rPr>
              <a:t>Social media allows people to be part of a ‘global community’ regardless of how isolated they are within their immediate </a:t>
            </a:r>
            <a:r>
              <a:rPr lang="en-GB" sz="1800" dirty="0" smtClean="0">
                <a:latin typeface="Tahoma" panose="020B0604030504040204" pitchFamily="34" charset="0"/>
                <a:ea typeface="Tahoma" panose="020B0604030504040204" pitchFamily="34" charset="0"/>
                <a:cs typeface="Tahoma" panose="020B0604030504040204" pitchFamily="34" charset="0"/>
              </a:rPr>
              <a:t>community.</a:t>
            </a:r>
            <a:endParaRPr lang="en-GB" sz="1800" dirty="0">
              <a:latin typeface="Tahoma" panose="020B0604030504040204" pitchFamily="34" charset="0"/>
              <a:ea typeface="Tahoma" panose="020B0604030504040204" pitchFamily="34" charset="0"/>
              <a:cs typeface="Tahoma" panose="020B0604030504040204" pitchFamily="34"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836712"/>
            <a:ext cx="8229600" cy="434312"/>
          </a:xfrm>
        </p:spPr>
        <p:txBody>
          <a:bodyPr>
            <a:normAutofit/>
          </a:bodyPr>
          <a:lstStyle/>
          <a:p>
            <a:pPr algn="ctr"/>
            <a:r>
              <a:rPr lang="en-GB" sz="2000" b="1" dirty="0" smtClean="0">
                <a:latin typeface="Tahoma" panose="020B0604030504040204" pitchFamily="34" charset="0"/>
                <a:ea typeface="Tahoma" panose="020B0604030504040204" pitchFamily="34" charset="0"/>
                <a:cs typeface="Tahoma" panose="020B0604030504040204" pitchFamily="34" charset="0"/>
              </a:rPr>
              <a:t>Profiling the ‘terrorist’ </a:t>
            </a:r>
            <a:endParaRPr lang="en-GB" sz="2000"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p:cNvSpPr>
            <a:spLocks noGrp="1"/>
          </p:cNvSpPr>
          <p:nvPr>
            <p:ph idx="1"/>
          </p:nvPr>
        </p:nvSpPr>
        <p:spPr>
          <a:xfrm>
            <a:off x="467544" y="1700808"/>
            <a:ext cx="8229600" cy="2880320"/>
          </a:xfrm>
        </p:spPr>
        <p:txBody>
          <a:bodyPr>
            <a:normAutofit/>
          </a:bodyPr>
          <a:lstStyle/>
          <a:p>
            <a:r>
              <a:rPr lang="en-GB" sz="1800" dirty="0" smtClean="0">
                <a:latin typeface="Tahoma" panose="020B0604030504040204" pitchFamily="34" charset="0"/>
                <a:ea typeface="Tahoma" panose="020B0604030504040204" pitchFamily="34" charset="0"/>
                <a:cs typeface="Tahoma" panose="020B0604030504040204" pitchFamily="34" charset="0"/>
              </a:rPr>
              <a:t>Young men from 15-25 are key, especially post-16 and </a:t>
            </a:r>
            <a:r>
              <a:rPr lang="en-GB" sz="1800" dirty="0" smtClean="0">
                <a:latin typeface="Tahoma" panose="020B0604030504040204" pitchFamily="34" charset="0"/>
                <a:ea typeface="Tahoma" panose="020B0604030504040204" pitchFamily="34" charset="0"/>
                <a:cs typeface="Tahoma" panose="020B0604030504040204" pitchFamily="34" charset="0"/>
              </a:rPr>
              <a:t>post-18 (</a:t>
            </a:r>
            <a:r>
              <a:rPr lang="en-GB" sz="1800" dirty="0" smtClean="0">
                <a:latin typeface="Tahoma" panose="020B0604030504040204" pitchFamily="34" charset="0"/>
                <a:ea typeface="Tahoma" panose="020B0604030504040204" pitchFamily="34" charset="0"/>
                <a:cs typeface="Tahoma" panose="020B0604030504040204" pitchFamily="34" charset="0"/>
              </a:rPr>
              <a:t>after leaving school) – changing context appears </a:t>
            </a:r>
            <a:r>
              <a:rPr lang="en-GB" sz="1800" dirty="0" smtClean="0">
                <a:latin typeface="Tahoma" panose="020B0604030504040204" pitchFamily="34" charset="0"/>
                <a:ea typeface="Tahoma" panose="020B0604030504040204" pitchFamily="34" charset="0"/>
                <a:cs typeface="Tahoma" panose="020B0604030504040204" pitchFamily="34" charset="0"/>
              </a:rPr>
              <a:t>key.</a:t>
            </a:r>
          </a:p>
          <a:p>
            <a:pPr marL="0" indent="0">
              <a:buNone/>
            </a:pPr>
            <a:endParaRPr lang="en-GB" sz="800" dirty="0" smtClean="0">
              <a:latin typeface="Tahoma" panose="020B0604030504040204" pitchFamily="34" charset="0"/>
              <a:ea typeface="Tahoma" panose="020B0604030504040204" pitchFamily="34" charset="0"/>
              <a:cs typeface="Tahoma" panose="020B0604030504040204" pitchFamily="34" charset="0"/>
            </a:endParaRPr>
          </a:p>
          <a:p>
            <a:r>
              <a:rPr lang="en-GB" sz="1800" dirty="0" smtClean="0">
                <a:latin typeface="Tahoma" panose="020B0604030504040204" pitchFamily="34" charset="0"/>
                <a:ea typeface="Tahoma" panose="020B0604030504040204" pitchFamily="34" charset="0"/>
                <a:cs typeface="Tahoma" panose="020B0604030504040204" pitchFamily="34" charset="0"/>
              </a:rPr>
              <a:t>Young men who are converts to Islam from Black Christian backgrounds (especially Nigerian and West Indian</a:t>
            </a:r>
            <a:r>
              <a:rPr lang="en-GB" sz="1800" dirty="0" smtClean="0">
                <a:latin typeface="Tahoma" panose="020B0604030504040204" pitchFamily="34" charset="0"/>
                <a:ea typeface="Tahoma" panose="020B0604030504040204" pitchFamily="34" charset="0"/>
                <a:cs typeface="Tahoma" panose="020B0604030504040204" pitchFamily="34" charset="0"/>
              </a:rPr>
              <a:t>).</a:t>
            </a:r>
          </a:p>
          <a:p>
            <a:pPr marL="0" indent="0">
              <a:buNone/>
            </a:pPr>
            <a:endParaRPr lang="en-GB" sz="800" dirty="0" smtClean="0">
              <a:latin typeface="Tahoma" panose="020B0604030504040204" pitchFamily="34" charset="0"/>
              <a:ea typeface="Tahoma" panose="020B0604030504040204" pitchFamily="34" charset="0"/>
              <a:cs typeface="Tahoma" panose="020B0604030504040204" pitchFamily="34" charset="0"/>
            </a:endParaRPr>
          </a:p>
          <a:p>
            <a:r>
              <a:rPr lang="en-GB" sz="1800" dirty="0" smtClean="0">
                <a:latin typeface="Tahoma" panose="020B0604030504040204" pitchFamily="34" charset="0"/>
                <a:ea typeface="Tahoma" panose="020B0604030504040204" pitchFamily="34" charset="0"/>
                <a:cs typeface="Tahoma" panose="020B0604030504040204" pitchFamily="34" charset="0"/>
              </a:rPr>
              <a:t>Men in their 40’s, converts to Islam where there has been recent marriage break-up or no family </a:t>
            </a:r>
            <a:r>
              <a:rPr lang="en-GB" sz="1800" dirty="0" smtClean="0">
                <a:latin typeface="Tahoma" panose="020B0604030504040204" pitchFamily="34" charset="0"/>
                <a:ea typeface="Tahoma" panose="020B0604030504040204" pitchFamily="34" charset="0"/>
                <a:cs typeface="Tahoma" panose="020B0604030504040204" pitchFamily="34" charset="0"/>
              </a:rPr>
              <a:t>ties.</a:t>
            </a:r>
          </a:p>
          <a:p>
            <a:pPr marL="0" indent="0">
              <a:buNone/>
            </a:pPr>
            <a:endParaRPr lang="en-GB" sz="800" dirty="0" smtClean="0">
              <a:latin typeface="Tahoma" panose="020B0604030504040204" pitchFamily="34" charset="0"/>
              <a:ea typeface="Tahoma" panose="020B0604030504040204" pitchFamily="34" charset="0"/>
              <a:cs typeface="Tahoma" panose="020B0604030504040204" pitchFamily="34" charset="0"/>
            </a:endParaRPr>
          </a:p>
          <a:p>
            <a:r>
              <a:rPr lang="en-GB" sz="1800" dirty="0" smtClean="0">
                <a:latin typeface="Tahoma" panose="020B0604030504040204" pitchFamily="34" charset="0"/>
                <a:ea typeface="Tahoma" panose="020B0604030504040204" pitchFamily="34" charset="0"/>
                <a:cs typeface="Tahoma" panose="020B0604030504040204" pitchFamily="34" charset="0"/>
              </a:rPr>
              <a:t>Muslim background teenage girls: the ‘jihadi bride’ </a:t>
            </a:r>
            <a:r>
              <a:rPr lang="en-GB" sz="1800" dirty="0" smtClean="0">
                <a:latin typeface="Tahoma" panose="020B0604030504040204" pitchFamily="34" charset="0"/>
                <a:ea typeface="Tahoma" panose="020B0604030504040204" pitchFamily="34" charset="0"/>
                <a:cs typeface="Tahoma" panose="020B0604030504040204" pitchFamily="34" charset="0"/>
              </a:rPr>
              <a:t>phenomenon.</a:t>
            </a:r>
            <a:endParaRPr lang="en-GB" sz="1800" dirty="0">
              <a:latin typeface="Tahoma" panose="020B0604030504040204" pitchFamily="34" charset="0"/>
              <a:ea typeface="Tahoma" panose="020B0604030504040204" pitchFamily="34" charset="0"/>
              <a:cs typeface="Tahoma" panose="020B0604030504040204" pitchFamily="34"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764704"/>
            <a:ext cx="8229600" cy="494928"/>
          </a:xfrm>
        </p:spPr>
        <p:txBody>
          <a:bodyPr>
            <a:normAutofit/>
          </a:bodyPr>
          <a:lstStyle/>
          <a:p>
            <a:pPr algn="ctr"/>
            <a:r>
              <a:rPr lang="en-GB" sz="2000" b="1" dirty="0" smtClean="0">
                <a:latin typeface="Tahoma" panose="020B0604030504040204" pitchFamily="34" charset="0"/>
                <a:ea typeface="Tahoma" panose="020B0604030504040204" pitchFamily="34" charset="0"/>
                <a:cs typeface="Tahoma" panose="020B0604030504040204" pitchFamily="34" charset="0"/>
              </a:rPr>
              <a:t>So what are the signs? </a:t>
            </a:r>
            <a:endParaRPr lang="en-GB" sz="2000"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p:cNvSpPr>
            <a:spLocks noGrp="1"/>
          </p:cNvSpPr>
          <p:nvPr>
            <p:ph idx="1"/>
          </p:nvPr>
        </p:nvSpPr>
        <p:spPr>
          <a:xfrm>
            <a:off x="467544" y="1700808"/>
            <a:ext cx="8229600" cy="3024336"/>
          </a:xfrm>
        </p:spPr>
        <p:txBody>
          <a:bodyPr>
            <a:normAutofit/>
          </a:bodyPr>
          <a:lstStyle/>
          <a:p>
            <a:r>
              <a:rPr lang="en-GB" sz="1800" dirty="0" smtClean="0">
                <a:latin typeface="Tahoma" panose="020B0604030504040204" pitchFamily="34" charset="0"/>
                <a:ea typeface="Tahoma" panose="020B0604030504040204" pitchFamily="34" charset="0"/>
                <a:cs typeface="Tahoma" panose="020B0604030504040204" pitchFamily="34" charset="0"/>
              </a:rPr>
              <a:t>Links to others known to have become involved – carried on through social </a:t>
            </a:r>
            <a:r>
              <a:rPr lang="en-GB" sz="1800" dirty="0" smtClean="0">
                <a:latin typeface="Tahoma" panose="020B0604030504040204" pitchFamily="34" charset="0"/>
                <a:ea typeface="Tahoma" panose="020B0604030504040204" pitchFamily="34" charset="0"/>
                <a:cs typeface="Tahoma" panose="020B0604030504040204" pitchFamily="34" charset="0"/>
              </a:rPr>
              <a:t>networking.</a:t>
            </a:r>
          </a:p>
          <a:p>
            <a:pPr marL="0" indent="0">
              <a:buNone/>
            </a:pPr>
            <a:endParaRPr lang="en-GB" sz="800" dirty="0" smtClean="0">
              <a:latin typeface="Tahoma" panose="020B0604030504040204" pitchFamily="34" charset="0"/>
              <a:ea typeface="Tahoma" panose="020B0604030504040204" pitchFamily="34" charset="0"/>
              <a:cs typeface="Tahoma" panose="020B0604030504040204" pitchFamily="34" charset="0"/>
            </a:endParaRPr>
          </a:p>
          <a:p>
            <a:r>
              <a:rPr lang="en-GB" sz="1800" dirty="0" smtClean="0">
                <a:latin typeface="Tahoma" panose="020B0604030504040204" pitchFamily="34" charset="0"/>
                <a:ea typeface="Tahoma" panose="020B0604030504040204" pitchFamily="34" charset="0"/>
                <a:cs typeface="Tahoma" panose="020B0604030504040204" pitchFamily="34" charset="0"/>
              </a:rPr>
              <a:t>Withdrawing from the community including religious </a:t>
            </a:r>
            <a:r>
              <a:rPr lang="en-GB" sz="1800" dirty="0" smtClean="0">
                <a:latin typeface="Tahoma" panose="020B0604030504040204" pitchFamily="34" charset="0"/>
                <a:ea typeface="Tahoma" panose="020B0604030504040204" pitchFamily="34" charset="0"/>
                <a:cs typeface="Tahoma" panose="020B0604030504040204" pitchFamily="34" charset="0"/>
              </a:rPr>
              <a:t>community.</a:t>
            </a:r>
          </a:p>
          <a:p>
            <a:pPr marL="0" indent="0">
              <a:buNone/>
            </a:pPr>
            <a:endParaRPr lang="en-GB" sz="800" dirty="0" smtClean="0">
              <a:latin typeface="Tahoma" panose="020B0604030504040204" pitchFamily="34" charset="0"/>
              <a:ea typeface="Tahoma" panose="020B0604030504040204" pitchFamily="34" charset="0"/>
              <a:cs typeface="Tahoma" panose="020B0604030504040204" pitchFamily="34" charset="0"/>
            </a:endParaRPr>
          </a:p>
          <a:p>
            <a:r>
              <a:rPr lang="en-GB" sz="1800" dirty="0" smtClean="0">
                <a:latin typeface="Tahoma" panose="020B0604030504040204" pitchFamily="34" charset="0"/>
                <a:ea typeface="Tahoma" panose="020B0604030504040204" pitchFamily="34" charset="0"/>
                <a:cs typeface="Tahoma" panose="020B0604030504040204" pitchFamily="34" charset="0"/>
              </a:rPr>
              <a:t>Change in dress and attitude, more confident to speak on </a:t>
            </a:r>
            <a:r>
              <a:rPr lang="en-GB" sz="1800" dirty="0" smtClean="0">
                <a:latin typeface="Tahoma" panose="020B0604030504040204" pitchFamily="34" charset="0"/>
                <a:ea typeface="Tahoma" panose="020B0604030504040204" pitchFamily="34" charset="0"/>
                <a:cs typeface="Tahoma" panose="020B0604030504040204" pitchFamily="34" charset="0"/>
              </a:rPr>
              <a:t>issues.</a:t>
            </a:r>
          </a:p>
          <a:p>
            <a:pPr marL="0" indent="0">
              <a:buNone/>
            </a:pPr>
            <a:endParaRPr lang="en-GB" sz="800" dirty="0" smtClean="0">
              <a:latin typeface="Tahoma" panose="020B0604030504040204" pitchFamily="34" charset="0"/>
              <a:ea typeface="Tahoma" panose="020B0604030504040204" pitchFamily="34" charset="0"/>
              <a:cs typeface="Tahoma" panose="020B0604030504040204" pitchFamily="34" charset="0"/>
            </a:endParaRPr>
          </a:p>
          <a:p>
            <a:r>
              <a:rPr lang="en-GB" sz="1800" dirty="0" smtClean="0">
                <a:latin typeface="Tahoma" panose="020B0604030504040204" pitchFamily="34" charset="0"/>
                <a:ea typeface="Tahoma" panose="020B0604030504040204" pitchFamily="34" charset="0"/>
                <a:cs typeface="Tahoma" panose="020B0604030504040204" pitchFamily="34" charset="0"/>
              </a:rPr>
              <a:t>Obsession with specific issues made obvious through iconography (on work books/files </a:t>
            </a:r>
            <a:r>
              <a:rPr lang="en-GB" sz="1800" dirty="0" err="1" smtClean="0">
                <a:latin typeface="Tahoma" panose="020B0604030504040204" pitchFamily="34" charset="0"/>
                <a:ea typeface="Tahoma" panose="020B0604030504040204" pitchFamily="34" charset="0"/>
                <a:cs typeface="Tahoma" panose="020B0604030504040204" pitchFamily="34" charset="0"/>
              </a:rPr>
              <a:t>etc</a:t>
            </a:r>
            <a:r>
              <a:rPr lang="en-GB" sz="1800" dirty="0" smtClean="0">
                <a:latin typeface="Tahoma" panose="020B0604030504040204" pitchFamily="34" charset="0"/>
                <a:ea typeface="Tahoma" panose="020B0604030504040204" pitchFamily="34" charset="0"/>
                <a:cs typeface="Tahoma" panose="020B0604030504040204" pitchFamily="34" charset="0"/>
              </a:rPr>
              <a:t>).</a:t>
            </a:r>
            <a:endParaRPr lang="en-GB" sz="1800" dirty="0" smtClean="0">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sz="800" dirty="0" smtClean="0">
              <a:latin typeface="Tahoma" panose="020B0604030504040204" pitchFamily="34" charset="0"/>
              <a:ea typeface="Tahoma" panose="020B0604030504040204" pitchFamily="34" charset="0"/>
              <a:cs typeface="Tahoma" panose="020B0604030504040204" pitchFamily="34" charset="0"/>
            </a:endParaRPr>
          </a:p>
          <a:p>
            <a:r>
              <a:rPr lang="en-GB" sz="1800" dirty="0" smtClean="0">
                <a:latin typeface="Tahoma" panose="020B0604030504040204" pitchFamily="34" charset="0"/>
                <a:ea typeface="Tahoma" panose="020B0604030504040204" pitchFamily="34" charset="0"/>
                <a:cs typeface="Tahoma" panose="020B0604030504040204" pitchFamily="34" charset="0"/>
              </a:rPr>
              <a:t>If you have concerns refer to Safeguarding Team </a:t>
            </a:r>
            <a:r>
              <a:rPr lang="en-GB" sz="1800" dirty="0" smtClean="0">
                <a:latin typeface="Tahoma" panose="020B0604030504040204" pitchFamily="34" charset="0"/>
                <a:ea typeface="Tahoma" panose="020B0604030504040204" pitchFamily="34" charset="0"/>
                <a:cs typeface="Tahoma" panose="020B0604030504040204" pitchFamily="34" charset="0"/>
              </a:rPr>
              <a:t>immediately.</a:t>
            </a:r>
            <a:endParaRPr lang="en-GB" sz="1800" dirty="0">
              <a:latin typeface="Tahoma" panose="020B0604030504040204" pitchFamily="34" charset="0"/>
              <a:ea typeface="Tahoma" panose="020B0604030504040204" pitchFamily="34" charset="0"/>
              <a:cs typeface="Tahoma" panose="020B0604030504040204" pitchFamily="34"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836712"/>
            <a:ext cx="8229600" cy="566936"/>
          </a:xfrm>
        </p:spPr>
        <p:txBody>
          <a:bodyPr>
            <a:normAutofit fontScale="90000"/>
          </a:bodyPr>
          <a:lstStyle/>
          <a:p>
            <a:pPr algn="ctr"/>
            <a:r>
              <a:rPr lang="en-GB" sz="2200" b="1" dirty="0" smtClean="0">
                <a:latin typeface="Tahoma" panose="020B0604030504040204" pitchFamily="34" charset="0"/>
                <a:ea typeface="Tahoma" panose="020B0604030504040204" pitchFamily="34" charset="0"/>
                <a:cs typeface="Tahoma" panose="020B0604030504040204" pitchFamily="34" charset="0"/>
              </a:rPr>
              <a:t>Building </a:t>
            </a:r>
            <a:r>
              <a:rPr lang="en-GB" sz="2200" b="1" dirty="0">
                <a:latin typeface="Tahoma" panose="020B0604030504040204" pitchFamily="34" charset="0"/>
                <a:ea typeface="Tahoma" panose="020B0604030504040204" pitchFamily="34" charset="0"/>
                <a:cs typeface="Tahoma" panose="020B0604030504040204" pitchFamily="34" charset="0"/>
              </a:rPr>
              <a:t>a team, </a:t>
            </a:r>
            <a:r>
              <a:rPr lang="en-GB" sz="2200" b="1" dirty="0" smtClean="0">
                <a:latin typeface="Tahoma" panose="020B0604030504040204" pitchFamily="34" charset="0"/>
                <a:ea typeface="Tahoma" panose="020B0604030504040204" pitchFamily="34" charset="0"/>
                <a:cs typeface="Tahoma" panose="020B0604030504040204" pitchFamily="34" charset="0"/>
              </a:rPr>
              <a:t>sharing </a:t>
            </a:r>
            <a:r>
              <a:rPr lang="en-GB" sz="2200" b="1" dirty="0">
                <a:latin typeface="Tahoma" panose="020B0604030504040204" pitchFamily="34" charset="0"/>
                <a:ea typeface="Tahoma" panose="020B0604030504040204" pitchFamily="34" charset="0"/>
                <a:cs typeface="Tahoma" panose="020B0604030504040204" pitchFamily="34" charset="0"/>
              </a:rPr>
              <a:t>the </a:t>
            </a:r>
            <a:r>
              <a:rPr lang="en-GB" sz="2200" b="1" dirty="0" smtClean="0">
                <a:latin typeface="Tahoma" panose="020B0604030504040204" pitchFamily="34" charset="0"/>
                <a:ea typeface="Tahoma" panose="020B0604030504040204" pitchFamily="34" charset="0"/>
                <a:cs typeface="Tahoma" panose="020B0604030504040204" pitchFamily="34" charset="0"/>
              </a:rPr>
              <a:t>vision</a:t>
            </a:r>
            <a:r>
              <a:rPr lang="en-GB" dirty="0" smtClean="0"/>
              <a:t> </a:t>
            </a:r>
            <a:endParaRPr lang="en-GB" dirty="0"/>
          </a:p>
        </p:txBody>
      </p:sp>
      <p:sp>
        <p:nvSpPr>
          <p:cNvPr id="3" name="Content Placeholder 2"/>
          <p:cNvSpPr>
            <a:spLocks noGrp="1"/>
          </p:cNvSpPr>
          <p:nvPr>
            <p:ph idx="1"/>
          </p:nvPr>
        </p:nvSpPr>
        <p:spPr>
          <a:xfrm>
            <a:off x="467544" y="1700808"/>
            <a:ext cx="8229600" cy="3528392"/>
          </a:xfrm>
        </p:spPr>
        <p:txBody>
          <a:bodyPr>
            <a:normAutofit/>
          </a:bodyPr>
          <a:lstStyle/>
          <a:p>
            <a:r>
              <a:rPr lang="en-GB" sz="1800" dirty="0" smtClean="0">
                <a:latin typeface="Tahoma" panose="020B0604030504040204" pitchFamily="34" charset="0"/>
                <a:ea typeface="Tahoma" panose="020B0604030504040204" pitchFamily="34" charset="0"/>
                <a:cs typeface="Tahoma" panose="020B0604030504040204" pitchFamily="34" charset="0"/>
              </a:rPr>
              <a:t>Continue to refine our safeguarding policies and practice </a:t>
            </a:r>
            <a:r>
              <a:rPr lang="en-GB" sz="1800" dirty="0" smtClean="0">
                <a:latin typeface="Tahoma" panose="020B0604030504040204" pitchFamily="34" charset="0"/>
                <a:ea typeface="Tahoma" panose="020B0604030504040204" pitchFamily="34" charset="0"/>
                <a:cs typeface="Tahoma" panose="020B0604030504040204" pitchFamily="34" charset="0"/>
              </a:rPr>
              <a:t>– Curriculum </a:t>
            </a:r>
            <a:r>
              <a:rPr lang="en-GB" sz="1800" dirty="0" smtClean="0">
                <a:latin typeface="Tahoma" panose="020B0604030504040204" pitchFamily="34" charset="0"/>
                <a:ea typeface="Tahoma" panose="020B0604030504040204" pitchFamily="34" charset="0"/>
                <a:cs typeface="Tahoma" panose="020B0604030504040204" pitchFamily="34" charset="0"/>
              </a:rPr>
              <a:t>developments – How does RE impact on our school community?  Highlight in </a:t>
            </a:r>
            <a:r>
              <a:rPr lang="en-GB" sz="1800" dirty="0" err="1" smtClean="0">
                <a:latin typeface="Tahoma" panose="020B0604030504040204" pitchFamily="34" charset="0"/>
                <a:ea typeface="Tahoma" panose="020B0604030504040204" pitchFamily="34" charset="0"/>
                <a:cs typeface="Tahoma" panose="020B0604030504040204" pitchFamily="34" charset="0"/>
              </a:rPr>
              <a:t>SoLs</a:t>
            </a:r>
            <a:r>
              <a:rPr lang="en-GB" sz="1800" dirty="0" smtClean="0">
                <a:latin typeface="Tahoma" panose="020B0604030504040204" pitchFamily="34" charset="0"/>
                <a:ea typeface="Tahoma" panose="020B0604030504040204" pitchFamily="34" charset="0"/>
                <a:cs typeface="Tahoma" panose="020B0604030504040204" pitchFamily="34" charset="0"/>
              </a:rPr>
              <a:t>.</a:t>
            </a:r>
          </a:p>
          <a:p>
            <a:pPr marL="0" indent="0">
              <a:buNone/>
            </a:pPr>
            <a:endParaRPr lang="en-GB" sz="800" dirty="0" smtClean="0">
              <a:latin typeface="Tahoma" panose="020B0604030504040204" pitchFamily="34" charset="0"/>
              <a:ea typeface="Tahoma" panose="020B0604030504040204" pitchFamily="34" charset="0"/>
              <a:cs typeface="Tahoma" panose="020B0604030504040204" pitchFamily="34" charset="0"/>
            </a:endParaRPr>
          </a:p>
          <a:p>
            <a:r>
              <a:rPr lang="en-GB" sz="1800" dirty="0" smtClean="0">
                <a:latin typeface="Tahoma" panose="020B0604030504040204" pitchFamily="34" charset="0"/>
                <a:ea typeface="Tahoma" panose="020B0604030504040204" pitchFamily="34" charset="0"/>
                <a:cs typeface="Tahoma" panose="020B0604030504040204" pitchFamily="34" charset="0"/>
              </a:rPr>
              <a:t>Use a variety of approaches such as EYST, important to have people that our pupils recognise as an authority (religious authority</a:t>
            </a:r>
            <a:r>
              <a:rPr lang="en-GB" sz="1800" dirty="0" smtClean="0">
                <a:latin typeface="Tahoma" panose="020B0604030504040204" pitchFamily="34" charset="0"/>
                <a:ea typeface="Tahoma" panose="020B0604030504040204" pitchFamily="34" charset="0"/>
                <a:cs typeface="Tahoma" panose="020B0604030504040204" pitchFamily="34" charset="0"/>
              </a:rPr>
              <a:t>).</a:t>
            </a:r>
          </a:p>
          <a:p>
            <a:pPr marL="0" indent="0">
              <a:buNone/>
            </a:pPr>
            <a:endParaRPr lang="en-GB" sz="800" dirty="0" smtClean="0">
              <a:latin typeface="Tahoma" panose="020B0604030504040204" pitchFamily="34" charset="0"/>
              <a:ea typeface="Tahoma" panose="020B0604030504040204" pitchFamily="34" charset="0"/>
              <a:cs typeface="Tahoma" panose="020B0604030504040204" pitchFamily="34" charset="0"/>
            </a:endParaRPr>
          </a:p>
          <a:p>
            <a:r>
              <a:rPr lang="en-GB" sz="1800" dirty="0" smtClean="0">
                <a:latin typeface="Tahoma" panose="020B0604030504040204" pitchFamily="34" charset="0"/>
                <a:ea typeface="Tahoma" panose="020B0604030504040204" pitchFamily="34" charset="0"/>
                <a:cs typeface="Tahoma" panose="020B0604030504040204" pitchFamily="34" charset="0"/>
              </a:rPr>
              <a:t>Develop pupil conversations </a:t>
            </a:r>
            <a:r>
              <a:rPr lang="en-GB" sz="1800" dirty="0" smtClean="0">
                <a:latin typeface="Tahoma" panose="020B0604030504040204" pitchFamily="34" charset="0"/>
                <a:ea typeface="Tahoma" panose="020B0604030504040204" pitchFamily="34" charset="0"/>
                <a:cs typeface="Tahoma" panose="020B0604030504040204" pitchFamily="34" charset="0"/>
              </a:rPr>
              <a:t>– engage </a:t>
            </a:r>
            <a:r>
              <a:rPr lang="en-GB" sz="1800" dirty="0" smtClean="0">
                <a:latin typeface="Tahoma" panose="020B0604030504040204" pitchFamily="34" charset="0"/>
                <a:ea typeface="Tahoma" panose="020B0604030504040204" pitchFamily="34" charset="0"/>
                <a:cs typeface="Tahoma" panose="020B0604030504040204" pitchFamily="34" charset="0"/>
              </a:rPr>
              <a:t>with the </a:t>
            </a:r>
            <a:r>
              <a:rPr lang="en-GB" sz="1800" dirty="0" smtClean="0">
                <a:latin typeface="Tahoma" panose="020B0604030504040204" pitchFamily="34" charset="0"/>
                <a:ea typeface="Tahoma" panose="020B0604030504040204" pitchFamily="34" charset="0"/>
                <a:cs typeface="Tahoma" panose="020B0604030504040204" pitchFamily="34" charset="0"/>
              </a:rPr>
              <a:t>agenda.</a:t>
            </a:r>
          </a:p>
          <a:p>
            <a:pPr marL="0" indent="0">
              <a:buNone/>
            </a:pPr>
            <a:endParaRPr lang="en-GB" sz="800" dirty="0" smtClean="0">
              <a:latin typeface="Tahoma" panose="020B0604030504040204" pitchFamily="34" charset="0"/>
              <a:ea typeface="Tahoma" panose="020B0604030504040204" pitchFamily="34" charset="0"/>
              <a:cs typeface="Tahoma" panose="020B0604030504040204" pitchFamily="34" charset="0"/>
            </a:endParaRPr>
          </a:p>
          <a:p>
            <a:r>
              <a:rPr lang="en-GB" sz="1800" dirty="0" smtClean="0">
                <a:latin typeface="Tahoma" panose="020B0604030504040204" pitchFamily="34" charset="0"/>
                <a:ea typeface="Tahoma" panose="020B0604030504040204" pitchFamily="34" charset="0"/>
                <a:cs typeface="Tahoma" panose="020B0604030504040204" pitchFamily="34" charset="0"/>
              </a:rPr>
              <a:t>Educate and inform – would a pupil self refer if groomed? Have they got the tools to do this? </a:t>
            </a:r>
            <a:endParaRPr lang="en-GB" sz="1800" dirty="0" smtClean="0">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sz="800" dirty="0" smtClean="0">
              <a:latin typeface="Tahoma" panose="020B0604030504040204" pitchFamily="34" charset="0"/>
              <a:ea typeface="Tahoma" panose="020B0604030504040204" pitchFamily="34" charset="0"/>
              <a:cs typeface="Tahoma" panose="020B0604030504040204" pitchFamily="34" charset="0"/>
            </a:endParaRPr>
          </a:p>
          <a:p>
            <a:r>
              <a:rPr lang="en-GB" sz="1800" dirty="0" smtClean="0">
                <a:latin typeface="Tahoma" panose="020B0604030504040204" pitchFamily="34" charset="0"/>
                <a:ea typeface="Tahoma" panose="020B0604030504040204" pitchFamily="34" charset="0"/>
                <a:cs typeface="Tahoma" panose="020B0604030504040204" pitchFamily="34" charset="0"/>
              </a:rPr>
              <a:t>Local Authority Safeguarding network </a:t>
            </a:r>
            <a:r>
              <a:rPr lang="en-GB" sz="1800" dirty="0" smtClean="0">
                <a:latin typeface="Tahoma" panose="020B0604030504040204" pitchFamily="34" charset="0"/>
                <a:ea typeface="Tahoma" panose="020B0604030504040204" pitchFamily="34" charset="0"/>
                <a:cs typeface="Tahoma" panose="020B0604030504040204" pitchFamily="34" charset="0"/>
              </a:rPr>
              <a:t>developing.</a:t>
            </a:r>
            <a:endParaRPr lang="en-GB" sz="1800" dirty="0">
              <a:latin typeface="Tahoma" panose="020B0604030504040204" pitchFamily="34" charset="0"/>
              <a:ea typeface="Tahoma" panose="020B0604030504040204" pitchFamily="34" charset="0"/>
              <a:cs typeface="Tahoma" panose="020B0604030504040204" pitchFamily="34"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1026" name="Picture 2" descr="C:\Users\ch012\AppData\Local\Microsoft\Windows\Temporary Internet Files\Content.Outlook\UE93DN0V\IMG_0759.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4182142"/>
            <a:ext cx="4283968" cy="2662515"/>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ch012\AppData\Local\Microsoft\Windows\Temporary Internet Files\Content.Outlook\UE93DN0V\IMG_0756.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499992" y="3375204"/>
            <a:ext cx="4644008" cy="346945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ch012\AppData\Local\Microsoft\Windows\Temporary Internet Files\Content.Outlook\UE93DN0V\IMG_0770.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 y="13342"/>
            <a:ext cx="4355976" cy="3991722"/>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C:\Users\ch012\AppData\Local\Microsoft\Windows\Temporary Internet Files\Content.Outlook\UE93DN0V\IMG_077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572000" y="13342"/>
            <a:ext cx="4572000" cy="31996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924464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p:nvPr/>
        </p:nvPicPr>
        <p:blipFill>
          <a:blip r:embed="rId2">
            <a:extLst>
              <a:ext uri="{28A0092B-C50C-407E-A947-70E740481C1C}">
                <a14:useLocalDpi xmlns:a14="http://schemas.microsoft.com/office/drawing/2010/main" val="0"/>
              </a:ext>
            </a:extLst>
          </a:blip>
          <a:srcRect/>
          <a:stretch>
            <a:fillRect/>
          </a:stretch>
        </p:blipFill>
        <p:spPr bwMode="auto">
          <a:xfrm>
            <a:off x="1043608" y="836710"/>
            <a:ext cx="7113163" cy="2062921"/>
          </a:xfrm>
          <a:prstGeom prst="rect">
            <a:avLst/>
          </a:prstGeom>
          <a:noFill/>
          <a:ln>
            <a:noFill/>
          </a:ln>
        </p:spPr>
      </p:pic>
      <p:grpSp>
        <p:nvGrpSpPr>
          <p:cNvPr id="5" name="Group 4"/>
          <p:cNvGrpSpPr>
            <a:grpSpLocks/>
          </p:cNvGrpSpPr>
          <p:nvPr/>
        </p:nvGrpSpPr>
        <p:grpSpPr>
          <a:xfrm>
            <a:off x="1331640" y="2623515"/>
            <a:ext cx="3999368" cy="3829821"/>
            <a:chOff x="0" y="0"/>
            <a:chExt cx="2220803" cy="1979995"/>
          </a:xfrm>
        </p:grpSpPr>
        <p:pic>
          <p:nvPicPr>
            <p:cNvPr id="6" name="Picture 5" descr="Test logo.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2166938" cy="935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Box 6"/>
            <p:cNvSpPr txBox="1">
              <a:spLocks noChangeArrowheads="1"/>
            </p:cNvSpPr>
            <p:nvPr/>
          </p:nvSpPr>
          <p:spPr bwMode="auto">
            <a:xfrm>
              <a:off x="60533" y="907907"/>
              <a:ext cx="2160270" cy="844026"/>
            </a:xfrm>
            <a:prstGeom prst="rect">
              <a:avLst/>
            </a:prstGeom>
            <a:solidFill>
              <a:srgbClr val="004073"/>
            </a:solidFill>
            <a:ln w="12700">
              <a:solidFill>
                <a:srgbClr val="004073"/>
              </a:solidFill>
              <a:miter lim="800000"/>
              <a:headEnd/>
              <a:tailEnd/>
            </a:ln>
          </p:spPr>
          <p:txBody>
            <a:bodyPr wrap="square">
              <a:noAutofit/>
            </a:bodyPr>
            <a:lstStyle/>
            <a:p>
              <a:pPr algn="ctr" fontAlgn="base">
                <a:spcAft>
                  <a:spcPts val="0"/>
                </a:spcAft>
              </a:pPr>
              <a:r>
                <a:rPr lang="en-GB" sz="1400" b="1" kern="1200">
                  <a:solidFill>
                    <a:srgbClr val="FFFFFF"/>
                  </a:solidFill>
                  <a:effectLst/>
                  <a:latin typeface="Calibri" charset="0"/>
                  <a:ea typeface="Times New Roman" charset="0"/>
                  <a:cs typeface="Arial" charset="0"/>
                </a:rPr>
                <a:t>National</a:t>
              </a:r>
              <a:endParaRPr lang="en-US" sz="1200">
                <a:effectLst/>
                <a:latin typeface="Times New Roman" charset="0"/>
                <a:ea typeface="Times New Roman" charset="0"/>
              </a:endParaRPr>
            </a:p>
            <a:p>
              <a:pPr algn="ctr" fontAlgn="base">
                <a:spcAft>
                  <a:spcPts val="0"/>
                </a:spcAft>
              </a:pPr>
              <a:r>
                <a:rPr lang="en-GB" sz="1400" b="1" kern="1200">
                  <a:solidFill>
                    <a:srgbClr val="FFFFFF"/>
                  </a:solidFill>
                  <a:effectLst/>
                  <a:latin typeface="Calibri" charset="0"/>
                  <a:ea typeface="Times New Roman" charset="0"/>
                  <a:cs typeface="Arial" charset="0"/>
                </a:rPr>
                <a:t>Counter Terrorism</a:t>
              </a:r>
              <a:br>
                <a:rPr lang="en-GB" sz="1400" b="1" kern="1200">
                  <a:solidFill>
                    <a:srgbClr val="FFFFFF"/>
                  </a:solidFill>
                  <a:effectLst/>
                  <a:latin typeface="Calibri" charset="0"/>
                  <a:ea typeface="Times New Roman" charset="0"/>
                  <a:cs typeface="Arial" charset="0"/>
                </a:rPr>
              </a:br>
              <a:r>
                <a:rPr lang="en-GB" sz="1400" b="1" kern="1200">
                  <a:solidFill>
                    <a:srgbClr val="FFFFFF"/>
                  </a:solidFill>
                  <a:effectLst/>
                  <a:latin typeface="Calibri" charset="0"/>
                  <a:ea typeface="Times New Roman" charset="0"/>
                  <a:cs typeface="Arial" charset="0"/>
                </a:rPr>
                <a:t>Policing</a:t>
              </a:r>
              <a:endParaRPr lang="en-US" sz="1200">
                <a:effectLst/>
                <a:latin typeface="Times New Roman" charset="0"/>
                <a:ea typeface="Times New Roman" charset="0"/>
              </a:endParaRPr>
            </a:p>
          </p:txBody>
        </p:sp>
        <p:sp>
          <p:nvSpPr>
            <p:cNvPr id="8" name="Text Box 7"/>
            <p:cNvSpPr txBox="1">
              <a:spLocks noChangeArrowheads="1"/>
            </p:cNvSpPr>
            <p:nvPr/>
          </p:nvSpPr>
          <p:spPr bwMode="auto">
            <a:xfrm>
              <a:off x="52972" y="1662495"/>
              <a:ext cx="2160587" cy="317500"/>
            </a:xfrm>
            <a:prstGeom prst="rect">
              <a:avLst/>
            </a:prstGeom>
            <a:noFill/>
            <a:ln w="12700">
              <a:solidFill>
                <a:srgbClr val="004073"/>
              </a:solidFill>
              <a:miter lim="800000"/>
              <a:headEnd/>
              <a:tailEnd/>
            </a:ln>
            <a:extLst>
              <a:ext uri="{909E8E84-426E-40DD-AFC4-6F175D3DCCD1}">
                <a14:hiddenFill xmlns:a14="http://schemas.microsoft.com/office/drawing/2010/main">
                  <a:solidFill>
                    <a:srgbClr val="FFFFFF"/>
                  </a:solidFill>
                </a14:hiddenFill>
              </a:ext>
            </a:extLst>
          </p:spPr>
          <p:txBody>
            <a:bodyPr wrap="square">
              <a:noAutofit/>
            </a:bodyPr>
            <a:lstStyle/>
            <a:p>
              <a:pPr algn="ctr" fontAlgn="base">
                <a:spcAft>
                  <a:spcPts val="0"/>
                </a:spcAft>
              </a:pPr>
              <a:r>
                <a:rPr lang="en-GB" sz="1400" kern="1200">
                  <a:solidFill>
                    <a:srgbClr val="000000"/>
                  </a:solidFill>
                  <a:effectLst/>
                  <a:latin typeface="Calibri" charset="0"/>
                  <a:ea typeface="Times New Roman" charset="0"/>
                  <a:cs typeface="Arial" charset="0"/>
                </a:rPr>
                <a:t>Headquarters</a:t>
              </a:r>
              <a:endParaRPr lang="en-US" sz="1200">
                <a:effectLst/>
                <a:latin typeface="Times New Roman" charset="0"/>
                <a:ea typeface="Times New Roman" charset="0"/>
              </a:endParaRPr>
            </a:p>
          </p:txBody>
        </p:sp>
      </p:grpSp>
    </p:spTree>
    <p:extLst>
      <p:ext uri="{BB962C8B-B14F-4D97-AF65-F5344CB8AC3E}">
        <p14:creationId xmlns:p14="http://schemas.microsoft.com/office/powerpoint/2010/main" val="6129665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18678" y="836712"/>
            <a:ext cx="8912204" cy="533475"/>
          </a:xfrm>
        </p:spPr>
        <p:txBody>
          <a:bodyPr>
            <a:normAutofit/>
          </a:bodyPr>
          <a:lstStyle/>
          <a:p>
            <a:pPr algn="ctr"/>
            <a:r>
              <a:rPr lang="en-GB" sz="2000" b="1" dirty="0" err="1">
                <a:latin typeface="Tahoma" panose="020B0604030504040204" pitchFamily="34" charset="0"/>
                <a:ea typeface="Tahoma" panose="020B0604030504040204" pitchFamily="34" charset="0"/>
                <a:cs typeface="Tahoma" panose="020B0604030504040204" pitchFamily="34" charset="0"/>
              </a:rPr>
              <a:t>NaCTSO</a:t>
            </a:r>
            <a:r>
              <a:rPr lang="en-GB" sz="2000" b="1" dirty="0">
                <a:latin typeface="Tahoma" panose="020B0604030504040204" pitchFamily="34" charset="0"/>
                <a:ea typeface="Tahoma" panose="020B0604030504040204" pitchFamily="34" charset="0"/>
                <a:cs typeface="Tahoma" panose="020B0604030504040204" pitchFamily="34" charset="0"/>
              </a:rPr>
              <a:t> Guidance 2016</a:t>
            </a:r>
            <a:endParaRPr lang="en-US" sz="2000" dirty="0">
              <a:latin typeface="Tahoma" panose="020B0604030504040204" pitchFamily="34" charset="0"/>
              <a:ea typeface="Tahoma" panose="020B0604030504040204" pitchFamily="34" charset="0"/>
              <a:cs typeface="Tahoma" panose="020B0604030504040204" pitchFamily="34" charset="0"/>
            </a:endParaRPr>
          </a:p>
        </p:txBody>
      </p:sp>
      <p:sp>
        <p:nvSpPr>
          <p:cNvPr id="5" name="Content Placeholder 2"/>
          <p:cNvSpPr>
            <a:spLocks noGrp="1"/>
          </p:cNvSpPr>
          <p:nvPr>
            <p:ph idx="1"/>
          </p:nvPr>
        </p:nvSpPr>
        <p:spPr>
          <a:xfrm>
            <a:off x="467544" y="1844824"/>
            <a:ext cx="8149952" cy="2520280"/>
          </a:xfrm>
        </p:spPr>
        <p:txBody>
          <a:bodyPr>
            <a:normAutofit/>
          </a:bodyPr>
          <a:lstStyle/>
          <a:p>
            <a:r>
              <a:rPr lang="en-GB" sz="1800" b="1" dirty="0">
                <a:latin typeface="Tahoma" panose="020B0604030504040204" pitchFamily="34" charset="0"/>
                <a:ea typeface="Tahoma" panose="020B0604030504040204" pitchFamily="34" charset="0"/>
                <a:cs typeface="Tahoma" panose="020B0604030504040204" pitchFamily="34" charset="0"/>
              </a:rPr>
              <a:t>Advice to leaders of schools and other Educational Establishments for Reviewing Protective Security</a:t>
            </a:r>
            <a:endParaRPr lang="en-US" sz="1800" dirty="0">
              <a:latin typeface="Tahoma" panose="020B0604030504040204" pitchFamily="34" charset="0"/>
              <a:ea typeface="Tahoma" panose="020B0604030504040204" pitchFamily="34" charset="0"/>
              <a:cs typeface="Tahoma" panose="020B0604030504040204" pitchFamily="34" charset="0"/>
            </a:endParaRPr>
          </a:p>
          <a:p>
            <a:pPr marL="0" indent="0">
              <a:buNone/>
            </a:pPr>
            <a:endParaRPr lang="en-US" sz="800" dirty="0">
              <a:latin typeface="Tahoma" panose="020B0604030504040204" pitchFamily="34" charset="0"/>
              <a:ea typeface="Tahoma" panose="020B0604030504040204" pitchFamily="34" charset="0"/>
              <a:cs typeface="Tahoma" panose="020B0604030504040204" pitchFamily="34" charset="0"/>
            </a:endParaRPr>
          </a:p>
          <a:p>
            <a:r>
              <a:rPr lang="en-GB" sz="1800" dirty="0">
                <a:latin typeface="Tahoma" panose="020B0604030504040204" pitchFamily="34" charset="0"/>
                <a:ea typeface="Tahoma" panose="020B0604030504040204" pitchFamily="34" charset="0"/>
                <a:cs typeface="Tahoma" panose="020B0604030504040204" pitchFamily="34" charset="0"/>
              </a:rPr>
              <a:t>Following a series of malicious hoax communications to schools across the UK it is important that schools are alert, but not alarmed. This is an opportunity for schools to review their security plans to confirm that the arrangements that schools should already have in place are still current and have been tested to ensure staff and students are prepared and confident.</a:t>
            </a:r>
            <a:endParaRPr lang="en-US" sz="1800" dirty="0">
              <a:latin typeface="Tahoma" panose="020B0604030504040204" pitchFamily="34" charset="0"/>
              <a:ea typeface="Tahoma" panose="020B0604030504040204" pitchFamily="34" charset="0"/>
              <a:cs typeface="Tahoma" panose="020B0604030504040204" pitchFamily="34" charset="0"/>
            </a:endParaRPr>
          </a:p>
          <a:p>
            <a:pPr marL="0" indent="0">
              <a:buNone/>
            </a:pPr>
            <a:endParaRPr lang="en-US" dirty="0"/>
          </a:p>
          <a:p>
            <a:endParaRPr lang="en-US" dirty="0"/>
          </a:p>
        </p:txBody>
      </p:sp>
    </p:spTree>
    <p:extLst>
      <p:ext uri="{BB962C8B-B14F-4D97-AF65-F5344CB8AC3E}">
        <p14:creationId xmlns:p14="http://schemas.microsoft.com/office/powerpoint/2010/main" val="39794093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67544" y="908720"/>
            <a:ext cx="8280920" cy="345229"/>
          </a:xfrm>
        </p:spPr>
        <p:txBody>
          <a:bodyPr>
            <a:noAutofit/>
          </a:bodyPr>
          <a:lstStyle/>
          <a:p>
            <a:pPr algn="ctr"/>
            <a:r>
              <a:rPr lang="en-GB" sz="2000" b="1" dirty="0">
                <a:latin typeface="Tahoma" panose="020B0604030504040204" pitchFamily="34" charset="0"/>
                <a:ea typeface="Tahoma" panose="020B0604030504040204" pitchFamily="34" charset="0"/>
                <a:cs typeface="Tahoma" panose="020B0604030504040204" pitchFamily="34" charset="0"/>
              </a:rPr>
              <a:t>Summary</a:t>
            </a:r>
            <a:endParaRPr lang="en-US" sz="2000" b="1" dirty="0">
              <a:latin typeface="Tahoma" panose="020B0604030504040204" pitchFamily="34" charset="0"/>
              <a:ea typeface="Tahoma" panose="020B0604030504040204" pitchFamily="34" charset="0"/>
              <a:cs typeface="Tahoma" panose="020B0604030504040204" pitchFamily="34" charset="0"/>
            </a:endParaRPr>
          </a:p>
        </p:txBody>
      </p:sp>
      <p:sp>
        <p:nvSpPr>
          <p:cNvPr id="5" name="Content Placeholder 2"/>
          <p:cNvSpPr>
            <a:spLocks noGrp="1"/>
          </p:cNvSpPr>
          <p:nvPr>
            <p:ph idx="1"/>
          </p:nvPr>
        </p:nvSpPr>
        <p:spPr>
          <a:xfrm>
            <a:off x="467544" y="1556792"/>
            <a:ext cx="8208912" cy="4176464"/>
          </a:xfrm>
        </p:spPr>
        <p:txBody>
          <a:bodyPr>
            <a:normAutofit/>
          </a:bodyPr>
          <a:lstStyle/>
          <a:p>
            <a:r>
              <a:rPr lang="en-GB" sz="1800" dirty="0">
                <a:latin typeface="Tahoma" panose="020B0604030504040204" pitchFamily="34" charset="0"/>
                <a:ea typeface="Tahoma" panose="020B0604030504040204" pitchFamily="34" charset="0"/>
                <a:cs typeface="Tahoma" panose="020B0604030504040204" pitchFamily="34" charset="0"/>
              </a:rPr>
              <a:t>Good housekeeping reduces the opportunity for suspicious items to be placed and assists effective search</a:t>
            </a:r>
            <a:r>
              <a:rPr lang="en-GB" sz="1800" dirty="0" smtClean="0">
                <a:latin typeface="Tahoma" panose="020B0604030504040204" pitchFamily="34" charset="0"/>
                <a:ea typeface="Tahoma" panose="020B0604030504040204" pitchFamily="34" charset="0"/>
                <a:cs typeface="Tahoma" panose="020B0604030504040204" pitchFamily="34" charset="0"/>
              </a:rPr>
              <a:t>.</a:t>
            </a:r>
          </a:p>
          <a:p>
            <a:pPr marL="0" indent="0">
              <a:buNone/>
            </a:pPr>
            <a:endParaRPr lang="en-GB" sz="800" dirty="0">
              <a:latin typeface="Tahoma" panose="020B0604030504040204" pitchFamily="34" charset="0"/>
              <a:ea typeface="Tahoma" panose="020B0604030504040204" pitchFamily="34" charset="0"/>
              <a:cs typeface="Tahoma" panose="020B0604030504040204" pitchFamily="34" charset="0"/>
            </a:endParaRPr>
          </a:p>
          <a:p>
            <a:r>
              <a:rPr lang="en-GB" sz="1800" dirty="0" smtClean="0">
                <a:latin typeface="Tahoma" panose="020B0604030504040204" pitchFamily="34" charset="0"/>
                <a:ea typeface="Tahoma" panose="020B0604030504040204" pitchFamily="34" charset="0"/>
                <a:cs typeface="Tahoma" panose="020B0604030504040204" pitchFamily="34" charset="0"/>
              </a:rPr>
              <a:t>Security </a:t>
            </a:r>
            <a:r>
              <a:rPr lang="en-GB" sz="1800" dirty="0">
                <a:latin typeface="Tahoma" panose="020B0604030504040204" pitchFamily="34" charset="0"/>
                <a:ea typeface="Tahoma" panose="020B0604030504040204" pitchFamily="34" charset="0"/>
                <a:cs typeface="Tahoma" panose="020B0604030504040204" pitchFamily="34" charset="0"/>
              </a:rPr>
              <a:t>guidance for educational establishments includes:</a:t>
            </a:r>
          </a:p>
          <a:p>
            <a:pPr marL="273050" indent="-6350">
              <a:buFont typeface="Wingdings" panose="05000000000000000000" pitchFamily="2" charset="2"/>
              <a:buChar char="Ø"/>
            </a:pPr>
            <a:r>
              <a:rPr lang="en-GB" sz="1800" dirty="0" smtClean="0">
                <a:latin typeface="Tahoma" panose="020B0604030504040204" pitchFamily="34" charset="0"/>
                <a:ea typeface="Tahoma" panose="020B0604030504040204" pitchFamily="34" charset="0"/>
                <a:cs typeface="Tahoma" panose="020B0604030504040204" pitchFamily="34" charset="0"/>
              </a:rPr>
              <a:t> Search </a:t>
            </a:r>
            <a:r>
              <a:rPr lang="en-GB" sz="1800" dirty="0">
                <a:latin typeface="Tahoma" panose="020B0604030504040204" pitchFamily="34" charset="0"/>
                <a:ea typeface="Tahoma" panose="020B0604030504040204" pitchFamily="34" charset="0"/>
                <a:cs typeface="Tahoma" panose="020B0604030504040204" pitchFamily="34" charset="0"/>
              </a:rPr>
              <a:t>planning </a:t>
            </a:r>
            <a:r>
              <a:rPr lang="en-GB" sz="1800" dirty="0" smtClean="0">
                <a:latin typeface="Tahoma" panose="020B0604030504040204" pitchFamily="34" charset="0"/>
                <a:ea typeface="Tahoma" panose="020B0604030504040204" pitchFamily="34" charset="0"/>
                <a:cs typeface="Tahoma" panose="020B0604030504040204" pitchFamily="34" charset="0"/>
              </a:rPr>
              <a:t>guidance</a:t>
            </a:r>
            <a:endParaRPr lang="en-US" sz="1800" dirty="0">
              <a:latin typeface="Tahoma" panose="020B0604030504040204" pitchFamily="34" charset="0"/>
              <a:ea typeface="Tahoma" panose="020B0604030504040204" pitchFamily="34" charset="0"/>
              <a:cs typeface="Tahoma" panose="020B0604030504040204" pitchFamily="34" charset="0"/>
            </a:endParaRPr>
          </a:p>
          <a:p>
            <a:pPr marL="273050" indent="-6350">
              <a:buFont typeface="Wingdings" panose="05000000000000000000" pitchFamily="2" charset="2"/>
              <a:buChar char="Ø"/>
            </a:pPr>
            <a:r>
              <a:rPr lang="en-US" sz="1800" dirty="0">
                <a:latin typeface="Tahoma" panose="020B0604030504040204" pitchFamily="34" charset="0"/>
                <a:ea typeface="Tahoma" panose="020B0604030504040204" pitchFamily="34" charset="0"/>
                <a:cs typeface="Tahoma" panose="020B0604030504040204" pitchFamily="34" charset="0"/>
              </a:rPr>
              <a:t> </a:t>
            </a:r>
            <a:r>
              <a:rPr lang="en-GB" sz="1800" dirty="0" smtClean="0">
                <a:latin typeface="Tahoma" panose="020B0604030504040204" pitchFamily="34" charset="0"/>
                <a:ea typeface="Tahoma" panose="020B0604030504040204" pitchFamily="34" charset="0"/>
                <a:cs typeface="Tahoma" panose="020B0604030504040204" pitchFamily="34" charset="0"/>
              </a:rPr>
              <a:t>Guidance </a:t>
            </a:r>
            <a:r>
              <a:rPr lang="en-GB" sz="1800" dirty="0">
                <a:latin typeface="Tahoma" panose="020B0604030504040204" pitchFamily="34" charset="0"/>
                <a:ea typeface="Tahoma" panose="020B0604030504040204" pitchFamily="34" charset="0"/>
                <a:cs typeface="Tahoma" panose="020B0604030504040204" pitchFamily="34" charset="0"/>
              </a:rPr>
              <a:t>on receipt of a bomb </a:t>
            </a:r>
            <a:r>
              <a:rPr lang="en-GB" sz="1800" dirty="0" smtClean="0">
                <a:latin typeface="Tahoma" panose="020B0604030504040204" pitchFamily="34" charset="0"/>
                <a:ea typeface="Tahoma" panose="020B0604030504040204" pitchFamily="34" charset="0"/>
                <a:cs typeface="Tahoma" panose="020B0604030504040204" pitchFamily="34" charset="0"/>
              </a:rPr>
              <a:t>threat</a:t>
            </a:r>
          </a:p>
          <a:p>
            <a:pPr marL="273050" indent="-6350">
              <a:buFont typeface="Wingdings" panose="05000000000000000000" pitchFamily="2" charset="2"/>
              <a:buChar char="Ø"/>
            </a:pPr>
            <a:r>
              <a:rPr lang="en-GB" sz="1800" dirty="0">
                <a:latin typeface="Tahoma" panose="020B0604030504040204" pitchFamily="34" charset="0"/>
                <a:ea typeface="Tahoma" panose="020B0604030504040204" pitchFamily="34" charset="0"/>
                <a:cs typeface="Tahoma" panose="020B0604030504040204" pitchFamily="34" charset="0"/>
              </a:rPr>
              <a:t> </a:t>
            </a:r>
            <a:r>
              <a:rPr lang="en-GB" sz="1800" dirty="0" smtClean="0">
                <a:latin typeface="Tahoma" panose="020B0604030504040204" pitchFamily="34" charset="0"/>
                <a:ea typeface="Tahoma" panose="020B0604030504040204" pitchFamily="34" charset="0"/>
                <a:cs typeface="Tahoma" panose="020B0604030504040204" pitchFamily="34" charset="0"/>
              </a:rPr>
              <a:t>Bomb </a:t>
            </a:r>
            <a:r>
              <a:rPr lang="en-GB" sz="1800" dirty="0">
                <a:latin typeface="Tahoma" panose="020B0604030504040204" pitchFamily="34" charset="0"/>
                <a:ea typeface="Tahoma" panose="020B0604030504040204" pitchFamily="34" charset="0"/>
                <a:cs typeface="Tahoma" panose="020B0604030504040204" pitchFamily="34" charset="0"/>
              </a:rPr>
              <a:t>threat checklist </a:t>
            </a:r>
            <a:endParaRPr lang="en-GB" sz="1800" dirty="0">
              <a:latin typeface="Tahoma" panose="020B0604030504040204" pitchFamily="34" charset="0"/>
              <a:ea typeface="Tahoma" panose="020B0604030504040204" pitchFamily="34" charset="0"/>
              <a:cs typeface="Tahoma" panose="020B0604030504040204" pitchFamily="34" charset="0"/>
            </a:endParaRPr>
          </a:p>
          <a:p>
            <a:pPr marL="266700" indent="0">
              <a:buNone/>
            </a:pPr>
            <a:endParaRPr lang="en-US" sz="900" dirty="0">
              <a:latin typeface="Tahoma" panose="020B0604030504040204" pitchFamily="34" charset="0"/>
              <a:ea typeface="Tahoma" panose="020B0604030504040204" pitchFamily="34" charset="0"/>
              <a:cs typeface="Tahoma" panose="020B0604030504040204" pitchFamily="34" charset="0"/>
            </a:endParaRPr>
          </a:p>
          <a:p>
            <a:r>
              <a:rPr lang="en-GB" sz="1800" dirty="0">
                <a:latin typeface="Tahoma" panose="020B0604030504040204" pitchFamily="34" charset="0"/>
                <a:ea typeface="Tahoma" panose="020B0604030504040204" pitchFamily="34" charset="0"/>
                <a:cs typeface="Tahoma" panose="020B0604030504040204" pitchFamily="34" charset="0"/>
              </a:rPr>
              <a:t>If there is a need to review schools emergency planning, then the Leadership team will need </a:t>
            </a:r>
            <a:r>
              <a:rPr lang="en-GB" sz="1800" dirty="0" smtClean="0">
                <a:latin typeface="Tahoma" panose="020B0604030504040204" pitchFamily="34" charset="0"/>
                <a:ea typeface="Tahoma" panose="020B0604030504040204" pitchFamily="34" charset="0"/>
                <a:cs typeface="Tahoma" panose="020B0604030504040204" pitchFamily="34" charset="0"/>
              </a:rPr>
              <a:t>to consider </a:t>
            </a:r>
            <a:r>
              <a:rPr lang="en-GB" sz="1800" dirty="0">
                <a:latin typeface="Tahoma" panose="020B0604030504040204" pitchFamily="34" charset="0"/>
                <a:ea typeface="Tahoma" panose="020B0604030504040204" pitchFamily="34" charset="0"/>
                <a:cs typeface="Tahoma" panose="020B0604030504040204" pitchFamily="34" charset="0"/>
              </a:rPr>
              <a:t>the following:</a:t>
            </a:r>
            <a:endParaRPr lang="en-US" sz="1800" dirty="0">
              <a:latin typeface="Tahoma" panose="020B0604030504040204" pitchFamily="34" charset="0"/>
              <a:ea typeface="Tahoma" panose="020B0604030504040204" pitchFamily="34" charset="0"/>
              <a:cs typeface="Tahoma" panose="020B0604030504040204" pitchFamily="34" charset="0"/>
            </a:endParaRPr>
          </a:p>
          <a:p>
            <a:pPr marL="542925" indent="-276225">
              <a:buFont typeface="Wingdings" panose="05000000000000000000" pitchFamily="2" charset="2"/>
              <a:buChar char="Ø"/>
            </a:pPr>
            <a:r>
              <a:rPr lang="en-GB" sz="1800" dirty="0" smtClean="0">
                <a:latin typeface="Tahoma" panose="020B0604030504040204" pitchFamily="34" charset="0"/>
                <a:ea typeface="Tahoma" panose="020B0604030504040204" pitchFamily="34" charset="0"/>
                <a:cs typeface="Tahoma" panose="020B0604030504040204" pitchFamily="34" charset="0"/>
              </a:rPr>
              <a:t>Search </a:t>
            </a:r>
            <a:r>
              <a:rPr lang="en-GB" sz="1800" dirty="0">
                <a:latin typeface="Tahoma" panose="020B0604030504040204" pitchFamily="34" charset="0"/>
                <a:ea typeface="Tahoma" panose="020B0604030504040204" pitchFamily="34" charset="0"/>
                <a:cs typeface="Tahoma" panose="020B0604030504040204" pitchFamily="34" charset="0"/>
              </a:rPr>
              <a:t>Planning: Does the school have plans to search the site to deal effectively with either bomb threats or for secreted threat items; are the staff and pupils familiar with those plans and what to do if they find a suspicious item? </a:t>
            </a:r>
            <a:endParaRPr lang="en-US" sz="1800"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3605363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67544" y="764704"/>
            <a:ext cx="8064896" cy="408466"/>
          </a:xfrm>
        </p:spPr>
        <p:txBody>
          <a:bodyPr>
            <a:normAutofit/>
          </a:bodyPr>
          <a:lstStyle/>
          <a:p>
            <a:pPr algn="ctr"/>
            <a:r>
              <a:rPr lang="en-GB" sz="2000" b="1" dirty="0">
                <a:latin typeface="Tahoma" panose="020B0604030504040204" pitchFamily="34" charset="0"/>
                <a:ea typeface="Tahoma" panose="020B0604030504040204" pitchFamily="34" charset="0"/>
                <a:cs typeface="Tahoma" panose="020B0604030504040204" pitchFamily="34" charset="0"/>
              </a:rPr>
              <a:t>Advice</a:t>
            </a:r>
            <a:endParaRPr lang="en-US" sz="2000" b="1" dirty="0">
              <a:latin typeface="Tahoma" panose="020B0604030504040204" pitchFamily="34" charset="0"/>
              <a:ea typeface="Tahoma" panose="020B0604030504040204" pitchFamily="34" charset="0"/>
              <a:cs typeface="Tahoma" panose="020B0604030504040204" pitchFamily="34" charset="0"/>
            </a:endParaRPr>
          </a:p>
        </p:txBody>
      </p:sp>
      <p:sp>
        <p:nvSpPr>
          <p:cNvPr id="5" name="Content Placeholder 2"/>
          <p:cNvSpPr>
            <a:spLocks noGrp="1"/>
          </p:cNvSpPr>
          <p:nvPr>
            <p:ph idx="1"/>
          </p:nvPr>
        </p:nvSpPr>
        <p:spPr>
          <a:xfrm>
            <a:off x="539552" y="1556792"/>
            <a:ext cx="7992888" cy="3960440"/>
          </a:xfrm>
        </p:spPr>
        <p:txBody>
          <a:bodyPr>
            <a:normAutofit/>
          </a:bodyPr>
          <a:lstStyle/>
          <a:p>
            <a:pPr>
              <a:buFont typeface="Arial" panose="020B0604020202020204" pitchFamily="34" charset="0"/>
              <a:buChar char="•"/>
            </a:pPr>
            <a:r>
              <a:rPr lang="en-GB" sz="1800" b="1" dirty="0" smtClean="0">
                <a:latin typeface="Tahoma" panose="020B0604030504040204" pitchFamily="34" charset="0"/>
                <a:ea typeface="Tahoma" panose="020B0604030504040204" pitchFamily="34" charset="0"/>
                <a:cs typeface="Tahoma" panose="020B0604030504040204" pitchFamily="34" charset="0"/>
              </a:rPr>
              <a:t>Evacuation/</a:t>
            </a:r>
            <a:r>
              <a:rPr lang="en-GB" sz="1800" b="1" dirty="0" err="1" smtClean="0">
                <a:latin typeface="Tahoma" panose="020B0604030504040204" pitchFamily="34" charset="0"/>
                <a:ea typeface="Tahoma" panose="020B0604030504040204" pitchFamily="34" charset="0"/>
                <a:cs typeface="Tahoma" panose="020B0604030504040204" pitchFamily="34" charset="0"/>
              </a:rPr>
              <a:t>Invacuation</a:t>
            </a:r>
            <a:r>
              <a:rPr lang="en-GB" sz="1800" b="1" dirty="0" smtClean="0">
                <a:latin typeface="Tahoma" panose="020B0604030504040204" pitchFamily="34" charset="0"/>
                <a:ea typeface="Tahoma" panose="020B0604030504040204" pitchFamily="34" charset="0"/>
                <a:cs typeface="Tahoma" panose="020B0604030504040204" pitchFamily="34" charset="0"/>
              </a:rPr>
              <a:t> planning:</a:t>
            </a:r>
            <a:r>
              <a:rPr lang="en-GB" sz="1800" dirty="0" smtClean="0">
                <a:latin typeface="Tahoma" panose="020B0604030504040204" pitchFamily="34" charset="0"/>
                <a:ea typeface="Tahoma" panose="020B0604030504040204" pitchFamily="34" charset="0"/>
                <a:cs typeface="Tahoma" panose="020B0604030504040204" pitchFamily="34" charset="0"/>
              </a:rPr>
              <a:t> It is vital that schools are able to move  staff and students away from danger in a controlled way. Ensure that schools have a number of options available, well sign-posted and notified to people on the school site. Keeping routes clear. </a:t>
            </a:r>
          </a:p>
          <a:p>
            <a:pPr marL="0" indent="0">
              <a:buNone/>
            </a:pPr>
            <a:endParaRPr lang="en-GB" sz="800" dirty="0" smtClean="0">
              <a:latin typeface="Tahoma" panose="020B0604030504040204" pitchFamily="34" charset="0"/>
              <a:ea typeface="Tahoma" panose="020B0604030504040204" pitchFamily="34" charset="0"/>
              <a:cs typeface="Tahoma" panose="020B0604030504040204" pitchFamily="34" charset="0"/>
            </a:endParaRPr>
          </a:p>
          <a:p>
            <a:pPr>
              <a:buFont typeface="Arial" panose="020B0604020202020204" pitchFamily="34" charset="0"/>
              <a:buChar char="•"/>
            </a:pPr>
            <a:r>
              <a:rPr lang="en-GB" sz="1800" dirty="0" smtClean="0">
                <a:latin typeface="Tahoma" panose="020B0604030504040204" pitchFamily="34" charset="0"/>
                <a:ea typeface="Tahoma" panose="020B0604030504040204" pitchFamily="34" charset="0"/>
                <a:cs typeface="Tahoma" panose="020B0604030504040204" pitchFamily="34" charset="0"/>
              </a:rPr>
              <a:t>Sometimes </a:t>
            </a:r>
            <a:r>
              <a:rPr lang="en-GB" sz="1800" dirty="0">
                <a:latin typeface="Tahoma" panose="020B0604030504040204" pitchFamily="34" charset="0"/>
                <a:ea typeface="Tahoma" panose="020B0604030504040204" pitchFamily="34" charset="0"/>
                <a:cs typeface="Tahoma" panose="020B0604030504040204" pitchFamily="34" charset="0"/>
              </a:rPr>
              <a:t>it may be safer to remain inside a building; identify the most suitable internal spaces that staff and students can move to.</a:t>
            </a:r>
            <a:endParaRPr lang="en-US" sz="1800" dirty="0">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sz="1800" b="1" dirty="0" smtClean="0">
              <a:latin typeface="Tahoma" panose="020B0604030504040204" pitchFamily="34" charset="0"/>
              <a:ea typeface="Tahoma" panose="020B0604030504040204" pitchFamily="34" charset="0"/>
              <a:cs typeface="Tahoma" panose="020B0604030504040204" pitchFamily="34" charset="0"/>
            </a:endParaRPr>
          </a:p>
          <a:p>
            <a:pPr marL="0" indent="0">
              <a:buNone/>
            </a:pPr>
            <a:r>
              <a:rPr lang="en-GB" sz="1800" b="1" dirty="0" smtClean="0">
                <a:latin typeface="Tahoma" panose="020B0604030504040204" pitchFamily="34" charset="0"/>
                <a:ea typeface="Tahoma" panose="020B0604030504040204" pitchFamily="34" charset="0"/>
                <a:cs typeface="Tahoma" panose="020B0604030504040204" pitchFamily="34" charset="0"/>
              </a:rPr>
              <a:t>STAY </a:t>
            </a:r>
            <a:r>
              <a:rPr lang="en-GB" sz="1800" b="1" dirty="0">
                <a:latin typeface="Tahoma" panose="020B0604030504040204" pitchFamily="34" charset="0"/>
                <a:ea typeface="Tahoma" panose="020B0604030504040204" pitchFamily="34" charset="0"/>
                <a:cs typeface="Tahoma" panose="020B0604030504040204" pitchFamily="34" charset="0"/>
              </a:rPr>
              <a:t>SAFE Guidance for firearms and weapons attacks:</a:t>
            </a:r>
            <a:r>
              <a:rPr lang="en-GB" sz="1800" dirty="0">
                <a:latin typeface="Tahoma" panose="020B0604030504040204" pitchFamily="34" charset="0"/>
                <a:ea typeface="Tahoma" panose="020B0604030504040204" pitchFamily="34" charset="0"/>
                <a:cs typeface="Tahoma" panose="020B0604030504040204" pitchFamily="34" charset="0"/>
              </a:rPr>
              <a:t> Do the staff follow the Stay Safe principles </a:t>
            </a:r>
            <a:r>
              <a:rPr lang="en-GB" sz="1800" b="1" dirty="0">
                <a:latin typeface="Tahoma" panose="020B0604030504040204" pitchFamily="34" charset="0"/>
                <a:ea typeface="Tahoma" panose="020B0604030504040204" pitchFamily="34" charset="0"/>
                <a:cs typeface="Tahoma" panose="020B0604030504040204" pitchFamily="34" charset="0"/>
              </a:rPr>
              <a:t>RUN HIDE TELL?</a:t>
            </a:r>
            <a:endParaRPr lang="en-US" sz="1800" dirty="0">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sz="1800" b="1" dirty="0" smtClean="0">
              <a:latin typeface="Tahoma" panose="020B0604030504040204" pitchFamily="34" charset="0"/>
              <a:ea typeface="Tahoma" panose="020B0604030504040204" pitchFamily="34" charset="0"/>
              <a:cs typeface="Tahoma" panose="020B0604030504040204" pitchFamily="34" charset="0"/>
            </a:endParaRPr>
          </a:p>
          <a:p>
            <a:pPr marL="0" indent="0">
              <a:buNone/>
            </a:pPr>
            <a:r>
              <a:rPr lang="en-GB" sz="1800" b="1" dirty="0" smtClean="0">
                <a:latin typeface="Tahoma" panose="020B0604030504040204" pitchFamily="34" charset="0"/>
                <a:ea typeface="Tahoma" panose="020B0604030504040204" pitchFamily="34" charset="0"/>
                <a:cs typeface="Tahoma" panose="020B0604030504040204" pitchFamily="34" charset="0"/>
              </a:rPr>
              <a:t>Staff </a:t>
            </a:r>
            <a:r>
              <a:rPr lang="en-GB" sz="1800" b="1" dirty="0">
                <a:latin typeface="Tahoma" panose="020B0604030504040204" pitchFamily="34" charset="0"/>
                <a:ea typeface="Tahoma" panose="020B0604030504040204" pitchFamily="34" charset="0"/>
                <a:cs typeface="Tahoma" panose="020B0604030504040204" pitchFamily="34" charset="0"/>
              </a:rPr>
              <a:t>Awareness and Security Culture</a:t>
            </a:r>
            <a:r>
              <a:rPr lang="en-GB" sz="1800" dirty="0">
                <a:latin typeface="Tahoma" panose="020B0604030504040204" pitchFamily="34" charset="0"/>
                <a:ea typeface="Tahoma" panose="020B0604030504040204" pitchFamily="34" charset="0"/>
                <a:cs typeface="Tahoma" panose="020B0604030504040204" pitchFamily="34" charset="0"/>
              </a:rPr>
              <a:t>: Have staff been briefed on how they can recognise suspicious activity? </a:t>
            </a:r>
            <a:endParaRPr lang="en-US" sz="1800"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6883750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683568" y="836712"/>
            <a:ext cx="7861920" cy="351909"/>
          </a:xfrm>
        </p:spPr>
        <p:txBody>
          <a:bodyPr>
            <a:normAutofit/>
          </a:bodyPr>
          <a:lstStyle/>
          <a:p>
            <a:pPr algn="ctr"/>
            <a:r>
              <a:rPr lang="en-GB" sz="2000" b="1" dirty="0">
                <a:latin typeface="Tahoma" panose="020B0604030504040204" pitchFamily="34" charset="0"/>
                <a:ea typeface="Tahoma" panose="020B0604030504040204" pitchFamily="34" charset="0"/>
                <a:cs typeface="Tahoma" panose="020B0604030504040204" pitchFamily="34" charset="0"/>
              </a:rPr>
              <a:t>Advice continued</a:t>
            </a:r>
            <a:endParaRPr lang="en-US" sz="2000" b="1" dirty="0">
              <a:latin typeface="Tahoma" panose="020B0604030504040204" pitchFamily="34" charset="0"/>
              <a:ea typeface="Tahoma" panose="020B0604030504040204" pitchFamily="34" charset="0"/>
              <a:cs typeface="Tahoma" panose="020B0604030504040204" pitchFamily="34" charset="0"/>
            </a:endParaRPr>
          </a:p>
        </p:txBody>
      </p:sp>
      <p:sp>
        <p:nvSpPr>
          <p:cNvPr id="5" name="Content Placeholder 2"/>
          <p:cNvSpPr>
            <a:spLocks noGrp="1"/>
          </p:cNvSpPr>
          <p:nvPr>
            <p:ph idx="1"/>
          </p:nvPr>
        </p:nvSpPr>
        <p:spPr>
          <a:xfrm>
            <a:off x="467544" y="1628800"/>
            <a:ext cx="8208912" cy="3456384"/>
          </a:xfrm>
        </p:spPr>
        <p:txBody>
          <a:bodyPr>
            <a:normAutofit/>
          </a:bodyPr>
          <a:lstStyle/>
          <a:p>
            <a:r>
              <a:rPr lang="en-GB" sz="1800" b="1" dirty="0">
                <a:latin typeface="Tahoma" panose="020B0604030504040204" pitchFamily="34" charset="0"/>
                <a:ea typeface="Tahoma" panose="020B0604030504040204" pitchFamily="34" charset="0"/>
                <a:cs typeface="Tahoma" panose="020B0604030504040204" pitchFamily="34" charset="0"/>
              </a:rPr>
              <a:t>Preparedness:</a:t>
            </a:r>
            <a:r>
              <a:rPr lang="en-GB" sz="1800" dirty="0">
                <a:latin typeface="Tahoma" panose="020B0604030504040204" pitchFamily="34" charset="0"/>
                <a:ea typeface="Tahoma" panose="020B0604030504040204" pitchFamily="34" charset="0"/>
                <a:cs typeface="Tahoma" panose="020B0604030504040204" pitchFamily="34" charset="0"/>
              </a:rPr>
              <a:t> Are your first aid kits and emergency grab bags checked regularly, complete and </a:t>
            </a:r>
            <a:r>
              <a:rPr lang="en-GB" sz="1800" dirty="0" smtClean="0">
                <a:latin typeface="Tahoma" panose="020B0604030504040204" pitchFamily="34" charset="0"/>
                <a:ea typeface="Tahoma" panose="020B0604030504040204" pitchFamily="34" charset="0"/>
                <a:cs typeface="Tahoma" panose="020B0604030504040204" pitchFamily="34" charset="0"/>
              </a:rPr>
              <a:t>accessible?</a:t>
            </a:r>
          </a:p>
          <a:p>
            <a:pPr marL="0" indent="0">
              <a:buNone/>
            </a:pPr>
            <a:endParaRPr lang="en-US" sz="800" dirty="0">
              <a:latin typeface="Tahoma" panose="020B0604030504040204" pitchFamily="34" charset="0"/>
              <a:ea typeface="Tahoma" panose="020B0604030504040204" pitchFamily="34" charset="0"/>
              <a:cs typeface="Tahoma" panose="020B0604030504040204" pitchFamily="34" charset="0"/>
            </a:endParaRPr>
          </a:p>
          <a:p>
            <a:r>
              <a:rPr lang="en-GB" sz="1800" b="1" dirty="0" smtClean="0">
                <a:latin typeface="Tahoma" panose="020B0604030504040204" pitchFamily="34" charset="0"/>
                <a:ea typeface="Tahoma" panose="020B0604030504040204" pitchFamily="34" charset="0"/>
                <a:cs typeface="Tahoma" panose="020B0604030504040204" pitchFamily="34" charset="0"/>
              </a:rPr>
              <a:t>Physical </a:t>
            </a:r>
            <a:r>
              <a:rPr lang="en-GB" sz="1800" b="1" dirty="0">
                <a:latin typeface="Tahoma" panose="020B0604030504040204" pitchFamily="34" charset="0"/>
                <a:ea typeface="Tahoma" panose="020B0604030504040204" pitchFamily="34" charset="0"/>
                <a:cs typeface="Tahoma" panose="020B0604030504040204" pitchFamily="34" charset="0"/>
              </a:rPr>
              <a:t>Security:</a:t>
            </a:r>
            <a:r>
              <a:rPr lang="en-GB" sz="1800" dirty="0">
                <a:latin typeface="Tahoma" panose="020B0604030504040204" pitchFamily="34" charset="0"/>
                <a:ea typeface="Tahoma" panose="020B0604030504040204" pitchFamily="34" charset="0"/>
                <a:cs typeface="Tahoma" panose="020B0604030504040204" pitchFamily="34" charset="0"/>
              </a:rPr>
              <a:t> Have you checked CCTV systems? Are they all working correctly? Are the date/time stamps accurate</a:t>
            </a:r>
            <a:r>
              <a:rPr lang="en-GB" sz="1800" dirty="0" smtClean="0">
                <a:latin typeface="Tahoma" panose="020B0604030504040204" pitchFamily="34" charset="0"/>
                <a:ea typeface="Tahoma" panose="020B0604030504040204" pitchFamily="34" charset="0"/>
                <a:cs typeface="Tahoma" panose="020B0604030504040204" pitchFamily="34" charset="0"/>
              </a:rPr>
              <a:t>?</a:t>
            </a:r>
          </a:p>
          <a:p>
            <a:pPr marL="0" indent="0">
              <a:buNone/>
            </a:pPr>
            <a:endParaRPr lang="en-US" sz="800" dirty="0">
              <a:latin typeface="Tahoma" panose="020B0604030504040204" pitchFamily="34" charset="0"/>
              <a:ea typeface="Tahoma" panose="020B0604030504040204" pitchFamily="34" charset="0"/>
              <a:cs typeface="Tahoma" panose="020B0604030504040204" pitchFamily="34" charset="0"/>
            </a:endParaRPr>
          </a:p>
          <a:p>
            <a:r>
              <a:rPr lang="en-GB" sz="1800" b="1" dirty="0">
                <a:latin typeface="Tahoma" panose="020B0604030504040204" pitchFamily="34" charset="0"/>
                <a:ea typeface="Tahoma" panose="020B0604030504040204" pitchFamily="34" charset="0"/>
                <a:cs typeface="Tahoma" panose="020B0604030504040204" pitchFamily="34" charset="0"/>
              </a:rPr>
              <a:t>Mail handling: </a:t>
            </a:r>
            <a:r>
              <a:rPr lang="en-GB" sz="1800" dirty="0">
                <a:latin typeface="Tahoma" panose="020B0604030504040204" pitchFamily="34" charset="0"/>
                <a:ea typeface="Tahoma" panose="020B0604030504040204" pitchFamily="34" charset="0"/>
                <a:cs typeface="Tahoma" panose="020B0604030504040204" pitchFamily="34" charset="0"/>
              </a:rPr>
              <a:t>a threat may still exist from items delivered to the establishment by hand or by post. Are the staff familiar with indicators for suspicious deliveries</a:t>
            </a:r>
            <a:r>
              <a:rPr lang="en-GB" sz="1800" dirty="0" smtClean="0">
                <a:latin typeface="Tahoma" panose="020B0604030504040204" pitchFamily="34" charset="0"/>
                <a:ea typeface="Tahoma" panose="020B0604030504040204" pitchFamily="34" charset="0"/>
                <a:cs typeface="Tahoma" panose="020B0604030504040204" pitchFamily="34" charset="0"/>
              </a:rPr>
              <a:t>?</a:t>
            </a:r>
          </a:p>
          <a:p>
            <a:pPr marL="0" indent="0">
              <a:buNone/>
            </a:pPr>
            <a:endParaRPr lang="en-US" sz="800" dirty="0">
              <a:latin typeface="Tahoma" panose="020B0604030504040204" pitchFamily="34" charset="0"/>
              <a:ea typeface="Tahoma" panose="020B0604030504040204" pitchFamily="34" charset="0"/>
              <a:cs typeface="Tahoma" panose="020B0604030504040204" pitchFamily="34" charset="0"/>
            </a:endParaRPr>
          </a:p>
          <a:p>
            <a:r>
              <a:rPr lang="en-GB" sz="1800" dirty="0">
                <a:latin typeface="Tahoma" panose="020B0604030504040204" pitchFamily="34" charset="0"/>
                <a:ea typeface="Tahoma" panose="020B0604030504040204" pitchFamily="34" charset="0"/>
                <a:cs typeface="Tahoma" panose="020B0604030504040204" pitchFamily="34" charset="0"/>
              </a:rPr>
              <a:t>There is no change to the UK terrorist threat level, which remains at </a:t>
            </a:r>
            <a:r>
              <a:rPr lang="en-GB" sz="1800" b="1" dirty="0">
                <a:latin typeface="Tahoma" panose="020B0604030504040204" pitchFamily="34" charset="0"/>
                <a:ea typeface="Tahoma" panose="020B0604030504040204" pitchFamily="34" charset="0"/>
                <a:cs typeface="Tahoma" panose="020B0604030504040204" pitchFamily="34" charset="0"/>
              </a:rPr>
              <a:t>SEVERE;</a:t>
            </a:r>
            <a:r>
              <a:rPr lang="en-GB" sz="1800" dirty="0">
                <a:latin typeface="Tahoma" panose="020B0604030504040204" pitchFamily="34" charset="0"/>
                <a:ea typeface="Tahoma" panose="020B0604030504040204" pitchFamily="34" charset="0"/>
                <a:cs typeface="Tahoma" panose="020B0604030504040204" pitchFamily="34" charset="0"/>
              </a:rPr>
              <a:t> meaning an attack is highly likely</a:t>
            </a:r>
            <a:r>
              <a:rPr lang="en-US" sz="1800" dirty="0">
                <a:effectLst/>
                <a:latin typeface="Tahoma" panose="020B0604030504040204" pitchFamily="34" charset="0"/>
                <a:ea typeface="Tahoma" panose="020B0604030504040204" pitchFamily="34" charset="0"/>
                <a:cs typeface="Tahoma" panose="020B0604030504040204" pitchFamily="34" charset="0"/>
              </a:rPr>
              <a:t> </a:t>
            </a:r>
            <a:endParaRPr lang="en-US" sz="1800"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621445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251520" y="836712"/>
            <a:ext cx="8582000" cy="533475"/>
          </a:xfrm>
        </p:spPr>
        <p:txBody>
          <a:bodyPr>
            <a:normAutofit/>
          </a:bodyPr>
          <a:lstStyle/>
          <a:p>
            <a:pPr algn="ctr"/>
            <a:r>
              <a:rPr lang="en-GB" sz="2000" b="1" dirty="0">
                <a:latin typeface="Tahoma" panose="020B0604030504040204" pitchFamily="34" charset="0"/>
                <a:ea typeface="Tahoma" panose="020B0604030504040204" pitchFamily="34" charset="0"/>
                <a:cs typeface="Tahoma" panose="020B0604030504040204" pitchFamily="34" charset="0"/>
              </a:rPr>
              <a:t>Recommended guidance</a:t>
            </a:r>
            <a:endParaRPr lang="en-US" sz="2000" b="1" dirty="0">
              <a:latin typeface="Tahoma" panose="020B0604030504040204" pitchFamily="34" charset="0"/>
              <a:ea typeface="Tahoma" panose="020B0604030504040204" pitchFamily="34" charset="0"/>
              <a:cs typeface="Tahoma" panose="020B0604030504040204" pitchFamily="34" charset="0"/>
            </a:endParaRPr>
          </a:p>
        </p:txBody>
      </p:sp>
      <p:sp>
        <p:nvSpPr>
          <p:cNvPr id="5" name="Content Placeholder 2"/>
          <p:cNvSpPr>
            <a:spLocks noGrp="1"/>
          </p:cNvSpPr>
          <p:nvPr>
            <p:ph idx="1"/>
          </p:nvPr>
        </p:nvSpPr>
        <p:spPr>
          <a:xfrm>
            <a:off x="395536" y="1916832"/>
            <a:ext cx="8208912" cy="2520280"/>
          </a:xfrm>
        </p:spPr>
        <p:txBody>
          <a:bodyPr>
            <a:normAutofit/>
          </a:bodyPr>
          <a:lstStyle/>
          <a:p>
            <a:r>
              <a:rPr lang="en-GB" sz="1800" b="1" dirty="0">
                <a:latin typeface="Tahoma" panose="020B0604030504040204" pitchFamily="34" charset="0"/>
                <a:ea typeface="Tahoma" panose="020B0604030504040204" pitchFamily="34" charset="0"/>
                <a:cs typeface="Tahoma" panose="020B0604030504040204" pitchFamily="34" charset="0"/>
              </a:rPr>
              <a:t>Security guidance for educational establishments</a:t>
            </a:r>
            <a:br>
              <a:rPr lang="en-GB" sz="1800" b="1" dirty="0">
                <a:latin typeface="Tahoma" panose="020B0604030504040204" pitchFamily="34" charset="0"/>
                <a:ea typeface="Tahoma" panose="020B0604030504040204" pitchFamily="34" charset="0"/>
                <a:cs typeface="Tahoma" panose="020B0604030504040204" pitchFamily="34" charset="0"/>
              </a:rPr>
            </a:br>
            <a:r>
              <a:rPr lang="en-GB" sz="1800" u="sng" dirty="0">
                <a:latin typeface="Tahoma" panose="020B0604030504040204" pitchFamily="34" charset="0"/>
                <a:ea typeface="Tahoma" panose="020B0604030504040204" pitchFamily="34" charset="0"/>
                <a:cs typeface="Tahoma" panose="020B0604030504040204" pitchFamily="34" charset="0"/>
                <a:hlinkClick r:id="rId2"/>
              </a:rPr>
              <a:t>https://www.gov.uk/government/publications/counter-terrorism-protective-security-advice-for-higher-and-further-education</a:t>
            </a:r>
            <a:r>
              <a:rPr lang="en-GB" sz="1800" dirty="0">
                <a:latin typeface="Tahoma" panose="020B0604030504040204" pitchFamily="34" charset="0"/>
                <a:ea typeface="Tahoma" panose="020B0604030504040204" pitchFamily="34" charset="0"/>
                <a:cs typeface="Tahoma" panose="020B0604030504040204" pitchFamily="34" charset="0"/>
              </a:rPr>
              <a:t>  </a:t>
            </a:r>
            <a:endParaRPr lang="en-GB" sz="1800" dirty="0" smtClean="0">
              <a:latin typeface="Tahoma" panose="020B0604030504040204" pitchFamily="34" charset="0"/>
              <a:ea typeface="Tahoma" panose="020B0604030504040204" pitchFamily="34" charset="0"/>
              <a:cs typeface="Tahoma" panose="020B0604030504040204" pitchFamily="34" charset="0"/>
            </a:endParaRPr>
          </a:p>
          <a:p>
            <a:pPr marL="0" indent="0">
              <a:buNone/>
            </a:pPr>
            <a:endParaRPr lang="en-US" sz="1800" dirty="0">
              <a:latin typeface="Tahoma" panose="020B0604030504040204" pitchFamily="34" charset="0"/>
              <a:ea typeface="Tahoma" panose="020B0604030504040204" pitchFamily="34" charset="0"/>
              <a:cs typeface="Tahoma" panose="020B0604030504040204" pitchFamily="34" charset="0"/>
            </a:endParaRPr>
          </a:p>
          <a:p>
            <a:r>
              <a:rPr lang="en-GB" sz="1800" b="1" dirty="0">
                <a:latin typeface="Tahoma" panose="020B0604030504040204" pitchFamily="34" charset="0"/>
                <a:ea typeface="Tahoma" panose="020B0604030504040204" pitchFamily="34" charset="0"/>
                <a:cs typeface="Tahoma" panose="020B0604030504040204" pitchFamily="34" charset="0"/>
              </a:rPr>
              <a:t>Search planning guidance</a:t>
            </a:r>
            <a:br>
              <a:rPr lang="en-GB" sz="1800" b="1" dirty="0">
                <a:latin typeface="Tahoma" panose="020B0604030504040204" pitchFamily="34" charset="0"/>
                <a:ea typeface="Tahoma" panose="020B0604030504040204" pitchFamily="34" charset="0"/>
                <a:cs typeface="Tahoma" panose="020B0604030504040204" pitchFamily="34" charset="0"/>
              </a:rPr>
            </a:br>
            <a:r>
              <a:rPr lang="en-GB" sz="1800" u="sng" dirty="0">
                <a:latin typeface="Tahoma" panose="020B0604030504040204" pitchFamily="34" charset="0"/>
                <a:ea typeface="Tahoma" panose="020B0604030504040204" pitchFamily="34" charset="0"/>
                <a:cs typeface="Tahoma" panose="020B0604030504040204" pitchFamily="34" charset="0"/>
                <a:hlinkClick r:id="rId3"/>
              </a:rPr>
              <a:t>http://www.cpni.gov.uk/Security-Planning/Business-continuity-plan/Search-premises/</a:t>
            </a:r>
            <a:r>
              <a:rPr lang="en-US" sz="1800" dirty="0">
                <a:effectLst/>
                <a:latin typeface="Tahoma" panose="020B0604030504040204" pitchFamily="34" charset="0"/>
                <a:ea typeface="Tahoma" panose="020B0604030504040204" pitchFamily="34" charset="0"/>
                <a:cs typeface="Tahoma" panose="020B0604030504040204" pitchFamily="34" charset="0"/>
              </a:rPr>
              <a:t> </a:t>
            </a:r>
            <a:endParaRPr lang="en-US" sz="1800"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5400983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898</TotalTime>
  <Words>1156</Words>
  <Application>Microsoft Office PowerPoint</Application>
  <PresentationFormat>On-screen Show (4:3)</PresentationFormat>
  <Paragraphs>139</Paragraphs>
  <Slides>19</Slides>
  <Notes>1</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Flow</vt:lpstr>
      <vt:lpstr>Strengthening Safeguarding by implementing strategies to address Radicalisation and Extremism </vt:lpstr>
      <vt:lpstr>What was driving the need for change? </vt:lpstr>
      <vt:lpstr>Counter Terrorism and Security Act 2015 </vt:lpstr>
      <vt:lpstr>Prevent Strategy </vt:lpstr>
      <vt:lpstr>Where schools are concerned  </vt:lpstr>
      <vt:lpstr>Safeguarding </vt:lpstr>
      <vt:lpstr>Understanding Religious Extremism </vt:lpstr>
      <vt:lpstr>Vulnerabilities</vt:lpstr>
      <vt:lpstr>Media influence  </vt:lpstr>
      <vt:lpstr>Profiling the ‘terrorist’ </vt:lpstr>
      <vt:lpstr>So what are the signs? </vt:lpstr>
      <vt:lpstr>Building a team, sharing the vision </vt:lpstr>
      <vt:lpstr>PowerPoint Presentation</vt:lpstr>
      <vt:lpstr>PowerPoint Presentation</vt:lpstr>
      <vt:lpstr>NaCTSO Guidance 2016</vt:lpstr>
      <vt:lpstr>Summary</vt:lpstr>
      <vt:lpstr>Advice</vt:lpstr>
      <vt:lpstr>Advice continued</vt:lpstr>
      <vt:lpstr>Recommended guidance</vt:lpstr>
    </vt:vector>
  </TitlesOfParts>
  <Company>Hewlett-Packard Company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Dealing with Parental Discussions</dc:title>
  <dc:creator>ch004</dc:creator>
  <cp:lastModifiedBy>SLTS</cp:lastModifiedBy>
  <cp:revision>93</cp:revision>
  <dcterms:created xsi:type="dcterms:W3CDTF">2014-06-25T12:03:08Z</dcterms:created>
  <dcterms:modified xsi:type="dcterms:W3CDTF">2016-03-08T10:50:43Z</dcterms:modified>
</cp:coreProperties>
</file>