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</p:sldMasterIdLst>
  <p:notesMasterIdLst>
    <p:notesMasterId r:id="rId28"/>
  </p:notesMasterIdLst>
  <p:sldIdLst>
    <p:sldId id="272" r:id="rId3"/>
    <p:sldId id="267" r:id="rId4"/>
    <p:sldId id="257" r:id="rId5"/>
    <p:sldId id="258" r:id="rId6"/>
    <p:sldId id="259" r:id="rId7"/>
    <p:sldId id="268" r:id="rId8"/>
    <p:sldId id="951" r:id="rId9"/>
    <p:sldId id="952" r:id="rId10"/>
    <p:sldId id="953" r:id="rId11"/>
    <p:sldId id="954" r:id="rId12"/>
    <p:sldId id="955" r:id="rId13"/>
    <p:sldId id="956" r:id="rId14"/>
    <p:sldId id="958" r:id="rId15"/>
    <p:sldId id="281" r:id="rId16"/>
    <p:sldId id="269" r:id="rId17"/>
    <p:sldId id="966" r:id="rId18"/>
    <p:sldId id="967" r:id="rId19"/>
    <p:sldId id="968" r:id="rId20"/>
    <p:sldId id="969" r:id="rId21"/>
    <p:sldId id="947" r:id="rId22"/>
    <p:sldId id="349" r:id="rId23"/>
    <p:sldId id="939" r:id="rId24"/>
    <p:sldId id="943" r:id="rId25"/>
    <p:sldId id="352" r:id="rId26"/>
    <p:sldId id="974" r:id="rId2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92B8356-7AE4-EA67-7A2B-3EAAC3288CA3}" name="Vaughan,Jeremy swp5905" initials="JV" userId="S::Jeremy.Vaughan2020@south-wales.police.uk::a49b2a2e-05a5-4163-b525-c9d668de9c6b" providerId="AD"/>
  <p188:author id="{49273F9A-6A07-DB4E-1ED4-A7947FE2C329}" name="Smart,Caroline swp53675" initials="CS" userId="S::Caroline.Smart@south-wales.police.uk::8b7622ee-2de3-4e55-8cf5-8deff3f48ce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05" autoAdjust="0"/>
  </p:normalViewPr>
  <p:slideViewPr>
    <p:cSldViewPr snapToGrid="0">
      <p:cViewPr varScale="1">
        <p:scale>
          <a:sx n="70" d="100"/>
          <a:sy n="70" d="100"/>
        </p:scale>
        <p:origin x="536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8376"/>
    </p:cViewPr>
  </p:sorterViewPr>
  <p:notesViewPr>
    <p:cSldViewPr snapToGrid="0">
      <p:cViewPr varScale="1">
        <p:scale>
          <a:sx n="52" d="100"/>
          <a:sy n="52" d="100"/>
        </p:scale>
        <p:origin x="2688" y="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8/10/relationships/authors" Target="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B75886-2D92-4F05-A4F2-D2411B88655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A720A8-6408-4F70-AC9D-EE7E09C7DA9F}">
      <dgm:prSet phldrT="[Text]"/>
      <dgm:spPr>
        <a:solidFill>
          <a:srgbClr val="0A4479"/>
        </a:solidFill>
      </dgm:spPr>
      <dgm:t>
        <a:bodyPr/>
        <a:lstStyle/>
        <a:p>
          <a:r>
            <a:rPr lang="en-GB"/>
            <a:t>Police and Crime Commissioner elections</a:t>
          </a:r>
        </a:p>
      </dgm:t>
    </dgm:pt>
    <dgm:pt modelId="{DAE59602-82A4-436E-A23A-B10E0E38809B}" type="parTrans" cxnId="{2DB6C272-DEB0-4FEE-A531-E55B210833C5}">
      <dgm:prSet/>
      <dgm:spPr/>
      <dgm:t>
        <a:bodyPr/>
        <a:lstStyle/>
        <a:p>
          <a:endParaRPr lang="en-GB"/>
        </a:p>
      </dgm:t>
    </dgm:pt>
    <dgm:pt modelId="{28CCB73D-861B-440E-9672-2CD049482573}" type="sibTrans" cxnId="{2DB6C272-DEB0-4FEE-A531-E55B210833C5}">
      <dgm:prSet/>
      <dgm:spPr>
        <a:solidFill>
          <a:srgbClr val="00B2BB"/>
        </a:solidFill>
      </dgm:spPr>
      <dgm:t>
        <a:bodyPr/>
        <a:lstStyle/>
        <a:p>
          <a:endParaRPr lang="en-GB"/>
        </a:p>
      </dgm:t>
    </dgm:pt>
    <dgm:pt modelId="{1A680B45-293A-480C-BE5D-ECDFB7D8DCF1}">
      <dgm:prSet phldrT="[Text]"/>
      <dgm:spPr>
        <a:solidFill>
          <a:srgbClr val="0A4479"/>
        </a:solidFill>
      </dgm:spPr>
      <dgm:t>
        <a:bodyPr/>
        <a:lstStyle/>
        <a:p>
          <a:r>
            <a:rPr lang="en-GB"/>
            <a:t>Programme planning and mobilisation</a:t>
          </a:r>
        </a:p>
      </dgm:t>
    </dgm:pt>
    <dgm:pt modelId="{18F22324-ACB0-4038-B442-FBA14373FD7A}" type="parTrans" cxnId="{72DE3A47-96FD-4B28-AAEF-042DBE229803}">
      <dgm:prSet/>
      <dgm:spPr/>
      <dgm:t>
        <a:bodyPr/>
        <a:lstStyle/>
        <a:p>
          <a:endParaRPr lang="en-GB"/>
        </a:p>
      </dgm:t>
    </dgm:pt>
    <dgm:pt modelId="{80C5D57E-CF0C-40A6-AE2C-6169540C9F4F}" type="sibTrans" cxnId="{72DE3A47-96FD-4B28-AAEF-042DBE229803}">
      <dgm:prSet/>
      <dgm:spPr>
        <a:solidFill>
          <a:srgbClr val="00B2BB"/>
        </a:solidFill>
      </dgm:spPr>
      <dgm:t>
        <a:bodyPr/>
        <a:lstStyle/>
        <a:p>
          <a:endParaRPr lang="en-GB"/>
        </a:p>
      </dgm:t>
    </dgm:pt>
    <dgm:pt modelId="{442F8942-3DA4-459D-B5FF-27BB440F3736}">
      <dgm:prSet phldrT="[Text]"/>
      <dgm:spPr>
        <a:solidFill>
          <a:srgbClr val="0A4479"/>
        </a:solidFill>
      </dgm:spPr>
      <dgm:t>
        <a:bodyPr/>
        <a:lstStyle/>
        <a:p>
          <a:r>
            <a:rPr lang="en-GB"/>
            <a:t>Commenced consultation and engagement with public and professional stakeholders. Commenced data and evidence gathering</a:t>
          </a:r>
        </a:p>
      </dgm:t>
    </dgm:pt>
    <dgm:pt modelId="{BABD260C-203E-47FB-A424-574928DF70A6}" type="parTrans" cxnId="{EF94477B-6FEE-4E8E-90E3-78787B14FCED}">
      <dgm:prSet/>
      <dgm:spPr/>
      <dgm:t>
        <a:bodyPr/>
        <a:lstStyle/>
        <a:p>
          <a:endParaRPr lang="en-GB"/>
        </a:p>
      </dgm:t>
    </dgm:pt>
    <dgm:pt modelId="{37D63BB5-79BE-48C3-B85D-99C899775835}" type="sibTrans" cxnId="{EF94477B-6FEE-4E8E-90E3-78787B14FCED}">
      <dgm:prSet/>
      <dgm:spPr>
        <a:solidFill>
          <a:srgbClr val="00B2BB"/>
        </a:solidFill>
      </dgm:spPr>
      <dgm:t>
        <a:bodyPr/>
        <a:lstStyle/>
        <a:p>
          <a:endParaRPr lang="en-GB"/>
        </a:p>
      </dgm:t>
    </dgm:pt>
    <dgm:pt modelId="{39DF40F1-70FF-4E1D-8585-FA6E44DAB219}">
      <dgm:prSet/>
      <dgm:spPr>
        <a:solidFill>
          <a:srgbClr val="0A4479"/>
        </a:solidFill>
      </dgm:spPr>
      <dgm:t>
        <a:bodyPr/>
        <a:lstStyle/>
        <a:p>
          <a:r>
            <a:rPr lang="en-GB"/>
            <a:t>Commenced formal consultation with Police and Crime Panel and with Chief Constable</a:t>
          </a:r>
        </a:p>
      </dgm:t>
    </dgm:pt>
    <dgm:pt modelId="{04AB59D1-C7FE-484F-8845-6843EB7A103D}" type="parTrans" cxnId="{2588F69E-8B12-433A-AF6B-E981EA9ECBDF}">
      <dgm:prSet/>
      <dgm:spPr/>
      <dgm:t>
        <a:bodyPr/>
        <a:lstStyle/>
        <a:p>
          <a:endParaRPr lang="en-GB"/>
        </a:p>
      </dgm:t>
    </dgm:pt>
    <dgm:pt modelId="{A988704B-58FA-4EFB-8518-980AA414F840}" type="sibTrans" cxnId="{2588F69E-8B12-433A-AF6B-E981EA9ECBDF}">
      <dgm:prSet/>
      <dgm:spPr>
        <a:solidFill>
          <a:srgbClr val="00B2BB"/>
        </a:solidFill>
      </dgm:spPr>
      <dgm:t>
        <a:bodyPr/>
        <a:lstStyle/>
        <a:p>
          <a:endParaRPr lang="en-GB"/>
        </a:p>
      </dgm:t>
    </dgm:pt>
    <dgm:pt modelId="{CF828F59-E2AF-4662-A377-3E08499A887B}">
      <dgm:prSet/>
      <dgm:spPr>
        <a:solidFill>
          <a:srgbClr val="0A4479"/>
        </a:solidFill>
      </dgm:spPr>
      <dgm:t>
        <a:bodyPr/>
        <a:lstStyle/>
        <a:p>
          <a:r>
            <a:rPr lang="en-GB"/>
            <a:t>Ongoing consultation with Police and Crime Panel and Chief Constable.  Updating and refinement of Plan</a:t>
          </a:r>
        </a:p>
      </dgm:t>
    </dgm:pt>
    <dgm:pt modelId="{A6CB21D9-7E06-42DB-BADA-D46C0994D69D}" type="parTrans" cxnId="{9DFAEAC5-C017-4987-8624-5C4A93D4176E}">
      <dgm:prSet/>
      <dgm:spPr/>
      <dgm:t>
        <a:bodyPr/>
        <a:lstStyle/>
        <a:p>
          <a:endParaRPr lang="en-GB"/>
        </a:p>
      </dgm:t>
    </dgm:pt>
    <dgm:pt modelId="{AF5B0CD7-233F-408B-8F5B-CF9E295EE26A}" type="sibTrans" cxnId="{9DFAEAC5-C017-4987-8624-5C4A93D4176E}">
      <dgm:prSet/>
      <dgm:spPr>
        <a:solidFill>
          <a:srgbClr val="00B2BB"/>
        </a:solidFill>
      </dgm:spPr>
      <dgm:t>
        <a:bodyPr/>
        <a:lstStyle/>
        <a:p>
          <a:endParaRPr lang="en-GB"/>
        </a:p>
      </dgm:t>
    </dgm:pt>
    <dgm:pt modelId="{C02C65F3-F2BD-45C4-A609-C4A711DB2030}">
      <dgm:prSet/>
      <dgm:spPr>
        <a:solidFill>
          <a:srgbClr val="0A4479"/>
        </a:solidFill>
      </dgm:spPr>
      <dgm:t>
        <a:bodyPr/>
        <a:lstStyle/>
        <a:p>
          <a:r>
            <a:rPr lang="en-GB"/>
            <a:t>Design and launch of the South Wales Police, Crime and Justice Plan</a:t>
          </a:r>
        </a:p>
      </dgm:t>
    </dgm:pt>
    <dgm:pt modelId="{73604D49-A16D-43B1-B508-1652F534D5CF}" type="parTrans" cxnId="{2BC1E28C-6BDD-4F81-84DF-CE1BA722D9C1}">
      <dgm:prSet/>
      <dgm:spPr/>
      <dgm:t>
        <a:bodyPr/>
        <a:lstStyle/>
        <a:p>
          <a:endParaRPr lang="en-GB"/>
        </a:p>
      </dgm:t>
    </dgm:pt>
    <dgm:pt modelId="{B86981CC-6881-49FC-AE1F-5367018397FE}" type="sibTrans" cxnId="{2BC1E28C-6BDD-4F81-84DF-CE1BA722D9C1}">
      <dgm:prSet/>
      <dgm:spPr/>
      <dgm:t>
        <a:bodyPr/>
        <a:lstStyle/>
        <a:p>
          <a:endParaRPr lang="en-GB"/>
        </a:p>
      </dgm:t>
    </dgm:pt>
    <dgm:pt modelId="{7DD5DEB4-736B-4D4D-A568-3BC5479AB15E}" type="pres">
      <dgm:prSet presAssocID="{D2B75886-2D92-4F05-A4F2-D2411B886558}" presName="Name0" presStyleCnt="0">
        <dgm:presLayoutVars>
          <dgm:dir/>
          <dgm:resizeHandles val="exact"/>
        </dgm:presLayoutVars>
      </dgm:prSet>
      <dgm:spPr/>
    </dgm:pt>
    <dgm:pt modelId="{5C01BAD0-A7CE-4330-85EF-254B802539B5}" type="pres">
      <dgm:prSet presAssocID="{30A720A8-6408-4F70-AC9D-EE7E09C7DA9F}" presName="node" presStyleLbl="node1" presStyleIdx="0" presStyleCnt="6">
        <dgm:presLayoutVars>
          <dgm:bulletEnabled val="1"/>
        </dgm:presLayoutVars>
      </dgm:prSet>
      <dgm:spPr/>
    </dgm:pt>
    <dgm:pt modelId="{FD00651C-86C6-4AA3-BF63-4DF733407557}" type="pres">
      <dgm:prSet presAssocID="{28CCB73D-861B-440E-9672-2CD049482573}" presName="sibTrans" presStyleLbl="sibTrans2D1" presStyleIdx="0" presStyleCnt="5"/>
      <dgm:spPr/>
    </dgm:pt>
    <dgm:pt modelId="{158A2D91-A8F1-4742-88FE-01D6B9DE4D8D}" type="pres">
      <dgm:prSet presAssocID="{28CCB73D-861B-440E-9672-2CD049482573}" presName="connectorText" presStyleLbl="sibTrans2D1" presStyleIdx="0" presStyleCnt="5"/>
      <dgm:spPr/>
    </dgm:pt>
    <dgm:pt modelId="{934E65DE-0AD5-45E0-8CC9-37CA6977EED1}" type="pres">
      <dgm:prSet presAssocID="{1A680B45-293A-480C-BE5D-ECDFB7D8DCF1}" presName="node" presStyleLbl="node1" presStyleIdx="1" presStyleCnt="6">
        <dgm:presLayoutVars>
          <dgm:bulletEnabled val="1"/>
        </dgm:presLayoutVars>
      </dgm:prSet>
      <dgm:spPr/>
    </dgm:pt>
    <dgm:pt modelId="{3BF2DC1F-EC5C-4134-A28F-2B6B3DB616CE}" type="pres">
      <dgm:prSet presAssocID="{80C5D57E-CF0C-40A6-AE2C-6169540C9F4F}" presName="sibTrans" presStyleLbl="sibTrans2D1" presStyleIdx="1" presStyleCnt="5"/>
      <dgm:spPr/>
    </dgm:pt>
    <dgm:pt modelId="{5AC6CA90-A482-478F-B809-699E43BD4F2C}" type="pres">
      <dgm:prSet presAssocID="{80C5D57E-CF0C-40A6-AE2C-6169540C9F4F}" presName="connectorText" presStyleLbl="sibTrans2D1" presStyleIdx="1" presStyleCnt="5"/>
      <dgm:spPr/>
    </dgm:pt>
    <dgm:pt modelId="{58C21723-246B-4921-A0E9-5F774E7D8A88}" type="pres">
      <dgm:prSet presAssocID="{442F8942-3DA4-459D-B5FF-27BB440F3736}" presName="node" presStyleLbl="node1" presStyleIdx="2" presStyleCnt="6">
        <dgm:presLayoutVars>
          <dgm:bulletEnabled val="1"/>
        </dgm:presLayoutVars>
      </dgm:prSet>
      <dgm:spPr/>
    </dgm:pt>
    <dgm:pt modelId="{337B09AE-75FD-4B9F-B1E6-7624C7A010F0}" type="pres">
      <dgm:prSet presAssocID="{37D63BB5-79BE-48C3-B85D-99C899775835}" presName="sibTrans" presStyleLbl="sibTrans2D1" presStyleIdx="2" presStyleCnt="5"/>
      <dgm:spPr/>
    </dgm:pt>
    <dgm:pt modelId="{C68D777C-9EB3-4E23-BF13-DD4F51965B91}" type="pres">
      <dgm:prSet presAssocID="{37D63BB5-79BE-48C3-B85D-99C899775835}" presName="connectorText" presStyleLbl="sibTrans2D1" presStyleIdx="2" presStyleCnt="5"/>
      <dgm:spPr/>
    </dgm:pt>
    <dgm:pt modelId="{5CF56E5E-E970-4872-B4FC-A434C433C9DA}" type="pres">
      <dgm:prSet presAssocID="{39DF40F1-70FF-4E1D-8585-FA6E44DAB219}" presName="node" presStyleLbl="node1" presStyleIdx="3" presStyleCnt="6">
        <dgm:presLayoutVars>
          <dgm:bulletEnabled val="1"/>
        </dgm:presLayoutVars>
      </dgm:prSet>
      <dgm:spPr/>
    </dgm:pt>
    <dgm:pt modelId="{B5E8C949-923C-45AA-B488-F1E872BFF575}" type="pres">
      <dgm:prSet presAssocID="{A988704B-58FA-4EFB-8518-980AA414F840}" presName="sibTrans" presStyleLbl="sibTrans2D1" presStyleIdx="3" presStyleCnt="5"/>
      <dgm:spPr/>
    </dgm:pt>
    <dgm:pt modelId="{5AB4F34B-0E93-4FCC-A618-80A58CEE5F8E}" type="pres">
      <dgm:prSet presAssocID="{A988704B-58FA-4EFB-8518-980AA414F840}" presName="connectorText" presStyleLbl="sibTrans2D1" presStyleIdx="3" presStyleCnt="5"/>
      <dgm:spPr/>
    </dgm:pt>
    <dgm:pt modelId="{D904BE74-2BA7-4225-856B-D8FB60DA9245}" type="pres">
      <dgm:prSet presAssocID="{CF828F59-E2AF-4662-A377-3E08499A887B}" presName="node" presStyleLbl="node1" presStyleIdx="4" presStyleCnt="6">
        <dgm:presLayoutVars>
          <dgm:bulletEnabled val="1"/>
        </dgm:presLayoutVars>
      </dgm:prSet>
      <dgm:spPr/>
    </dgm:pt>
    <dgm:pt modelId="{FD85EEAA-6B4D-4BED-9D89-AB59E0DE66E7}" type="pres">
      <dgm:prSet presAssocID="{AF5B0CD7-233F-408B-8F5B-CF9E295EE26A}" presName="sibTrans" presStyleLbl="sibTrans2D1" presStyleIdx="4" presStyleCnt="5"/>
      <dgm:spPr/>
    </dgm:pt>
    <dgm:pt modelId="{E21A9E8D-FA55-42D0-86AA-95CEBE80451E}" type="pres">
      <dgm:prSet presAssocID="{AF5B0CD7-233F-408B-8F5B-CF9E295EE26A}" presName="connectorText" presStyleLbl="sibTrans2D1" presStyleIdx="4" presStyleCnt="5"/>
      <dgm:spPr/>
    </dgm:pt>
    <dgm:pt modelId="{70741F32-29AA-46EE-9D0B-C836568EDC9B}" type="pres">
      <dgm:prSet presAssocID="{C02C65F3-F2BD-45C4-A609-C4A711DB2030}" presName="node" presStyleLbl="node1" presStyleIdx="5" presStyleCnt="6">
        <dgm:presLayoutVars>
          <dgm:bulletEnabled val="1"/>
        </dgm:presLayoutVars>
      </dgm:prSet>
      <dgm:spPr/>
    </dgm:pt>
  </dgm:ptLst>
  <dgm:cxnLst>
    <dgm:cxn modelId="{BBB8CE0A-C338-462A-8EED-644339874BDC}" type="presOf" srcId="{37D63BB5-79BE-48C3-B85D-99C899775835}" destId="{337B09AE-75FD-4B9F-B1E6-7624C7A010F0}" srcOrd="0" destOrd="0" presId="urn:microsoft.com/office/officeart/2005/8/layout/process1"/>
    <dgm:cxn modelId="{D6F38B16-49E3-4FC3-8EE0-96B74E0676D1}" type="presOf" srcId="{442F8942-3DA4-459D-B5FF-27BB440F3736}" destId="{58C21723-246B-4921-A0E9-5F774E7D8A88}" srcOrd="0" destOrd="0" presId="urn:microsoft.com/office/officeart/2005/8/layout/process1"/>
    <dgm:cxn modelId="{17D03C1F-BF84-4095-9CE7-1D449C612D75}" type="presOf" srcId="{1A680B45-293A-480C-BE5D-ECDFB7D8DCF1}" destId="{934E65DE-0AD5-45E0-8CC9-37CA6977EED1}" srcOrd="0" destOrd="0" presId="urn:microsoft.com/office/officeart/2005/8/layout/process1"/>
    <dgm:cxn modelId="{E9A3C741-A699-4A74-9B3E-CF77D41E8D11}" type="presOf" srcId="{AF5B0CD7-233F-408B-8F5B-CF9E295EE26A}" destId="{FD85EEAA-6B4D-4BED-9D89-AB59E0DE66E7}" srcOrd="0" destOrd="0" presId="urn:microsoft.com/office/officeart/2005/8/layout/process1"/>
    <dgm:cxn modelId="{72DE3A47-96FD-4B28-AAEF-042DBE229803}" srcId="{D2B75886-2D92-4F05-A4F2-D2411B886558}" destId="{1A680B45-293A-480C-BE5D-ECDFB7D8DCF1}" srcOrd="1" destOrd="0" parTransId="{18F22324-ACB0-4038-B442-FBA14373FD7A}" sibTransId="{80C5D57E-CF0C-40A6-AE2C-6169540C9F4F}"/>
    <dgm:cxn modelId="{A86A1748-ABAD-4FC7-83B4-013A44FDAB78}" type="presOf" srcId="{AF5B0CD7-233F-408B-8F5B-CF9E295EE26A}" destId="{E21A9E8D-FA55-42D0-86AA-95CEBE80451E}" srcOrd="1" destOrd="0" presId="urn:microsoft.com/office/officeart/2005/8/layout/process1"/>
    <dgm:cxn modelId="{E87C9949-91B1-4350-9484-FD03E996AE89}" type="presOf" srcId="{30A720A8-6408-4F70-AC9D-EE7E09C7DA9F}" destId="{5C01BAD0-A7CE-4330-85EF-254B802539B5}" srcOrd="0" destOrd="0" presId="urn:microsoft.com/office/officeart/2005/8/layout/process1"/>
    <dgm:cxn modelId="{3B74694B-4F57-448D-A19D-4FC115977170}" type="presOf" srcId="{37D63BB5-79BE-48C3-B85D-99C899775835}" destId="{C68D777C-9EB3-4E23-BF13-DD4F51965B91}" srcOrd="1" destOrd="0" presId="urn:microsoft.com/office/officeart/2005/8/layout/process1"/>
    <dgm:cxn modelId="{D1508F70-CCA6-44F7-91CC-4625B81EA449}" type="presOf" srcId="{D2B75886-2D92-4F05-A4F2-D2411B886558}" destId="{7DD5DEB4-736B-4D4D-A568-3BC5479AB15E}" srcOrd="0" destOrd="0" presId="urn:microsoft.com/office/officeart/2005/8/layout/process1"/>
    <dgm:cxn modelId="{2DB6C272-DEB0-4FEE-A531-E55B210833C5}" srcId="{D2B75886-2D92-4F05-A4F2-D2411B886558}" destId="{30A720A8-6408-4F70-AC9D-EE7E09C7DA9F}" srcOrd="0" destOrd="0" parTransId="{DAE59602-82A4-436E-A23A-B10E0E38809B}" sibTransId="{28CCB73D-861B-440E-9672-2CD049482573}"/>
    <dgm:cxn modelId="{74B5097B-ABD2-4332-BD1A-674B636A63C4}" type="presOf" srcId="{A988704B-58FA-4EFB-8518-980AA414F840}" destId="{B5E8C949-923C-45AA-B488-F1E872BFF575}" srcOrd="0" destOrd="0" presId="urn:microsoft.com/office/officeart/2005/8/layout/process1"/>
    <dgm:cxn modelId="{EF94477B-6FEE-4E8E-90E3-78787B14FCED}" srcId="{D2B75886-2D92-4F05-A4F2-D2411B886558}" destId="{442F8942-3DA4-459D-B5FF-27BB440F3736}" srcOrd="2" destOrd="0" parTransId="{BABD260C-203E-47FB-A424-574928DF70A6}" sibTransId="{37D63BB5-79BE-48C3-B85D-99C899775835}"/>
    <dgm:cxn modelId="{69D9D389-7B5F-4308-9FCB-A112B3D1282C}" type="presOf" srcId="{CF828F59-E2AF-4662-A377-3E08499A887B}" destId="{D904BE74-2BA7-4225-856B-D8FB60DA9245}" srcOrd="0" destOrd="0" presId="urn:microsoft.com/office/officeart/2005/8/layout/process1"/>
    <dgm:cxn modelId="{2BC1E28C-6BDD-4F81-84DF-CE1BA722D9C1}" srcId="{D2B75886-2D92-4F05-A4F2-D2411B886558}" destId="{C02C65F3-F2BD-45C4-A609-C4A711DB2030}" srcOrd="5" destOrd="0" parTransId="{73604D49-A16D-43B1-B508-1652F534D5CF}" sibTransId="{B86981CC-6881-49FC-AE1F-5367018397FE}"/>
    <dgm:cxn modelId="{FF0E488E-43CA-46E9-A2CD-595A927EF6E4}" type="presOf" srcId="{A988704B-58FA-4EFB-8518-980AA414F840}" destId="{5AB4F34B-0E93-4FCC-A618-80A58CEE5F8E}" srcOrd="1" destOrd="0" presId="urn:microsoft.com/office/officeart/2005/8/layout/process1"/>
    <dgm:cxn modelId="{1136909C-29E1-4E56-8906-2F7AA82336DB}" type="presOf" srcId="{39DF40F1-70FF-4E1D-8585-FA6E44DAB219}" destId="{5CF56E5E-E970-4872-B4FC-A434C433C9DA}" srcOrd="0" destOrd="0" presId="urn:microsoft.com/office/officeart/2005/8/layout/process1"/>
    <dgm:cxn modelId="{2588F69E-8B12-433A-AF6B-E981EA9ECBDF}" srcId="{D2B75886-2D92-4F05-A4F2-D2411B886558}" destId="{39DF40F1-70FF-4E1D-8585-FA6E44DAB219}" srcOrd="3" destOrd="0" parTransId="{04AB59D1-C7FE-484F-8845-6843EB7A103D}" sibTransId="{A988704B-58FA-4EFB-8518-980AA414F840}"/>
    <dgm:cxn modelId="{52D5D1A6-C308-4FC5-8A87-64F143DFF128}" type="presOf" srcId="{28CCB73D-861B-440E-9672-2CD049482573}" destId="{FD00651C-86C6-4AA3-BF63-4DF733407557}" srcOrd="0" destOrd="0" presId="urn:microsoft.com/office/officeart/2005/8/layout/process1"/>
    <dgm:cxn modelId="{6EA07DAD-90C4-4490-87BB-05641F9118EC}" type="presOf" srcId="{C02C65F3-F2BD-45C4-A609-C4A711DB2030}" destId="{70741F32-29AA-46EE-9D0B-C836568EDC9B}" srcOrd="0" destOrd="0" presId="urn:microsoft.com/office/officeart/2005/8/layout/process1"/>
    <dgm:cxn modelId="{9DFAEAC5-C017-4987-8624-5C4A93D4176E}" srcId="{D2B75886-2D92-4F05-A4F2-D2411B886558}" destId="{CF828F59-E2AF-4662-A377-3E08499A887B}" srcOrd="4" destOrd="0" parTransId="{A6CB21D9-7E06-42DB-BADA-D46C0994D69D}" sibTransId="{AF5B0CD7-233F-408B-8F5B-CF9E295EE26A}"/>
    <dgm:cxn modelId="{4D062FCF-1A72-4E0E-B33C-7BDA6B540EC6}" type="presOf" srcId="{80C5D57E-CF0C-40A6-AE2C-6169540C9F4F}" destId="{3BF2DC1F-EC5C-4134-A28F-2B6B3DB616CE}" srcOrd="0" destOrd="0" presId="urn:microsoft.com/office/officeart/2005/8/layout/process1"/>
    <dgm:cxn modelId="{BC16CAE3-D7A5-4041-8110-43562507961A}" type="presOf" srcId="{80C5D57E-CF0C-40A6-AE2C-6169540C9F4F}" destId="{5AC6CA90-A482-478F-B809-699E43BD4F2C}" srcOrd="1" destOrd="0" presId="urn:microsoft.com/office/officeart/2005/8/layout/process1"/>
    <dgm:cxn modelId="{A0E4AAFD-6CEA-49EE-87AA-9BD08BE76AE3}" type="presOf" srcId="{28CCB73D-861B-440E-9672-2CD049482573}" destId="{158A2D91-A8F1-4742-88FE-01D6B9DE4D8D}" srcOrd="1" destOrd="0" presId="urn:microsoft.com/office/officeart/2005/8/layout/process1"/>
    <dgm:cxn modelId="{34FF641A-CDC7-4244-BCE8-21193BDCCA0E}" type="presParOf" srcId="{7DD5DEB4-736B-4D4D-A568-3BC5479AB15E}" destId="{5C01BAD0-A7CE-4330-85EF-254B802539B5}" srcOrd="0" destOrd="0" presId="urn:microsoft.com/office/officeart/2005/8/layout/process1"/>
    <dgm:cxn modelId="{25D8087A-9D3A-4C63-90EE-D3CFA792F9E7}" type="presParOf" srcId="{7DD5DEB4-736B-4D4D-A568-3BC5479AB15E}" destId="{FD00651C-86C6-4AA3-BF63-4DF733407557}" srcOrd="1" destOrd="0" presId="urn:microsoft.com/office/officeart/2005/8/layout/process1"/>
    <dgm:cxn modelId="{908D317C-F1B6-4E9F-9D75-940FCC2205F5}" type="presParOf" srcId="{FD00651C-86C6-4AA3-BF63-4DF733407557}" destId="{158A2D91-A8F1-4742-88FE-01D6B9DE4D8D}" srcOrd="0" destOrd="0" presId="urn:microsoft.com/office/officeart/2005/8/layout/process1"/>
    <dgm:cxn modelId="{92E7DBFE-1C6A-43FA-A469-2C4A01E9ABF4}" type="presParOf" srcId="{7DD5DEB4-736B-4D4D-A568-3BC5479AB15E}" destId="{934E65DE-0AD5-45E0-8CC9-37CA6977EED1}" srcOrd="2" destOrd="0" presId="urn:microsoft.com/office/officeart/2005/8/layout/process1"/>
    <dgm:cxn modelId="{E9ADA86F-D94E-4B8C-A0F0-2C81BE296C65}" type="presParOf" srcId="{7DD5DEB4-736B-4D4D-A568-3BC5479AB15E}" destId="{3BF2DC1F-EC5C-4134-A28F-2B6B3DB616CE}" srcOrd="3" destOrd="0" presId="urn:microsoft.com/office/officeart/2005/8/layout/process1"/>
    <dgm:cxn modelId="{F2889EC1-672D-4901-804E-297C30630563}" type="presParOf" srcId="{3BF2DC1F-EC5C-4134-A28F-2B6B3DB616CE}" destId="{5AC6CA90-A482-478F-B809-699E43BD4F2C}" srcOrd="0" destOrd="0" presId="urn:microsoft.com/office/officeart/2005/8/layout/process1"/>
    <dgm:cxn modelId="{5E8DC15E-66EC-4821-BA5A-BBAAC5068BF0}" type="presParOf" srcId="{7DD5DEB4-736B-4D4D-A568-3BC5479AB15E}" destId="{58C21723-246B-4921-A0E9-5F774E7D8A88}" srcOrd="4" destOrd="0" presId="urn:microsoft.com/office/officeart/2005/8/layout/process1"/>
    <dgm:cxn modelId="{A4E79B0A-B2DF-4890-A885-29105C0117B0}" type="presParOf" srcId="{7DD5DEB4-736B-4D4D-A568-3BC5479AB15E}" destId="{337B09AE-75FD-4B9F-B1E6-7624C7A010F0}" srcOrd="5" destOrd="0" presId="urn:microsoft.com/office/officeart/2005/8/layout/process1"/>
    <dgm:cxn modelId="{867A8584-7D1D-48D8-850D-240CD8DDBBBE}" type="presParOf" srcId="{337B09AE-75FD-4B9F-B1E6-7624C7A010F0}" destId="{C68D777C-9EB3-4E23-BF13-DD4F51965B91}" srcOrd="0" destOrd="0" presId="urn:microsoft.com/office/officeart/2005/8/layout/process1"/>
    <dgm:cxn modelId="{B9490030-896A-44FD-9C7D-991A989E9596}" type="presParOf" srcId="{7DD5DEB4-736B-4D4D-A568-3BC5479AB15E}" destId="{5CF56E5E-E970-4872-B4FC-A434C433C9DA}" srcOrd="6" destOrd="0" presId="urn:microsoft.com/office/officeart/2005/8/layout/process1"/>
    <dgm:cxn modelId="{9F1C88DA-9360-4810-9DDE-9CEE79EFB107}" type="presParOf" srcId="{7DD5DEB4-736B-4D4D-A568-3BC5479AB15E}" destId="{B5E8C949-923C-45AA-B488-F1E872BFF575}" srcOrd="7" destOrd="0" presId="urn:microsoft.com/office/officeart/2005/8/layout/process1"/>
    <dgm:cxn modelId="{2DB722FD-1AC5-4B4D-8F95-DF7865E2F248}" type="presParOf" srcId="{B5E8C949-923C-45AA-B488-F1E872BFF575}" destId="{5AB4F34B-0E93-4FCC-A618-80A58CEE5F8E}" srcOrd="0" destOrd="0" presId="urn:microsoft.com/office/officeart/2005/8/layout/process1"/>
    <dgm:cxn modelId="{8CB01006-800D-44B7-A9FA-574ADF515B16}" type="presParOf" srcId="{7DD5DEB4-736B-4D4D-A568-3BC5479AB15E}" destId="{D904BE74-2BA7-4225-856B-D8FB60DA9245}" srcOrd="8" destOrd="0" presId="urn:microsoft.com/office/officeart/2005/8/layout/process1"/>
    <dgm:cxn modelId="{AC1DD2B8-E101-4F2C-A7FC-FE5F5105492A}" type="presParOf" srcId="{7DD5DEB4-736B-4D4D-A568-3BC5479AB15E}" destId="{FD85EEAA-6B4D-4BED-9D89-AB59E0DE66E7}" srcOrd="9" destOrd="0" presId="urn:microsoft.com/office/officeart/2005/8/layout/process1"/>
    <dgm:cxn modelId="{6C06F798-158F-4CFD-802A-22FE502487C6}" type="presParOf" srcId="{FD85EEAA-6B4D-4BED-9D89-AB59E0DE66E7}" destId="{E21A9E8D-FA55-42D0-86AA-95CEBE80451E}" srcOrd="0" destOrd="0" presId="urn:microsoft.com/office/officeart/2005/8/layout/process1"/>
    <dgm:cxn modelId="{8CDB4972-0551-476A-9349-DD18D919C451}" type="presParOf" srcId="{7DD5DEB4-736B-4D4D-A568-3BC5479AB15E}" destId="{70741F32-29AA-46EE-9D0B-C836568EDC9B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8D6361-41F8-4317-A6C6-466D479869E6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391B41-514F-4A2C-B10A-43E0D4ACD4B1}">
      <dgm:prSet phldrT="[Text]" custT="1"/>
      <dgm:spPr>
        <a:solidFill>
          <a:srgbClr val="152F4E"/>
        </a:solidFill>
      </dgm:spPr>
      <dgm:t>
        <a:bodyPr/>
        <a:lstStyle/>
        <a:p>
          <a:r>
            <a:rPr lang="en-GB" sz="2000"/>
            <a:t>Police, Crime and Justice Plan</a:t>
          </a:r>
        </a:p>
      </dgm:t>
    </dgm:pt>
    <dgm:pt modelId="{A6B3280C-5B7E-48BB-BC07-BF4AD754FB32}" type="parTrans" cxnId="{0A12BC3D-1BBB-4272-BE1D-1EAB250011D0}">
      <dgm:prSet/>
      <dgm:spPr/>
      <dgm:t>
        <a:bodyPr/>
        <a:lstStyle/>
        <a:p>
          <a:endParaRPr lang="en-GB" sz="1200"/>
        </a:p>
      </dgm:t>
    </dgm:pt>
    <dgm:pt modelId="{C68FBDC0-FA7E-4756-BE8F-C0BD2738D166}" type="sibTrans" cxnId="{0A12BC3D-1BBB-4272-BE1D-1EAB250011D0}">
      <dgm:prSet/>
      <dgm:spPr/>
      <dgm:t>
        <a:bodyPr/>
        <a:lstStyle/>
        <a:p>
          <a:endParaRPr lang="en-GB" sz="1200"/>
        </a:p>
      </dgm:t>
    </dgm:pt>
    <dgm:pt modelId="{6E067D79-2534-455F-9EC4-FC72489DCC93}">
      <dgm:prSet phldrT="[Text]" custT="1"/>
      <dgm:spPr>
        <a:solidFill>
          <a:srgbClr val="00B2BB"/>
        </a:solidFill>
      </dgm:spPr>
      <dgm:t>
        <a:bodyPr/>
        <a:lstStyle/>
        <a:p>
          <a:r>
            <a:rPr lang="en-GB" sz="1400"/>
            <a:t>1. </a:t>
          </a:r>
          <a:r>
            <a:rPr lang="en-GB" sz="1100"/>
            <a:t>Consultation and Engagement</a:t>
          </a:r>
        </a:p>
      </dgm:t>
    </dgm:pt>
    <dgm:pt modelId="{9D6EBDFE-80CE-4ADE-BAEB-27DA8AC7B954}" type="parTrans" cxnId="{55E244A0-82DC-4DED-A9F6-080F989B01F6}">
      <dgm:prSet/>
      <dgm:spPr/>
      <dgm:t>
        <a:bodyPr/>
        <a:lstStyle/>
        <a:p>
          <a:endParaRPr lang="en-GB" sz="1200"/>
        </a:p>
      </dgm:t>
    </dgm:pt>
    <dgm:pt modelId="{62FDA7D3-7B8C-4AB8-AD3E-B6253809A1D4}" type="sibTrans" cxnId="{55E244A0-82DC-4DED-A9F6-080F989B01F6}">
      <dgm:prSet/>
      <dgm:spPr>
        <a:solidFill>
          <a:srgbClr val="0A4479"/>
        </a:solidFill>
      </dgm:spPr>
      <dgm:t>
        <a:bodyPr/>
        <a:lstStyle/>
        <a:p>
          <a:endParaRPr lang="en-GB" sz="1200"/>
        </a:p>
      </dgm:t>
    </dgm:pt>
    <dgm:pt modelId="{9855363C-22C1-40A0-BD60-C7DD3B0CABF4}">
      <dgm:prSet phldrT="[Text]" custT="1"/>
      <dgm:spPr>
        <a:solidFill>
          <a:srgbClr val="00B2BB"/>
        </a:solidFill>
      </dgm:spPr>
      <dgm:t>
        <a:bodyPr/>
        <a:lstStyle/>
        <a:p>
          <a:r>
            <a:rPr lang="en-GB" sz="1400"/>
            <a:t>2. Data and Evidence</a:t>
          </a:r>
        </a:p>
      </dgm:t>
    </dgm:pt>
    <dgm:pt modelId="{1A79750C-D57F-420B-95B0-441DA1F50BC7}" type="parTrans" cxnId="{48DFC6F3-739E-4707-A8BC-EA7E472F00DC}">
      <dgm:prSet/>
      <dgm:spPr/>
      <dgm:t>
        <a:bodyPr/>
        <a:lstStyle/>
        <a:p>
          <a:endParaRPr lang="en-GB" sz="1200"/>
        </a:p>
      </dgm:t>
    </dgm:pt>
    <dgm:pt modelId="{D6687CF3-A3B3-43A8-AC2A-D57AB41A4636}" type="sibTrans" cxnId="{48DFC6F3-739E-4707-A8BC-EA7E472F00DC}">
      <dgm:prSet/>
      <dgm:spPr>
        <a:solidFill>
          <a:srgbClr val="0A4479"/>
        </a:solidFill>
      </dgm:spPr>
      <dgm:t>
        <a:bodyPr/>
        <a:lstStyle/>
        <a:p>
          <a:endParaRPr lang="en-GB" sz="1200"/>
        </a:p>
      </dgm:t>
    </dgm:pt>
    <dgm:pt modelId="{50B31C50-E120-4877-AD1C-5E04308EA796}">
      <dgm:prSet phldrT="[Text]" custT="1"/>
      <dgm:spPr>
        <a:solidFill>
          <a:srgbClr val="00B2BB"/>
        </a:solidFill>
      </dgm:spPr>
      <dgm:t>
        <a:bodyPr/>
        <a:lstStyle/>
        <a:p>
          <a:r>
            <a:rPr lang="en-GB" sz="1400"/>
            <a:t>3. Key Policy and Legislation</a:t>
          </a:r>
        </a:p>
      </dgm:t>
    </dgm:pt>
    <dgm:pt modelId="{24391442-91F4-4EBE-A421-C8859239CE4D}" type="parTrans" cxnId="{984BDE40-24B2-4ACB-A467-21031319833C}">
      <dgm:prSet/>
      <dgm:spPr/>
      <dgm:t>
        <a:bodyPr/>
        <a:lstStyle/>
        <a:p>
          <a:endParaRPr lang="en-GB" sz="1200"/>
        </a:p>
      </dgm:t>
    </dgm:pt>
    <dgm:pt modelId="{9B772B58-8C6E-4712-BC2B-2B32459C8CF0}" type="sibTrans" cxnId="{984BDE40-24B2-4ACB-A467-21031319833C}">
      <dgm:prSet/>
      <dgm:spPr>
        <a:solidFill>
          <a:srgbClr val="0A4479"/>
        </a:solidFill>
      </dgm:spPr>
      <dgm:t>
        <a:bodyPr/>
        <a:lstStyle/>
        <a:p>
          <a:endParaRPr lang="en-GB" sz="1200"/>
        </a:p>
      </dgm:t>
    </dgm:pt>
    <dgm:pt modelId="{F6406A80-CC17-4AEC-AC47-37648FFB80AD}">
      <dgm:prSet phldrT="[Text]" custT="1"/>
      <dgm:spPr>
        <a:solidFill>
          <a:srgbClr val="00B2BB"/>
        </a:solidFill>
      </dgm:spPr>
      <dgm:t>
        <a:bodyPr/>
        <a:lstStyle/>
        <a:p>
          <a:r>
            <a:rPr lang="en-GB" sz="1400"/>
            <a:t>4. Budget and Finances</a:t>
          </a:r>
        </a:p>
      </dgm:t>
    </dgm:pt>
    <dgm:pt modelId="{2C56FF68-83EA-42CC-B192-601BA2A374BA}" type="parTrans" cxnId="{D5591550-A44C-48E9-8B04-F5C2257FC789}">
      <dgm:prSet/>
      <dgm:spPr/>
      <dgm:t>
        <a:bodyPr/>
        <a:lstStyle/>
        <a:p>
          <a:endParaRPr lang="en-GB" sz="1200"/>
        </a:p>
      </dgm:t>
    </dgm:pt>
    <dgm:pt modelId="{D679F470-24E1-4C37-A680-8D35E756BA66}" type="sibTrans" cxnId="{D5591550-A44C-48E9-8B04-F5C2257FC789}">
      <dgm:prSet/>
      <dgm:spPr>
        <a:solidFill>
          <a:srgbClr val="0A4479"/>
        </a:solidFill>
      </dgm:spPr>
      <dgm:t>
        <a:bodyPr/>
        <a:lstStyle/>
        <a:p>
          <a:endParaRPr lang="en-GB" sz="1200"/>
        </a:p>
      </dgm:t>
    </dgm:pt>
    <dgm:pt modelId="{FFB40390-BC4D-4353-AA04-63C6E80B4A64}" type="pres">
      <dgm:prSet presAssocID="{308D6361-41F8-4317-A6C6-466D479869E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A59D54B-7D67-426B-84C8-4AA6130D46B9}" type="pres">
      <dgm:prSet presAssocID="{74391B41-514F-4A2C-B10A-43E0D4ACD4B1}" presName="centerShape" presStyleLbl="node0" presStyleIdx="0" presStyleCnt="1"/>
      <dgm:spPr/>
    </dgm:pt>
    <dgm:pt modelId="{CEDB5D49-A03F-4258-9433-8A6446D3C4EB}" type="pres">
      <dgm:prSet presAssocID="{6E067D79-2534-455F-9EC4-FC72489DCC93}" presName="node" presStyleLbl="node1" presStyleIdx="0" presStyleCnt="4">
        <dgm:presLayoutVars>
          <dgm:bulletEnabled val="1"/>
        </dgm:presLayoutVars>
      </dgm:prSet>
      <dgm:spPr/>
    </dgm:pt>
    <dgm:pt modelId="{3188C22C-77EF-405B-9C0C-4FCBB34732E4}" type="pres">
      <dgm:prSet presAssocID="{6E067D79-2534-455F-9EC4-FC72489DCC93}" presName="dummy" presStyleCnt="0"/>
      <dgm:spPr/>
    </dgm:pt>
    <dgm:pt modelId="{F5D9E9A8-0592-4892-B0D2-133EAACA5BB9}" type="pres">
      <dgm:prSet presAssocID="{62FDA7D3-7B8C-4AB8-AD3E-B6253809A1D4}" presName="sibTrans" presStyleLbl="sibTrans2D1" presStyleIdx="0" presStyleCnt="4"/>
      <dgm:spPr/>
    </dgm:pt>
    <dgm:pt modelId="{8FE0C582-09B1-4DF3-86E5-CD9F7591A1D0}" type="pres">
      <dgm:prSet presAssocID="{9855363C-22C1-40A0-BD60-C7DD3B0CABF4}" presName="node" presStyleLbl="node1" presStyleIdx="1" presStyleCnt="4">
        <dgm:presLayoutVars>
          <dgm:bulletEnabled val="1"/>
        </dgm:presLayoutVars>
      </dgm:prSet>
      <dgm:spPr/>
    </dgm:pt>
    <dgm:pt modelId="{992439C3-5184-41AD-B01C-7409C9659D5C}" type="pres">
      <dgm:prSet presAssocID="{9855363C-22C1-40A0-BD60-C7DD3B0CABF4}" presName="dummy" presStyleCnt="0"/>
      <dgm:spPr/>
    </dgm:pt>
    <dgm:pt modelId="{9FF2843C-7F31-4FA3-B48B-CB0A3AC39536}" type="pres">
      <dgm:prSet presAssocID="{D6687CF3-A3B3-43A8-AC2A-D57AB41A4636}" presName="sibTrans" presStyleLbl="sibTrans2D1" presStyleIdx="1" presStyleCnt="4"/>
      <dgm:spPr/>
    </dgm:pt>
    <dgm:pt modelId="{51B14F7D-F0EF-46AC-A887-B6DC6301AFBD}" type="pres">
      <dgm:prSet presAssocID="{50B31C50-E120-4877-AD1C-5E04308EA796}" presName="node" presStyleLbl="node1" presStyleIdx="2" presStyleCnt="4">
        <dgm:presLayoutVars>
          <dgm:bulletEnabled val="1"/>
        </dgm:presLayoutVars>
      </dgm:prSet>
      <dgm:spPr/>
    </dgm:pt>
    <dgm:pt modelId="{83EDB185-0E34-43E6-A819-82420FEA015E}" type="pres">
      <dgm:prSet presAssocID="{50B31C50-E120-4877-AD1C-5E04308EA796}" presName="dummy" presStyleCnt="0"/>
      <dgm:spPr/>
    </dgm:pt>
    <dgm:pt modelId="{5E5AB6FD-04CF-4115-AF49-EBCD3D598D57}" type="pres">
      <dgm:prSet presAssocID="{9B772B58-8C6E-4712-BC2B-2B32459C8CF0}" presName="sibTrans" presStyleLbl="sibTrans2D1" presStyleIdx="2" presStyleCnt="4"/>
      <dgm:spPr/>
    </dgm:pt>
    <dgm:pt modelId="{0825503D-064F-4DC4-9029-62C9F254BF7A}" type="pres">
      <dgm:prSet presAssocID="{F6406A80-CC17-4AEC-AC47-37648FFB80AD}" presName="node" presStyleLbl="node1" presStyleIdx="3" presStyleCnt="4">
        <dgm:presLayoutVars>
          <dgm:bulletEnabled val="1"/>
        </dgm:presLayoutVars>
      </dgm:prSet>
      <dgm:spPr/>
    </dgm:pt>
    <dgm:pt modelId="{09F69B6C-3D97-4BA5-B1D5-E0799C89F237}" type="pres">
      <dgm:prSet presAssocID="{F6406A80-CC17-4AEC-AC47-37648FFB80AD}" presName="dummy" presStyleCnt="0"/>
      <dgm:spPr/>
    </dgm:pt>
    <dgm:pt modelId="{0BFF9B2B-BB80-4971-899D-A9E83B8F7DE1}" type="pres">
      <dgm:prSet presAssocID="{D679F470-24E1-4C37-A680-8D35E756BA66}" presName="sibTrans" presStyleLbl="sibTrans2D1" presStyleIdx="3" presStyleCnt="4"/>
      <dgm:spPr/>
    </dgm:pt>
  </dgm:ptLst>
  <dgm:cxnLst>
    <dgm:cxn modelId="{53652502-ABF5-44D3-B461-ACD0D40959AA}" type="presOf" srcId="{9855363C-22C1-40A0-BD60-C7DD3B0CABF4}" destId="{8FE0C582-09B1-4DF3-86E5-CD9F7591A1D0}" srcOrd="0" destOrd="0" presId="urn:microsoft.com/office/officeart/2005/8/layout/radial6"/>
    <dgm:cxn modelId="{61CE7006-2BA1-4769-8FDD-12648EC96E0A}" type="presOf" srcId="{D6687CF3-A3B3-43A8-AC2A-D57AB41A4636}" destId="{9FF2843C-7F31-4FA3-B48B-CB0A3AC39536}" srcOrd="0" destOrd="0" presId="urn:microsoft.com/office/officeart/2005/8/layout/radial6"/>
    <dgm:cxn modelId="{FC6E690B-58A4-4467-BD55-008751F5851C}" type="presOf" srcId="{9B772B58-8C6E-4712-BC2B-2B32459C8CF0}" destId="{5E5AB6FD-04CF-4115-AF49-EBCD3D598D57}" srcOrd="0" destOrd="0" presId="urn:microsoft.com/office/officeart/2005/8/layout/radial6"/>
    <dgm:cxn modelId="{D0FC511D-1127-448D-BBCE-04A2F9ECF001}" type="presOf" srcId="{308D6361-41F8-4317-A6C6-466D479869E6}" destId="{FFB40390-BC4D-4353-AA04-63C6E80B4A64}" srcOrd="0" destOrd="0" presId="urn:microsoft.com/office/officeart/2005/8/layout/radial6"/>
    <dgm:cxn modelId="{C65A4525-3D66-4D57-8384-AEF1B1B3CAFE}" type="presOf" srcId="{50B31C50-E120-4877-AD1C-5E04308EA796}" destId="{51B14F7D-F0EF-46AC-A887-B6DC6301AFBD}" srcOrd="0" destOrd="0" presId="urn:microsoft.com/office/officeart/2005/8/layout/radial6"/>
    <dgm:cxn modelId="{71BAF431-BEF6-4692-989C-E91B4A383466}" type="presOf" srcId="{F6406A80-CC17-4AEC-AC47-37648FFB80AD}" destId="{0825503D-064F-4DC4-9029-62C9F254BF7A}" srcOrd="0" destOrd="0" presId="urn:microsoft.com/office/officeart/2005/8/layout/radial6"/>
    <dgm:cxn modelId="{0A12BC3D-1BBB-4272-BE1D-1EAB250011D0}" srcId="{308D6361-41F8-4317-A6C6-466D479869E6}" destId="{74391B41-514F-4A2C-B10A-43E0D4ACD4B1}" srcOrd="0" destOrd="0" parTransId="{A6B3280C-5B7E-48BB-BC07-BF4AD754FB32}" sibTransId="{C68FBDC0-FA7E-4756-BE8F-C0BD2738D166}"/>
    <dgm:cxn modelId="{6CA6103E-7ED9-4AB9-A807-324AA9810C5A}" type="presOf" srcId="{74391B41-514F-4A2C-B10A-43E0D4ACD4B1}" destId="{6A59D54B-7D67-426B-84C8-4AA6130D46B9}" srcOrd="0" destOrd="0" presId="urn:microsoft.com/office/officeart/2005/8/layout/radial6"/>
    <dgm:cxn modelId="{984BDE40-24B2-4ACB-A467-21031319833C}" srcId="{74391B41-514F-4A2C-B10A-43E0D4ACD4B1}" destId="{50B31C50-E120-4877-AD1C-5E04308EA796}" srcOrd="2" destOrd="0" parTransId="{24391442-91F4-4EBE-A421-C8859239CE4D}" sibTransId="{9B772B58-8C6E-4712-BC2B-2B32459C8CF0}"/>
    <dgm:cxn modelId="{6FD4885E-BDBC-4A5E-A013-42213D4605B4}" type="presOf" srcId="{D679F470-24E1-4C37-A680-8D35E756BA66}" destId="{0BFF9B2B-BB80-4971-899D-A9E83B8F7DE1}" srcOrd="0" destOrd="0" presId="urn:microsoft.com/office/officeart/2005/8/layout/radial6"/>
    <dgm:cxn modelId="{D5591550-A44C-48E9-8B04-F5C2257FC789}" srcId="{74391B41-514F-4A2C-B10A-43E0D4ACD4B1}" destId="{F6406A80-CC17-4AEC-AC47-37648FFB80AD}" srcOrd="3" destOrd="0" parTransId="{2C56FF68-83EA-42CC-B192-601BA2A374BA}" sibTransId="{D679F470-24E1-4C37-A680-8D35E756BA66}"/>
    <dgm:cxn modelId="{55E244A0-82DC-4DED-A9F6-080F989B01F6}" srcId="{74391B41-514F-4A2C-B10A-43E0D4ACD4B1}" destId="{6E067D79-2534-455F-9EC4-FC72489DCC93}" srcOrd="0" destOrd="0" parTransId="{9D6EBDFE-80CE-4ADE-BAEB-27DA8AC7B954}" sibTransId="{62FDA7D3-7B8C-4AB8-AD3E-B6253809A1D4}"/>
    <dgm:cxn modelId="{679C25E7-0579-460D-B776-33AA68ED5E56}" type="presOf" srcId="{6E067D79-2534-455F-9EC4-FC72489DCC93}" destId="{CEDB5D49-A03F-4258-9433-8A6446D3C4EB}" srcOrd="0" destOrd="0" presId="urn:microsoft.com/office/officeart/2005/8/layout/radial6"/>
    <dgm:cxn modelId="{943813F2-6FEF-45E1-82B5-E12C06F805B4}" type="presOf" srcId="{62FDA7D3-7B8C-4AB8-AD3E-B6253809A1D4}" destId="{F5D9E9A8-0592-4892-B0D2-133EAACA5BB9}" srcOrd="0" destOrd="0" presId="urn:microsoft.com/office/officeart/2005/8/layout/radial6"/>
    <dgm:cxn modelId="{48DFC6F3-739E-4707-A8BC-EA7E472F00DC}" srcId="{74391B41-514F-4A2C-B10A-43E0D4ACD4B1}" destId="{9855363C-22C1-40A0-BD60-C7DD3B0CABF4}" srcOrd="1" destOrd="0" parTransId="{1A79750C-D57F-420B-95B0-441DA1F50BC7}" sibTransId="{D6687CF3-A3B3-43A8-AC2A-D57AB41A4636}"/>
    <dgm:cxn modelId="{908A2E6B-F294-4DCA-A2C8-F691F6EDE527}" type="presParOf" srcId="{FFB40390-BC4D-4353-AA04-63C6E80B4A64}" destId="{6A59D54B-7D67-426B-84C8-4AA6130D46B9}" srcOrd="0" destOrd="0" presId="urn:microsoft.com/office/officeart/2005/8/layout/radial6"/>
    <dgm:cxn modelId="{84134093-B5AB-4BFB-9AAE-418A32EA8527}" type="presParOf" srcId="{FFB40390-BC4D-4353-AA04-63C6E80B4A64}" destId="{CEDB5D49-A03F-4258-9433-8A6446D3C4EB}" srcOrd="1" destOrd="0" presId="urn:microsoft.com/office/officeart/2005/8/layout/radial6"/>
    <dgm:cxn modelId="{FBB91821-CA8B-4353-BFB6-27392823E29C}" type="presParOf" srcId="{FFB40390-BC4D-4353-AA04-63C6E80B4A64}" destId="{3188C22C-77EF-405B-9C0C-4FCBB34732E4}" srcOrd="2" destOrd="0" presId="urn:microsoft.com/office/officeart/2005/8/layout/radial6"/>
    <dgm:cxn modelId="{96FEFF18-4874-47C6-89D1-965DE919FCF6}" type="presParOf" srcId="{FFB40390-BC4D-4353-AA04-63C6E80B4A64}" destId="{F5D9E9A8-0592-4892-B0D2-133EAACA5BB9}" srcOrd="3" destOrd="0" presId="urn:microsoft.com/office/officeart/2005/8/layout/radial6"/>
    <dgm:cxn modelId="{C29B9EA5-2ED3-49CC-A374-74CC8D2FAA84}" type="presParOf" srcId="{FFB40390-BC4D-4353-AA04-63C6E80B4A64}" destId="{8FE0C582-09B1-4DF3-86E5-CD9F7591A1D0}" srcOrd="4" destOrd="0" presId="urn:microsoft.com/office/officeart/2005/8/layout/radial6"/>
    <dgm:cxn modelId="{B35E2984-452C-4943-BA23-944971ADBCB8}" type="presParOf" srcId="{FFB40390-BC4D-4353-AA04-63C6E80B4A64}" destId="{992439C3-5184-41AD-B01C-7409C9659D5C}" srcOrd="5" destOrd="0" presId="urn:microsoft.com/office/officeart/2005/8/layout/radial6"/>
    <dgm:cxn modelId="{E82C9E03-1BEF-4AB9-B1F1-CEB9434A36D6}" type="presParOf" srcId="{FFB40390-BC4D-4353-AA04-63C6E80B4A64}" destId="{9FF2843C-7F31-4FA3-B48B-CB0A3AC39536}" srcOrd="6" destOrd="0" presId="urn:microsoft.com/office/officeart/2005/8/layout/radial6"/>
    <dgm:cxn modelId="{3EE716E3-704F-4E63-B2E3-1FEAAC488207}" type="presParOf" srcId="{FFB40390-BC4D-4353-AA04-63C6E80B4A64}" destId="{51B14F7D-F0EF-46AC-A887-B6DC6301AFBD}" srcOrd="7" destOrd="0" presId="urn:microsoft.com/office/officeart/2005/8/layout/radial6"/>
    <dgm:cxn modelId="{78AD1164-750F-4B90-B283-AA1E18A121C1}" type="presParOf" srcId="{FFB40390-BC4D-4353-AA04-63C6E80B4A64}" destId="{83EDB185-0E34-43E6-A819-82420FEA015E}" srcOrd="8" destOrd="0" presId="urn:microsoft.com/office/officeart/2005/8/layout/radial6"/>
    <dgm:cxn modelId="{CB448905-C2EB-4B41-9983-B2CD54CAF4E1}" type="presParOf" srcId="{FFB40390-BC4D-4353-AA04-63C6E80B4A64}" destId="{5E5AB6FD-04CF-4115-AF49-EBCD3D598D57}" srcOrd="9" destOrd="0" presId="urn:microsoft.com/office/officeart/2005/8/layout/radial6"/>
    <dgm:cxn modelId="{1EE4CBB2-ACDD-44BF-8483-4620BECCAE50}" type="presParOf" srcId="{FFB40390-BC4D-4353-AA04-63C6E80B4A64}" destId="{0825503D-064F-4DC4-9029-62C9F254BF7A}" srcOrd="10" destOrd="0" presId="urn:microsoft.com/office/officeart/2005/8/layout/radial6"/>
    <dgm:cxn modelId="{DBAF0288-6354-41BF-A999-38E9E944CC33}" type="presParOf" srcId="{FFB40390-BC4D-4353-AA04-63C6E80B4A64}" destId="{09F69B6C-3D97-4BA5-B1D5-E0799C89F237}" srcOrd="11" destOrd="0" presId="urn:microsoft.com/office/officeart/2005/8/layout/radial6"/>
    <dgm:cxn modelId="{A3EA138C-BF53-48F2-98C8-716D4CF3D6ED}" type="presParOf" srcId="{FFB40390-BC4D-4353-AA04-63C6E80B4A64}" destId="{0BFF9B2B-BB80-4971-899D-A9E83B8F7DE1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1BAD0-A7CE-4330-85EF-254B802539B5}">
      <dsp:nvSpPr>
        <dsp:cNvPr id="0" name=""/>
        <dsp:cNvSpPr/>
      </dsp:nvSpPr>
      <dsp:spPr>
        <a:xfrm>
          <a:off x="0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Police and Crime Commissioner elections</a:t>
          </a:r>
        </a:p>
      </dsp:txBody>
      <dsp:txXfrm>
        <a:off x="43152" y="355801"/>
        <a:ext cx="1387023" cy="1875063"/>
      </dsp:txXfrm>
    </dsp:sp>
    <dsp:sp modelId="{FD00651C-86C6-4AA3-BF63-4DF733407557}">
      <dsp:nvSpPr>
        <dsp:cNvPr id="0" name=""/>
        <dsp:cNvSpPr/>
      </dsp:nvSpPr>
      <dsp:spPr>
        <a:xfrm>
          <a:off x="1620660" y="1110640"/>
          <a:ext cx="312345" cy="365385"/>
        </a:xfrm>
        <a:prstGeom prst="rightArrow">
          <a:avLst>
            <a:gd name="adj1" fmla="val 60000"/>
            <a:gd name="adj2" fmla="val 50000"/>
          </a:avLst>
        </a:prstGeom>
        <a:solidFill>
          <a:srgbClr val="00B2B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620660" y="1183717"/>
        <a:ext cx="218642" cy="219231"/>
      </dsp:txXfrm>
    </dsp:sp>
    <dsp:sp modelId="{934E65DE-0AD5-45E0-8CC9-37CA6977EED1}">
      <dsp:nvSpPr>
        <dsp:cNvPr id="0" name=""/>
        <dsp:cNvSpPr/>
      </dsp:nvSpPr>
      <dsp:spPr>
        <a:xfrm>
          <a:off x="2062658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Programme planning and mobilisation</a:t>
          </a:r>
        </a:p>
      </dsp:txBody>
      <dsp:txXfrm>
        <a:off x="2105810" y="355801"/>
        <a:ext cx="1387023" cy="1875063"/>
      </dsp:txXfrm>
    </dsp:sp>
    <dsp:sp modelId="{3BF2DC1F-EC5C-4134-A28F-2B6B3DB616CE}">
      <dsp:nvSpPr>
        <dsp:cNvPr id="0" name=""/>
        <dsp:cNvSpPr/>
      </dsp:nvSpPr>
      <dsp:spPr>
        <a:xfrm>
          <a:off x="3683318" y="1110640"/>
          <a:ext cx="312345" cy="365385"/>
        </a:xfrm>
        <a:prstGeom prst="rightArrow">
          <a:avLst>
            <a:gd name="adj1" fmla="val 60000"/>
            <a:gd name="adj2" fmla="val 50000"/>
          </a:avLst>
        </a:prstGeom>
        <a:solidFill>
          <a:srgbClr val="00B2B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3683318" y="1183717"/>
        <a:ext cx="218642" cy="219231"/>
      </dsp:txXfrm>
    </dsp:sp>
    <dsp:sp modelId="{58C21723-246B-4921-A0E9-5F774E7D8A88}">
      <dsp:nvSpPr>
        <dsp:cNvPr id="0" name=""/>
        <dsp:cNvSpPr/>
      </dsp:nvSpPr>
      <dsp:spPr>
        <a:xfrm>
          <a:off x="4125316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Commenced consultation and engagement with public and professional stakeholders. Commenced data and evidence gathering</a:t>
          </a:r>
        </a:p>
      </dsp:txBody>
      <dsp:txXfrm>
        <a:off x="4168468" y="355801"/>
        <a:ext cx="1387023" cy="1875063"/>
      </dsp:txXfrm>
    </dsp:sp>
    <dsp:sp modelId="{337B09AE-75FD-4B9F-B1E6-7624C7A010F0}">
      <dsp:nvSpPr>
        <dsp:cNvPr id="0" name=""/>
        <dsp:cNvSpPr/>
      </dsp:nvSpPr>
      <dsp:spPr>
        <a:xfrm>
          <a:off x="5745976" y="1110640"/>
          <a:ext cx="312345" cy="365385"/>
        </a:xfrm>
        <a:prstGeom prst="rightArrow">
          <a:avLst>
            <a:gd name="adj1" fmla="val 60000"/>
            <a:gd name="adj2" fmla="val 50000"/>
          </a:avLst>
        </a:prstGeom>
        <a:solidFill>
          <a:srgbClr val="00B2B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5745976" y="1183717"/>
        <a:ext cx="218642" cy="219231"/>
      </dsp:txXfrm>
    </dsp:sp>
    <dsp:sp modelId="{5CF56E5E-E970-4872-B4FC-A434C433C9DA}">
      <dsp:nvSpPr>
        <dsp:cNvPr id="0" name=""/>
        <dsp:cNvSpPr/>
      </dsp:nvSpPr>
      <dsp:spPr>
        <a:xfrm>
          <a:off x="6187974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Commenced formal consultation with Police and Crime Panel and with Chief Constable</a:t>
          </a:r>
        </a:p>
      </dsp:txBody>
      <dsp:txXfrm>
        <a:off x="6231126" y="355801"/>
        <a:ext cx="1387023" cy="1875063"/>
      </dsp:txXfrm>
    </dsp:sp>
    <dsp:sp modelId="{B5E8C949-923C-45AA-B488-F1E872BFF575}">
      <dsp:nvSpPr>
        <dsp:cNvPr id="0" name=""/>
        <dsp:cNvSpPr/>
      </dsp:nvSpPr>
      <dsp:spPr>
        <a:xfrm>
          <a:off x="7808635" y="1110640"/>
          <a:ext cx="312345" cy="365385"/>
        </a:xfrm>
        <a:prstGeom prst="rightArrow">
          <a:avLst>
            <a:gd name="adj1" fmla="val 60000"/>
            <a:gd name="adj2" fmla="val 50000"/>
          </a:avLst>
        </a:prstGeom>
        <a:solidFill>
          <a:srgbClr val="00B2B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7808635" y="1183717"/>
        <a:ext cx="218642" cy="219231"/>
      </dsp:txXfrm>
    </dsp:sp>
    <dsp:sp modelId="{D904BE74-2BA7-4225-856B-D8FB60DA9245}">
      <dsp:nvSpPr>
        <dsp:cNvPr id="0" name=""/>
        <dsp:cNvSpPr/>
      </dsp:nvSpPr>
      <dsp:spPr>
        <a:xfrm>
          <a:off x="8250633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Ongoing consultation with Police and Crime Panel and Chief Constable.  Updating and refinement of Plan</a:t>
          </a:r>
        </a:p>
      </dsp:txBody>
      <dsp:txXfrm>
        <a:off x="8293785" y="355801"/>
        <a:ext cx="1387023" cy="1875063"/>
      </dsp:txXfrm>
    </dsp:sp>
    <dsp:sp modelId="{FD85EEAA-6B4D-4BED-9D89-AB59E0DE66E7}">
      <dsp:nvSpPr>
        <dsp:cNvPr id="0" name=""/>
        <dsp:cNvSpPr/>
      </dsp:nvSpPr>
      <dsp:spPr>
        <a:xfrm>
          <a:off x="9871293" y="1110640"/>
          <a:ext cx="312345" cy="365385"/>
        </a:xfrm>
        <a:prstGeom prst="rightArrow">
          <a:avLst>
            <a:gd name="adj1" fmla="val 60000"/>
            <a:gd name="adj2" fmla="val 50000"/>
          </a:avLst>
        </a:prstGeom>
        <a:solidFill>
          <a:srgbClr val="00B2B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9871293" y="1183717"/>
        <a:ext cx="218642" cy="219231"/>
      </dsp:txXfrm>
    </dsp:sp>
    <dsp:sp modelId="{70741F32-29AA-46EE-9D0B-C836568EDC9B}">
      <dsp:nvSpPr>
        <dsp:cNvPr id="0" name=""/>
        <dsp:cNvSpPr/>
      </dsp:nvSpPr>
      <dsp:spPr>
        <a:xfrm>
          <a:off x="10313291" y="312649"/>
          <a:ext cx="1473327" cy="1961367"/>
        </a:xfrm>
        <a:prstGeom prst="roundRect">
          <a:avLst>
            <a:gd name="adj" fmla="val 10000"/>
          </a:avLst>
        </a:prstGeom>
        <a:solidFill>
          <a:srgbClr val="0A447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Design and launch of the South Wales Police, Crime and Justice Plan</a:t>
          </a:r>
        </a:p>
      </dsp:txBody>
      <dsp:txXfrm>
        <a:off x="10356443" y="355801"/>
        <a:ext cx="1387023" cy="1875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F9B2B-BB80-4971-899D-A9E83B8F7DE1}">
      <dsp:nvSpPr>
        <dsp:cNvPr id="0" name=""/>
        <dsp:cNvSpPr/>
      </dsp:nvSpPr>
      <dsp:spPr>
        <a:xfrm>
          <a:off x="1596078" y="560429"/>
          <a:ext cx="3739054" cy="3739054"/>
        </a:xfrm>
        <a:prstGeom prst="blockArc">
          <a:avLst>
            <a:gd name="adj1" fmla="val 10800000"/>
            <a:gd name="adj2" fmla="val 16200000"/>
            <a:gd name="adj3" fmla="val 4644"/>
          </a:avLst>
        </a:prstGeom>
        <a:solidFill>
          <a:srgbClr val="0A447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AB6FD-04CF-4115-AF49-EBCD3D598D57}">
      <dsp:nvSpPr>
        <dsp:cNvPr id="0" name=""/>
        <dsp:cNvSpPr/>
      </dsp:nvSpPr>
      <dsp:spPr>
        <a:xfrm>
          <a:off x="1596078" y="560429"/>
          <a:ext cx="3739054" cy="3739054"/>
        </a:xfrm>
        <a:prstGeom prst="blockArc">
          <a:avLst>
            <a:gd name="adj1" fmla="val 5400000"/>
            <a:gd name="adj2" fmla="val 10800000"/>
            <a:gd name="adj3" fmla="val 4644"/>
          </a:avLst>
        </a:prstGeom>
        <a:solidFill>
          <a:srgbClr val="0A447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2843C-7F31-4FA3-B48B-CB0A3AC39536}">
      <dsp:nvSpPr>
        <dsp:cNvPr id="0" name=""/>
        <dsp:cNvSpPr/>
      </dsp:nvSpPr>
      <dsp:spPr>
        <a:xfrm>
          <a:off x="1596078" y="560429"/>
          <a:ext cx="3739054" cy="3739054"/>
        </a:xfrm>
        <a:prstGeom prst="blockArc">
          <a:avLst>
            <a:gd name="adj1" fmla="val 0"/>
            <a:gd name="adj2" fmla="val 5400000"/>
            <a:gd name="adj3" fmla="val 4644"/>
          </a:avLst>
        </a:prstGeom>
        <a:solidFill>
          <a:srgbClr val="0A447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9E9A8-0592-4892-B0D2-133EAACA5BB9}">
      <dsp:nvSpPr>
        <dsp:cNvPr id="0" name=""/>
        <dsp:cNvSpPr/>
      </dsp:nvSpPr>
      <dsp:spPr>
        <a:xfrm>
          <a:off x="1596078" y="560429"/>
          <a:ext cx="3739054" cy="3739054"/>
        </a:xfrm>
        <a:prstGeom prst="blockArc">
          <a:avLst>
            <a:gd name="adj1" fmla="val 16200000"/>
            <a:gd name="adj2" fmla="val 0"/>
            <a:gd name="adj3" fmla="val 4644"/>
          </a:avLst>
        </a:prstGeom>
        <a:solidFill>
          <a:srgbClr val="0A447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9D54B-7D67-426B-84C8-4AA6130D46B9}">
      <dsp:nvSpPr>
        <dsp:cNvPr id="0" name=""/>
        <dsp:cNvSpPr/>
      </dsp:nvSpPr>
      <dsp:spPr>
        <a:xfrm>
          <a:off x="2604281" y="1568631"/>
          <a:ext cx="1722649" cy="1722649"/>
        </a:xfrm>
        <a:prstGeom prst="ellipse">
          <a:avLst/>
        </a:prstGeom>
        <a:solidFill>
          <a:srgbClr val="152F4E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Police, Crime and Justice Plan</a:t>
          </a:r>
        </a:p>
      </dsp:txBody>
      <dsp:txXfrm>
        <a:off x="2856557" y="1820907"/>
        <a:ext cx="1218097" cy="1218097"/>
      </dsp:txXfrm>
    </dsp:sp>
    <dsp:sp modelId="{CEDB5D49-A03F-4258-9433-8A6446D3C4EB}">
      <dsp:nvSpPr>
        <dsp:cNvPr id="0" name=""/>
        <dsp:cNvSpPr/>
      </dsp:nvSpPr>
      <dsp:spPr>
        <a:xfrm>
          <a:off x="2862678" y="912"/>
          <a:ext cx="1205854" cy="1205854"/>
        </a:xfrm>
        <a:prstGeom prst="ellipse">
          <a:avLst/>
        </a:prstGeom>
        <a:solidFill>
          <a:srgbClr val="00B2B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 </a:t>
          </a:r>
          <a:r>
            <a:rPr lang="en-GB" sz="1100" kern="1200"/>
            <a:t>Consultation and Engagement</a:t>
          </a:r>
        </a:p>
      </dsp:txBody>
      <dsp:txXfrm>
        <a:off x="3039271" y="177505"/>
        <a:ext cx="852668" cy="852668"/>
      </dsp:txXfrm>
    </dsp:sp>
    <dsp:sp modelId="{8FE0C582-09B1-4DF3-86E5-CD9F7591A1D0}">
      <dsp:nvSpPr>
        <dsp:cNvPr id="0" name=""/>
        <dsp:cNvSpPr/>
      </dsp:nvSpPr>
      <dsp:spPr>
        <a:xfrm>
          <a:off x="4688794" y="1827029"/>
          <a:ext cx="1205854" cy="1205854"/>
        </a:xfrm>
        <a:prstGeom prst="ellipse">
          <a:avLst/>
        </a:prstGeom>
        <a:solidFill>
          <a:srgbClr val="00B2B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 Data and Evidence</a:t>
          </a:r>
        </a:p>
      </dsp:txBody>
      <dsp:txXfrm>
        <a:off x="4865387" y="2003622"/>
        <a:ext cx="852668" cy="852668"/>
      </dsp:txXfrm>
    </dsp:sp>
    <dsp:sp modelId="{51B14F7D-F0EF-46AC-A887-B6DC6301AFBD}">
      <dsp:nvSpPr>
        <dsp:cNvPr id="0" name=""/>
        <dsp:cNvSpPr/>
      </dsp:nvSpPr>
      <dsp:spPr>
        <a:xfrm>
          <a:off x="2862678" y="3653145"/>
          <a:ext cx="1205854" cy="1205854"/>
        </a:xfrm>
        <a:prstGeom prst="ellipse">
          <a:avLst/>
        </a:prstGeom>
        <a:solidFill>
          <a:srgbClr val="00B2B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3. Key Policy and Legislation</a:t>
          </a:r>
        </a:p>
      </dsp:txBody>
      <dsp:txXfrm>
        <a:off x="3039271" y="3829738"/>
        <a:ext cx="852668" cy="852668"/>
      </dsp:txXfrm>
    </dsp:sp>
    <dsp:sp modelId="{0825503D-064F-4DC4-9029-62C9F254BF7A}">
      <dsp:nvSpPr>
        <dsp:cNvPr id="0" name=""/>
        <dsp:cNvSpPr/>
      </dsp:nvSpPr>
      <dsp:spPr>
        <a:xfrm>
          <a:off x="1036562" y="1827029"/>
          <a:ext cx="1205854" cy="1205854"/>
        </a:xfrm>
        <a:prstGeom prst="ellipse">
          <a:avLst/>
        </a:prstGeom>
        <a:solidFill>
          <a:srgbClr val="00B2BB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4. Budget and Finances</a:t>
          </a:r>
        </a:p>
      </dsp:txBody>
      <dsp:txXfrm>
        <a:off x="1213155" y="2003622"/>
        <a:ext cx="852668" cy="852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37E165-9FE2-446D-BF38-25B5E2601BC6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8924C-A62D-41E2-906E-A0F78F9AE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341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75605-F40F-4D28-B245-522FC528C81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740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082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399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43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5675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66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70898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056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0527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7035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35655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73812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07538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48608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5A2AB-6BF4-46DA-90FA-351825671F6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7936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63263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131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41061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87962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JV</a:t>
            </a:r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75144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22114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69067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C9364-046E-8E0B-C240-26739C517E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27DA8C-ABA1-1934-C045-2E5B2EFE270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E8DB4-8B92-213F-997F-37F5FD3FF352}"/>
              </a:ext>
            </a:extLst>
          </p:cNvPr>
          <p:cNvSpPr txBox="1"/>
          <p:nvPr/>
        </p:nvSpPr>
        <p:spPr>
          <a:xfrm>
            <a:off x="3850438" y="9428578"/>
            <a:ext cx="2945659" cy="4980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04774FE-EC1C-4F65-9577-77B6B0CDDE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B3BBCB-136D-984D-ADCA-4D8555C8547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70693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8924C-A62D-41E2-906E-A0F78F9AE8AF}" type="slidenum">
              <a:rPr lang="en-GB" smtClean="0"/>
              <a:t>25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9BE5E7BE-193A-2976-F0A8-1DB95C6827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352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7B717-45B3-1B43-BB81-4FE2468A9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D45D97-5CC8-4C4E-B6D8-01651A2748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71464-0A6E-0145-AA8F-19E260DC6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48A55-FB5D-1C40-83A7-FE123E44B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ED3B3-576E-F048-AE8A-99E4C91C3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10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E8AC-9EFA-FA49-9EF5-D11C3870A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1F6F-A1D3-B043-9AFD-9717E765D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2EFEC-FB2C-164E-AD45-39B1B29F1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25580-4E98-BB4F-A1F7-CAB87337E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05F22-8B4E-114B-BB92-5C1CC3230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29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72A70-54E0-034A-BC53-5EE5756C7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2F8E04-FE64-7548-B277-436136921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E6475F-DA76-EB48-B142-FBE205F04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0F6F6-432B-B844-ACAB-CEDC31C66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D3ED5-816F-D84B-AC2A-FB8F77393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01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F5034-EE15-544F-AE55-23D26F50F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E9896-3507-6141-8A4D-395ABBE7A9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5F1980-0802-0849-B4A4-3605CBB61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278C1C-D7D6-8C4C-976B-C2FEA0A11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F4B7AD-0300-A347-8A4A-031A9DA05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83C1FA-4A68-BB4A-B221-48A8BF84A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36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4BCB0-5672-0140-A03E-013035A60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F37CC9-38E8-3244-AADA-5C2D2E79F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6852C-285B-BB4E-AFE5-20E3A12A7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F0CFDF-814A-2B4B-BB8C-A195C0375A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8FC23E-7568-E442-8055-82FE77D6C7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C7B14F-0A45-9C46-8642-4FF76C16A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7CFCCE-3996-5747-A3DE-67FF2CB97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BDD152-7D14-D144-88EA-976DC5C9E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05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E311F-9113-A043-B49E-1531D5151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D15264-DA4F-1F43-BB8A-0D7CEC3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0336F2-E6D2-5B4E-92B7-DA13B80AC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6B8F4-563C-DC4F-A337-1C27B418E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00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8A0BBC-2C05-1F48-B41C-DA9D5F63F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8B5B1A-A1D1-AF47-A443-24AB0C730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BD5F1-104B-AC46-8DBE-9B90B9B56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647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23F68-FCDE-2D4A-8C4F-3C7C2CE33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E506C-DA7D-7242-BFD7-BC058BD03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073AB-3260-5E42-B2D9-B17675406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5E77D4-A7CB-4844-B2AE-4978FE60D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559B5-FE3D-8B45-A0E7-F8286D9CC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86FE66-DA3C-2647-81AD-361FF34A6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3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E5821-8C58-8A4E-B31F-C2DDF2625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3A581D-7210-3341-A25A-A076DBA5FC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F3575A-1E9F-8A4D-AEE0-B52A3E1BC1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044505-68BE-FE48-9075-446F44253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A7BCBF-09E6-094E-ABFC-142913E04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B2A613-2980-5B48-B06C-978E9C377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8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084EE-D9C1-4842-A5F9-91C46CDD0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B4C1C-8E2A-DD41-AFEF-25B2A26FEB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68C99-74A3-CC41-A3EF-4F9A24AEF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B3FE45-8B5A-AD4E-8617-C4E27C307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662A-E1C6-D344-BA9F-25C06900B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159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4D51B-7B2A-3C4E-83F7-F43D725C2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9C5CA2-0A84-824B-9CD8-D128F9766F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734F0-101A-954E-AF38-B4570994C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CEAB4-57DE-B547-8826-9A9CC56DE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A19CEE-B522-7D42-947F-B3F83AD43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4310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ACE2E-81A3-6790-BEC9-A07CB910C0C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8D8C37-2F34-1542-D37B-3C2E8567A30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19B7D-7A54-1930-D616-D209CB43A6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FB896A-E0FC-4379-A383-8136495EC626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BEF82-BFF6-85E2-53E1-B056956897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C793A-5CBE-2CF9-B59F-A7534429C9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F70526-8D02-47B6-951D-19E2BBF540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57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1952F-284B-CD99-44D0-FB069B86F99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195B-14A0-65FB-34CB-8B65A216B95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A8778-49F8-6913-E73C-4C48C46EEB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AE563C-4F1A-4F17-860E-D8BEFA3C24A0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54B36-7FC3-1B76-44D6-6791D4BB1F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E5A73-FDBD-D9F5-C821-8CB6BF625B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C3E948-9DF3-41F7-BFC7-CC21BC17698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68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4CA5-0C0A-B719-8D18-DA885619C7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115B81-B796-9FAA-49A4-4176EDAA59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AEB68-F836-741D-9DAB-F904A3E540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42C1CF-5895-41F1-9CAF-3DF34D246F34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37A3B-3924-17C1-CE2F-B9FA4AA92F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8AAD5-2548-3C6E-965C-EF27AD3A5F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326B66-8C14-45AD-A4E0-EB3C8CF8A3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175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FBD9E-6D59-1255-372F-48F1592693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52A49-5ED3-8E13-8EE2-2B2E39D3C0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01887-C865-A59B-6958-01B29F144DE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35B22-4FB0-0E6D-2FA1-5D22783AD9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5BC235-971A-47EC-A77F-141BF3E6FC39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FF3739-FCB2-282E-D59F-BBBAE6BB2F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DD290A-E62D-E1D3-5A57-53C8D5BC63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9EB982-A79A-452B-8B2A-710533D194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36319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AAB4E-8353-4693-C5F3-4D2678AB5C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F6BB7-A8B9-93E2-15F7-FD44C205AB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C96F9A-590B-7BFD-E8D2-337FC62AF89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DB4598-72C5-9871-97FE-5D43D3A54FF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CA8979-A01F-1F78-8DD6-B791B1A47C4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A5C2F3-D690-BF4D-860E-B344DACD5D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7EDCB3-A9A2-42A5-9EC1-AA0A6647C46A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3186BC-135D-C43F-7D18-28B7192EC1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1BBE41-05D1-435A-60D5-C0023072AF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A2364B-88E8-421E-A564-B5FB03B7E4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8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FF743-E3D5-7F84-61DC-2517F732F3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FE5E5B-C00D-83A2-8EAB-075787AEFB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470D4A-9115-451D-A1EB-AA6C61F9525B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C11BB-9916-9566-511B-0A5375D71B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AEE53-6B7D-C8F5-4B22-484B651F64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643669-44A1-4FD1-8B94-28504C4A6C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41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607AFB-4981-8E12-74C1-4A29ADEE29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4003D1-6576-4627-AD46-ED8C55B77776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2FD1C3-47DA-817D-6369-55525C71B1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980CEE-8E77-DE39-37F5-322231D22D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DFA842-CFD7-41FC-94CA-AAEED3D388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026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6F24A-E5AC-6427-4D75-5B720A405E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15C07-46BD-4EB1-877B-570054AAC2A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9F291-AED9-D87D-69DA-009071767D3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63F869-ACD5-7750-D53E-EF36B45329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C2E86B-11CA-4298-A007-585463585DAB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B86D2-0826-88BF-9461-646E8D8E7F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F02CF-F576-F5ED-01F0-2A7CC31689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B912DB-D937-46AD-AD8D-4E0857B8A3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7588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8071D-29AF-16F2-EB75-33B74CEC9F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9D237B-552A-D943-AD0E-A480CCD237E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4D5B0F-1929-6DA7-5DDF-E7F9654B63B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71EAE-82C0-8E7B-2796-E8D447D38B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AD9E69-A604-42D1-A539-32C59909C4A6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D6FE94-573A-5A40-E640-2D99000FE3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58F02-3519-586E-FEDC-D8D0FC1E1D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036CF4-9DF9-4EA9-9DCF-1723730D29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9431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04DE2-B6ED-2378-46BD-A6B949099E8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750E4D-985F-056D-1580-B12CCAE95C9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1FCCC-4369-3CBE-2DC1-8CD8B35EA8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065A24-510C-489E-8632-911C722DD0A5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CE9F0-C149-F532-410A-4F4D67B0C9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FD2D6-908D-EAD5-314C-D4784A7E23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24D683-C57A-432E-9B5C-ABCFF2133E1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3372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3D4864-0458-9677-ED27-E84A92CC5ED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B12300-D5B4-156B-E3F1-2FFB6D436EB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8CA79-DE56-14BF-AA4A-BF61C47521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F6E944-F74B-4E3E-B1AA-6AD7490A89CE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7AF68-6531-A608-CC12-EC02D8F5D5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4A658-49A8-9FB8-2032-6AF63423B5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36DB5-65C1-4930-8C4F-076083A36E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975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31CE7-0D39-A148-9AAE-26385728A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6E9D5-5809-0942-886C-0561E9ED3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FBF6B-6643-8241-A562-AF274B3918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7D8D12-D921-394C-88A1-6DF164080568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05947-9904-6B4D-9123-B9402B3956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BCE62-5053-E24C-ADAD-05AFDAB977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4D86A-E020-7F4D-829D-24DBB49B6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1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1E62FB-1D1A-5662-FE4C-7C13004C2E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022E3-FA62-49C9-08BF-30C463EA41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38319-D75C-77B1-9D85-FE9A012E103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29096FC-D95E-462D-B2AC-C1E1FEFD26D1}" type="datetime1">
              <a:rPr lang="en-US"/>
              <a:pPr lvl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4037D-D4D3-9676-3921-7E294F351E4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1751B-E607-C643-6642-40139BCBCBD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B5B4E1B-40A6-48B5-83CA-20CEBE01E6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67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21.svg"/><Relationship Id="rId18" Type="http://schemas.openxmlformats.org/officeDocument/2006/relationships/image" Target="../media/image26.png"/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12" Type="http://schemas.openxmlformats.org/officeDocument/2006/relationships/image" Target="../media/image20.png"/><Relationship Id="rId17" Type="http://schemas.openxmlformats.org/officeDocument/2006/relationships/image" Target="../media/image25.sv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9.svg"/><Relationship Id="rId5" Type="http://schemas.openxmlformats.org/officeDocument/2006/relationships/image" Target="../media/image15.png"/><Relationship Id="rId15" Type="http://schemas.openxmlformats.org/officeDocument/2006/relationships/image" Target="../media/image23.svg"/><Relationship Id="rId10" Type="http://schemas.openxmlformats.org/officeDocument/2006/relationships/image" Target="../media/image18.png"/><Relationship Id="rId19" Type="http://schemas.openxmlformats.org/officeDocument/2006/relationships/image" Target="../media/image27.svg"/><Relationship Id="rId4" Type="http://schemas.openxmlformats.org/officeDocument/2006/relationships/image" Target="../media/image14.svg"/><Relationship Id="rId9" Type="http://schemas.openxmlformats.org/officeDocument/2006/relationships/image" Target="../media/image6.svg"/><Relationship Id="rId1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39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38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5.png"/><Relationship Id="rId7" Type="http://schemas.openxmlformats.org/officeDocument/2006/relationships/image" Target="../media/image25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11" Type="http://schemas.openxmlformats.org/officeDocument/2006/relationships/image" Target="../media/image23.svg"/><Relationship Id="rId5" Type="http://schemas.openxmlformats.org/officeDocument/2006/relationships/image" Target="../media/image41.png"/><Relationship Id="rId10" Type="http://schemas.openxmlformats.org/officeDocument/2006/relationships/image" Target="../media/image22.png"/><Relationship Id="rId4" Type="http://schemas.openxmlformats.org/officeDocument/2006/relationships/image" Target="../media/image6.svg"/><Relationship Id="rId9" Type="http://schemas.openxmlformats.org/officeDocument/2006/relationships/image" Target="../media/image17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23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svg"/><Relationship Id="rId11" Type="http://schemas.openxmlformats.org/officeDocument/2006/relationships/image" Target="../media/image22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Relationship Id="rId1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2"/>
          <p:cNvSpPr txBox="1"/>
          <p:nvPr/>
        </p:nvSpPr>
        <p:spPr>
          <a:xfrm>
            <a:off x="1242828" y="2606476"/>
            <a:ext cx="10228654" cy="2492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b="1" dirty="0">
                <a:latin typeface="+mj-lt"/>
                <a:ea typeface="Garet ExtraBold"/>
                <a:cs typeface="Garet ExtraBold"/>
                <a:sym typeface="Garet ExtraBold"/>
              </a:rPr>
              <a:t> Lee Jones</a:t>
            </a:r>
          </a:p>
          <a:p>
            <a:endParaRPr lang="en-US" sz="4000" b="1" dirty="0">
              <a:latin typeface="+mj-lt"/>
              <a:ea typeface="Garet ExtraBold"/>
              <a:cs typeface="Garet ExtraBold"/>
              <a:sym typeface="Garet ExtraBold"/>
            </a:endParaRPr>
          </a:p>
          <a:p>
            <a:r>
              <a:rPr lang="en-US" sz="4000" b="1" dirty="0">
                <a:latin typeface="+mj-lt"/>
                <a:ea typeface="Garet ExtraBold"/>
                <a:cs typeface="Garet ExtraBold"/>
                <a:sym typeface="Garet ExtraBold"/>
              </a:rPr>
              <a:t>Chief Executive</a:t>
            </a:r>
          </a:p>
          <a:p>
            <a:r>
              <a:rPr lang="en-US" sz="2800" dirty="0">
                <a:latin typeface="+mj-lt"/>
                <a:ea typeface="Garet ExtraBold"/>
                <a:cs typeface="Garet ExtraBold"/>
                <a:sym typeface="Garet ExtraBold"/>
              </a:rPr>
              <a:t>Office of the South Wales Police and Crime Commissioner</a:t>
            </a:r>
          </a:p>
        </p:txBody>
      </p:sp>
      <p:sp>
        <p:nvSpPr>
          <p:cNvPr id="11" name="Freeform 11"/>
          <p:cNvSpPr/>
          <p:nvPr/>
        </p:nvSpPr>
        <p:spPr>
          <a:xfrm>
            <a:off x="9772073" y="209583"/>
            <a:ext cx="2146836" cy="917254"/>
          </a:xfrm>
          <a:custGeom>
            <a:avLst/>
            <a:gdLst/>
            <a:ahLst/>
            <a:cxnLst/>
            <a:rect l="l" t="t" r="r" b="b"/>
            <a:pathLst>
              <a:path w="5027143" h="2015834">
                <a:moveTo>
                  <a:pt x="0" y="0"/>
                </a:moveTo>
                <a:lnTo>
                  <a:pt x="5027143" y="0"/>
                </a:lnTo>
                <a:lnTo>
                  <a:pt x="5027143" y="2015834"/>
                </a:lnTo>
                <a:lnTo>
                  <a:pt x="0" y="20158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906739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3"/>
          <p:cNvSpPr txBox="1"/>
          <p:nvPr/>
        </p:nvSpPr>
        <p:spPr>
          <a:xfrm>
            <a:off x="677724" y="622300"/>
            <a:ext cx="4332023" cy="549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666"/>
              </a:lnSpc>
            </a:pPr>
            <a:r>
              <a:rPr lang="en-US" sz="3333" dirty="0">
                <a:solidFill>
                  <a:srgbClr val="2B2D42"/>
                </a:solidFill>
                <a:latin typeface="Garet ExtraBold"/>
              </a:rPr>
              <a:t>Background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047DCD1-49D4-1527-4B02-3C765A32C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8400" y="1239657"/>
            <a:ext cx="3694496" cy="471058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342E023-0B28-22FE-5DD2-8330D2186CF8}"/>
              </a:ext>
            </a:extLst>
          </p:cNvPr>
          <p:cNvSpPr txBox="1"/>
          <p:nvPr/>
        </p:nvSpPr>
        <p:spPr>
          <a:xfrm>
            <a:off x="677723" y="1334721"/>
            <a:ext cx="6045200" cy="4584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333" dirty="0"/>
              <a:t>Born and grew up in Cardiff</a:t>
            </a:r>
          </a:p>
          <a:p>
            <a:endParaRPr lang="en-GB" sz="1333" dirty="0"/>
          </a:p>
          <a:p>
            <a:r>
              <a:rPr lang="en-GB" sz="1333" dirty="0"/>
              <a:t>First term as Police and Crime Commissioner (PCC) for South Wales, having been elected on 3rd May, 2024, with 45.2% of the public vote.</a:t>
            </a:r>
          </a:p>
          <a:p>
            <a:endParaRPr lang="en-GB" sz="1333" dirty="0"/>
          </a:p>
          <a:p>
            <a:r>
              <a:rPr lang="en-GB" sz="1333" dirty="0"/>
              <a:t>First female, black Police and Crime Commissioner to be elected in Wales</a:t>
            </a:r>
          </a:p>
          <a:p>
            <a:endParaRPr lang="en-GB" sz="1333" dirty="0"/>
          </a:p>
          <a:p>
            <a:r>
              <a:rPr lang="en-GB" sz="1333" dirty="0"/>
              <a:t>Deputy Police and Crime Commissioner for seven years.</a:t>
            </a:r>
          </a:p>
          <a:p>
            <a:endParaRPr lang="en-GB" sz="1333" dirty="0"/>
          </a:p>
          <a:p>
            <a:r>
              <a:rPr lang="en-GB" sz="1333" dirty="0"/>
              <a:t>Senior Responsible Officer for the Violence Against Women, Domestic Abuse &amp; Sexual Violence (VAWDASV) and Women’s Justice Blueprint’s in Wales</a:t>
            </a:r>
          </a:p>
          <a:p>
            <a:endParaRPr lang="en-GB" sz="1333" dirty="0"/>
          </a:p>
          <a:p>
            <a:r>
              <a:rPr lang="en-GB" sz="1333" dirty="0"/>
              <a:t>A background in probation, involved in delivering services to prevent crime and protect the public from harm for over 23 years.</a:t>
            </a:r>
          </a:p>
          <a:p>
            <a:endParaRPr lang="en-GB" sz="1333" dirty="0"/>
          </a:p>
          <a:p>
            <a:r>
              <a:rPr lang="en-GB" sz="1333" dirty="0"/>
              <a:t>Priorities:	</a:t>
            </a:r>
          </a:p>
          <a:p>
            <a:r>
              <a:rPr lang="en-GB" sz="1333" dirty="0"/>
              <a:t>	Community Policing</a:t>
            </a:r>
          </a:p>
          <a:p>
            <a:r>
              <a:rPr lang="en-GB" sz="1333" dirty="0"/>
              <a:t>	Preventing crime</a:t>
            </a:r>
          </a:p>
          <a:p>
            <a:r>
              <a:rPr lang="en-GB" sz="1333" dirty="0"/>
              <a:t>	Protecting the vulnerable, supporting victims and communities	Delivering Justice on those who commit crime and reducing reoffending</a:t>
            </a:r>
          </a:p>
          <a:p>
            <a:r>
              <a:rPr lang="en-GB" sz="1333" dirty="0"/>
              <a:t>	Making Policing fit for the future</a:t>
            </a:r>
          </a:p>
        </p:txBody>
      </p:sp>
    </p:spTree>
    <p:extLst>
      <p:ext uri="{BB962C8B-B14F-4D97-AF65-F5344CB8AC3E}">
        <p14:creationId xmlns:p14="http://schemas.microsoft.com/office/powerpoint/2010/main" val="1752953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8787" y="1484488"/>
            <a:ext cx="1147077" cy="1406387"/>
          </a:xfrm>
          <a:custGeom>
            <a:avLst/>
            <a:gdLst/>
            <a:ahLst/>
            <a:cxnLst/>
            <a:rect l="l" t="t" r="r" b="b"/>
            <a:pathLst>
              <a:path w="1720615" h="2109581">
                <a:moveTo>
                  <a:pt x="0" y="0"/>
                </a:moveTo>
                <a:lnTo>
                  <a:pt x="1720615" y="0"/>
                </a:lnTo>
                <a:lnTo>
                  <a:pt x="1720615" y="2109581"/>
                </a:lnTo>
                <a:lnTo>
                  <a:pt x="0" y="21095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29170"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" name="Freeform 3"/>
          <p:cNvSpPr/>
          <p:nvPr/>
        </p:nvSpPr>
        <p:spPr>
          <a:xfrm>
            <a:off x="4600592" y="1635205"/>
            <a:ext cx="1078830" cy="1131146"/>
          </a:xfrm>
          <a:custGeom>
            <a:avLst/>
            <a:gdLst/>
            <a:ahLst/>
            <a:cxnLst/>
            <a:rect l="l" t="t" r="r" b="b"/>
            <a:pathLst>
              <a:path w="1618245" h="1696719">
                <a:moveTo>
                  <a:pt x="0" y="0"/>
                </a:moveTo>
                <a:lnTo>
                  <a:pt x="1618246" y="0"/>
                </a:lnTo>
                <a:lnTo>
                  <a:pt x="1618246" y="1696718"/>
                </a:lnTo>
                <a:lnTo>
                  <a:pt x="0" y="16967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4" name="Freeform 4"/>
          <p:cNvSpPr/>
          <p:nvPr/>
        </p:nvSpPr>
        <p:spPr>
          <a:xfrm>
            <a:off x="1409701" y="1635205"/>
            <a:ext cx="884965" cy="927880"/>
          </a:xfrm>
          <a:custGeom>
            <a:avLst/>
            <a:gdLst/>
            <a:ahLst/>
            <a:cxnLst/>
            <a:rect l="l" t="t" r="r" b="b"/>
            <a:pathLst>
              <a:path w="1327448" h="1391820">
                <a:moveTo>
                  <a:pt x="0" y="0"/>
                </a:moveTo>
                <a:lnTo>
                  <a:pt x="1327449" y="0"/>
                </a:lnTo>
                <a:lnTo>
                  <a:pt x="1327449" y="1391820"/>
                </a:lnTo>
                <a:lnTo>
                  <a:pt x="0" y="13918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5" name="Freeform 5"/>
          <p:cNvSpPr/>
          <p:nvPr/>
        </p:nvSpPr>
        <p:spPr>
          <a:xfrm>
            <a:off x="2540944" y="1635205"/>
            <a:ext cx="884965" cy="927880"/>
          </a:xfrm>
          <a:custGeom>
            <a:avLst/>
            <a:gdLst/>
            <a:ahLst/>
            <a:cxnLst/>
            <a:rect l="l" t="t" r="r" b="b"/>
            <a:pathLst>
              <a:path w="1327448" h="1391820">
                <a:moveTo>
                  <a:pt x="0" y="0"/>
                </a:moveTo>
                <a:lnTo>
                  <a:pt x="1327448" y="0"/>
                </a:lnTo>
                <a:lnTo>
                  <a:pt x="1327448" y="1391820"/>
                </a:lnTo>
                <a:lnTo>
                  <a:pt x="0" y="13918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grpSp>
        <p:nvGrpSpPr>
          <p:cNvPr id="6" name="Group 6"/>
          <p:cNvGrpSpPr/>
          <p:nvPr/>
        </p:nvGrpSpPr>
        <p:grpSpPr>
          <a:xfrm>
            <a:off x="2202622" y="2331613"/>
            <a:ext cx="447025" cy="332555"/>
            <a:chOff x="0" y="0"/>
            <a:chExt cx="176603" cy="13138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6603" cy="131380"/>
            </a:xfrm>
            <a:custGeom>
              <a:avLst/>
              <a:gdLst/>
              <a:ahLst/>
              <a:cxnLst/>
              <a:rect l="l" t="t" r="r" b="b"/>
              <a:pathLst>
                <a:path w="176603" h="131380">
                  <a:moveTo>
                    <a:pt x="0" y="0"/>
                  </a:moveTo>
                  <a:lnTo>
                    <a:pt x="176603" y="0"/>
                  </a:lnTo>
                  <a:lnTo>
                    <a:pt x="176603" y="131380"/>
                  </a:lnTo>
                  <a:lnTo>
                    <a:pt x="0" y="1313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76603" cy="15043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sp>
        <p:nvSpPr>
          <p:cNvPr id="9" name="Freeform 9"/>
          <p:cNvSpPr/>
          <p:nvPr/>
        </p:nvSpPr>
        <p:spPr>
          <a:xfrm>
            <a:off x="1985063" y="1786878"/>
            <a:ext cx="884965" cy="927880"/>
          </a:xfrm>
          <a:custGeom>
            <a:avLst/>
            <a:gdLst/>
            <a:ahLst/>
            <a:cxnLst/>
            <a:rect l="l" t="t" r="r" b="b"/>
            <a:pathLst>
              <a:path w="1327448" h="1391820">
                <a:moveTo>
                  <a:pt x="0" y="0"/>
                </a:moveTo>
                <a:lnTo>
                  <a:pt x="1327448" y="0"/>
                </a:lnTo>
                <a:lnTo>
                  <a:pt x="1327448" y="1391820"/>
                </a:lnTo>
                <a:lnTo>
                  <a:pt x="0" y="13918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0" name="Freeform 10"/>
          <p:cNvSpPr/>
          <p:nvPr/>
        </p:nvSpPr>
        <p:spPr>
          <a:xfrm>
            <a:off x="6854172" y="1646485"/>
            <a:ext cx="1119865" cy="1119865"/>
          </a:xfrm>
          <a:custGeom>
            <a:avLst/>
            <a:gdLst/>
            <a:ahLst/>
            <a:cxnLst/>
            <a:rect l="l" t="t" r="r" b="b"/>
            <a:pathLst>
              <a:path w="1679798" h="1679798">
                <a:moveTo>
                  <a:pt x="0" y="0"/>
                </a:moveTo>
                <a:lnTo>
                  <a:pt x="1679797" y="0"/>
                </a:lnTo>
                <a:lnTo>
                  <a:pt x="1679797" y="1679798"/>
                </a:lnTo>
                <a:lnTo>
                  <a:pt x="0" y="16797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1" name="TextBox 11"/>
          <p:cNvSpPr txBox="1"/>
          <p:nvPr/>
        </p:nvSpPr>
        <p:spPr>
          <a:xfrm>
            <a:off x="1424158" y="3564638"/>
            <a:ext cx="2006777" cy="223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Police Officers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22406" y="3820359"/>
            <a:ext cx="1590798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8"/>
              </a:lnSpc>
            </a:pPr>
            <a:r>
              <a:rPr lang="en-US" sz="2783" dirty="0">
                <a:solidFill>
                  <a:srgbClr val="2B2D42"/>
                </a:solidFill>
                <a:latin typeface="Garet ExtraBold"/>
              </a:rPr>
              <a:t>2000+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624710" y="3038609"/>
            <a:ext cx="1590798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8"/>
              </a:lnSpc>
            </a:pPr>
            <a:r>
              <a:rPr lang="en-US" sz="2783" dirty="0">
                <a:solidFill>
                  <a:srgbClr val="2B2D42"/>
                </a:solidFill>
                <a:latin typeface="Garet ExtraBold"/>
              </a:rPr>
              <a:t>≈3000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080033" y="3150521"/>
            <a:ext cx="2119948" cy="2416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The Chief Constable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is Jeremy Vaughan</a:t>
            </a:r>
          </a:p>
          <a:p>
            <a:pPr algn="ctr">
              <a:lnSpc>
                <a:spcPts val="1915"/>
              </a:lnSpc>
            </a:pPr>
            <a:endParaRPr lang="en-US" sz="1400" dirty="0">
              <a:solidFill>
                <a:srgbClr val="2B2D42"/>
              </a:solidFill>
              <a:latin typeface="Lexend Deca"/>
            </a:endParaRP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Promoted to Chief Constable of 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South Wales Police 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in November 2020</a:t>
            </a:r>
          </a:p>
          <a:p>
            <a:pPr algn="ctr">
              <a:lnSpc>
                <a:spcPts val="1915"/>
              </a:lnSpc>
            </a:pPr>
            <a:endParaRPr lang="en-US" sz="1400" dirty="0">
              <a:solidFill>
                <a:srgbClr val="2B2D42"/>
              </a:solidFill>
              <a:latin typeface="Lexend Deca"/>
            </a:endParaRP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Temporary Deputy Chief Constable Mark Travis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354131" y="3150521"/>
            <a:ext cx="2119948" cy="1441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The force serves</a:t>
            </a:r>
          </a:p>
          <a:p>
            <a:pPr algn="ctr">
              <a:lnSpc>
                <a:spcPts val="1915"/>
              </a:lnSpc>
            </a:pPr>
            <a:endParaRPr lang="en-US" sz="1400" dirty="0">
              <a:solidFill>
                <a:srgbClr val="2B2D42"/>
              </a:solidFill>
              <a:latin typeface="Lexend Deca"/>
            </a:endParaRPr>
          </a:p>
          <a:p>
            <a:pPr algn="ctr">
              <a:lnSpc>
                <a:spcPts val="1915"/>
              </a:lnSpc>
            </a:pPr>
            <a:endParaRPr lang="en-US" sz="1400" dirty="0">
              <a:solidFill>
                <a:srgbClr val="2B2D42"/>
              </a:solidFill>
              <a:latin typeface="Lexend Deca"/>
            </a:endParaRP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most deprived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communities in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Wales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618706" y="3395770"/>
            <a:ext cx="1590798" cy="45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8"/>
              </a:lnSpc>
            </a:pPr>
            <a:r>
              <a:rPr lang="en-US" sz="2783" dirty="0">
                <a:solidFill>
                  <a:srgbClr val="2B2D42"/>
                </a:solidFill>
                <a:latin typeface="Garet ExtraBold"/>
              </a:rPr>
              <a:t>63/100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2351" y="3150521"/>
            <a:ext cx="2119948" cy="954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  <a:hlinkClick r:id=""/>
              </a:rPr>
              <a:t>Chief Officers</a:t>
            </a:r>
          </a:p>
          <a:p>
            <a:pPr algn="ctr">
              <a:lnSpc>
                <a:spcPts val="1915"/>
              </a:lnSpc>
            </a:pPr>
            <a:endParaRPr lang="en-US" sz="1400" dirty="0">
              <a:solidFill>
                <a:srgbClr val="2B2D42"/>
              </a:solidFill>
              <a:latin typeface="Lexend Deca"/>
              <a:hlinkClick r:id=""/>
            </a:endParaRP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  <a:hlinkClick r:id=""/>
              </a:rPr>
              <a:t>South Wales Police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  <a:hlinkClick r:id=""/>
              </a:rPr>
              <a:t>south-wales.police.uk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7724" y="622300"/>
            <a:ext cx="4332023" cy="549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666"/>
              </a:lnSpc>
            </a:pPr>
            <a:r>
              <a:rPr lang="en-US" sz="3333" dirty="0">
                <a:solidFill>
                  <a:srgbClr val="2B2D42"/>
                </a:solidFill>
                <a:latin typeface="Garet ExtraBold"/>
              </a:rPr>
              <a:t>South Wales Police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503973" y="4346547"/>
            <a:ext cx="1847145" cy="1198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  <a:spcBef>
                <a:spcPct val="0"/>
              </a:spcBef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Police Staff</a:t>
            </a:r>
          </a:p>
          <a:p>
            <a:pPr algn="ctr">
              <a:lnSpc>
                <a:spcPts val="1915"/>
              </a:lnSpc>
              <a:spcBef>
                <a:spcPct val="0"/>
              </a:spcBef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(includes PCSOs and volunteers e.g. Special Constables and Police Youth Volunteers)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0FF67209-8261-4534-3C3F-466AD1002E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6268" y="1149440"/>
            <a:ext cx="2164523" cy="179680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864D9249-58BF-7125-937B-79A0299860E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31883" y="1149440"/>
            <a:ext cx="2527317" cy="17968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E6C14FB-C973-2440-658C-E5AB8D72151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79781" y="1143216"/>
            <a:ext cx="2711820" cy="179680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2266" y="1443261"/>
            <a:ext cx="2248756" cy="2134390"/>
            <a:chOff x="0" y="0"/>
            <a:chExt cx="888397" cy="8432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8397" cy="843216"/>
            </a:xfrm>
            <a:custGeom>
              <a:avLst/>
              <a:gdLst/>
              <a:ahLst/>
              <a:cxnLst/>
              <a:rect l="l" t="t" r="r" b="b"/>
              <a:pathLst>
                <a:path w="888397" h="843216">
                  <a:moveTo>
                    <a:pt x="34428" y="0"/>
                  </a:moveTo>
                  <a:lnTo>
                    <a:pt x="853970" y="0"/>
                  </a:lnTo>
                  <a:cubicBezTo>
                    <a:pt x="863101" y="0"/>
                    <a:pt x="871857" y="3627"/>
                    <a:pt x="878314" y="10084"/>
                  </a:cubicBezTo>
                  <a:cubicBezTo>
                    <a:pt x="884770" y="16540"/>
                    <a:pt x="888397" y="25297"/>
                    <a:pt x="888397" y="34428"/>
                  </a:cubicBezTo>
                  <a:lnTo>
                    <a:pt x="888397" y="808788"/>
                  </a:lnTo>
                  <a:cubicBezTo>
                    <a:pt x="888397" y="817919"/>
                    <a:pt x="884770" y="826676"/>
                    <a:pt x="878314" y="833132"/>
                  </a:cubicBezTo>
                  <a:cubicBezTo>
                    <a:pt x="871857" y="839589"/>
                    <a:pt x="863101" y="843216"/>
                    <a:pt x="853970" y="843216"/>
                  </a:cubicBezTo>
                  <a:lnTo>
                    <a:pt x="34428" y="843216"/>
                  </a:lnTo>
                  <a:cubicBezTo>
                    <a:pt x="25297" y="843216"/>
                    <a:pt x="16540" y="839589"/>
                    <a:pt x="10084" y="833132"/>
                  </a:cubicBezTo>
                  <a:cubicBezTo>
                    <a:pt x="3627" y="826676"/>
                    <a:pt x="0" y="817919"/>
                    <a:pt x="0" y="808788"/>
                  </a:cubicBezTo>
                  <a:lnTo>
                    <a:pt x="0" y="34428"/>
                  </a:lnTo>
                  <a:cubicBezTo>
                    <a:pt x="0" y="25297"/>
                    <a:pt x="3627" y="16540"/>
                    <a:pt x="10084" y="10084"/>
                  </a:cubicBezTo>
                  <a:cubicBezTo>
                    <a:pt x="16540" y="3627"/>
                    <a:pt x="25297" y="0"/>
                    <a:pt x="34428" y="0"/>
                  </a:cubicBezTo>
                  <a:close/>
                </a:path>
              </a:pathLst>
            </a:custGeom>
            <a:solidFill>
              <a:srgbClr val="EE233C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888397" cy="862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758765" y="1443261"/>
            <a:ext cx="2248756" cy="2134390"/>
            <a:chOff x="0" y="0"/>
            <a:chExt cx="888397" cy="84321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88397" cy="843216"/>
            </a:xfrm>
            <a:custGeom>
              <a:avLst/>
              <a:gdLst/>
              <a:ahLst/>
              <a:cxnLst/>
              <a:rect l="l" t="t" r="r" b="b"/>
              <a:pathLst>
                <a:path w="888397" h="843216">
                  <a:moveTo>
                    <a:pt x="34428" y="0"/>
                  </a:moveTo>
                  <a:lnTo>
                    <a:pt x="853970" y="0"/>
                  </a:lnTo>
                  <a:cubicBezTo>
                    <a:pt x="863101" y="0"/>
                    <a:pt x="871857" y="3627"/>
                    <a:pt x="878314" y="10084"/>
                  </a:cubicBezTo>
                  <a:cubicBezTo>
                    <a:pt x="884770" y="16540"/>
                    <a:pt x="888397" y="25297"/>
                    <a:pt x="888397" y="34428"/>
                  </a:cubicBezTo>
                  <a:lnTo>
                    <a:pt x="888397" y="808788"/>
                  </a:lnTo>
                  <a:cubicBezTo>
                    <a:pt x="888397" y="817919"/>
                    <a:pt x="884770" y="826676"/>
                    <a:pt x="878314" y="833132"/>
                  </a:cubicBezTo>
                  <a:cubicBezTo>
                    <a:pt x="871857" y="839589"/>
                    <a:pt x="863101" y="843216"/>
                    <a:pt x="853970" y="843216"/>
                  </a:cubicBezTo>
                  <a:lnTo>
                    <a:pt x="34428" y="843216"/>
                  </a:lnTo>
                  <a:cubicBezTo>
                    <a:pt x="25297" y="843216"/>
                    <a:pt x="16540" y="839589"/>
                    <a:pt x="10084" y="833132"/>
                  </a:cubicBezTo>
                  <a:cubicBezTo>
                    <a:pt x="3627" y="826676"/>
                    <a:pt x="0" y="817919"/>
                    <a:pt x="0" y="808788"/>
                  </a:cubicBezTo>
                  <a:lnTo>
                    <a:pt x="0" y="34428"/>
                  </a:lnTo>
                  <a:cubicBezTo>
                    <a:pt x="0" y="25297"/>
                    <a:pt x="3627" y="16540"/>
                    <a:pt x="10084" y="10084"/>
                  </a:cubicBezTo>
                  <a:cubicBezTo>
                    <a:pt x="16540" y="3627"/>
                    <a:pt x="25297" y="0"/>
                    <a:pt x="34428" y="0"/>
                  </a:cubicBezTo>
                  <a:close/>
                </a:path>
              </a:pathLst>
            </a:custGeom>
            <a:solidFill>
              <a:srgbClr val="2B2D42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88397" cy="862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86670" y="1741846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Police and Crime Commissioner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47662" y="2373561"/>
            <a:ext cx="1987253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</a:pPr>
            <a:r>
              <a:rPr lang="en-US" sz="2133" dirty="0">
                <a:solidFill>
                  <a:srgbClr val="FFFFFF"/>
                </a:solidFill>
                <a:latin typeface="Garet ExtraBold"/>
              </a:rPr>
              <a:t>Ms. Emma Wools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823169" y="1741846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Chief Executive /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Monitoring Officer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889516" y="2373561"/>
            <a:ext cx="1987253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9"/>
              </a:lnSpc>
            </a:pPr>
            <a:r>
              <a:rPr lang="en-US" sz="2133" dirty="0">
                <a:solidFill>
                  <a:srgbClr val="FFFFFF"/>
                </a:solidFill>
                <a:latin typeface="Garet ExtraBold"/>
              </a:rPr>
              <a:t>Lee</a:t>
            </a:r>
          </a:p>
          <a:p>
            <a:pPr algn="ctr">
              <a:lnSpc>
                <a:spcPts val="2389"/>
              </a:lnSpc>
            </a:pPr>
            <a:r>
              <a:rPr lang="en-US" sz="2133" dirty="0">
                <a:solidFill>
                  <a:srgbClr val="FFFFFF"/>
                </a:solidFill>
                <a:latin typeface="Garet ExtraBold"/>
              </a:rPr>
              <a:t>Jones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322266" y="3732587"/>
            <a:ext cx="2248756" cy="2134390"/>
            <a:chOff x="0" y="0"/>
            <a:chExt cx="888397" cy="8432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88397" cy="843216"/>
            </a:xfrm>
            <a:custGeom>
              <a:avLst/>
              <a:gdLst/>
              <a:ahLst/>
              <a:cxnLst/>
              <a:rect l="l" t="t" r="r" b="b"/>
              <a:pathLst>
                <a:path w="888397" h="843216">
                  <a:moveTo>
                    <a:pt x="34428" y="0"/>
                  </a:moveTo>
                  <a:lnTo>
                    <a:pt x="853970" y="0"/>
                  </a:lnTo>
                  <a:cubicBezTo>
                    <a:pt x="863101" y="0"/>
                    <a:pt x="871857" y="3627"/>
                    <a:pt x="878314" y="10084"/>
                  </a:cubicBezTo>
                  <a:cubicBezTo>
                    <a:pt x="884770" y="16540"/>
                    <a:pt x="888397" y="25297"/>
                    <a:pt x="888397" y="34428"/>
                  </a:cubicBezTo>
                  <a:lnTo>
                    <a:pt x="888397" y="808788"/>
                  </a:lnTo>
                  <a:cubicBezTo>
                    <a:pt x="888397" y="817919"/>
                    <a:pt x="884770" y="826676"/>
                    <a:pt x="878314" y="833132"/>
                  </a:cubicBezTo>
                  <a:cubicBezTo>
                    <a:pt x="871857" y="839589"/>
                    <a:pt x="863101" y="843216"/>
                    <a:pt x="853970" y="843216"/>
                  </a:cubicBezTo>
                  <a:lnTo>
                    <a:pt x="34428" y="843216"/>
                  </a:lnTo>
                  <a:cubicBezTo>
                    <a:pt x="25297" y="843216"/>
                    <a:pt x="16540" y="839589"/>
                    <a:pt x="10084" y="833132"/>
                  </a:cubicBezTo>
                  <a:cubicBezTo>
                    <a:pt x="3627" y="826676"/>
                    <a:pt x="0" y="817919"/>
                    <a:pt x="0" y="808788"/>
                  </a:cubicBezTo>
                  <a:lnTo>
                    <a:pt x="0" y="34428"/>
                  </a:lnTo>
                  <a:cubicBezTo>
                    <a:pt x="0" y="25297"/>
                    <a:pt x="3627" y="16540"/>
                    <a:pt x="10084" y="10084"/>
                  </a:cubicBezTo>
                  <a:cubicBezTo>
                    <a:pt x="16540" y="3627"/>
                    <a:pt x="25297" y="0"/>
                    <a:pt x="34428" y="0"/>
                  </a:cubicBezTo>
                  <a:close/>
                </a:path>
              </a:pathLst>
            </a:custGeom>
            <a:solidFill>
              <a:srgbClr val="2B2D42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888397" cy="862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758765" y="3732587"/>
            <a:ext cx="2248756" cy="2134390"/>
            <a:chOff x="0" y="0"/>
            <a:chExt cx="888397" cy="84321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88397" cy="843216"/>
            </a:xfrm>
            <a:custGeom>
              <a:avLst/>
              <a:gdLst/>
              <a:ahLst/>
              <a:cxnLst/>
              <a:rect l="l" t="t" r="r" b="b"/>
              <a:pathLst>
                <a:path w="888397" h="843216">
                  <a:moveTo>
                    <a:pt x="34428" y="0"/>
                  </a:moveTo>
                  <a:lnTo>
                    <a:pt x="853970" y="0"/>
                  </a:lnTo>
                  <a:cubicBezTo>
                    <a:pt x="863101" y="0"/>
                    <a:pt x="871857" y="3627"/>
                    <a:pt x="878314" y="10084"/>
                  </a:cubicBezTo>
                  <a:cubicBezTo>
                    <a:pt x="884770" y="16540"/>
                    <a:pt x="888397" y="25297"/>
                    <a:pt x="888397" y="34428"/>
                  </a:cubicBezTo>
                  <a:lnTo>
                    <a:pt x="888397" y="808788"/>
                  </a:lnTo>
                  <a:cubicBezTo>
                    <a:pt x="888397" y="817919"/>
                    <a:pt x="884770" y="826676"/>
                    <a:pt x="878314" y="833132"/>
                  </a:cubicBezTo>
                  <a:cubicBezTo>
                    <a:pt x="871857" y="839589"/>
                    <a:pt x="863101" y="843216"/>
                    <a:pt x="853970" y="843216"/>
                  </a:cubicBezTo>
                  <a:lnTo>
                    <a:pt x="34428" y="843216"/>
                  </a:lnTo>
                  <a:cubicBezTo>
                    <a:pt x="25297" y="843216"/>
                    <a:pt x="16540" y="839589"/>
                    <a:pt x="10084" y="833132"/>
                  </a:cubicBezTo>
                  <a:cubicBezTo>
                    <a:pt x="3627" y="826676"/>
                    <a:pt x="0" y="817919"/>
                    <a:pt x="0" y="808788"/>
                  </a:cubicBezTo>
                  <a:lnTo>
                    <a:pt x="0" y="34428"/>
                  </a:lnTo>
                  <a:cubicBezTo>
                    <a:pt x="0" y="25297"/>
                    <a:pt x="3627" y="16540"/>
                    <a:pt x="10084" y="10084"/>
                  </a:cubicBezTo>
                  <a:cubicBezTo>
                    <a:pt x="16540" y="3627"/>
                    <a:pt x="25297" y="0"/>
                    <a:pt x="34428" y="0"/>
                  </a:cubicBezTo>
                  <a:close/>
                </a:path>
              </a:pathLst>
            </a:custGeom>
            <a:solidFill>
              <a:srgbClr val="EE233C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888397" cy="862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88523" y="4031172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Chief Finance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Officer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15912" y="4661702"/>
            <a:ext cx="2050753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</a:pPr>
            <a:r>
              <a:rPr lang="en-US" sz="2000" dirty="0">
                <a:solidFill>
                  <a:srgbClr val="FFFFFF"/>
                </a:solidFill>
                <a:latin typeface="Garet ExtraBold"/>
              </a:rPr>
              <a:t>David Holloway</a:t>
            </a:r>
          </a:p>
          <a:p>
            <a:pPr algn="ctr">
              <a:lnSpc>
                <a:spcPts val="2240"/>
              </a:lnSpc>
            </a:pPr>
            <a:r>
              <a:rPr lang="en-US" sz="2000" dirty="0">
                <a:solidFill>
                  <a:srgbClr val="FFFFFF"/>
                </a:solidFill>
                <a:latin typeface="Garet ExtraBold"/>
              </a:rPr>
              <a:t>Young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823169" y="4031172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Delegation and 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FFFFFF"/>
                </a:solidFill>
                <a:latin typeface="Lexend Deca"/>
              </a:rPr>
              <a:t>Governance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6186049" y="1443261"/>
            <a:ext cx="4689078" cy="4423716"/>
            <a:chOff x="0" y="0"/>
            <a:chExt cx="861557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61557" cy="812800"/>
            </a:xfrm>
            <a:custGeom>
              <a:avLst/>
              <a:gdLst/>
              <a:ahLst/>
              <a:cxnLst/>
              <a:rect l="l" t="t" r="r" b="b"/>
              <a:pathLst>
                <a:path w="861557" h="812800">
                  <a:moveTo>
                    <a:pt x="16511" y="0"/>
                  </a:moveTo>
                  <a:lnTo>
                    <a:pt x="845046" y="0"/>
                  </a:lnTo>
                  <a:cubicBezTo>
                    <a:pt x="854165" y="0"/>
                    <a:pt x="861557" y="7392"/>
                    <a:pt x="861557" y="16511"/>
                  </a:cubicBezTo>
                  <a:lnTo>
                    <a:pt x="861557" y="796289"/>
                  </a:lnTo>
                  <a:cubicBezTo>
                    <a:pt x="861557" y="805408"/>
                    <a:pt x="854165" y="812800"/>
                    <a:pt x="845046" y="812800"/>
                  </a:cubicBezTo>
                  <a:lnTo>
                    <a:pt x="16511" y="812800"/>
                  </a:lnTo>
                  <a:cubicBezTo>
                    <a:pt x="7392" y="812800"/>
                    <a:pt x="0" y="805408"/>
                    <a:pt x="0" y="796289"/>
                  </a:cubicBezTo>
                  <a:lnTo>
                    <a:pt x="0" y="16511"/>
                  </a:lnTo>
                  <a:cubicBezTo>
                    <a:pt x="0" y="7392"/>
                    <a:pt x="7392" y="0"/>
                    <a:pt x="16511" y="0"/>
                  </a:cubicBezTo>
                  <a:close/>
                </a:path>
              </a:pathLst>
            </a:custGeom>
            <a:blipFill>
              <a:blip r:embed="rId3"/>
              <a:stretch>
                <a:fillRect l="-32874"/>
              </a:stretch>
            </a:blipFill>
          </p:spPr>
          <p:txBody>
            <a:bodyPr/>
            <a:lstStyle/>
            <a:p>
              <a:endParaRPr lang="en-GB" sz="1200" dirty="0"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677724" y="622300"/>
            <a:ext cx="6688277" cy="549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6"/>
              </a:lnSpc>
            </a:pPr>
            <a:r>
              <a:rPr lang="en-US" sz="3333" dirty="0">
                <a:solidFill>
                  <a:srgbClr val="2B2D42"/>
                </a:solidFill>
                <a:latin typeface="Garet ExtraBold"/>
              </a:rPr>
              <a:t>Commissioner’s Team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77724" y="615950"/>
            <a:ext cx="8528050" cy="549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3334" dirty="0">
                <a:solidFill>
                  <a:srgbClr val="2B2D42"/>
                </a:solidFill>
                <a:latin typeface="Garet ExtraBold"/>
              </a:rPr>
              <a:t>Commissioner Role &amp; Responsibilities</a:t>
            </a:r>
          </a:p>
        </p:txBody>
      </p:sp>
      <p:sp>
        <p:nvSpPr>
          <p:cNvPr id="3" name="Freeform 3"/>
          <p:cNvSpPr/>
          <p:nvPr/>
        </p:nvSpPr>
        <p:spPr>
          <a:xfrm>
            <a:off x="1554390" y="1908586"/>
            <a:ext cx="915290" cy="917584"/>
          </a:xfrm>
          <a:custGeom>
            <a:avLst/>
            <a:gdLst/>
            <a:ahLst/>
            <a:cxnLst/>
            <a:rect l="l" t="t" r="r" b="b"/>
            <a:pathLst>
              <a:path w="1372935" h="1376376">
                <a:moveTo>
                  <a:pt x="0" y="0"/>
                </a:moveTo>
                <a:lnTo>
                  <a:pt x="1372936" y="0"/>
                </a:lnTo>
                <a:lnTo>
                  <a:pt x="1372936" y="1376377"/>
                </a:lnTo>
                <a:lnTo>
                  <a:pt x="0" y="137637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4" name="TextBox 4"/>
          <p:cNvSpPr txBox="1"/>
          <p:nvPr/>
        </p:nvSpPr>
        <p:spPr>
          <a:xfrm>
            <a:off x="922654" y="2993782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Set Priorities -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Police &amp; Crime Plan</a:t>
            </a:r>
          </a:p>
        </p:txBody>
      </p:sp>
      <p:sp>
        <p:nvSpPr>
          <p:cNvPr id="5" name="Freeform 5"/>
          <p:cNvSpPr/>
          <p:nvPr/>
        </p:nvSpPr>
        <p:spPr>
          <a:xfrm>
            <a:off x="3409480" y="1729529"/>
            <a:ext cx="1259192" cy="1273491"/>
          </a:xfrm>
          <a:custGeom>
            <a:avLst/>
            <a:gdLst/>
            <a:ahLst/>
            <a:cxnLst/>
            <a:rect l="l" t="t" r="r" b="b"/>
            <a:pathLst>
              <a:path w="1888788" h="1910236">
                <a:moveTo>
                  <a:pt x="0" y="0"/>
                </a:moveTo>
                <a:lnTo>
                  <a:pt x="1888788" y="0"/>
                </a:lnTo>
                <a:lnTo>
                  <a:pt x="1888788" y="1910236"/>
                </a:lnTo>
                <a:lnTo>
                  <a:pt x="0" y="191023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7021"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6" name="TextBox 6"/>
          <p:cNvSpPr txBox="1"/>
          <p:nvPr/>
        </p:nvSpPr>
        <p:spPr>
          <a:xfrm>
            <a:off x="2979102" y="2977620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Scrutiny &amp; Challenge Performance</a:t>
            </a:r>
          </a:p>
        </p:txBody>
      </p:sp>
      <p:sp>
        <p:nvSpPr>
          <p:cNvPr id="7" name="Freeform 7"/>
          <p:cNvSpPr/>
          <p:nvPr/>
        </p:nvSpPr>
        <p:spPr>
          <a:xfrm>
            <a:off x="5595264" y="1852145"/>
            <a:ext cx="974026" cy="974026"/>
          </a:xfrm>
          <a:custGeom>
            <a:avLst/>
            <a:gdLst/>
            <a:ahLst/>
            <a:cxnLst/>
            <a:rect l="l" t="t" r="r" b="b"/>
            <a:pathLst>
              <a:path w="1461039" h="1461039">
                <a:moveTo>
                  <a:pt x="0" y="0"/>
                </a:moveTo>
                <a:lnTo>
                  <a:pt x="1461038" y="0"/>
                </a:lnTo>
                <a:lnTo>
                  <a:pt x="1461038" y="1461039"/>
                </a:lnTo>
                <a:lnTo>
                  <a:pt x="0" y="146103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8" name="TextBox 8"/>
          <p:cNvSpPr txBox="1"/>
          <p:nvPr/>
        </p:nvSpPr>
        <p:spPr>
          <a:xfrm>
            <a:off x="5035550" y="2977620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Set Police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Budget &amp; Precept</a:t>
            </a:r>
          </a:p>
        </p:txBody>
      </p:sp>
      <p:sp>
        <p:nvSpPr>
          <p:cNvPr id="9" name="Freeform 9"/>
          <p:cNvSpPr/>
          <p:nvPr/>
        </p:nvSpPr>
        <p:spPr>
          <a:xfrm>
            <a:off x="7651256" y="1776175"/>
            <a:ext cx="1001433" cy="1049995"/>
          </a:xfrm>
          <a:custGeom>
            <a:avLst/>
            <a:gdLst/>
            <a:ahLst/>
            <a:cxnLst/>
            <a:rect l="l" t="t" r="r" b="b"/>
            <a:pathLst>
              <a:path w="1502150" h="1574993">
                <a:moveTo>
                  <a:pt x="0" y="0"/>
                </a:moveTo>
                <a:lnTo>
                  <a:pt x="1502150" y="0"/>
                </a:lnTo>
                <a:lnTo>
                  <a:pt x="1502150" y="1574994"/>
                </a:lnTo>
                <a:lnTo>
                  <a:pt x="0" y="15749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0" name="TextBox 10"/>
          <p:cNvSpPr txBox="1"/>
          <p:nvPr/>
        </p:nvSpPr>
        <p:spPr>
          <a:xfrm>
            <a:off x="7091998" y="2977620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Appoint/remove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Chief Constable</a:t>
            </a:r>
          </a:p>
        </p:txBody>
      </p:sp>
      <p:sp>
        <p:nvSpPr>
          <p:cNvPr id="11" name="Freeform 11"/>
          <p:cNvSpPr/>
          <p:nvPr/>
        </p:nvSpPr>
        <p:spPr>
          <a:xfrm>
            <a:off x="9732189" y="1852145"/>
            <a:ext cx="981386" cy="974026"/>
          </a:xfrm>
          <a:custGeom>
            <a:avLst/>
            <a:gdLst/>
            <a:ahLst/>
            <a:cxnLst/>
            <a:rect l="l" t="t" r="r" b="b"/>
            <a:pathLst>
              <a:path w="1472079" h="1461039">
                <a:moveTo>
                  <a:pt x="0" y="0"/>
                </a:moveTo>
                <a:lnTo>
                  <a:pt x="1472079" y="0"/>
                </a:lnTo>
                <a:lnTo>
                  <a:pt x="1472079" y="1461039"/>
                </a:lnTo>
                <a:lnTo>
                  <a:pt x="0" y="146103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2" name="TextBox 12"/>
          <p:cNvSpPr txBox="1"/>
          <p:nvPr/>
        </p:nvSpPr>
        <p:spPr>
          <a:xfrm>
            <a:off x="9149398" y="2984018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Investigate complaints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against Chief Constable</a:t>
            </a:r>
          </a:p>
        </p:txBody>
      </p:sp>
      <p:sp>
        <p:nvSpPr>
          <p:cNvPr id="13" name="Freeform 13"/>
          <p:cNvSpPr/>
          <p:nvPr/>
        </p:nvSpPr>
        <p:spPr>
          <a:xfrm rot="100686" flipH="1">
            <a:off x="1420534" y="3894576"/>
            <a:ext cx="1124190" cy="992098"/>
          </a:xfrm>
          <a:custGeom>
            <a:avLst/>
            <a:gdLst/>
            <a:ahLst/>
            <a:cxnLst/>
            <a:rect l="l" t="t" r="r" b="b"/>
            <a:pathLst>
              <a:path w="1686285" h="1488147">
                <a:moveTo>
                  <a:pt x="1686285" y="0"/>
                </a:moveTo>
                <a:lnTo>
                  <a:pt x="0" y="0"/>
                </a:lnTo>
                <a:lnTo>
                  <a:pt x="0" y="1488147"/>
                </a:lnTo>
                <a:lnTo>
                  <a:pt x="1686285" y="1488147"/>
                </a:lnTo>
                <a:lnTo>
                  <a:pt x="1686285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4" name="TextBox 14"/>
          <p:cNvSpPr txBox="1"/>
          <p:nvPr/>
        </p:nvSpPr>
        <p:spPr>
          <a:xfrm>
            <a:off x="922654" y="5018219"/>
            <a:ext cx="2119948" cy="46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Voice for the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public</a:t>
            </a:r>
          </a:p>
        </p:txBody>
      </p:sp>
      <p:sp>
        <p:nvSpPr>
          <p:cNvPr id="15" name="Freeform 15"/>
          <p:cNvSpPr/>
          <p:nvPr/>
        </p:nvSpPr>
        <p:spPr>
          <a:xfrm>
            <a:off x="3492196" y="4011894"/>
            <a:ext cx="1093761" cy="695906"/>
          </a:xfrm>
          <a:custGeom>
            <a:avLst/>
            <a:gdLst/>
            <a:ahLst/>
            <a:cxnLst/>
            <a:rect l="l" t="t" r="r" b="b"/>
            <a:pathLst>
              <a:path w="1640642" h="1043859">
                <a:moveTo>
                  <a:pt x="0" y="0"/>
                </a:moveTo>
                <a:lnTo>
                  <a:pt x="1640642" y="0"/>
                </a:lnTo>
                <a:lnTo>
                  <a:pt x="1640642" y="1043859"/>
                </a:lnTo>
                <a:lnTo>
                  <a:pt x="0" y="104385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6" name="TextBox 16"/>
          <p:cNvSpPr txBox="1"/>
          <p:nvPr/>
        </p:nvSpPr>
        <p:spPr>
          <a:xfrm>
            <a:off x="2979102" y="5018219"/>
            <a:ext cx="2119948" cy="710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Collaborate with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other forces &amp;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agencies</a:t>
            </a:r>
          </a:p>
        </p:txBody>
      </p:sp>
      <p:sp>
        <p:nvSpPr>
          <p:cNvPr id="17" name="Freeform 17"/>
          <p:cNvSpPr/>
          <p:nvPr/>
        </p:nvSpPr>
        <p:spPr>
          <a:xfrm>
            <a:off x="5608512" y="3955391"/>
            <a:ext cx="947531" cy="947531"/>
          </a:xfrm>
          <a:custGeom>
            <a:avLst/>
            <a:gdLst/>
            <a:ahLst/>
            <a:cxnLst/>
            <a:rect l="l" t="t" r="r" b="b"/>
            <a:pathLst>
              <a:path w="1421297" h="1421297">
                <a:moveTo>
                  <a:pt x="0" y="0"/>
                </a:moveTo>
                <a:lnTo>
                  <a:pt x="1421297" y="0"/>
                </a:lnTo>
                <a:lnTo>
                  <a:pt x="1421297" y="1421297"/>
                </a:lnTo>
                <a:lnTo>
                  <a:pt x="0" y="142129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8" name="TextBox 18"/>
          <p:cNvSpPr txBox="1"/>
          <p:nvPr/>
        </p:nvSpPr>
        <p:spPr>
          <a:xfrm>
            <a:off x="5035550" y="5018219"/>
            <a:ext cx="2119948" cy="710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Account to the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Police &amp; Crime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Panel</a:t>
            </a:r>
          </a:p>
        </p:txBody>
      </p:sp>
      <p:sp>
        <p:nvSpPr>
          <p:cNvPr id="19" name="Freeform 19"/>
          <p:cNvSpPr/>
          <p:nvPr/>
        </p:nvSpPr>
        <p:spPr>
          <a:xfrm>
            <a:off x="7470801" y="3950417"/>
            <a:ext cx="1362343" cy="880415"/>
          </a:xfrm>
          <a:custGeom>
            <a:avLst/>
            <a:gdLst/>
            <a:ahLst/>
            <a:cxnLst/>
            <a:rect l="l" t="t" r="r" b="b"/>
            <a:pathLst>
              <a:path w="2043515" h="1320622">
                <a:moveTo>
                  <a:pt x="0" y="0"/>
                </a:moveTo>
                <a:lnTo>
                  <a:pt x="2043515" y="0"/>
                </a:lnTo>
                <a:lnTo>
                  <a:pt x="2043515" y="1320622"/>
                </a:lnTo>
                <a:lnTo>
                  <a:pt x="0" y="132062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20" name="TextBox 20"/>
          <p:cNvSpPr txBox="1"/>
          <p:nvPr/>
        </p:nvSpPr>
        <p:spPr>
          <a:xfrm>
            <a:off x="7091998" y="5018219"/>
            <a:ext cx="2119948" cy="710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Challenge the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local Criminal</a:t>
            </a:r>
          </a:p>
          <a:p>
            <a:pPr algn="ctr">
              <a:lnSpc>
                <a:spcPts val="1915"/>
              </a:lnSpc>
            </a:pPr>
            <a:r>
              <a:rPr lang="en-US" sz="1400" dirty="0">
                <a:solidFill>
                  <a:srgbClr val="2B2D42"/>
                </a:solidFill>
                <a:latin typeface="Lexend Deca"/>
              </a:rPr>
              <a:t>Justice System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7"/>
          <p:cNvGrpSpPr/>
          <p:nvPr/>
        </p:nvGrpSpPr>
        <p:grpSpPr>
          <a:xfrm>
            <a:off x="1159866" y="1910008"/>
            <a:ext cx="2324169" cy="3956969"/>
            <a:chOff x="0" y="0"/>
            <a:chExt cx="888397" cy="151252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88397" cy="1512525"/>
            </a:xfrm>
            <a:custGeom>
              <a:avLst/>
              <a:gdLst/>
              <a:ahLst/>
              <a:cxnLst/>
              <a:rect l="l" t="t" r="r" b="b"/>
              <a:pathLst>
                <a:path w="888397" h="1512525">
                  <a:moveTo>
                    <a:pt x="33310" y="0"/>
                  </a:moveTo>
                  <a:lnTo>
                    <a:pt x="855087" y="0"/>
                  </a:lnTo>
                  <a:cubicBezTo>
                    <a:pt x="863921" y="0"/>
                    <a:pt x="872394" y="3509"/>
                    <a:pt x="878641" y="9756"/>
                  </a:cubicBezTo>
                  <a:cubicBezTo>
                    <a:pt x="884888" y="16003"/>
                    <a:pt x="888397" y="24476"/>
                    <a:pt x="888397" y="33310"/>
                  </a:cubicBezTo>
                  <a:lnTo>
                    <a:pt x="888397" y="1479214"/>
                  </a:lnTo>
                  <a:cubicBezTo>
                    <a:pt x="888397" y="1497611"/>
                    <a:pt x="873484" y="1512525"/>
                    <a:pt x="855087" y="1512525"/>
                  </a:cubicBezTo>
                  <a:lnTo>
                    <a:pt x="33310" y="1512525"/>
                  </a:lnTo>
                  <a:cubicBezTo>
                    <a:pt x="14914" y="1512525"/>
                    <a:pt x="0" y="1497611"/>
                    <a:pt x="0" y="1479214"/>
                  </a:cubicBezTo>
                  <a:lnTo>
                    <a:pt x="0" y="33310"/>
                  </a:lnTo>
                  <a:cubicBezTo>
                    <a:pt x="0" y="14914"/>
                    <a:pt x="14914" y="0"/>
                    <a:pt x="33310" y="0"/>
                  </a:cubicBezTo>
                  <a:close/>
                </a:path>
              </a:pathLst>
            </a:custGeom>
            <a:solidFill>
              <a:srgbClr val="EE233C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888397" cy="153157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3678074" y="1910008"/>
            <a:ext cx="2324169" cy="3956969"/>
            <a:chOff x="0" y="0"/>
            <a:chExt cx="888397" cy="151252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88397" cy="1512525"/>
            </a:xfrm>
            <a:custGeom>
              <a:avLst/>
              <a:gdLst/>
              <a:ahLst/>
              <a:cxnLst/>
              <a:rect l="l" t="t" r="r" b="b"/>
              <a:pathLst>
                <a:path w="888397" h="1512525">
                  <a:moveTo>
                    <a:pt x="33310" y="0"/>
                  </a:moveTo>
                  <a:lnTo>
                    <a:pt x="855087" y="0"/>
                  </a:lnTo>
                  <a:cubicBezTo>
                    <a:pt x="863921" y="0"/>
                    <a:pt x="872394" y="3509"/>
                    <a:pt x="878641" y="9756"/>
                  </a:cubicBezTo>
                  <a:cubicBezTo>
                    <a:pt x="884888" y="16003"/>
                    <a:pt x="888397" y="24476"/>
                    <a:pt x="888397" y="33310"/>
                  </a:cubicBezTo>
                  <a:lnTo>
                    <a:pt x="888397" y="1479214"/>
                  </a:lnTo>
                  <a:cubicBezTo>
                    <a:pt x="888397" y="1497611"/>
                    <a:pt x="873484" y="1512525"/>
                    <a:pt x="855087" y="1512525"/>
                  </a:cubicBezTo>
                  <a:lnTo>
                    <a:pt x="33310" y="1512525"/>
                  </a:lnTo>
                  <a:cubicBezTo>
                    <a:pt x="14914" y="1512525"/>
                    <a:pt x="0" y="1497611"/>
                    <a:pt x="0" y="1479214"/>
                  </a:cubicBezTo>
                  <a:lnTo>
                    <a:pt x="0" y="33310"/>
                  </a:lnTo>
                  <a:cubicBezTo>
                    <a:pt x="0" y="14914"/>
                    <a:pt x="14914" y="0"/>
                    <a:pt x="33310" y="0"/>
                  </a:cubicBezTo>
                  <a:close/>
                </a:path>
              </a:pathLst>
            </a:custGeom>
            <a:solidFill>
              <a:srgbClr val="2B2D42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888397" cy="153157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196282" y="1910008"/>
            <a:ext cx="2324169" cy="3956969"/>
            <a:chOff x="0" y="0"/>
            <a:chExt cx="888397" cy="151252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88397" cy="1512525"/>
            </a:xfrm>
            <a:custGeom>
              <a:avLst/>
              <a:gdLst/>
              <a:ahLst/>
              <a:cxnLst/>
              <a:rect l="l" t="t" r="r" b="b"/>
              <a:pathLst>
                <a:path w="888397" h="1512525">
                  <a:moveTo>
                    <a:pt x="33310" y="0"/>
                  </a:moveTo>
                  <a:lnTo>
                    <a:pt x="855087" y="0"/>
                  </a:lnTo>
                  <a:cubicBezTo>
                    <a:pt x="863921" y="0"/>
                    <a:pt x="872394" y="3509"/>
                    <a:pt x="878641" y="9756"/>
                  </a:cubicBezTo>
                  <a:cubicBezTo>
                    <a:pt x="884888" y="16003"/>
                    <a:pt x="888397" y="24476"/>
                    <a:pt x="888397" y="33310"/>
                  </a:cubicBezTo>
                  <a:lnTo>
                    <a:pt x="888397" y="1479214"/>
                  </a:lnTo>
                  <a:cubicBezTo>
                    <a:pt x="888397" y="1497611"/>
                    <a:pt x="873484" y="1512525"/>
                    <a:pt x="855087" y="1512525"/>
                  </a:cubicBezTo>
                  <a:lnTo>
                    <a:pt x="33310" y="1512525"/>
                  </a:lnTo>
                  <a:cubicBezTo>
                    <a:pt x="14914" y="1512525"/>
                    <a:pt x="0" y="1497611"/>
                    <a:pt x="0" y="1479214"/>
                  </a:cubicBezTo>
                  <a:lnTo>
                    <a:pt x="0" y="33310"/>
                  </a:lnTo>
                  <a:cubicBezTo>
                    <a:pt x="0" y="14914"/>
                    <a:pt x="14914" y="0"/>
                    <a:pt x="33310" y="0"/>
                  </a:cubicBezTo>
                  <a:close/>
                </a:path>
              </a:pathLst>
            </a:custGeom>
            <a:solidFill>
              <a:srgbClr val="EE233C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888397" cy="153157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714490" y="1910008"/>
            <a:ext cx="2324169" cy="3956969"/>
            <a:chOff x="0" y="0"/>
            <a:chExt cx="888397" cy="151252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88397" cy="1512525"/>
            </a:xfrm>
            <a:custGeom>
              <a:avLst/>
              <a:gdLst/>
              <a:ahLst/>
              <a:cxnLst/>
              <a:rect l="l" t="t" r="r" b="b"/>
              <a:pathLst>
                <a:path w="888397" h="1512525">
                  <a:moveTo>
                    <a:pt x="33310" y="0"/>
                  </a:moveTo>
                  <a:lnTo>
                    <a:pt x="855087" y="0"/>
                  </a:lnTo>
                  <a:cubicBezTo>
                    <a:pt x="863921" y="0"/>
                    <a:pt x="872394" y="3509"/>
                    <a:pt x="878641" y="9756"/>
                  </a:cubicBezTo>
                  <a:cubicBezTo>
                    <a:pt x="884888" y="16003"/>
                    <a:pt x="888397" y="24476"/>
                    <a:pt x="888397" y="33310"/>
                  </a:cubicBezTo>
                  <a:lnTo>
                    <a:pt x="888397" y="1479214"/>
                  </a:lnTo>
                  <a:cubicBezTo>
                    <a:pt x="888397" y="1497611"/>
                    <a:pt x="873484" y="1512525"/>
                    <a:pt x="855087" y="1512525"/>
                  </a:cubicBezTo>
                  <a:lnTo>
                    <a:pt x="33310" y="1512525"/>
                  </a:lnTo>
                  <a:cubicBezTo>
                    <a:pt x="14914" y="1512525"/>
                    <a:pt x="0" y="1497611"/>
                    <a:pt x="0" y="1479214"/>
                  </a:cubicBezTo>
                  <a:lnTo>
                    <a:pt x="0" y="33310"/>
                  </a:lnTo>
                  <a:cubicBezTo>
                    <a:pt x="0" y="14914"/>
                    <a:pt x="14914" y="0"/>
                    <a:pt x="33310" y="0"/>
                  </a:cubicBezTo>
                  <a:close/>
                </a:path>
              </a:pathLst>
            </a:custGeom>
            <a:solidFill>
              <a:srgbClr val="2B2D42"/>
            </a:solidFill>
          </p:spPr>
          <p:txBody>
            <a:bodyPr/>
            <a:lstStyle/>
            <a:p>
              <a:endParaRPr lang="en-GB" sz="1200" dirty="0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888397" cy="153157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655"/>
                </a:lnSpc>
              </a:pPr>
              <a:endParaRPr sz="1200" dirty="0"/>
            </a:p>
          </p:txBody>
        </p:sp>
      </p:grpSp>
      <p:sp>
        <p:nvSpPr>
          <p:cNvPr id="29" name="Freeform 29"/>
          <p:cNvSpPr/>
          <p:nvPr/>
        </p:nvSpPr>
        <p:spPr>
          <a:xfrm>
            <a:off x="2074712" y="3180401"/>
            <a:ext cx="491619" cy="506824"/>
          </a:xfrm>
          <a:custGeom>
            <a:avLst/>
            <a:gdLst/>
            <a:ahLst/>
            <a:cxnLst/>
            <a:rect l="l" t="t" r="r" b="b"/>
            <a:pathLst>
              <a:path w="737429" h="760236">
                <a:moveTo>
                  <a:pt x="0" y="0"/>
                </a:moveTo>
                <a:lnTo>
                  <a:pt x="737428" y="0"/>
                </a:lnTo>
                <a:lnTo>
                  <a:pt x="737428" y="760236"/>
                </a:lnTo>
                <a:lnTo>
                  <a:pt x="0" y="7602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0" name="Freeform 30"/>
          <p:cNvSpPr/>
          <p:nvPr/>
        </p:nvSpPr>
        <p:spPr>
          <a:xfrm>
            <a:off x="4419348" y="3194242"/>
            <a:ext cx="838761" cy="479142"/>
          </a:xfrm>
          <a:custGeom>
            <a:avLst/>
            <a:gdLst/>
            <a:ahLst/>
            <a:cxnLst/>
            <a:rect l="l" t="t" r="r" b="b"/>
            <a:pathLst>
              <a:path w="1258142" h="718713">
                <a:moveTo>
                  <a:pt x="0" y="0"/>
                </a:moveTo>
                <a:lnTo>
                  <a:pt x="1258141" y="0"/>
                </a:lnTo>
                <a:lnTo>
                  <a:pt x="1258141" y="718713"/>
                </a:lnTo>
                <a:lnTo>
                  <a:pt x="0" y="7187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1" name="Freeform 31"/>
          <p:cNvSpPr/>
          <p:nvPr/>
        </p:nvSpPr>
        <p:spPr>
          <a:xfrm>
            <a:off x="6983091" y="3194566"/>
            <a:ext cx="752052" cy="478493"/>
          </a:xfrm>
          <a:custGeom>
            <a:avLst/>
            <a:gdLst/>
            <a:ahLst/>
            <a:cxnLst/>
            <a:rect l="l" t="t" r="r" b="b"/>
            <a:pathLst>
              <a:path w="1128078" h="717740">
                <a:moveTo>
                  <a:pt x="0" y="0"/>
                </a:moveTo>
                <a:lnTo>
                  <a:pt x="1128078" y="0"/>
                </a:lnTo>
                <a:lnTo>
                  <a:pt x="1128078" y="717739"/>
                </a:lnTo>
                <a:lnTo>
                  <a:pt x="0" y="7177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2" name="Freeform 32"/>
          <p:cNvSpPr/>
          <p:nvPr/>
        </p:nvSpPr>
        <p:spPr>
          <a:xfrm>
            <a:off x="9591004" y="3128391"/>
            <a:ext cx="571139" cy="610844"/>
          </a:xfrm>
          <a:custGeom>
            <a:avLst/>
            <a:gdLst/>
            <a:ahLst/>
            <a:cxnLst/>
            <a:rect l="l" t="t" r="r" b="b"/>
            <a:pathLst>
              <a:path w="856708" h="916266">
                <a:moveTo>
                  <a:pt x="0" y="0"/>
                </a:moveTo>
                <a:lnTo>
                  <a:pt x="856709" y="0"/>
                </a:lnTo>
                <a:lnTo>
                  <a:pt x="856709" y="916265"/>
                </a:lnTo>
                <a:lnTo>
                  <a:pt x="0" y="91626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3" name="TextBox 33"/>
          <p:cNvSpPr txBox="1"/>
          <p:nvPr/>
        </p:nvSpPr>
        <p:spPr>
          <a:xfrm>
            <a:off x="499283" y="448549"/>
            <a:ext cx="5301153" cy="562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823"/>
              </a:lnSpc>
            </a:pPr>
            <a:r>
              <a:rPr lang="en-US" sz="3445" dirty="0">
                <a:solidFill>
                  <a:srgbClr val="2B2D42"/>
                </a:solidFill>
                <a:latin typeface="Garet ExtraBold"/>
              </a:rPr>
              <a:t>Policing Protocol 2023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70489" y="1269511"/>
            <a:ext cx="9269891" cy="234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79"/>
              </a:lnSpc>
            </a:pPr>
            <a:r>
              <a:rPr lang="en-US" sz="1447" dirty="0">
                <a:solidFill>
                  <a:srgbClr val="2B2D42"/>
                </a:solidFill>
                <a:latin typeface="Lexend Deca"/>
              </a:rPr>
              <a:t>The key changes in the new policing protocol can have the following impacts on community relations: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68866" y="2132944"/>
            <a:ext cx="1706169" cy="822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7"/>
              </a:lnSpc>
            </a:pPr>
            <a:r>
              <a:rPr lang="en-US" sz="1585" dirty="0">
                <a:solidFill>
                  <a:srgbClr val="FFFFFF"/>
                </a:solidFill>
                <a:latin typeface="Garet ExtraBold"/>
              </a:rPr>
              <a:t>Increased Transparency &amp; Accountability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937894" y="2132944"/>
            <a:ext cx="1804528" cy="540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7"/>
              </a:lnSpc>
            </a:pPr>
            <a:r>
              <a:rPr lang="en-US" sz="1585" dirty="0">
                <a:solidFill>
                  <a:srgbClr val="FFFFFF"/>
                </a:solidFill>
                <a:latin typeface="Garet ExtraBold"/>
              </a:rPr>
              <a:t>Responsive to Community Needs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12221" y="2132945"/>
            <a:ext cx="1892291" cy="540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7"/>
              </a:lnSpc>
            </a:pPr>
            <a:r>
              <a:rPr lang="en-US" sz="1585" dirty="0">
                <a:solidFill>
                  <a:srgbClr val="FFFFFF"/>
                </a:solidFill>
                <a:latin typeface="Garet ExtraBold"/>
              </a:rPr>
              <a:t>Stronger Partnerships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991007" y="2132944"/>
            <a:ext cx="1771134" cy="822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7"/>
              </a:lnSpc>
            </a:pPr>
            <a:r>
              <a:rPr lang="en-US" sz="1585" dirty="0">
                <a:solidFill>
                  <a:srgbClr val="FFFFFF"/>
                </a:solidFill>
                <a:latin typeface="Garet ExtraBold"/>
              </a:rPr>
              <a:t>Emphasis on Diversity &amp; Inclusion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468866" y="3916801"/>
            <a:ext cx="1706169" cy="192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5"/>
              </a:lnSpc>
            </a:pPr>
            <a:r>
              <a:rPr lang="en-US" sz="1378" dirty="0">
                <a:solidFill>
                  <a:srgbClr val="FFFFFF"/>
                </a:solidFill>
                <a:latin typeface="Lexend Deca"/>
              </a:rPr>
              <a:t>clearer roles &amp; responsibilities</a:t>
            </a:r>
          </a:p>
          <a:p>
            <a:pPr algn="ctr">
              <a:lnSpc>
                <a:spcPts val="1885"/>
              </a:lnSpc>
            </a:pPr>
            <a:endParaRPr lang="en-US" sz="1378" dirty="0">
              <a:solidFill>
                <a:srgbClr val="FFFFFF"/>
              </a:solidFill>
              <a:latin typeface="Lexend Deca"/>
            </a:endParaRPr>
          </a:p>
          <a:p>
            <a:pPr algn="ctr">
              <a:lnSpc>
                <a:spcPts val="1885"/>
              </a:lnSpc>
            </a:pPr>
            <a:r>
              <a:rPr lang="en-US" sz="1378" dirty="0">
                <a:solidFill>
                  <a:srgbClr val="FFFFFF"/>
                </a:solidFill>
                <a:latin typeface="Lexend Deca"/>
              </a:rPr>
              <a:t>strengthened governance arrangements</a:t>
            </a:r>
          </a:p>
          <a:p>
            <a:pPr algn="ctr">
              <a:lnSpc>
                <a:spcPts val="1885"/>
              </a:lnSpc>
            </a:pPr>
            <a:endParaRPr lang="en-US" sz="1378" dirty="0">
              <a:solidFill>
                <a:srgbClr val="FFFFFF"/>
              </a:solidFill>
              <a:latin typeface="Lexend Deca"/>
            </a:endParaRPr>
          </a:p>
          <a:p>
            <a:pPr algn="ctr">
              <a:lnSpc>
                <a:spcPts val="1885"/>
              </a:lnSpc>
            </a:pPr>
            <a:endParaRPr lang="en-US" sz="1378" dirty="0">
              <a:solidFill>
                <a:srgbClr val="FFFFFF"/>
              </a:solidFill>
              <a:latin typeface="Lexend Deca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3987074" y="3916801"/>
            <a:ext cx="1706169" cy="95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5"/>
              </a:lnSpc>
            </a:pPr>
            <a:r>
              <a:rPr lang="en-US" sz="1378" dirty="0">
                <a:solidFill>
                  <a:srgbClr val="FFFFFF"/>
                </a:solidFill>
                <a:latin typeface="Lexend Deca"/>
              </a:rPr>
              <a:t>align strategic priorities with current crime trends &amp; community concerns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16582" y="3916801"/>
            <a:ext cx="1887929" cy="16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5"/>
              </a:lnSpc>
            </a:pPr>
            <a:r>
              <a:rPr lang="en-US" sz="1378" dirty="0">
                <a:solidFill>
                  <a:srgbClr val="FFFFFF"/>
                </a:solidFill>
                <a:latin typeface="Lexend Deca"/>
              </a:rPr>
              <a:t>building positive relationships &amp; mutual understanding through collaborative efforts in tackling crime &amp; enhancing community safety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868990" y="3916801"/>
            <a:ext cx="2015169" cy="16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5"/>
              </a:lnSpc>
            </a:pPr>
            <a:r>
              <a:rPr lang="en-US" sz="1378" dirty="0">
                <a:solidFill>
                  <a:srgbClr val="FFFFFF"/>
                </a:solidFill>
                <a:latin typeface="Lexend Deca"/>
              </a:rPr>
              <a:t>build trust among diverse community groups, demonstrating a commitment to fair &amp; unbiased service delivery &amp; enhancing community relations</a:t>
            </a:r>
          </a:p>
        </p:txBody>
      </p:sp>
    </p:spTree>
    <p:extLst>
      <p:ext uri="{BB962C8B-B14F-4D97-AF65-F5344CB8AC3E}">
        <p14:creationId xmlns:p14="http://schemas.microsoft.com/office/powerpoint/2010/main" val="766644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05AC4C9-6E7E-7EF5-FBE1-7FC762C0D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/>
              <a:t>South Wales Police, Crime and Justice Plan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5FD0880-D671-E492-BE6D-B963825FD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rgbClr val="156082"/>
                </a:solidFill>
                <a:effectLst/>
                <a:latin typeface="Aptos" panose="020B0004020202020204" pitchFamily="34" charset="0"/>
              </a:rPr>
              <a:t>Together for a Safe, Just and Inclusive South Wales</a:t>
            </a:r>
            <a:r>
              <a:rPr lang="en-GB" b="0" i="0">
                <a:solidFill>
                  <a:srgbClr val="156082"/>
                </a:solidFill>
                <a:effectLst/>
                <a:latin typeface="Aptos" panose="020B0004020202020204" pitchFamily="34" charset="0"/>
              </a:rPr>
              <a:t> </a:t>
            </a:r>
            <a:endParaRPr lang="en-GB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577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1D194B-623F-C3EB-4B4D-E731F22F8D30}"/>
              </a:ext>
            </a:extLst>
          </p:cNvPr>
          <p:cNvSpPr txBox="1"/>
          <p:nvPr/>
        </p:nvSpPr>
        <p:spPr>
          <a:xfrm>
            <a:off x="376517" y="1680908"/>
            <a:ext cx="11618260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and Crime Plans are a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statutory requirement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 the Police Reform and Social Responsibility Act 2011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Police, Crime and Justice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Plan –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Justice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Requirement to issue a Police and Crime Plan as soon as practicable after taking office, but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before the end of the financial year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Requirement for the Chief Constable to have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regard to the Police and Crime Plan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fulfilling his role and responsibilities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Must set out </a:t>
            </a: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objectives for policing, crime and disorder reduction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the discharge of the force’s national or international functions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19CB8-ED8C-2A1A-082A-F9C5E0C9AF60}"/>
              </a:ext>
            </a:extLst>
          </p:cNvPr>
          <p:cNvSpPr txBox="1"/>
          <p:nvPr/>
        </p:nvSpPr>
        <p:spPr>
          <a:xfrm>
            <a:off x="717176" y="317695"/>
            <a:ext cx="10757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3366684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BA309-CC70-D7F3-378C-B82FC86F093B}"/>
              </a:ext>
            </a:extLst>
          </p:cNvPr>
          <p:cNvSpPr txBox="1"/>
          <p:nvPr/>
        </p:nvSpPr>
        <p:spPr>
          <a:xfrm>
            <a:off x="717176" y="317695"/>
            <a:ext cx="10757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Plan Requirements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8CB06A7-CFEB-0146-8142-2D1578CB5561}"/>
              </a:ext>
            </a:extLst>
          </p:cNvPr>
          <p:cNvSpPr/>
          <p:nvPr/>
        </p:nvSpPr>
        <p:spPr>
          <a:xfrm>
            <a:off x="542362" y="1201272"/>
            <a:ext cx="10968320" cy="4554070"/>
          </a:xfrm>
          <a:prstGeom prst="roundRect">
            <a:avLst/>
          </a:prstGeom>
          <a:solidFill>
            <a:srgbClr val="0A44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Plan should determine, direct and communicate the Commissioner’s priorities during their period in office and set out for the period of issue:-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Commissioner’s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and crime objectives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 the area;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policing of the police area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which the Chief Constable is to provide;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financial and other resources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which the Commissioner is to provide to the Chief Constable;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means by which the Chief Constable will report to the Commissioner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 the provision of policing;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means by which the Chief Constable’s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performance in providing policing will be measured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services which the Commissioner is to provide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 arrange to support crime and disorder reduction or help victims or witnesses of crime and anti-social behaviour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grants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which the Commissioner is to make, and the conditions (if any) of those grants. </a:t>
            </a:r>
          </a:p>
        </p:txBody>
      </p:sp>
    </p:spTree>
    <p:extLst>
      <p:ext uri="{BB962C8B-B14F-4D97-AF65-F5344CB8AC3E}">
        <p14:creationId xmlns:p14="http://schemas.microsoft.com/office/powerpoint/2010/main" val="830845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AFA0D62-0F85-857F-950B-ED3E5D733739}"/>
              </a:ext>
            </a:extLst>
          </p:cNvPr>
          <p:cNvCxnSpPr>
            <a:cxnSpLocks/>
          </p:cNvCxnSpPr>
          <p:nvPr/>
        </p:nvCxnSpPr>
        <p:spPr>
          <a:xfrm>
            <a:off x="233083" y="4805083"/>
            <a:ext cx="11743764" cy="0"/>
          </a:xfrm>
          <a:prstGeom prst="straightConnector1">
            <a:avLst/>
          </a:prstGeom>
          <a:ln w="107950">
            <a:solidFill>
              <a:srgbClr val="152F4E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022EF01-38E4-4B83-A6D3-90C8903AD503}"/>
              </a:ext>
            </a:extLst>
          </p:cNvPr>
          <p:cNvSpPr txBox="1"/>
          <p:nvPr/>
        </p:nvSpPr>
        <p:spPr>
          <a:xfrm>
            <a:off x="190228" y="5009891"/>
            <a:ext cx="117437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Continued engagement and consultation with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public, and with the Chief Constable, Chief Officers and Staff,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throughout this period and beyond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746285-BCCF-C253-48D3-034B9D1C3A39}"/>
              </a:ext>
            </a:extLst>
          </p:cNvPr>
          <p:cNvSpPr txBox="1"/>
          <p:nvPr/>
        </p:nvSpPr>
        <p:spPr>
          <a:xfrm>
            <a:off x="542363" y="1627347"/>
            <a:ext cx="9412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7B108F-80DE-5DAC-5279-9105AB32B3EC}"/>
              </a:ext>
            </a:extLst>
          </p:cNvPr>
          <p:cNvSpPr txBox="1"/>
          <p:nvPr/>
        </p:nvSpPr>
        <p:spPr>
          <a:xfrm>
            <a:off x="2631186" y="1647000"/>
            <a:ext cx="1053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‘24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3A92CD-C2CA-D786-53EC-9B0A052967F8}"/>
              </a:ext>
            </a:extLst>
          </p:cNvPr>
          <p:cNvSpPr txBox="1"/>
          <p:nvPr/>
        </p:nvSpPr>
        <p:spPr>
          <a:xfrm>
            <a:off x="4374424" y="1647001"/>
            <a:ext cx="118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Jul-Nov ‘24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A8642E-3345-0A6E-4682-BEF1DDB12F4F}"/>
              </a:ext>
            </a:extLst>
          </p:cNvPr>
          <p:cNvSpPr txBox="1"/>
          <p:nvPr/>
        </p:nvSpPr>
        <p:spPr>
          <a:xfrm>
            <a:off x="6370939" y="1627347"/>
            <a:ext cx="118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4C0EB3-9B29-3320-E0C1-669F9E520F06}"/>
              </a:ext>
            </a:extLst>
          </p:cNvPr>
          <p:cNvSpPr txBox="1"/>
          <p:nvPr/>
        </p:nvSpPr>
        <p:spPr>
          <a:xfrm>
            <a:off x="8475827" y="1615322"/>
            <a:ext cx="118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Jan-Feb ‘25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41B6F1-EA18-F743-FA36-28F6B6D58998}"/>
              </a:ext>
            </a:extLst>
          </p:cNvPr>
          <p:cNvSpPr txBox="1"/>
          <p:nvPr/>
        </p:nvSpPr>
        <p:spPr>
          <a:xfrm>
            <a:off x="10580715" y="1615321"/>
            <a:ext cx="1181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‘25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D63E16D-9002-38D3-D292-99D0F8879D16}"/>
              </a:ext>
            </a:extLst>
          </p:cNvPr>
          <p:cNvGraphicFramePr/>
          <p:nvPr/>
        </p:nvGraphicFramePr>
        <p:xfrm>
          <a:off x="190228" y="2052916"/>
          <a:ext cx="11786619" cy="2586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itle 1">
            <a:extLst>
              <a:ext uri="{FF2B5EF4-FFF2-40B4-BE49-F238E27FC236}">
                <a16:creationId xmlns:a16="http://schemas.microsoft.com/office/drawing/2014/main" id="{F379CF20-76F1-EC1E-6C64-214BEFB3F455}"/>
              </a:ext>
            </a:extLst>
          </p:cNvPr>
          <p:cNvSpPr txBox="1">
            <a:spLocks/>
          </p:cNvSpPr>
          <p:nvPr/>
        </p:nvSpPr>
        <p:spPr>
          <a:xfrm>
            <a:off x="838199" y="36512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Plan Development and Consultation Timeline</a:t>
            </a:r>
          </a:p>
        </p:txBody>
      </p:sp>
    </p:spTree>
    <p:extLst>
      <p:ext uri="{BB962C8B-B14F-4D97-AF65-F5344CB8AC3E}">
        <p14:creationId xmlns:p14="http://schemas.microsoft.com/office/powerpoint/2010/main" val="2826422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04BB8E-7251-FFB8-C0EC-C705D38D53F6}"/>
              </a:ext>
            </a:extLst>
          </p:cNvPr>
          <p:cNvGraphicFramePr/>
          <p:nvPr/>
        </p:nvGraphicFramePr>
        <p:xfrm>
          <a:off x="2224880" y="956930"/>
          <a:ext cx="6931212" cy="4859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17D394C5-FE5E-6751-97E8-94FF72E8C3B5}"/>
              </a:ext>
            </a:extLst>
          </p:cNvPr>
          <p:cNvSpPr txBox="1">
            <a:spLocks/>
          </p:cNvSpPr>
          <p:nvPr/>
        </p:nvSpPr>
        <p:spPr>
          <a:xfrm>
            <a:off x="838199" y="36512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An Inclusive Multi-Layered Approach to Plan Development</a:t>
            </a:r>
          </a:p>
        </p:txBody>
      </p:sp>
      <p:pic>
        <p:nvPicPr>
          <p:cNvPr id="6" name="Picture 5" descr="A grey bag with arrows around it&#10;&#10;Description automatically generated">
            <a:extLst>
              <a:ext uri="{FF2B5EF4-FFF2-40B4-BE49-F238E27FC236}">
                <a16:creationId xmlns:a16="http://schemas.microsoft.com/office/drawing/2014/main" id="{E1AB28F6-E2C3-A536-E299-A195177FD9F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624" y="1253247"/>
            <a:ext cx="1871577" cy="1699648"/>
          </a:xfrm>
          <a:prstGeom prst="rect">
            <a:avLst/>
          </a:prstGeom>
        </p:spPr>
      </p:pic>
      <p:pic>
        <p:nvPicPr>
          <p:cNvPr id="8" name="Picture 7" descr="A magnifying glass and a paper&#10;&#10;Description automatically generated">
            <a:extLst>
              <a:ext uri="{FF2B5EF4-FFF2-40B4-BE49-F238E27FC236}">
                <a16:creationId xmlns:a16="http://schemas.microsoft.com/office/drawing/2014/main" id="{48735825-A5F7-B7C4-9385-25DAFAE9B6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006" y="3677782"/>
            <a:ext cx="1634368" cy="1620359"/>
          </a:xfrm>
          <a:prstGeom prst="rect">
            <a:avLst/>
          </a:prstGeom>
        </p:spPr>
      </p:pic>
      <p:pic>
        <p:nvPicPr>
          <p:cNvPr id="10" name="Picture 9" descr="A red line drawing of a group of people and a hammer&#10;&#10;Description automatically generated">
            <a:extLst>
              <a:ext uri="{FF2B5EF4-FFF2-40B4-BE49-F238E27FC236}">
                <a16:creationId xmlns:a16="http://schemas.microsoft.com/office/drawing/2014/main" id="{E6A095E6-D294-B389-083C-41599394BF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273" y="4016188"/>
            <a:ext cx="1826052" cy="1436165"/>
          </a:xfrm>
          <a:prstGeom prst="rect">
            <a:avLst/>
          </a:prstGeom>
        </p:spPr>
      </p:pic>
      <p:pic>
        <p:nvPicPr>
          <p:cNvPr id="12" name="Picture 11" descr="A black icon with arrows and people&#10;&#10;Description automatically generated">
            <a:extLst>
              <a:ext uri="{FF2B5EF4-FFF2-40B4-BE49-F238E27FC236}">
                <a16:creationId xmlns:a16="http://schemas.microsoft.com/office/drawing/2014/main" id="{5CB0807A-C781-4BD6-D298-D4FA3543DEC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406" y="1041157"/>
            <a:ext cx="1982942" cy="182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443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A21029-591B-1912-A820-D06A4FE23A7B}"/>
              </a:ext>
            </a:extLst>
          </p:cNvPr>
          <p:cNvSpPr txBox="1"/>
          <p:nvPr/>
        </p:nvSpPr>
        <p:spPr>
          <a:xfrm>
            <a:off x="0" y="2468010"/>
            <a:ext cx="2148289" cy="960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E7E6E6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Over 7, 000 interactions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DB8D64-E41B-7FE6-483E-9FF96E4614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325"/>
          <a:stretch/>
        </p:blipFill>
        <p:spPr>
          <a:xfrm>
            <a:off x="2148290" y="859316"/>
            <a:ext cx="9090716" cy="489148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2F4D04B3-F696-0F3A-D7AE-485F5EC5523E}"/>
              </a:ext>
            </a:extLst>
          </p:cNvPr>
          <p:cNvSpPr txBox="1">
            <a:spLocks/>
          </p:cNvSpPr>
          <p:nvPr/>
        </p:nvSpPr>
        <p:spPr>
          <a:xfrm>
            <a:off x="838199" y="36512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Public Consultation – A New Inclusive Approach</a:t>
            </a:r>
          </a:p>
        </p:txBody>
      </p:sp>
    </p:spTree>
    <p:extLst>
      <p:ext uri="{BB962C8B-B14F-4D97-AF65-F5344CB8AC3E}">
        <p14:creationId xmlns:p14="http://schemas.microsoft.com/office/powerpoint/2010/main" val="3597687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16">
            <a:extLst>
              <a:ext uri="{FF2B5EF4-FFF2-40B4-BE49-F238E27FC236}">
                <a16:creationId xmlns:a16="http://schemas.microsoft.com/office/drawing/2014/main" id="{5D180FCD-E104-5952-E212-F812DEF05DB0}"/>
              </a:ext>
            </a:extLst>
          </p:cNvPr>
          <p:cNvSpPr txBox="1"/>
          <p:nvPr/>
        </p:nvSpPr>
        <p:spPr>
          <a:xfrm>
            <a:off x="6358397" y="598634"/>
            <a:ext cx="5473897" cy="4431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8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333" b="0" i="0" u="none" strike="noStrike" kern="1200" cap="none" spc="0" normalizeH="0" baseline="0" noProof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Garet ExtraBold"/>
                <a:ea typeface="+mn-ea"/>
                <a:cs typeface="+mn-cs"/>
              </a:rPr>
              <a:t>Priorities by Local Authority area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A618163-0F32-6E07-FBF8-FF11142D93FE}"/>
              </a:ext>
            </a:extLst>
          </p:cNvPr>
          <p:cNvGrpSpPr/>
          <p:nvPr/>
        </p:nvGrpSpPr>
        <p:grpSpPr>
          <a:xfrm>
            <a:off x="696631" y="1148090"/>
            <a:ext cx="5210222" cy="639027"/>
            <a:chOff x="395514" y="2581030"/>
            <a:chExt cx="7815333" cy="958541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1B40034-F561-D777-BDB5-EB3A7D6CD48C}"/>
                </a:ext>
              </a:extLst>
            </p:cNvPr>
            <p:cNvGrpSpPr/>
            <p:nvPr/>
          </p:nvGrpSpPr>
          <p:grpSpPr>
            <a:xfrm>
              <a:off x="1155313" y="2581030"/>
              <a:ext cx="7055534" cy="958541"/>
              <a:chOff x="1168253" y="4225187"/>
              <a:chExt cx="7055534" cy="958541"/>
            </a:xfrm>
          </p:grpSpPr>
          <p:sp>
            <p:nvSpPr>
              <p:cNvPr id="7" name="Freeform 9">
                <a:extLst>
                  <a:ext uri="{FF2B5EF4-FFF2-40B4-BE49-F238E27FC236}">
                    <a16:creationId xmlns:a16="http://schemas.microsoft.com/office/drawing/2014/main" id="{7688860E-54A2-8B32-60CC-ABF595252A26}"/>
                  </a:ext>
                </a:extLst>
              </p:cNvPr>
              <p:cNvSpPr/>
              <p:nvPr/>
            </p:nvSpPr>
            <p:spPr>
              <a:xfrm>
                <a:off x="1168253" y="4225187"/>
                <a:ext cx="887359" cy="958541"/>
              </a:xfrm>
              <a:custGeom>
                <a:avLst/>
                <a:gdLst/>
                <a:ahLst/>
                <a:cxnLst/>
                <a:rect l="l" t="t" r="r" b="b"/>
                <a:pathLst>
                  <a:path w="1502150" h="1574993">
                    <a:moveTo>
                      <a:pt x="0" y="0"/>
                    </a:moveTo>
                    <a:lnTo>
                      <a:pt x="1502150" y="0"/>
                    </a:lnTo>
                    <a:lnTo>
                      <a:pt x="1502150" y="1574994"/>
                    </a:lnTo>
                    <a:lnTo>
                      <a:pt x="0" y="157499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" name="TextBox 10">
                <a:extLst>
                  <a:ext uri="{FF2B5EF4-FFF2-40B4-BE49-F238E27FC236}">
                    <a16:creationId xmlns:a16="http://schemas.microsoft.com/office/drawing/2014/main" id="{8C1EBFE3-A266-E521-BE5C-6B4D3E9B9180}"/>
                  </a:ext>
                </a:extLst>
              </p:cNvPr>
              <p:cNvSpPr txBox="1"/>
              <p:nvPr/>
            </p:nvSpPr>
            <p:spPr>
              <a:xfrm>
                <a:off x="2344445" y="4435381"/>
                <a:ext cx="5879342" cy="692210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ts val="1915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1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Visible neighbourhood police officers </a:t>
                </a: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and PCSOs patrolling the streets</a:t>
                </a:r>
              </a:p>
            </p:txBody>
          </p:sp>
        </p:grpSp>
        <p:sp>
          <p:nvSpPr>
            <p:cNvPr id="6" name="TextBox 23">
              <a:extLst>
                <a:ext uri="{FF2B5EF4-FFF2-40B4-BE49-F238E27FC236}">
                  <a16:creationId xmlns:a16="http://schemas.microsoft.com/office/drawing/2014/main" id="{C625F37F-4485-0DA6-7D09-7F55DA35DCCF}"/>
                </a:ext>
              </a:extLst>
            </p:cNvPr>
            <p:cNvSpPr txBox="1"/>
            <p:nvPr/>
          </p:nvSpPr>
          <p:spPr>
            <a:xfrm>
              <a:off x="395514" y="2641053"/>
              <a:ext cx="647702" cy="7949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1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7183A39-EBBD-2A24-9261-CB46C63D84F2}"/>
              </a:ext>
            </a:extLst>
          </p:cNvPr>
          <p:cNvGrpSpPr/>
          <p:nvPr/>
        </p:nvGrpSpPr>
        <p:grpSpPr>
          <a:xfrm>
            <a:off x="696631" y="2041127"/>
            <a:ext cx="5169473" cy="794977"/>
            <a:chOff x="395513" y="3920585"/>
            <a:chExt cx="7754210" cy="119246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391F709F-A345-3575-F5F9-ACC904C261A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215" y="4038631"/>
              <a:ext cx="1089482" cy="1074420"/>
            </a:xfrm>
            <a:prstGeom prst="rect">
              <a:avLst/>
            </a:prstGeom>
          </p:spPr>
        </p:pic>
        <p:sp>
          <p:nvSpPr>
            <p:cNvPr id="11" name="TextBox 20">
              <a:extLst>
                <a:ext uri="{FF2B5EF4-FFF2-40B4-BE49-F238E27FC236}">
                  <a16:creationId xmlns:a16="http://schemas.microsoft.com/office/drawing/2014/main" id="{3C13B11F-D8AC-D805-FA0C-78D3D1A93A4C}"/>
                </a:ext>
              </a:extLst>
            </p:cNvPr>
            <p:cNvSpPr txBox="1"/>
            <p:nvPr/>
          </p:nvSpPr>
          <p:spPr>
            <a:xfrm>
              <a:off x="2367451" y="3920585"/>
              <a:ext cx="5782272" cy="105769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Focusing police resources </a:t>
              </a:r>
              <a:r>
                <a:rPr kumimoji="0" 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to engage with children and young people in schools and colleges</a:t>
              </a: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 to raise awareness of safety issues and preventing youth crime</a:t>
              </a:r>
            </a:p>
          </p:txBody>
        </p:sp>
        <p:sp>
          <p:nvSpPr>
            <p:cNvPr id="12" name="TextBox 23">
              <a:extLst>
                <a:ext uri="{FF2B5EF4-FFF2-40B4-BE49-F238E27FC236}">
                  <a16:creationId xmlns:a16="http://schemas.microsoft.com/office/drawing/2014/main" id="{9F73A52A-3791-3130-EE66-4444107AEE70}"/>
                </a:ext>
              </a:extLst>
            </p:cNvPr>
            <p:cNvSpPr txBox="1"/>
            <p:nvPr/>
          </p:nvSpPr>
          <p:spPr>
            <a:xfrm>
              <a:off x="395513" y="4076701"/>
              <a:ext cx="647702" cy="7949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2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5DBD53D-CC4B-3F58-7A68-F1A4127DCAE0}"/>
              </a:ext>
            </a:extLst>
          </p:cNvPr>
          <p:cNvGrpSpPr/>
          <p:nvPr/>
        </p:nvGrpSpPr>
        <p:grpSpPr>
          <a:xfrm>
            <a:off x="696630" y="3138324"/>
            <a:ext cx="5154140" cy="748972"/>
            <a:chOff x="395512" y="5566382"/>
            <a:chExt cx="7731210" cy="1123458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F028F5D-ADE6-D112-164C-2722B0631668}"/>
                </a:ext>
              </a:extLst>
            </p:cNvPr>
            <p:cNvGrpSpPr/>
            <p:nvPr/>
          </p:nvGrpSpPr>
          <p:grpSpPr>
            <a:xfrm>
              <a:off x="1118703" y="5566382"/>
              <a:ext cx="7008019" cy="1123458"/>
              <a:chOff x="1028679" y="5239242"/>
              <a:chExt cx="7008019" cy="1123458"/>
            </a:xfrm>
          </p:grpSpPr>
          <p:sp>
            <p:nvSpPr>
              <p:cNvPr id="16" name="Freeform 17">
                <a:extLst>
                  <a:ext uri="{FF2B5EF4-FFF2-40B4-BE49-F238E27FC236}">
                    <a16:creationId xmlns:a16="http://schemas.microsoft.com/office/drawing/2014/main" id="{B2680103-72C7-BED6-BEA4-26276CCAF669}"/>
                  </a:ext>
                </a:extLst>
              </p:cNvPr>
              <p:cNvSpPr/>
              <p:nvPr/>
            </p:nvSpPr>
            <p:spPr>
              <a:xfrm>
                <a:off x="1028679" y="5453901"/>
                <a:ext cx="1028721" cy="908799"/>
              </a:xfrm>
              <a:custGeom>
                <a:avLst/>
                <a:gdLst/>
                <a:ahLst/>
                <a:cxnLst/>
                <a:rect l="l" t="t" r="r" b="b"/>
                <a:pathLst>
                  <a:path w="1421297" h="1421297">
                    <a:moveTo>
                      <a:pt x="0" y="0"/>
                    </a:moveTo>
                    <a:lnTo>
                      <a:pt x="1421297" y="0"/>
                    </a:lnTo>
                    <a:lnTo>
                      <a:pt x="1421297" y="1421297"/>
                    </a:lnTo>
                    <a:lnTo>
                      <a:pt x="0" y="142129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TextBox 18">
                <a:extLst>
                  <a:ext uri="{FF2B5EF4-FFF2-40B4-BE49-F238E27FC236}">
                    <a16:creationId xmlns:a16="http://schemas.microsoft.com/office/drawing/2014/main" id="{FC813AF9-22A5-8BE5-FF23-02D2A6ECDAC4}"/>
                  </a:ext>
                </a:extLst>
              </p:cNvPr>
              <p:cNvSpPr txBox="1"/>
              <p:nvPr/>
            </p:nvSpPr>
            <p:spPr>
              <a:xfrm>
                <a:off x="2254424" y="5239242"/>
                <a:ext cx="5782274" cy="105769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ts val="1915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1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Involving the local community in identifying and addressing local safety issues </a:t>
                </a: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(such as anti-social behaviour) through partnerships and regular meetings</a:t>
                </a:r>
              </a:p>
            </p:txBody>
          </p:sp>
        </p:grpSp>
        <p:sp>
          <p:nvSpPr>
            <p:cNvPr id="15" name="TextBox 23">
              <a:extLst>
                <a:ext uri="{FF2B5EF4-FFF2-40B4-BE49-F238E27FC236}">
                  <a16:creationId xmlns:a16="http://schemas.microsoft.com/office/drawing/2014/main" id="{0FDB10AA-5C30-79D4-A469-0026E47F2B68}"/>
                </a:ext>
              </a:extLst>
            </p:cNvPr>
            <p:cNvSpPr txBox="1"/>
            <p:nvPr/>
          </p:nvSpPr>
          <p:spPr>
            <a:xfrm>
              <a:off x="395512" y="5745220"/>
              <a:ext cx="647702" cy="7949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3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AA0E677-52B5-5C17-F370-73D0885E4D49}"/>
              </a:ext>
            </a:extLst>
          </p:cNvPr>
          <p:cNvGrpSpPr/>
          <p:nvPr/>
        </p:nvGrpSpPr>
        <p:grpSpPr>
          <a:xfrm>
            <a:off x="696630" y="4252370"/>
            <a:ext cx="5154138" cy="668055"/>
            <a:chOff x="395512" y="7237451"/>
            <a:chExt cx="7731207" cy="1002082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DE473B8B-3A92-9952-1590-FED0EB0EF8B2}"/>
                </a:ext>
              </a:extLst>
            </p:cNvPr>
            <p:cNvGrpSpPr/>
            <p:nvPr/>
          </p:nvGrpSpPr>
          <p:grpSpPr>
            <a:xfrm>
              <a:off x="1215771" y="7237451"/>
              <a:ext cx="6910948" cy="1002082"/>
              <a:chOff x="1065182" y="6523116"/>
              <a:chExt cx="6910948" cy="1002082"/>
            </a:xfrm>
          </p:grpSpPr>
          <p:sp>
            <p:nvSpPr>
              <p:cNvPr id="21" name="Freeform 7">
                <a:extLst>
                  <a:ext uri="{FF2B5EF4-FFF2-40B4-BE49-F238E27FC236}">
                    <a16:creationId xmlns:a16="http://schemas.microsoft.com/office/drawing/2014/main" id="{D6C3E714-6CA7-761E-61D3-3E410DB4FAA1}"/>
                  </a:ext>
                </a:extLst>
              </p:cNvPr>
              <p:cNvSpPr/>
              <p:nvPr/>
            </p:nvSpPr>
            <p:spPr>
              <a:xfrm>
                <a:off x="1065182" y="6727524"/>
                <a:ext cx="940135" cy="797674"/>
              </a:xfrm>
              <a:custGeom>
                <a:avLst/>
                <a:gdLst/>
                <a:ahLst/>
                <a:cxnLst/>
                <a:rect l="l" t="t" r="r" b="b"/>
                <a:pathLst>
                  <a:path w="1461039" h="1461039">
                    <a:moveTo>
                      <a:pt x="0" y="0"/>
                    </a:moveTo>
                    <a:lnTo>
                      <a:pt x="1461038" y="0"/>
                    </a:lnTo>
                    <a:lnTo>
                      <a:pt x="1461038" y="1461039"/>
                    </a:lnTo>
                    <a:lnTo>
                      <a:pt x="0" y="146103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2" name="TextBox 8">
                <a:extLst>
                  <a:ext uri="{FF2B5EF4-FFF2-40B4-BE49-F238E27FC236}">
                    <a16:creationId xmlns:a16="http://schemas.microsoft.com/office/drawing/2014/main" id="{5DE9F418-D415-93F1-358C-252B3C8700DE}"/>
                  </a:ext>
                </a:extLst>
              </p:cNvPr>
              <p:cNvSpPr txBox="1"/>
              <p:nvPr/>
            </p:nvSpPr>
            <p:spPr>
              <a:xfrm>
                <a:off x="2193857" y="6523116"/>
                <a:ext cx="5782273" cy="692209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ts val="1915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1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Reinvesting money taken from criminals </a:t>
                </a: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into local policing initiatives and community projects</a:t>
                </a:r>
              </a:p>
            </p:txBody>
          </p:sp>
        </p:grpSp>
        <p:sp>
          <p:nvSpPr>
            <p:cNvPr id="20" name="TextBox 23">
              <a:extLst>
                <a:ext uri="{FF2B5EF4-FFF2-40B4-BE49-F238E27FC236}">
                  <a16:creationId xmlns:a16="http://schemas.microsoft.com/office/drawing/2014/main" id="{52367DD2-4831-3D5A-09BE-F5B662DD5442}"/>
                </a:ext>
              </a:extLst>
            </p:cNvPr>
            <p:cNvSpPr txBox="1"/>
            <p:nvPr/>
          </p:nvSpPr>
          <p:spPr>
            <a:xfrm>
              <a:off x="395512" y="7325877"/>
              <a:ext cx="647702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4</a:t>
              </a:r>
              <a:endParaRPr kumimoji="0" lang="en-US" sz="3334" b="0" i="0" u="none" strike="noStrike" kern="1200" cap="none" spc="0" normalizeH="0" baseline="0" noProof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Garet ExtraBold"/>
                <a:ea typeface="+mn-ea"/>
                <a:cs typeface="+mn-cs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C4DF432-3D03-6AD1-2AA5-38BB42F81758}"/>
              </a:ext>
            </a:extLst>
          </p:cNvPr>
          <p:cNvGrpSpPr/>
          <p:nvPr/>
        </p:nvGrpSpPr>
        <p:grpSpPr>
          <a:xfrm>
            <a:off x="696629" y="5146124"/>
            <a:ext cx="5136975" cy="603127"/>
            <a:chOff x="395511" y="8578081"/>
            <a:chExt cx="7705462" cy="904690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1A636B6-0FC6-53EE-A7AB-ED64E178C4F3}"/>
                </a:ext>
              </a:extLst>
            </p:cNvPr>
            <p:cNvGrpSpPr/>
            <p:nvPr/>
          </p:nvGrpSpPr>
          <p:grpSpPr>
            <a:xfrm>
              <a:off x="1143000" y="8618186"/>
              <a:ext cx="6957973" cy="864585"/>
              <a:chOff x="1052976" y="8291046"/>
              <a:chExt cx="6957973" cy="864585"/>
            </a:xfrm>
          </p:grpSpPr>
          <p:sp>
            <p:nvSpPr>
              <p:cNvPr id="26" name="Freeform 15">
                <a:extLst>
                  <a:ext uri="{FF2B5EF4-FFF2-40B4-BE49-F238E27FC236}">
                    <a16:creationId xmlns:a16="http://schemas.microsoft.com/office/drawing/2014/main" id="{733DC18A-0B2D-F99A-EAA1-128A91428634}"/>
                  </a:ext>
                </a:extLst>
              </p:cNvPr>
              <p:cNvSpPr/>
              <p:nvPr/>
            </p:nvSpPr>
            <p:spPr>
              <a:xfrm>
                <a:off x="1052976" y="8391514"/>
                <a:ext cx="1085676" cy="764117"/>
              </a:xfrm>
              <a:custGeom>
                <a:avLst/>
                <a:gdLst/>
                <a:ahLst/>
                <a:cxnLst/>
                <a:rect l="l" t="t" r="r" b="b"/>
                <a:pathLst>
                  <a:path w="1640642" h="1043859">
                    <a:moveTo>
                      <a:pt x="0" y="0"/>
                    </a:moveTo>
                    <a:lnTo>
                      <a:pt x="1640642" y="0"/>
                    </a:lnTo>
                    <a:lnTo>
                      <a:pt x="1640642" y="1043859"/>
                    </a:lnTo>
                    <a:lnTo>
                      <a:pt x="0" y="104385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7" name="TextBox 16">
                <a:extLst>
                  <a:ext uri="{FF2B5EF4-FFF2-40B4-BE49-F238E27FC236}">
                    <a16:creationId xmlns:a16="http://schemas.microsoft.com/office/drawing/2014/main" id="{D4A69656-EF5F-1EC0-2FA3-1CC493674E59}"/>
                  </a:ext>
                </a:extLst>
              </p:cNvPr>
              <p:cNvSpPr txBox="1"/>
              <p:nvPr/>
            </p:nvSpPr>
            <p:spPr>
              <a:xfrm>
                <a:off x="2228676" y="8291046"/>
                <a:ext cx="5782273" cy="692210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ts val="1915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200" b="1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Collaborate with local businesses </a:t>
                </a:r>
                <a:r>
                  <a:rPr kumimoji="0" lang="en-US" sz="1200" b="0" i="0" u="none" strike="noStrike" kern="1200" cap="none" spc="0" normalizeH="0" baseline="0" noProof="0">
                    <a:ln>
                      <a:noFill/>
                    </a:ln>
                    <a:solidFill>
                      <a:srgbClr val="2B2D42"/>
                    </a:solidFill>
                    <a:effectLst/>
                    <a:uLnTx/>
                    <a:uFillTx/>
                    <a:latin typeface="Lexend Deca"/>
                    <a:ea typeface="+mn-ea"/>
                    <a:cs typeface="+mn-cs"/>
                  </a:rPr>
                  <a:t>to tackle business-related crimes specifically</a:t>
                </a:r>
              </a:p>
            </p:txBody>
          </p:sp>
        </p:grpSp>
        <p:sp>
          <p:nvSpPr>
            <p:cNvPr id="25" name="TextBox 23">
              <a:extLst>
                <a:ext uri="{FF2B5EF4-FFF2-40B4-BE49-F238E27FC236}">
                  <a16:creationId xmlns:a16="http://schemas.microsoft.com/office/drawing/2014/main" id="{58CDA517-4FB5-83BA-8063-954B4D0BFF28}"/>
                </a:ext>
              </a:extLst>
            </p:cNvPr>
            <p:cNvSpPr txBox="1"/>
            <p:nvPr/>
          </p:nvSpPr>
          <p:spPr>
            <a:xfrm>
              <a:off x="395511" y="8578081"/>
              <a:ext cx="647701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5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888F1A6-4BA8-2272-7FC4-6D05D67B7FA7}"/>
              </a:ext>
            </a:extLst>
          </p:cNvPr>
          <p:cNvGrpSpPr/>
          <p:nvPr/>
        </p:nvGrpSpPr>
        <p:grpSpPr>
          <a:xfrm>
            <a:off x="6812829" y="1774214"/>
            <a:ext cx="4323989" cy="529953"/>
            <a:chOff x="1742120" y="2638708"/>
            <a:chExt cx="6485983" cy="794929"/>
          </a:xfrm>
        </p:grpSpPr>
        <p:sp>
          <p:nvSpPr>
            <p:cNvPr id="29" name="TextBox 10">
              <a:extLst>
                <a:ext uri="{FF2B5EF4-FFF2-40B4-BE49-F238E27FC236}">
                  <a16:creationId xmlns:a16="http://schemas.microsoft.com/office/drawing/2014/main" id="{F421D284-0DD5-78F0-4CAD-19AC0D143900}"/>
                </a:ext>
              </a:extLst>
            </p:cNvPr>
            <p:cNvSpPr txBox="1"/>
            <p:nvPr/>
          </p:nvSpPr>
          <p:spPr>
            <a:xfrm>
              <a:off x="2348760" y="2921955"/>
              <a:ext cx="5879343" cy="32672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Visible neighbourhood police officers</a:t>
              </a:r>
            </a:p>
          </p:txBody>
        </p:sp>
        <p:sp>
          <p:nvSpPr>
            <p:cNvPr id="30" name="TextBox 23">
              <a:extLst>
                <a:ext uri="{FF2B5EF4-FFF2-40B4-BE49-F238E27FC236}">
                  <a16:creationId xmlns:a16="http://schemas.microsoft.com/office/drawing/2014/main" id="{1D05A9A7-844B-196E-9173-6FDEAB377F66}"/>
                </a:ext>
              </a:extLst>
            </p:cNvPr>
            <p:cNvSpPr txBox="1"/>
            <p:nvPr/>
          </p:nvSpPr>
          <p:spPr>
            <a:xfrm>
              <a:off x="1742120" y="2638708"/>
              <a:ext cx="647701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1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FF19CC9-FF69-473F-DFC8-D1D62F84D111}"/>
              </a:ext>
            </a:extLst>
          </p:cNvPr>
          <p:cNvGrpSpPr/>
          <p:nvPr/>
        </p:nvGrpSpPr>
        <p:grpSpPr>
          <a:xfrm>
            <a:off x="6808572" y="2276456"/>
            <a:ext cx="4260657" cy="529953"/>
            <a:chOff x="1758737" y="3840813"/>
            <a:chExt cx="6390986" cy="794929"/>
          </a:xfrm>
        </p:grpSpPr>
        <p:sp>
          <p:nvSpPr>
            <p:cNvPr id="32" name="TextBox 20">
              <a:extLst>
                <a:ext uri="{FF2B5EF4-FFF2-40B4-BE49-F238E27FC236}">
                  <a16:creationId xmlns:a16="http://schemas.microsoft.com/office/drawing/2014/main" id="{C07C7618-8635-F142-E354-763910E14756}"/>
                </a:ext>
              </a:extLst>
            </p:cNvPr>
            <p:cNvSpPr txBox="1"/>
            <p:nvPr/>
          </p:nvSpPr>
          <p:spPr>
            <a:xfrm>
              <a:off x="2367451" y="3920585"/>
              <a:ext cx="5782272" cy="6922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Focusing police resources to engage with children and young people in schools and colleges</a:t>
              </a:r>
            </a:p>
          </p:txBody>
        </p:sp>
        <p:sp>
          <p:nvSpPr>
            <p:cNvPr id="33" name="TextBox 23">
              <a:extLst>
                <a:ext uri="{FF2B5EF4-FFF2-40B4-BE49-F238E27FC236}">
                  <a16:creationId xmlns:a16="http://schemas.microsoft.com/office/drawing/2014/main" id="{888F42AC-7F45-BB09-E344-8DD29275220B}"/>
                </a:ext>
              </a:extLst>
            </p:cNvPr>
            <p:cNvSpPr txBox="1"/>
            <p:nvPr/>
          </p:nvSpPr>
          <p:spPr>
            <a:xfrm>
              <a:off x="1758737" y="3840813"/>
              <a:ext cx="647702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2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BF44261-D1B2-C5BC-DB6C-18D0980E8988}"/>
              </a:ext>
            </a:extLst>
          </p:cNvPr>
          <p:cNvGrpSpPr/>
          <p:nvPr/>
        </p:nvGrpSpPr>
        <p:grpSpPr>
          <a:xfrm>
            <a:off x="6812828" y="2853631"/>
            <a:ext cx="4241067" cy="529953"/>
            <a:chOff x="1765121" y="5502714"/>
            <a:chExt cx="6361600" cy="794929"/>
          </a:xfrm>
        </p:grpSpPr>
        <p:sp>
          <p:nvSpPr>
            <p:cNvPr id="35" name="TextBox 18">
              <a:extLst>
                <a:ext uri="{FF2B5EF4-FFF2-40B4-BE49-F238E27FC236}">
                  <a16:creationId xmlns:a16="http://schemas.microsoft.com/office/drawing/2014/main" id="{0D9A2950-03A9-FA01-0C8F-14E40D51447B}"/>
                </a:ext>
              </a:extLst>
            </p:cNvPr>
            <p:cNvSpPr txBox="1"/>
            <p:nvPr/>
          </p:nvSpPr>
          <p:spPr>
            <a:xfrm>
              <a:off x="2344446" y="5566382"/>
              <a:ext cx="5782275" cy="6922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Involving the local community in identifying and addressing local safety issues</a:t>
              </a:r>
            </a:p>
          </p:txBody>
        </p:sp>
        <p:sp>
          <p:nvSpPr>
            <p:cNvPr id="36" name="TextBox 23">
              <a:extLst>
                <a:ext uri="{FF2B5EF4-FFF2-40B4-BE49-F238E27FC236}">
                  <a16:creationId xmlns:a16="http://schemas.microsoft.com/office/drawing/2014/main" id="{B6D42125-1B55-37B1-5915-AFA52AF8B150}"/>
                </a:ext>
              </a:extLst>
            </p:cNvPr>
            <p:cNvSpPr txBox="1"/>
            <p:nvPr/>
          </p:nvSpPr>
          <p:spPr>
            <a:xfrm>
              <a:off x="1765121" y="5502714"/>
              <a:ext cx="647701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3</a:t>
              </a:r>
            </a:p>
          </p:txBody>
        </p:sp>
      </p:grpSp>
      <p:sp>
        <p:nvSpPr>
          <p:cNvPr id="37" name="TextBox 10">
            <a:extLst>
              <a:ext uri="{FF2B5EF4-FFF2-40B4-BE49-F238E27FC236}">
                <a16:creationId xmlns:a16="http://schemas.microsoft.com/office/drawing/2014/main" id="{01BC17C5-9357-76F7-18F2-1F9AEF59A324}"/>
              </a:ext>
            </a:extLst>
          </p:cNvPr>
          <p:cNvSpPr txBox="1"/>
          <p:nvPr/>
        </p:nvSpPr>
        <p:spPr>
          <a:xfrm>
            <a:off x="6523215" y="1325652"/>
            <a:ext cx="3919561" cy="4692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1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1" i="0" u="none" strike="noStrike" kern="1200" cap="none" spc="0" normalizeH="0" baseline="0" noProof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Lexend Deca"/>
                <a:ea typeface="+mn-ea"/>
                <a:cs typeface="+mn-cs"/>
              </a:rPr>
              <a:t>Bridgend, Neath &amp; Port Talbot, Rhondda Cynon Taf, and Vale of Glamorgan:</a:t>
            </a:r>
            <a:endParaRPr kumimoji="0" lang="en-US" sz="1467" b="0" i="0" u="none" strike="noStrike" kern="1200" cap="none" spc="0" normalizeH="0" baseline="0" noProof="0">
              <a:ln>
                <a:noFill/>
              </a:ln>
              <a:solidFill>
                <a:srgbClr val="2B2D42"/>
              </a:solidFill>
              <a:effectLst/>
              <a:uLnTx/>
              <a:uFillTx/>
              <a:latin typeface="Lexend Deca"/>
              <a:ea typeface="+mn-ea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5EEBF2B-B5D3-9D88-EC6B-27271C33F0C9}"/>
              </a:ext>
            </a:extLst>
          </p:cNvPr>
          <p:cNvGrpSpPr/>
          <p:nvPr/>
        </p:nvGrpSpPr>
        <p:grpSpPr>
          <a:xfrm>
            <a:off x="6780713" y="4081386"/>
            <a:ext cx="4323989" cy="529953"/>
            <a:chOff x="1742120" y="2638708"/>
            <a:chExt cx="6485983" cy="794930"/>
          </a:xfrm>
        </p:grpSpPr>
        <p:sp>
          <p:nvSpPr>
            <p:cNvPr id="39" name="TextBox 10">
              <a:extLst>
                <a:ext uri="{FF2B5EF4-FFF2-40B4-BE49-F238E27FC236}">
                  <a16:creationId xmlns:a16="http://schemas.microsoft.com/office/drawing/2014/main" id="{17FFD08C-5A3A-BE0F-077C-C235F32ED835}"/>
                </a:ext>
              </a:extLst>
            </p:cNvPr>
            <p:cNvSpPr txBox="1"/>
            <p:nvPr/>
          </p:nvSpPr>
          <p:spPr>
            <a:xfrm>
              <a:off x="2348760" y="2921954"/>
              <a:ext cx="5879343" cy="32672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Visible neighbourhood police officers</a:t>
              </a:r>
            </a:p>
          </p:txBody>
        </p:sp>
        <p:sp>
          <p:nvSpPr>
            <p:cNvPr id="40" name="TextBox 23">
              <a:extLst>
                <a:ext uri="{FF2B5EF4-FFF2-40B4-BE49-F238E27FC236}">
                  <a16:creationId xmlns:a16="http://schemas.microsoft.com/office/drawing/2014/main" id="{8C127AA9-2B1A-0A9C-7899-88C34DD1D093}"/>
                </a:ext>
              </a:extLst>
            </p:cNvPr>
            <p:cNvSpPr txBox="1"/>
            <p:nvPr/>
          </p:nvSpPr>
          <p:spPr>
            <a:xfrm>
              <a:off x="1742120" y="2638708"/>
              <a:ext cx="647701" cy="7949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1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1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0076CEB-5B22-747B-76B7-175DFBDF0C12}"/>
              </a:ext>
            </a:extLst>
          </p:cNvPr>
          <p:cNvGrpSpPr/>
          <p:nvPr/>
        </p:nvGrpSpPr>
        <p:grpSpPr>
          <a:xfrm>
            <a:off x="6776457" y="4583627"/>
            <a:ext cx="4263533" cy="1078227"/>
            <a:chOff x="1758737" y="3840813"/>
            <a:chExt cx="6395299" cy="1617340"/>
          </a:xfrm>
        </p:grpSpPr>
        <p:sp>
          <p:nvSpPr>
            <p:cNvPr id="42" name="TextBox 20">
              <a:extLst>
                <a:ext uri="{FF2B5EF4-FFF2-40B4-BE49-F238E27FC236}">
                  <a16:creationId xmlns:a16="http://schemas.microsoft.com/office/drawing/2014/main" id="{2B890DB4-8D0A-6244-C8F7-984233E23E34}"/>
                </a:ext>
              </a:extLst>
            </p:cNvPr>
            <p:cNvSpPr txBox="1"/>
            <p:nvPr/>
          </p:nvSpPr>
          <p:spPr>
            <a:xfrm>
              <a:off x="2371763" y="4765944"/>
              <a:ext cx="5782273" cy="69220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Focusing police resources to engage with children and young people in schools and colleges</a:t>
              </a:r>
            </a:p>
          </p:txBody>
        </p:sp>
        <p:sp>
          <p:nvSpPr>
            <p:cNvPr id="43" name="TextBox 23">
              <a:extLst>
                <a:ext uri="{FF2B5EF4-FFF2-40B4-BE49-F238E27FC236}">
                  <a16:creationId xmlns:a16="http://schemas.microsoft.com/office/drawing/2014/main" id="{41165941-4AF5-FF29-259E-B06A883503DB}"/>
                </a:ext>
              </a:extLst>
            </p:cNvPr>
            <p:cNvSpPr txBox="1"/>
            <p:nvPr/>
          </p:nvSpPr>
          <p:spPr>
            <a:xfrm>
              <a:off x="1758737" y="3840813"/>
              <a:ext cx="647701" cy="79492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2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81B811F-AFB7-5580-DA5D-1F676BF46934}"/>
              </a:ext>
            </a:extLst>
          </p:cNvPr>
          <p:cNvGrpSpPr/>
          <p:nvPr/>
        </p:nvGrpSpPr>
        <p:grpSpPr>
          <a:xfrm>
            <a:off x="6780713" y="4640205"/>
            <a:ext cx="4277065" cy="1050550"/>
            <a:chOff x="1765121" y="4721818"/>
            <a:chExt cx="6415598" cy="1575826"/>
          </a:xfrm>
        </p:grpSpPr>
        <p:sp>
          <p:nvSpPr>
            <p:cNvPr id="45" name="TextBox 18">
              <a:extLst>
                <a:ext uri="{FF2B5EF4-FFF2-40B4-BE49-F238E27FC236}">
                  <a16:creationId xmlns:a16="http://schemas.microsoft.com/office/drawing/2014/main" id="{B4FDC4FD-0D9F-9AF2-1809-DC6B972EEE3E}"/>
                </a:ext>
              </a:extLst>
            </p:cNvPr>
            <p:cNvSpPr txBox="1"/>
            <p:nvPr/>
          </p:nvSpPr>
          <p:spPr>
            <a:xfrm>
              <a:off x="2398445" y="4721818"/>
              <a:ext cx="5782274" cy="6922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915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Lexend Deca"/>
                  <a:ea typeface="+mn-ea"/>
                  <a:cs typeface="+mn-cs"/>
                </a:rPr>
                <a:t>Involving the local community in identifying and addressing local safety issues</a:t>
              </a:r>
            </a:p>
          </p:txBody>
        </p:sp>
        <p:sp>
          <p:nvSpPr>
            <p:cNvPr id="46" name="TextBox 23">
              <a:extLst>
                <a:ext uri="{FF2B5EF4-FFF2-40B4-BE49-F238E27FC236}">
                  <a16:creationId xmlns:a16="http://schemas.microsoft.com/office/drawing/2014/main" id="{E410C739-EC4F-8C61-5777-BE7CDE4EC14C}"/>
                </a:ext>
              </a:extLst>
            </p:cNvPr>
            <p:cNvSpPr txBox="1"/>
            <p:nvPr/>
          </p:nvSpPr>
          <p:spPr>
            <a:xfrm>
              <a:off x="1765121" y="5502714"/>
              <a:ext cx="647702" cy="79493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667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667" b="0" i="0" u="none" strike="noStrike" kern="1200" cap="none" spc="0" normalizeH="0" baseline="0" noProof="0">
                  <a:ln>
                    <a:noFill/>
                  </a:ln>
                  <a:solidFill>
                    <a:srgbClr val="2B2D42"/>
                  </a:solidFill>
                  <a:effectLst/>
                  <a:uLnTx/>
                  <a:uFillTx/>
                  <a:latin typeface="Garet ExtraBold"/>
                  <a:ea typeface="+mn-ea"/>
                  <a:cs typeface="+mn-cs"/>
                </a:rPr>
                <a:t>3</a:t>
              </a:r>
            </a:p>
          </p:txBody>
        </p:sp>
      </p:grpSp>
      <p:sp>
        <p:nvSpPr>
          <p:cNvPr id="47" name="TextBox 10">
            <a:extLst>
              <a:ext uri="{FF2B5EF4-FFF2-40B4-BE49-F238E27FC236}">
                <a16:creationId xmlns:a16="http://schemas.microsoft.com/office/drawing/2014/main" id="{F3D1EA2C-A6D1-840E-B2FB-E5DE1BFF477C}"/>
              </a:ext>
            </a:extLst>
          </p:cNvPr>
          <p:cNvSpPr txBox="1"/>
          <p:nvPr/>
        </p:nvSpPr>
        <p:spPr>
          <a:xfrm>
            <a:off x="6523215" y="3805617"/>
            <a:ext cx="3919561" cy="2255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1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67" b="1" i="0" u="none" strike="noStrike" kern="1200" cap="none" spc="0" normalizeH="0" baseline="0" noProof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Lexend Deca"/>
                <a:ea typeface="+mn-ea"/>
                <a:cs typeface="+mn-cs"/>
              </a:rPr>
              <a:t>Cardiff, Merthyr Tydfil, and Swansea</a:t>
            </a:r>
            <a:endParaRPr kumimoji="0" lang="en-US" sz="1467" b="0" i="0" u="none" strike="noStrike" kern="1200" cap="none" spc="0" normalizeH="0" baseline="0" noProof="0">
              <a:ln>
                <a:noFill/>
              </a:ln>
              <a:solidFill>
                <a:srgbClr val="2B2D42"/>
              </a:solidFill>
              <a:effectLst/>
              <a:uLnTx/>
              <a:uFillTx/>
              <a:latin typeface="Lexend Deca"/>
              <a:ea typeface="+mn-ea"/>
              <a:cs typeface="+mn-cs"/>
            </a:endParaRPr>
          </a:p>
        </p:txBody>
      </p:sp>
      <p:sp>
        <p:nvSpPr>
          <p:cNvPr id="48" name="TextBox 16">
            <a:extLst>
              <a:ext uri="{FF2B5EF4-FFF2-40B4-BE49-F238E27FC236}">
                <a16:creationId xmlns:a16="http://schemas.microsoft.com/office/drawing/2014/main" id="{BFE327B1-29E7-046A-61BF-1D8993962BB3}"/>
              </a:ext>
            </a:extLst>
          </p:cNvPr>
          <p:cNvSpPr txBox="1"/>
          <p:nvPr/>
        </p:nvSpPr>
        <p:spPr>
          <a:xfrm rot="5400000">
            <a:off x="-1408714" y="3196383"/>
            <a:ext cx="3657600" cy="4431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8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333" b="0" i="0" u="none" strike="noStrike" kern="1200" cap="none" spc="0" normalizeH="0" baseline="0" noProof="0">
                <a:ln>
                  <a:noFill/>
                </a:ln>
                <a:solidFill>
                  <a:srgbClr val="2B2D42"/>
                </a:solidFill>
                <a:effectLst/>
                <a:uLnTx/>
                <a:uFillTx/>
                <a:latin typeface="Garet ExtraBold"/>
                <a:ea typeface="+mn-ea"/>
                <a:cs typeface="+mn-cs"/>
              </a:rPr>
              <a:t>Citizen’s Priorities</a:t>
            </a:r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1F3467D7-7C0C-9A6F-2663-6EC2AB955428}"/>
              </a:ext>
            </a:extLst>
          </p:cNvPr>
          <p:cNvSpPr txBox="1">
            <a:spLocks/>
          </p:cNvSpPr>
          <p:nvPr/>
        </p:nvSpPr>
        <p:spPr>
          <a:xfrm>
            <a:off x="838199" y="36512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Community Policing</a:t>
            </a:r>
          </a:p>
        </p:txBody>
      </p:sp>
    </p:spTree>
    <p:extLst>
      <p:ext uri="{BB962C8B-B14F-4D97-AF65-F5344CB8AC3E}">
        <p14:creationId xmlns:p14="http://schemas.microsoft.com/office/powerpoint/2010/main" val="2551207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D38AE-BE8E-852A-A540-22E705EEBCBB}"/>
              </a:ext>
            </a:extLst>
          </p:cNvPr>
          <p:cNvSpPr txBox="1">
            <a:spLocks/>
          </p:cNvSpPr>
          <p:nvPr/>
        </p:nvSpPr>
        <p:spPr>
          <a:xfrm>
            <a:off x="476884" y="473519"/>
            <a:ext cx="2217741" cy="201866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B30D22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Visible, Connected and Community Focused Policing 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B30D2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3AA9E8-F94F-963C-4FCD-C7F9D35A9AC3}"/>
              </a:ext>
            </a:extLst>
          </p:cNvPr>
          <p:cNvSpPr txBox="1">
            <a:spLocks/>
          </p:cNvSpPr>
          <p:nvPr/>
        </p:nvSpPr>
        <p:spPr>
          <a:xfrm>
            <a:off x="2842537" y="473520"/>
            <a:ext cx="2128839" cy="201866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B30D22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Preventing Crime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B30D2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A66A9E-C3AD-C7EA-89DF-E74AAAC42E2A}"/>
              </a:ext>
            </a:extLst>
          </p:cNvPr>
          <p:cNvSpPr txBox="1">
            <a:spLocks/>
          </p:cNvSpPr>
          <p:nvPr/>
        </p:nvSpPr>
        <p:spPr>
          <a:xfrm>
            <a:off x="5094924" y="455065"/>
            <a:ext cx="2104465" cy="203712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B30D22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Protecting the Vulnerable, Supporting Victims and Communities (including Online)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B30D2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618BEF0-4D35-0BD1-6BAD-540E2D173964}"/>
              </a:ext>
            </a:extLst>
          </p:cNvPr>
          <p:cNvSpPr txBox="1">
            <a:spLocks/>
          </p:cNvSpPr>
          <p:nvPr/>
        </p:nvSpPr>
        <p:spPr>
          <a:xfrm>
            <a:off x="7322937" y="453839"/>
            <a:ext cx="2245664" cy="203712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B30D22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Delivering Justice to those who Commit crime and Reducing Reoffending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B30D2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F4A8B2F-C4CA-F5E3-E1D7-48EBC82294DD}"/>
              </a:ext>
            </a:extLst>
          </p:cNvPr>
          <p:cNvSpPr txBox="1">
            <a:spLocks/>
          </p:cNvSpPr>
          <p:nvPr/>
        </p:nvSpPr>
        <p:spPr>
          <a:xfrm>
            <a:off x="9714220" y="473519"/>
            <a:ext cx="2329689" cy="201744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B30D22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Making Policing Fit for the Future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B30D22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4097422-34A6-D2F9-414C-88C259CEA415}"/>
              </a:ext>
            </a:extLst>
          </p:cNvPr>
          <p:cNvSpPr txBox="1">
            <a:spLocks/>
          </p:cNvSpPr>
          <p:nvPr/>
        </p:nvSpPr>
        <p:spPr>
          <a:xfrm>
            <a:off x="476884" y="2617694"/>
            <a:ext cx="2231464" cy="3163897"/>
          </a:xfrm>
          <a:prstGeom prst="rect">
            <a:avLst/>
          </a:prstGeom>
          <a:solidFill>
            <a:srgbClr val="B30D22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Protect &amp; enhance visibility of neighbourhood policing to improve response in South Wales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Strengthen community voice in shaping local policing priorities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0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6440E50-EB37-2722-12A3-27925E699A21}"/>
              </a:ext>
            </a:extLst>
          </p:cNvPr>
          <p:cNvSpPr txBox="1">
            <a:spLocks/>
          </p:cNvSpPr>
          <p:nvPr/>
        </p:nvSpPr>
        <p:spPr>
          <a:xfrm>
            <a:off x="2802654" y="2617694"/>
            <a:ext cx="2224926" cy="3154179"/>
          </a:xfrm>
          <a:prstGeom prst="rect">
            <a:avLst/>
          </a:prstGeom>
          <a:solidFill>
            <a:srgbClr val="B30D22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3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Better respond to the experiences and needs of children and young people with policing and justice services, through development of a Police, Crime and Justice Plan for Young People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3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Collaborate with partners to improve access to safe spaces (physical and online)</a:t>
            </a: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8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67BFBED-0523-B49C-8041-A882BA34213E}"/>
              </a:ext>
            </a:extLst>
          </p:cNvPr>
          <p:cNvSpPr txBox="1">
            <a:spLocks/>
          </p:cNvSpPr>
          <p:nvPr/>
        </p:nvSpPr>
        <p:spPr>
          <a:xfrm>
            <a:off x="5094924" y="2617694"/>
            <a:ext cx="2167645" cy="3144461"/>
          </a:xfrm>
          <a:prstGeom prst="rect">
            <a:avLst/>
          </a:prstGeom>
          <a:solidFill>
            <a:srgbClr val="B30D22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Work in partnership with the Chief Constable and partners to embed a whole system approach to addressing the safety of women and girls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Strengthen victim &amp; survivor voice and improve victim experience of the criminal justice system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0567FAD-A111-F39E-A82B-8CBE366E27B5}"/>
              </a:ext>
            </a:extLst>
          </p:cNvPr>
          <p:cNvSpPr txBox="1">
            <a:spLocks/>
          </p:cNvSpPr>
          <p:nvPr/>
        </p:nvSpPr>
        <p:spPr>
          <a:xfrm>
            <a:off x="7348068" y="2639464"/>
            <a:ext cx="2231464" cy="3144462"/>
          </a:xfrm>
          <a:prstGeom prst="rect">
            <a:avLst/>
          </a:prstGeom>
          <a:solidFill>
            <a:srgbClr val="B30D22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Support professionals across the criminal justice system to embed trauma informed, gender responsive and culturally competent practices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Aptos" panose="020B0004020202020204" pitchFamily="34" charset="0"/>
                <a:cs typeface="Aptos" panose="020B0004020202020204" pitchFamily="34" charset="0"/>
              </a:rPr>
              <a:t>Establish a coordinated and partnership approach to reducing reoffending in South Wales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4D3FCD2-08AF-C171-AF26-34C88C7E9E7A}"/>
              </a:ext>
            </a:extLst>
          </p:cNvPr>
          <p:cNvSpPr txBox="1">
            <a:spLocks/>
          </p:cNvSpPr>
          <p:nvPr/>
        </p:nvSpPr>
        <p:spPr>
          <a:xfrm>
            <a:off x="9714220" y="2639464"/>
            <a:ext cx="2378857" cy="3122690"/>
          </a:xfrm>
          <a:prstGeom prst="rect">
            <a:avLst/>
          </a:prstGeom>
          <a:solidFill>
            <a:srgbClr val="B30D22"/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Further develop proactive approaches to managing misinformation online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Yu Gothic" panose="020B0400000000000000" pitchFamily="34" charset="-128"/>
                <a:cs typeface="Arial" panose="020B0604020202020204" pitchFamily="34" charset="0"/>
              </a:rPr>
              <a:t>Work with Chief Constable to ensure that police estate is fit for purpose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BC03FB1-21A6-E06F-83C6-524542C509EB}"/>
              </a:ext>
            </a:extLst>
          </p:cNvPr>
          <p:cNvSpPr txBox="1">
            <a:spLocks/>
          </p:cNvSpPr>
          <p:nvPr/>
        </p:nvSpPr>
        <p:spPr>
          <a:xfrm>
            <a:off x="476884" y="112287"/>
            <a:ext cx="2211021" cy="252248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Priority 1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79E4E7E-BCA4-2042-1F25-F83C69C24A83}"/>
              </a:ext>
            </a:extLst>
          </p:cNvPr>
          <p:cNvSpPr txBox="1">
            <a:spLocks/>
          </p:cNvSpPr>
          <p:nvPr/>
        </p:nvSpPr>
        <p:spPr>
          <a:xfrm>
            <a:off x="2849547" y="122003"/>
            <a:ext cx="2090737" cy="30499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Priority 2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5A4750F-D9E6-64E1-9826-15170AB828F8}"/>
              </a:ext>
            </a:extLst>
          </p:cNvPr>
          <p:cNvSpPr txBox="1">
            <a:spLocks/>
          </p:cNvSpPr>
          <p:nvPr/>
        </p:nvSpPr>
        <p:spPr>
          <a:xfrm>
            <a:off x="5088203" y="117491"/>
            <a:ext cx="2111186" cy="294581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Priority 3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66903E0-81C0-43D7-7A6C-90EDBD337AE6}"/>
              </a:ext>
            </a:extLst>
          </p:cNvPr>
          <p:cNvSpPr txBox="1">
            <a:spLocks/>
          </p:cNvSpPr>
          <p:nvPr/>
        </p:nvSpPr>
        <p:spPr>
          <a:xfrm>
            <a:off x="7340582" y="107082"/>
            <a:ext cx="2210375" cy="30499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Priority 4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E0AA1BC-7CA5-8748-DDCD-F38AD2AABB4C}"/>
              </a:ext>
            </a:extLst>
          </p:cNvPr>
          <p:cNvSpPr txBox="1">
            <a:spLocks/>
          </p:cNvSpPr>
          <p:nvPr/>
        </p:nvSpPr>
        <p:spPr>
          <a:xfrm>
            <a:off x="9692150" y="107082"/>
            <a:ext cx="2329689" cy="294581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ordVisi_MSFontService"/>
                <a:ea typeface="+mn-ea"/>
                <a:cs typeface="+mn-cs"/>
              </a:rPr>
              <a:t>Priority 5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AA38BF08-EF9D-F82C-B72F-96148AD4E9BF}"/>
              </a:ext>
            </a:extLst>
          </p:cNvPr>
          <p:cNvSpPr txBox="1">
            <a:spLocks/>
          </p:cNvSpPr>
          <p:nvPr/>
        </p:nvSpPr>
        <p:spPr>
          <a:xfrm rot="16200000">
            <a:off x="-2668914" y="1467974"/>
            <a:ext cx="5913474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>
              <a:ln>
                <a:noFill/>
              </a:ln>
              <a:solidFill>
                <a:srgbClr val="0A4479"/>
              </a:solidFill>
              <a:effectLst/>
              <a:uLnTx/>
              <a:uFillTx/>
              <a:latin typeface="Calibri" panose="020F05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70121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7"/>
          <p:cNvSpPr/>
          <p:nvPr/>
        </p:nvSpPr>
        <p:spPr>
          <a:xfrm>
            <a:off x="5303485" y="1675431"/>
            <a:ext cx="908303" cy="908303"/>
          </a:xfrm>
          <a:custGeom>
            <a:avLst/>
            <a:gdLst/>
            <a:ahLst/>
            <a:cxnLst/>
            <a:rect l="l" t="t" r="r" b="b"/>
            <a:pathLst>
              <a:path w="1362454" h="1362454">
                <a:moveTo>
                  <a:pt x="0" y="0"/>
                </a:moveTo>
                <a:lnTo>
                  <a:pt x="1362454" y="0"/>
                </a:lnTo>
                <a:lnTo>
                  <a:pt x="1362454" y="1362454"/>
                </a:lnTo>
                <a:lnTo>
                  <a:pt x="0" y="13624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8" name="Freeform 18"/>
          <p:cNvSpPr/>
          <p:nvPr/>
        </p:nvSpPr>
        <p:spPr>
          <a:xfrm>
            <a:off x="1659571" y="1675431"/>
            <a:ext cx="1124051" cy="837418"/>
          </a:xfrm>
          <a:custGeom>
            <a:avLst/>
            <a:gdLst/>
            <a:ahLst/>
            <a:cxnLst/>
            <a:rect l="l" t="t" r="r" b="b"/>
            <a:pathLst>
              <a:path w="1686076" h="1256127">
                <a:moveTo>
                  <a:pt x="0" y="0"/>
                </a:moveTo>
                <a:lnTo>
                  <a:pt x="1686076" y="0"/>
                </a:lnTo>
                <a:lnTo>
                  <a:pt x="1686076" y="1256126"/>
                </a:lnTo>
                <a:lnTo>
                  <a:pt x="0" y="12561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19" name="Freeform 19"/>
          <p:cNvSpPr/>
          <p:nvPr/>
        </p:nvSpPr>
        <p:spPr>
          <a:xfrm>
            <a:off x="5467939" y="3659554"/>
            <a:ext cx="1038636" cy="1036905"/>
          </a:xfrm>
          <a:custGeom>
            <a:avLst/>
            <a:gdLst/>
            <a:ahLst/>
            <a:cxnLst/>
            <a:rect l="l" t="t" r="r" b="b"/>
            <a:pathLst>
              <a:path w="1557954" h="1555357">
                <a:moveTo>
                  <a:pt x="0" y="0"/>
                </a:moveTo>
                <a:lnTo>
                  <a:pt x="1557954" y="0"/>
                </a:lnTo>
                <a:lnTo>
                  <a:pt x="1557954" y="1555358"/>
                </a:lnTo>
                <a:lnTo>
                  <a:pt x="0" y="155535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20" name="Freeform 20"/>
          <p:cNvSpPr/>
          <p:nvPr/>
        </p:nvSpPr>
        <p:spPr>
          <a:xfrm>
            <a:off x="8892598" y="3772178"/>
            <a:ext cx="746651" cy="873276"/>
          </a:xfrm>
          <a:custGeom>
            <a:avLst/>
            <a:gdLst/>
            <a:ahLst/>
            <a:cxnLst/>
            <a:rect l="l" t="t" r="r" b="b"/>
            <a:pathLst>
              <a:path w="1119977" h="1309914">
                <a:moveTo>
                  <a:pt x="0" y="0"/>
                </a:moveTo>
                <a:lnTo>
                  <a:pt x="1119977" y="0"/>
                </a:lnTo>
                <a:lnTo>
                  <a:pt x="1119977" y="1309915"/>
                </a:lnTo>
                <a:lnTo>
                  <a:pt x="0" y="13099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21" name="Freeform 21"/>
          <p:cNvSpPr/>
          <p:nvPr/>
        </p:nvSpPr>
        <p:spPr>
          <a:xfrm>
            <a:off x="8689902" y="1764036"/>
            <a:ext cx="1152043" cy="732988"/>
          </a:xfrm>
          <a:custGeom>
            <a:avLst/>
            <a:gdLst/>
            <a:ahLst/>
            <a:cxnLst/>
            <a:rect l="l" t="t" r="r" b="b"/>
            <a:pathLst>
              <a:path w="1728065" h="1099482">
                <a:moveTo>
                  <a:pt x="0" y="0"/>
                </a:moveTo>
                <a:lnTo>
                  <a:pt x="1728066" y="0"/>
                </a:lnTo>
                <a:lnTo>
                  <a:pt x="1728066" y="1099482"/>
                </a:lnTo>
                <a:lnTo>
                  <a:pt x="0" y="109948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22" name="Freeform 22"/>
          <p:cNvSpPr/>
          <p:nvPr/>
        </p:nvSpPr>
        <p:spPr>
          <a:xfrm>
            <a:off x="995383" y="3961842"/>
            <a:ext cx="1486217" cy="595958"/>
          </a:xfrm>
          <a:custGeom>
            <a:avLst/>
            <a:gdLst/>
            <a:ahLst/>
            <a:cxnLst/>
            <a:rect l="l" t="t" r="r" b="b"/>
            <a:pathLst>
              <a:path w="2229325" h="893937">
                <a:moveTo>
                  <a:pt x="0" y="0"/>
                </a:moveTo>
                <a:lnTo>
                  <a:pt x="2229325" y="0"/>
                </a:lnTo>
                <a:lnTo>
                  <a:pt x="2229325" y="893937"/>
                </a:lnTo>
                <a:lnTo>
                  <a:pt x="0" y="89393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23" name="TextBox 23"/>
          <p:cNvSpPr txBox="1"/>
          <p:nvPr/>
        </p:nvSpPr>
        <p:spPr>
          <a:xfrm>
            <a:off x="685800" y="228600"/>
            <a:ext cx="8953449" cy="5494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3334" dirty="0">
                <a:solidFill>
                  <a:srgbClr val="2B2D42"/>
                </a:solidFill>
                <a:latin typeface="Garet ExtraBold"/>
              </a:rPr>
              <a:t>Governance Framework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6392" y="1100696"/>
            <a:ext cx="7051489" cy="235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The PCC &amp; CC have a joint but independent Governance Framework which: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85800" y="2702492"/>
            <a:ext cx="3074225" cy="748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Sets out the relationship between PCC &amp; CC; two separate legal entities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321848" y="2702492"/>
            <a:ext cx="2871577" cy="49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Is based upon the legislation, the Policing Protocol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57880" y="2702492"/>
            <a:ext cx="3016087" cy="49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Establishes a mutually respectful and open relationship (‘Hallmarks’)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5800" y="4774965"/>
            <a:ext cx="3071593" cy="1004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Recognises the authority of a single elected commissioner and the operational independence of the Chief Constable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72500" y="4774966"/>
            <a:ext cx="3170273" cy="49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Builds on existing good governance principles and experience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757880" y="4774966"/>
            <a:ext cx="3016087" cy="748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7"/>
              </a:lnSpc>
            </a:pPr>
            <a:r>
              <a:rPr lang="en-US" sz="1474" dirty="0">
                <a:solidFill>
                  <a:srgbClr val="2B2D42"/>
                </a:solidFill>
                <a:latin typeface="Lexend Deca"/>
              </a:rPr>
              <a:t>Includes schemes of delegation and consent, financial regulations and standing orders relating to contracts</a:t>
            </a:r>
          </a:p>
        </p:txBody>
      </p:sp>
      <p:sp>
        <p:nvSpPr>
          <p:cNvPr id="31" name="Freeform 31"/>
          <p:cNvSpPr/>
          <p:nvPr/>
        </p:nvSpPr>
        <p:spPr>
          <a:xfrm>
            <a:off x="2481599" y="3771230"/>
            <a:ext cx="966211" cy="977182"/>
          </a:xfrm>
          <a:custGeom>
            <a:avLst/>
            <a:gdLst/>
            <a:ahLst/>
            <a:cxnLst/>
            <a:rect l="l" t="t" r="r" b="b"/>
            <a:pathLst>
              <a:path w="1449316" h="1465773">
                <a:moveTo>
                  <a:pt x="0" y="0"/>
                </a:moveTo>
                <a:lnTo>
                  <a:pt x="1449316" y="0"/>
                </a:lnTo>
                <a:lnTo>
                  <a:pt x="1449316" y="1465773"/>
                </a:lnTo>
                <a:lnTo>
                  <a:pt x="0" y="1465773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r="-7021"/>
            </a:stretch>
          </a:blipFill>
        </p:spPr>
        <p:txBody>
          <a:bodyPr/>
          <a:lstStyle/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7656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A7A5D58-98DD-C21B-F36A-2885DEA4083C}"/>
              </a:ext>
            </a:extLst>
          </p:cNvPr>
          <p:cNvSpPr txBox="1">
            <a:spLocks/>
          </p:cNvSpPr>
          <p:nvPr/>
        </p:nvSpPr>
        <p:spPr>
          <a:xfrm>
            <a:off x="838199" y="36512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Proposed Oversight, Delivery and Accountability 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06C864-CD78-343E-56E9-C6A59AF1F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678" y="1200223"/>
            <a:ext cx="8120239" cy="447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06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EF92B41-B55C-A904-4E7C-451C76560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185" y="956930"/>
            <a:ext cx="7754283" cy="489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59804B8-E4D8-AC24-8744-C26AF6004D92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6519530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Partnership Delivery Structure</a:t>
            </a:r>
          </a:p>
        </p:txBody>
      </p:sp>
    </p:spTree>
    <p:extLst>
      <p:ext uri="{BB962C8B-B14F-4D97-AF65-F5344CB8AC3E}">
        <p14:creationId xmlns:p14="http://schemas.microsoft.com/office/powerpoint/2010/main" val="657355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44732B-A92E-8CD0-FF77-53C02652A977}"/>
              </a:ext>
            </a:extLst>
          </p:cNvPr>
          <p:cNvSpPr txBox="1"/>
          <p:nvPr/>
        </p:nvSpPr>
        <p:spPr>
          <a:xfrm>
            <a:off x="819439" y="291747"/>
            <a:ext cx="10963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Working Together through Community Safety Partnerships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rgbClr val="0A447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52CEEF-64C5-0C72-1837-1A17AB3E6542}"/>
              </a:ext>
            </a:extLst>
          </p:cNvPr>
          <p:cNvGraphicFramePr>
            <a:graphicFrameLocks noGrp="1"/>
          </p:cNvGraphicFramePr>
          <p:nvPr/>
        </p:nvGraphicFramePr>
        <p:xfrm>
          <a:off x="374538" y="1002181"/>
          <a:ext cx="11408737" cy="4396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5117">
                  <a:extLst>
                    <a:ext uri="{9D8B030D-6E8A-4147-A177-3AD203B41FA5}">
                      <a16:colId xmlns:a16="http://schemas.microsoft.com/office/drawing/2014/main" val="2779421042"/>
                    </a:ext>
                  </a:extLst>
                </a:gridCol>
                <a:gridCol w="1845117">
                  <a:extLst>
                    <a:ext uri="{9D8B030D-6E8A-4147-A177-3AD203B41FA5}">
                      <a16:colId xmlns:a16="http://schemas.microsoft.com/office/drawing/2014/main" val="3458165916"/>
                    </a:ext>
                  </a:extLst>
                </a:gridCol>
                <a:gridCol w="1845117">
                  <a:extLst>
                    <a:ext uri="{9D8B030D-6E8A-4147-A177-3AD203B41FA5}">
                      <a16:colId xmlns:a16="http://schemas.microsoft.com/office/drawing/2014/main" val="554554923"/>
                    </a:ext>
                  </a:extLst>
                </a:gridCol>
                <a:gridCol w="1845117">
                  <a:extLst>
                    <a:ext uri="{9D8B030D-6E8A-4147-A177-3AD203B41FA5}">
                      <a16:colId xmlns:a16="http://schemas.microsoft.com/office/drawing/2014/main" val="768769965"/>
                    </a:ext>
                  </a:extLst>
                </a:gridCol>
                <a:gridCol w="1845115">
                  <a:extLst>
                    <a:ext uri="{9D8B030D-6E8A-4147-A177-3AD203B41FA5}">
                      <a16:colId xmlns:a16="http://schemas.microsoft.com/office/drawing/2014/main" val="2391137429"/>
                    </a:ext>
                  </a:extLst>
                </a:gridCol>
                <a:gridCol w="2183154">
                  <a:extLst>
                    <a:ext uri="{9D8B030D-6E8A-4147-A177-3AD203B41FA5}">
                      <a16:colId xmlns:a16="http://schemas.microsoft.com/office/drawing/2014/main" val="3640728531"/>
                    </a:ext>
                  </a:extLst>
                </a:gridCol>
              </a:tblGrid>
              <a:tr h="368027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Cwm Taf Morgannwg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Swansea 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Vale of Glamorgan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Neath Port Talbot 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Cardiff 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765664"/>
                  </a:ext>
                </a:extLst>
              </a:tr>
              <a:tr h="522986">
                <a:tc>
                  <a:txBody>
                    <a:bodyPr/>
                    <a:lstStyle/>
                    <a:p>
                      <a:pPr algn="l"/>
                      <a:r>
                        <a:rPr lang="en-GB" sz="1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Police, Crime and Justice Plan  Priority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/>
                        <a:t>Priorities 1,2,3&amp;4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/>
                        <a:t>Priorities 1,2,3&amp;4</a:t>
                      </a:r>
                    </a:p>
                    <a:p>
                      <a:endParaRPr lang="en-GB" sz="1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Priorities 1,2,3 &amp;4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Priorities 1,2,3 &amp;4</a:t>
                      </a:r>
                    </a:p>
                    <a:p>
                      <a:endParaRPr lang="en-GB" sz="1200" b="1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Priorities 1,2,3 &amp;4</a:t>
                      </a:r>
                    </a:p>
                    <a:p>
                      <a:endParaRPr lang="en-GB" sz="1200" b="1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623766"/>
                  </a:ext>
                </a:extLst>
              </a:tr>
              <a:tr h="939990">
                <a:tc>
                  <a:txBody>
                    <a:bodyPr/>
                    <a:lstStyle/>
                    <a:p>
                      <a:pPr algn="l"/>
                      <a:r>
                        <a:rPr lang="en-GB" sz="1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Community Policing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Promote safe and confident communities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Tackling neighbourhood crime and anti-social behaviour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Improve the way in which we connect with, involve and inform our communities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Ensuring our communities are cohesive and that any community tensions are reduced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Provide a co-ordinated and multi-agency response to the Government’s CONTEST Strategy </a:t>
                      </a:r>
                    </a:p>
                    <a:p>
                      <a:endParaRPr lang="en-GB" sz="12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7908611"/>
                  </a:ext>
                </a:extLst>
              </a:tr>
              <a:tr h="617603">
                <a:tc>
                  <a:txBody>
                    <a:bodyPr/>
                    <a:lstStyle/>
                    <a:p>
                      <a:pPr algn="l"/>
                      <a:r>
                        <a:rPr lang="en-GB" sz="1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Preventing Crime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Reduce the impact of alcohol and drug misuse on communities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Safeguarding those at risk of violence and exploitation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Work to prevent and reduce crime and anti-social behaviour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Crime prevention/acquisitive crime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prevent and reduce serious violence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6173729"/>
                  </a:ext>
                </a:extLst>
              </a:tr>
              <a:tr h="987861">
                <a:tc>
                  <a:txBody>
                    <a:bodyPr/>
                    <a:lstStyle/>
                    <a:p>
                      <a:pPr algn="l"/>
                      <a:r>
                        <a:rPr lang="en-GB" sz="1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Protecting the Vulnerable, supporting Victims and Communities, including Online 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Tackle violence against women, domestic abuse and sexual violence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Violence against women, domestic abuse and sexual violence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Work to safeguard the most vulnerable in our communities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prevent and eradicate gender-based violence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Create a platform for partners to share intelligence and address the impact of  Street Based lifestyles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910614"/>
                  </a:ext>
                </a:extLst>
              </a:tr>
              <a:tr h="871643">
                <a:tc>
                  <a:txBody>
                    <a:bodyPr/>
                    <a:lstStyle/>
                    <a:p>
                      <a:pPr algn="l"/>
                      <a:r>
                        <a:rPr lang="en-GB" sz="1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Delivering justice and Reducing Reoffending </a:t>
                      </a:r>
                    </a:p>
                  </a:txBody>
                  <a:tcPr>
                    <a:solidFill>
                      <a:srgbClr val="0A447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/>
                        <a:t>Divert offenders and reduce re-offending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Reducing reoffending and tackling the drivers of crime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Strengthen partnership working to improve efficiencies and enhance problem solving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Reducing anti-social behaviour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Establish a multi-agency problem solving group to monitor partnership 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6403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551EB7E-DF0B-1769-3680-A4F30E5845B6}"/>
              </a:ext>
            </a:extLst>
          </p:cNvPr>
          <p:cNvSpPr txBox="1"/>
          <p:nvPr/>
        </p:nvSpPr>
        <p:spPr>
          <a:xfrm>
            <a:off x="374538" y="5431943"/>
            <a:ext cx="10927976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Making Policing Fit for the Future - 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whilst this is an organisational priority (and therefore not directly referenced within CSP plans), it will be an enabler to the delivery of these shared priorities  </a:t>
            </a:r>
          </a:p>
        </p:txBody>
      </p:sp>
    </p:spTree>
    <p:extLst>
      <p:ext uri="{BB962C8B-B14F-4D97-AF65-F5344CB8AC3E}">
        <p14:creationId xmlns:p14="http://schemas.microsoft.com/office/powerpoint/2010/main" val="967723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D9EE7C-6A55-3CEA-CEB8-45BECA102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501" y="0"/>
            <a:ext cx="10224977" cy="57515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2E5B60F-19F9-CE2C-C2E8-5697070210F7}"/>
              </a:ext>
            </a:extLst>
          </p:cNvPr>
          <p:cNvSpPr txBox="1">
            <a:spLocks/>
          </p:cNvSpPr>
          <p:nvPr/>
        </p:nvSpPr>
        <p:spPr>
          <a:xfrm>
            <a:off x="882501" y="265375"/>
            <a:ext cx="9475381" cy="59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0A4479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Performance Framework</a:t>
            </a:r>
          </a:p>
        </p:txBody>
      </p:sp>
    </p:spTree>
    <p:extLst>
      <p:ext uri="{BB962C8B-B14F-4D97-AF65-F5344CB8AC3E}">
        <p14:creationId xmlns:p14="http://schemas.microsoft.com/office/powerpoint/2010/main" val="3889868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15B844-7F19-CF4F-97A5-463D3D334617}"/>
              </a:ext>
            </a:extLst>
          </p:cNvPr>
          <p:cNvSpPr txBox="1"/>
          <p:nvPr/>
        </p:nvSpPr>
        <p:spPr>
          <a:xfrm>
            <a:off x="667263" y="345989"/>
            <a:ext cx="7004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rgbClr val="0A447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Inspection &amp; Scrutiny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A447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6E5CA-173D-47DF-EA91-18D899E243EE}"/>
              </a:ext>
            </a:extLst>
          </p:cNvPr>
          <p:cNvSpPr txBox="1"/>
          <p:nvPr/>
        </p:nvSpPr>
        <p:spPr>
          <a:xfrm>
            <a:off x="226055" y="1609816"/>
            <a:ext cx="540004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Super-complaints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Section 60 powers and scrutiny of stop and 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Suzy Lamplugh Trusts: The Police Response to Stalking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National Inquiries</a:t>
            </a:r>
          </a:p>
          <a:p>
            <a:r>
              <a:rPr lang="en-GB" sz="2400" dirty="0" err="1">
                <a:solidFill>
                  <a:srgbClr val="002060"/>
                </a:solidFill>
              </a:rPr>
              <a:t>Angiolini</a:t>
            </a:r>
            <a:r>
              <a:rPr lang="en-GB" sz="2400" dirty="0">
                <a:solidFill>
                  <a:srgbClr val="002060"/>
                </a:solidFill>
              </a:rPr>
              <a:t> Inquiry Pt 1 &amp; 2</a:t>
            </a:r>
          </a:p>
          <a:p>
            <a:endParaRPr lang="en-GB" sz="20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793709-392B-C9DF-D39B-8894FD7D4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2800" y="31902"/>
            <a:ext cx="1933460" cy="1212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7B16BD-EC9E-EDDC-0055-804876E2B6AA}"/>
              </a:ext>
            </a:extLst>
          </p:cNvPr>
          <p:cNvSpPr txBox="1"/>
          <p:nvPr/>
        </p:nvSpPr>
        <p:spPr>
          <a:xfrm>
            <a:off x="6018340" y="2096006"/>
            <a:ext cx="5947605" cy="304698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“The force has reasonable and effective risk management, control and governance processes”   </a:t>
            </a:r>
            <a:r>
              <a:rPr lang="en-GB" sz="2400" dirty="0">
                <a:solidFill>
                  <a:srgbClr val="002060"/>
                </a:solidFill>
              </a:rPr>
              <a:t>									</a:t>
            </a:r>
            <a:r>
              <a:rPr lang="en-GB" sz="2400" b="1" dirty="0">
                <a:solidFill>
                  <a:srgbClr val="002060"/>
                </a:solidFill>
              </a:rPr>
              <a:t>TIAA, 2024</a:t>
            </a:r>
          </a:p>
          <a:p>
            <a:endParaRPr lang="en-GB" sz="2400" dirty="0">
              <a:solidFill>
                <a:srgbClr val="002060"/>
              </a:solidFill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2023 /24</a:t>
            </a:r>
          </a:p>
          <a:p>
            <a:r>
              <a:rPr lang="en-GB" sz="2400" dirty="0">
                <a:solidFill>
                  <a:srgbClr val="002060"/>
                </a:solidFill>
              </a:rPr>
              <a:t>21 Audits, 12 substantial assurance, </a:t>
            </a:r>
          </a:p>
          <a:p>
            <a:r>
              <a:rPr lang="en-GB" sz="2400" dirty="0">
                <a:solidFill>
                  <a:srgbClr val="002060"/>
                </a:solidFill>
              </a:rPr>
              <a:t>6 reasonable, 2 limited</a:t>
            </a:r>
          </a:p>
        </p:txBody>
      </p:sp>
    </p:spTree>
    <p:extLst>
      <p:ext uri="{BB962C8B-B14F-4D97-AF65-F5344CB8AC3E}">
        <p14:creationId xmlns:p14="http://schemas.microsoft.com/office/powerpoint/2010/main" val="4815279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15B844-7F19-CF4F-97A5-463D3D334617}"/>
              </a:ext>
            </a:extLst>
          </p:cNvPr>
          <p:cNvSpPr txBox="1"/>
          <p:nvPr/>
        </p:nvSpPr>
        <p:spPr>
          <a:xfrm>
            <a:off x="667264" y="345989"/>
            <a:ext cx="4127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rgbClr val="0A447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HMICFRS - PEEL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A447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17892-9402-9EC7-9A0D-036825E5D8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5501" y="331709"/>
            <a:ext cx="1189235" cy="6550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84864D-C9B7-DA74-0273-98F4E1B2BB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7272" y="869888"/>
            <a:ext cx="8475491" cy="500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6976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15B844-7F19-CF4F-97A5-463D3D334617}"/>
              </a:ext>
            </a:extLst>
          </p:cNvPr>
          <p:cNvSpPr txBox="1"/>
          <p:nvPr/>
        </p:nvSpPr>
        <p:spPr>
          <a:xfrm>
            <a:off x="667263" y="345989"/>
            <a:ext cx="7004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dirty="0">
                <a:solidFill>
                  <a:srgbClr val="0A447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Focus 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A4478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E04623-F2F0-EC79-C14D-1AE91D1B1D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034" t="4323" r="10632" b="-4323"/>
          <a:stretch/>
        </p:blipFill>
        <p:spPr>
          <a:xfrm>
            <a:off x="667263" y="1044112"/>
            <a:ext cx="3075087" cy="20105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DD863A-0D04-9829-9607-480EFB85E221}"/>
              </a:ext>
            </a:extLst>
          </p:cNvPr>
          <p:cNvSpPr txBox="1"/>
          <p:nvPr/>
        </p:nvSpPr>
        <p:spPr>
          <a:xfrm>
            <a:off x="293892" y="3137164"/>
            <a:ext cx="396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"/>
              </a:rPr>
              <a:t>Public Trust &amp; Confidence</a:t>
            </a:r>
          </a:p>
        </p:txBody>
      </p:sp>
      <p:pic>
        <p:nvPicPr>
          <p:cNvPr id="2050" name="Picture 2" descr="South Wales Police officers recognised in New Years honours list - News ...">
            <a:extLst>
              <a:ext uri="{FF2B5EF4-FFF2-40B4-BE49-F238E27FC236}">
                <a16:creationId xmlns:a16="http://schemas.microsoft.com/office/drawing/2014/main" id="{503EAFEE-C035-9C11-2B69-A6CDFA4C8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091" y="984575"/>
            <a:ext cx="2977741" cy="212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8DAA6D-54A5-381E-E284-1BCF4C432E42}"/>
              </a:ext>
            </a:extLst>
          </p:cNvPr>
          <p:cNvSpPr txBox="1"/>
          <p:nvPr/>
        </p:nvSpPr>
        <p:spPr>
          <a:xfrm>
            <a:off x="4580961" y="3167390"/>
            <a:ext cx="3641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"/>
              </a:rPr>
              <a:t>Police Productivity </a:t>
            </a:r>
          </a:p>
        </p:txBody>
      </p:sp>
      <p:pic>
        <p:nvPicPr>
          <p:cNvPr id="2052" name="Picture 4" descr="Image result for data ">
            <a:extLst>
              <a:ext uri="{FF2B5EF4-FFF2-40B4-BE49-F238E27FC236}">
                <a16:creationId xmlns:a16="http://schemas.microsoft.com/office/drawing/2014/main" id="{0579002D-AA2C-9E25-87E7-9DE2A3225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7573" y="984575"/>
            <a:ext cx="2781569" cy="213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D1DDDF-D69D-BA6B-33AE-35D399725CED}"/>
              </a:ext>
            </a:extLst>
          </p:cNvPr>
          <p:cNvSpPr txBox="1"/>
          <p:nvPr/>
        </p:nvSpPr>
        <p:spPr>
          <a:xfrm>
            <a:off x="8646710" y="3137517"/>
            <a:ext cx="26690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"/>
              </a:rPr>
              <a:t>Use of Data </a:t>
            </a:r>
          </a:p>
        </p:txBody>
      </p:sp>
      <p:pic>
        <p:nvPicPr>
          <p:cNvPr id="2054" name="Picture 6" descr="Merthyr Tydfil town centre masterplan unveiled | The Planner">
            <a:extLst>
              <a:ext uri="{FF2B5EF4-FFF2-40B4-BE49-F238E27FC236}">
                <a16:creationId xmlns:a16="http://schemas.microsoft.com/office/drawing/2014/main" id="{7C42521C-6033-E7A9-B4EA-2F9366C3C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018" y="3805676"/>
            <a:ext cx="4381982" cy="161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B60DE4-2BEB-5694-0D14-BFB791814B50}"/>
              </a:ext>
            </a:extLst>
          </p:cNvPr>
          <p:cNvSpPr txBox="1"/>
          <p:nvPr/>
        </p:nvSpPr>
        <p:spPr>
          <a:xfrm>
            <a:off x="2786447" y="5407127"/>
            <a:ext cx="26690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"/>
              </a:rPr>
              <a:t>Public Safety </a:t>
            </a:r>
          </a:p>
        </p:txBody>
      </p:sp>
      <p:pic>
        <p:nvPicPr>
          <p:cNvPr id="10" name="Picture 9" descr="A group of police officers standing next to horses&#10;&#10;Description automatically generated">
            <a:extLst>
              <a:ext uri="{FF2B5EF4-FFF2-40B4-BE49-F238E27FC236}">
                <a16:creationId xmlns:a16="http://schemas.microsoft.com/office/drawing/2014/main" id="{B6E13E14-9F47-766A-E753-930C250082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1350" y="3777730"/>
            <a:ext cx="2977741" cy="16429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88054B-6285-5988-5210-3238B498F4ED}"/>
              </a:ext>
            </a:extLst>
          </p:cNvPr>
          <p:cNvSpPr txBox="1"/>
          <p:nvPr/>
        </p:nvSpPr>
        <p:spPr>
          <a:xfrm>
            <a:off x="7112928" y="5386498"/>
            <a:ext cx="4381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"/>
              </a:rPr>
              <a:t>Supporting the Workforce </a:t>
            </a:r>
          </a:p>
        </p:txBody>
      </p:sp>
    </p:spTree>
    <p:extLst>
      <p:ext uri="{BB962C8B-B14F-4D97-AF65-F5344CB8AC3E}">
        <p14:creationId xmlns:p14="http://schemas.microsoft.com/office/powerpoint/2010/main" val="39419375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CE4A9670-40E6-B723-D4B8-64091119439F}"/>
              </a:ext>
            </a:extLst>
          </p:cNvPr>
          <p:cNvSpPr txBox="1"/>
          <p:nvPr/>
        </p:nvSpPr>
        <p:spPr>
          <a:xfrm>
            <a:off x="667265" y="345990"/>
            <a:ext cx="7004779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A4478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UK Government – Police Reform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CD5DD98C-CDFD-4C0C-3089-9DA0A1DF2563}"/>
              </a:ext>
            </a:extLst>
          </p:cNvPr>
          <p:cNvSpPr txBox="1"/>
          <p:nvPr/>
        </p:nvSpPr>
        <p:spPr>
          <a:xfrm>
            <a:off x="3336325" y="6043031"/>
            <a:ext cx="4238372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MEETING THE POLICING CHALLENGE</a:t>
            </a: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itchFamily="34"/>
              <a:ea typeface="+mn-ea"/>
              <a:cs typeface="Arial" pitchFamily="34"/>
            </a:endParaRPr>
          </a:p>
        </p:txBody>
      </p:sp>
      <p:grpSp>
        <p:nvGrpSpPr>
          <p:cNvPr id="4" name="TextBox 12">
            <a:extLst>
              <a:ext uri="{FF2B5EF4-FFF2-40B4-BE49-F238E27FC236}">
                <a16:creationId xmlns:a16="http://schemas.microsoft.com/office/drawing/2014/main" id="{575F5891-50E8-91D7-8A04-76FF24A729FC}"/>
              </a:ext>
            </a:extLst>
          </p:cNvPr>
          <p:cNvGrpSpPr/>
          <p:nvPr/>
        </p:nvGrpSpPr>
        <p:grpSpPr>
          <a:xfrm>
            <a:off x="667265" y="930822"/>
            <a:ext cx="9589248" cy="4784113"/>
            <a:chOff x="667265" y="930822"/>
            <a:chExt cx="9589248" cy="4784113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A3DAE04-8F2E-EF00-8A13-A85CF5235BA8}"/>
                </a:ext>
              </a:extLst>
            </p:cNvPr>
            <p:cNvSpPr/>
            <p:nvPr/>
          </p:nvSpPr>
          <p:spPr>
            <a:xfrm>
              <a:off x="4119390" y="1164195"/>
              <a:ext cx="6137123" cy="18669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66973"/>
                <a:gd name="f7" fmla="val 6137125"/>
                <a:gd name="f8" fmla="val 1022874"/>
                <a:gd name="f9" fmla="val 5114251"/>
                <a:gd name="f10" fmla="val 5679166"/>
                <a:gd name="f11" fmla="val 1824592"/>
                <a:gd name="f12" fmla="val 6137123"/>
                <a:gd name="f13" fmla="val 1772313"/>
                <a:gd name="f14" fmla="val 2"/>
                <a:gd name="f15" fmla="val 457959"/>
                <a:gd name="f16" fmla="+- 0 0 -90"/>
                <a:gd name="f17" fmla="*/ f3 1 1866973"/>
                <a:gd name="f18" fmla="*/ f4 1 6137125"/>
                <a:gd name="f19" fmla="val f5"/>
                <a:gd name="f20" fmla="val f6"/>
                <a:gd name="f21" fmla="val f7"/>
                <a:gd name="f22" fmla="*/ f16 f0 1"/>
                <a:gd name="f23" fmla="+- f21 0 f19"/>
                <a:gd name="f24" fmla="+- f20 0 f19"/>
                <a:gd name="f25" fmla="*/ f22 1 f2"/>
                <a:gd name="f26" fmla="*/ f24 1 1866973"/>
                <a:gd name="f27" fmla="*/ f23 1 6137125"/>
                <a:gd name="f28" fmla="*/ 311168 f24 1"/>
                <a:gd name="f29" fmla="*/ 0 f23 1"/>
                <a:gd name="f30" fmla="*/ 1555805 f24 1"/>
                <a:gd name="f31" fmla="*/ 1866973 f24 1"/>
                <a:gd name="f32" fmla="*/ 311168 f23 1"/>
                <a:gd name="f33" fmla="*/ 6137125 f23 1"/>
                <a:gd name="f34" fmla="*/ 0 f24 1"/>
                <a:gd name="f35" fmla="+- f25 0 f1"/>
                <a:gd name="f36" fmla="*/ f28 1 1866973"/>
                <a:gd name="f37" fmla="*/ f29 1 6137125"/>
                <a:gd name="f38" fmla="*/ f30 1 1866973"/>
                <a:gd name="f39" fmla="*/ f31 1 1866973"/>
                <a:gd name="f40" fmla="*/ f32 1 6137125"/>
                <a:gd name="f41" fmla="*/ f33 1 6137125"/>
                <a:gd name="f42" fmla="*/ f34 1 1866973"/>
                <a:gd name="f43" fmla="*/ f19 1 f26"/>
                <a:gd name="f44" fmla="*/ f20 1 f26"/>
                <a:gd name="f45" fmla="*/ f19 1 f27"/>
                <a:gd name="f46" fmla="*/ f21 1 f27"/>
                <a:gd name="f47" fmla="*/ f36 1 f26"/>
                <a:gd name="f48" fmla="*/ f37 1 f27"/>
                <a:gd name="f49" fmla="*/ f38 1 f26"/>
                <a:gd name="f50" fmla="*/ f39 1 f26"/>
                <a:gd name="f51" fmla="*/ f40 1 f27"/>
                <a:gd name="f52" fmla="*/ f41 1 f27"/>
                <a:gd name="f53" fmla="*/ f42 1 f26"/>
                <a:gd name="f54" fmla="*/ f43 f17 1"/>
                <a:gd name="f55" fmla="*/ f44 f17 1"/>
                <a:gd name="f56" fmla="*/ f46 f18 1"/>
                <a:gd name="f57" fmla="*/ f45 f18 1"/>
                <a:gd name="f58" fmla="*/ f47 f17 1"/>
                <a:gd name="f59" fmla="*/ f48 f18 1"/>
                <a:gd name="f60" fmla="*/ f49 f17 1"/>
                <a:gd name="f61" fmla="*/ f50 f17 1"/>
                <a:gd name="f62" fmla="*/ f51 f18 1"/>
                <a:gd name="f63" fmla="*/ f52 f18 1"/>
                <a:gd name="f64" fmla="*/ f53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58" y="f59"/>
                </a:cxn>
                <a:cxn ang="f35">
                  <a:pos x="f60" y="f59"/>
                </a:cxn>
                <a:cxn ang="f35">
                  <a:pos x="f61" y="f62"/>
                </a:cxn>
                <a:cxn ang="f35">
                  <a:pos x="f61" y="f63"/>
                </a:cxn>
                <a:cxn ang="f35">
                  <a:pos x="f61" y="f63"/>
                </a:cxn>
                <a:cxn ang="f35">
                  <a:pos x="f64" y="f63"/>
                </a:cxn>
                <a:cxn ang="f35">
                  <a:pos x="f64" y="f63"/>
                </a:cxn>
                <a:cxn ang="f35">
                  <a:pos x="f64" y="f62"/>
                </a:cxn>
                <a:cxn ang="f35">
                  <a:pos x="f58" y="f59"/>
                </a:cxn>
              </a:cxnLst>
              <a:rect l="f54" t="f57" r="f55" b="f56"/>
              <a:pathLst>
                <a:path w="1866973" h="6137125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CFD5EA">
                <a:alpha val="90000"/>
              </a:srgbClr>
            </a:solidFill>
            <a:ln w="12701" cap="flat">
              <a:solidFill>
                <a:srgbClr val="CFD5EA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37160" tIns="159718" rIns="228298" bIns="159718" anchor="ctr" anchorCtr="0" compatLnSpc="1">
              <a:noAutofit/>
            </a:bodyPr>
            <a:lstStyle/>
            <a:p>
              <a:pPr marL="228600" marR="0" lvl="1" indent="-228600" algn="l" defTabSz="106680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Dedicated National Police Performance Unit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228600" marR="0" lvl="1" indent="-228600" algn="l" defTabSz="106680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Neighbourhood policing guarantee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228600" marR="0" lvl="1" indent="-228600" algn="l" defTabSz="106680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National Centre of Policing 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A3A1447-65F9-E3E5-04D8-F5E78EAF18E2}"/>
                </a:ext>
              </a:extLst>
            </p:cNvPr>
            <p:cNvSpPr/>
            <p:nvPr/>
          </p:nvSpPr>
          <p:spPr>
            <a:xfrm>
              <a:off x="667265" y="930822"/>
              <a:ext cx="3452134" cy="23337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2132"/>
                <a:gd name="f7" fmla="val 2333716"/>
                <a:gd name="f8" fmla="val 388960"/>
                <a:gd name="f9" fmla="val 174143"/>
                <a:gd name="f10" fmla="val 3063172"/>
                <a:gd name="f11" fmla="val 3277989"/>
                <a:gd name="f12" fmla="val 1944756"/>
                <a:gd name="f13" fmla="val 2159573"/>
                <a:gd name="f14" fmla="+- 0 0 -90"/>
                <a:gd name="f15" fmla="*/ f3 1 3452132"/>
                <a:gd name="f16" fmla="*/ f4 1 233371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3452132"/>
                <a:gd name="f25" fmla="*/ f21 1 2333716"/>
                <a:gd name="f26" fmla="*/ 0 f22 1"/>
                <a:gd name="f27" fmla="*/ 388960 f21 1"/>
                <a:gd name="f28" fmla="*/ 388960 f22 1"/>
                <a:gd name="f29" fmla="*/ 0 f21 1"/>
                <a:gd name="f30" fmla="*/ 3063172 f22 1"/>
                <a:gd name="f31" fmla="*/ 3452132 f22 1"/>
                <a:gd name="f32" fmla="*/ 1944756 f21 1"/>
                <a:gd name="f33" fmla="*/ 2333716 f21 1"/>
                <a:gd name="f34" fmla="+- f23 0 f1"/>
                <a:gd name="f35" fmla="*/ f26 1 3452132"/>
                <a:gd name="f36" fmla="*/ f27 1 2333716"/>
                <a:gd name="f37" fmla="*/ f28 1 3452132"/>
                <a:gd name="f38" fmla="*/ f29 1 2333716"/>
                <a:gd name="f39" fmla="*/ f30 1 3452132"/>
                <a:gd name="f40" fmla="*/ f31 1 3452132"/>
                <a:gd name="f41" fmla="*/ f32 1 2333716"/>
                <a:gd name="f42" fmla="*/ f33 1 2333716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3452132" h="2333716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47272" tIns="180594" rIns="247272" bIns="180594" anchor="ctr" anchorCtr="1" compatLnSpc="1">
              <a:noAutofit/>
            </a:bodyPr>
            <a:lstStyle/>
            <a:p>
              <a:pPr marL="0" marR="0" lvl="0" indent="0" algn="ctr" defTabSz="1555751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35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Home Secretary’s vision for police reform</a:t>
              </a:r>
              <a:endParaRPr kumimoji="0" lang="en-US" sz="3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4A525B4E-D60A-26E4-0F0D-77E1D0FEDC2C}"/>
                </a:ext>
              </a:extLst>
            </p:cNvPr>
            <p:cNvSpPr/>
            <p:nvPr/>
          </p:nvSpPr>
          <p:spPr>
            <a:xfrm>
              <a:off x="4119390" y="3614595"/>
              <a:ext cx="6137123" cy="18669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66973"/>
                <a:gd name="f7" fmla="val 6137125"/>
                <a:gd name="f8" fmla="val 1022874"/>
                <a:gd name="f9" fmla="val 5114251"/>
                <a:gd name="f10" fmla="val 5679166"/>
                <a:gd name="f11" fmla="val 1824592"/>
                <a:gd name="f12" fmla="val 6137123"/>
                <a:gd name="f13" fmla="val 1772313"/>
                <a:gd name="f14" fmla="val 2"/>
                <a:gd name="f15" fmla="val 457959"/>
                <a:gd name="f16" fmla="+- 0 0 -90"/>
                <a:gd name="f17" fmla="*/ f3 1 1866973"/>
                <a:gd name="f18" fmla="*/ f4 1 6137125"/>
                <a:gd name="f19" fmla="val f5"/>
                <a:gd name="f20" fmla="val f6"/>
                <a:gd name="f21" fmla="val f7"/>
                <a:gd name="f22" fmla="*/ f16 f0 1"/>
                <a:gd name="f23" fmla="+- f21 0 f19"/>
                <a:gd name="f24" fmla="+- f20 0 f19"/>
                <a:gd name="f25" fmla="*/ f22 1 f2"/>
                <a:gd name="f26" fmla="*/ f24 1 1866973"/>
                <a:gd name="f27" fmla="*/ f23 1 6137125"/>
                <a:gd name="f28" fmla="*/ 311168 f24 1"/>
                <a:gd name="f29" fmla="*/ 0 f23 1"/>
                <a:gd name="f30" fmla="*/ 1555805 f24 1"/>
                <a:gd name="f31" fmla="*/ 1866973 f24 1"/>
                <a:gd name="f32" fmla="*/ 311168 f23 1"/>
                <a:gd name="f33" fmla="*/ 6137125 f23 1"/>
                <a:gd name="f34" fmla="*/ 0 f24 1"/>
                <a:gd name="f35" fmla="+- f25 0 f1"/>
                <a:gd name="f36" fmla="*/ f28 1 1866973"/>
                <a:gd name="f37" fmla="*/ f29 1 6137125"/>
                <a:gd name="f38" fmla="*/ f30 1 1866973"/>
                <a:gd name="f39" fmla="*/ f31 1 1866973"/>
                <a:gd name="f40" fmla="*/ f32 1 6137125"/>
                <a:gd name="f41" fmla="*/ f33 1 6137125"/>
                <a:gd name="f42" fmla="*/ f34 1 1866973"/>
                <a:gd name="f43" fmla="*/ f19 1 f26"/>
                <a:gd name="f44" fmla="*/ f20 1 f26"/>
                <a:gd name="f45" fmla="*/ f19 1 f27"/>
                <a:gd name="f46" fmla="*/ f21 1 f27"/>
                <a:gd name="f47" fmla="*/ f36 1 f26"/>
                <a:gd name="f48" fmla="*/ f37 1 f27"/>
                <a:gd name="f49" fmla="*/ f38 1 f26"/>
                <a:gd name="f50" fmla="*/ f39 1 f26"/>
                <a:gd name="f51" fmla="*/ f40 1 f27"/>
                <a:gd name="f52" fmla="*/ f41 1 f27"/>
                <a:gd name="f53" fmla="*/ f42 1 f26"/>
                <a:gd name="f54" fmla="*/ f43 f17 1"/>
                <a:gd name="f55" fmla="*/ f44 f17 1"/>
                <a:gd name="f56" fmla="*/ f46 f18 1"/>
                <a:gd name="f57" fmla="*/ f45 f18 1"/>
                <a:gd name="f58" fmla="*/ f47 f17 1"/>
                <a:gd name="f59" fmla="*/ f48 f18 1"/>
                <a:gd name="f60" fmla="*/ f49 f17 1"/>
                <a:gd name="f61" fmla="*/ f50 f17 1"/>
                <a:gd name="f62" fmla="*/ f51 f18 1"/>
                <a:gd name="f63" fmla="*/ f52 f18 1"/>
                <a:gd name="f64" fmla="*/ f53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58" y="f59"/>
                </a:cxn>
                <a:cxn ang="f35">
                  <a:pos x="f60" y="f59"/>
                </a:cxn>
                <a:cxn ang="f35">
                  <a:pos x="f61" y="f62"/>
                </a:cxn>
                <a:cxn ang="f35">
                  <a:pos x="f61" y="f63"/>
                </a:cxn>
                <a:cxn ang="f35">
                  <a:pos x="f61" y="f63"/>
                </a:cxn>
                <a:cxn ang="f35">
                  <a:pos x="f64" y="f63"/>
                </a:cxn>
                <a:cxn ang="f35">
                  <a:pos x="f64" y="f63"/>
                </a:cxn>
                <a:cxn ang="f35">
                  <a:pos x="f64" y="f62"/>
                </a:cxn>
                <a:cxn ang="f35">
                  <a:pos x="f58" y="f59"/>
                </a:cxn>
              </a:cxnLst>
              <a:rect l="f54" t="f57" r="f55" b="f56"/>
              <a:pathLst>
                <a:path w="1866973" h="6137125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CFD5EA">
                <a:alpha val="90000"/>
              </a:srgbClr>
            </a:solidFill>
            <a:ln w="12701" cap="flat">
              <a:solidFill>
                <a:srgbClr val="CFD5EA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95253" tIns="138760" rIns="186391" bIns="138760" anchor="ctr" anchorCtr="0" compatLnSpc="1">
              <a:noAutofit/>
            </a:bodyPr>
            <a:lstStyle/>
            <a:p>
              <a:pPr marL="228600" marR="0" lvl="1" indent="-228600" algn="l" defTabSz="1111252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dirty="0">
                  <a:solidFill>
                    <a:srgbClr val="002060"/>
                  </a:solidFill>
                  <a:latin typeface="Calibri"/>
                </a:rPr>
                <a:t>Halving</a:t>
              </a:r>
              <a:r>
                <a:rPr kumimoji="0" lang="en-GB" sz="25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Violence against Women and Girls</a:t>
              </a:r>
              <a:endPara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228600" marR="0" lvl="1" indent="-228600" algn="l" defTabSz="1111252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5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Knife Crime</a:t>
              </a:r>
              <a:endPara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228600" marR="0" lvl="1" indent="-228600" algn="l" defTabSz="1111252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5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Improving neighbourhood policing </a:t>
              </a:r>
              <a:endPara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  <a:p>
              <a:pPr marL="228600" marR="0" lvl="1" indent="-228600" algn="l" defTabSz="1111252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Pct val="100000"/>
                <a:buFontTx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2500" b="0" i="0" u="none" strike="noStrike" kern="1200" cap="none" spc="0" normalizeH="0" baseline="0" noProof="0" dirty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Standards in Policing</a:t>
              </a:r>
              <a:endParaRPr kumimoji="0" lang="en-US" sz="25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7ACBCCC-938B-19F6-4954-24BEB72EDF87}"/>
                </a:ext>
              </a:extLst>
            </p:cNvPr>
            <p:cNvSpPr/>
            <p:nvPr/>
          </p:nvSpPr>
          <p:spPr>
            <a:xfrm>
              <a:off x="667265" y="3381222"/>
              <a:ext cx="3452134" cy="23337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2132"/>
                <a:gd name="f7" fmla="val 2333716"/>
                <a:gd name="f8" fmla="val 388960"/>
                <a:gd name="f9" fmla="val 174143"/>
                <a:gd name="f10" fmla="val 3063172"/>
                <a:gd name="f11" fmla="val 3277989"/>
                <a:gd name="f12" fmla="val 1944756"/>
                <a:gd name="f13" fmla="val 2159573"/>
                <a:gd name="f14" fmla="+- 0 0 -90"/>
                <a:gd name="f15" fmla="*/ f3 1 3452132"/>
                <a:gd name="f16" fmla="*/ f4 1 233371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3452132"/>
                <a:gd name="f25" fmla="*/ f21 1 2333716"/>
                <a:gd name="f26" fmla="*/ 0 f22 1"/>
                <a:gd name="f27" fmla="*/ 388960 f21 1"/>
                <a:gd name="f28" fmla="*/ 388960 f22 1"/>
                <a:gd name="f29" fmla="*/ 0 f21 1"/>
                <a:gd name="f30" fmla="*/ 3063172 f22 1"/>
                <a:gd name="f31" fmla="*/ 3452132 f22 1"/>
                <a:gd name="f32" fmla="*/ 1944756 f21 1"/>
                <a:gd name="f33" fmla="*/ 2333716 f21 1"/>
                <a:gd name="f34" fmla="+- f23 0 f1"/>
                <a:gd name="f35" fmla="*/ f26 1 3452132"/>
                <a:gd name="f36" fmla="*/ f27 1 2333716"/>
                <a:gd name="f37" fmla="*/ f28 1 3452132"/>
                <a:gd name="f38" fmla="*/ f29 1 2333716"/>
                <a:gd name="f39" fmla="*/ f30 1 3452132"/>
                <a:gd name="f40" fmla="*/ f31 1 3452132"/>
                <a:gd name="f41" fmla="*/ f32 1 2333716"/>
                <a:gd name="f42" fmla="*/ f33 1 2333716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3452132" h="2333716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47272" tIns="180594" rIns="247272" bIns="180594" anchor="ctr" anchorCtr="1" compatLnSpc="1">
              <a:noAutofit/>
            </a:bodyPr>
            <a:lstStyle/>
            <a:p>
              <a:pPr marL="0" marR="0" lvl="0" indent="0" algn="ctr" defTabSz="1555751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35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High Priority Areas</a:t>
              </a:r>
              <a:endParaRPr kumimoji="0" lang="en-US" sz="3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9" name="Picture 4" descr="Home Office Logo 2 - Home Office Uk Transparent PNG - 1000x533 - Free ...">
            <a:extLst>
              <a:ext uri="{FF2B5EF4-FFF2-40B4-BE49-F238E27FC236}">
                <a16:creationId xmlns:a16="http://schemas.microsoft.com/office/drawing/2014/main" id="{3D2F37EE-0FE0-B3AF-56C2-83010F12A5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080702" y="113051"/>
            <a:ext cx="1959823" cy="93443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54424C-7E70-786B-CB96-D5C345677EB1}"/>
              </a:ext>
            </a:extLst>
          </p:cNvPr>
          <p:cNvSpPr txBox="1"/>
          <p:nvPr/>
        </p:nvSpPr>
        <p:spPr>
          <a:xfrm>
            <a:off x="3336325" y="6043032"/>
            <a:ext cx="4238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MEETING THE POLICING CHALLENGE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142F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5717E6-09B6-FAEB-FD28-FAE25FF7A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27" y="64762"/>
            <a:ext cx="10566836" cy="579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2034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6D8594-4B51-DBBD-C495-885B298C3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9390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sz="3200" b="1" dirty="0">
                <a:solidFill>
                  <a:srgbClr val="0A447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>
              <a:buNone/>
            </a:pPr>
            <a:endParaRPr lang="en-GB" sz="3200" b="1" dirty="0">
              <a:solidFill>
                <a:srgbClr val="0A447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b="1" dirty="0">
                <a:solidFill>
                  <a:srgbClr val="0A447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61910541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7441</TotalTime>
  <Words>1781</Words>
  <Application>Microsoft Office PowerPoint</Application>
  <PresentationFormat>Widescreen</PresentationFormat>
  <Paragraphs>323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Garet ExtraBold</vt:lpstr>
      <vt:lpstr>Lexend Deca</vt:lpstr>
      <vt:lpstr>WordVisi_MSFontService</vt:lpstr>
      <vt:lpstr>2_Office Theme</vt:lpstr>
      <vt:lpstr>3_Office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South Wales Police, Crime and Justice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Smart,Caroline swp53675</dc:creator>
  <cp:lastModifiedBy>Jones,Lee swp56540</cp:lastModifiedBy>
  <cp:revision>25</cp:revision>
  <cp:lastPrinted>2024-12-02T17:41:29Z</cp:lastPrinted>
  <dcterms:created xsi:type="dcterms:W3CDTF">2024-11-21T12:54:21Z</dcterms:created>
  <dcterms:modified xsi:type="dcterms:W3CDTF">2024-12-03T18:56:06Z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2024-11-21T15:58:05Z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d26c06c7-fc63-42d1-937a-3c399c8a5112</vt:lpwstr>
  </property>
  <property fmtid="{D5CDD505-2E9C-101B-9397-08002B2CF9AE}" pid="8" name="MSIP_Label_66cf8fe5-b7b7-4df7-b38d-1c61ac2f6639_ContentBits">
    <vt:lpwstr>0</vt:lpwstr>
  </property>
</Properties>
</file>