
<file path=[Content_Types].xml><?xml version="1.0" encoding="utf-8"?>
<Types xmlns="http://schemas.openxmlformats.org/package/2006/content-types">
  <Default ContentType="image/jpeg" Extension="jpeg"/>
  <Default ContentType="image/png" Extension="png"/>
  <Default ContentType="application/vnd.openxmlformats-package.relationships+xml" Extension="rels"/>
  <Default ContentType="application/xml" Extension="xml"/>
  <Override ContentType="application/vnd.openxmlformats-officedocument.custom-properties+xml" PartName="/docProps/custom.xml"/>
  <Override ContentType="application/vnd.openxmlformats-officedocument.extended-properties+xml" PartName="/docProps/app.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tableStyles+xml" PartName="/ppt/tableStyles.xml"/>
  <Override ContentType="application/vnd.openxmlformats-officedocument.presentationml.viewProps+xml" PartName="/ppt/viewProps.xml"/>
  <Override ContentType="application/vnd.openxmlformats-officedocument.theme+xml" PartName="/ppt/theme/theme1.xml"/>
  <Override ContentType="application/vnd.openxmlformats-officedocument.theme+xml" PartName="/ppt/theme/theme2.xml"/>
  <Override ContentType="application/vnd.openxmlformats-package.core-properties+xml" PartName="/docProps/core.xml"/>
</Types>
</file>

<file path=_rels/.rels><?xml version="1.0" encoding="UTF-8" standalone="yes"?><Relationships xmlns="http://schemas.openxmlformats.org/package/2006/relationships"><Relationship Id="rId5" Target="ppt/presentation.xml" Type="http://schemas.openxmlformats.org/officeDocument/2006/relationships/officeDocument"/><Relationship Id="rId4" Target="docProps/custom.xml" Type="http://schemas.openxmlformats.org/officeDocument/2006/relationships/custom-properties"/><Relationship Id="rId3" Target="docProps/core.xml" Type="http://schemas.openxmlformats.org/package/2006/relationships/metadata/core-properties"/><Relationship Id="rId2" Target="docProps/app.xml" Type="http://schemas.openxmlformats.org/officeDocument/2006/relationships/extended-properties"/><Relationship Id="rId1" Target="docProps/thumbnail.jpeg" Type="http://schemas.openxmlformats.org/package/2006/relationships/metadata/thumbnai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Lst>
  <p:sldSz cx="12192000" cy="6858000"/>
  <p:notesSz cx="6858000" cy="9144000"/>
  <p:defaultText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autoAdjust="0" sz="15044"/>
    <p:restoredTop autoAdjust="0" sz="65751"/>
  </p:normalViewPr>
  <p:slideViewPr>
    <p:cSldViewPr snapToGrid="0">
      <p:cViewPr varScale="1">
        <p:scale>
          <a:sx d="100" n="78"/>
          <a:sy d="100" n="78"/>
        </p:scale>
        <p:origin x="1692" y="96"/>
      </p:cViewPr>
      <p:guideLst>
        <p:guide orient="horz" pos="2160"/>
        <p:guide pos="3840"/>
      </p:guideLst>
    </p:cSldViewPr>
  </p:slideViewPr>
  <p:notesTextViewPr>
    <p:cViewPr>
      <p:scale>
        <a:sx d="1" n="1"/>
        <a:sy d="1" n="1"/>
      </p:scale>
      <p:origin x="0" y="0"/>
    </p:cViewPr>
  </p:notesTextViewPr>
  <p:gridSpacing cx="76200" cy="76200"/>
</p:viewPr>
</file>

<file path=ppt/_rels/presentation.xml.rels><?xml version="1.0" encoding="UTF-8" standalone="yes"?><Relationships xmlns="http://schemas.openxmlformats.org/package/2006/relationships"><Relationship Id="rId19" Target="slides/slide13.xml" Type="http://schemas.openxmlformats.org/officeDocument/2006/relationships/slide"/><Relationship Id="rId20" Target="slides/slide14.xml" Type="http://schemas.openxmlformats.org/officeDocument/2006/relationships/slide"/><Relationship Id="rId18" Target="slides/slide12.xml" Type="http://schemas.openxmlformats.org/officeDocument/2006/relationships/slide"/><Relationship Id="rId17" Target="slides/slide11.xml" Type="http://schemas.openxmlformats.org/officeDocument/2006/relationships/slide"/><Relationship Id="rId16" Target="slides/slide10.xml" Type="http://schemas.openxmlformats.org/officeDocument/2006/relationships/slide"/><Relationship Id="rId15" Target="slides/slide9.xml" Type="http://schemas.openxmlformats.org/officeDocument/2006/relationships/slide"/><Relationship Id="rId14" Target="slides/slide8.xml" Type="http://schemas.openxmlformats.org/officeDocument/2006/relationships/slide"/><Relationship Id="rId13" Target="slides/slide7.xml" Type="http://schemas.openxmlformats.org/officeDocument/2006/relationships/slide"/><Relationship Id="rId12" Target="slides/slide6.xml" Type="http://schemas.openxmlformats.org/officeDocument/2006/relationships/slide"/><Relationship Id="rId11" Target="slides/slide5.xml" Type="http://schemas.openxmlformats.org/officeDocument/2006/relationships/slide"/><Relationship Id="rId10" Target="slides/slide4.xml" Type="http://schemas.openxmlformats.org/officeDocument/2006/relationships/slide"/><Relationship Id="rId9" Target="slides/slide3.xml" Type="http://schemas.openxmlformats.org/officeDocument/2006/relationships/slide"/><Relationship Id="rId8" Target="slides/slide2.xml" Type="http://schemas.openxmlformats.org/officeDocument/2006/relationships/slide"/><Relationship Id="rId7" Target="slides/slide1.xml" Type="http://schemas.openxmlformats.org/officeDocument/2006/relationships/slide"/><Relationship Id="rId6" Target="notesMasters/notesMaster1.xml" Type="http://schemas.openxmlformats.org/officeDocument/2006/relationships/notesMaster"/><Relationship Id="rId5" Target="slideMasters/slideMaster1.xml" Type="http://schemas.openxmlformats.org/officeDocument/2006/relationships/slideMaster"/><Relationship Id="rId4" Target="tableStyles.xml" Type="http://schemas.openxmlformats.org/officeDocument/2006/relationships/tableStyles"/><Relationship Id="rId3" Target="presProps.xml" Type="http://schemas.openxmlformats.org/officeDocument/2006/relationships/presProps"/><Relationship Id="rId2" Target="viewProps.xml" Type="http://schemas.openxmlformats.org/officeDocument/2006/relationships/viewProps"/><Relationship Id="rId1" Target="theme/theme1.xml" Type="http://schemas.openxmlformats.org/officeDocument/2006/relationships/theme"/></Relationships>
</file>

<file path=ppt/notesMasters/_rels/notesMaster1.xml.rels><?xml version="1.0" encoding="UTF-8" standalone="yes"?><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sz="quarter" type="hdr"/>
          </p:nvPr>
        </p:nvSpPr>
        <p:spPr>
          <a:xfrm>
            <a:off x="0" y="0"/>
            <a:ext cx="2971800" cy="458788"/>
          </a:xfrm>
          <a:prstGeom prst="rect">
            <a:avLst/>
          </a:prstGeom>
        </p:spPr>
        <p:txBody>
          <a:bodyPr bIns="45720" lIns="91440" numCol="1" rIns="91440" rtlCol="0" tIns="45720" vert="horz"/>
          <a:lstStyle>
            <a:lvl1pPr algn="l">
              <a:defRPr sz="1200"/>
            </a:lvl1pPr>
          </a:lstStyle>
          <a:p>
            <a:endParaRPr altLang="en-GB" lang="en-GB"/>
          </a:p>
        </p:txBody>
      </p:sp>
      <p:sp>
        <p:nvSpPr>
          <p:cNvPr id="3" name="Date Placeholder 2"/>
          <p:cNvSpPr>
            <a:spLocks noGrp="1"/>
          </p:cNvSpPr>
          <p:nvPr>
            <p:ph idx="1" type="dt"/>
          </p:nvPr>
        </p:nvSpPr>
        <p:spPr>
          <a:xfrm>
            <a:off x="3884613" y="0"/>
            <a:ext cx="2971800" cy="458788"/>
          </a:xfrm>
          <a:prstGeom prst="rect">
            <a:avLst/>
          </a:prstGeom>
        </p:spPr>
        <p:txBody>
          <a:bodyPr bIns="45720" lIns="91440" numCol="1" rIns="91440" rtlCol="0" tIns="45720" vert="horz"/>
          <a:lstStyle>
            <a:lvl1pPr algn="r">
              <a:defRPr sz="1200"/>
            </a:lvl1pPr>
          </a:lstStyle>
          <a:p>
            <a:fld id="{5C877327-DF15-45E5-9592-981CB42EB6A4}" type="datetimeFigureOut">
              <a:rPr altLang="en-GB" lang="en-GB" smtClean="0"/>
              <a:t>16/10/2023</a:t>
            </a:fld>
            <a:endParaRPr altLang="en-GB" lang="en-GB"/>
          </a:p>
        </p:txBody>
      </p:sp>
      <p:sp>
        <p:nvSpPr>
          <p:cNvPr id="4" name="Slide Image Placeholder 3"/>
          <p:cNvSpPr>
            <a:spLocks noChangeAspect="1" noGrp="1" noRot="1"/>
          </p:cNvSpPr>
          <p:nvPr>
            <p:ph idx="2" type="sldImg"/>
          </p:nvPr>
        </p:nvSpPr>
        <p:spPr>
          <a:xfrm>
            <a:off x="685800" y="1143000"/>
            <a:ext cx="5486400" cy="3086100"/>
          </a:xfrm>
          <a:prstGeom prst="rect">
            <a:avLst/>
          </a:prstGeom>
          <a:noFill/>
          <a:ln w="12700">
            <a:solidFill>
              <a:prstClr val="black"/>
            </a:solidFill>
          </a:ln>
        </p:spPr>
        <p:txBody>
          <a:bodyPr anchor="ctr" bIns="45720" lIns="91440" numCol="1" rIns="91440" rtlCol="0" tIns="45720" vert="horz"/>
          <a:lstStyle/>
          <a:p>
            <a:endParaRPr altLang="en-GB" lang="en-GB"/>
          </a:p>
        </p:txBody>
      </p:sp>
      <p:sp>
        <p:nvSpPr>
          <p:cNvPr id="5" name="Notes Placeholder 4"/>
          <p:cNvSpPr>
            <a:spLocks noGrp="1"/>
          </p:cNvSpPr>
          <p:nvPr>
            <p:ph idx="3" sz="quarter" type="body"/>
          </p:nvPr>
        </p:nvSpPr>
        <p:spPr>
          <a:xfrm>
            <a:off x="685800" y="4400550"/>
            <a:ext cx="5486400" cy="3600450"/>
          </a:xfrm>
          <a:prstGeom prst="rect">
            <a:avLst/>
          </a:prstGeom>
        </p:spPr>
        <p:txBody>
          <a:bodyPr bIns="45720" lIns="91440" numCol="1" rIns="91440" rtlCol="0" tIns="45720" vert="horz"/>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6" name="Footer Placeholder 5"/>
          <p:cNvSpPr>
            <a:spLocks noGrp="1"/>
          </p:cNvSpPr>
          <p:nvPr>
            <p:ph idx="4" sz="quarter" type="ftr"/>
          </p:nvPr>
        </p:nvSpPr>
        <p:spPr>
          <a:xfrm>
            <a:off x="0" y="8685213"/>
            <a:ext cx="2971800" cy="458787"/>
          </a:xfrm>
          <a:prstGeom prst="rect">
            <a:avLst/>
          </a:prstGeom>
        </p:spPr>
        <p:txBody>
          <a:bodyPr anchor="b" bIns="45720" lIns="91440" numCol="1" rIns="91440" rtlCol="0" tIns="45720" vert="horz"/>
          <a:lstStyle>
            <a:lvl1pPr algn="l">
              <a:defRPr sz="1200"/>
            </a:lvl1pPr>
          </a:lstStyle>
          <a:p>
            <a:endParaRPr altLang="en-GB" lang="en-GB"/>
          </a:p>
        </p:txBody>
      </p:sp>
      <p:sp>
        <p:nvSpPr>
          <p:cNvPr id="7" name="Slide Number Placeholder 6"/>
          <p:cNvSpPr>
            <a:spLocks noGrp="1"/>
          </p:cNvSpPr>
          <p:nvPr>
            <p:ph idx="5" sz="quarter" type="sldNum"/>
          </p:nvPr>
        </p:nvSpPr>
        <p:spPr>
          <a:xfrm>
            <a:off x="3884613" y="8685213"/>
            <a:ext cx="2971800" cy="458787"/>
          </a:xfrm>
          <a:prstGeom prst="rect">
            <a:avLst/>
          </a:prstGeom>
        </p:spPr>
        <p:txBody>
          <a:bodyPr anchor="b" bIns="45720" lIns="91440" numCol="1" rIns="91440" rtlCol="0" tIns="45720" vert="horz"/>
          <a:lstStyle>
            <a:lvl1pPr algn="r">
              <a:defRPr sz="1200"/>
            </a:lvl1pPr>
          </a:lstStyle>
          <a:p>
            <a:fld id="{D5481888-479E-49CC-87EF-E37360D56E0C}" type="slidenum">
              <a:rPr altLang="en-GB" lang="en-GB" smtClean="0"/>
              <a:t>‹#›</a:t>
            </a:fld>
            <a:endParaRPr altLang="en-GB" lang="en-GB"/>
          </a:p>
        </p:txBody>
      </p:sp>
    </p:spTree>
    <p:extLst>
      <p:ext uri="{BB962C8B-B14F-4D97-AF65-F5344CB8AC3E}">
        <p14:creationId xmlns:p14="http://schemas.microsoft.com/office/powerpoint/2010/main" val="61861598"/>
      </p:ext>
    </p:extLst>
  </p:cSld>
  <p:clrMap accent1="accent1" accent2="accent2" accent3="accent3" accent4="accent4" accent5="accent5" accent6="accent6" bg1="lt1" bg2="lt2" folHlink="folHlink" hlink="hlink" tx1="dk1" tx2="dk2"/>
  <p:notesStyle>
    <a:lvl1pPr algn="l" defTabSz="914400" eaLnBrk="1" hangingPunct="1" latinLnBrk="0" marL="0" rtl="0">
      <a:defRPr kern="1200" sz="1200">
        <a:solidFill>
          <a:schemeClr val="tx1"/>
        </a:solidFill>
        <a:latin typeface="+mn-lt"/>
        <a:ea typeface="+mn-ea"/>
        <a:cs typeface="+mn-cs"/>
      </a:defRPr>
    </a:lvl1pPr>
    <a:lvl2pPr algn="l" defTabSz="914400" eaLnBrk="1" hangingPunct="1" latinLnBrk="0" marL="457200" rtl="0">
      <a:defRPr kern="1200" sz="1200">
        <a:solidFill>
          <a:schemeClr val="tx1"/>
        </a:solidFill>
        <a:latin typeface="+mn-lt"/>
        <a:ea typeface="+mn-ea"/>
        <a:cs typeface="+mn-cs"/>
      </a:defRPr>
    </a:lvl2pPr>
    <a:lvl3pPr algn="l" defTabSz="914400" eaLnBrk="1" hangingPunct="1" latinLnBrk="0" marL="914400" rtl="0">
      <a:defRPr kern="1200" sz="1200">
        <a:solidFill>
          <a:schemeClr val="tx1"/>
        </a:solidFill>
        <a:latin typeface="+mn-lt"/>
        <a:ea typeface="+mn-ea"/>
        <a:cs typeface="+mn-cs"/>
      </a:defRPr>
    </a:lvl3pPr>
    <a:lvl4pPr algn="l" defTabSz="914400" eaLnBrk="1" hangingPunct="1" latinLnBrk="0" marL="1371600" rtl="0">
      <a:defRPr kern="1200" sz="1200">
        <a:solidFill>
          <a:schemeClr val="tx1"/>
        </a:solidFill>
        <a:latin typeface="+mn-lt"/>
        <a:ea typeface="+mn-ea"/>
        <a:cs typeface="+mn-cs"/>
      </a:defRPr>
    </a:lvl4pPr>
    <a:lvl5pPr algn="l" defTabSz="914400" eaLnBrk="1" hangingPunct="1" latinLnBrk="0" marL="1828800" rtl="0">
      <a:defRPr kern="1200" sz="1200">
        <a:solidFill>
          <a:schemeClr val="tx1"/>
        </a:solidFill>
        <a:latin typeface="+mn-lt"/>
        <a:ea typeface="+mn-ea"/>
        <a:cs typeface="+mn-cs"/>
      </a:defRPr>
    </a:lvl5pPr>
    <a:lvl6pPr algn="l" defTabSz="914400" eaLnBrk="1" hangingPunct="1" latinLnBrk="0" marL="2286000" rtl="0">
      <a:defRPr kern="1200" sz="1200">
        <a:solidFill>
          <a:schemeClr val="tx1"/>
        </a:solidFill>
        <a:latin typeface="+mn-lt"/>
        <a:ea typeface="+mn-ea"/>
        <a:cs typeface="+mn-cs"/>
      </a:defRPr>
    </a:lvl6pPr>
    <a:lvl7pPr algn="l" defTabSz="914400" eaLnBrk="1" hangingPunct="1" latinLnBrk="0" marL="2743200" rtl="0">
      <a:defRPr kern="1200" sz="1200">
        <a:solidFill>
          <a:schemeClr val="tx1"/>
        </a:solidFill>
        <a:latin typeface="+mn-lt"/>
        <a:ea typeface="+mn-ea"/>
        <a:cs typeface="+mn-cs"/>
      </a:defRPr>
    </a:lvl7pPr>
    <a:lvl8pPr algn="l" defTabSz="914400" eaLnBrk="1" hangingPunct="1" latinLnBrk="0" marL="3200400" rtl="0">
      <a:defRPr kern="1200" sz="1200">
        <a:solidFill>
          <a:schemeClr val="tx1"/>
        </a:solidFill>
        <a:latin typeface="+mn-lt"/>
        <a:ea typeface="+mn-ea"/>
        <a:cs typeface="+mn-cs"/>
      </a:defRPr>
    </a:lvl8pPr>
    <a:lvl9pPr algn="l" defTabSz="914400" eaLnBrk="1" hangingPunct="1" latinLnBrk="0" marL="3657600" rtl="0">
      <a:defRPr kern="1200"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arget="../slides/slide1.xml" Type="http://schemas.openxmlformats.org/officeDocument/2006/relationships/slide"/><Relationship Id="rId1" Target="../notesMasters/notesMaster1.xml" Type="http://schemas.openxmlformats.org/officeDocument/2006/relationships/notesMaster"/></Relationships>
</file>

<file path=ppt/notesSlides/_rels/notesSlide2.xml.rels><?xml version="1.0" encoding="UTF-8" standalone="yes"?><Relationships xmlns="http://schemas.openxmlformats.org/package/2006/relationships"><Relationship Id="rId2" Target="../slides/slide2.xml" Type="http://schemas.openxmlformats.org/officeDocument/2006/relationships/slide"/><Relationship Id="rId1" Target="../notesMasters/notesMaster1.xml" Type="http://schemas.openxmlformats.org/officeDocument/2006/relationships/notesMaster"/></Relationships>
</file>

<file path=ppt/notesSlides/_rels/notesSlide3.xml.rels><?xml version="1.0" encoding="UTF-8" standalone="yes"?><Relationships xmlns="http://schemas.openxmlformats.org/package/2006/relationships"><Relationship Id="rId2" Target="../slides/slide3.xml" Type="http://schemas.openxmlformats.org/officeDocument/2006/relationships/slide"/><Relationship Id="rId1" Target="../notesMasters/notesMaster1.xml" Type="http://schemas.openxmlformats.org/officeDocument/2006/relationships/notesMaster"/></Relationships>
</file>

<file path=ppt/notesSlides/_rels/notesSlide4.xml.rels><?xml version="1.0" encoding="UTF-8" standalone="yes"?><Relationships xmlns="http://schemas.openxmlformats.org/package/2006/relationships"><Relationship Id="rId2" Target="../slides/slide4.xml" Type="http://schemas.openxmlformats.org/officeDocument/2006/relationships/slide"/><Relationship Id="rId1" Target="../notesMasters/notesMaster1.xml" Type="http://schemas.openxmlformats.org/officeDocument/2006/relationships/notesMaster"/></Relationships>
</file>

<file path=ppt/notesSlides/_rels/notesSlide5.xml.rels><?xml version="1.0" encoding="UTF-8" standalone="yes"?><Relationships xmlns="http://schemas.openxmlformats.org/package/2006/relationships"><Relationship Id="rId2" Target="../slides/slide5.xml" Type="http://schemas.openxmlformats.org/officeDocument/2006/relationships/slide"/><Relationship Id="rId1" Target="../notesMasters/notesMaster1.xml" Type="http://schemas.openxmlformats.org/officeDocument/2006/relationships/notesMaster"/></Relationships>
</file>

<file path=ppt/notesSlides/_rels/notesSlide6.xml.rels><?xml version="1.0" encoding="UTF-8" standalone="yes"?><Relationships xmlns="http://schemas.openxmlformats.org/package/2006/relationships"><Relationship Id="rId2" Target="../slides/slide6.xml" Type="http://schemas.openxmlformats.org/officeDocument/2006/relationships/slide"/><Relationship Id="rId1" Target="../notesMasters/notesMaster1.xml" Type="http://schemas.openxmlformats.org/officeDocument/2006/relationships/notesMaster"/></Relationships>
</file>

<file path=ppt/notesSlides/_rels/notesSlide7.xml.rels><?xml version="1.0" encoding="UTF-8" standalone="yes"?><Relationships xmlns="http://schemas.openxmlformats.org/package/2006/relationships"><Relationship Id="rId2" Target="../slides/slide7.xml" Type="http://schemas.openxmlformats.org/officeDocument/2006/relationships/slide"/><Relationship Id="rId1" Target="../notesMasters/notesMaster1.xml" Type="http://schemas.openxmlformats.org/officeDocument/2006/relationships/notesMaster"/></Relationships>
</file>

<file path=ppt/notesSlides/_rels/notesSlide8.xml.rels><?xml version="1.0" encoding="UTF-8" standalone="yes"?><Relationships xmlns="http://schemas.openxmlformats.org/package/2006/relationships"><Relationship Id="rId2" Target="../slides/slide8.xml" Type="http://schemas.openxmlformats.org/officeDocument/2006/relationships/slide"/><Relationship Id="rId1" Target="../notesMasters/notesMaster1.xml" Type="http://schemas.openxmlformats.org/officeDocument/2006/relationships/notesMaster"/></Relationships>
</file>

<file path=ppt/notesSlides/_rels/notesSlide9.xml.rels><?xml version="1.0" encoding="UTF-8" standalone="yes"?><Relationships xmlns="http://schemas.openxmlformats.org/package/2006/relationships"><Relationship Id="rId2" Target="../slides/slide9.xml" Type="http://schemas.openxmlformats.org/officeDocument/2006/relationships/slide"/><Relationship Id="rId1" Target="../notesMasters/notesMaster1.xml" Type="http://schemas.openxmlformats.org/officeDocument/2006/relationships/notesMaster"/></Relationships>
</file>

<file path=ppt/notesSlides/_rels/notesSlide10.xml.rels><?xml version="1.0" encoding="UTF-8" standalone="yes"?><Relationships xmlns="http://schemas.openxmlformats.org/package/2006/relationships"><Relationship Id="rId2" Target="../slides/slide10.xml" Type="http://schemas.openxmlformats.org/officeDocument/2006/relationships/slide"/><Relationship Id="rId1" Target="../notesMasters/notesMaster1.xml" Type="http://schemas.openxmlformats.org/officeDocument/2006/relationships/notesMaster"/></Relationships>
</file>

<file path=ppt/notesSlides/_rels/notesSlide11.xml.rels><?xml version="1.0" encoding="UTF-8" standalone="yes"?><Relationships xmlns="http://schemas.openxmlformats.org/package/2006/relationships"><Relationship Id="rId2" Target="../slides/slide11.xml" Type="http://schemas.openxmlformats.org/officeDocument/2006/relationships/slide"/><Relationship Id="rId1" Target="../notesMasters/notesMaster1.xml" Type="http://schemas.openxmlformats.org/officeDocument/2006/relationships/notesMaster"/></Relationships>
</file>

<file path=ppt/notesSlides/_rels/notesSlide12.xml.rels><?xml version="1.0" encoding="UTF-8" standalone="yes"?><Relationships xmlns="http://schemas.openxmlformats.org/package/2006/relationships"><Relationship Id="rId2" Target="../slides/slide12.xml" Type="http://schemas.openxmlformats.org/officeDocument/2006/relationships/slide"/><Relationship Id="rId1" Target="../notesMasters/notesMaster1.xml" Type="http://schemas.openxmlformats.org/officeDocument/2006/relationships/notesMaster"/></Relationships>
</file>

<file path=ppt/notesSlides/_rels/notesSlide13.xml.rels><?xml version="1.0" encoding="UTF-8" standalone="yes"?><Relationships xmlns="http://schemas.openxmlformats.org/package/2006/relationships"><Relationship Id="rId4" Target="https://www.mordorintelligence.com/industry-reports/hospitality-industry-in-the-united-kingdom" TargetMode="External" Type="http://schemas.openxmlformats.org/officeDocument/2006/relationships/hyperlink"/><Relationship Id="rId3" Target="https://www.marriott.com/en-us/hotels/longh-jw-marriott-grosvenor-house-london/overview/" TargetMode="External" Type="http://schemas.openxmlformats.org/officeDocument/2006/relationships/hyperlink"/><Relationship Id="rId2" Target="../slides/slide13.xml" Type="http://schemas.openxmlformats.org/officeDocument/2006/relationships/slide"/><Relationship Id="rId1" Target="../notesMasters/notesMaster1.xml" Type="http://schemas.openxmlformats.org/officeDocument/2006/relationships/notesMaster"/></Relationships>
</file>

<file path=ppt/notesSlides/_rels/notesSlide14.xml.rels><?xml version="1.0" encoding="UTF-8" standalone="yes"?><Relationships xmlns="http://schemas.openxmlformats.org/package/2006/relationships"><Relationship Id="rId2" Target="../slides/slide14.xml" Type="http://schemas.openxmlformats.org/officeDocument/2006/relationships/slide"/><Relationship Id="rId1" Target="../notesMasters/notesMaster1.xml" Type="http://schemas.openxmlformats.org/officeDocument/2006/relationships/notesMaster"/></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84"/>
        <p:cNvGrpSpPr/>
        <p:nvPr/>
      </p:nvGrpSpPr>
      <p:grpSpPr>
        <a:xfrm>
          <a:off x="0" y="0"/>
          <a:ext cx="0" cy="0"/>
          <a:chOff x="0" y="0"/>
          <a:chExt cx="0" cy="0"/>
        </a:xfrm>
      </p:grpSpPr>
      <p:sp>
        <p:nvSpPr>
          <p:cNvPr id="85" name="Google Shape;85;p1:notes"/>
          <p:cNvSpPr txBox="1">
            <a:spLocks noGrp="1"/>
          </p:cNvSpPr>
          <p:nvPr>
            <p:ph idx="1" type="body"/>
          </p:nvPr>
        </p:nvSpPr>
        <p:spPr>
          <a:xfrm>
            <a:off x="685800" y="4400550"/>
            <a:ext cx="5486400" cy="3600450"/>
          </a:xfrm>
          <a:prstGeom prst="rect">
            <a:avLst/>
          </a:prstGeom>
        </p:spPr>
        <p:txBody>
          <a:bodyPr anchor="t" anchorCtr="0" bIns="45700" lIns="91425" numCol="1" rIns="91425" spcFirstLastPara="1" tIns="45700" wrap="square">
            <a:noAutofit/>
          </a:bodyPr>
          <a:lstStyle/>
          <a:p>
            <a:pPr algn="l" indent="0" lvl="0" marL="0" rtl="0">
              <a:spcBef>
                <a:spcPts val="0"/>
              </a:spcBef>
              <a:spcAft>
                <a:spcPts val="0"/>
              </a:spcAft>
              <a:buNone/>
            </a:pPr>
            <a:endParaRPr dirty="0"/>
          </a:p>
        </p:txBody>
      </p:sp>
      <p:sp>
        <p:nvSpPr>
          <p:cNvPr id="86" name="Google Shape;86;p1:notes"/>
          <p:cNvSpPr>
            <a:spLocks noChangeAspect="1" noGrp="1" noRot="1"/>
          </p:cNvSpPr>
          <p:nvPr>
            <p:ph idx="2" type="sldImg"/>
          </p:nvPr>
        </p:nvSpPr>
        <p:spPr>
          <a:xfrm>
            <a:off x="685800" y="1143000"/>
            <a:ext cx="5486400" cy="3086100"/>
          </a:xfrm>
          <a:custGeom>
            <a:avLst/>
            <a:gdLst/>
            <a:ahLst/>
            <a:cxnLst/>
            <a:rect b="b" l="l" r="r" t="t"/>
            <a:pathLst>
              <a:path extrusionOk="0" h="120000" w="12000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5500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89"/>
        <p:cNvGrpSpPr/>
        <p:nvPr/>
      </p:nvGrpSpPr>
      <p:grpSpPr>
        <a:xfrm>
          <a:off x="0" y="0"/>
          <a:ext cx="0" cy="0"/>
          <a:chOff x="0" y="0"/>
          <a:chExt cx="0" cy="0"/>
        </a:xfrm>
      </p:grpSpPr>
      <p:sp>
        <p:nvSpPr>
          <p:cNvPr id="90" name="Google Shape;90;p2:notes"/>
          <p:cNvSpPr>
            <a:spLocks noChangeAspect="1" noGrp="1" noRot="1"/>
          </p:cNvSpPr>
          <p:nvPr>
            <p:ph idx="2" type="sldImg"/>
          </p:nvPr>
        </p:nvSpPr>
        <p:spPr>
          <a:xfrm>
            <a:off x="685800" y="1143000"/>
            <a:ext cx="5486400" cy="3086100"/>
          </a:xfrm>
          <a:custGeom>
            <a:avLst/>
            <a:gdLst/>
            <a:ahLst/>
            <a:cxnLst/>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type="none" w="sm"/>
            <a:tailEnd len="sm" type="none" w="sm"/>
          </a:ln>
        </p:spPr>
      </p:sp>
      <p:sp>
        <p:nvSpPr>
          <p:cNvPr id="91" name="Google Shape;91;p2:notes"/>
          <p:cNvSpPr txBox="1">
            <a:spLocks noGrp="1"/>
          </p:cNvSpPr>
          <p:nvPr>
            <p:ph idx="1" type="body"/>
          </p:nvPr>
        </p:nvSpPr>
        <p:spPr>
          <a:xfrm>
            <a:off x="685800" y="4400550"/>
            <a:ext cx="5486400" cy="3600450"/>
          </a:xfrm>
          <a:prstGeom prst="rect">
            <a:avLst/>
          </a:prstGeom>
          <a:noFill/>
          <a:ln>
            <a:noFill/>
          </a:ln>
        </p:spPr>
        <p:txBody>
          <a:bodyPr anchor="t" anchorCtr="0" bIns="45700" lIns="91425" numCol="1" rIns="91425" spcFirstLastPara="1" tIns="45700" wrap="square">
            <a:noAutofit/>
          </a:bodyPr>
          <a:lstStyle/>
          <a:p>
            <a:pPr algn="l" indent="0" lvl="0" marL="0" rtl="0">
              <a:spcBef>
                <a:spcPts val="0"/>
              </a:spcBef>
              <a:spcAft>
                <a:spcPts val="0"/>
              </a:spcAft>
              <a:buNone/>
            </a:pPr>
            <a:endParaRPr/>
          </a:p>
        </p:txBody>
      </p:sp>
      <p:sp>
        <p:nvSpPr>
          <p:cNvPr id="92" name="Google Shape;92;p2:notes"/>
          <p:cNvSpPr txBox="1">
            <a:spLocks noGrp="1"/>
          </p:cNvSpPr>
          <p:nvPr>
            <p:ph idx="12" type="sldNum"/>
          </p:nvPr>
        </p:nvSpPr>
        <p:spPr>
          <a:xfrm>
            <a:off x="3884613" y="8685213"/>
            <a:ext cx="2971800" cy="458787"/>
          </a:xfrm>
          <a:prstGeom prst="rect">
            <a:avLst/>
          </a:prstGeom>
          <a:noFill/>
          <a:ln>
            <a:noFill/>
          </a:ln>
        </p:spPr>
        <p:txBody>
          <a:bodyPr anchor="b" anchorCtr="0" bIns="45700" lIns="91425" numCol="1" rIns="91425" spcFirstLastPara="1" tIns="45700" wrap="square">
            <a:noAutofit/>
          </a:bodyPr>
          <a:lstStyle/>
          <a:p>
            <a:pPr algn="r" indent="0" lvl="0" marL="0" rtl="0">
              <a:spcBef>
                <a:spcPts val="0"/>
              </a:spcBef>
              <a:spcAft>
                <a:spcPts val="0"/>
              </a:spcAft>
              <a:buNone/>
            </a:pPr>
            <a:fld id="{00000000-1234-1234-1234-123412341234}" type="slidenum">
              <a:rPr altLang="en-GB" lang="en-GB"/>
              <a:t>2</a:t>
            </a:fld>
            <a:endParaRPr/>
          </a:p>
        </p:txBody>
      </p:sp>
    </p:spTree>
    <p:extLst>
      <p:ext uri="{BB962C8B-B14F-4D97-AF65-F5344CB8AC3E}">
        <p14:creationId xmlns:p14="http://schemas.microsoft.com/office/powerpoint/2010/main" val="280738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96"/>
        <p:cNvGrpSpPr/>
        <p:nvPr/>
      </p:nvGrpSpPr>
      <p:grpSpPr>
        <a:xfrm>
          <a:off x="0" y="0"/>
          <a:ext cx="0" cy="0"/>
          <a:chOff x="0" y="0"/>
          <a:chExt cx="0" cy="0"/>
        </a:xfrm>
      </p:grpSpPr>
      <p:sp>
        <p:nvSpPr>
          <p:cNvPr id="97" name="Google Shape;97;p3:notes"/>
          <p:cNvSpPr>
            <a:spLocks noChangeAspect="1" noGrp="1" noRot="1"/>
          </p:cNvSpPr>
          <p:nvPr>
            <p:ph idx="2" type="sldImg"/>
          </p:nvPr>
        </p:nvSpPr>
        <p:spPr>
          <a:xfrm>
            <a:off x="685800" y="1143000"/>
            <a:ext cx="5486400" cy="3086100"/>
          </a:xfrm>
          <a:custGeom>
            <a:avLst/>
            <a:gdLst/>
            <a:ahLst/>
            <a:cxnLst/>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type="none" w="sm"/>
            <a:tailEnd len="sm" type="none" w="sm"/>
          </a:ln>
        </p:spPr>
      </p:sp>
      <p:sp>
        <p:nvSpPr>
          <p:cNvPr id="98" name="Google Shape;98;p3:notes"/>
          <p:cNvSpPr txBox="1">
            <a:spLocks noGrp="1"/>
          </p:cNvSpPr>
          <p:nvPr>
            <p:ph idx="1" type="body"/>
          </p:nvPr>
        </p:nvSpPr>
        <p:spPr>
          <a:xfrm>
            <a:off x="685800" y="4400550"/>
            <a:ext cx="5486400" cy="3600450"/>
          </a:xfrm>
          <a:prstGeom prst="rect">
            <a:avLst/>
          </a:prstGeom>
          <a:noFill/>
          <a:ln>
            <a:noFill/>
          </a:ln>
        </p:spPr>
        <p:txBody>
          <a:bodyPr anchor="t" anchorCtr="0" bIns="45700" lIns="91425" numCol="1" rIns="91425" spcFirstLastPara="1" tIns="45700" wrap="square">
            <a:noAutofit/>
          </a:bodyPr>
          <a:lstStyle/>
          <a:p>
            <a:r>
              <a:rPr altLang="en-GB" b="1" dirty="0" kern="1200" lang="en-GB" sz="1200">
                <a:solidFill>
                  <a:schemeClr val="tx1"/>
                </a:solidFill>
                <a:effectLst/>
                <a:latin typeface="+mn-lt"/>
                <a:ea typeface="+mn-ea"/>
                <a:cs typeface="+mn-cs"/>
              </a:rPr>
              <a:t>Introduction </a:t>
            </a:r>
          </a:p>
          <a:p>
            <a:r>
              <a:rPr altLang="en-GB" dirty="0" kern="1200" lang="en-GB" sz="1200">
                <a:solidFill>
                  <a:schemeClr val="tx1"/>
                </a:solidFill>
                <a:effectLst/>
                <a:latin typeface="+mn-lt"/>
                <a:ea typeface="+mn-ea"/>
                <a:cs typeface="+mn-cs"/>
              </a:rPr>
              <a:t>The presentation will thoroughly discuss the role and importance of quality service, hospitality and guest service with respect to the hospitality industry. To give this presentation a more realistic and practical outlook JW Marriott Grosvenor House London will be considered as the organisation of choice. The presentation will then highlight a section to understand the different types of consumers and which ones are the most ideal consumers for the hotel. The reason why they are the most ideal ones will also be elaborated. The presentation will consider a section to showcase the importance of guest service and how impactful it is for the hotels. </a:t>
            </a:r>
          </a:p>
          <a:p>
            <a:pPr algn="l" indent="0" lvl="0" marL="0" rtl="0">
              <a:spcBef>
                <a:spcPts val="0"/>
              </a:spcBef>
              <a:spcAft>
                <a:spcPts val="0"/>
              </a:spcAft>
              <a:buNone/>
            </a:pPr>
            <a:endParaRPr dirty="0"/>
          </a:p>
        </p:txBody>
      </p:sp>
      <p:sp>
        <p:nvSpPr>
          <p:cNvPr id="99" name="Google Shape;99;p3:notes"/>
          <p:cNvSpPr txBox="1">
            <a:spLocks noGrp="1"/>
          </p:cNvSpPr>
          <p:nvPr>
            <p:ph idx="12" type="sldNum"/>
          </p:nvPr>
        </p:nvSpPr>
        <p:spPr>
          <a:xfrm>
            <a:off x="3884613" y="8685213"/>
            <a:ext cx="2971800" cy="458787"/>
          </a:xfrm>
          <a:prstGeom prst="rect">
            <a:avLst/>
          </a:prstGeom>
          <a:noFill/>
          <a:ln>
            <a:noFill/>
          </a:ln>
        </p:spPr>
        <p:txBody>
          <a:bodyPr anchor="b" anchorCtr="0" bIns="45700" lIns="91425" numCol="1" rIns="91425" spcFirstLastPara="1" tIns="45700" wrap="square">
            <a:noAutofit/>
          </a:bodyPr>
          <a:lstStyle/>
          <a:p>
            <a:pPr algn="r" indent="0" lvl="0" marL="0" rtl="0">
              <a:spcBef>
                <a:spcPts val="0"/>
              </a:spcBef>
              <a:spcAft>
                <a:spcPts val="0"/>
              </a:spcAft>
              <a:buNone/>
            </a:pPr>
            <a:fld id="{00000000-1234-1234-1234-123412341234}" type="slidenum">
              <a:rPr altLang="en-GB" lang="en-GB"/>
              <a:t>3</a:t>
            </a:fld>
            <a:endParaRPr/>
          </a:p>
        </p:txBody>
      </p:sp>
    </p:spTree>
    <p:extLst>
      <p:ext uri="{BB962C8B-B14F-4D97-AF65-F5344CB8AC3E}">
        <p14:creationId xmlns:p14="http://schemas.microsoft.com/office/powerpoint/2010/main" val="1313204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altLang="en-GB" b="1" dirty="0" kern="1200" lang="en-GB" sz="1200">
                <a:solidFill>
                  <a:schemeClr val="tx1"/>
                </a:solidFill>
                <a:effectLst/>
                <a:latin typeface="+mn-lt"/>
                <a:ea typeface="+mn-ea"/>
                <a:cs typeface="+mn-cs"/>
              </a:rPr>
              <a:t>Introduction of the chosen hotel</a:t>
            </a:r>
          </a:p>
          <a:p>
            <a:r>
              <a:rPr altLang="en-GB" dirty="0" kern="1200" lang="en-GB" sz="1200">
                <a:solidFill>
                  <a:schemeClr val="tx1"/>
                </a:solidFill>
                <a:effectLst/>
                <a:latin typeface="+mn-lt"/>
                <a:ea typeface="+mn-ea"/>
                <a:cs typeface="+mn-cs"/>
              </a:rPr>
              <a:t>The JW Marriott Grosvenor House London is a luxury property in the heart of London. This is not only a hotel but also a great attraction for tourists as this property has one of the most luxurious rooms that one can get in the UK. In terms of luxury services, the hotel also reserves its place at the top of the list. It is a part of the international hotel chain JW Marriott, the chain holds properties in over 33 different countries and territories with over 100 properties </a:t>
            </a:r>
            <a:r>
              <a:rPr dirty="0" kern="1200" lang="en-US" sz="1200">
                <a:solidFill>
                  <a:schemeClr val="tx1"/>
                </a:solidFill>
                <a:effectLst/>
                <a:latin typeface="+mn-lt"/>
                <a:ea typeface="+mn-ea"/>
                <a:cs typeface="+mn-cs"/>
              </a:rPr>
              <a:t>(JW MARRIOTT, 2023)</a:t>
            </a:r>
            <a:r>
              <a:rPr altLang="en-GB" dirty="0" kern="1200" lang="en-GB" sz="1200">
                <a:solidFill>
                  <a:schemeClr val="tx1"/>
                </a:solidFill>
                <a:effectLst/>
                <a:latin typeface="+mn-lt"/>
                <a:ea typeface="+mn-ea"/>
                <a:cs typeface="+mn-cs"/>
              </a:rPr>
              <a:t>. </a:t>
            </a:r>
            <a:endParaRPr altLang="en-GB" dirty="0" lang="en-GB"/>
          </a:p>
        </p:txBody>
      </p:sp>
      <p:sp>
        <p:nvSpPr>
          <p:cNvPr id="4" name="Slide Number Placeholder 3"/>
          <p:cNvSpPr>
            <a:spLocks noGrp="1"/>
          </p:cNvSpPr>
          <p:nvPr>
            <p:ph idx="10" sz="quarter" type="sldNum"/>
          </p:nvPr>
        </p:nvSpPr>
        <p:spPr/>
        <p:txBody>
          <a:bodyPr numCol="1"/>
          <a:lstStyle/>
          <a:p>
            <a:fld id="{D5481888-479E-49CC-87EF-E37360D56E0C}" type="slidenum">
              <a:rPr altLang="en-GB" lang="en-GB" smtClean="0"/>
              <a:t>4</a:t>
            </a:fld>
            <a:endParaRPr altLang="en-GB" lang="en-GB"/>
          </a:p>
        </p:txBody>
      </p:sp>
    </p:spTree>
    <p:extLst>
      <p:ext uri="{BB962C8B-B14F-4D97-AF65-F5344CB8AC3E}">
        <p14:creationId xmlns:p14="http://schemas.microsoft.com/office/powerpoint/2010/main" val="4112316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altLang="en-GB" dirty="0" kern="1200" lang="en-GB" sz="1200">
                <a:solidFill>
                  <a:schemeClr val="tx1"/>
                </a:solidFill>
                <a:effectLst/>
                <a:latin typeface="+mn-lt"/>
                <a:ea typeface="+mn-ea"/>
                <a:cs typeface="+mn-cs"/>
              </a:rPr>
              <a:t>The JW Marriott Grosvenor House London has 420 rooms, 74 suites and 2 restaurants divided into 8 floors. Many tourists prefer the JW Marriott Grosvenor House London to be their host in London due to the excellent hospitality service they offer and the historic value of the property. The restaurant of the property is also famous for the delicacies they have developed their expertise on. </a:t>
            </a:r>
            <a:endParaRPr altLang="en-GB" dirty="0" lang="en-GB"/>
          </a:p>
        </p:txBody>
      </p:sp>
      <p:sp>
        <p:nvSpPr>
          <p:cNvPr id="4" name="Slide Number Placeholder 3"/>
          <p:cNvSpPr>
            <a:spLocks noGrp="1"/>
          </p:cNvSpPr>
          <p:nvPr>
            <p:ph idx="10" sz="quarter" type="sldNum"/>
          </p:nvPr>
        </p:nvSpPr>
        <p:spPr/>
        <p:txBody>
          <a:bodyPr numCol="1"/>
          <a:lstStyle/>
          <a:p>
            <a:fld id="{D5481888-479E-49CC-87EF-E37360D56E0C}" type="slidenum">
              <a:rPr altLang="en-GB" lang="en-GB" smtClean="0"/>
              <a:t>5</a:t>
            </a:fld>
            <a:endParaRPr altLang="en-GB" lang="en-GB"/>
          </a:p>
        </p:txBody>
      </p:sp>
    </p:spTree>
    <p:extLst>
      <p:ext uri="{BB962C8B-B14F-4D97-AF65-F5344CB8AC3E}">
        <p14:creationId xmlns:p14="http://schemas.microsoft.com/office/powerpoint/2010/main" val="2275260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altLang="en-GB" b="1" dirty="0" kern="1200" lang="en-GB" sz="1200">
                <a:solidFill>
                  <a:schemeClr val="tx1"/>
                </a:solidFill>
                <a:effectLst/>
                <a:latin typeface="+mn-lt"/>
                <a:ea typeface="+mn-ea"/>
                <a:cs typeface="+mn-cs"/>
              </a:rPr>
              <a:t>Hotel’s main consumers and why they appeal to this group</a:t>
            </a:r>
          </a:p>
          <a:p>
            <a:r>
              <a:rPr altLang="en-GB" dirty="0" kern="1200" lang="en-GB" sz="1200">
                <a:solidFill>
                  <a:schemeClr val="tx1"/>
                </a:solidFill>
                <a:effectLst/>
                <a:latin typeface="+mn-lt"/>
                <a:ea typeface="+mn-ea"/>
                <a:cs typeface="+mn-cs"/>
              </a:rPr>
              <a:t>Like every industry, the 5-star hotel industry needs to look after a certain set of consumers that has the highest potential to be their probable guests. Here the hotel targets the tourists in the first place. However, tourists also have different categories, tourists looking for a luxury experience on their trip would look after properties like JW Marriott Grosvenor House London (</a:t>
            </a:r>
            <a:r>
              <a:rPr altLang="en-GB" dirty="0" err="1" kern="1200" lang="en-GB" sz="1200">
                <a:solidFill>
                  <a:schemeClr val="tx1"/>
                </a:solidFill>
                <a:effectLst/>
                <a:latin typeface="+mn-lt"/>
                <a:ea typeface="+mn-ea"/>
                <a:cs typeface="+mn-cs"/>
              </a:rPr>
              <a:t>Marinakou</a:t>
            </a:r>
            <a:r>
              <a:rPr altLang="en-GB" dirty="0" kern="1200" lang="en-GB" sz="1200">
                <a:solidFill>
                  <a:schemeClr val="tx1"/>
                </a:solidFill>
                <a:effectLst/>
                <a:latin typeface="+mn-lt"/>
                <a:ea typeface="+mn-ea"/>
                <a:cs typeface="+mn-cs"/>
              </a:rPr>
              <a:t> and </a:t>
            </a:r>
            <a:r>
              <a:rPr altLang="en-GB" dirty="0" err="1" kern="1200" lang="en-GB" sz="1200">
                <a:solidFill>
                  <a:schemeClr val="tx1"/>
                </a:solidFill>
                <a:effectLst/>
                <a:latin typeface="+mn-lt"/>
                <a:ea typeface="+mn-ea"/>
                <a:cs typeface="+mn-cs"/>
              </a:rPr>
              <a:t>Giousmpasoglou</a:t>
            </a:r>
            <a:r>
              <a:rPr altLang="en-GB" dirty="0" kern="1200" lang="en-GB" sz="1200">
                <a:solidFill>
                  <a:schemeClr val="tx1"/>
                </a:solidFill>
                <a:effectLst/>
                <a:latin typeface="+mn-lt"/>
                <a:ea typeface="+mn-ea"/>
                <a:cs typeface="+mn-cs"/>
              </a:rPr>
              <a:t>, 2019). However, tourists who seek adventure would not come looking for a 5-star property to stay. Hence JW Marriott Grosvenor House London is expected to target business travellers and opulent vacationers. </a:t>
            </a:r>
            <a:endParaRPr altLang="en-GB" dirty="0" lang="en-GB"/>
          </a:p>
        </p:txBody>
      </p:sp>
      <p:sp>
        <p:nvSpPr>
          <p:cNvPr id="4" name="Slide Number Placeholder 3"/>
          <p:cNvSpPr>
            <a:spLocks noGrp="1"/>
          </p:cNvSpPr>
          <p:nvPr>
            <p:ph idx="10" sz="quarter" type="sldNum"/>
          </p:nvPr>
        </p:nvSpPr>
        <p:spPr/>
        <p:txBody>
          <a:bodyPr numCol="1"/>
          <a:lstStyle/>
          <a:p>
            <a:fld id="{D5481888-479E-49CC-87EF-E37360D56E0C}" type="slidenum">
              <a:rPr altLang="en-GB" lang="en-GB" smtClean="0"/>
              <a:t>6</a:t>
            </a:fld>
            <a:endParaRPr altLang="en-GB" lang="en-GB"/>
          </a:p>
        </p:txBody>
      </p:sp>
    </p:spTree>
    <p:extLst>
      <p:ext uri="{BB962C8B-B14F-4D97-AF65-F5344CB8AC3E}">
        <p14:creationId xmlns:p14="http://schemas.microsoft.com/office/powerpoint/2010/main" val="1136191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l" defTabSz="914400" eaLnBrk="1" hangingPunct="1" indent="0" latinLnBrk="0" lvl="0" marL="0" marR="0" rtl="0">
              <a:lnSpc>
                <a:spcPct val="100000"/>
              </a:lnSpc>
              <a:spcBef>
                <a:spcPts val="0"/>
              </a:spcBef>
              <a:spcAft>
                <a:spcPts val="0"/>
              </a:spcAft>
              <a:buClrTx/>
              <a:buSzTx/>
              <a:buFontTx/>
              <a:buNone/>
              <a:tabLst/>
              <a:defRPr/>
            </a:pPr>
            <a:r>
              <a:rPr altLang="en-GB" dirty="0" kern="1200" lang="en-GB" sz="1200">
                <a:solidFill>
                  <a:schemeClr val="tx1"/>
                </a:solidFill>
                <a:effectLst/>
                <a:latin typeface="+mn-lt"/>
                <a:ea typeface="+mn-ea"/>
                <a:cs typeface="+mn-cs"/>
              </a:rPr>
              <a:t>Business travellers already look after big and luxurious properties as they ideally come for business dealings and always they are backed up by their respective organisations (Wood, 2015). There are also families that travel to experience luxury in the first place and they are often targeted by JW Marriott Grosvenor House London. The process of targeting takes place through various different operations like event marketing and exclusive promotions. In exclusive promotions, the hotel targets people based on their history of staying with JW Marriott Grosvenor House London and the hotels exclusively through offers to them (Walker, 2021). </a:t>
            </a:r>
          </a:p>
          <a:p>
            <a:endParaRPr altLang="en-GB" dirty="0" lang="en-GB"/>
          </a:p>
        </p:txBody>
      </p:sp>
      <p:sp>
        <p:nvSpPr>
          <p:cNvPr id="4" name="Slide Number Placeholder 3"/>
          <p:cNvSpPr>
            <a:spLocks noGrp="1"/>
          </p:cNvSpPr>
          <p:nvPr>
            <p:ph idx="10" sz="quarter" type="sldNum"/>
          </p:nvPr>
        </p:nvSpPr>
        <p:spPr/>
        <p:txBody>
          <a:bodyPr numCol="1"/>
          <a:lstStyle/>
          <a:p>
            <a:fld id="{D5481888-479E-49CC-87EF-E37360D56E0C}" type="slidenum">
              <a:rPr altLang="en-GB" lang="en-GB" smtClean="0"/>
              <a:t>7</a:t>
            </a:fld>
            <a:endParaRPr altLang="en-GB" lang="en-GB"/>
          </a:p>
        </p:txBody>
      </p:sp>
    </p:spTree>
    <p:extLst>
      <p:ext uri="{BB962C8B-B14F-4D97-AF65-F5344CB8AC3E}">
        <p14:creationId xmlns:p14="http://schemas.microsoft.com/office/powerpoint/2010/main" val="29834076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altLang="en-GB" b="1" dirty="0" kern="1200" lang="en-GB" sz="1200">
                <a:solidFill>
                  <a:schemeClr val="tx1"/>
                </a:solidFill>
                <a:effectLst/>
                <a:latin typeface="+mn-lt"/>
                <a:ea typeface="+mn-ea"/>
                <a:cs typeface="+mn-cs"/>
              </a:rPr>
              <a:t>The nature, scope and role of guest services and facilities in general and application of the same to the chosen hotel</a:t>
            </a:r>
          </a:p>
          <a:p>
            <a:r>
              <a:rPr altLang="en-GB" dirty="0" kern="1200" lang="en-GB" sz="1200">
                <a:solidFill>
                  <a:schemeClr val="tx1"/>
                </a:solidFill>
                <a:effectLst/>
                <a:latin typeface="+mn-lt"/>
                <a:ea typeface="+mn-ea"/>
                <a:cs typeface="+mn-cs"/>
              </a:rPr>
              <a:t>Guest service is the practice done in hotels where the hotel looks after providing the guests with all the amenities and helps the guests make the maximum out of their stay. Guest service is the most basic fundamental practice in any hotel, despite what rating it gets. Good service from a hotel can allow the guests to have an experience more than they might have expected (</a:t>
            </a:r>
            <a:r>
              <a:rPr altLang="en-GB" dirty="0" err="1" kern="1200" lang="en-GB" sz="1200">
                <a:solidFill>
                  <a:schemeClr val="tx1"/>
                </a:solidFill>
                <a:effectLst/>
                <a:latin typeface="+mn-lt"/>
                <a:ea typeface="+mn-ea"/>
                <a:cs typeface="+mn-cs"/>
              </a:rPr>
              <a:t>Tsao</a:t>
            </a:r>
            <a:r>
              <a:rPr altLang="en-GB" dirty="0" kern="1200" lang="en-GB" sz="1200">
                <a:solidFill>
                  <a:schemeClr val="tx1"/>
                </a:solidFill>
                <a:effectLst/>
                <a:latin typeface="+mn-lt"/>
                <a:ea typeface="+mn-ea"/>
                <a:cs typeface="+mn-cs"/>
              </a:rPr>
              <a:t>, 2018). This way a hotel makes its name and makes sure that it enhances its customer retention rate with time. That is why even after being the most basic practice in hotels, it still has one of the most important roles. </a:t>
            </a:r>
          </a:p>
          <a:p>
            <a:endParaRPr altLang="en-GB" dirty="0" lang="en-GB"/>
          </a:p>
        </p:txBody>
      </p:sp>
      <p:sp>
        <p:nvSpPr>
          <p:cNvPr id="4" name="Slide Number Placeholder 3"/>
          <p:cNvSpPr>
            <a:spLocks noGrp="1"/>
          </p:cNvSpPr>
          <p:nvPr>
            <p:ph idx="10" sz="quarter" type="sldNum"/>
          </p:nvPr>
        </p:nvSpPr>
        <p:spPr/>
        <p:txBody>
          <a:bodyPr numCol="1"/>
          <a:lstStyle/>
          <a:p>
            <a:fld id="{D5481888-479E-49CC-87EF-E37360D56E0C}" type="slidenum">
              <a:rPr altLang="en-GB" lang="en-GB" smtClean="0"/>
              <a:t>8</a:t>
            </a:fld>
            <a:endParaRPr altLang="en-GB" lang="en-GB"/>
          </a:p>
        </p:txBody>
      </p:sp>
    </p:spTree>
    <p:extLst>
      <p:ext uri="{BB962C8B-B14F-4D97-AF65-F5344CB8AC3E}">
        <p14:creationId xmlns:p14="http://schemas.microsoft.com/office/powerpoint/2010/main" val="2611261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l" defTabSz="914400" eaLnBrk="1" hangingPunct="1" indent="0" latinLnBrk="0" lvl="0" marL="0" marR="0" rtl="0">
              <a:lnSpc>
                <a:spcPct val="100000"/>
              </a:lnSpc>
              <a:spcBef>
                <a:spcPts val="0"/>
              </a:spcBef>
              <a:spcAft>
                <a:spcPts val="0"/>
              </a:spcAft>
              <a:buClrTx/>
              <a:buSzTx/>
              <a:buFontTx/>
              <a:buNone/>
              <a:tabLst/>
              <a:defRPr/>
            </a:pPr>
            <a:r>
              <a:rPr altLang="en-GB" dirty="0" kern="1200" lang="en-GB" sz="1200">
                <a:solidFill>
                  <a:schemeClr val="tx1"/>
                </a:solidFill>
                <a:effectLst/>
                <a:latin typeface="+mn-lt"/>
                <a:ea typeface="+mn-ea"/>
                <a:cs typeface="+mn-cs"/>
              </a:rPr>
              <a:t>Here it is also to be mentioned that JW Marriott Grosvenor House London is no different than the rest of the hotels. In the UK there are many 5-star properties and the customers hold decision-making capabilities where they can shift their preference from one hotel to another (</a:t>
            </a:r>
            <a:r>
              <a:rPr altLang="en-GB" dirty="0" err="1" kern="1200" lang="en-GB" sz="1200">
                <a:solidFill>
                  <a:schemeClr val="tx1"/>
                </a:solidFill>
                <a:effectLst/>
                <a:latin typeface="+mn-lt"/>
                <a:ea typeface="+mn-ea"/>
                <a:cs typeface="+mn-cs"/>
              </a:rPr>
              <a:t>Soleman</a:t>
            </a:r>
            <a:r>
              <a:rPr altLang="en-GB" dirty="0" kern="1200" lang="en-GB" sz="1200">
                <a:solidFill>
                  <a:schemeClr val="tx1"/>
                </a:solidFill>
                <a:effectLst/>
                <a:latin typeface="+mn-lt"/>
                <a:ea typeface="+mn-ea"/>
                <a:cs typeface="+mn-cs"/>
              </a:rPr>
              <a:t>, 2018). Due to that, JW Marriott Grosvenor House London is expected to be at their best in terms of providing guest services. Here the employees engaged in providing services to the guests are entitled and expected to provide the guests with their requirements in the shortest possible time (</a:t>
            </a:r>
            <a:r>
              <a:rPr altLang="en-GB" dirty="0" err="1" kern="1200" lang="en-GB" sz="1200">
                <a:solidFill>
                  <a:schemeClr val="tx1"/>
                </a:solidFill>
                <a:effectLst/>
                <a:latin typeface="+mn-lt"/>
                <a:ea typeface="+mn-ea"/>
                <a:cs typeface="+mn-cs"/>
              </a:rPr>
              <a:t>Panchapakesan</a:t>
            </a:r>
            <a:r>
              <a:rPr altLang="en-GB" dirty="0" kern="1200" lang="en-GB" sz="1200">
                <a:solidFill>
                  <a:schemeClr val="tx1"/>
                </a:solidFill>
                <a:effectLst/>
                <a:latin typeface="+mn-lt"/>
                <a:ea typeface="+mn-ea"/>
                <a:cs typeface="+mn-cs"/>
              </a:rPr>
              <a:t> and </a:t>
            </a:r>
            <a:r>
              <a:rPr altLang="en-GB" dirty="0" err="1" kern="1200" lang="en-GB" sz="1200">
                <a:solidFill>
                  <a:schemeClr val="tx1"/>
                </a:solidFill>
                <a:effectLst/>
                <a:latin typeface="+mn-lt"/>
                <a:ea typeface="+mn-ea"/>
                <a:cs typeface="+mn-cs"/>
              </a:rPr>
              <a:t>Jiseen</a:t>
            </a:r>
            <a:r>
              <a:rPr altLang="en-GB" dirty="0" kern="1200" lang="en-GB" sz="1200">
                <a:solidFill>
                  <a:schemeClr val="tx1"/>
                </a:solidFill>
                <a:effectLst/>
                <a:latin typeface="+mn-lt"/>
                <a:ea typeface="+mn-ea"/>
                <a:cs typeface="+mn-cs"/>
              </a:rPr>
              <a:t>, 2020). This practice in the long term has made JW Marriott Grosvenor House London an icon of London and a great historic heritage property. </a:t>
            </a:r>
          </a:p>
          <a:p>
            <a:endParaRPr altLang="en-GB" dirty="0" lang="en-GB"/>
          </a:p>
        </p:txBody>
      </p:sp>
      <p:sp>
        <p:nvSpPr>
          <p:cNvPr id="4" name="Slide Number Placeholder 3"/>
          <p:cNvSpPr>
            <a:spLocks noGrp="1"/>
          </p:cNvSpPr>
          <p:nvPr>
            <p:ph idx="10" sz="quarter" type="sldNum"/>
          </p:nvPr>
        </p:nvSpPr>
        <p:spPr/>
        <p:txBody>
          <a:bodyPr numCol="1"/>
          <a:lstStyle/>
          <a:p>
            <a:fld id="{D5481888-479E-49CC-87EF-E37360D56E0C}" type="slidenum">
              <a:rPr altLang="en-GB" lang="en-GB" smtClean="0"/>
              <a:t>9</a:t>
            </a:fld>
            <a:endParaRPr altLang="en-GB" lang="en-GB"/>
          </a:p>
        </p:txBody>
      </p:sp>
    </p:spTree>
    <p:extLst>
      <p:ext uri="{BB962C8B-B14F-4D97-AF65-F5344CB8AC3E}">
        <p14:creationId xmlns:p14="http://schemas.microsoft.com/office/powerpoint/2010/main" val="28554278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pPr algn="l" defTabSz="914400" eaLnBrk="1" hangingPunct="1" indent="0" latinLnBrk="0" lvl="0" marL="0" marR="0" rtl="0">
              <a:lnSpc>
                <a:spcPct val="100000"/>
              </a:lnSpc>
              <a:spcBef>
                <a:spcPts val="0"/>
              </a:spcBef>
              <a:spcAft>
                <a:spcPts val="0"/>
              </a:spcAft>
              <a:buClrTx/>
              <a:buSzTx/>
              <a:buFontTx/>
              <a:buNone/>
              <a:tabLst/>
              <a:defRPr/>
            </a:pPr>
            <a:r>
              <a:rPr altLang="en-GB" b="1" dirty="0" kern="1200" lang="en-GB" sz="1200">
                <a:solidFill>
                  <a:schemeClr val="tx1"/>
                </a:solidFill>
                <a:effectLst/>
                <a:latin typeface="+mn-lt"/>
                <a:ea typeface="+mn-ea"/>
                <a:cs typeface="+mn-cs"/>
              </a:rPr>
              <a:t>Importance of Hospitality</a:t>
            </a:r>
            <a:endParaRPr altLang="en-GB" dirty="0" kern="1200" lang="en-GB" sz="1200">
              <a:solidFill>
                <a:schemeClr val="tx1"/>
              </a:solidFill>
              <a:effectLst/>
              <a:latin typeface="+mn-lt"/>
              <a:ea typeface="+mn-ea"/>
              <a:cs typeface="+mn-cs"/>
            </a:endParaRPr>
          </a:p>
          <a:p>
            <a:pPr algn="l" defTabSz="914400" eaLnBrk="1" hangingPunct="1" indent="0" latinLnBrk="0" lvl="0" marL="0" marR="0" rtl="0">
              <a:lnSpc>
                <a:spcPct val="100000"/>
              </a:lnSpc>
              <a:spcBef>
                <a:spcPts val="0"/>
              </a:spcBef>
              <a:spcAft>
                <a:spcPts val="0"/>
              </a:spcAft>
              <a:buClrTx/>
              <a:buSzTx/>
              <a:buFontTx/>
              <a:buNone/>
              <a:tabLst/>
              <a:defRPr/>
            </a:pPr>
            <a:r>
              <a:rPr altLang="en-GB" dirty="0" kern="1200" lang="en-GB" sz="1200">
                <a:solidFill>
                  <a:schemeClr val="tx1"/>
                </a:solidFill>
                <a:effectLst/>
                <a:latin typeface="+mn-lt"/>
                <a:ea typeface="+mn-ea"/>
                <a:cs typeface="+mn-cs"/>
              </a:rPr>
              <a:t>Hospitality refers to the fact of making people feel valued and applauded giving them a special feel of welcome and going the extra mile to enhance their experience. It is a very important part of the world business market, especially the UK in the UK is worth more than 18.2 billion pounds </a:t>
            </a:r>
            <a:r>
              <a:rPr dirty="0" kern="1200" lang="en-US" sz="1200">
                <a:solidFill>
                  <a:schemeClr val="tx1"/>
                </a:solidFill>
                <a:effectLst/>
                <a:latin typeface="+mn-lt"/>
                <a:ea typeface="+mn-ea"/>
                <a:cs typeface="+mn-cs"/>
              </a:rPr>
              <a:t>(Mordor Intelligence, 2023)</a:t>
            </a:r>
            <a:r>
              <a:rPr altLang="en-GB" dirty="0" kern="1200" lang="en-GB" sz="1200">
                <a:solidFill>
                  <a:schemeClr val="tx1"/>
                </a:solidFill>
                <a:effectLst/>
                <a:latin typeface="+mn-lt"/>
                <a:ea typeface="+mn-ea"/>
                <a:cs typeface="+mn-cs"/>
              </a:rPr>
              <a:t>. It is UK’s one of the most promising industries and it also provides numerous opportunities to young talents, which makes it a big employer as well (</a:t>
            </a:r>
            <a:r>
              <a:rPr altLang="en-GB" dirty="0" err="1" kern="1200" lang="en-GB" sz="1200">
                <a:solidFill>
                  <a:schemeClr val="tx1"/>
                </a:solidFill>
                <a:effectLst/>
                <a:latin typeface="+mn-lt"/>
                <a:ea typeface="+mn-ea"/>
                <a:cs typeface="+mn-cs"/>
              </a:rPr>
              <a:t>Minwoo</a:t>
            </a:r>
            <a:r>
              <a:rPr altLang="en-GB" dirty="0" kern="1200" lang="en-GB" sz="1200">
                <a:solidFill>
                  <a:schemeClr val="tx1"/>
                </a:solidFill>
                <a:effectLst/>
                <a:latin typeface="+mn-lt"/>
                <a:ea typeface="+mn-ea"/>
                <a:cs typeface="+mn-cs"/>
              </a:rPr>
              <a:t> et al., 2019). Through proper practice of hospitality businesses can have the opportunity to stand out in a competitive market. This practice also creates more competition in a market that eventually benefits the country and the visitors. </a:t>
            </a:r>
          </a:p>
          <a:p>
            <a:endParaRPr altLang="en-GB" dirty="0" lang="en-GB"/>
          </a:p>
        </p:txBody>
      </p:sp>
      <p:sp>
        <p:nvSpPr>
          <p:cNvPr id="4" name="Slide Number Placeholder 3"/>
          <p:cNvSpPr>
            <a:spLocks noGrp="1"/>
          </p:cNvSpPr>
          <p:nvPr>
            <p:ph idx="10" sz="quarter" type="sldNum"/>
          </p:nvPr>
        </p:nvSpPr>
        <p:spPr/>
        <p:txBody>
          <a:bodyPr numCol="1"/>
          <a:lstStyle/>
          <a:p>
            <a:fld id="{D5481888-479E-49CC-87EF-E37360D56E0C}" type="slidenum">
              <a:rPr altLang="en-GB" lang="en-GB" smtClean="0"/>
              <a:t>10</a:t>
            </a:fld>
            <a:endParaRPr altLang="en-GB" lang="en-GB"/>
          </a:p>
        </p:txBody>
      </p:sp>
    </p:spTree>
    <p:extLst>
      <p:ext uri="{BB962C8B-B14F-4D97-AF65-F5344CB8AC3E}">
        <p14:creationId xmlns:p14="http://schemas.microsoft.com/office/powerpoint/2010/main" val="3731912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altLang="en-GB" b="1" dirty="0" kern="1200" lang="en-GB" sz="1200">
                <a:solidFill>
                  <a:schemeClr val="tx1"/>
                </a:solidFill>
                <a:effectLst/>
                <a:latin typeface="+mn-lt"/>
                <a:ea typeface="+mn-ea"/>
                <a:cs typeface="+mn-cs"/>
              </a:rPr>
              <a:t>The way hotels meet/exceed guest expectations</a:t>
            </a:r>
          </a:p>
          <a:p>
            <a:r>
              <a:rPr altLang="en-GB" dirty="0" kern="1200" lang="en-GB" sz="1200">
                <a:solidFill>
                  <a:schemeClr val="tx1"/>
                </a:solidFill>
                <a:effectLst/>
                <a:latin typeface="+mn-lt"/>
                <a:ea typeface="+mn-ea"/>
                <a:cs typeface="+mn-cs"/>
              </a:rPr>
              <a:t>To meet and exceed the expectations of customers the hotel first needs to understand the requirements their guests have (</a:t>
            </a:r>
            <a:r>
              <a:rPr altLang="en-GB" dirty="0" err="1" kern="1200" lang="en-GB" sz="1200">
                <a:solidFill>
                  <a:schemeClr val="tx1"/>
                </a:solidFill>
                <a:effectLst/>
                <a:latin typeface="+mn-lt"/>
                <a:ea typeface="+mn-ea"/>
                <a:cs typeface="+mn-cs"/>
              </a:rPr>
              <a:t>Hoppall</a:t>
            </a:r>
            <a:r>
              <a:rPr altLang="en-GB" dirty="0" kern="1200" lang="en-GB" sz="1200">
                <a:solidFill>
                  <a:schemeClr val="tx1"/>
                </a:solidFill>
                <a:effectLst/>
                <a:latin typeface="+mn-lt"/>
                <a:ea typeface="+mn-ea"/>
                <a:cs typeface="+mn-cs"/>
              </a:rPr>
              <a:t>, 2015). Understanding the requirements can be done through different strategies. One of the most vividly used strategies is to make good communication with guests and discuss with them about their requirements. In other cases, the hotel can take initiative from their end. It is possible by properly understanding what the guests might be looking for or just by providing the guests with facilities and products that the guests have not asked for (Ford, 2020). </a:t>
            </a:r>
          </a:p>
          <a:p>
            <a:endParaRPr altLang="en-GB" dirty="0" lang="en-GB"/>
          </a:p>
        </p:txBody>
      </p:sp>
      <p:sp>
        <p:nvSpPr>
          <p:cNvPr id="4" name="Slide Number Placeholder 3"/>
          <p:cNvSpPr>
            <a:spLocks noGrp="1"/>
          </p:cNvSpPr>
          <p:nvPr>
            <p:ph idx="10" sz="quarter" type="sldNum"/>
          </p:nvPr>
        </p:nvSpPr>
        <p:spPr/>
        <p:txBody>
          <a:bodyPr numCol="1"/>
          <a:lstStyle/>
          <a:p>
            <a:fld id="{D5481888-479E-49CC-87EF-E37360D56E0C}" type="slidenum">
              <a:rPr altLang="en-GB" lang="en-GB" smtClean="0"/>
              <a:t>11</a:t>
            </a:fld>
            <a:endParaRPr altLang="en-GB" lang="en-GB"/>
          </a:p>
        </p:txBody>
      </p:sp>
    </p:spTree>
    <p:extLst>
      <p:ext uri="{BB962C8B-B14F-4D97-AF65-F5344CB8AC3E}">
        <p14:creationId xmlns:p14="http://schemas.microsoft.com/office/powerpoint/2010/main" val="2733581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256"/>
        <p:cNvGrpSpPr/>
        <p:nvPr/>
      </p:nvGrpSpPr>
      <p:grpSpPr>
        <a:xfrm>
          <a:off x="0" y="0"/>
          <a:ext cx="0" cy="0"/>
          <a:chOff x="0" y="0"/>
          <a:chExt cx="0" cy="0"/>
        </a:xfrm>
      </p:grpSpPr>
      <p:sp>
        <p:nvSpPr>
          <p:cNvPr id="257" name="Google Shape;257;p19:notes"/>
          <p:cNvSpPr>
            <a:spLocks noChangeAspect="1" noGrp="1" noRot="1"/>
          </p:cNvSpPr>
          <p:nvPr>
            <p:ph idx="2" type="sldImg"/>
          </p:nvPr>
        </p:nvSpPr>
        <p:spPr>
          <a:xfrm>
            <a:off x="685800" y="1143000"/>
            <a:ext cx="5486400" cy="3086100"/>
          </a:xfrm>
          <a:custGeom>
            <a:avLst/>
            <a:gdLst/>
            <a:ahLst/>
            <a:cxnLst/>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type="none" w="sm"/>
            <a:tailEnd len="sm" type="none" w="sm"/>
          </a:ln>
        </p:spPr>
      </p:sp>
      <p:sp>
        <p:nvSpPr>
          <p:cNvPr id="258" name="Google Shape;258;p19:notes"/>
          <p:cNvSpPr txBox="1">
            <a:spLocks noGrp="1"/>
          </p:cNvSpPr>
          <p:nvPr>
            <p:ph idx="1" type="body"/>
          </p:nvPr>
        </p:nvSpPr>
        <p:spPr>
          <a:xfrm>
            <a:off x="685800" y="4400550"/>
            <a:ext cx="5486400" cy="3600450"/>
          </a:xfrm>
          <a:prstGeom prst="rect">
            <a:avLst/>
          </a:prstGeom>
          <a:noFill/>
          <a:ln>
            <a:noFill/>
          </a:ln>
        </p:spPr>
        <p:txBody>
          <a:bodyPr anchor="t" anchorCtr="0" bIns="45700" lIns="91425" numCol="1" rIns="91425" spcFirstLastPara="1" tIns="45700" wrap="square">
            <a:noAutofit/>
          </a:bodyPr>
          <a:lstStyle/>
          <a:p>
            <a:r>
              <a:rPr altLang="en-GB" b="1" dirty="0" kern="1200" lang="en-GB" sz="1200">
                <a:solidFill>
                  <a:schemeClr val="tx1"/>
                </a:solidFill>
                <a:effectLst/>
                <a:latin typeface="+mn-lt"/>
                <a:ea typeface="+mn-ea"/>
                <a:cs typeface="+mn-cs"/>
              </a:rPr>
              <a:t>Conclusion</a:t>
            </a:r>
          </a:p>
          <a:p>
            <a:r>
              <a:rPr altLang="en-GB" dirty="0" kern="1200" lang="en-GB" sz="1200">
                <a:solidFill>
                  <a:schemeClr val="tx1"/>
                </a:solidFill>
                <a:effectLst/>
                <a:latin typeface="+mn-lt"/>
                <a:ea typeface="+mn-ea"/>
                <a:cs typeface="+mn-cs"/>
              </a:rPr>
              <a:t>The presentation has considered a detailed discussion of the hospitality industry and the way it includes quality service, hospitality and guest services in their practices. The presentation has also included a set of verified references to enhance the academic quality of the presentation. The presentation has highlighted the way JW Marriott Grosvenor House London targets their customers and makes the best out of their targeting initiatives. The importance of hospitality in business has also been highlighted to portray the way hospitality practices have helped in making businesses stand out. The presentation has justified the agenda it proposed which has been to understand the role and importance of different factors in the hospitality sector. </a:t>
            </a:r>
          </a:p>
          <a:p>
            <a:pPr algn="l" indent="0" lvl="0" marL="0" rtl="0">
              <a:spcBef>
                <a:spcPts val="0"/>
              </a:spcBef>
              <a:spcAft>
                <a:spcPts val="0"/>
              </a:spcAft>
              <a:buNone/>
            </a:pPr>
            <a:endParaRPr dirty="0"/>
          </a:p>
        </p:txBody>
      </p:sp>
      <p:sp>
        <p:nvSpPr>
          <p:cNvPr id="259" name="Google Shape;259;p19:notes"/>
          <p:cNvSpPr txBox="1">
            <a:spLocks noGrp="1"/>
          </p:cNvSpPr>
          <p:nvPr>
            <p:ph idx="12" type="sldNum"/>
          </p:nvPr>
        </p:nvSpPr>
        <p:spPr>
          <a:xfrm>
            <a:off x="3884613" y="8685213"/>
            <a:ext cx="2971800" cy="458787"/>
          </a:xfrm>
          <a:prstGeom prst="rect">
            <a:avLst/>
          </a:prstGeom>
          <a:noFill/>
          <a:ln>
            <a:noFill/>
          </a:ln>
        </p:spPr>
        <p:txBody>
          <a:bodyPr anchor="b" anchorCtr="0" bIns="45700" lIns="91425" numCol="1" rIns="91425" spcFirstLastPara="1" tIns="45700" wrap="square">
            <a:noAutofit/>
          </a:bodyPr>
          <a:lstStyle/>
          <a:p>
            <a:pPr algn="r" indent="0" lvl="0" marL="0" rtl="0">
              <a:spcBef>
                <a:spcPts val="0"/>
              </a:spcBef>
              <a:spcAft>
                <a:spcPts val="0"/>
              </a:spcAft>
              <a:buNone/>
            </a:pPr>
            <a:fld id="{00000000-1234-1234-1234-123412341234}" type="slidenum">
              <a:rPr altLang="en-GB" lang="en-GB"/>
              <a:t>12</a:t>
            </a:fld>
            <a:endParaRPr/>
          </a:p>
        </p:txBody>
      </p:sp>
    </p:spTree>
    <p:extLst>
      <p:ext uri="{BB962C8B-B14F-4D97-AF65-F5344CB8AC3E}">
        <p14:creationId xmlns:p14="http://schemas.microsoft.com/office/powerpoint/2010/main" val="14809938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267"/>
        <p:cNvGrpSpPr/>
        <p:nvPr/>
      </p:nvGrpSpPr>
      <p:grpSpPr>
        <a:xfrm>
          <a:off x="0" y="0"/>
          <a:ext cx="0" cy="0"/>
          <a:chOff x="0" y="0"/>
          <a:chExt cx="0" cy="0"/>
        </a:xfrm>
      </p:grpSpPr>
      <p:sp>
        <p:nvSpPr>
          <p:cNvPr id="268" name="Google Shape;268;p20:notes"/>
          <p:cNvSpPr>
            <a:spLocks noChangeAspect="1" noGrp="1" noRot="1"/>
          </p:cNvSpPr>
          <p:nvPr>
            <p:ph idx="2" type="sldImg"/>
          </p:nvPr>
        </p:nvSpPr>
        <p:spPr>
          <a:xfrm>
            <a:off x="685800" y="1143000"/>
            <a:ext cx="5486400" cy="3086100"/>
          </a:xfrm>
          <a:custGeom>
            <a:avLst/>
            <a:gdLst/>
            <a:ahLst/>
            <a:cxnLst/>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type="none" w="sm"/>
            <a:tailEnd len="sm" type="none" w="sm"/>
          </a:ln>
        </p:spPr>
      </p:sp>
      <p:sp>
        <p:nvSpPr>
          <p:cNvPr id="269" name="Google Shape;269;p20:notes"/>
          <p:cNvSpPr txBox="1">
            <a:spLocks noGrp="1"/>
          </p:cNvSpPr>
          <p:nvPr>
            <p:ph idx="1" type="body"/>
          </p:nvPr>
        </p:nvSpPr>
        <p:spPr>
          <a:xfrm>
            <a:off x="685800" y="4400550"/>
            <a:ext cx="5486400" cy="3600450"/>
          </a:xfrm>
          <a:prstGeom prst="rect">
            <a:avLst/>
          </a:prstGeom>
          <a:noFill/>
          <a:ln>
            <a:noFill/>
          </a:ln>
        </p:spPr>
        <p:txBody>
          <a:bodyPr anchor="t" anchorCtr="0" bIns="45700" lIns="91425" numCol="1" rIns="91425" spcFirstLastPara="1" tIns="45700" wrap="square">
            <a:noAutofit/>
          </a:bodyPr>
          <a:lstStyle/>
          <a:p>
            <a:r>
              <a:rPr altLang="en-GB" b="1" dirty="0" kern="1200" lang="en-GB" sz="1200">
                <a:solidFill>
                  <a:schemeClr val="tx1"/>
                </a:solidFill>
                <a:effectLst/>
                <a:latin typeface="+mn-lt"/>
                <a:ea typeface="+mn-ea"/>
                <a:cs typeface="+mn-cs"/>
              </a:rPr>
              <a:t>References</a:t>
            </a:r>
          </a:p>
          <a:p>
            <a:r>
              <a:rPr altLang="en-GB" dirty="0" kern="1200" lang="en-GB" sz="1200">
                <a:solidFill>
                  <a:schemeClr val="tx1"/>
                </a:solidFill>
                <a:effectLst/>
                <a:latin typeface="+mn-lt"/>
                <a:ea typeface="+mn-ea"/>
                <a:cs typeface="+mn-cs"/>
              </a:rPr>
              <a:t>Ford, R.C (2020) Managing hospitality organizations: achieving excellence in the guest experience, SAGE Publications</a:t>
            </a:r>
          </a:p>
          <a:p>
            <a:r>
              <a:rPr altLang="en-GB" dirty="0" err="1" kern="1200" lang="en-GB" sz="1200">
                <a:solidFill>
                  <a:schemeClr val="tx1"/>
                </a:solidFill>
                <a:effectLst/>
                <a:latin typeface="+mn-lt"/>
                <a:ea typeface="+mn-ea"/>
                <a:cs typeface="+mn-cs"/>
              </a:rPr>
              <a:t>Hoppall</a:t>
            </a:r>
            <a:r>
              <a:rPr altLang="en-GB" dirty="0" kern="1200" lang="en-GB" sz="1200">
                <a:solidFill>
                  <a:schemeClr val="tx1"/>
                </a:solidFill>
                <a:effectLst/>
                <a:latin typeface="+mn-lt"/>
                <a:ea typeface="+mn-ea"/>
                <a:cs typeface="+mn-cs"/>
              </a:rPr>
              <a:t> M. (2015) Five Star Service: How to deliver Exceptional Customer Service, Pearson, London</a:t>
            </a:r>
          </a:p>
          <a:p>
            <a:r>
              <a:rPr altLang="en-GB" dirty="0" kern="1200" lang="en-GB" sz="1200">
                <a:solidFill>
                  <a:schemeClr val="tx1"/>
                </a:solidFill>
                <a:effectLst/>
                <a:latin typeface="+mn-lt"/>
                <a:ea typeface="+mn-ea"/>
                <a:cs typeface="+mn-cs"/>
              </a:rPr>
              <a:t>JW MARRIOTT, (2023). </a:t>
            </a:r>
            <a:r>
              <a:rPr altLang="en-GB" dirty="0" i="1" kern="1200" lang="en-GB" sz="1200">
                <a:solidFill>
                  <a:schemeClr val="tx1"/>
                </a:solidFill>
                <a:effectLst/>
                <a:latin typeface="+mn-lt"/>
                <a:ea typeface="+mn-ea"/>
                <a:cs typeface="+mn-cs"/>
              </a:rPr>
              <a:t>JW MARRIOTT GROSVENOR HOUSE LONDON. </a:t>
            </a:r>
            <a:r>
              <a:rPr altLang="en-GB" dirty="0" kern="1200" lang="en-GB" sz="1200">
                <a:solidFill>
                  <a:schemeClr val="tx1"/>
                </a:solidFill>
                <a:effectLst/>
                <a:latin typeface="+mn-lt"/>
                <a:ea typeface="+mn-ea"/>
                <a:cs typeface="+mn-cs"/>
              </a:rPr>
              <a:t>[Online] Available at: </a:t>
            </a:r>
            <a:r>
              <a:rPr altLang="en-GB" dirty="0" kern="1200" lang="en-GB" sz="1200" u="sng">
                <a:solidFill>
                  <a:schemeClr val="tx1"/>
                </a:solidFill>
                <a:effectLst/>
                <a:latin typeface="+mn-lt"/>
                <a:ea typeface="+mn-ea"/>
                <a:cs typeface="+mn-cs"/>
                <a:hlinkClick r:id="rId3"/>
              </a:rPr>
              <a:t>https://www.marriott.com/en-us/hotels/longh-jw-marriott-grosvenor-house-london/overview/</a:t>
            </a:r>
            <a:r>
              <a:rPr altLang="en-GB" dirty="0" kern="1200" lang="en-GB" sz="1200">
                <a:solidFill>
                  <a:schemeClr val="tx1"/>
                </a:solidFill>
                <a:effectLst/>
                <a:latin typeface="+mn-lt"/>
                <a:ea typeface="+mn-ea"/>
                <a:cs typeface="+mn-cs"/>
              </a:rPr>
              <a:t> [Accessed 04 October 2023].</a:t>
            </a:r>
          </a:p>
          <a:p>
            <a:r>
              <a:rPr altLang="en-GB" dirty="0" err="1" kern="1200" lang="en-GB" sz="1200">
                <a:solidFill>
                  <a:schemeClr val="tx1"/>
                </a:solidFill>
                <a:effectLst/>
                <a:latin typeface="+mn-lt"/>
                <a:ea typeface="+mn-ea"/>
                <a:cs typeface="+mn-cs"/>
              </a:rPr>
              <a:t>Marinakou</a:t>
            </a:r>
            <a:r>
              <a:rPr altLang="en-GB" dirty="0" kern="1200" lang="en-GB" sz="1200">
                <a:solidFill>
                  <a:schemeClr val="tx1"/>
                </a:solidFill>
                <a:effectLst/>
                <a:latin typeface="+mn-lt"/>
                <a:ea typeface="+mn-ea"/>
                <a:cs typeface="+mn-cs"/>
              </a:rPr>
              <a:t>, E. and </a:t>
            </a:r>
            <a:r>
              <a:rPr altLang="en-GB" dirty="0" err="1" kern="1200" lang="en-GB" sz="1200">
                <a:solidFill>
                  <a:schemeClr val="tx1"/>
                </a:solidFill>
                <a:effectLst/>
                <a:latin typeface="+mn-lt"/>
                <a:ea typeface="+mn-ea"/>
                <a:cs typeface="+mn-cs"/>
              </a:rPr>
              <a:t>Giousmpasoglou</a:t>
            </a:r>
            <a:r>
              <a:rPr altLang="en-GB" dirty="0" kern="1200" lang="en-GB" sz="1200">
                <a:solidFill>
                  <a:schemeClr val="tx1"/>
                </a:solidFill>
                <a:effectLst/>
                <a:latin typeface="+mn-lt"/>
                <a:ea typeface="+mn-ea"/>
                <a:cs typeface="+mn-cs"/>
              </a:rPr>
              <a:t>, C., (2019). Talent management and retention strategies in luxury hotels: evidence from four countries. International Journal of Contemporary Hospitality Management, 31(10), pp.3855-3878.</a:t>
            </a:r>
          </a:p>
          <a:p>
            <a:r>
              <a:rPr altLang="en-GB" dirty="0" err="1" kern="1200" lang="en-GB" sz="1200">
                <a:solidFill>
                  <a:schemeClr val="tx1"/>
                </a:solidFill>
                <a:effectLst/>
                <a:latin typeface="+mn-lt"/>
                <a:ea typeface="+mn-ea"/>
                <a:cs typeface="+mn-cs"/>
              </a:rPr>
              <a:t>Minwoo</a:t>
            </a:r>
            <a:r>
              <a:rPr altLang="en-GB" dirty="0" kern="1200" lang="en-GB" sz="1200">
                <a:solidFill>
                  <a:schemeClr val="tx1"/>
                </a:solidFill>
                <a:effectLst/>
                <a:latin typeface="+mn-lt"/>
                <a:ea typeface="+mn-ea"/>
                <a:cs typeface="+mn-cs"/>
              </a:rPr>
              <a:t>, L. </a:t>
            </a:r>
            <a:r>
              <a:rPr altLang="en-GB" dirty="0" err="1" kern="1200" lang="en-GB" sz="1200">
                <a:solidFill>
                  <a:schemeClr val="tx1"/>
                </a:solidFill>
                <a:effectLst/>
                <a:latin typeface="+mn-lt"/>
                <a:ea typeface="+mn-ea"/>
                <a:cs typeface="+mn-cs"/>
              </a:rPr>
              <a:t>Seonieang</a:t>
            </a:r>
            <a:r>
              <a:rPr altLang="en-GB" dirty="0" kern="1200" lang="en-GB" sz="1200">
                <a:solidFill>
                  <a:schemeClr val="tx1"/>
                </a:solidFill>
                <a:effectLst/>
                <a:latin typeface="+mn-lt"/>
                <a:ea typeface="+mn-ea"/>
                <a:cs typeface="+mn-cs"/>
              </a:rPr>
              <a:t>, L. Yoon, K (2019) multisensory experience for enhancing hotel guest experiences: Empirical evidence form big data analytics</a:t>
            </a:r>
          </a:p>
          <a:p>
            <a:r>
              <a:rPr altLang="en-GB" dirty="0" kern="1200" lang="en-GB" sz="1200">
                <a:solidFill>
                  <a:schemeClr val="tx1"/>
                </a:solidFill>
                <a:effectLst/>
                <a:latin typeface="+mn-lt"/>
                <a:ea typeface="+mn-ea"/>
                <a:cs typeface="+mn-cs"/>
              </a:rPr>
              <a:t>Mordor Intelligence, (2023). </a:t>
            </a:r>
            <a:r>
              <a:rPr altLang="en-GB" dirty="0" i="1" kern="1200" lang="en-GB" sz="1200">
                <a:solidFill>
                  <a:schemeClr val="tx1"/>
                </a:solidFill>
                <a:effectLst/>
                <a:latin typeface="+mn-lt"/>
                <a:ea typeface="+mn-ea"/>
                <a:cs typeface="+mn-cs"/>
              </a:rPr>
              <a:t>HOSPITALITY INDUSTRY IN UK SIZE &amp; SHARE ANALYSIS - GROWTH TRENDS &amp; FORECASTS (2023 - 2028). </a:t>
            </a:r>
            <a:r>
              <a:rPr altLang="en-GB" dirty="0" kern="1200" lang="en-GB" sz="1200">
                <a:solidFill>
                  <a:schemeClr val="tx1"/>
                </a:solidFill>
                <a:effectLst/>
                <a:latin typeface="+mn-lt"/>
                <a:ea typeface="+mn-ea"/>
                <a:cs typeface="+mn-cs"/>
              </a:rPr>
              <a:t>[Online] Available at: </a:t>
            </a:r>
            <a:r>
              <a:rPr altLang="en-GB" dirty="0" kern="1200" lang="en-GB" sz="1200" u="sng">
                <a:solidFill>
                  <a:schemeClr val="tx1"/>
                </a:solidFill>
                <a:effectLst/>
                <a:latin typeface="+mn-lt"/>
                <a:ea typeface="+mn-ea"/>
                <a:cs typeface="+mn-cs"/>
                <a:hlinkClick r:id="rId4"/>
              </a:rPr>
              <a:t>https://www.mordorintelligence.com/industry-reports/hospitality-industry-in-the-united-kingdom</a:t>
            </a:r>
            <a:r>
              <a:rPr altLang="en-GB" dirty="0" kern="1200" lang="en-GB" sz="1200">
                <a:solidFill>
                  <a:schemeClr val="tx1"/>
                </a:solidFill>
                <a:effectLst/>
                <a:latin typeface="+mn-lt"/>
                <a:ea typeface="+mn-ea"/>
                <a:cs typeface="+mn-cs"/>
              </a:rPr>
              <a:t> [Accessed 04 October 2023].</a:t>
            </a:r>
          </a:p>
          <a:p>
            <a:r>
              <a:rPr altLang="en-GB" dirty="0" err="1" kern="1200" lang="en-GB" sz="1200">
                <a:solidFill>
                  <a:schemeClr val="tx1"/>
                </a:solidFill>
                <a:effectLst/>
                <a:latin typeface="+mn-lt"/>
                <a:ea typeface="+mn-ea"/>
                <a:cs typeface="+mn-cs"/>
              </a:rPr>
              <a:t>Panchapakesan</a:t>
            </a:r>
            <a:r>
              <a:rPr altLang="en-GB" dirty="0" kern="1200" lang="en-GB" sz="1200">
                <a:solidFill>
                  <a:schemeClr val="tx1"/>
                </a:solidFill>
                <a:effectLst/>
                <a:latin typeface="+mn-lt"/>
                <a:ea typeface="+mn-ea"/>
                <a:cs typeface="+mn-cs"/>
              </a:rPr>
              <a:t>, P, </a:t>
            </a:r>
            <a:r>
              <a:rPr altLang="en-GB" dirty="0" err="1" kern="1200" lang="en-GB" sz="1200">
                <a:solidFill>
                  <a:schemeClr val="tx1"/>
                </a:solidFill>
                <a:effectLst/>
                <a:latin typeface="+mn-lt"/>
                <a:ea typeface="+mn-ea"/>
                <a:cs typeface="+mn-cs"/>
              </a:rPr>
              <a:t>Jiseen</a:t>
            </a:r>
            <a:r>
              <a:rPr altLang="en-GB" dirty="0" kern="1200" lang="en-GB" sz="1200">
                <a:solidFill>
                  <a:schemeClr val="tx1"/>
                </a:solidFill>
                <a:effectLst/>
                <a:latin typeface="+mn-lt"/>
                <a:ea typeface="+mn-ea"/>
                <a:cs typeface="+mn-cs"/>
              </a:rPr>
              <a:t>, A (2020) Guest satisfaction &amp; dissatisfaction in luxury hotels: An application on big data </a:t>
            </a:r>
          </a:p>
          <a:p>
            <a:r>
              <a:rPr altLang="en-GB" dirty="0" err="1" kern="1200" lang="en-GB" sz="1200">
                <a:solidFill>
                  <a:schemeClr val="tx1"/>
                </a:solidFill>
                <a:effectLst/>
                <a:latin typeface="+mn-lt"/>
                <a:ea typeface="+mn-ea"/>
                <a:cs typeface="+mn-cs"/>
              </a:rPr>
              <a:t>Soleman</a:t>
            </a:r>
            <a:r>
              <a:rPr altLang="en-GB" dirty="0" kern="1200" lang="en-GB" sz="1200">
                <a:solidFill>
                  <a:schemeClr val="tx1"/>
                </a:solidFill>
                <a:effectLst/>
                <a:latin typeface="+mn-lt"/>
                <a:ea typeface="+mn-ea"/>
                <a:cs typeface="+mn-cs"/>
              </a:rPr>
              <a:t>, M (2018) The heart of hospitality * a great hotel and restaurant leaders share their secrets, </a:t>
            </a:r>
            <a:r>
              <a:rPr altLang="en-GB" dirty="0" err="1" kern="1200" lang="en-GB" sz="1200">
                <a:solidFill>
                  <a:schemeClr val="tx1"/>
                </a:solidFill>
                <a:effectLst/>
                <a:latin typeface="+mn-lt"/>
                <a:ea typeface="+mn-ea"/>
                <a:cs typeface="+mn-cs"/>
              </a:rPr>
              <a:t>SelectBooks</a:t>
            </a:r>
            <a:endParaRPr altLang="en-GB" dirty="0" kern="1200" lang="en-GB" sz="1200">
              <a:solidFill>
                <a:schemeClr val="tx1"/>
              </a:solidFill>
              <a:effectLst/>
              <a:latin typeface="+mn-lt"/>
              <a:ea typeface="+mn-ea"/>
              <a:cs typeface="+mn-cs"/>
            </a:endParaRPr>
          </a:p>
          <a:p>
            <a:r>
              <a:rPr altLang="en-GB" dirty="0" err="1" kern="1200" lang="en-GB" sz="1200">
                <a:solidFill>
                  <a:schemeClr val="tx1"/>
                </a:solidFill>
                <a:effectLst/>
                <a:latin typeface="+mn-lt"/>
                <a:ea typeface="+mn-ea"/>
                <a:cs typeface="+mn-cs"/>
              </a:rPr>
              <a:t>Tsao</a:t>
            </a:r>
            <a:r>
              <a:rPr altLang="en-GB" dirty="0" kern="1200" lang="en-GB" sz="1200">
                <a:solidFill>
                  <a:schemeClr val="tx1"/>
                </a:solidFill>
                <a:effectLst/>
                <a:latin typeface="+mn-lt"/>
                <a:ea typeface="+mn-ea"/>
                <a:cs typeface="+mn-cs"/>
              </a:rPr>
              <a:t>, W.C (2018) Star Power: the effect of start rating on service recovery in the hotel industry</a:t>
            </a:r>
          </a:p>
          <a:p>
            <a:r>
              <a:rPr altLang="en-GB" dirty="0" kern="1200" lang="en-GB" sz="1200">
                <a:solidFill>
                  <a:schemeClr val="tx1"/>
                </a:solidFill>
                <a:effectLst/>
                <a:latin typeface="+mn-lt"/>
                <a:ea typeface="+mn-ea"/>
                <a:cs typeface="+mn-cs"/>
              </a:rPr>
              <a:t>Walker, J. (2021) Introduction to Hospitality. Pearson, London</a:t>
            </a:r>
          </a:p>
          <a:p>
            <a:r>
              <a:rPr altLang="en-GB" dirty="0" kern="1200" lang="en-GB" sz="1200">
                <a:solidFill>
                  <a:schemeClr val="tx1"/>
                </a:solidFill>
                <a:effectLst/>
                <a:latin typeface="+mn-lt"/>
                <a:ea typeface="+mn-ea"/>
                <a:cs typeface="+mn-cs"/>
              </a:rPr>
              <a:t>Wood, RC (2015) Hospitality Management a brief introduction, Sage, London</a:t>
            </a:r>
          </a:p>
          <a:p>
            <a:pPr algn="l" indent="0" lvl="0" marL="0" rtl="0">
              <a:spcBef>
                <a:spcPts val="0"/>
              </a:spcBef>
              <a:spcAft>
                <a:spcPts val="0"/>
              </a:spcAft>
              <a:buNone/>
            </a:pPr>
            <a:endParaRPr b="1" dirty="0" sz="1200">
              <a:solidFill>
                <a:schemeClr val="dk1"/>
              </a:solidFill>
              <a:latin typeface="Calibri"/>
              <a:ea typeface="Calibri"/>
              <a:cs typeface="Calibri"/>
              <a:sym typeface="Calibri"/>
            </a:endParaRPr>
          </a:p>
        </p:txBody>
      </p:sp>
      <p:sp>
        <p:nvSpPr>
          <p:cNvPr id="270" name="Google Shape;270;p20:notes"/>
          <p:cNvSpPr txBox="1">
            <a:spLocks noGrp="1"/>
          </p:cNvSpPr>
          <p:nvPr>
            <p:ph idx="12" type="sldNum"/>
          </p:nvPr>
        </p:nvSpPr>
        <p:spPr>
          <a:xfrm>
            <a:off x="3884613" y="8685213"/>
            <a:ext cx="2971800" cy="458787"/>
          </a:xfrm>
          <a:prstGeom prst="rect">
            <a:avLst/>
          </a:prstGeom>
          <a:noFill/>
          <a:ln>
            <a:noFill/>
          </a:ln>
        </p:spPr>
        <p:txBody>
          <a:bodyPr anchor="b" anchorCtr="0" bIns="45700" lIns="91425" numCol="1" rIns="91425" spcFirstLastPara="1" tIns="45700" wrap="square">
            <a:noAutofit/>
          </a:bodyPr>
          <a:lstStyle/>
          <a:p>
            <a:pPr algn="r" indent="0" lvl="0" marL="0" rtl="0">
              <a:spcBef>
                <a:spcPts val="0"/>
              </a:spcBef>
              <a:spcAft>
                <a:spcPts val="0"/>
              </a:spcAft>
              <a:buNone/>
            </a:pPr>
            <a:fld id="{00000000-1234-1234-1234-123412341234}" type="slidenum">
              <a:rPr altLang="en-GB" lang="en-GB"/>
              <a:t>13</a:t>
            </a:fld>
            <a:endParaRPr/>
          </a:p>
        </p:txBody>
      </p:sp>
    </p:spTree>
    <p:extLst>
      <p:ext uri="{BB962C8B-B14F-4D97-AF65-F5344CB8AC3E}">
        <p14:creationId xmlns:p14="http://schemas.microsoft.com/office/powerpoint/2010/main" val="22039715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 name="Shape 274"/>
        <p:cNvGrpSpPr/>
        <p:nvPr/>
      </p:nvGrpSpPr>
      <p:grpSpPr>
        <a:xfrm>
          <a:off x="0" y="0"/>
          <a:ext cx="0" cy="0"/>
          <a:chOff x="0" y="0"/>
          <a:chExt cx="0" cy="0"/>
        </a:xfrm>
      </p:grpSpPr>
      <p:sp>
        <p:nvSpPr>
          <p:cNvPr id="275" name="Google Shape;275;p21:notes"/>
          <p:cNvSpPr txBox="1">
            <a:spLocks noGrp="1"/>
          </p:cNvSpPr>
          <p:nvPr>
            <p:ph idx="1" type="body"/>
          </p:nvPr>
        </p:nvSpPr>
        <p:spPr>
          <a:xfrm>
            <a:off x="685800" y="4400550"/>
            <a:ext cx="5486400" cy="3600450"/>
          </a:xfrm>
          <a:prstGeom prst="rect">
            <a:avLst/>
          </a:prstGeom>
        </p:spPr>
        <p:txBody>
          <a:bodyPr anchor="t" anchorCtr="0" bIns="45700" lIns="91425" numCol="1" rIns="91425" spcFirstLastPara="1" tIns="45700" wrap="square">
            <a:noAutofit/>
          </a:bodyPr>
          <a:lstStyle/>
          <a:p>
            <a:pPr algn="l" indent="0" lvl="0" marL="0" rtl="0">
              <a:spcBef>
                <a:spcPts val="0"/>
              </a:spcBef>
              <a:spcAft>
                <a:spcPts val="0"/>
              </a:spcAft>
              <a:buNone/>
            </a:pPr>
            <a:endParaRPr dirty="0"/>
          </a:p>
        </p:txBody>
      </p:sp>
      <p:sp>
        <p:nvSpPr>
          <p:cNvPr id="276" name="Google Shape;276;p21:notes"/>
          <p:cNvSpPr>
            <a:spLocks noChangeAspect="1" noGrp="1" noRot="1"/>
          </p:cNvSpPr>
          <p:nvPr>
            <p:ph idx="2" type="sldImg"/>
          </p:nvPr>
        </p:nvSpPr>
        <p:spPr>
          <a:xfrm>
            <a:off x="685800" y="1143000"/>
            <a:ext cx="5486400" cy="3086100"/>
          </a:xfrm>
          <a:custGeom>
            <a:avLst/>
            <a:gdLst/>
            <a:ahLst/>
            <a:cxnLst/>
            <a:rect b="b" l="l" r="r" t="t"/>
            <a:pathLst>
              <a:path extrusionOk="0" h="120000" w="12000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7626310"/>
      </p:ext>
    </p:extLst>
  </p:cSld>
  <p:clrMapOvr>
    <a:masterClrMapping/>
  </p:clrMapOvr>
</p:notes>
</file>

<file path=ppt/slideLayouts/_rels/slideLayout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numCol="1"/>
          <a:lstStyle>
            <a:lvl1pPr algn="ctr">
              <a:defRPr sz="6000"/>
            </a:lvl1pPr>
          </a:lstStyle>
          <a:p>
            <a:r>
              <a:rPr lang="en-US"/>
              <a:t>Click to edit Master title style</a:t>
            </a:r>
            <a:endParaRPr altLang="en-GB" lang="en-GB"/>
          </a:p>
        </p:txBody>
      </p:sp>
      <p:sp>
        <p:nvSpPr>
          <p:cNvPr id="3" name="Subtitle 2"/>
          <p:cNvSpPr>
            <a:spLocks noGrp="1"/>
          </p:cNvSpPr>
          <p:nvPr>
            <p:ph idx="1" type="subTitle"/>
          </p:nvPr>
        </p:nvSpPr>
        <p:spPr>
          <a:xfrm>
            <a:off x="1524000" y="3602038"/>
            <a:ext cx="9144000" cy="1655762"/>
          </a:xfrm>
        </p:spPr>
        <p:txBody>
          <a:bodyPr numCol="1"/>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endParaRPr altLang="en-GB" lang="en-GB"/>
          </a:p>
        </p:txBody>
      </p:sp>
      <p:sp>
        <p:nvSpPr>
          <p:cNvPr id="4" name="Date Placeholder 3"/>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5" name="Footer Placeholder 4"/>
          <p:cNvSpPr>
            <a:spLocks noGrp="1"/>
          </p:cNvSpPr>
          <p:nvPr>
            <p:ph idx="11" sz="quarter" type="ftr"/>
          </p:nvPr>
        </p:nvSpPr>
        <p:spPr/>
        <p:txBody>
          <a:bodyPr numCol="1"/>
          <a:lstStyle/>
          <a:p>
            <a:endParaRPr altLang="en-GB" lang="en-GB"/>
          </a:p>
        </p:txBody>
      </p:sp>
      <p:sp>
        <p:nvSpPr>
          <p:cNvPr id="6" name="Slide Number Placeholder 5"/>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596476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altLang="en-GB" lang="en-GB"/>
          </a:p>
        </p:txBody>
      </p:sp>
      <p:sp>
        <p:nvSpPr>
          <p:cNvPr id="3" name="Content Placeholder 2"/>
          <p:cNvSpPr>
            <a:spLocks noGrp="1"/>
          </p:cNvSpPr>
          <p:nvPr>
            <p:ph idx="1"/>
          </p:nvPr>
        </p:nvSpPr>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4" name="Date Placeholder 3"/>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5" name="Footer Placeholder 4"/>
          <p:cNvSpPr>
            <a:spLocks noGrp="1"/>
          </p:cNvSpPr>
          <p:nvPr>
            <p:ph idx="11" sz="quarter" type="ftr"/>
          </p:nvPr>
        </p:nvSpPr>
        <p:spPr/>
        <p:txBody>
          <a:bodyPr numCol="1"/>
          <a:lstStyle/>
          <a:p>
            <a:endParaRPr altLang="en-GB" lang="en-GB"/>
          </a:p>
        </p:txBody>
      </p:sp>
      <p:sp>
        <p:nvSpPr>
          <p:cNvPr id="6" name="Slide Number Placeholder 5"/>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1514833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numCol="1"/>
          <a:lstStyle>
            <a:lvl1pPr>
              <a:defRPr sz="6000"/>
            </a:lvl1pPr>
          </a:lstStyle>
          <a:p>
            <a:r>
              <a:rPr lang="en-US"/>
              <a:t>Click to edit Master title style</a:t>
            </a:r>
            <a:endParaRPr altLang="en-GB" lang="en-GB"/>
          </a:p>
        </p:txBody>
      </p:sp>
      <p:sp>
        <p:nvSpPr>
          <p:cNvPr id="3" name="Text Placeholder 2"/>
          <p:cNvSpPr>
            <a:spLocks noGrp="1"/>
          </p:cNvSpPr>
          <p:nvPr>
            <p:ph idx="1" type="body"/>
          </p:nvPr>
        </p:nvSpPr>
        <p:spPr>
          <a:xfrm>
            <a:off x="831850" y="4589463"/>
            <a:ext cx="10515600" cy="1500187"/>
          </a:xfrm>
        </p:spPr>
        <p:txBody>
          <a:bodyPr numCol="1"/>
          <a:lstStyle>
            <a:lvl1pPr indent="0" marL="0">
              <a:buNone/>
              <a:defRPr sz="2400">
                <a:solidFill>
                  <a:schemeClr val="tx1">
                    <a:tint val="75000"/>
                  </a:schemeClr>
                </a:solidFill>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5" name="Footer Placeholder 4"/>
          <p:cNvSpPr>
            <a:spLocks noGrp="1"/>
          </p:cNvSpPr>
          <p:nvPr>
            <p:ph idx="11" sz="quarter" type="ftr"/>
          </p:nvPr>
        </p:nvSpPr>
        <p:spPr/>
        <p:txBody>
          <a:bodyPr numCol="1"/>
          <a:lstStyle/>
          <a:p>
            <a:endParaRPr altLang="en-GB" lang="en-GB"/>
          </a:p>
        </p:txBody>
      </p:sp>
      <p:sp>
        <p:nvSpPr>
          <p:cNvPr id="6" name="Slide Number Placeholder 5"/>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3068561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altLang="en-GB" lang="en-GB"/>
          </a:p>
        </p:txBody>
      </p:sp>
      <p:sp>
        <p:nvSpPr>
          <p:cNvPr id="3" name="Content Placeholder 2"/>
          <p:cNvSpPr>
            <a:spLocks noGrp="1"/>
          </p:cNvSpPr>
          <p:nvPr>
            <p:ph idx="1" sz="half"/>
          </p:nvPr>
        </p:nvSpPr>
        <p:spPr>
          <a:xfrm>
            <a:off x="838200" y="1825625"/>
            <a:ext cx="5181600" cy="435133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4" name="Content Placeholder 3"/>
          <p:cNvSpPr>
            <a:spLocks noGrp="1"/>
          </p:cNvSpPr>
          <p:nvPr>
            <p:ph idx="2" sz="half"/>
          </p:nvPr>
        </p:nvSpPr>
        <p:spPr>
          <a:xfrm>
            <a:off x="6172200" y="1825625"/>
            <a:ext cx="5181600" cy="435133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5" name="Date Placeholder 4"/>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6" name="Footer Placeholder 5"/>
          <p:cNvSpPr>
            <a:spLocks noGrp="1"/>
          </p:cNvSpPr>
          <p:nvPr>
            <p:ph idx="11" sz="quarter" type="ftr"/>
          </p:nvPr>
        </p:nvSpPr>
        <p:spPr/>
        <p:txBody>
          <a:bodyPr numCol="1"/>
          <a:lstStyle/>
          <a:p>
            <a:endParaRPr altLang="en-GB" lang="en-GB"/>
          </a:p>
        </p:txBody>
      </p:sp>
      <p:sp>
        <p:nvSpPr>
          <p:cNvPr id="7" name="Slide Number Placeholder 6"/>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3983472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numCol="1"/>
          <a:lstStyle/>
          <a:p>
            <a:r>
              <a:rPr lang="en-US"/>
              <a:t>Click to edit Master title style</a:t>
            </a:r>
            <a:endParaRPr altLang="en-GB" lang="en-GB"/>
          </a:p>
        </p:txBody>
      </p:sp>
      <p:sp>
        <p:nvSpPr>
          <p:cNvPr id="3" name="Text Placeholder 2"/>
          <p:cNvSpPr>
            <a:spLocks noGrp="1"/>
          </p:cNvSpPr>
          <p:nvPr>
            <p:ph idx="1" type="body"/>
          </p:nvPr>
        </p:nvSpPr>
        <p:spPr>
          <a:xfrm>
            <a:off x="839788" y="1681163"/>
            <a:ext cx="5157787" cy="823912"/>
          </a:xfrm>
        </p:spPr>
        <p:txBody>
          <a:bodyPr anchor="b" numCol="1"/>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4" name="Content Placeholder 3"/>
          <p:cNvSpPr>
            <a:spLocks noGrp="1"/>
          </p:cNvSpPr>
          <p:nvPr>
            <p:ph idx="2" sz="half"/>
          </p:nvPr>
        </p:nvSpPr>
        <p:spPr>
          <a:xfrm>
            <a:off x="839788" y="2505075"/>
            <a:ext cx="5157787" cy="368458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5" name="Text Placeholder 4"/>
          <p:cNvSpPr>
            <a:spLocks noGrp="1"/>
          </p:cNvSpPr>
          <p:nvPr>
            <p:ph idx="3" sz="quarter" type="body"/>
          </p:nvPr>
        </p:nvSpPr>
        <p:spPr>
          <a:xfrm>
            <a:off x="6172200" y="1681163"/>
            <a:ext cx="5183188" cy="823912"/>
          </a:xfrm>
        </p:spPr>
        <p:txBody>
          <a:bodyPr anchor="b" numCol="1"/>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6" name="Content Placeholder 5"/>
          <p:cNvSpPr>
            <a:spLocks noGrp="1"/>
          </p:cNvSpPr>
          <p:nvPr>
            <p:ph idx="4" sz="quarter"/>
          </p:nvPr>
        </p:nvSpPr>
        <p:spPr>
          <a:xfrm>
            <a:off x="6172200" y="2505075"/>
            <a:ext cx="5183188" cy="368458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7" name="Date Placeholder 6"/>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8" name="Footer Placeholder 7"/>
          <p:cNvSpPr>
            <a:spLocks noGrp="1"/>
          </p:cNvSpPr>
          <p:nvPr>
            <p:ph idx="11" sz="quarter" type="ftr"/>
          </p:nvPr>
        </p:nvSpPr>
        <p:spPr/>
        <p:txBody>
          <a:bodyPr numCol="1"/>
          <a:lstStyle/>
          <a:p>
            <a:endParaRPr altLang="en-GB" lang="en-GB"/>
          </a:p>
        </p:txBody>
      </p:sp>
      <p:sp>
        <p:nvSpPr>
          <p:cNvPr id="9" name="Slide Number Placeholder 8"/>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1874137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altLang="en-GB" lang="en-GB"/>
          </a:p>
        </p:txBody>
      </p:sp>
      <p:sp>
        <p:nvSpPr>
          <p:cNvPr id="3" name="Date Placeholder 2"/>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4" name="Footer Placeholder 3"/>
          <p:cNvSpPr>
            <a:spLocks noGrp="1"/>
          </p:cNvSpPr>
          <p:nvPr>
            <p:ph idx="11" sz="quarter" type="ftr"/>
          </p:nvPr>
        </p:nvSpPr>
        <p:spPr/>
        <p:txBody>
          <a:bodyPr numCol="1"/>
          <a:lstStyle/>
          <a:p>
            <a:endParaRPr altLang="en-GB" lang="en-GB"/>
          </a:p>
        </p:txBody>
      </p:sp>
      <p:sp>
        <p:nvSpPr>
          <p:cNvPr id="5" name="Slide Number Placeholder 4"/>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3195012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 name=""/>
        <p:cNvGrpSpPr/>
        <p:nvPr/>
      </p:nvGrpSpPr>
      <p:grpSpPr>
        <a:xfrm>
          <a:off x="0" y="0"/>
          <a:ext cx="0" cy="0"/>
          <a:chOff x="0" y="0"/>
          <a:chExt cx="0" cy="0"/>
        </a:xfrm>
      </p:grpSpPr>
      <p:sp>
        <p:nvSpPr>
          <p:cNvPr id="2" name="Date Placeholder 1"/>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3" name="Footer Placeholder 2"/>
          <p:cNvSpPr>
            <a:spLocks noGrp="1"/>
          </p:cNvSpPr>
          <p:nvPr>
            <p:ph idx="11" sz="quarter" type="ftr"/>
          </p:nvPr>
        </p:nvSpPr>
        <p:spPr/>
        <p:txBody>
          <a:bodyPr numCol="1"/>
          <a:lstStyle/>
          <a:p>
            <a:endParaRPr altLang="en-GB" lang="en-GB"/>
          </a:p>
        </p:txBody>
      </p:sp>
      <p:sp>
        <p:nvSpPr>
          <p:cNvPr id="4" name="Slide Number Placeholder 3"/>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2188609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numCol="1"/>
          <a:lstStyle>
            <a:lvl1pPr>
              <a:defRPr sz="3200"/>
            </a:lvl1pPr>
          </a:lstStyle>
          <a:p>
            <a:r>
              <a:rPr lang="en-US"/>
              <a:t>Click to edit Master title style</a:t>
            </a:r>
            <a:endParaRPr altLang="en-GB" lang="en-GB"/>
          </a:p>
        </p:txBody>
      </p:sp>
      <p:sp>
        <p:nvSpPr>
          <p:cNvPr id="3" name="Content Placeholder 2"/>
          <p:cNvSpPr>
            <a:spLocks noGrp="1"/>
          </p:cNvSpPr>
          <p:nvPr>
            <p:ph idx="1"/>
          </p:nvPr>
        </p:nvSpPr>
        <p:spPr>
          <a:xfrm>
            <a:off x="5183188" y="987425"/>
            <a:ext cx="6172200"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4" name="Text Placeholder 3"/>
          <p:cNvSpPr>
            <a:spLocks noGrp="1"/>
          </p:cNvSpPr>
          <p:nvPr>
            <p:ph idx="2" sz="half" type="body"/>
          </p:nvPr>
        </p:nvSpPr>
        <p:spPr>
          <a:xfrm>
            <a:off x="839788" y="2057400"/>
            <a:ext cx="3932237" cy="3811588"/>
          </a:xfrm>
        </p:spPr>
        <p:txBody>
          <a:bodyPr numCol="1"/>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Edit Master text styles</a:t>
            </a:r>
          </a:p>
        </p:txBody>
      </p:sp>
      <p:sp>
        <p:nvSpPr>
          <p:cNvPr id="5" name="Date Placeholder 4"/>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6" name="Footer Placeholder 5"/>
          <p:cNvSpPr>
            <a:spLocks noGrp="1"/>
          </p:cNvSpPr>
          <p:nvPr>
            <p:ph idx="11" sz="quarter" type="ftr"/>
          </p:nvPr>
        </p:nvSpPr>
        <p:spPr/>
        <p:txBody>
          <a:bodyPr numCol="1"/>
          <a:lstStyle/>
          <a:p>
            <a:endParaRPr altLang="en-GB" lang="en-GB"/>
          </a:p>
        </p:txBody>
      </p:sp>
      <p:sp>
        <p:nvSpPr>
          <p:cNvPr id="7" name="Slide Number Placeholder 6"/>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291527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numCol="1"/>
          <a:lstStyle>
            <a:lvl1pPr>
              <a:defRPr sz="3200"/>
            </a:lvl1pPr>
          </a:lstStyle>
          <a:p>
            <a:r>
              <a:rPr lang="en-US"/>
              <a:t>Click to edit Master title style</a:t>
            </a:r>
            <a:endParaRPr altLang="en-GB" lang="en-GB"/>
          </a:p>
        </p:txBody>
      </p:sp>
      <p:sp>
        <p:nvSpPr>
          <p:cNvPr id="3" name="Picture Placeholder 2"/>
          <p:cNvSpPr>
            <a:spLocks noGrp="1"/>
          </p:cNvSpPr>
          <p:nvPr>
            <p:ph idx="1" type="pic"/>
          </p:nvPr>
        </p:nvSpPr>
        <p:spPr>
          <a:xfrm>
            <a:off x="5183188" y="987425"/>
            <a:ext cx="6172200" cy="4873625"/>
          </a:xfrm>
        </p:spPr>
        <p:txBody>
          <a:bodyPr numCol="1"/>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altLang="en-GB" lang="en-GB"/>
          </a:p>
        </p:txBody>
      </p:sp>
      <p:sp>
        <p:nvSpPr>
          <p:cNvPr id="4" name="Text Placeholder 3"/>
          <p:cNvSpPr>
            <a:spLocks noGrp="1"/>
          </p:cNvSpPr>
          <p:nvPr>
            <p:ph idx="2" sz="half" type="body"/>
          </p:nvPr>
        </p:nvSpPr>
        <p:spPr>
          <a:xfrm>
            <a:off x="839788" y="2057400"/>
            <a:ext cx="3932237" cy="3811588"/>
          </a:xfrm>
        </p:spPr>
        <p:txBody>
          <a:bodyPr numCol="1"/>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Edit Master text styles</a:t>
            </a:r>
          </a:p>
        </p:txBody>
      </p:sp>
      <p:sp>
        <p:nvSpPr>
          <p:cNvPr id="5" name="Date Placeholder 4"/>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6" name="Footer Placeholder 5"/>
          <p:cNvSpPr>
            <a:spLocks noGrp="1"/>
          </p:cNvSpPr>
          <p:nvPr>
            <p:ph idx="11" sz="quarter" type="ftr"/>
          </p:nvPr>
        </p:nvSpPr>
        <p:spPr/>
        <p:txBody>
          <a:bodyPr numCol="1"/>
          <a:lstStyle/>
          <a:p>
            <a:endParaRPr altLang="en-GB" lang="en-GB"/>
          </a:p>
        </p:txBody>
      </p:sp>
      <p:sp>
        <p:nvSpPr>
          <p:cNvPr id="7" name="Slide Number Placeholder 6"/>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1611610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altLang="en-GB" lang="en-GB"/>
          </a:p>
        </p:txBody>
      </p:sp>
      <p:sp>
        <p:nvSpPr>
          <p:cNvPr id="3" name="Vertical Text Placeholder 2"/>
          <p:cNvSpPr>
            <a:spLocks noGrp="1"/>
          </p:cNvSpPr>
          <p:nvPr>
            <p:ph idx="1" orient="vert" type="body"/>
          </p:nvPr>
        </p:nvSpPr>
        <p:spPr/>
        <p:txBody>
          <a:bodyPr numCol="1"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4" name="Date Placeholder 3"/>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5" name="Footer Placeholder 4"/>
          <p:cNvSpPr>
            <a:spLocks noGrp="1"/>
          </p:cNvSpPr>
          <p:nvPr>
            <p:ph idx="11" sz="quarter" type="ftr"/>
          </p:nvPr>
        </p:nvSpPr>
        <p:spPr/>
        <p:txBody>
          <a:bodyPr numCol="1"/>
          <a:lstStyle/>
          <a:p>
            <a:endParaRPr altLang="en-GB" lang="en-GB"/>
          </a:p>
        </p:txBody>
      </p:sp>
      <p:sp>
        <p:nvSpPr>
          <p:cNvPr id="6" name="Slide Number Placeholder 5"/>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2442888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 name=""/>
        <p:cNvGrpSpPr/>
        <p:nvPr/>
      </p:nvGrpSpPr>
      <p:grpSpPr>
        <a:xfrm>
          <a:off x="0" y="0"/>
          <a:ext cx="0" cy="0"/>
          <a:chOff x="0" y="0"/>
          <a:chExt cx="0" cy="0"/>
        </a:xfrm>
      </p:grpSpPr>
      <p:sp>
        <p:nvSpPr>
          <p:cNvPr id="2" name="Vertical Title 1"/>
          <p:cNvSpPr>
            <a:spLocks noGrp="1"/>
          </p:cNvSpPr>
          <p:nvPr>
            <p:ph orient="vert" type="title"/>
          </p:nvPr>
        </p:nvSpPr>
        <p:spPr>
          <a:xfrm>
            <a:off x="8724900" y="365125"/>
            <a:ext cx="2628900" cy="5811838"/>
          </a:xfrm>
        </p:spPr>
        <p:txBody>
          <a:bodyPr numCol="1" vert="eaVert"/>
          <a:lstStyle/>
          <a:p>
            <a:r>
              <a:rPr lang="en-US"/>
              <a:t>Click to edit Master title style</a:t>
            </a:r>
            <a:endParaRPr altLang="en-GB" lang="en-GB"/>
          </a:p>
        </p:txBody>
      </p:sp>
      <p:sp>
        <p:nvSpPr>
          <p:cNvPr id="3" name="Vertical Text Placeholder 2"/>
          <p:cNvSpPr>
            <a:spLocks noGrp="1"/>
          </p:cNvSpPr>
          <p:nvPr>
            <p:ph idx="1" orient="vert" type="body"/>
          </p:nvPr>
        </p:nvSpPr>
        <p:spPr>
          <a:xfrm>
            <a:off x="838200" y="365125"/>
            <a:ext cx="7734300" cy="5811838"/>
          </a:xfrm>
        </p:spPr>
        <p:txBody>
          <a:bodyPr numCol="1"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4" name="Date Placeholder 3"/>
          <p:cNvSpPr>
            <a:spLocks noGrp="1"/>
          </p:cNvSpPr>
          <p:nvPr>
            <p:ph idx="10" sz="half" type="dt"/>
          </p:nvPr>
        </p:nvSpPr>
        <p:spPr/>
        <p:txBody>
          <a:bodyPr numCol="1"/>
          <a:lstStyle/>
          <a:p>
            <a:fld id="{89CD3BF2-0DF4-491C-BEF5-8FF07C5A501C}" type="datetimeFigureOut">
              <a:rPr altLang="en-GB" lang="en-GB" smtClean="0"/>
              <a:t>16/10/2023</a:t>
            </a:fld>
            <a:endParaRPr altLang="en-GB" lang="en-GB"/>
          </a:p>
        </p:txBody>
      </p:sp>
      <p:sp>
        <p:nvSpPr>
          <p:cNvPr id="5" name="Footer Placeholder 4"/>
          <p:cNvSpPr>
            <a:spLocks noGrp="1"/>
          </p:cNvSpPr>
          <p:nvPr>
            <p:ph idx="11" sz="quarter" type="ftr"/>
          </p:nvPr>
        </p:nvSpPr>
        <p:spPr/>
        <p:txBody>
          <a:bodyPr numCol="1"/>
          <a:lstStyle/>
          <a:p>
            <a:endParaRPr altLang="en-GB" lang="en-GB"/>
          </a:p>
        </p:txBody>
      </p:sp>
      <p:sp>
        <p:nvSpPr>
          <p:cNvPr id="6" name="Slide Number Placeholder 5"/>
          <p:cNvSpPr>
            <a:spLocks noGrp="1"/>
          </p:cNvSpPr>
          <p:nvPr>
            <p:ph idx="12" sz="quarter" type="sldNum"/>
          </p:nvPr>
        </p:nvSpPr>
        <p:spPr/>
        <p:txBody>
          <a:bodyPr numCol="1"/>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3664183106"/>
      </p:ext>
    </p:extLst>
  </p:cSld>
  <p:clrMapOvr>
    <a:masterClrMapping/>
  </p:clrMapOvr>
</p:sldLayout>
</file>

<file path=ppt/slideMasters/_rels/slideMaster1.xml.rels><?xml version="1.0" encoding="UTF-8" standalone="yes"?><Relationships xmlns="http://schemas.openxmlformats.org/package/2006/relationships"><Relationship Id="rId12" Target="../slideLayouts/slideLayout11.xml" Type="http://schemas.openxmlformats.org/officeDocument/2006/relationships/slideLayout"/><Relationship Id="rId11" Target="../slideLayouts/slideLayout10.xml" Type="http://schemas.openxmlformats.org/officeDocument/2006/relationships/slideLayout"/><Relationship Id="rId9" Target="../slideLayouts/slideLayout8.xml" Type="http://schemas.openxmlformats.org/officeDocument/2006/relationships/slideLayout"/><Relationship Id="rId10" Target="../slideLayouts/slideLayout9.xml" Type="http://schemas.openxmlformats.org/officeDocument/2006/relationships/slideLayout"/><Relationship Id="rId8" Target="../slideLayouts/slideLayout7.xml" Type="http://schemas.openxmlformats.org/officeDocument/2006/relationships/slideLayout"/><Relationship Id="rId7" Target="../slideLayouts/slideLayout6.xml" Type="http://schemas.openxmlformats.org/officeDocument/2006/relationships/slideLayout"/><Relationship Id="rId6" Target="../slideLayouts/slideLayout5.xml" Type="http://schemas.openxmlformats.org/officeDocument/2006/relationships/slideLayout"/><Relationship Id="rId5" Target="../slideLayouts/slideLayout4.xml" Type="http://schemas.openxmlformats.org/officeDocument/2006/relationships/slideLayout"/><Relationship Id="rId4" Target="../slideLayouts/slideLayout3.xml" Type="http://schemas.openxmlformats.org/officeDocument/2006/relationships/slideLayout"/><Relationship Id="rId3" Target="../slideLayouts/slideLayout2.xml" Type="http://schemas.openxmlformats.org/officeDocument/2006/relationships/slideLayout"/><Relationship Id="rId2" Target="../slideLayouts/slideLayout1.xml" Type="http://schemas.openxmlformats.org/officeDocument/2006/relationships/slideLayout"/><Relationship Id="rId1" Target="../theme/theme1.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anchor="ctr" bIns="45720" lIns="91440" numCol="1" rIns="91440" rtlCol="0" tIns="45720" vert="horz">
            <a:normAutofit/>
          </a:bodyPr>
          <a:lstStyle/>
          <a:p>
            <a:r>
              <a:rPr lang="en-US"/>
              <a:t>Click to edit Master title style</a:t>
            </a:r>
            <a:endParaRPr altLang="en-GB" lang="en-GB"/>
          </a:p>
        </p:txBody>
      </p:sp>
      <p:sp>
        <p:nvSpPr>
          <p:cNvPr id="3" name="Text Placeholder 2"/>
          <p:cNvSpPr>
            <a:spLocks noGrp="1"/>
          </p:cNvSpPr>
          <p:nvPr>
            <p:ph idx="1" type="body"/>
          </p:nvPr>
        </p:nvSpPr>
        <p:spPr>
          <a:xfrm>
            <a:off x="838200" y="1825625"/>
            <a:ext cx="10515600" cy="4351338"/>
          </a:xfrm>
          <a:prstGeom prst="rect">
            <a:avLst/>
          </a:prstGeom>
        </p:spPr>
        <p:txBody>
          <a:bodyPr bIns="45720" lIns="91440" numCol="1" rIns="91440" rtlCol="0" tIns="45720" vert="horz">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ltLang="en-GB" lang="en-GB"/>
          </a:p>
        </p:txBody>
      </p:sp>
      <p:sp>
        <p:nvSpPr>
          <p:cNvPr id="4" name="Date Placeholder 3"/>
          <p:cNvSpPr>
            <a:spLocks noGrp="1"/>
          </p:cNvSpPr>
          <p:nvPr>
            <p:ph idx="2" sz="half" type="dt"/>
          </p:nvPr>
        </p:nvSpPr>
        <p:spPr>
          <a:xfrm>
            <a:off x="838200" y="6356350"/>
            <a:ext cx="2743200" cy="365125"/>
          </a:xfrm>
          <a:prstGeom prst="rect">
            <a:avLst/>
          </a:prstGeom>
        </p:spPr>
        <p:txBody>
          <a:bodyPr anchor="ctr" bIns="45720" lIns="91440" numCol="1" rIns="91440" rtlCol="0" tIns="45720" vert="horz"/>
          <a:lstStyle>
            <a:lvl1pPr algn="l">
              <a:defRPr sz="1200">
                <a:solidFill>
                  <a:schemeClr val="tx1">
                    <a:tint val="75000"/>
                  </a:schemeClr>
                </a:solidFill>
              </a:defRPr>
            </a:lvl1pPr>
          </a:lstStyle>
          <a:p>
            <a:fld id="{89CD3BF2-0DF4-491C-BEF5-8FF07C5A501C}" type="datetimeFigureOut">
              <a:rPr altLang="en-GB" lang="en-GB" smtClean="0"/>
              <a:t>16/10/2023</a:t>
            </a:fld>
            <a:endParaRPr altLang="en-GB" lang="en-GB"/>
          </a:p>
        </p:txBody>
      </p:sp>
      <p:sp>
        <p:nvSpPr>
          <p:cNvPr id="5" name="Footer Placeholder 4"/>
          <p:cNvSpPr>
            <a:spLocks noGrp="1"/>
          </p:cNvSpPr>
          <p:nvPr>
            <p:ph idx="3" sz="quarter" type="ftr"/>
          </p:nvPr>
        </p:nvSpPr>
        <p:spPr>
          <a:xfrm>
            <a:off x="4038600" y="6356350"/>
            <a:ext cx="4114800" cy="365125"/>
          </a:xfrm>
          <a:prstGeom prst="rect">
            <a:avLst/>
          </a:prstGeom>
        </p:spPr>
        <p:txBody>
          <a:bodyPr anchor="ctr" bIns="45720" lIns="91440" numCol="1" rIns="91440" rtlCol="0" tIns="45720" vert="horz"/>
          <a:lstStyle>
            <a:lvl1pPr algn="ctr">
              <a:defRPr sz="1200">
                <a:solidFill>
                  <a:schemeClr val="tx1">
                    <a:tint val="75000"/>
                  </a:schemeClr>
                </a:solidFill>
              </a:defRPr>
            </a:lvl1pPr>
          </a:lstStyle>
          <a:p>
            <a:endParaRPr altLang="en-GB" lang="en-GB"/>
          </a:p>
        </p:txBody>
      </p:sp>
      <p:sp>
        <p:nvSpPr>
          <p:cNvPr id="6" name="Slide Number Placeholder 5"/>
          <p:cNvSpPr>
            <a:spLocks noGrp="1"/>
          </p:cNvSpPr>
          <p:nvPr>
            <p:ph idx="4" sz="quarter" type="sldNum"/>
          </p:nvPr>
        </p:nvSpPr>
        <p:spPr>
          <a:xfrm>
            <a:off x="8610600" y="6356350"/>
            <a:ext cx="2743200" cy="365125"/>
          </a:xfrm>
          <a:prstGeom prst="rect">
            <a:avLst/>
          </a:prstGeom>
        </p:spPr>
        <p:txBody>
          <a:bodyPr anchor="ctr" bIns="45720" lIns="91440" numCol="1" rIns="91440" rtlCol="0" tIns="45720" vert="horz"/>
          <a:lstStyle>
            <a:lvl1pPr algn="r">
              <a:defRPr sz="1200">
                <a:solidFill>
                  <a:schemeClr val="tx1">
                    <a:tint val="75000"/>
                  </a:schemeClr>
                </a:solidFill>
              </a:defRPr>
            </a:lvl1pPr>
          </a:lstStyle>
          <a:p>
            <a:fld id="{9FCB6C11-CB3D-483B-B426-6D006D600278}" type="slidenum">
              <a:rPr altLang="en-GB" lang="en-GB" smtClean="0"/>
              <a:t>‹#›</a:t>
            </a:fld>
            <a:endParaRPr altLang="en-GB" lang="en-GB"/>
          </a:p>
        </p:txBody>
      </p:sp>
    </p:spTree>
    <p:extLst>
      <p:ext uri="{BB962C8B-B14F-4D97-AF65-F5344CB8AC3E}">
        <p14:creationId xmlns:p14="http://schemas.microsoft.com/office/powerpoint/2010/main" val="1322027809"/>
      </p:ext>
    </p:extLst>
  </p:cSld>
  <p:clrMap accent1="accent1" accent2="accent2" accent3="accent3" accent4="accent4" accent5="accent5" accent6="accent6" bg1="lt1" bg2="lt2" folHlink="folHlink" hlink="hlink" tx1="dk1" tx2="dk2"/>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txStyles>
    <p:titleStyle>
      <a:lvl1pPr algn="l" defTabSz="914400" eaLnBrk="1" hangingPunct="1" latinLnBrk="0" rtl="0">
        <a:lnSpc>
          <a:spcPct val="90000"/>
        </a:lnSpc>
        <a:spcBef>
          <a:spcPct val="0"/>
        </a:spcBef>
        <a:buNone/>
        <a:defRPr kern="1200" sz="44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charset="0" panose="020B0604020202020204" pitchFamily="34" typeface="Arial"/>
        <a:buChar char="•"/>
        <a:defRPr kern="1200" sz="2800">
          <a:solidFill>
            <a:schemeClr val="tx1"/>
          </a:solidFill>
          <a:latin typeface="+mn-lt"/>
          <a:ea typeface="+mn-ea"/>
          <a:cs typeface="+mn-cs"/>
        </a:defRPr>
      </a:lvl1pPr>
      <a:lvl2pPr algn="l" defTabSz="914400" eaLnBrk="1" hangingPunct="1" indent="-228600" latinLnBrk="0" marL="685800" rtl="0">
        <a:lnSpc>
          <a:spcPct val="90000"/>
        </a:lnSpc>
        <a:spcBef>
          <a:spcPts val="500"/>
        </a:spcBef>
        <a:buFont charset="0" panose="020B0604020202020204" pitchFamily="34" typeface="Arial"/>
        <a:buChar char="•"/>
        <a:defRPr kern="1200" sz="2400">
          <a:solidFill>
            <a:schemeClr val="tx1"/>
          </a:solidFill>
          <a:latin typeface="+mn-lt"/>
          <a:ea typeface="+mn-ea"/>
          <a:cs typeface="+mn-cs"/>
        </a:defRPr>
      </a:lvl2pPr>
      <a:lvl3pPr algn="l" defTabSz="914400" eaLnBrk="1" hangingPunct="1" indent="-228600" latinLnBrk="0" marL="1143000" rtl="0">
        <a:lnSpc>
          <a:spcPct val="90000"/>
        </a:lnSpc>
        <a:spcBef>
          <a:spcPts val="500"/>
        </a:spcBef>
        <a:buFont charset="0" panose="020B0604020202020204" pitchFamily="34" typeface="Arial"/>
        <a:buChar char="•"/>
        <a:defRPr kern="1200" sz="2000">
          <a:solidFill>
            <a:schemeClr val="tx1"/>
          </a:solidFill>
          <a:latin typeface="+mn-lt"/>
          <a:ea typeface="+mn-ea"/>
          <a:cs typeface="+mn-cs"/>
        </a:defRPr>
      </a:lvl3pPr>
      <a:lvl4pPr algn="l" defTabSz="914400" eaLnBrk="1" hangingPunct="1" indent="-228600" latinLnBrk="0" marL="16002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4pPr>
      <a:lvl5pPr algn="l" defTabSz="914400" eaLnBrk="1" hangingPunct="1" indent="-228600" latinLnBrk="0" marL="20574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5pPr>
      <a:lvl6pPr algn="l" defTabSz="914400" eaLnBrk="1" hangingPunct="1" indent="-228600" latinLnBrk="0" marL="25146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6pPr>
      <a:lvl7pPr algn="l" defTabSz="914400" eaLnBrk="1" hangingPunct="1" indent="-228600" latinLnBrk="0" marL="29718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7pPr>
      <a:lvl8pPr algn="l" defTabSz="914400" eaLnBrk="1" hangingPunct="1" indent="-228600" latinLnBrk="0" marL="34290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8pPr>
      <a:lvl9pPr algn="l" defTabSz="914400" eaLnBrk="1" hangingPunct="1" indent="-228600" latinLnBrk="0" marL="38862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9pPr>
    </p:bodyStyle>
    <p:other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arget="../media/image1.png" Type="http://schemas.openxmlformats.org/officeDocument/2006/relationships/image"/><Relationship Id="rId2" Target="../notesSlides/notesSlide1.xml" Type="http://schemas.openxmlformats.org/officeDocument/2006/relationships/notesSlide"/><Relationship Id="rId1" Target="../slideLayouts/slideLayout1.xml" Type="http://schemas.openxmlformats.org/officeDocument/2006/relationships/slideLayout"/></Relationships>
</file>

<file path=ppt/slides/_rels/slide2.xml.rels><?xml version="1.0" encoding="UTF-8" standalone="yes"?><Relationships xmlns="http://schemas.openxmlformats.org/package/2006/relationships"><Relationship Id="rId3" Target="../media/image1.png" Type="http://schemas.openxmlformats.org/officeDocument/2006/relationships/image"/><Relationship Id="rId2" Target="../notesSlides/notesSlide2.xml" Type="http://schemas.openxmlformats.org/officeDocument/2006/relationships/notesSlide"/><Relationship Id="rId1" Target="../slideLayouts/slideLayout2.xml" Type="http://schemas.openxmlformats.org/officeDocument/2006/relationships/slideLayout"/></Relationships>
</file>

<file path=ppt/slides/_rels/slide3.xml.rels><?xml version="1.0" encoding="UTF-8" standalone="yes"?><Relationships xmlns="http://schemas.openxmlformats.org/package/2006/relationships"><Relationship Id="rId4" Target="../media/image3.png" Type="http://schemas.openxmlformats.org/officeDocument/2006/relationships/image"/><Relationship Id="rId3" Target="../media/image2.png" Type="http://schemas.openxmlformats.org/officeDocument/2006/relationships/image"/><Relationship Id="rId2" Target="../notesSlides/notesSlide3.xml" Type="http://schemas.openxmlformats.org/officeDocument/2006/relationships/notesSlide"/><Relationship Id="rId1" Target="../slideLayouts/slideLayout2.xml" Type="http://schemas.openxmlformats.org/officeDocument/2006/relationships/slideLayout"/></Relationships>
</file>

<file path=ppt/slides/_rels/slide4.xml.rels><?xml version="1.0" encoding="UTF-8" standalone="yes"?><Relationships xmlns="http://schemas.openxmlformats.org/package/2006/relationships"><Relationship Id="rId4" Target="../media/image4.png" Type="http://schemas.openxmlformats.org/officeDocument/2006/relationships/image"/><Relationship Id="rId3" Target="../media/image2.png" Type="http://schemas.openxmlformats.org/officeDocument/2006/relationships/image"/><Relationship Id="rId2" Target="../notesSlides/notesSlide4.xml" Type="http://schemas.openxmlformats.org/officeDocument/2006/relationships/notesSlide"/><Relationship Id="rId1" Target="../slideLayouts/slideLayout1.xml" Type="http://schemas.openxmlformats.org/officeDocument/2006/relationships/slideLayout"/></Relationships>
</file>

<file path=ppt/slides/_rels/slide5.xml.rels><?xml version="1.0" encoding="UTF-8" standalone="yes"?><Relationships xmlns="http://schemas.openxmlformats.org/package/2006/relationships"><Relationship Id="rId4" Target="../media/image6.png" Type="http://schemas.openxmlformats.org/officeDocument/2006/relationships/image"/><Relationship Id="rId3" Target="../media/image5.png" Type="http://schemas.openxmlformats.org/officeDocument/2006/relationships/image"/><Relationship Id="rId2" Target="../notesSlides/notesSlide5.xml" Type="http://schemas.openxmlformats.org/officeDocument/2006/relationships/notesSlide"/><Relationship Id="rId1" Target="../slideLayouts/slideLayout2.xml" Type="http://schemas.openxmlformats.org/officeDocument/2006/relationships/slideLayout"/></Relationships>
</file>

<file path=ppt/slides/_rels/slide6.xml.rels><?xml version="1.0" encoding="UTF-8" standalone="yes"?><Relationships xmlns="http://schemas.openxmlformats.org/package/2006/relationships"><Relationship Id="rId4" Target="../media/image7.png" Type="http://schemas.openxmlformats.org/officeDocument/2006/relationships/image"/><Relationship Id="rId3" Target="../media/image5.png" Type="http://schemas.openxmlformats.org/officeDocument/2006/relationships/image"/><Relationship Id="rId2" Target="../notesSlides/notesSlide6.xml" Type="http://schemas.openxmlformats.org/officeDocument/2006/relationships/notesSlide"/><Relationship Id="rId1" Target="../slideLayouts/slideLayout2.xml" Type="http://schemas.openxmlformats.org/officeDocument/2006/relationships/slideLayout"/></Relationships>
</file>

<file path=ppt/slides/_rels/slide7.xml.rels><?xml version="1.0" encoding="UTF-8" standalone="yes"?><Relationships xmlns="http://schemas.openxmlformats.org/package/2006/relationships"><Relationship Id="rId4" Target="../media/image9.png" Type="http://schemas.openxmlformats.org/officeDocument/2006/relationships/image"/><Relationship Id="rId3" Target="../media/image8.png" Type="http://schemas.openxmlformats.org/officeDocument/2006/relationships/image"/><Relationship Id="rId2" Target="../notesSlides/notesSlide7.xml" Type="http://schemas.openxmlformats.org/officeDocument/2006/relationships/notesSlide"/><Relationship Id="rId1" Target="../slideLayouts/slideLayout2.xml" Type="http://schemas.openxmlformats.org/officeDocument/2006/relationships/slideLayout"/></Relationships>
</file>

<file path=ppt/slides/_rels/slide8.xml.rels><?xml version="1.0" encoding="UTF-8" standalone="yes"?><Relationships xmlns="http://schemas.openxmlformats.org/package/2006/relationships"><Relationship Id="rId4" Target="../media/image10.png" Type="http://schemas.openxmlformats.org/officeDocument/2006/relationships/image"/><Relationship Id="rId3" Target="../media/image8.png" Type="http://schemas.openxmlformats.org/officeDocument/2006/relationships/image"/><Relationship Id="rId2" Target="../notesSlides/notesSlide8.xml" Type="http://schemas.openxmlformats.org/officeDocument/2006/relationships/notesSlide"/><Relationship Id="rId1" Target="../slideLayouts/slideLayout2.xml" Type="http://schemas.openxmlformats.org/officeDocument/2006/relationships/slideLayout"/></Relationships>
</file>

<file path=ppt/slides/_rels/slide9.xml.rels><?xml version="1.0" encoding="UTF-8" standalone="yes"?><Relationships xmlns="http://schemas.openxmlformats.org/package/2006/relationships"><Relationship Id="rId4" Target="../media/image11.png" Type="http://schemas.openxmlformats.org/officeDocument/2006/relationships/image"/><Relationship Id="rId3" Target="../media/image2.png" Type="http://schemas.openxmlformats.org/officeDocument/2006/relationships/image"/><Relationship Id="rId2" Target="../notesSlides/notesSlide9.xml" Type="http://schemas.openxmlformats.org/officeDocument/2006/relationships/notesSlide"/><Relationship Id="rId1" Target="../slideLayouts/slideLayout2.xml" Type="http://schemas.openxmlformats.org/officeDocument/2006/relationships/slideLayout"/></Relationships>
</file>

<file path=ppt/slides/_rels/slide10.xml.rels><?xml version="1.0" encoding="UTF-8" standalone="yes"?><Relationships xmlns="http://schemas.openxmlformats.org/package/2006/relationships"><Relationship Id="rId4" Target="../media/image12.png" Type="http://schemas.openxmlformats.org/officeDocument/2006/relationships/image"/><Relationship Id="rId3" Target="../media/image2.png" Type="http://schemas.openxmlformats.org/officeDocument/2006/relationships/image"/><Relationship Id="rId2" Target="../notesSlides/notesSlide10.xml" Type="http://schemas.openxmlformats.org/officeDocument/2006/relationships/notesSlide"/><Relationship Id="rId1" Target="../slideLayouts/slideLayout2.xml" Type="http://schemas.openxmlformats.org/officeDocument/2006/relationships/slideLayout"/></Relationships>
</file>

<file path=ppt/slides/_rels/slide11.xml.rels><?xml version="1.0" encoding="UTF-8" standalone="yes"?><Relationships xmlns="http://schemas.openxmlformats.org/package/2006/relationships"><Relationship Id="rId4" Target="../media/image13.png" Type="http://schemas.openxmlformats.org/officeDocument/2006/relationships/image"/><Relationship Id="rId3" Target="../media/image5.png" Type="http://schemas.openxmlformats.org/officeDocument/2006/relationships/image"/><Relationship Id="rId2" Target="../notesSlides/notesSlide11.xml" Type="http://schemas.openxmlformats.org/officeDocument/2006/relationships/notesSlide"/><Relationship Id="rId1" Target="../slideLayouts/slideLayout2.xml" Type="http://schemas.openxmlformats.org/officeDocument/2006/relationships/slideLayout"/></Relationships>
</file>

<file path=ppt/slides/_rels/slide12.xml.rels><?xml version="1.0" encoding="UTF-8" standalone="yes"?><Relationships xmlns="http://schemas.openxmlformats.org/package/2006/relationships"><Relationship Id="rId4" Target="../media/image14.png" Type="http://schemas.openxmlformats.org/officeDocument/2006/relationships/image"/><Relationship Id="rId3" Target="../media/image5.png" Type="http://schemas.openxmlformats.org/officeDocument/2006/relationships/image"/><Relationship Id="rId2" Target="../notesSlides/notesSlide12.xml" Type="http://schemas.openxmlformats.org/officeDocument/2006/relationships/notesSlide"/><Relationship Id="rId1" Target="../slideLayouts/slideLayout2.xml" Type="http://schemas.openxmlformats.org/officeDocument/2006/relationships/slideLayout"/></Relationships>
</file>

<file path=ppt/slides/_rels/slide13.xml.rels><?xml version="1.0" encoding="UTF-8" standalone="yes"?><Relationships xmlns="http://schemas.openxmlformats.org/package/2006/relationships"><Relationship Id="rId5" Target="https://www.mordorintelligence.com/industry-reports/hospitality-industry-in-the-united-kingdom" TargetMode="External" Type="http://schemas.openxmlformats.org/officeDocument/2006/relationships/hyperlink"/><Relationship Id="rId4" Target="https://www.marriott.com/en-us/hotels/longh-jw-marriott-grosvenor-house-london/overview/" TargetMode="External" Type="http://schemas.openxmlformats.org/officeDocument/2006/relationships/hyperlink"/><Relationship Id="rId3" Target="../media/image2.png" Type="http://schemas.openxmlformats.org/officeDocument/2006/relationships/image"/><Relationship Id="rId2" Target="../notesSlides/notesSlide13.xml" Type="http://schemas.openxmlformats.org/officeDocument/2006/relationships/notesSlide"/><Relationship Id="rId1" Target="../slideLayouts/slideLayout2.xml" Type="http://schemas.openxmlformats.org/officeDocument/2006/relationships/slideLayout"/></Relationships>
</file>

<file path=ppt/slides/_rels/slide14.xml.rels><?xml version="1.0" encoding="UTF-8" standalone="yes"?><Relationships xmlns="http://schemas.openxmlformats.org/package/2006/relationships"><Relationship Id="rId4" Target="../media/image15.png" Type="http://schemas.openxmlformats.org/officeDocument/2006/relationships/image"/><Relationship Id="rId3" Target="../media/image2.png" Type="http://schemas.openxmlformats.org/officeDocument/2006/relationships/image"/><Relationship Id="rId2" Target="../notesSlides/notesSlide14.xml" Type="http://schemas.openxmlformats.org/officeDocument/2006/relationships/notesSlide"/><Relationship Id="rId1" Target="../slideLayouts/slideLayout2.xml" Type="http://schemas.openxmlformats.org/officeDocument/2006/relationships/slideLayout"/></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b="-11000" t="-11000"/>
          </a:stretch>
        </a:blipFill>
        <a:effectLst/>
      </p:bgPr>
    </p:bg>
    <p:spTree>
      <p:nvGrpSpPr>
        <p:cNvPr id="1" name="Shape 87"/>
        <p:cNvGrpSpPr/>
        <p:nvPr/>
      </p:nvGrpSpPr>
      <p:grpSpPr>
        <a:xfrm>
          <a:off x="0" y="0"/>
          <a:ext cx="0" cy="0"/>
          <a:chOff x="0" y="0"/>
          <a:chExt cx="0" cy="0"/>
        </a:xfrm>
      </p:grpSpPr>
      <p:sp>
        <p:nvSpPr>
          <p:cNvPr id="88" name="Google Shape;88;p1"/>
          <p:cNvSpPr/>
          <p:nvPr/>
        </p:nvSpPr>
        <p:spPr>
          <a:xfrm>
            <a:off x="1763445" y="2364093"/>
            <a:ext cx="8665110" cy="2129814"/>
          </a:xfrm>
          <a:prstGeom prst="rect">
            <a:avLst/>
          </a:prstGeom>
          <a:noFill/>
          <a:ln>
            <a:noFill/>
          </a:ln>
        </p:spPr>
        <p:txBody>
          <a:bodyPr anchor="t" anchorCtr="0" bIns="45700" lIns="91425" numCol="1" rIns="91425" spcFirstLastPara="1" tIns="45700" wrap="square">
            <a:spAutoFit/>
          </a:bodyPr>
          <a:lstStyle/>
          <a:p>
            <a:pPr algn="ctr" lvl="0">
              <a:lnSpc>
                <a:spcPct val="115000"/>
              </a:lnSpc>
            </a:pPr>
            <a:r>
              <a:rPr altLang="en-GB" b="1" cap="none" dirty="0" i="0" lang="en-GB" strike="noStrike" sz="2800" u="none">
                <a:solidFill>
                  <a:schemeClr val="dk1"/>
                </a:solidFill>
                <a:latin charset="0" panose="02020603050405020304" pitchFamily="18" typeface="Times New Roman"/>
                <a:ea typeface="Times New Roman"/>
                <a:cs charset="0" panose="02020603050405020304" pitchFamily="18" typeface="Times New Roman"/>
                <a:sym typeface="Times New Roman"/>
              </a:rPr>
              <a:t>MODULE TITLE: </a:t>
            </a:r>
            <a:r>
              <a:rPr altLang="en-GB" b="1" dirty="0" lang="en-GB" sz="2800">
                <a:latin charset="0" panose="02020603050405020304" pitchFamily="18" typeface="Times New Roman"/>
                <a:cs charset="0" panose="02020603050405020304" pitchFamily="18" typeface="Times New Roman"/>
              </a:rPr>
              <a:t>Hospitality and Guest Services BMIH4003</a:t>
            </a:r>
            <a:endParaRPr b="0" cap="none" dirty="0" i="0" strike="noStrike" sz="1800" u="none">
              <a:solidFill>
                <a:schemeClr val="dk1"/>
              </a:solidFill>
              <a:latin charset="0" panose="02020603050405020304" pitchFamily="18" typeface="Times New Roman"/>
              <a:ea typeface="Times New Roman"/>
              <a:cs charset="0" panose="02020603050405020304" pitchFamily="18" typeface="Times New Roman"/>
              <a:sym typeface="Times New Roman"/>
            </a:endParaRPr>
          </a:p>
          <a:p>
            <a:pPr algn="ctr" indent="0" lvl="0" marL="0" marR="0" rtl="0">
              <a:lnSpc>
                <a:spcPct val="115000"/>
              </a:lnSpc>
              <a:spcBef>
                <a:spcPts val="1000"/>
              </a:spcBef>
              <a:spcAft>
                <a:spcPts val="0"/>
              </a:spcAft>
              <a:buNone/>
            </a:pPr>
            <a:r>
              <a:rPr altLang="en-GB" b="1" cap="none" dirty="0" i="0" lang="en-GB" strike="noStrike" sz="2800" u="none">
                <a:solidFill>
                  <a:schemeClr val="dk1"/>
                </a:solidFill>
                <a:latin typeface="Times New Roman"/>
                <a:ea typeface="Times New Roman"/>
                <a:cs typeface="Times New Roman"/>
                <a:sym typeface="Times New Roman"/>
              </a:rPr>
              <a:t>ASSIGNMENT TITLE: Presentation</a:t>
            </a:r>
            <a:endParaRPr b="0" cap="none" dirty="0" i="0" strike="noStrike" sz="1800" u="none">
              <a:solidFill>
                <a:schemeClr val="dk1"/>
              </a:solidFill>
              <a:latin typeface="Times New Roman"/>
              <a:ea typeface="Times New Roman"/>
              <a:cs typeface="Times New Roman"/>
              <a:sym typeface="Times New Roman"/>
            </a:endParaRPr>
          </a:p>
          <a:p>
            <a:pPr algn="ctr" indent="0" lvl="0" marL="0" marR="0" rtl="0">
              <a:lnSpc>
                <a:spcPct val="115000"/>
              </a:lnSpc>
              <a:spcBef>
                <a:spcPts val="1000"/>
              </a:spcBef>
              <a:spcAft>
                <a:spcPts val="0"/>
              </a:spcAft>
              <a:buNone/>
            </a:pPr>
            <a:r>
              <a:rPr altLang="en-GB" b="0" cap="none" dirty="0" i="0" lang="en-GB" strike="noStrike" sz="2000" u="none">
                <a:solidFill>
                  <a:schemeClr val="dk1"/>
                </a:solidFill>
                <a:latin typeface="Times New Roman"/>
                <a:ea typeface="Times New Roman"/>
                <a:cs typeface="Times New Roman"/>
                <a:sym typeface="Times New Roman"/>
              </a:rPr>
              <a:t>Student ID: 2240974</a:t>
            </a:r>
            <a:endParaRPr b="0" cap="none" dirty="0" i="0" strike="noStrike" sz="1600" u="none">
              <a:solidFill>
                <a:schemeClr val="dk1"/>
              </a:solidFill>
              <a:latin typeface="Times New Roman"/>
              <a:ea typeface="Times New Roman"/>
              <a:cs typeface="Times New Roman"/>
              <a:sym typeface="Times New Roman"/>
            </a:endParaRPr>
          </a:p>
          <a:p>
            <a:pPr algn="ctr" indent="0" lvl="0" marL="0" marR="0" rtl="0">
              <a:spcBef>
                <a:spcPts val="1000"/>
              </a:spcBef>
              <a:spcAft>
                <a:spcPts val="0"/>
              </a:spcAft>
              <a:buNone/>
            </a:pPr>
            <a:r>
              <a:rPr altLang="en-GB" b="0" cap="none" dirty="0" i="0" lang="en-GB" strike="noStrike" sz="2000" u="none">
                <a:solidFill>
                  <a:schemeClr val="dk1"/>
                </a:solidFill>
                <a:latin typeface="Times New Roman"/>
                <a:ea typeface="Times New Roman"/>
                <a:cs typeface="Times New Roman"/>
                <a:sym typeface="Times New Roman"/>
              </a:rPr>
              <a:t>Student Name:  Lavinia Dumitrita Bidasca</a:t>
            </a:r>
            <a:endParaRPr b="0" cap="none" dirty="0" i="0" strike="noStrike" sz="2400" u="none">
              <a:solidFill>
                <a:schemeClr val="dk1"/>
              </a:solidFill>
              <a:latin typeface="Calibri"/>
              <a:ea typeface="Calibri"/>
              <a:cs typeface="Calibri"/>
              <a:sym typeface="Calibri"/>
            </a:endParaRPr>
          </a:p>
          <a:p>
            <a:pPr algn="ctr" indent="0" lvl="0" marL="0" marR="0">
              <a:spcBef>
                <a:spcPts val="1000"/>
              </a:spcBef>
              <a:spcAft>
                <a:spcPts val="0"/>
              </a:spcAft>
              <a:buNone/>
            </a:pPr>
            <a:r>
              <a:rPr/>
              <a:t>Lecture's name: Dale Clarke</a:t>
            </a:r>
          </a:p>
        </p:txBody>
      </p:sp>
    </p:spTree>
    <p:extLst>
      <p:ext uri="{BB962C8B-B14F-4D97-AF65-F5344CB8AC3E}">
        <p14:creationId xmlns:p14="http://schemas.microsoft.com/office/powerpoint/2010/main" val="13791849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b="-11000" t="-11000"/>
          </a:stretch>
        </a:blipFill>
        <a:effectLst/>
      </p:bgPr>
    </p:bg>
    <p:spTree>
      <p:nvGrpSpPr>
        <p:cNvPr id="1" name="Shape 93"/>
        <p:cNvGrpSpPr/>
        <p:nvPr/>
      </p:nvGrpSpPr>
      <p:grpSpPr>
        <a:xfrm>
          <a:off x="0" y="0"/>
          <a:ext cx="0" cy="0"/>
          <a:chOff x="0" y="0"/>
          <a:chExt cx="0" cy="0"/>
        </a:xfrm>
      </p:grpSpPr>
      <p:sp>
        <p:nvSpPr>
          <p:cNvPr id="94" name="Google Shape;94;p2"/>
          <p:cNvSpPr/>
          <p:nvPr/>
        </p:nvSpPr>
        <p:spPr>
          <a:xfrm>
            <a:off x="0" y="0"/>
            <a:ext cx="3269613" cy="584775"/>
          </a:xfrm>
          <a:prstGeom prst="rect">
            <a:avLst/>
          </a:prstGeom>
          <a:noFill/>
          <a:ln>
            <a:noFill/>
          </a:ln>
        </p:spPr>
        <p:txBody>
          <a:bodyPr anchor="t" anchorCtr="0" bIns="45700" lIns="91425" numCol="1" rIns="91425" spcFirstLastPara="1" tIns="45700" wrap="square">
            <a:spAutoFit/>
          </a:bodyPr>
          <a:lstStyle/>
          <a:p>
            <a:pPr algn="l" indent="0" lvl="0" marL="0" marR="0" rtl="0">
              <a:spcBef>
                <a:spcPts val="0"/>
              </a:spcBef>
              <a:spcAft>
                <a:spcPts val="0"/>
              </a:spcAft>
              <a:buNone/>
            </a:pPr>
            <a:r>
              <a:rPr altLang="en-GB" b="1" cap="none" i="0" lang="en-GB" strike="noStrike" sz="3200" u="none">
                <a:solidFill>
                  <a:schemeClr val="dk1"/>
                </a:solidFill>
                <a:latin typeface="Times New Roman"/>
                <a:ea typeface="Times New Roman"/>
                <a:cs typeface="Times New Roman"/>
                <a:sym typeface="Times New Roman"/>
              </a:rPr>
              <a:t>Table of Contents</a:t>
            </a:r>
            <a:endParaRPr/>
          </a:p>
        </p:txBody>
      </p:sp>
      <p:sp>
        <p:nvSpPr>
          <p:cNvPr id="95" name="Google Shape;95;p2"/>
          <p:cNvSpPr/>
          <p:nvPr/>
        </p:nvSpPr>
        <p:spPr>
          <a:xfrm>
            <a:off x="0" y="1128327"/>
            <a:ext cx="10621500" cy="5760511"/>
          </a:xfrm>
          <a:prstGeom prst="rect">
            <a:avLst/>
          </a:prstGeom>
          <a:noFill/>
          <a:ln>
            <a:noFill/>
          </a:ln>
        </p:spPr>
        <p:txBody>
          <a:bodyPr anchor="t" anchorCtr="0" bIns="45700" lIns="91425" numCol="1" rIns="91425" spcFirstLastPara="1" tIns="45700" wrap="square">
            <a:spAutoFit/>
          </a:bodyPr>
          <a:lstStyle/>
          <a:p>
            <a:pPr algn="l" indent="0" lvl="0" marL="0" marR="0" rtl="0">
              <a:lnSpc>
                <a:spcPct val="200000"/>
              </a:lnSpc>
              <a:spcBef>
                <a:spcPts val="0"/>
              </a:spcBef>
              <a:spcAft>
                <a:spcPts val="0"/>
              </a:spcAft>
              <a:buNone/>
            </a:pPr>
            <a:r>
              <a:rPr altLang="en-GB" dirty="0" lang="en-GB" sz="1800">
                <a:solidFill>
                  <a:schemeClr val="dk1"/>
                </a:solidFill>
                <a:latin typeface="Times New Roman"/>
                <a:ea typeface="Times New Roman"/>
                <a:cs typeface="Times New Roman"/>
                <a:sym typeface="Times New Roman"/>
              </a:rPr>
              <a:t>Slide 3 				</a:t>
            </a:r>
            <a:r>
              <a:rPr altLang="en-GB" b="1" dirty="0" lang="en-GB" sz="1800">
                <a:solidFill>
                  <a:schemeClr val="dk1"/>
                </a:solidFill>
                <a:latin typeface="Times New Roman"/>
                <a:ea typeface="Times New Roman"/>
                <a:cs typeface="Times New Roman"/>
                <a:sym typeface="Times New Roman"/>
              </a:rPr>
              <a:t>Introduction</a:t>
            </a:r>
            <a:endParaRPr dirty="0" sz="1800">
              <a:solidFill>
                <a:schemeClr val="dk1"/>
              </a:solidFill>
              <a:latin typeface="Times New Roman"/>
              <a:ea typeface="Times New Roman"/>
              <a:cs typeface="Times New Roman"/>
              <a:sym typeface="Times New Roman"/>
            </a:endParaRPr>
          </a:p>
          <a:p>
            <a:pPr algn="just">
              <a:lnSpc>
                <a:spcPct val="200000"/>
              </a:lnSpc>
              <a:spcBef>
                <a:spcPts val="1000"/>
              </a:spcBef>
            </a:pPr>
            <a:r>
              <a:rPr altLang="en-GB" dirty="0" lang="en-GB" sz="1800">
                <a:solidFill>
                  <a:schemeClr val="dk1"/>
                </a:solidFill>
                <a:latin typeface="Times New Roman"/>
                <a:ea typeface="Times New Roman"/>
                <a:cs typeface="Times New Roman"/>
                <a:sym typeface="Times New Roman"/>
              </a:rPr>
              <a:t>Slide 4 				</a:t>
            </a:r>
            <a:r>
              <a:rPr altLang="en-GB" b="1" dirty="0" lang="en-GB">
                <a:solidFill>
                  <a:srgbClr val="000000"/>
                </a:solidFill>
                <a:latin charset="0" panose="02020603050405020304" pitchFamily="18" typeface="Times New Roman"/>
                <a:ea charset="0" panose="02020603050405020304" pitchFamily="18" typeface="Times New Roman"/>
                <a:cs charset="0" panose="02020603050405020304" pitchFamily="18" typeface="Times New Roman"/>
              </a:rPr>
              <a:t>Introduction of the chosen hotel</a:t>
            </a:r>
          </a:p>
          <a:p>
            <a:pPr>
              <a:lnSpc>
                <a:spcPct val="200000"/>
              </a:lnSpc>
            </a:pPr>
            <a:r>
              <a:rPr altLang="en-GB" dirty="0" lang="en-GB" sz="1800">
                <a:solidFill>
                  <a:schemeClr val="dk1"/>
                </a:solidFill>
                <a:latin typeface="Times New Roman"/>
                <a:ea typeface="Times New Roman"/>
                <a:cs typeface="Times New Roman"/>
                <a:sym typeface="Times New Roman"/>
              </a:rPr>
              <a:t>Slide 6 				</a:t>
            </a:r>
            <a:r>
              <a:rPr altLang="en-GB" b="1" dirty="0" lang="en-GB">
                <a:solidFill>
                  <a:srgbClr val="000000"/>
                </a:solidFill>
                <a:latin charset="0" panose="02020603050405020304" pitchFamily="18" typeface="Times New Roman"/>
                <a:ea charset="0" panose="02020603050405020304" pitchFamily="18" typeface="Times New Roman"/>
                <a:cs charset="0" panose="02020603050405020304" pitchFamily="18" typeface="Times New Roman"/>
              </a:rPr>
              <a:t>Hotel’s main consumers and why they appeal to this group</a:t>
            </a:r>
            <a:endParaRPr b="1" dirty="0" sz="1800">
              <a:solidFill>
                <a:schemeClr val="dk1"/>
              </a:solidFill>
              <a:latin typeface="Times New Roman"/>
              <a:ea typeface="Times New Roman"/>
              <a:cs typeface="Times New Roman"/>
              <a:sym typeface="Times New Roman"/>
            </a:endParaRPr>
          </a:p>
          <a:p>
            <a:pPr>
              <a:lnSpc>
                <a:spcPct val="200000"/>
              </a:lnSpc>
            </a:pPr>
            <a:r>
              <a:rPr altLang="en-GB" dirty="0" lang="en-GB" sz="1800">
                <a:solidFill>
                  <a:schemeClr val="dk1"/>
                </a:solidFill>
                <a:latin typeface="Times New Roman"/>
                <a:ea typeface="Times New Roman"/>
                <a:cs typeface="Times New Roman"/>
                <a:sym typeface="Times New Roman"/>
              </a:rPr>
              <a:t>Slide 8 				</a:t>
            </a:r>
            <a:r>
              <a:rPr altLang="en-GB" b="1" dirty="0" lang="en-GB">
                <a:solidFill>
                  <a:srgbClr val="000000"/>
                </a:solidFill>
                <a:latin charset="0" panose="02020603050405020304" pitchFamily="18" typeface="Times New Roman"/>
                <a:ea charset="0" panose="02020603050405020304" pitchFamily="18" typeface="Times New Roman"/>
                <a:cs charset="0" panose="02020603050405020304" pitchFamily="18" typeface="Times New Roman"/>
              </a:rPr>
              <a:t>The nature, scope and role of guest services and facilities in general 				and application of the same to the chosen hotel</a:t>
            </a:r>
            <a:endParaRPr dirty="0" sz="1800">
              <a:solidFill>
                <a:schemeClr val="dk1"/>
              </a:solidFill>
              <a:latin typeface="Times New Roman"/>
              <a:ea typeface="Times New Roman"/>
              <a:cs typeface="Times New Roman"/>
              <a:sym typeface="Times New Roman"/>
            </a:endParaRPr>
          </a:p>
          <a:p>
            <a:pPr>
              <a:lnSpc>
                <a:spcPct val="200000"/>
              </a:lnSpc>
            </a:pPr>
            <a:r>
              <a:rPr altLang="en-GB" dirty="0" lang="en-GB" sz="1800">
                <a:solidFill>
                  <a:schemeClr val="dk1"/>
                </a:solidFill>
                <a:latin typeface="Times New Roman"/>
                <a:ea typeface="Times New Roman"/>
                <a:cs typeface="Times New Roman"/>
                <a:sym typeface="Times New Roman"/>
              </a:rPr>
              <a:t>Slide 10 				</a:t>
            </a:r>
            <a:r>
              <a:rPr altLang="en-GB" b="1" dirty="0" lang="en-GB">
                <a:latin charset="0" panose="02020603050405020304" pitchFamily="18" typeface="Times New Roman"/>
                <a:cs charset="0" panose="02020603050405020304" pitchFamily="18" typeface="Times New Roman"/>
              </a:rPr>
              <a:t>Importance of Hospitality</a:t>
            </a:r>
            <a:endParaRPr dirty="0" sz="1800">
              <a:solidFill>
                <a:schemeClr val="dk1"/>
              </a:solidFill>
              <a:latin typeface="Times New Roman"/>
              <a:ea typeface="Times New Roman"/>
              <a:cs typeface="Times New Roman"/>
              <a:sym typeface="Times New Roman"/>
            </a:endParaRPr>
          </a:p>
          <a:p>
            <a:pPr>
              <a:lnSpc>
                <a:spcPct val="200000"/>
              </a:lnSpc>
            </a:pPr>
            <a:r>
              <a:rPr altLang="en-GB" dirty="0" lang="en-GB" sz="1800">
                <a:solidFill>
                  <a:schemeClr val="dk1"/>
                </a:solidFill>
                <a:latin typeface="Times New Roman"/>
                <a:ea typeface="Times New Roman"/>
                <a:cs typeface="Times New Roman"/>
                <a:sym typeface="Times New Roman"/>
              </a:rPr>
              <a:t>Slide 11 				</a:t>
            </a:r>
            <a:r>
              <a:rPr altLang="en-GB" b="1" dirty="0" lang="en-GB">
                <a:solidFill>
                  <a:srgbClr val="000000"/>
                </a:solidFill>
                <a:latin charset="0" panose="02020603050405020304" pitchFamily="18" typeface="Times New Roman"/>
                <a:ea charset="0" panose="02020603050405020304" pitchFamily="18" typeface="Times New Roman"/>
                <a:cs charset="0" panose="02020603050405020304" pitchFamily="18" typeface="Times New Roman"/>
              </a:rPr>
              <a:t>The way hotels meet/exceed guest expectations</a:t>
            </a:r>
            <a:endParaRPr dirty="0" sz="1800">
              <a:solidFill>
                <a:schemeClr val="dk1"/>
              </a:solidFill>
              <a:latin typeface="Times New Roman"/>
              <a:ea typeface="Times New Roman"/>
              <a:cs typeface="Times New Roman"/>
              <a:sym typeface="Times New Roman"/>
            </a:endParaRPr>
          </a:p>
          <a:p>
            <a:pPr algn="l" indent="0" lvl="0" marL="0" marR="0" rtl="0">
              <a:lnSpc>
                <a:spcPct val="200000"/>
              </a:lnSpc>
              <a:spcBef>
                <a:spcPts val="0"/>
              </a:spcBef>
              <a:spcAft>
                <a:spcPts val="0"/>
              </a:spcAft>
              <a:buNone/>
            </a:pPr>
            <a:r>
              <a:rPr altLang="en-GB" dirty="0" lang="en-GB" sz="1800">
                <a:solidFill>
                  <a:schemeClr val="dk1"/>
                </a:solidFill>
                <a:latin typeface="Times New Roman"/>
                <a:ea typeface="Times New Roman"/>
                <a:cs typeface="Times New Roman"/>
                <a:sym typeface="Times New Roman"/>
              </a:rPr>
              <a:t>Slide 12 				</a:t>
            </a:r>
            <a:r>
              <a:rPr altLang="en-GB" b="1" dirty="0" lang="en-GB" sz="1800">
                <a:solidFill>
                  <a:schemeClr val="dk1"/>
                </a:solidFill>
                <a:latin typeface="Times New Roman"/>
                <a:ea typeface="Times New Roman"/>
                <a:cs typeface="Times New Roman"/>
                <a:sym typeface="Times New Roman"/>
              </a:rPr>
              <a:t>Conclusion</a:t>
            </a:r>
            <a:endParaRPr dirty="0" sz="1800">
              <a:solidFill>
                <a:schemeClr val="dk1"/>
              </a:solidFill>
              <a:latin typeface="Times New Roman"/>
              <a:ea typeface="Times New Roman"/>
              <a:cs typeface="Times New Roman"/>
              <a:sym typeface="Times New Roman"/>
            </a:endParaRPr>
          </a:p>
          <a:p>
            <a:pPr algn="l" indent="0" lvl="0" marL="0" marR="0" rtl="0">
              <a:lnSpc>
                <a:spcPct val="200000"/>
              </a:lnSpc>
              <a:spcBef>
                <a:spcPts val="0"/>
              </a:spcBef>
              <a:spcAft>
                <a:spcPts val="0"/>
              </a:spcAft>
              <a:buNone/>
            </a:pPr>
            <a:r>
              <a:rPr altLang="en-GB" dirty="0" lang="en-GB" sz="1800">
                <a:solidFill>
                  <a:schemeClr val="dk1"/>
                </a:solidFill>
                <a:latin typeface="Times New Roman"/>
                <a:ea typeface="Times New Roman"/>
                <a:cs typeface="Times New Roman"/>
                <a:sym typeface="Times New Roman"/>
              </a:rPr>
              <a:t>Slide 13 				</a:t>
            </a:r>
            <a:r>
              <a:rPr altLang="en-GB" b="1" dirty="0" lang="en-GB" sz="1800">
                <a:solidFill>
                  <a:schemeClr val="dk1"/>
                </a:solidFill>
                <a:latin typeface="Times New Roman"/>
                <a:ea typeface="Times New Roman"/>
                <a:cs typeface="Times New Roman"/>
                <a:sym typeface="Times New Roman"/>
              </a:rPr>
              <a:t>References</a:t>
            </a:r>
            <a:endParaRPr dirty="0" sz="1800">
              <a:solidFill>
                <a:schemeClr val="dk1"/>
              </a:solidFill>
              <a:latin typeface="Times New Roman"/>
              <a:ea typeface="Times New Roman"/>
              <a:cs typeface="Times New Roman"/>
              <a:sym typeface="Times New Roman"/>
            </a:endParaRPr>
          </a:p>
          <a:p>
            <a:pPr algn="l" indent="0" lvl="0" marL="0" marR="0" rtl="0">
              <a:lnSpc>
                <a:spcPct val="200000"/>
              </a:lnSpc>
              <a:spcBef>
                <a:spcPts val="0"/>
              </a:spcBef>
              <a:spcAft>
                <a:spcPts val="0"/>
              </a:spcAft>
              <a:buNone/>
            </a:pPr>
            <a:r>
              <a:rPr altLang="en-GB" dirty="0" lang="en-GB" sz="1800">
                <a:solidFill>
                  <a:schemeClr val="dk1"/>
                </a:solidFill>
                <a:latin typeface="Times New Roman"/>
                <a:ea typeface="Times New Roman"/>
                <a:cs typeface="Times New Roman"/>
                <a:sym typeface="Times New Roman"/>
              </a:rPr>
              <a:t>Slide 14 				</a:t>
            </a:r>
            <a:r>
              <a:rPr altLang="en-GB" b="1" dirty="0" lang="en-GB" sz="1800">
                <a:solidFill>
                  <a:schemeClr val="dk1"/>
                </a:solidFill>
                <a:latin typeface="Times New Roman"/>
                <a:ea typeface="Times New Roman"/>
                <a:cs typeface="Times New Roman"/>
                <a:sym typeface="Times New Roman"/>
              </a:rPr>
              <a:t>Thank You </a:t>
            </a:r>
            <a:endParaRPr dirty="0" sz="180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137786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b="-9000" t="-9000"/>
          </a:stretch>
        </a:blipFill>
        <a:effectLst/>
      </p:bgPr>
    </p:bg>
    <p:spTree>
      <p:nvGrpSpPr>
        <p:cNvPr id="1" name="Shape 100"/>
        <p:cNvGrpSpPr/>
        <p:nvPr/>
      </p:nvGrpSpPr>
      <p:grpSpPr>
        <a:xfrm>
          <a:off x="0" y="0"/>
          <a:ext cx="0" cy="0"/>
          <a:chOff x="0" y="0"/>
          <a:chExt cx="0" cy="0"/>
        </a:xfrm>
      </p:grpSpPr>
      <p:sp>
        <p:nvSpPr>
          <p:cNvPr id="101" name="Google Shape;101;p3"/>
          <p:cNvSpPr/>
          <p:nvPr/>
        </p:nvSpPr>
        <p:spPr>
          <a:xfrm>
            <a:off x="2594919" y="436929"/>
            <a:ext cx="2410212" cy="584775"/>
          </a:xfrm>
          <a:prstGeom prst="rect">
            <a:avLst/>
          </a:prstGeom>
          <a:noFill/>
          <a:ln>
            <a:noFill/>
          </a:ln>
        </p:spPr>
        <p:txBody>
          <a:bodyPr anchor="t" anchorCtr="0" bIns="45700" lIns="91425" numCol="1" rIns="91425" spcFirstLastPara="1" tIns="45700" wrap="square">
            <a:spAutoFit/>
          </a:bodyPr>
          <a:lstStyle/>
          <a:p>
            <a:pPr algn="l" indent="0" lvl="0" marL="0" marR="0" rtl="0">
              <a:spcBef>
                <a:spcPts val="0"/>
              </a:spcBef>
              <a:spcAft>
                <a:spcPts val="0"/>
              </a:spcAft>
              <a:buNone/>
            </a:pPr>
            <a:r>
              <a:rPr altLang="en-GB" b="1" dirty="0" lang="en-GB" sz="3200">
                <a:solidFill>
                  <a:schemeClr val="dk1"/>
                </a:solidFill>
                <a:latin typeface="Times New Roman"/>
                <a:ea typeface="Times New Roman"/>
                <a:cs typeface="Times New Roman"/>
                <a:sym typeface="Times New Roman"/>
              </a:rPr>
              <a:t>Introduction</a:t>
            </a:r>
            <a:endParaRPr dirty="0"/>
          </a:p>
        </p:txBody>
      </p:sp>
      <p:sp>
        <p:nvSpPr>
          <p:cNvPr id="102" name="Google Shape;102;p3"/>
          <p:cNvSpPr/>
          <p:nvPr/>
        </p:nvSpPr>
        <p:spPr>
          <a:xfrm>
            <a:off x="199415" y="1949905"/>
            <a:ext cx="6573795" cy="3416279"/>
          </a:xfrm>
          <a:prstGeom prst="rect">
            <a:avLst/>
          </a:prstGeom>
          <a:noFill/>
          <a:ln>
            <a:noFill/>
          </a:ln>
        </p:spPr>
        <p:txBody>
          <a:bodyPr anchor="t" anchorCtr="0" bIns="45700" lIns="91425" numCol="1" rIns="91425" spcFirstLastPara="1" tIns="45700" wrap="square">
            <a:spAutoFit/>
          </a:bodyPr>
          <a:lstStyle/>
          <a:p>
            <a:pPr lvl="0">
              <a:lnSpc>
                <a:spcPct val="200000"/>
              </a:lnSpc>
            </a:pPr>
            <a:r>
              <a:rPr altLang="en-GB" dirty="0" lang="en-GB">
                <a:latin charset="0" panose="02020603050405020304" pitchFamily="18" typeface="Times New Roman"/>
                <a:cs charset="0" panose="02020603050405020304" pitchFamily="18" typeface="Times New Roman"/>
              </a:rPr>
              <a:t>	</a:t>
            </a:r>
            <a:r>
              <a:rPr altLang="en-GB" dirty="0" lang="en-GB">
                <a:latin charset="0" panose="02020603050405020304" pitchFamily="18" typeface="Times New Roman"/>
              </a:rPr>
              <a:t>The presentation will thoroughly discuss the role and importance of quality service, hospitality and guest service with respect to the hospitality industry, having as example </a:t>
            </a:r>
            <a:r>
              <a:rPr dirty="0" lang="en-US">
                <a:latin charset="0" panose="02020603050405020304" pitchFamily="18" typeface="Times New Roman"/>
              </a:rPr>
              <a:t>JW Marriott Grosvenor House London.</a:t>
            </a:r>
            <a:endParaRPr altLang="en-GB" dirty="0" lang="en-GB">
              <a:latin charset="0" panose="02020603050405020304" pitchFamily="18" typeface="Times New Roman"/>
            </a:endParaRPr>
          </a:p>
          <a:p>
            <a:pPr>
              <a:lnSpc>
                <a:spcPct val="200000"/>
              </a:lnSpc>
            </a:pPr>
            <a:r>
              <a:rPr dirty="0" lang="en-US">
                <a:latin charset="0" panose="02020603050405020304" pitchFamily="18" typeface="Times New Roman"/>
              </a:rPr>
              <a:t>	The reason why they are the most ideal ones will also be elaborated.</a:t>
            </a:r>
            <a:endParaRPr dirty="0" lang="en-US">
              <a:latin charset="0" panose="02020603050405020304" pitchFamily="18" typeface="Times New Roman"/>
              <a:sym typeface="Times New Roman"/>
            </a:endParaRPr>
          </a:p>
        </p:txBody>
      </p:sp>
      <p:pic>
        <p:nvPicPr>
          <p:cNvPr id="2" name="Picture 1"/>
          <p:cNvPicPr>
            <a:picLocks noChangeAspect="1"/>
          </p:cNvPicPr>
          <p:nvPr/>
        </p:nvPicPr>
        <p:blipFill>
          <a:blip r:embed="rId4"/>
          <a:stretch>
            <a:fillRect/>
          </a:stretch>
        </p:blipFill>
        <p:spPr>
          <a:xfrm>
            <a:off x="6880860" y="1799997"/>
            <a:ext cx="5111725" cy="3572103"/>
          </a:xfrm>
          <a:prstGeom prst="rect">
            <a:avLst/>
          </a:prstGeom>
        </p:spPr>
      </p:pic>
      <p:sp>
        <p:nvSpPr>
          <p:cNvPr id="3" name="Rectangle 2"/>
          <p:cNvSpPr/>
          <p:nvPr/>
        </p:nvSpPr>
        <p:spPr>
          <a:xfrm>
            <a:off x="8667922" y="5366184"/>
            <a:ext cx="1537600" cy="369332"/>
          </a:xfrm>
          <a:prstGeom prst="rect">
            <a:avLst/>
          </a:prstGeom>
        </p:spPr>
        <p:txBody>
          <a:bodyPr numCol="1" wrap="none">
            <a:spAutoFit/>
          </a:bodyPr>
          <a:lstStyle/>
          <a:p>
            <a:r>
              <a:rPr altLang="en-GB" dirty="0" lang="en-GB"/>
              <a:t>(Walker, 2021)</a:t>
            </a:r>
          </a:p>
        </p:txBody>
      </p:sp>
    </p:spTree>
    <p:extLst>
      <p:ext uri="{BB962C8B-B14F-4D97-AF65-F5344CB8AC3E}">
        <p14:creationId xmlns:p14="http://schemas.microsoft.com/office/powerpoint/2010/main" val="1594491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b="-9000" t="-9000"/>
          </a:stretch>
        </a:blipFill>
        <a:effectLst/>
      </p:bgPr>
    </p:bg>
    <p:spTree>
      <p:nvGrpSpPr>
        <p:cNvPr id="1" name=""/>
        <p:cNvGrpSpPr/>
        <p:nvPr/>
      </p:nvGrpSpPr>
      <p:grpSpPr>
        <a:xfrm>
          <a:off x="0" y="0"/>
          <a:ext cx="0" cy="0"/>
          <a:chOff x="0" y="0"/>
          <a:chExt cx="0" cy="0"/>
        </a:xfrm>
      </p:grpSpPr>
      <p:sp>
        <p:nvSpPr>
          <p:cNvPr id="4" name="Rectangle 3"/>
          <p:cNvSpPr/>
          <p:nvPr/>
        </p:nvSpPr>
        <p:spPr>
          <a:xfrm>
            <a:off x="914400" y="544897"/>
            <a:ext cx="5068952" cy="822789"/>
          </a:xfrm>
          <a:prstGeom prst="rect">
            <a:avLst/>
          </a:prstGeom>
        </p:spPr>
        <p:txBody>
          <a:bodyPr numCol="1" wrap="none">
            <a:spAutoFit/>
          </a:bodyPr>
          <a:lstStyle/>
          <a:p>
            <a:pPr algn="just">
              <a:lnSpc>
                <a:spcPct val="200000"/>
              </a:lnSpc>
              <a:spcBef>
                <a:spcPts val="1000"/>
              </a:spcBef>
            </a:pPr>
            <a:r>
              <a:rPr altLang="en-GB" b="1" dirty="0" lang="en-GB" sz="2800">
                <a:solidFill>
                  <a:srgbClr val="000000"/>
                </a:solidFill>
                <a:latin charset="0" panose="02020603050405020304" pitchFamily="18" typeface="Times New Roman"/>
                <a:ea charset="0" panose="02020603050405020304" pitchFamily="18" typeface="Times New Roman"/>
                <a:cs charset="0" panose="02020603050405020304" pitchFamily="18" typeface="Times New Roman"/>
              </a:rPr>
              <a:t>Introduction of the chosen hotel</a:t>
            </a:r>
          </a:p>
        </p:txBody>
      </p:sp>
      <p:sp>
        <p:nvSpPr>
          <p:cNvPr id="5" name="Rectangle 4"/>
          <p:cNvSpPr/>
          <p:nvPr/>
        </p:nvSpPr>
        <p:spPr>
          <a:xfrm>
            <a:off x="259080" y="2136337"/>
            <a:ext cx="6095998" cy="2862322"/>
          </a:xfrm>
          <a:prstGeom prst="rect">
            <a:avLst/>
          </a:prstGeom>
        </p:spPr>
        <p:txBody>
          <a:bodyPr numCol="1" wrap="square">
            <a:spAutoFit/>
          </a:bodyPr>
          <a:lstStyle/>
          <a:p>
            <a:r>
              <a:rPr altLang="en-GB" dirty="0" lang="en-GB">
                <a:latin charset="0" panose="02020603050405020304" pitchFamily="18" typeface="Times New Roman"/>
                <a:ea charset="0" panose="020F0502020204030204" pitchFamily="34" typeface="Calibri"/>
              </a:rPr>
              <a:t>	The JW Marriott Grosvenor House London is a luxury property in the heart of London.</a:t>
            </a:r>
          </a:p>
          <a:p>
            <a:r>
              <a:rPr altLang="en-GB" dirty="0" lang="en-GB">
                <a:latin charset="0" panose="02020603050405020304" pitchFamily="18" typeface="Times New Roman"/>
                <a:ea charset="0" panose="020F0502020204030204" pitchFamily="34" typeface="Calibri"/>
              </a:rPr>
              <a:t>	It is a part of the international hotel chain JW Marriott, the chain holds properties in over 33 different countries and territories with over 100 properties </a:t>
            </a:r>
            <a:r>
              <a:rPr dirty="0" lang="en-US">
                <a:latin charset="0" panose="02020603050405020304" pitchFamily="18" typeface="Times New Roman"/>
                <a:ea charset="0" panose="020F0502020204030204" pitchFamily="34" typeface="Calibri"/>
              </a:rPr>
              <a:t>(JW MARRIOTT, 2023)</a:t>
            </a:r>
            <a:r>
              <a:rPr altLang="en-GB" dirty="0" lang="en-GB">
                <a:latin charset="0" panose="02020603050405020304" pitchFamily="18" typeface="Times New Roman"/>
                <a:ea charset="0" panose="020F0502020204030204" pitchFamily="34" typeface="Calibri"/>
              </a:rPr>
              <a:t>. </a:t>
            </a:r>
            <a:endParaRPr altLang="en-GB" dirty="0" lang="en-GB"/>
          </a:p>
          <a:p>
            <a:r>
              <a:rPr altLang="en-GB" dirty="0" lang="en-GB">
                <a:latin charset="0" panose="02020603050405020304" pitchFamily="18" typeface="Times New Roman"/>
                <a:ea charset="0" panose="020F0502020204030204" pitchFamily="34" typeface="Calibri"/>
              </a:rPr>
              <a:t> 	This is not only a hotel but also a great attraction for tourists as this property has one of the most luxurious rooms that one can get in the UK. </a:t>
            </a:r>
            <a:endParaRPr altLang="en-GB" dirty="0" lang="en-GB"/>
          </a:p>
          <a:p>
            <a:endParaRPr altLang="en-GB" dirty="0" lang="en-GB"/>
          </a:p>
        </p:txBody>
      </p:sp>
      <p:pic>
        <p:nvPicPr>
          <p:cNvPr id="2" name="Picture 1"/>
          <p:cNvPicPr>
            <a:picLocks noChangeAspect="1"/>
          </p:cNvPicPr>
          <p:nvPr/>
        </p:nvPicPr>
        <p:blipFill>
          <a:blip r:embed="rId4"/>
          <a:stretch>
            <a:fillRect/>
          </a:stretch>
        </p:blipFill>
        <p:spPr>
          <a:xfrm>
            <a:off x="6355080" y="1890649"/>
            <a:ext cx="5654039" cy="3076702"/>
          </a:xfrm>
          <a:prstGeom prst="rect">
            <a:avLst/>
          </a:prstGeom>
        </p:spPr>
      </p:pic>
      <p:sp>
        <p:nvSpPr>
          <p:cNvPr id="3" name="Rectangle 2"/>
          <p:cNvSpPr/>
          <p:nvPr/>
        </p:nvSpPr>
        <p:spPr>
          <a:xfrm>
            <a:off x="7210116" y="4967351"/>
            <a:ext cx="3943965" cy="369332"/>
          </a:xfrm>
          <a:prstGeom prst="rect">
            <a:avLst/>
          </a:prstGeom>
        </p:spPr>
        <p:txBody>
          <a:bodyPr numCol="1" wrap="none">
            <a:spAutoFit/>
          </a:bodyPr>
          <a:lstStyle/>
          <a:p>
            <a:r>
              <a:rPr altLang="en-GB" dirty="0" lang="en-GB"/>
              <a:t>(</a:t>
            </a:r>
            <a:r>
              <a:rPr altLang="en-GB" dirty="0" err="1" lang="en-GB"/>
              <a:t>Marinakou</a:t>
            </a:r>
            <a:r>
              <a:rPr altLang="en-GB" dirty="0" lang="en-GB"/>
              <a:t> and </a:t>
            </a:r>
            <a:r>
              <a:rPr altLang="en-GB" dirty="0" err="1" lang="en-GB"/>
              <a:t>Giousmpasoglou</a:t>
            </a:r>
            <a:r>
              <a:rPr altLang="en-GB" dirty="0" lang="en-GB"/>
              <a:t>, 2019)</a:t>
            </a:r>
          </a:p>
        </p:txBody>
      </p:sp>
    </p:spTree>
    <p:extLst>
      <p:ext uri="{BB962C8B-B14F-4D97-AF65-F5344CB8AC3E}">
        <p14:creationId xmlns:p14="http://schemas.microsoft.com/office/powerpoint/2010/main" val="3371529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1688283" cy="584775"/>
          </a:xfrm>
          <a:prstGeom prst="rect">
            <a:avLst/>
          </a:prstGeom>
        </p:spPr>
        <p:txBody>
          <a:bodyPr numCol="1" wrap="none">
            <a:spAutoFit/>
          </a:bodyPr>
          <a:lstStyle/>
          <a:p>
            <a:r>
              <a:rPr altLang="en-GB" b="1" dirty="0" err="1" lang="en-GB" sz="3200">
                <a:latin charset="0" panose="02020603050405020304" pitchFamily="18" typeface="Times New Roman"/>
                <a:cs charset="0" panose="02020603050405020304" pitchFamily="18" typeface="Times New Roman"/>
              </a:rPr>
              <a:t>Contd</a:t>
            </a:r>
            <a:r>
              <a:rPr altLang="en-GB" b="1" dirty="0" lang="en-GB" sz="3200">
                <a:latin charset="0" panose="02020603050405020304" pitchFamily="18" typeface="Times New Roman"/>
                <a:cs charset="0" panose="02020603050405020304" pitchFamily="18" typeface="Times New Roman"/>
              </a:rPr>
              <a:t>…</a:t>
            </a:r>
          </a:p>
        </p:txBody>
      </p:sp>
      <p:sp>
        <p:nvSpPr>
          <p:cNvPr id="5" name="Rectangle 4"/>
          <p:cNvSpPr/>
          <p:nvPr/>
        </p:nvSpPr>
        <p:spPr>
          <a:xfrm>
            <a:off x="1034415" y="4336913"/>
            <a:ext cx="10123170" cy="2308324"/>
          </a:xfrm>
          <a:prstGeom prst="rect">
            <a:avLst/>
          </a:prstGeom>
        </p:spPr>
        <p:txBody>
          <a:bodyPr numCol="1" wrap="square">
            <a:spAutoFit/>
          </a:bodyPr>
          <a:lstStyle/>
          <a:p>
            <a:pPr algn="ctr">
              <a:lnSpc>
                <a:spcPct val="200000"/>
              </a:lnSpc>
            </a:pPr>
            <a:r>
              <a:rPr altLang="en-GB" dirty="0" lang="en-GB">
                <a:latin charset="0" panose="02020603050405020304" pitchFamily="18" typeface="Times New Roman"/>
                <a:cs charset="0" panose="02020603050405020304" pitchFamily="18" typeface="Times New Roman"/>
              </a:rPr>
              <a:t>The JW Marriott Grosvenor House London has 420 rooms, 74 suites and 2 restaurants divided into 8 floors. Many tourists prefer the JW Marriott Grosvenor House London to be their host in London due to the excellent hospitality service they offer and the historic value of the property. The restaurant of the property is also famous for the delicacies they have developed their expertise on. </a:t>
            </a:r>
          </a:p>
        </p:txBody>
      </p:sp>
      <p:pic>
        <p:nvPicPr>
          <p:cNvPr id="2" name="Picture 1"/>
          <p:cNvPicPr>
            <a:picLocks noChangeAspect="1"/>
          </p:cNvPicPr>
          <p:nvPr/>
        </p:nvPicPr>
        <p:blipFill>
          <a:blip r:embed="rId4"/>
          <a:stretch>
            <a:fillRect/>
          </a:stretch>
        </p:blipFill>
        <p:spPr>
          <a:xfrm>
            <a:off x="2414903" y="1236711"/>
            <a:ext cx="7362193" cy="2448267"/>
          </a:xfrm>
          <a:prstGeom prst="rect">
            <a:avLst/>
          </a:prstGeom>
        </p:spPr>
      </p:pic>
      <p:sp>
        <p:nvSpPr>
          <p:cNvPr id="3" name="Rectangle 2"/>
          <p:cNvSpPr/>
          <p:nvPr/>
        </p:nvSpPr>
        <p:spPr>
          <a:xfrm>
            <a:off x="5327200" y="3684978"/>
            <a:ext cx="1537600" cy="369332"/>
          </a:xfrm>
          <a:prstGeom prst="rect">
            <a:avLst/>
          </a:prstGeom>
        </p:spPr>
        <p:txBody>
          <a:bodyPr numCol="1" wrap="none">
            <a:spAutoFit/>
          </a:bodyPr>
          <a:lstStyle/>
          <a:p>
            <a:r>
              <a:rPr altLang="en-GB" dirty="0" lang="en-GB"/>
              <a:t>(Walker, 2021)</a:t>
            </a:r>
          </a:p>
        </p:txBody>
      </p:sp>
    </p:spTree>
    <p:extLst>
      <p:ext uri="{BB962C8B-B14F-4D97-AF65-F5344CB8AC3E}">
        <p14:creationId xmlns:p14="http://schemas.microsoft.com/office/powerpoint/2010/main" val="539355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208865"/>
            <a:ext cx="9157700" cy="822789"/>
          </a:xfrm>
          <a:prstGeom prst="rect">
            <a:avLst/>
          </a:prstGeom>
        </p:spPr>
        <p:txBody>
          <a:bodyPr numCol="1" wrap="none">
            <a:spAutoFit/>
          </a:bodyPr>
          <a:lstStyle/>
          <a:p>
            <a:pPr algn="just">
              <a:lnSpc>
                <a:spcPct val="200000"/>
              </a:lnSpc>
              <a:spcBef>
                <a:spcPts val="1000"/>
              </a:spcBef>
            </a:pPr>
            <a:r>
              <a:rPr altLang="en-GB" b="1" dirty="0" lang="en-GB" sz="2800">
                <a:solidFill>
                  <a:srgbClr val="000000"/>
                </a:solidFill>
                <a:latin charset="0" panose="02020603050405020304" pitchFamily="18" typeface="Times New Roman"/>
                <a:ea charset="0" panose="02020603050405020304" pitchFamily="18" typeface="Times New Roman"/>
                <a:cs charset="0" panose="02020603050405020304" pitchFamily="18" typeface="Times New Roman"/>
              </a:rPr>
              <a:t>Hotel’s main consumers and why they appeal to this group</a:t>
            </a:r>
          </a:p>
        </p:txBody>
      </p:sp>
      <p:sp>
        <p:nvSpPr>
          <p:cNvPr id="5" name="Rectangle 4"/>
          <p:cNvSpPr/>
          <p:nvPr/>
        </p:nvSpPr>
        <p:spPr>
          <a:xfrm>
            <a:off x="0" y="1115675"/>
            <a:ext cx="12192000" cy="646331"/>
          </a:xfrm>
          <a:prstGeom prst="rect">
            <a:avLst/>
          </a:prstGeom>
        </p:spPr>
        <p:txBody>
          <a:bodyPr numCol="1" wrap="square">
            <a:spAutoFit/>
          </a:bodyPr>
          <a:lstStyle/>
          <a:p>
            <a:pPr algn="just"/>
            <a:r>
              <a:rPr altLang="en-GB" dirty="0" lang="en-GB">
                <a:latin charset="0" panose="02020603050405020304" pitchFamily="18" typeface="Times New Roman"/>
                <a:cs charset="0" panose="02020603050405020304" pitchFamily="18" typeface="Times New Roman"/>
              </a:rPr>
              <a:t>Like every industry, the 5-star hotel industry needs to look after a certain set of consumers that has the highest potential to be their probable guests. </a:t>
            </a:r>
          </a:p>
        </p:txBody>
      </p:sp>
      <p:sp>
        <p:nvSpPr>
          <p:cNvPr id="6" name="Rectangle 5"/>
          <p:cNvSpPr/>
          <p:nvPr/>
        </p:nvSpPr>
        <p:spPr>
          <a:xfrm>
            <a:off x="0" y="5934670"/>
            <a:ext cx="12192000" cy="923330"/>
          </a:xfrm>
          <a:prstGeom prst="rect">
            <a:avLst/>
          </a:prstGeom>
        </p:spPr>
        <p:txBody>
          <a:bodyPr numCol="1" wrap="square">
            <a:spAutoFit/>
          </a:bodyPr>
          <a:lstStyle/>
          <a:p>
            <a:pPr algn="just"/>
            <a:r>
              <a:rPr altLang="en-GB" dirty="0" lang="en-GB">
                <a:latin charset="0" panose="02020603050405020304" pitchFamily="18" typeface="Times New Roman"/>
                <a:cs charset="0" panose="02020603050405020304" pitchFamily="18" typeface="Times New Roman"/>
              </a:rPr>
              <a:t>Here the hotel targets the tourists in the first place. However, tourists also have different categories, tourists looking for a luxury experience on their trip would look after properties like JW Marriott Grosvenor House London (</a:t>
            </a:r>
            <a:r>
              <a:rPr altLang="en-GB" dirty="0" err="1" lang="en-GB">
                <a:latin charset="0" panose="02020603050405020304" pitchFamily="18" typeface="Times New Roman"/>
                <a:cs charset="0" panose="02020603050405020304" pitchFamily="18" typeface="Times New Roman"/>
              </a:rPr>
              <a:t>Marinakou</a:t>
            </a:r>
            <a:r>
              <a:rPr altLang="en-GB" dirty="0" lang="en-GB">
                <a:latin charset="0" panose="02020603050405020304" pitchFamily="18" typeface="Times New Roman"/>
                <a:cs charset="0" panose="02020603050405020304" pitchFamily="18" typeface="Times New Roman"/>
              </a:rPr>
              <a:t> and </a:t>
            </a:r>
            <a:r>
              <a:rPr altLang="en-GB" dirty="0" err="1" lang="en-GB">
                <a:latin charset="0" panose="02020603050405020304" pitchFamily="18" typeface="Times New Roman"/>
                <a:cs charset="0" panose="02020603050405020304" pitchFamily="18" typeface="Times New Roman"/>
              </a:rPr>
              <a:t>Giousmpasoglou</a:t>
            </a:r>
            <a:r>
              <a:rPr altLang="en-GB" dirty="0" lang="en-GB">
                <a:latin charset="0" panose="02020603050405020304" pitchFamily="18" typeface="Times New Roman"/>
                <a:cs charset="0" panose="02020603050405020304" pitchFamily="18" typeface="Times New Roman"/>
              </a:rPr>
              <a:t>, 2019). </a:t>
            </a:r>
          </a:p>
        </p:txBody>
      </p:sp>
      <p:pic>
        <p:nvPicPr>
          <p:cNvPr id="2" name="Picture 1"/>
          <p:cNvPicPr>
            <a:picLocks noChangeAspect="1"/>
          </p:cNvPicPr>
          <p:nvPr/>
        </p:nvPicPr>
        <p:blipFill>
          <a:blip r:embed="rId4"/>
          <a:stretch>
            <a:fillRect/>
          </a:stretch>
        </p:blipFill>
        <p:spPr>
          <a:xfrm>
            <a:off x="1942900" y="1762006"/>
            <a:ext cx="8306199" cy="3632954"/>
          </a:xfrm>
          <a:prstGeom prst="rect">
            <a:avLst/>
          </a:prstGeom>
        </p:spPr>
      </p:pic>
      <p:sp>
        <p:nvSpPr>
          <p:cNvPr id="3" name="Rectangle 2"/>
          <p:cNvSpPr/>
          <p:nvPr/>
        </p:nvSpPr>
        <p:spPr>
          <a:xfrm>
            <a:off x="4124016" y="5394960"/>
            <a:ext cx="3943965" cy="369332"/>
          </a:xfrm>
          <a:prstGeom prst="rect">
            <a:avLst/>
          </a:prstGeom>
        </p:spPr>
        <p:txBody>
          <a:bodyPr numCol="1" wrap="none">
            <a:spAutoFit/>
          </a:bodyPr>
          <a:lstStyle/>
          <a:p>
            <a:r>
              <a:rPr altLang="en-GB" dirty="0" lang="en-GB"/>
              <a:t>(</a:t>
            </a:r>
            <a:r>
              <a:rPr altLang="en-GB" dirty="0" err="1" lang="en-GB"/>
              <a:t>Marinakou</a:t>
            </a:r>
            <a:r>
              <a:rPr altLang="en-GB" dirty="0" lang="en-GB"/>
              <a:t> and </a:t>
            </a:r>
            <a:r>
              <a:rPr altLang="en-GB" dirty="0" err="1" lang="en-GB"/>
              <a:t>Giousmpasoglou</a:t>
            </a:r>
            <a:r>
              <a:rPr altLang="en-GB" dirty="0" lang="en-GB"/>
              <a:t>, 2019)</a:t>
            </a:r>
          </a:p>
        </p:txBody>
      </p:sp>
    </p:spTree>
    <p:extLst>
      <p:ext uri="{BB962C8B-B14F-4D97-AF65-F5344CB8AC3E}">
        <p14:creationId xmlns:p14="http://schemas.microsoft.com/office/powerpoint/2010/main" val="1484641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2533135" y="766118"/>
            <a:ext cx="1688283" cy="584775"/>
          </a:xfrm>
          <a:prstGeom prst="rect">
            <a:avLst/>
          </a:prstGeom>
        </p:spPr>
        <p:txBody>
          <a:bodyPr numCol="1" wrap="none">
            <a:spAutoFit/>
          </a:bodyPr>
          <a:lstStyle/>
          <a:p>
            <a:r>
              <a:rPr altLang="en-GB" b="1" dirty="0" err="1" lang="en-GB" sz="3200">
                <a:latin charset="0" panose="02020603050405020304" pitchFamily="18" typeface="Times New Roman"/>
                <a:cs charset="0" panose="02020603050405020304" pitchFamily="18" typeface="Times New Roman"/>
              </a:rPr>
              <a:t>Contd</a:t>
            </a:r>
            <a:r>
              <a:rPr altLang="en-GB" b="1" dirty="0" lang="en-GB" sz="3200">
                <a:latin charset="0" panose="02020603050405020304" pitchFamily="18" typeface="Times New Roman"/>
                <a:cs charset="0" panose="02020603050405020304" pitchFamily="18" typeface="Times New Roman"/>
              </a:rPr>
              <a:t>…</a:t>
            </a:r>
          </a:p>
        </p:txBody>
      </p:sp>
      <p:sp>
        <p:nvSpPr>
          <p:cNvPr id="5" name="Rectangle 4"/>
          <p:cNvSpPr/>
          <p:nvPr/>
        </p:nvSpPr>
        <p:spPr>
          <a:xfrm>
            <a:off x="89586" y="1642586"/>
            <a:ext cx="6595419" cy="2862322"/>
          </a:xfrm>
          <a:prstGeom prst="rect">
            <a:avLst/>
          </a:prstGeom>
        </p:spPr>
        <p:txBody>
          <a:bodyPr numCol="1" wrap="square">
            <a:spAutoFit/>
          </a:bodyPr>
          <a:lstStyle/>
          <a:p>
            <a:r>
              <a:rPr altLang="en-GB" dirty="0" lang="en-GB">
                <a:latin charset="0" panose="02020603050405020304" pitchFamily="18" typeface="Times New Roman"/>
                <a:cs charset="0" panose="02020603050405020304" pitchFamily="18" typeface="Times New Roman"/>
              </a:rPr>
              <a:t>	Business travellers already look after big and luxurious properties as they ideally come for business dealings and always they are backed up by their respective organisations (Wood, 2015). </a:t>
            </a:r>
          </a:p>
          <a:p>
            <a:r>
              <a:rPr altLang="en-GB" dirty="0" lang="en-GB">
                <a:latin charset="0" panose="02020603050405020304" pitchFamily="18" typeface="Times New Roman"/>
                <a:cs charset="0" panose="02020603050405020304" pitchFamily="18" typeface="Times New Roman"/>
              </a:rPr>
              <a:t>	The process of targeting takes place through various different operations like event marketing and exclusive promotions. </a:t>
            </a:r>
          </a:p>
          <a:p>
            <a:r>
              <a:rPr altLang="en-GB" dirty="0" lang="en-GB">
                <a:latin charset="0" panose="02020603050405020304" pitchFamily="18" typeface="Times New Roman"/>
                <a:cs charset="0" panose="02020603050405020304" pitchFamily="18" typeface="Times New Roman"/>
              </a:rPr>
              <a:t>	There are also families that travel to experience luxury in the first place and they are often targeted by JW Marriott Grosvenor House London.</a:t>
            </a:r>
          </a:p>
          <a:p>
            <a:endParaRPr altLang="en-GB" dirty="0" lang="en-GB">
              <a:latin charset="0" panose="02020603050405020304" pitchFamily="18" typeface="Times New Roman"/>
              <a:cs charset="0" panose="02020603050405020304" pitchFamily="18" typeface="Times New Roman"/>
            </a:endParaRPr>
          </a:p>
          <a:p>
            <a:endParaRPr altLang="en-GB" dirty="0" lang="en-GB">
              <a:latin charset="0" panose="02020603050405020304" pitchFamily="18" typeface="Times New Roman"/>
              <a:cs charset="0" panose="02020603050405020304" pitchFamily="18" typeface="Times New Roman"/>
            </a:endParaRPr>
          </a:p>
        </p:txBody>
      </p:sp>
      <p:pic>
        <p:nvPicPr>
          <p:cNvPr id="2" name="Picture 1"/>
          <p:cNvPicPr>
            <a:picLocks noChangeAspect="1"/>
          </p:cNvPicPr>
          <p:nvPr/>
        </p:nvPicPr>
        <p:blipFill>
          <a:blip r:embed="rId4"/>
          <a:stretch>
            <a:fillRect/>
          </a:stretch>
        </p:blipFill>
        <p:spPr>
          <a:xfrm>
            <a:off x="6972300" y="1642586"/>
            <a:ext cx="4908163" cy="3112294"/>
          </a:xfrm>
          <a:prstGeom prst="rect">
            <a:avLst/>
          </a:prstGeom>
        </p:spPr>
      </p:pic>
      <p:sp>
        <p:nvSpPr>
          <p:cNvPr id="3" name="Rectangle 2"/>
          <p:cNvSpPr/>
          <p:nvPr/>
        </p:nvSpPr>
        <p:spPr>
          <a:xfrm>
            <a:off x="8567812" y="4840396"/>
            <a:ext cx="1717137" cy="369332"/>
          </a:xfrm>
          <a:prstGeom prst="rect">
            <a:avLst/>
          </a:prstGeom>
        </p:spPr>
        <p:txBody>
          <a:bodyPr numCol="1" wrap="none">
            <a:spAutoFit/>
          </a:bodyPr>
          <a:lstStyle/>
          <a:p>
            <a:r>
              <a:rPr altLang="en-GB" dirty="0" lang="en-GB">
                <a:latin charset="0" panose="02020603050405020304" pitchFamily="18" typeface="Times New Roman"/>
                <a:cs charset="0" panose="02020603050405020304" pitchFamily="18" typeface="Times New Roman"/>
              </a:rPr>
              <a:t>(</a:t>
            </a:r>
            <a:r>
              <a:rPr altLang="en-GB" dirty="0" err="1" lang="en-GB">
                <a:latin charset="0" panose="02020603050405020304" pitchFamily="18" typeface="Times New Roman"/>
                <a:cs charset="0" panose="02020603050405020304" pitchFamily="18" typeface="Times New Roman"/>
              </a:rPr>
              <a:t>Hoppall</a:t>
            </a:r>
            <a:r>
              <a:rPr altLang="en-GB" dirty="0" lang="en-GB">
                <a:latin charset="0" panose="02020603050405020304" pitchFamily="18" typeface="Times New Roman"/>
                <a:cs charset="0" panose="02020603050405020304" pitchFamily="18" typeface="Times New Roman"/>
              </a:rPr>
              <a:t>, 2015).</a:t>
            </a:r>
            <a:endParaRPr altLang="en-GB" dirty="0" lang="en-GB"/>
          </a:p>
        </p:txBody>
      </p:sp>
    </p:spTree>
    <p:extLst>
      <p:ext uri="{BB962C8B-B14F-4D97-AF65-F5344CB8AC3E}">
        <p14:creationId xmlns:p14="http://schemas.microsoft.com/office/powerpoint/2010/main" val="2460700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11727180" cy="954107"/>
          </a:xfrm>
          <a:prstGeom prst="rect">
            <a:avLst/>
          </a:prstGeom>
        </p:spPr>
        <p:txBody>
          <a:bodyPr numCol="1" wrap="square">
            <a:spAutoFit/>
          </a:bodyPr>
          <a:lstStyle/>
          <a:p>
            <a:pPr algn="just">
              <a:spcBef>
                <a:spcPts val="1000"/>
              </a:spcBef>
            </a:pPr>
            <a:r>
              <a:rPr altLang="en-GB" b="1" dirty="0" lang="en-GB" sz="2800">
                <a:solidFill>
                  <a:srgbClr val="000000"/>
                </a:solidFill>
                <a:latin charset="0" panose="02020603050405020304" pitchFamily="18" typeface="Times New Roman"/>
                <a:ea charset="0" panose="02020603050405020304" pitchFamily="18" typeface="Times New Roman"/>
                <a:cs charset="0" panose="02020603050405020304" pitchFamily="18" typeface="Times New Roman"/>
              </a:rPr>
              <a:t>The nature, scope and role of guest services and facilities in general and application of the same to the chosen hotel</a:t>
            </a:r>
          </a:p>
        </p:txBody>
      </p:sp>
      <p:sp>
        <p:nvSpPr>
          <p:cNvPr id="5" name="Rectangle 4"/>
          <p:cNvSpPr/>
          <p:nvPr/>
        </p:nvSpPr>
        <p:spPr>
          <a:xfrm>
            <a:off x="0" y="2170941"/>
            <a:ext cx="6400800" cy="2862322"/>
          </a:xfrm>
          <a:prstGeom prst="rect">
            <a:avLst/>
          </a:prstGeom>
        </p:spPr>
        <p:txBody>
          <a:bodyPr numCol="1" wrap="square">
            <a:spAutoFit/>
          </a:bodyPr>
          <a:lstStyle/>
          <a:p>
            <a:r>
              <a:rPr altLang="en-GB" dirty="0" lang="en-GB">
                <a:latin charset="0" panose="02020603050405020304" pitchFamily="18" typeface="Times New Roman"/>
                <a:cs charset="0" panose="02020603050405020304" pitchFamily="18" typeface="Times New Roman"/>
              </a:rPr>
              <a:t>	Guest service is the practice done in hotels where the hotel looks after providing the guests with all the amenities and helps the guests make the maximum out of their stay. </a:t>
            </a:r>
          </a:p>
          <a:p>
            <a:r>
              <a:rPr altLang="en-GB" dirty="0" lang="en-GB">
                <a:latin charset="0" panose="02020603050405020304" pitchFamily="18" typeface="Times New Roman"/>
                <a:cs charset="0" panose="02020603050405020304" pitchFamily="18" typeface="Times New Roman"/>
              </a:rPr>
              <a:t>	Guest service is the most basic fundamental practice in any hotel, despite what rating it gets. </a:t>
            </a:r>
          </a:p>
          <a:p>
            <a:r>
              <a:rPr altLang="en-GB" dirty="0" lang="en-GB">
                <a:latin charset="0" panose="02020603050405020304" pitchFamily="18" typeface="Times New Roman"/>
                <a:cs charset="0" panose="02020603050405020304" pitchFamily="18" typeface="Times New Roman"/>
              </a:rPr>
              <a:t>	Good service from a hotel can allow the guests to have an experience more than they might have expected (Tsao, 2018). This way a hotel makes its name and makes sure that it enhances its customer retention rate with time. </a:t>
            </a:r>
          </a:p>
          <a:p>
            <a:endParaRPr altLang="en-GB" dirty="0" lang="en-GB">
              <a:latin charset="0" panose="02020603050405020304" pitchFamily="18" typeface="Times New Roman"/>
              <a:cs charset="0" panose="02020603050405020304" pitchFamily="18" typeface="Times New Roman"/>
            </a:endParaRPr>
          </a:p>
        </p:txBody>
      </p:sp>
      <p:pic>
        <p:nvPicPr>
          <p:cNvPr id="2" name="Picture 1"/>
          <p:cNvPicPr>
            <a:picLocks noChangeAspect="1"/>
          </p:cNvPicPr>
          <p:nvPr/>
        </p:nvPicPr>
        <p:blipFill>
          <a:blip r:embed="rId4"/>
          <a:stretch>
            <a:fillRect/>
          </a:stretch>
        </p:blipFill>
        <p:spPr>
          <a:xfrm>
            <a:off x="6400800" y="1631135"/>
            <a:ext cx="5553850" cy="3715268"/>
          </a:xfrm>
          <a:prstGeom prst="rect">
            <a:avLst/>
          </a:prstGeom>
        </p:spPr>
      </p:pic>
      <p:sp>
        <p:nvSpPr>
          <p:cNvPr id="3" name="Rectangle 2"/>
          <p:cNvSpPr/>
          <p:nvPr/>
        </p:nvSpPr>
        <p:spPr>
          <a:xfrm>
            <a:off x="8408925" y="5346403"/>
            <a:ext cx="1537600" cy="369332"/>
          </a:xfrm>
          <a:prstGeom prst="rect">
            <a:avLst/>
          </a:prstGeom>
        </p:spPr>
        <p:txBody>
          <a:bodyPr numCol="1" wrap="none">
            <a:spAutoFit/>
          </a:bodyPr>
          <a:lstStyle/>
          <a:p>
            <a:r>
              <a:rPr altLang="en-GB" dirty="0" lang="en-GB"/>
              <a:t>(Walker, 2021)</a:t>
            </a:r>
          </a:p>
        </p:txBody>
      </p:sp>
    </p:spTree>
    <p:extLst>
      <p:ext uri="{BB962C8B-B14F-4D97-AF65-F5344CB8AC3E}">
        <p14:creationId xmlns:p14="http://schemas.microsoft.com/office/powerpoint/2010/main" val="3642576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b="-9000" t="-9000"/>
          </a:stretch>
        </a:blipFill>
        <a:effectLst/>
      </p:bgPr>
    </p:bg>
    <p:spTree>
      <p:nvGrpSpPr>
        <p:cNvPr id="1" name=""/>
        <p:cNvGrpSpPr/>
        <p:nvPr/>
      </p:nvGrpSpPr>
      <p:grpSpPr>
        <a:xfrm>
          <a:off x="0" y="0"/>
          <a:ext cx="0" cy="0"/>
          <a:chOff x="0" y="0"/>
          <a:chExt cx="0" cy="0"/>
        </a:xfrm>
      </p:grpSpPr>
      <p:sp>
        <p:nvSpPr>
          <p:cNvPr id="4" name="Rectangle 3"/>
          <p:cNvSpPr/>
          <p:nvPr/>
        </p:nvSpPr>
        <p:spPr>
          <a:xfrm>
            <a:off x="-7620" y="0"/>
            <a:ext cx="1688283" cy="584775"/>
          </a:xfrm>
          <a:prstGeom prst="rect">
            <a:avLst/>
          </a:prstGeom>
        </p:spPr>
        <p:txBody>
          <a:bodyPr numCol="1" wrap="none">
            <a:spAutoFit/>
          </a:bodyPr>
          <a:lstStyle/>
          <a:p>
            <a:r>
              <a:rPr altLang="en-GB" b="1" dirty="0" err="1" lang="en-GB" sz="3200">
                <a:solidFill>
                  <a:srgbClr val="000000"/>
                </a:solidFill>
                <a:latin charset="0" panose="02020603050405020304" pitchFamily="18" typeface="Times New Roman"/>
                <a:cs charset="0" panose="02020603050405020304" pitchFamily="18" typeface="Times New Roman"/>
              </a:rPr>
              <a:t>Contd</a:t>
            </a:r>
            <a:r>
              <a:rPr altLang="en-GB" b="1" dirty="0" lang="en-GB" sz="3200">
                <a:solidFill>
                  <a:srgbClr val="000000"/>
                </a:solidFill>
                <a:latin charset="0" panose="02020603050405020304" pitchFamily="18" typeface="Times New Roman"/>
                <a:cs charset="0" panose="02020603050405020304" pitchFamily="18" typeface="Times New Roman"/>
              </a:rPr>
              <a:t>…</a:t>
            </a:r>
            <a:endParaRPr altLang="en-GB" dirty="0" lang="en-GB" sz="3200">
              <a:effectLst/>
            </a:endParaRPr>
          </a:p>
        </p:txBody>
      </p:sp>
      <p:sp>
        <p:nvSpPr>
          <p:cNvPr id="5" name="Rectangle 4"/>
          <p:cNvSpPr/>
          <p:nvPr/>
        </p:nvSpPr>
        <p:spPr>
          <a:xfrm>
            <a:off x="0" y="979855"/>
            <a:ext cx="12192000" cy="1200329"/>
          </a:xfrm>
          <a:prstGeom prst="rect">
            <a:avLst/>
          </a:prstGeom>
        </p:spPr>
        <p:txBody>
          <a:bodyPr numCol="1" wrap="square">
            <a:spAutoFit/>
          </a:bodyPr>
          <a:lstStyle/>
          <a:p>
            <a:pPr algn="just"/>
            <a:r>
              <a:rPr altLang="en-GB" dirty="0" lang="en-GB">
                <a:latin charset="0" panose="02020603050405020304" pitchFamily="18" typeface="Times New Roman"/>
                <a:cs charset="0" panose="02020603050405020304" pitchFamily="18" typeface="Times New Roman"/>
              </a:rPr>
              <a:t>Here it is also to be mentioned that JW Marriott Grosvenor House London is no different than the rest of the hotels. In the UK there are many 5-star properties and the customers hold decision-making capabilities where they can shift their preference from one hotel to another (</a:t>
            </a:r>
            <a:r>
              <a:rPr altLang="en-GB" dirty="0" err="1" lang="en-GB">
                <a:latin charset="0" panose="02020603050405020304" pitchFamily="18" typeface="Times New Roman"/>
                <a:cs charset="0" panose="02020603050405020304" pitchFamily="18" typeface="Times New Roman"/>
              </a:rPr>
              <a:t>Soleman</a:t>
            </a:r>
            <a:r>
              <a:rPr altLang="en-GB" dirty="0" lang="en-GB">
                <a:latin charset="0" panose="02020603050405020304" pitchFamily="18" typeface="Times New Roman"/>
                <a:cs charset="0" panose="02020603050405020304" pitchFamily="18" typeface="Times New Roman"/>
              </a:rPr>
              <a:t>, 2018). </a:t>
            </a:r>
          </a:p>
          <a:p>
            <a:pPr algn="just"/>
            <a:endParaRPr altLang="en-GB" dirty="0" lang="en-GB">
              <a:latin charset="0" panose="02020603050405020304" pitchFamily="18" typeface="Times New Roman"/>
              <a:cs charset="0" panose="02020603050405020304" pitchFamily="18" typeface="Times New Roman"/>
            </a:endParaRPr>
          </a:p>
        </p:txBody>
      </p:sp>
      <p:sp>
        <p:nvSpPr>
          <p:cNvPr id="6" name="Rectangle 5"/>
          <p:cNvSpPr/>
          <p:nvPr/>
        </p:nvSpPr>
        <p:spPr>
          <a:xfrm>
            <a:off x="552450" y="6431946"/>
            <a:ext cx="11087100" cy="365760"/>
          </a:xfrm>
          <a:prstGeom prst="rect">
            <a:avLst/>
          </a:prstGeom>
        </p:spPr>
        <p:txBody>
          <a:bodyPr numCol="1" wrap="square">
            <a:spAutoFit/>
          </a:bodyPr>
          <a:lstStyle/>
          <a:p>
            <a:pPr algn="just"/>
            <a:r>
              <a:rPr altLang="en-GB" dirty="0" lang="en-GB">
                <a:latin charset="0" panose="02020603050405020304" pitchFamily="18" typeface="Times New Roman"/>
                <a:cs charset="0" panose="02020603050405020304" pitchFamily="18" typeface="Times New Roman"/>
              </a:rPr>
              <a:t>Due to that, JW Marriott Grosvenor House London is expected to be at their best in terms of providing guest services.</a:t>
            </a:r>
          </a:p>
        </p:txBody>
      </p:sp>
      <p:pic>
        <p:nvPicPr>
          <p:cNvPr id="2" name="Picture 1"/>
          <p:cNvPicPr>
            <a:picLocks noChangeAspect="1"/>
          </p:cNvPicPr>
          <p:nvPr/>
        </p:nvPicPr>
        <p:blipFill>
          <a:blip r:embed="rId4"/>
          <a:stretch>
            <a:fillRect/>
          </a:stretch>
        </p:blipFill>
        <p:spPr>
          <a:xfrm>
            <a:off x="1476146" y="1925401"/>
            <a:ext cx="9239707" cy="3972479"/>
          </a:xfrm>
          <a:prstGeom prst="rect">
            <a:avLst/>
          </a:prstGeom>
        </p:spPr>
      </p:pic>
      <p:sp>
        <p:nvSpPr>
          <p:cNvPr id="3" name="Rectangle 2"/>
          <p:cNvSpPr/>
          <p:nvPr/>
        </p:nvSpPr>
        <p:spPr>
          <a:xfrm>
            <a:off x="5237430" y="5897880"/>
            <a:ext cx="1717137" cy="369332"/>
          </a:xfrm>
          <a:prstGeom prst="rect">
            <a:avLst/>
          </a:prstGeom>
        </p:spPr>
        <p:txBody>
          <a:bodyPr numCol="1" wrap="none">
            <a:spAutoFit/>
          </a:bodyPr>
          <a:lstStyle/>
          <a:p>
            <a:r>
              <a:rPr altLang="en-GB" dirty="0" lang="en-GB">
                <a:latin charset="0" panose="02020603050405020304" pitchFamily="18" typeface="Times New Roman"/>
                <a:cs charset="0" panose="02020603050405020304" pitchFamily="18" typeface="Times New Roman"/>
              </a:rPr>
              <a:t>(</a:t>
            </a:r>
            <a:r>
              <a:rPr altLang="en-GB" dirty="0" err="1" lang="en-GB">
                <a:latin charset="0" panose="02020603050405020304" pitchFamily="18" typeface="Times New Roman"/>
                <a:cs charset="0" panose="02020603050405020304" pitchFamily="18" typeface="Times New Roman"/>
              </a:rPr>
              <a:t>Hoppall</a:t>
            </a:r>
            <a:r>
              <a:rPr altLang="en-GB" dirty="0" lang="en-GB">
                <a:latin charset="0" panose="02020603050405020304" pitchFamily="18" typeface="Times New Roman"/>
                <a:cs charset="0" panose="02020603050405020304" pitchFamily="18" typeface="Times New Roman"/>
              </a:rPr>
              <a:t>, 2015).</a:t>
            </a:r>
            <a:endParaRPr altLang="en-GB" dirty="0" lang="en-GB"/>
          </a:p>
        </p:txBody>
      </p:sp>
    </p:spTree>
    <p:extLst>
      <p:ext uri="{BB962C8B-B14F-4D97-AF65-F5344CB8AC3E}">
        <p14:creationId xmlns:p14="http://schemas.microsoft.com/office/powerpoint/2010/main" val="3460183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b="-9000" t="-9000"/>
          </a:stretch>
        </a:blipFill>
        <a:effectLst/>
      </p:bgPr>
    </p:bg>
    <p:spTree>
      <p:nvGrpSpPr>
        <p:cNvPr id="1" name=""/>
        <p:cNvGrpSpPr/>
        <p:nvPr/>
      </p:nvGrpSpPr>
      <p:grpSpPr>
        <a:xfrm>
          <a:off x="0" y="0"/>
          <a:ext cx="0" cy="0"/>
          <a:chOff x="0" y="0"/>
          <a:chExt cx="0" cy="0"/>
        </a:xfrm>
      </p:grpSpPr>
      <p:sp>
        <p:nvSpPr>
          <p:cNvPr id="4" name="Rectangle 3"/>
          <p:cNvSpPr/>
          <p:nvPr/>
        </p:nvSpPr>
        <p:spPr>
          <a:xfrm>
            <a:off x="6734432" y="976184"/>
            <a:ext cx="4610100" cy="523220"/>
          </a:xfrm>
          <a:prstGeom prst="rect">
            <a:avLst/>
          </a:prstGeom>
        </p:spPr>
        <p:txBody>
          <a:bodyPr numCol="1" wrap="square">
            <a:spAutoFit/>
          </a:bodyPr>
          <a:lstStyle/>
          <a:p>
            <a:r>
              <a:rPr altLang="en-GB" b="1" dirty="0" lang="en-GB" sz="2800">
                <a:latin charset="0" panose="02020603050405020304" pitchFamily="18" typeface="Times New Roman"/>
                <a:cs charset="0" panose="02020603050405020304" pitchFamily="18" typeface="Times New Roman"/>
              </a:rPr>
              <a:t>Importance of Hospitality</a:t>
            </a:r>
          </a:p>
        </p:txBody>
      </p:sp>
      <p:sp>
        <p:nvSpPr>
          <p:cNvPr id="5" name="Rectangle 4"/>
          <p:cNvSpPr/>
          <p:nvPr/>
        </p:nvSpPr>
        <p:spPr>
          <a:xfrm>
            <a:off x="5440680" y="1997839"/>
            <a:ext cx="6606746" cy="2862322"/>
          </a:xfrm>
          <a:prstGeom prst="rect">
            <a:avLst/>
          </a:prstGeom>
        </p:spPr>
        <p:txBody>
          <a:bodyPr numCol="1" wrap="square">
            <a:spAutoFit/>
          </a:bodyPr>
          <a:lstStyle/>
          <a:p>
            <a:pPr algn="just"/>
            <a:r>
              <a:rPr altLang="en-GB" dirty="0" lang="en-GB">
                <a:latin charset="0" panose="02020603050405020304" pitchFamily="18" typeface="Times New Roman"/>
                <a:cs charset="0" panose="02020603050405020304" pitchFamily="18" typeface="Times New Roman"/>
              </a:rPr>
              <a:t>	Hospitality refers to the fact of making people feel valued and applauded giving them a special feel of welcome and going the extra mile to enhance their experience. </a:t>
            </a:r>
          </a:p>
          <a:p>
            <a:pPr algn="just"/>
            <a:r>
              <a:rPr altLang="en-GB" dirty="0" lang="en-GB">
                <a:latin charset="0" panose="02020603050405020304" pitchFamily="18" typeface="Times New Roman"/>
                <a:cs charset="0" panose="02020603050405020304" pitchFamily="18" typeface="Times New Roman"/>
              </a:rPr>
              <a:t>	It is a very important part of the world business market, especially the UK in the UK is worth more than 18.2 billion pounds </a:t>
            </a:r>
            <a:r>
              <a:rPr dirty="0" lang="en-US">
                <a:latin charset="0" panose="02020603050405020304" pitchFamily="18" typeface="Times New Roman"/>
                <a:cs charset="0" panose="02020603050405020304" pitchFamily="18" typeface="Times New Roman"/>
              </a:rPr>
              <a:t>(Mordor Intelligence, 2023)</a:t>
            </a:r>
            <a:r>
              <a:rPr altLang="en-GB" dirty="0" lang="en-GB">
                <a:latin charset="0" panose="02020603050405020304" pitchFamily="18" typeface="Times New Roman"/>
                <a:cs charset="0" panose="02020603050405020304" pitchFamily="18" typeface="Times New Roman"/>
              </a:rPr>
              <a:t>. </a:t>
            </a:r>
          </a:p>
          <a:p>
            <a:pPr algn="just"/>
            <a:r>
              <a:rPr altLang="en-GB" dirty="0" lang="en-GB">
                <a:latin charset="0" panose="02020603050405020304" pitchFamily="18" typeface="Times New Roman"/>
                <a:cs charset="0" panose="02020603050405020304" pitchFamily="18" typeface="Times New Roman"/>
              </a:rPr>
              <a:t>	It is UK’s one of the most promising industries and it also provides numerous opportunities to young talents, which makes it a big employer as well (</a:t>
            </a:r>
            <a:r>
              <a:rPr altLang="en-GB" dirty="0" err="1" lang="en-GB">
                <a:latin charset="0" panose="02020603050405020304" pitchFamily="18" typeface="Times New Roman"/>
                <a:cs charset="0" panose="02020603050405020304" pitchFamily="18" typeface="Times New Roman"/>
              </a:rPr>
              <a:t>Minwoo</a:t>
            </a:r>
            <a:r>
              <a:rPr altLang="en-GB" dirty="0" lang="en-GB">
                <a:latin charset="0" panose="02020603050405020304" pitchFamily="18" typeface="Times New Roman"/>
                <a:cs charset="0" panose="02020603050405020304" pitchFamily="18" typeface="Times New Roman"/>
              </a:rPr>
              <a:t> et al., 2019). </a:t>
            </a:r>
          </a:p>
          <a:p>
            <a:pPr algn="just"/>
            <a:endParaRPr altLang="en-GB" dirty="0" lang="en-GB">
              <a:latin charset="0" panose="02020603050405020304" pitchFamily="18" typeface="Times New Roman"/>
              <a:cs charset="0" panose="02020603050405020304" pitchFamily="18" typeface="Times New Roman"/>
            </a:endParaRPr>
          </a:p>
        </p:txBody>
      </p:sp>
      <p:pic>
        <p:nvPicPr>
          <p:cNvPr id="2" name="Picture 1"/>
          <p:cNvPicPr>
            <a:picLocks noChangeAspect="1"/>
          </p:cNvPicPr>
          <p:nvPr/>
        </p:nvPicPr>
        <p:blipFill>
          <a:blip r:embed="rId4"/>
          <a:stretch>
            <a:fillRect/>
          </a:stretch>
        </p:blipFill>
        <p:spPr>
          <a:xfrm>
            <a:off x="144780" y="1720096"/>
            <a:ext cx="5295900" cy="3267531"/>
          </a:xfrm>
          <a:prstGeom prst="rect">
            <a:avLst/>
          </a:prstGeom>
        </p:spPr>
      </p:pic>
      <p:sp>
        <p:nvSpPr>
          <p:cNvPr id="3" name="Rectangle 2"/>
          <p:cNvSpPr/>
          <p:nvPr/>
        </p:nvSpPr>
        <p:spPr>
          <a:xfrm>
            <a:off x="1536250" y="4987627"/>
            <a:ext cx="1537600" cy="369332"/>
          </a:xfrm>
          <a:prstGeom prst="rect">
            <a:avLst/>
          </a:prstGeom>
        </p:spPr>
        <p:txBody>
          <a:bodyPr numCol="1" wrap="none">
            <a:spAutoFit/>
          </a:bodyPr>
          <a:lstStyle/>
          <a:p>
            <a:r>
              <a:rPr altLang="en-GB" dirty="0" lang="en-GB"/>
              <a:t>(Walker, 2021)</a:t>
            </a:r>
          </a:p>
        </p:txBody>
      </p:sp>
    </p:spTree>
    <p:extLst>
      <p:ext uri="{BB962C8B-B14F-4D97-AF65-F5344CB8AC3E}">
        <p14:creationId xmlns:p14="http://schemas.microsoft.com/office/powerpoint/2010/main" val="1388890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231725"/>
            <a:ext cx="7292381" cy="822789"/>
          </a:xfrm>
          <a:prstGeom prst="rect">
            <a:avLst/>
          </a:prstGeom>
        </p:spPr>
        <p:txBody>
          <a:bodyPr numCol="1" wrap="none">
            <a:spAutoFit/>
          </a:bodyPr>
          <a:lstStyle/>
          <a:p>
            <a:pPr algn="just">
              <a:lnSpc>
                <a:spcPct val="200000"/>
              </a:lnSpc>
              <a:spcBef>
                <a:spcPts val="1000"/>
              </a:spcBef>
            </a:pPr>
            <a:r>
              <a:rPr altLang="en-GB" b="1" dirty="0" lang="en-GB" sz="2800">
                <a:solidFill>
                  <a:srgbClr val="000000"/>
                </a:solidFill>
                <a:latin charset="0" panose="02020603050405020304" pitchFamily="18" typeface="Times New Roman"/>
                <a:ea charset="0" panose="02020603050405020304" pitchFamily="18" typeface="Times New Roman"/>
                <a:cs charset="0" panose="02020603050405020304" pitchFamily="18" typeface="Times New Roman"/>
              </a:rPr>
              <a:t>The way hotels meet/exceed guest expectations</a:t>
            </a:r>
          </a:p>
        </p:txBody>
      </p:sp>
      <p:sp>
        <p:nvSpPr>
          <p:cNvPr id="5" name="Rectangle 4"/>
          <p:cNvSpPr/>
          <p:nvPr/>
        </p:nvSpPr>
        <p:spPr>
          <a:xfrm>
            <a:off x="1775460" y="864215"/>
            <a:ext cx="8641080" cy="646331"/>
          </a:xfrm>
          <a:prstGeom prst="rect">
            <a:avLst/>
          </a:prstGeom>
        </p:spPr>
        <p:txBody>
          <a:bodyPr numCol="1" wrap="square">
            <a:spAutoFit/>
          </a:bodyPr>
          <a:lstStyle/>
          <a:p>
            <a:pPr algn="ctr"/>
            <a:r>
              <a:rPr altLang="en-GB" dirty="0" lang="en-GB">
                <a:latin charset="0" panose="02020603050405020304" pitchFamily="18" typeface="Times New Roman"/>
                <a:cs charset="0" panose="02020603050405020304" pitchFamily="18" typeface="Times New Roman"/>
              </a:rPr>
              <a:t>To meet and exceed the expectations of customers the hotel first needs to understand the requirements their guests have (</a:t>
            </a:r>
            <a:r>
              <a:rPr altLang="en-GB" dirty="0" err="1" lang="en-GB">
                <a:latin charset="0" panose="02020603050405020304" pitchFamily="18" typeface="Times New Roman"/>
                <a:cs charset="0" panose="02020603050405020304" pitchFamily="18" typeface="Times New Roman"/>
              </a:rPr>
              <a:t>Hoppall</a:t>
            </a:r>
            <a:r>
              <a:rPr altLang="en-GB" dirty="0" lang="en-GB">
                <a:latin charset="0" panose="02020603050405020304" pitchFamily="18" typeface="Times New Roman"/>
                <a:cs charset="0" panose="02020603050405020304" pitchFamily="18" typeface="Times New Roman"/>
              </a:rPr>
              <a:t>, 2015). </a:t>
            </a:r>
          </a:p>
        </p:txBody>
      </p:sp>
      <p:sp>
        <p:nvSpPr>
          <p:cNvPr id="6" name="Rectangle 5"/>
          <p:cNvSpPr/>
          <p:nvPr/>
        </p:nvSpPr>
        <p:spPr>
          <a:xfrm>
            <a:off x="1478280" y="5934670"/>
            <a:ext cx="9235440" cy="923330"/>
          </a:xfrm>
          <a:prstGeom prst="rect">
            <a:avLst/>
          </a:prstGeom>
        </p:spPr>
        <p:txBody>
          <a:bodyPr numCol="1" wrap="square">
            <a:spAutoFit/>
          </a:bodyPr>
          <a:lstStyle/>
          <a:p>
            <a:pPr algn="ctr"/>
            <a:r>
              <a:rPr altLang="en-GB" dirty="0" lang="en-GB">
                <a:latin charset="0" panose="02020603050405020304" pitchFamily="18" typeface="Times New Roman"/>
                <a:cs charset="0" panose="02020603050405020304" pitchFamily="18" typeface="Times New Roman"/>
              </a:rPr>
              <a:t>Understanding the requirements can be done through different strategies. One of the most vividly used strategies is to make good communication with guests and discuss with them about their requirements. </a:t>
            </a:r>
          </a:p>
        </p:txBody>
      </p:sp>
      <p:pic>
        <p:nvPicPr>
          <p:cNvPr id="2" name="Picture 1"/>
          <p:cNvPicPr>
            <a:picLocks noChangeAspect="1"/>
          </p:cNvPicPr>
          <p:nvPr/>
        </p:nvPicPr>
        <p:blipFill>
          <a:blip r:embed="rId4"/>
          <a:stretch>
            <a:fillRect/>
          </a:stretch>
        </p:blipFill>
        <p:spPr>
          <a:xfrm>
            <a:off x="2104813" y="1510546"/>
            <a:ext cx="7982373" cy="3982006"/>
          </a:xfrm>
          <a:prstGeom prst="rect">
            <a:avLst/>
          </a:prstGeom>
        </p:spPr>
      </p:pic>
      <p:sp>
        <p:nvSpPr>
          <p:cNvPr id="3" name="Rectangle 2"/>
          <p:cNvSpPr/>
          <p:nvPr/>
        </p:nvSpPr>
        <p:spPr>
          <a:xfrm>
            <a:off x="5237431" y="5492552"/>
            <a:ext cx="1717137" cy="369332"/>
          </a:xfrm>
          <a:prstGeom prst="rect">
            <a:avLst/>
          </a:prstGeom>
        </p:spPr>
        <p:txBody>
          <a:bodyPr numCol="1" wrap="none">
            <a:spAutoFit/>
          </a:bodyPr>
          <a:lstStyle/>
          <a:p>
            <a:r>
              <a:rPr altLang="en-GB" dirty="0" lang="en-GB">
                <a:latin charset="0" panose="02020603050405020304" pitchFamily="18" typeface="Times New Roman"/>
                <a:cs charset="0" panose="02020603050405020304" pitchFamily="18" typeface="Times New Roman"/>
              </a:rPr>
              <a:t>(</a:t>
            </a:r>
            <a:r>
              <a:rPr altLang="en-GB" dirty="0" err="1" lang="en-GB">
                <a:latin charset="0" panose="02020603050405020304" pitchFamily="18" typeface="Times New Roman"/>
                <a:cs charset="0" panose="02020603050405020304" pitchFamily="18" typeface="Times New Roman"/>
              </a:rPr>
              <a:t>Hoppall</a:t>
            </a:r>
            <a:r>
              <a:rPr altLang="en-GB" dirty="0" lang="en-GB">
                <a:latin charset="0" panose="02020603050405020304" pitchFamily="18" typeface="Times New Roman"/>
                <a:cs charset="0" panose="02020603050405020304" pitchFamily="18" typeface="Times New Roman"/>
              </a:rPr>
              <a:t>, 2015).</a:t>
            </a:r>
            <a:endParaRPr altLang="en-GB" dirty="0" lang="en-GB"/>
          </a:p>
        </p:txBody>
      </p:sp>
    </p:spTree>
    <p:extLst>
      <p:ext uri="{BB962C8B-B14F-4D97-AF65-F5344CB8AC3E}">
        <p14:creationId xmlns:p14="http://schemas.microsoft.com/office/powerpoint/2010/main" val="2427115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a:stretch>
        </a:blipFill>
        <a:effectLst/>
      </p:bgPr>
    </p:bg>
    <p:spTree>
      <p:nvGrpSpPr>
        <p:cNvPr id="1" name="Shape 260"/>
        <p:cNvGrpSpPr/>
        <p:nvPr/>
      </p:nvGrpSpPr>
      <p:grpSpPr>
        <a:xfrm>
          <a:off x="0" y="0"/>
          <a:ext cx="0" cy="0"/>
          <a:chOff x="0" y="0"/>
          <a:chExt cx="0" cy="0"/>
        </a:xfrm>
      </p:grpSpPr>
      <p:sp>
        <p:nvSpPr>
          <p:cNvPr id="261" name="Google Shape;261;p19"/>
          <p:cNvSpPr/>
          <p:nvPr/>
        </p:nvSpPr>
        <p:spPr>
          <a:xfrm>
            <a:off x="2559206" y="319736"/>
            <a:ext cx="3192000" cy="927300"/>
          </a:xfrm>
          <a:prstGeom prst="rect">
            <a:avLst/>
          </a:prstGeom>
          <a:noFill/>
          <a:ln>
            <a:noFill/>
          </a:ln>
        </p:spPr>
        <p:txBody>
          <a:bodyPr anchor="t" anchorCtr="0" bIns="45700" lIns="91425" numCol="1" rIns="91425" spcFirstLastPara="1" tIns="45700" wrap="square">
            <a:spAutoFit/>
          </a:bodyPr>
          <a:lstStyle/>
          <a:p>
            <a:pPr algn="just" indent="0" lvl="0" marL="0" marR="0" rtl="0">
              <a:lnSpc>
                <a:spcPct val="200000"/>
              </a:lnSpc>
              <a:spcBef>
                <a:spcPts val="0"/>
              </a:spcBef>
              <a:spcAft>
                <a:spcPts val="0"/>
              </a:spcAft>
              <a:buNone/>
            </a:pPr>
            <a:r>
              <a:rPr altLang="en-GB" b="1" dirty="0" lang="en-GB" sz="3200">
                <a:solidFill>
                  <a:schemeClr val="dk1"/>
                </a:solidFill>
                <a:latin typeface="Times New Roman"/>
                <a:ea typeface="Times New Roman"/>
                <a:cs typeface="Times New Roman"/>
                <a:sym typeface="Times New Roman"/>
              </a:rPr>
              <a:t>Conclusion</a:t>
            </a:r>
            <a:endParaRPr b="1" dirty="0" sz="3200">
              <a:solidFill>
                <a:schemeClr val="dk1"/>
              </a:solidFill>
              <a:latin typeface="Times New Roman"/>
              <a:ea typeface="Times New Roman"/>
              <a:cs typeface="Times New Roman"/>
              <a:sym typeface="Times New Roman"/>
            </a:endParaRPr>
          </a:p>
        </p:txBody>
      </p:sp>
      <p:sp>
        <p:nvSpPr>
          <p:cNvPr id="262" name="Google Shape;262;p19"/>
          <p:cNvSpPr/>
          <p:nvPr/>
        </p:nvSpPr>
        <p:spPr>
          <a:xfrm>
            <a:off x="124925" y="1459991"/>
            <a:ext cx="6833286" cy="5078273"/>
          </a:xfrm>
          <a:prstGeom prst="rect">
            <a:avLst/>
          </a:prstGeom>
          <a:noFill/>
          <a:ln>
            <a:noFill/>
          </a:ln>
        </p:spPr>
        <p:txBody>
          <a:bodyPr anchor="t" anchorCtr="0" bIns="45700" lIns="91425" numCol="1" rIns="91425" spcFirstLastPara="1" tIns="45700" wrap="square">
            <a:spAutoFit/>
          </a:bodyPr>
          <a:lstStyle/>
          <a:p>
            <a:pPr algn="just" lvl="0">
              <a:lnSpc>
                <a:spcPct val="200000"/>
              </a:lnSpc>
            </a:pPr>
            <a:r>
              <a:rPr altLang="en-GB" dirty="0" lang="en-GB">
                <a:latin charset="0" panose="02020603050405020304" pitchFamily="18" typeface="Times New Roman"/>
                <a:cs charset="0" panose="02020603050405020304" pitchFamily="18" typeface="Times New Roman"/>
              </a:rPr>
              <a:t>	The presentation has considered a detailed discussion of the hospitality industry and the way it includes quality service, hospitality and guest services in their practices.</a:t>
            </a:r>
          </a:p>
          <a:p>
            <a:pPr algn="just">
              <a:lnSpc>
                <a:spcPct val="200000"/>
              </a:lnSpc>
            </a:pPr>
            <a:r>
              <a:rPr dirty="0" lang="en-US">
                <a:latin charset="0" panose="02020603050405020304" pitchFamily="18" typeface="Times New Roman"/>
                <a:cs charset="0" panose="02020603050405020304" pitchFamily="18" typeface="Times New Roman"/>
              </a:rPr>
              <a:t>	The presentation has also included a set of verified references to enhance the academic quality of the presentation. </a:t>
            </a:r>
            <a:endParaRPr dirty="0" lang="en-US" sz="1800">
              <a:solidFill>
                <a:schemeClr val="dk1"/>
              </a:solidFill>
              <a:latin charset="0" panose="02020603050405020304" pitchFamily="18" typeface="Times New Roman"/>
              <a:ea typeface="Times New Roman"/>
              <a:cs charset="0" panose="02020603050405020304" pitchFamily="18" typeface="Times New Roman"/>
              <a:sym typeface="Times New Roman"/>
            </a:endParaRPr>
          </a:p>
          <a:p>
            <a:pPr algn="just">
              <a:lnSpc>
                <a:spcPct val="200000"/>
              </a:lnSpc>
            </a:pPr>
            <a:r>
              <a:rPr dirty="0" lang="en-US">
                <a:latin charset="0" panose="02020603050405020304" pitchFamily="18" typeface="Times New Roman"/>
                <a:cs charset="0" panose="02020603050405020304" pitchFamily="18" typeface="Times New Roman"/>
              </a:rPr>
              <a:t>	The presentation has highlighted the way JW Marriott Grosvenor House London targets their customers and makes the best out of their targeting initiatives. </a:t>
            </a:r>
            <a:endParaRPr dirty="0" lang="en-US" sz="1800">
              <a:solidFill>
                <a:schemeClr val="dk1"/>
              </a:solidFill>
              <a:latin charset="0" panose="02020603050405020304" pitchFamily="18" typeface="Times New Roman"/>
              <a:ea typeface="Times New Roman"/>
              <a:cs charset="0" panose="02020603050405020304" pitchFamily="18" typeface="Times New Roman"/>
              <a:sym typeface="Times New Roman"/>
            </a:endParaRPr>
          </a:p>
          <a:p>
            <a:pPr algn="just" lvl="0">
              <a:lnSpc>
                <a:spcPct val="200000"/>
              </a:lnSpc>
            </a:pPr>
            <a:endParaRPr dirty="0" sz="1800">
              <a:solidFill>
                <a:schemeClr val="dk1"/>
              </a:solidFill>
              <a:latin charset="0" panose="02020603050405020304" pitchFamily="18" typeface="Times New Roman"/>
              <a:ea typeface="Times New Roman"/>
              <a:cs charset="0" panose="02020603050405020304" pitchFamily="18" typeface="Times New Roman"/>
              <a:sym typeface="Times New Roman"/>
            </a:endParaRPr>
          </a:p>
        </p:txBody>
      </p:sp>
      <p:pic>
        <p:nvPicPr>
          <p:cNvPr id="2" name="Picture 1"/>
          <p:cNvPicPr>
            <a:picLocks noChangeAspect="1"/>
          </p:cNvPicPr>
          <p:nvPr/>
        </p:nvPicPr>
        <p:blipFill>
          <a:blip r:embed="rId4"/>
          <a:stretch>
            <a:fillRect/>
          </a:stretch>
        </p:blipFill>
        <p:spPr>
          <a:xfrm>
            <a:off x="7018020" y="1888656"/>
            <a:ext cx="5173980" cy="2991267"/>
          </a:xfrm>
          <a:prstGeom prst="rect">
            <a:avLst/>
          </a:prstGeom>
        </p:spPr>
      </p:pic>
      <p:sp>
        <p:nvSpPr>
          <p:cNvPr id="3" name="Rectangle 2"/>
          <p:cNvSpPr/>
          <p:nvPr/>
        </p:nvSpPr>
        <p:spPr>
          <a:xfrm>
            <a:off x="9007660" y="4879923"/>
            <a:ext cx="1537600" cy="369332"/>
          </a:xfrm>
          <a:prstGeom prst="rect">
            <a:avLst/>
          </a:prstGeom>
        </p:spPr>
        <p:txBody>
          <a:bodyPr numCol="1" wrap="none">
            <a:spAutoFit/>
          </a:bodyPr>
          <a:lstStyle/>
          <a:p>
            <a:r>
              <a:rPr altLang="en-GB" dirty="0" lang="en-GB"/>
              <a:t>(Walker, 2021)</a:t>
            </a:r>
          </a:p>
        </p:txBody>
      </p:sp>
    </p:spTree>
    <p:extLst>
      <p:ext uri="{BB962C8B-B14F-4D97-AF65-F5344CB8AC3E}">
        <p14:creationId xmlns:p14="http://schemas.microsoft.com/office/powerpoint/2010/main" val="22910137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b="-9000" t="-9000"/>
          </a:stretch>
        </a:blipFill>
        <a:effectLst/>
      </p:bgPr>
    </p:bg>
    <p:spTree>
      <p:nvGrpSpPr>
        <p:cNvPr id="1" name="Shape 271"/>
        <p:cNvGrpSpPr/>
        <p:nvPr/>
      </p:nvGrpSpPr>
      <p:grpSpPr>
        <a:xfrm>
          <a:off x="0" y="0"/>
          <a:ext cx="0" cy="0"/>
          <a:chOff x="0" y="0"/>
          <a:chExt cx="0" cy="0"/>
        </a:xfrm>
      </p:grpSpPr>
      <p:sp>
        <p:nvSpPr>
          <p:cNvPr id="272" name="Google Shape;272;p20"/>
          <p:cNvSpPr/>
          <p:nvPr/>
        </p:nvSpPr>
        <p:spPr>
          <a:xfrm>
            <a:off x="0" y="0"/>
            <a:ext cx="2094420" cy="584775"/>
          </a:xfrm>
          <a:prstGeom prst="rect">
            <a:avLst/>
          </a:prstGeom>
          <a:noFill/>
          <a:ln>
            <a:noFill/>
          </a:ln>
        </p:spPr>
        <p:txBody>
          <a:bodyPr anchor="t" anchorCtr="0" bIns="45700" lIns="91425" numCol="1" rIns="91425" spcFirstLastPara="1" tIns="45700" wrap="square">
            <a:spAutoFit/>
          </a:bodyPr>
          <a:lstStyle/>
          <a:p>
            <a:pPr algn="l" indent="0" lvl="0" marL="0" marR="0" rtl="0">
              <a:spcBef>
                <a:spcPts val="0"/>
              </a:spcBef>
              <a:spcAft>
                <a:spcPts val="0"/>
              </a:spcAft>
              <a:buNone/>
            </a:pPr>
            <a:r>
              <a:rPr altLang="en-GB" b="1" lang="en-GB" sz="3200">
                <a:solidFill>
                  <a:schemeClr val="dk1"/>
                </a:solidFill>
                <a:latin typeface="Times New Roman"/>
                <a:ea typeface="Times New Roman"/>
                <a:cs typeface="Times New Roman"/>
                <a:sym typeface="Times New Roman"/>
              </a:rPr>
              <a:t>References</a:t>
            </a:r>
            <a:endParaRPr b="1" sz="2000">
              <a:solidFill>
                <a:schemeClr val="dk1"/>
              </a:solidFill>
              <a:latin typeface="Times New Roman"/>
              <a:ea typeface="Times New Roman"/>
              <a:cs typeface="Times New Roman"/>
              <a:sym typeface="Times New Roman"/>
            </a:endParaRPr>
          </a:p>
        </p:txBody>
      </p:sp>
      <p:sp>
        <p:nvSpPr>
          <p:cNvPr id="273" name="Google Shape;273;p20"/>
          <p:cNvSpPr/>
          <p:nvPr/>
        </p:nvSpPr>
        <p:spPr>
          <a:xfrm>
            <a:off x="0" y="757446"/>
            <a:ext cx="12192000" cy="5909270"/>
          </a:xfrm>
          <a:prstGeom prst="rect">
            <a:avLst/>
          </a:prstGeom>
          <a:noFill/>
          <a:ln>
            <a:noFill/>
          </a:ln>
        </p:spPr>
        <p:txBody>
          <a:bodyPr anchor="t" anchorCtr="0" bIns="45700" lIns="91425" numCol="1" rIns="91425" spcFirstLastPara="1" tIns="45700" wrap="square">
            <a:spAutoFit/>
          </a:bodyPr>
          <a:lstStyle/>
          <a:p>
            <a:pPr>
              <a:lnSpc>
                <a:spcPct val="150000"/>
              </a:lnSpc>
            </a:pPr>
            <a:r>
              <a:rPr altLang="en-GB" dirty="0" lang="en-GB">
                <a:latin charset="0" panose="02020603050405020304" pitchFamily="18" typeface="Times New Roman"/>
                <a:cs charset="0" panose="02020603050405020304" pitchFamily="18" typeface="Times New Roman"/>
              </a:rPr>
              <a:t>Ford, R.C (2020) Managing hospitality organizations: achieving excellence in the guest experience, SAGE Publications</a:t>
            </a:r>
          </a:p>
          <a:p>
            <a:pPr>
              <a:lnSpc>
                <a:spcPct val="150000"/>
              </a:lnSpc>
            </a:pPr>
            <a:r>
              <a:rPr altLang="en-GB" dirty="0" err="1" lang="en-GB">
                <a:latin charset="0" panose="02020603050405020304" pitchFamily="18" typeface="Times New Roman"/>
                <a:cs charset="0" panose="02020603050405020304" pitchFamily="18" typeface="Times New Roman"/>
              </a:rPr>
              <a:t>Hoppall</a:t>
            </a:r>
            <a:r>
              <a:rPr altLang="en-GB" dirty="0" lang="en-GB">
                <a:latin charset="0" panose="02020603050405020304" pitchFamily="18" typeface="Times New Roman"/>
                <a:cs charset="0" panose="02020603050405020304" pitchFamily="18" typeface="Times New Roman"/>
              </a:rPr>
              <a:t> M. (2015) Five Star Service: How to deliver Exceptional Customer Service, Pearson, London</a:t>
            </a:r>
          </a:p>
          <a:p>
            <a:pPr>
              <a:lnSpc>
                <a:spcPct val="150000"/>
              </a:lnSpc>
            </a:pPr>
            <a:r>
              <a:rPr altLang="en-GB" dirty="0" lang="en-GB">
                <a:latin charset="0" panose="02020603050405020304" pitchFamily="18" typeface="Times New Roman"/>
                <a:cs charset="0" panose="02020603050405020304" pitchFamily="18" typeface="Times New Roman"/>
              </a:rPr>
              <a:t>JW MARRIOTT, (2023). </a:t>
            </a:r>
            <a:r>
              <a:rPr altLang="en-GB" dirty="0" i="1" lang="en-GB">
                <a:latin charset="0" panose="02020603050405020304" pitchFamily="18" typeface="Times New Roman"/>
                <a:cs charset="0" panose="02020603050405020304" pitchFamily="18" typeface="Times New Roman"/>
              </a:rPr>
              <a:t>JW MARRIOTT GROSVENOR HOUSE LONDON. </a:t>
            </a:r>
            <a:r>
              <a:rPr altLang="en-GB" dirty="0" lang="en-GB">
                <a:latin charset="0" panose="02020603050405020304" pitchFamily="18" typeface="Times New Roman"/>
                <a:cs charset="0" panose="02020603050405020304" pitchFamily="18" typeface="Times New Roman"/>
              </a:rPr>
              <a:t>[Online] Available at: </a:t>
            </a:r>
            <a:r>
              <a:rPr altLang="en-GB" dirty="0" lang="en-GB" u="sng">
                <a:latin charset="0" panose="02020603050405020304" pitchFamily="18" typeface="Times New Roman"/>
                <a:cs charset="0" panose="02020603050405020304" pitchFamily="18" typeface="Times New Roman"/>
                <a:hlinkClick r:id="rId4"/>
              </a:rPr>
              <a:t>https://www.marriott.com/en-us/hotels/longh-jw-marriott-grosvenor-house-london/overview/</a:t>
            </a:r>
            <a:r>
              <a:rPr altLang="en-GB" dirty="0" lang="en-GB">
                <a:latin charset="0" panose="02020603050405020304" pitchFamily="18" typeface="Times New Roman"/>
                <a:cs charset="0" panose="02020603050405020304" pitchFamily="18" typeface="Times New Roman"/>
              </a:rPr>
              <a:t> [Accessed 04 October 2023].</a:t>
            </a:r>
          </a:p>
          <a:p>
            <a:pPr>
              <a:lnSpc>
                <a:spcPct val="150000"/>
              </a:lnSpc>
            </a:pPr>
            <a:r>
              <a:rPr altLang="en-GB" dirty="0" err="1" lang="en-GB">
                <a:latin charset="0" panose="02020603050405020304" pitchFamily="18" typeface="Times New Roman"/>
                <a:cs charset="0" panose="02020603050405020304" pitchFamily="18" typeface="Times New Roman"/>
              </a:rPr>
              <a:t>Marinakou</a:t>
            </a:r>
            <a:r>
              <a:rPr altLang="en-GB" dirty="0" lang="en-GB">
                <a:latin charset="0" panose="02020603050405020304" pitchFamily="18" typeface="Times New Roman"/>
                <a:cs charset="0" panose="02020603050405020304" pitchFamily="18" typeface="Times New Roman"/>
              </a:rPr>
              <a:t>, E. and </a:t>
            </a:r>
            <a:r>
              <a:rPr altLang="en-GB" dirty="0" err="1" lang="en-GB">
                <a:latin charset="0" panose="02020603050405020304" pitchFamily="18" typeface="Times New Roman"/>
                <a:cs charset="0" panose="02020603050405020304" pitchFamily="18" typeface="Times New Roman"/>
              </a:rPr>
              <a:t>Giousmpasoglou</a:t>
            </a:r>
            <a:r>
              <a:rPr altLang="en-GB" dirty="0" lang="en-GB">
                <a:latin charset="0" panose="02020603050405020304" pitchFamily="18" typeface="Times New Roman"/>
                <a:cs charset="0" panose="02020603050405020304" pitchFamily="18" typeface="Times New Roman"/>
              </a:rPr>
              <a:t>, C., (2019). Talent management and retention strategies in luxury hotels: evidence from four countries. International Journal of Contemporary Hospitality Management, 31(10), pp.3855-3878.</a:t>
            </a:r>
          </a:p>
          <a:p>
            <a:pPr>
              <a:lnSpc>
                <a:spcPct val="150000"/>
              </a:lnSpc>
            </a:pPr>
            <a:r>
              <a:rPr altLang="en-GB" dirty="0" err="1" lang="en-GB">
                <a:latin charset="0" panose="02020603050405020304" pitchFamily="18" typeface="Times New Roman"/>
                <a:cs charset="0" panose="02020603050405020304" pitchFamily="18" typeface="Times New Roman"/>
              </a:rPr>
              <a:t>Minwoo</a:t>
            </a:r>
            <a:r>
              <a:rPr altLang="en-GB" dirty="0" lang="en-GB">
                <a:latin charset="0" panose="02020603050405020304" pitchFamily="18" typeface="Times New Roman"/>
                <a:cs charset="0" panose="02020603050405020304" pitchFamily="18" typeface="Times New Roman"/>
              </a:rPr>
              <a:t>, L. </a:t>
            </a:r>
            <a:r>
              <a:rPr altLang="en-GB" dirty="0" err="1" lang="en-GB">
                <a:latin charset="0" panose="02020603050405020304" pitchFamily="18" typeface="Times New Roman"/>
                <a:cs charset="0" panose="02020603050405020304" pitchFamily="18" typeface="Times New Roman"/>
              </a:rPr>
              <a:t>Seonieang</a:t>
            </a:r>
            <a:r>
              <a:rPr altLang="en-GB" dirty="0" lang="en-GB">
                <a:latin charset="0" panose="02020603050405020304" pitchFamily="18" typeface="Times New Roman"/>
                <a:cs charset="0" panose="02020603050405020304" pitchFamily="18" typeface="Times New Roman"/>
              </a:rPr>
              <a:t>, L. Yoon, K (2019) multisensory experience for enhancing hotel guest experiences: Empirical evidence form big data analytics</a:t>
            </a:r>
          </a:p>
          <a:p>
            <a:pPr>
              <a:lnSpc>
                <a:spcPct val="150000"/>
              </a:lnSpc>
            </a:pPr>
            <a:r>
              <a:rPr altLang="en-GB" dirty="0" lang="en-GB">
                <a:latin charset="0" panose="02020603050405020304" pitchFamily="18" typeface="Times New Roman"/>
                <a:cs charset="0" panose="02020603050405020304" pitchFamily="18" typeface="Times New Roman"/>
              </a:rPr>
              <a:t>Mordor Intelligence, (2023). </a:t>
            </a:r>
            <a:r>
              <a:rPr altLang="en-GB" dirty="0" i="1" lang="en-GB">
                <a:latin charset="0" panose="02020603050405020304" pitchFamily="18" typeface="Times New Roman"/>
                <a:cs charset="0" panose="02020603050405020304" pitchFamily="18" typeface="Times New Roman"/>
              </a:rPr>
              <a:t>HOSPITALITY INDUSTRY IN UK SIZE &amp; SHARE ANALYSIS - GROWTH TRENDS &amp; FORECASTS (2023 - 2028). </a:t>
            </a:r>
            <a:r>
              <a:rPr altLang="en-GB" dirty="0" lang="en-GB">
                <a:latin charset="0" panose="02020603050405020304" pitchFamily="18" typeface="Times New Roman"/>
                <a:cs charset="0" panose="02020603050405020304" pitchFamily="18" typeface="Times New Roman"/>
              </a:rPr>
              <a:t>[Online] Available at: </a:t>
            </a:r>
            <a:r>
              <a:rPr altLang="en-GB" dirty="0" lang="en-GB" u="sng">
                <a:latin charset="0" panose="02020603050405020304" pitchFamily="18" typeface="Times New Roman"/>
                <a:cs charset="0" panose="02020603050405020304" pitchFamily="18" typeface="Times New Roman"/>
                <a:hlinkClick r:id="rId5"/>
              </a:rPr>
              <a:t>https://www.mordorintelligence.com/industry-reports/hospitality-industry-in-the-united-kingdom</a:t>
            </a:r>
            <a:r>
              <a:rPr altLang="en-GB" dirty="0" lang="en-GB">
                <a:latin charset="0" panose="02020603050405020304" pitchFamily="18" typeface="Times New Roman"/>
                <a:cs charset="0" panose="02020603050405020304" pitchFamily="18" typeface="Times New Roman"/>
              </a:rPr>
              <a:t> [Accessed 04 October 2023].</a:t>
            </a:r>
          </a:p>
          <a:p>
            <a:pPr>
              <a:lnSpc>
                <a:spcPct val="150000"/>
              </a:lnSpc>
            </a:pPr>
            <a:r>
              <a:rPr altLang="en-GB" dirty="0" err="1" lang="en-GB">
                <a:latin charset="0" panose="02020603050405020304" pitchFamily="18" typeface="Times New Roman"/>
                <a:cs charset="0" panose="02020603050405020304" pitchFamily="18" typeface="Times New Roman"/>
              </a:rPr>
              <a:t>Panchapakesan</a:t>
            </a:r>
            <a:r>
              <a:rPr altLang="en-GB" dirty="0" lang="en-GB">
                <a:latin charset="0" panose="02020603050405020304" pitchFamily="18" typeface="Times New Roman"/>
                <a:cs charset="0" panose="02020603050405020304" pitchFamily="18" typeface="Times New Roman"/>
              </a:rPr>
              <a:t>, P, </a:t>
            </a:r>
            <a:r>
              <a:rPr altLang="en-GB" dirty="0" err="1" lang="en-GB">
                <a:latin charset="0" panose="02020603050405020304" pitchFamily="18" typeface="Times New Roman"/>
                <a:cs charset="0" panose="02020603050405020304" pitchFamily="18" typeface="Times New Roman"/>
              </a:rPr>
              <a:t>Jiseen</a:t>
            </a:r>
            <a:r>
              <a:rPr altLang="en-GB" dirty="0" lang="en-GB">
                <a:latin charset="0" panose="02020603050405020304" pitchFamily="18" typeface="Times New Roman"/>
                <a:cs charset="0" panose="02020603050405020304" pitchFamily="18" typeface="Times New Roman"/>
              </a:rPr>
              <a:t>, A (2020) Guest satisfaction &amp; dissatisfaction in luxury hotels: An application on big data </a:t>
            </a:r>
          </a:p>
          <a:p>
            <a:pPr>
              <a:lnSpc>
                <a:spcPct val="150000"/>
              </a:lnSpc>
            </a:pPr>
            <a:r>
              <a:rPr altLang="en-GB" dirty="0" err="1" lang="en-GB">
                <a:latin charset="0" panose="02020603050405020304" pitchFamily="18" typeface="Times New Roman"/>
                <a:cs charset="0" panose="02020603050405020304" pitchFamily="18" typeface="Times New Roman"/>
              </a:rPr>
              <a:t>Soleman</a:t>
            </a:r>
            <a:r>
              <a:rPr altLang="en-GB" dirty="0" lang="en-GB">
                <a:latin charset="0" panose="02020603050405020304" pitchFamily="18" typeface="Times New Roman"/>
                <a:cs charset="0" panose="02020603050405020304" pitchFamily="18" typeface="Times New Roman"/>
              </a:rPr>
              <a:t>, M (2018) The heart of hospitality * a great hotel and restaurant leaders share their secrets, </a:t>
            </a:r>
            <a:r>
              <a:rPr altLang="en-GB" dirty="0" err="1" lang="en-GB">
                <a:latin charset="0" panose="02020603050405020304" pitchFamily="18" typeface="Times New Roman"/>
                <a:cs charset="0" panose="02020603050405020304" pitchFamily="18" typeface="Times New Roman"/>
              </a:rPr>
              <a:t>SelectBooks</a:t>
            </a:r>
            <a:endParaRPr altLang="en-GB" dirty="0" lang="en-GB">
              <a:latin charset="0" panose="02020603050405020304" pitchFamily="18" typeface="Times New Roman"/>
              <a:cs charset="0" panose="02020603050405020304" pitchFamily="18" typeface="Times New Roman"/>
            </a:endParaRPr>
          </a:p>
          <a:p>
            <a:pPr>
              <a:lnSpc>
                <a:spcPct val="150000"/>
              </a:lnSpc>
            </a:pPr>
            <a:r>
              <a:rPr altLang="en-GB" dirty="0" err="1" lang="en-GB">
                <a:latin charset="0" panose="02020603050405020304" pitchFamily="18" typeface="Times New Roman"/>
                <a:cs charset="0" panose="02020603050405020304" pitchFamily="18" typeface="Times New Roman"/>
              </a:rPr>
              <a:t>Tsao</a:t>
            </a:r>
            <a:r>
              <a:rPr altLang="en-GB" dirty="0" lang="en-GB">
                <a:latin charset="0" panose="02020603050405020304" pitchFamily="18" typeface="Times New Roman"/>
                <a:cs charset="0" panose="02020603050405020304" pitchFamily="18" typeface="Times New Roman"/>
              </a:rPr>
              <a:t>, W.C (2018) Star Power: the effect of start rating on service recovery in the hotel industry</a:t>
            </a:r>
          </a:p>
        </p:txBody>
      </p:sp>
    </p:spTree>
    <p:extLst>
      <p:ext uri="{BB962C8B-B14F-4D97-AF65-F5344CB8AC3E}">
        <p14:creationId xmlns:p14="http://schemas.microsoft.com/office/powerpoint/2010/main" val="3416059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30000"/>
            <a:lum/>
          </a:blip>
          <a:srcRect/>
          <a:stretch>
            <a:fillRect b="-9000" t="-9000"/>
          </a:stretch>
        </a:blipFill>
        <a:effectLst/>
      </p:bgPr>
    </p:bg>
    <p:spTree>
      <p:nvGrpSpPr>
        <p:cNvPr id="1" name="Shape 277"/>
        <p:cNvGrpSpPr/>
        <p:nvPr/>
      </p:nvGrpSpPr>
      <p:grpSpPr>
        <a:xfrm>
          <a:off x="0" y="0"/>
          <a:ext cx="0" cy="0"/>
          <a:chOff x="0" y="0"/>
          <a:chExt cx="0" cy="0"/>
        </a:xfrm>
      </p:grpSpPr>
      <p:pic>
        <p:nvPicPr>
          <p:cNvPr descr="Thank You transparent PNG images - StickPNG" id="278" name="Google Shape;278;p21"/>
          <p:cNvPicPr preferRelativeResize="0"/>
          <p:nvPr/>
        </p:nvPicPr>
        <p:blipFill rotWithShape="1">
          <a:blip r:embed="rId4">
            <a:alphaModFix/>
          </a:blip>
          <a:srcRect/>
          <a:stretch/>
        </p:blipFill>
        <p:spPr>
          <a:xfrm>
            <a:off x="2128057" y="1"/>
            <a:ext cx="7764087" cy="6857999"/>
          </a:xfrm>
          <a:prstGeom prst="rect">
            <a:avLst/>
          </a:prstGeom>
          <a:noFill/>
          <a:ln>
            <a:noFill/>
          </a:ln>
        </p:spPr>
      </p:pic>
    </p:spTree>
    <p:extLst>
      <p:ext uri="{BB962C8B-B14F-4D97-AF65-F5344CB8AC3E}">
        <p14:creationId xmlns:p14="http://schemas.microsoft.com/office/powerpoint/2010/main" val="2646324067"/>
      </p:ext>
    </p:extLst>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panose="020F0302020204030204"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panose="020F0502020204030204"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algn="ctr" cap="flat" cmpd="sng" w="6350">
          <a:solidFill>
            <a:schemeClr val="phClr"/>
          </a:solidFill>
          <a:prstDash val="solid"/>
          <a:miter lim="800000"/>
        </a:ln>
        <a:ln algn="ctr" cap="flat" cmpd="sng" w="12700">
          <a:solidFill>
            <a:schemeClr val="phClr"/>
          </a:solidFill>
          <a:prstDash val="solid"/>
          <a:miter lim="800000"/>
        </a:ln>
        <a:ln algn="ctr" cap="flat" cmpd="sng" w="19050">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id="{62F939B6-93AF-4DB8-9C6B-D6C7DFDC589F}" name="Office Theme" vid="{4A3C46E8-61CC-4603-A589-7422A47A8E4A}"/>
    </a:ext>
  </a:extLst>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panose="020F0302020204030204"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panose="020F0502020204030204"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algn="ctr" cap="flat" cmpd="sng" w="6350">
          <a:solidFill>
            <a:schemeClr val="phClr"/>
          </a:solidFill>
          <a:prstDash val="solid"/>
          <a:miter lim="800000"/>
        </a:ln>
        <a:ln algn="ctr" cap="flat" cmpd="sng" w="12700">
          <a:solidFill>
            <a:schemeClr val="phClr"/>
          </a:solidFill>
          <a:prstDash val="solid"/>
          <a:miter lim="800000"/>
        </a:ln>
        <a:ln algn="ctr" cap="flat" cmpd="sng" w="19050">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id="{62F939B6-93AF-4DB8-9C6B-D6C7DFDC589F}" name="Office Theme" vid="{4A3C46E8-61CC-4603-A589-7422A47A8E4A}"/>
    </a:ext>
  </a:extLst>
</a:theme>
</file>

<file path=docProps/app.xml><?xml version="1.0" encoding="utf-8"?>
<Properties xmlns="http://schemas.openxmlformats.org/officeDocument/2006/extended-properties" xmlns:vt="http://schemas.openxmlformats.org/officeDocument/2006/docPropsVTypes">
  <Company/>
  <Words>2707</Words>
  <Paragraphs>109</Paragraphs>
  <Slides>14</Slides>
  <Notes>14</Notes>
  <TotalTime>0</TotalTime>
  <HiddenSlides>0</HiddenSlides>
  <MMClips>0</MMClips>
  <ScaleCrop>false</ScaleCrop>
  <HeadingPairs>
    <vt:vector baseType="variant" size="6">
      <vt:variant>
        <vt:lpstr>Fonts Used</vt:lpstr>
      </vt:variant>
      <vt:variant>
        <vt:i4>4</vt:i4>
      </vt:variant>
      <vt:variant>
        <vt:lpstr>Theme</vt:lpstr>
      </vt:variant>
      <vt:variant>
        <vt:i4>1</vt:i4>
      </vt:variant>
      <vt:variant>
        <vt:lpstr>Slide Titles</vt:lpstr>
      </vt:variant>
      <vt:variant>
        <vt:i4>14</vt:i4>
      </vt:variant>
    </vt:vector>
  </HeadingPairs>
  <TitlesOfParts>
    <vt:vector baseType="lpstr" size="19">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lication>Microsoft Office PowerPoint</Application>
  <AppVersion>16.0000</AppVersion>
  <PresentationFormat>Widescreen</PresentationFormat>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2023-10-04T14:34:26Z</dcterms:created>
  <dc:creator>ACER</dc:creator>
  <cp:lastModifiedBy>Calugareanu, Beatrice (uiv01600)</cp:lastModifiedBy>
  <dcterms:modified xsi:type="dcterms:W3CDTF">2023-10-16T09:53:25Z</dcterms:modified>
  <cp:revision>13</cp:revision>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name="MSIP_Label_3f3ac890-09a1-47d3-8d04-15427d7fec91_Enabled" pid="2">
    <vt:lpwstr>true</vt:lpwstr>
  </property>
  <property fmtid="{D5CDD505-2E9C-101B-9397-08002B2CF9AE}" name="MSIP_Label_3f3ac890-09a1-47d3-8d04-15427d7fec91_SetDate" pid="3">
    <vt:lpwstr>2023-10-16T09:52:59Z</vt:lpwstr>
  </property>
  <property fmtid="{D5CDD505-2E9C-101B-9397-08002B2CF9AE}" name="MSIP_Label_3f3ac890-09a1-47d3-8d04-15427d7fec91_Method" pid="4">
    <vt:lpwstr>Standard</vt:lpwstr>
  </property>
  <property fmtid="{D5CDD505-2E9C-101B-9397-08002B2CF9AE}" name="MSIP_Label_3f3ac890-09a1-47d3-8d04-15427d7fec91_Name" pid="5">
    <vt:lpwstr>Internal</vt:lpwstr>
  </property>
  <property fmtid="{D5CDD505-2E9C-101B-9397-08002B2CF9AE}" name="MSIP_Label_3f3ac890-09a1-47d3-8d04-15427d7fec91_SiteId" pid="6">
    <vt:lpwstr>39b77101-99b7-41c9-8d6a-7794b9d48476</vt:lpwstr>
  </property>
  <property fmtid="{D5CDD505-2E9C-101B-9397-08002B2CF9AE}" name="MSIP_Label_3f3ac890-09a1-47d3-8d04-15427d7fec91_ActionId" pid="7">
    <vt:lpwstr>ade174af-ed89-4119-a1a2-d2feb46d4fff</vt:lpwstr>
  </property>
  <property fmtid="{D5CDD505-2E9C-101B-9397-08002B2CF9AE}" name="MSIP_Label_3f3ac890-09a1-47d3-8d04-15427d7fec91_ContentBits" pid="8">
    <vt:lpwstr>0</vt:lpwstr>
  </property>
</Properties>
</file>