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rts/chart1.xml" ContentType="application/vnd.openxmlformats-officedocument.drawingml.chart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56" r:id="rId2"/>
    <p:sldId id="258" r:id="rId3"/>
    <p:sldId id="259" r:id="rId4"/>
    <p:sldId id="260" r:id="rId5"/>
    <p:sldId id="261" r:id="rId6"/>
    <p:sldId id="265" r:id="rId7"/>
    <p:sldId id="266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56" d="100"/>
          <a:sy n="56" d="100"/>
        </p:scale>
        <p:origin x="1000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1"/>
  <c:style val="2"/>
  <c:chart>
    <c:title>
      <c:tx>
        <c:rich>
          <a:bodyPr/>
          <a:lstStyle/>
          <a:p>
            <a:pPr>
              <a:defRPr/>
            </a:pPr>
            <a:r>
              <a:rPr lang="en-US"/>
              <a:t>Total bookings per service (Weeks 1 to 4)</a:t>
            </a:r>
          </a:p>
        </c:rich>
      </c:tx>
      <c:overlay val="0"/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Bookings</c:v>
                </c:pt>
              </c:strCache>
            </c:strRef>
          </c:tx>
          <c:spPr>
            <a:solidFill>
              <a:srgbClr val="F26B50"/>
            </a:solidFill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rgbClr val="F26B50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1-AA99-4511-832B-2D5FA566551C}"/>
              </c:ext>
            </c:extLst>
          </c:dPt>
          <c:dPt>
            <c:idx val="1"/>
            <c:invertIfNegative val="0"/>
            <c:bubble3D val="0"/>
            <c:spPr>
              <a:solidFill>
                <a:srgbClr val="0B7285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3-AA99-4511-832B-2D5FA566551C}"/>
              </c:ext>
            </c:extLst>
          </c:dPt>
          <c:dPt>
            <c:idx val="2"/>
            <c:invertIfNegative val="0"/>
            <c:bubble3D val="0"/>
            <c:spPr>
              <a:solidFill>
                <a:srgbClr val="0B7285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5-AA99-4511-832B-2D5FA566551C}"/>
              </c:ext>
            </c:extLst>
          </c:dPt>
          <c:dPt>
            <c:idx val="3"/>
            <c:invertIfNegative val="0"/>
            <c:bubble3D val="0"/>
            <c:spPr>
              <a:solidFill>
                <a:srgbClr val="F2B84B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7-AA99-4511-832B-2D5FA566551C}"/>
              </c:ext>
            </c:extLst>
          </c:dPt>
          <c:dLbls>
            <c:numFmt formatCode="#,##0" sourceLinked="0"/>
            <c:spPr>
              <a:noFill/>
              <a:ln>
                <a:noFill/>
              </a:ln>
              <a:effectLst/>
            </c:sp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Sheet1!$A$2:$A$5</c:f>
              <c:strCache>
                <c:ptCount val="4"/>
                <c:pt idx="0">
                  <c:v>Full Groom</c:v>
                </c:pt>
                <c:pt idx="1">
                  <c:v>Wash and Dry</c:v>
                </c:pt>
                <c:pt idx="2">
                  <c:v>Nail Trim</c:v>
                </c:pt>
                <c:pt idx="3">
                  <c:v>Puppy Groom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57</c:v>
                </c:pt>
                <c:pt idx="1">
                  <c:v>38</c:v>
                </c:pt>
                <c:pt idx="2">
                  <c:v>26</c:v>
                </c:pt>
                <c:pt idx="3">
                  <c:v>16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AA99-4511-832B-2D5FA566551C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60"/>
        <c:axId val="2094734554"/>
        <c:axId val="2094734552"/>
      </c:barChart>
      <c:catAx>
        <c:axId val="209473455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12700" cap="flat">
            <a:solidFill>
              <a:srgbClr val="888888"/>
            </a:solidFill>
            <a:prstDash val="solid"/>
            <a:round/>
          </a:ln>
        </c:spPr>
        <c:crossAx val="2094734552"/>
        <c:crosses val="autoZero"/>
        <c:auto val="1"/>
        <c:lblAlgn val="ctr"/>
        <c:lblOffset val="100"/>
        <c:noMultiLvlLbl val="1"/>
      </c:catAx>
      <c:valAx>
        <c:axId val="2094734552"/>
        <c:scaling>
          <c:orientation val="minMax"/>
          <c:max val="70"/>
          <c:min val="0"/>
        </c:scaling>
        <c:delete val="0"/>
        <c:axPos val="l"/>
        <c:majorGridlines>
          <c:spPr>
            <a:ln w="9525" cap="flat">
              <a:solidFill>
                <a:srgbClr val="D9E2E4"/>
              </a:solidFill>
              <a:prstDash val="solid"/>
              <a:round/>
            </a:ln>
          </c:spPr>
        </c:majorGridlines>
        <c:title>
          <c:tx>
            <c:rich>
              <a:bodyPr/>
              <a:lstStyle/>
              <a:p>
                <a:pPr>
                  <a:defRPr/>
                </a:pPr>
                <a:r>
                  <a:rPr lang="en-US"/>
                  <a:t>Number of bookings</a:t>
                </a:r>
              </a:p>
            </c:rich>
          </c:tx>
          <c:overlay val="0"/>
        </c:title>
        <c:numFmt formatCode="General" sourceLinked="0"/>
        <c:majorTickMark val="out"/>
        <c:minorTickMark val="none"/>
        <c:tickLblPos val="nextTo"/>
        <c:spPr>
          <a:ln w="12700" cap="flat">
            <a:solidFill>
              <a:srgbClr val="888888"/>
            </a:solidFill>
            <a:prstDash val="solid"/>
            <a:round/>
          </a:ln>
        </c:spPr>
        <c:crossAx val="2094734554"/>
        <c:crosses val="autoZero"/>
        <c:crossBetween val="between"/>
        <c:majorUnit val="10"/>
      </c:valAx>
      <c:spPr>
        <a:noFill/>
        <a:ln>
          <a:noFill/>
        </a:ln>
        <a:effectLst/>
      </c:spPr>
    </c:plotArea>
    <c:plotVisOnly val="1"/>
    <c:dispBlanksAs val="span"/>
    <c:showDLblsOverMax val="1"/>
  </c:chart>
  <c:spPr>
    <a:noFill/>
    <a:ln>
      <a:noFill/>
    </a:ln>
    <a:effectLst/>
  </c:spPr>
  <c:txPr>
    <a:bodyPr/>
    <a:lstStyle/>
    <a:p>
      <a:pPr>
        <a:defRPr sz="1100">
          <a:latin typeface="Times New Roman" panose="02020603050405020304" pitchFamily="18" charset="0"/>
          <a:cs typeface="Times New Roman" panose="02020603050405020304" pitchFamily="18" charset="0"/>
        </a:defRPr>
      </a:pPr>
      <a:endParaRPr lang="en-US"/>
    </a:p>
  </c:tx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B7E663-E9EB-4B0B-A220-0C5C3990F617}" type="datetimeFigureOut">
              <a:rPr lang="en-US" smtClean="0"/>
              <a:t>10/18/2026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0075B9-905C-45FA-A8B3-4663B4A2F5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65376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Introduce the summary: one month of bookings for Happy Paws, prepared for Ms Carter.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Ms Carter wants to know which services are popular. The summary answers three questions.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All the booking numbers from the email, with weekly and service totals added.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Full Groom has the tallest bar and Puppy Groom the shortest.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Full Groom is most popular with 57 bookings; Puppy Groom is least popular with 16.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Three simple points for Ms Carter based on the booking counts.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How the summary was made, and the reference list.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427735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_DAR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/>
          </a:solidFill>
          <a:ln/>
        </p:spPr>
      </p:sp>
      <p:sp>
        <p:nvSpPr>
          <p:cNvPr id="3" name="Text 1"/>
          <p:cNvSpPr>
            <a:spLocks noGrp="1"/>
          </p:cNvSpPr>
          <p:nvPr>
            <p:ph type="title" idx="101" hasCustomPrompt="1"/>
          </p:nvPr>
        </p:nvSpPr>
        <p:spPr>
          <a:xfrm>
            <a:off x="731520" y="1097280"/>
            <a:ext cx="7559040" cy="2316480"/>
          </a:xfrm>
          <a:prstGeom prst="rect">
            <a:avLst/>
          </a:prstGeom>
          <a:noFill/>
          <a:ln/>
        </p:spPr>
        <p:txBody>
          <a:bodyPr wrap="square" rtlCol="0"/>
          <a:lstStyle>
            <a:lvl1pPr marL="0" indent="0" algn="l">
              <a:buNone/>
              <a:defRPr lang="en-US" sz="5867" b="1" dirty="0">
                <a:solidFill>
                  <a:schemeClr val="bg1"/>
                </a:solidFill>
              </a:defRPr>
            </a:lvl1pPr>
          </a:lstStyle>
          <a:p>
            <a:pPr marL="0" indent="0" algn="l">
              <a:buNone/>
            </a:pPr>
            <a:endParaRPr lang="en-US" sz="5867" dirty="0"/>
          </a:p>
        </p:txBody>
      </p:sp>
      <p:sp>
        <p:nvSpPr>
          <p:cNvPr id="4" name="Text 1"/>
          <p:cNvSpPr>
            <a:spLocks noGrp="1"/>
          </p:cNvSpPr>
          <p:nvPr>
            <p:ph type="body" idx="102" hasCustomPrompt="1"/>
          </p:nvPr>
        </p:nvSpPr>
        <p:spPr>
          <a:xfrm>
            <a:off x="731520" y="3657600"/>
            <a:ext cx="7559040" cy="1097280"/>
          </a:xfrm>
          <a:prstGeom prst="rect">
            <a:avLst/>
          </a:prstGeom>
          <a:noFill/>
          <a:ln/>
        </p:spPr>
        <p:txBody>
          <a:bodyPr wrap="square" rtlCol="0"/>
          <a:lstStyle>
            <a:lvl1pPr marL="0" indent="0" algn="l">
              <a:buNone/>
              <a:defRPr lang="en-US" sz="2667" dirty="0">
                <a:solidFill>
                  <a:schemeClr val="bg2"/>
                </a:solidFill>
              </a:defRPr>
            </a:lvl1pPr>
          </a:lstStyle>
          <a:p>
            <a:pPr marL="0" indent="0" algn="l">
              <a:buNone/>
            </a:pPr>
            <a:endParaRPr lang="en-US" sz="2667" dirty="0"/>
          </a:p>
        </p:txBody>
      </p:sp>
    </p:spTree>
    <p:extLst>
      <p:ext uri="{BB962C8B-B14F-4D97-AF65-F5344CB8AC3E}">
        <p14:creationId xmlns:p14="http://schemas.microsoft.com/office/powerpoint/2010/main" val="31466501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>
            <a:spLocks noGrp="1"/>
          </p:cNvSpPr>
          <p:nvPr>
            <p:ph type="title" idx="100" hasCustomPrompt="1"/>
          </p:nvPr>
        </p:nvSpPr>
        <p:spPr>
          <a:xfrm>
            <a:off x="609600" y="487680"/>
            <a:ext cx="9753600" cy="975360"/>
          </a:xfrm>
          <a:prstGeom prst="rect">
            <a:avLst/>
          </a:prstGeom>
          <a:noFill/>
          <a:ln/>
        </p:spPr>
        <p:txBody>
          <a:bodyPr wrap="square" rtlCol="0"/>
          <a:lstStyle>
            <a:lvl1pPr marL="0" indent="0" algn="l">
              <a:buNone/>
              <a:defRPr lang="en-US" sz="4533" b="1" dirty="0">
                <a:solidFill>
                  <a:schemeClr val="tx2"/>
                </a:solidFill>
              </a:defRPr>
            </a:lvl1pPr>
          </a:lstStyle>
          <a:p>
            <a:pPr marL="0" indent="0" algn="l">
              <a:buNone/>
            </a:pPr>
            <a:endParaRPr lang="en-US" sz="4533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0972800" y="6339840"/>
            <a:ext cx="609600" cy="36576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333">
                <a:solidFill>
                  <a:srgbClr val="5B6C75"/>
                </a:solidFill>
              </a:defRPr>
            </a:lvl1pPr>
          </a:lstStyle>
          <a:p>
            <a:pPr algn="r"/>
            <a:fld id="{F7021451-1387-4CA6-816F-3879F97B5CBC}" type="slidenum">
              <a:rPr lang="en-US" b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06516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0972800" y="6339840"/>
            <a:ext cx="609600" cy="36576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333">
                <a:solidFill>
                  <a:srgbClr val="5B6C75"/>
                </a:solidFill>
              </a:defRPr>
            </a:lvl1pPr>
          </a:lstStyle>
          <a:p>
            <a:pPr algn="r"/>
            <a:fld id="{F7021451-1387-4CA6-816F-3879F97B5CBC}" type="slidenum">
              <a:rPr lang="en-US" b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08301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</p:sldLayoutIdLst>
  <p:hf sldNum="0" hdr="0" ftr="0" dt="0"/>
  <p:txStyles>
    <p:titleStyle>
      <a:lvl1pPr algn="ctr" defTabSz="1219170" rtl="0" eaLnBrk="1" latinLnBrk="0" hangingPunct="1">
        <a:spcBef>
          <a:spcPct val="0"/>
        </a:spcBef>
        <a:buNone/>
        <a:defRPr sz="5867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189" indent="-457189" algn="l" defTabSz="1219170" rtl="0" eaLnBrk="1" latinLnBrk="0" hangingPunct="1">
        <a:spcBef>
          <a:spcPct val="20000"/>
        </a:spcBef>
        <a:buFont typeface="Arial" pitchFamily="34" charset="0"/>
        <a:buChar char="•"/>
        <a:defRPr sz="4267" kern="1200">
          <a:solidFill>
            <a:schemeClr val="tx1"/>
          </a:solidFill>
          <a:latin typeface="+mn-lt"/>
          <a:ea typeface="+mn-ea"/>
          <a:cs typeface="+mn-cs"/>
        </a:defRPr>
      </a:lvl1pPr>
      <a:lvl2pPr marL="990575" indent="-380990" algn="l" defTabSz="1219170" rtl="0" eaLnBrk="1" latinLnBrk="0" hangingPunct="1">
        <a:spcBef>
          <a:spcPct val="20000"/>
        </a:spcBef>
        <a:buFont typeface="Arial" pitchFamily="34" charset="0"/>
        <a:buChar char="–"/>
        <a:defRPr sz="3733" kern="1200">
          <a:solidFill>
            <a:schemeClr val="tx1"/>
          </a:solidFill>
          <a:latin typeface="+mn-lt"/>
          <a:ea typeface="+mn-ea"/>
          <a:cs typeface="+mn-cs"/>
        </a:defRPr>
      </a:lvl2pPr>
      <a:lvl3pPr marL="1523962" indent="-304792" algn="l" defTabSz="121917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133547" indent="-304792" algn="l" defTabSz="1219170" rtl="0" eaLnBrk="1" latinLnBrk="0" hangingPunct="1">
        <a:spcBef>
          <a:spcPct val="20000"/>
        </a:spcBef>
        <a:buFont typeface="Arial" pitchFamily="34" charset="0"/>
        <a:buChar char="–"/>
        <a:defRPr sz="2667" kern="1200">
          <a:solidFill>
            <a:schemeClr val="tx1"/>
          </a:solidFill>
          <a:latin typeface="+mn-lt"/>
          <a:ea typeface="+mn-ea"/>
          <a:cs typeface="+mn-cs"/>
        </a:defRPr>
      </a:lvl4pPr>
      <a:lvl5pPr marL="2743131" indent="-304792" algn="l" defTabSz="1219170" rtl="0" eaLnBrk="1" latinLnBrk="0" hangingPunct="1">
        <a:spcBef>
          <a:spcPct val="20000"/>
        </a:spcBef>
        <a:buFont typeface="Arial" pitchFamily="34" charset="0"/>
        <a:buChar char="»"/>
        <a:defRPr sz="2667" kern="1200">
          <a:solidFill>
            <a:schemeClr val="tx1"/>
          </a:solidFill>
          <a:latin typeface="+mn-lt"/>
          <a:ea typeface="+mn-ea"/>
          <a:cs typeface="+mn-cs"/>
        </a:defRPr>
      </a:lvl5pPr>
      <a:lvl6pPr marL="3352716" indent="-304792" algn="l" defTabSz="1219170" rtl="0" eaLnBrk="1" latinLnBrk="0" hangingPunct="1">
        <a:spcBef>
          <a:spcPct val="20000"/>
        </a:spcBef>
        <a:buFont typeface="Arial" pitchFamily="34" charset="0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6pPr>
      <a:lvl7pPr marL="3962301" indent="-304792" algn="l" defTabSz="1219170" rtl="0" eaLnBrk="1" latinLnBrk="0" hangingPunct="1">
        <a:spcBef>
          <a:spcPct val="20000"/>
        </a:spcBef>
        <a:buFont typeface="Arial" pitchFamily="34" charset="0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7pPr>
      <a:lvl8pPr marL="4571886" indent="-304792" algn="l" defTabSz="1219170" rtl="0" eaLnBrk="1" latinLnBrk="0" hangingPunct="1">
        <a:spcBef>
          <a:spcPct val="20000"/>
        </a:spcBef>
        <a:buFont typeface="Arial" pitchFamily="34" charset="0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8pPr>
      <a:lvl9pPr marL="5181470" indent="-304792" algn="l" defTabSz="1219170" rtl="0" eaLnBrk="1" latinLnBrk="0" hangingPunct="1">
        <a:spcBef>
          <a:spcPct val="20000"/>
        </a:spcBef>
        <a:buFont typeface="Arial" pitchFamily="34" charset="0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585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170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754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339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924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509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093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678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>
            <a:spLocks noGrp="1"/>
          </p:cNvSpPr>
          <p:nvPr>
            <p:ph type="title" idx="101" hasCustomPrompt="1"/>
          </p:nvPr>
        </p:nvSpPr>
        <p:spPr>
          <a:xfrm>
            <a:off x="981985" y="1293891"/>
            <a:ext cx="5623425" cy="231648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r>
              <a:rPr lang="en-US" sz="6400" dirty="0"/>
              <a:t>Happy Paws Dog Grooming</a:t>
            </a:r>
          </a:p>
        </p:txBody>
      </p:sp>
      <p:sp>
        <p:nvSpPr>
          <p:cNvPr id="3" name="Text 1"/>
          <p:cNvSpPr>
            <a:spLocks noGrp="1"/>
          </p:cNvSpPr>
          <p:nvPr>
            <p:ph type="body" idx="102" hasCustomPrompt="1"/>
          </p:nvPr>
        </p:nvSpPr>
        <p:spPr>
          <a:xfrm>
            <a:off x="731520" y="4186280"/>
            <a:ext cx="7559040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Monthly Booking Summary: which services are most popular?</a:t>
            </a:r>
          </a:p>
        </p:txBody>
      </p:sp>
      <p:sp>
        <p:nvSpPr>
          <p:cNvPr id="5" name="Title paw pad"/>
          <p:cNvSpPr/>
          <p:nvPr/>
        </p:nvSpPr>
        <p:spPr>
          <a:xfrm>
            <a:off x="8620715" y="3048000"/>
            <a:ext cx="2470768" cy="2055377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accent2"/>
            </a:solidFill>
            <a:prstDash val="solid"/>
          </a:ln>
        </p:spPr>
      </p:sp>
      <p:sp>
        <p:nvSpPr>
          <p:cNvPr id="6" name="Title paw toe 1"/>
          <p:cNvSpPr/>
          <p:nvPr/>
        </p:nvSpPr>
        <p:spPr>
          <a:xfrm>
            <a:off x="8146738" y="2279904"/>
            <a:ext cx="741231" cy="1079072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accent2"/>
            </a:solidFill>
            <a:prstDash val="solid"/>
          </a:ln>
        </p:spPr>
      </p:sp>
      <p:sp>
        <p:nvSpPr>
          <p:cNvPr id="7" name="Title paw toe 2"/>
          <p:cNvSpPr/>
          <p:nvPr/>
        </p:nvSpPr>
        <p:spPr>
          <a:xfrm>
            <a:off x="8980671" y="1687373"/>
            <a:ext cx="741231" cy="1079072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accent2"/>
            </a:solidFill>
            <a:prstDash val="solid"/>
          </a:ln>
        </p:spPr>
      </p:sp>
      <p:sp>
        <p:nvSpPr>
          <p:cNvPr id="8" name="Title paw toe 3"/>
          <p:cNvSpPr/>
          <p:nvPr/>
        </p:nvSpPr>
        <p:spPr>
          <a:xfrm>
            <a:off x="9946277" y="1687373"/>
            <a:ext cx="741231" cy="1079072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accent2"/>
            </a:solidFill>
            <a:prstDash val="solid"/>
          </a:ln>
        </p:spPr>
      </p:sp>
      <p:sp>
        <p:nvSpPr>
          <p:cNvPr id="9" name="Title paw toe 4"/>
          <p:cNvSpPr/>
          <p:nvPr/>
        </p:nvSpPr>
        <p:spPr>
          <a:xfrm>
            <a:off x="10780210" y="2279904"/>
            <a:ext cx="741231" cy="1079072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accent2"/>
            </a:solidFill>
            <a:prstDash val="solid"/>
          </a:ln>
        </p:spPr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>
            <a:spLocks noGrp="1"/>
          </p:cNvSpPr>
          <p:nvPr>
            <p:ph type="title" idx="100" hasCustomPrompt="1"/>
          </p:nvPr>
        </p:nvSpPr>
        <p:spPr>
          <a:xfrm>
            <a:off x="989989" y="574243"/>
            <a:ext cx="9753600" cy="975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Ms Carter asked for</a:t>
            </a:r>
          </a:p>
        </p:txBody>
      </p:sp>
      <p:sp>
        <p:nvSpPr>
          <p:cNvPr id="3" name="Paw motif pad"/>
          <p:cNvSpPr/>
          <p:nvPr/>
        </p:nvSpPr>
        <p:spPr>
          <a:xfrm>
            <a:off x="10820400" y="914400"/>
            <a:ext cx="548640" cy="438912"/>
          </a:xfrm>
          <a:prstGeom prst="ellipse">
            <a:avLst/>
          </a:prstGeom>
          <a:solidFill>
            <a:schemeClr val="accent4"/>
          </a:solidFill>
          <a:ln w="12700">
            <a:solidFill>
              <a:schemeClr val="accent4"/>
            </a:solidFill>
            <a:prstDash val="solid"/>
          </a:ln>
        </p:spPr>
      </p:sp>
      <p:sp>
        <p:nvSpPr>
          <p:cNvPr id="4" name="Paw motif toe 1"/>
          <p:cNvSpPr/>
          <p:nvPr/>
        </p:nvSpPr>
        <p:spPr>
          <a:xfrm>
            <a:off x="10683240" y="722376"/>
            <a:ext cx="164592" cy="230429"/>
          </a:xfrm>
          <a:prstGeom prst="ellipse">
            <a:avLst/>
          </a:prstGeom>
          <a:solidFill>
            <a:schemeClr val="accent4"/>
          </a:solidFill>
          <a:ln w="12700">
            <a:solidFill>
              <a:schemeClr val="accent4"/>
            </a:solidFill>
            <a:prstDash val="solid"/>
          </a:ln>
        </p:spPr>
      </p:sp>
      <p:sp>
        <p:nvSpPr>
          <p:cNvPr id="5" name="Paw motif toe 2"/>
          <p:cNvSpPr/>
          <p:nvPr/>
        </p:nvSpPr>
        <p:spPr>
          <a:xfrm>
            <a:off x="10891723" y="574243"/>
            <a:ext cx="164592" cy="230429"/>
          </a:xfrm>
          <a:prstGeom prst="ellipse">
            <a:avLst/>
          </a:prstGeom>
          <a:solidFill>
            <a:schemeClr val="accent4"/>
          </a:solidFill>
          <a:ln w="12700">
            <a:solidFill>
              <a:schemeClr val="accent4"/>
            </a:solidFill>
            <a:prstDash val="solid"/>
          </a:ln>
        </p:spPr>
      </p:sp>
      <p:sp>
        <p:nvSpPr>
          <p:cNvPr id="6" name="Paw motif toe 3"/>
          <p:cNvSpPr/>
          <p:nvPr/>
        </p:nvSpPr>
        <p:spPr>
          <a:xfrm>
            <a:off x="11133125" y="574243"/>
            <a:ext cx="164592" cy="230429"/>
          </a:xfrm>
          <a:prstGeom prst="ellipse">
            <a:avLst/>
          </a:prstGeom>
          <a:solidFill>
            <a:schemeClr val="accent4"/>
          </a:solidFill>
          <a:ln w="12700">
            <a:solidFill>
              <a:schemeClr val="accent4"/>
            </a:solidFill>
            <a:prstDash val="solid"/>
          </a:ln>
        </p:spPr>
      </p:sp>
      <p:sp>
        <p:nvSpPr>
          <p:cNvPr id="7" name="Paw motif toe 4"/>
          <p:cNvSpPr/>
          <p:nvPr/>
        </p:nvSpPr>
        <p:spPr>
          <a:xfrm>
            <a:off x="11341608" y="722376"/>
            <a:ext cx="164592" cy="230429"/>
          </a:xfrm>
          <a:prstGeom prst="ellipse">
            <a:avLst/>
          </a:prstGeom>
          <a:solidFill>
            <a:schemeClr val="accent4"/>
          </a:solidFill>
          <a:ln w="12700">
            <a:solidFill>
              <a:schemeClr val="accent4"/>
            </a:solidFill>
            <a:prstDash val="solid"/>
          </a:ln>
        </p:spPr>
      </p:sp>
      <p:sp>
        <p:nvSpPr>
          <p:cNvPr id="9" name="Card 1"/>
          <p:cNvSpPr/>
          <p:nvPr/>
        </p:nvSpPr>
        <p:spPr>
          <a:xfrm>
            <a:off x="609600" y="1828800"/>
            <a:ext cx="3413760" cy="3291840"/>
          </a:xfrm>
          <a:prstGeom prst="roundRect">
            <a:avLst>
              <a:gd name="adj" fmla="val 4444"/>
            </a:avLst>
          </a:prstGeom>
          <a:solidFill>
            <a:schemeClr val="bg2"/>
          </a:solidFill>
          <a:ln w="12700">
            <a:solidFill>
              <a:schemeClr val="bg2"/>
            </a:solidFill>
            <a:prstDash val="solid"/>
          </a:ln>
        </p:spPr>
        <p:txBody>
          <a:bodyPr/>
          <a:lstStyle/>
          <a:p>
            <a:pPr defTabSz="1219170"/>
            <a:endParaRPr lang="en-US" sz="2400" dirty="0">
              <a:solidFill>
                <a:srgbClr val="1F2A3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Card 1 circle"/>
          <p:cNvSpPr/>
          <p:nvPr/>
        </p:nvSpPr>
        <p:spPr>
          <a:xfrm>
            <a:off x="914400" y="2133600"/>
            <a:ext cx="731520" cy="73152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accent1"/>
            </a:solidFill>
            <a:prstDash val="solid"/>
          </a:ln>
        </p:spPr>
      </p:sp>
      <p:sp>
        <p:nvSpPr>
          <p:cNvPr id="11" name="Card 1 number"/>
          <p:cNvSpPr txBox="1"/>
          <p:nvPr/>
        </p:nvSpPr>
        <p:spPr>
          <a:xfrm>
            <a:off x="914400" y="2133600"/>
            <a:ext cx="73152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2667" b="1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endParaRPr lang="en-US" sz="2667" dirty="0">
              <a:solidFill>
                <a:srgbClr val="1F2A3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Card 1 heading"/>
          <p:cNvSpPr txBox="1"/>
          <p:nvPr/>
        </p:nvSpPr>
        <p:spPr>
          <a:xfrm>
            <a:off x="914400" y="3108960"/>
            <a:ext cx="280416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2667" b="1" dirty="0">
                <a:solidFill>
                  <a:srgbClr val="0B4F5C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Each service</a:t>
            </a:r>
            <a:endParaRPr lang="en-US" sz="2667" dirty="0">
              <a:solidFill>
                <a:srgbClr val="1F2A3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Card 1 text"/>
          <p:cNvSpPr txBox="1"/>
          <p:nvPr/>
        </p:nvSpPr>
        <p:spPr>
          <a:xfrm>
            <a:off x="914400" y="3718560"/>
            <a:ext cx="2804160" cy="11582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defTabSz="1219170"/>
            <a:r>
              <a:rPr lang="en-US" sz="1867" dirty="0">
                <a:solidFill>
                  <a:srgbClr val="1F2A3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How many bookings were made for each of the four services.</a:t>
            </a:r>
          </a:p>
        </p:txBody>
      </p:sp>
      <p:sp>
        <p:nvSpPr>
          <p:cNvPr id="14" name="Card 2"/>
          <p:cNvSpPr/>
          <p:nvPr/>
        </p:nvSpPr>
        <p:spPr>
          <a:xfrm>
            <a:off x="4389120" y="1828800"/>
            <a:ext cx="3413760" cy="3291840"/>
          </a:xfrm>
          <a:prstGeom prst="roundRect">
            <a:avLst>
              <a:gd name="adj" fmla="val 4444"/>
            </a:avLst>
          </a:prstGeom>
          <a:solidFill>
            <a:schemeClr val="bg2"/>
          </a:solidFill>
          <a:ln w="12700">
            <a:solidFill>
              <a:schemeClr val="bg2"/>
            </a:solidFill>
            <a:prstDash val="solid"/>
          </a:ln>
        </p:spPr>
      </p:sp>
      <p:sp>
        <p:nvSpPr>
          <p:cNvPr id="15" name="Card 2 circle"/>
          <p:cNvSpPr/>
          <p:nvPr/>
        </p:nvSpPr>
        <p:spPr>
          <a:xfrm>
            <a:off x="4693920" y="2133600"/>
            <a:ext cx="731520" cy="73152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accent1"/>
            </a:solidFill>
            <a:prstDash val="solid"/>
          </a:ln>
        </p:spPr>
      </p:sp>
      <p:sp>
        <p:nvSpPr>
          <p:cNvPr id="16" name="Card 2 number"/>
          <p:cNvSpPr txBox="1"/>
          <p:nvPr/>
        </p:nvSpPr>
        <p:spPr>
          <a:xfrm>
            <a:off x="4693920" y="2133600"/>
            <a:ext cx="73152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2667" b="1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endParaRPr lang="en-US" sz="2667" dirty="0">
              <a:solidFill>
                <a:srgbClr val="1F2A3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Card 2 heading"/>
          <p:cNvSpPr txBox="1"/>
          <p:nvPr/>
        </p:nvSpPr>
        <p:spPr>
          <a:xfrm>
            <a:off x="4693920" y="3108960"/>
            <a:ext cx="280416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2667" b="1" dirty="0">
                <a:solidFill>
                  <a:srgbClr val="0B4F5C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Most popular</a:t>
            </a:r>
            <a:endParaRPr lang="en-US" sz="2667" dirty="0">
              <a:solidFill>
                <a:srgbClr val="1F2A3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8" name="Card 2 text"/>
          <p:cNvSpPr txBox="1"/>
          <p:nvPr/>
        </p:nvSpPr>
        <p:spPr>
          <a:xfrm>
            <a:off x="4693920" y="3718560"/>
            <a:ext cx="2804160" cy="11582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defTabSz="1219170"/>
            <a:r>
              <a:rPr lang="en-US" sz="1867" dirty="0">
                <a:solidFill>
                  <a:srgbClr val="1F2A3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Which service had the highest number of bookings.</a:t>
            </a:r>
          </a:p>
        </p:txBody>
      </p:sp>
      <p:sp>
        <p:nvSpPr>
          <p:cNvPr id="19" name="Card 3"/>
          <p:cNvSpPr/>
          <p:nvPr/>
        </p:nvSpPr>
        <p:spPr>
          <a:xfrm>
            <a:off x="8168640" y="1828800"/>
            <a:ext cx="3413760" cy="3291840"/>
          </a:xfrm>
          <a:prstGeom prst="roundRect">
            <a:avLst>
              <a:gd name="adj" fmla="val 4444"/>
            </a:avLst>
          </a:prstGeom>
          <a:solidFill>
            <a:schemeClr val="bg2"/>
          </a:solidFill>
          <a:ln w="12700">
            <a:solidFill>
              <a:schemeClr val="bg2"/>
            </a:solidFill>
            <a:prstDash val="solid"/>
          </a:ln>
        </p:spPr>
      </p:sp>
      <p:sp>
        <p:nvSpPr>
          <p:cNvPr id="20" name="Card 3 circle"/>
          <p:cNvSpPr/>
          <p:nvPr/>
        </p:nvSpPr>
        <p:spPr>
          <a:xfrm>
            <a:off x="8473440" y="2133600"/>
            <a:ext cx="731520" cy="73152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accent1"/>
            </a:solidFill>
            <a:prstDash val="solid"/>
          </a:ln>
        </p:spPr>
      </p:sp>
      <p:sp>
        <p:nvSpPr>
          <p:cNvPr id="21" name="Card 3 number"/>
          <p:cNvSpPr txBox="1"/>
          <p:nvPr/>
        </p:nvSpPr>
        <p:spPr>
          <a:xfrm>
            <a:off x="8473440" y="2133600"/>
            <a:ext cx="73152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2667" b="1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endParaRPr lang="en-US" sz="2667" dirty="0">
              <a:solidFill>
                <a:srgbClr val="1F2A3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2" name="Card 3 heading"/>
          <p:cNvSpPr txBox="1"/>
          <p:nvPr/>
        </p:nvSpPr>
        <p:spPr>
          <a:xfrm>
            <a:off x="8473440" y="3108960"/>
            <a:ext cx="280416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2667" b="1" dirty="0">
                <a:solidFill>
                  <a:srgbClr val="0B4F5C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Least popular</a:t>
            </a:r>
            <a:endParaRPr lang="en-US" sz="2667" dirty="0">
              <a:solidFill>
                <a:srgbClr val="1F2A3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" name="Card 3 text"/>
          <p:cNvSpPr txBox="1"/>
          <p:nvPr/>
        </p:nvSpPr>
        <p:spPr>
          <a:xfrm>
            <a:off x="8473440" y="3718560"/>
            <a:ext cx="2804160" cy="11582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defTabSz="1219170"/>
            <a:r>
              <a:rPr lang="en-US" sz="1867" dirty="0">
                <a:solidFill>
                  <a:srgbClr val="1F2A3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Which service had the lowest number of bookings.</a:t>
            </a:r>
          </a:p>
        </p:txBody>
      </p:sp>
      <p:sp>
        <p:nvSpPr>
          <p:cNvPr id="24" name="Data note"/>
          <p:cNvSpPr txBox="1"/>
          <p:nvPr/>
        </p:nvSpPr>
        <p:spPr>
          <a:xfrm>
            <a:off x="609600" y="5425440"/>
            <a:ext cx="1060704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defTabSz="1219170"/>
            <a:r>
              <a:rPr lang="en-US" sz="1867" dirty="0">
                <a:solidFill>
                  <a:srgbClr val="1F2A3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Based on one month (Weeks 1 to 4) of bookings sent by Ms Carter. Services: Full Groom, Wash and Dry, Nail Trim and Puppy Groom.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>
            <a:spLocks noGrp="1"/>
          </p:cNvSpPr>
          <p:nvPr>
            <p:ph type="title" idx="100" hasCustomPrompt="1"/>
          </p:nvPr>
        </p:nvSpPr>
        <p:spPr>
          <a:xfrm>
            <a:off x="609600" y="487680"/>
            <a:ext cx="9753600" cy="975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One month of bookings</a:t>
            </a:r>
          </a:p>
        </p:txBody>
      </p:sp>
      <p:sp>
        <p:nvSpPr>
          <p:cNvPr id="3" name="Paw motif pad"/>
          <p:cNvSpPr/>
          <p:nvPr/>
        </p:nvSpPr>
        <p:spPr>
          <a:xfrm>
            <a:off x="10820400" y="914400"/>
            <a:ext cx="548640" cy="438912"/>
          </a:xfrm>
          <a:prstGeom prst="ellipse">
            <a:avLst/>
          </a:prstGeom>
          <a:solidFill>
            <a:schemeClr val="accent4"/>
          </a:solidFill>
          <a:ln w="12700">
            <a:solidFill>
              <a:schemeClr val="accent4"/>
            </a:solidFill>
            <a:prstDash val="solid"/>
          </a:ln>
        </p:spPr>
      </p:sp>
      <p:sp>
        <p:nvSpPr>
          <p:cNvPr id="4" name="Paw motif toe 1"/>
          <p:cNvSpPr/>
          <p:nvPr/>
        </p:nvSpPr>
        <p:spPr>
          <a:xfrm>
            <a:off x="10683240" y="722376"/>
            <a:ext cx="164592" cy="230429"/>
          </a:xfrm>
          <a:prstGeom prst="ellipse">
            <a:avLst/>
          </a:prstGeom>
          <a:solidFill>
            <a:schemeClr val="accent4"/>
          </a:solidFill>
          <a:ln w="12700">
            <a:solidFill>
              <a:schemeClr val="accent4"/>
            </a:solidFill>
            <a:prstDash val="solid"/>
          </a:ln>
        </p:spPr>
      </p:sp>
      <p:sp>
        <p:nvSpPr>
          <p:cNvPr id="5" name="Paw motif toe 2"/>
          <p:cNvSpPr/>
          <p:nvPr/>
        </p:nvSpPr>
        <p:spPr>
          <a:xfrm>
            <a:off x="10891723" y="574243"/>
            <a:ext cx="164592" cy="230429"/>
          </a:xfrm>
          <a:prstGeom prst="ellipse">
            <a:avLst/>
          </a:prstGeom>
          <a:solidFill>
            <a:schemeClr val="accent4"/>
          </a:solidFill>
          <a:ln w="12700">
            <a:solidFill>
              <a:schemeClr val="accent4"/>
            </a:solidFill>
            <a:prstDash val="solid"/>
          </a:ln>
        </p:spPr>
      </p:sp>
      <p:sp>
        <p:nvSpPr>
          <p:cNvPr id="6" name="Paw motif toe 3"/>
          <p:cNvSpPr/>
          <p:nvPr/>
        </p:nvSpPr>
        <p:spPr>
          <a:xfrm>
            <a:off x="11133125" y="574243"/>
            <a:ext cx="164592" cy="230429"/>
          </a:xfrm>
          <a:prstGeom prst="ellipse">
            <a:avLst/>
          </a:prstGeom>
          <a:solidFill>
            <a:schemeClr val="accent4"/>
          </a:solidFill>
          <a:ln w="12700">
            <a:solidFill>
              <a:schemeClr val="accent4"/>
            </a:solidFill>
            <a:prstDash val="solid"/>
          </a:ln>
        </p:spPr>
      </p:sp>
      <p:sp>
        <p:nvSpPr>
          <p:cNvPr id="7" name="Paw motif toe 4"/>
          <p:cNvSpPr/>
          <p:nvPr/>
        </p:nvSpPr>
        <p:spPr>
          <a:xfrm>
            <a:off x="11341608" y="722376"/>
            <a:ext cx="164592" cy="230429"/>
          </a:xfrm>
          <a:prstGeom prst="ellipse">
            <a:avLst/>
          </a:prstGeom>
          <a:solidFill>
            <a:schemeClr val="accent4"/>
          </a:solidFill>
          <a:ln w="12700">
            <a:solidFill>
              <a:schemeClr val="accent4"/>
            </a:solidFill>
            <a:prstDash val="solid"/>
          </a:ln>
        </p:spPr>
      </p:sp>
      <p:graphicFrame>
        <p:nvGraphicFramePr>
          <p:cNvPr id="8" name="Booking table"/>
          <p:cNvGraphicFramePr>
            <a:graphicFrameLocks noGrp="1"/>
          </p:cNvGraphicFramePr>
          <p:nvPr/>
        </p:nvGraphicFramePr>
        <p:xfrm>
          <a:off x="609600" y="1767840"/>
          <a:ext cx="10972800" cy="3657600"/>
        </p:xfrm>
        <a:graphic>
          <a:graphicData uri="http://schemas.openxmlformats.org/drawingml/2006/table">
            <a:tbl>
              <a:tblPr/>
              <a:tblGrid>
                <a:gridCol w="15849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5072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95072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8288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95072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70688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609600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900" b="1" dirty="0">
                          <a:solidFill>
                            <a:srgbClr val="FFFFFF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Week</a:t>
                      </a:r>
                      <a:endParaRPr lang="en-US" sz="1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21920" marR="121920" marT="60960" marB="60960" anchor="ctr">
                    <a:lnL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B728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900" b="1" dirty="0">
                          <a:solidFill>
                            <a:srgbClr val="FFFFFF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Full Groom</a:t>
                      </a:r>
                      <a:endParaRPr lang="en-US" sz="1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21920" marR="121920" marT="60960" marB="60960" anchor="ctr">
                    <a:lnL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B728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900" b="1" dirty="0">
                          <a:solidFill>
                            <a:srgbClr val="FFFFFF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Wash and Dry</a:t>
                      </a:r>
                      <a:endParaRPr lang="en-US" sz="1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21920" marR="121920" marT="60960" marB="60960" anchor="ctr">
                    <a:lnL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B728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900" b="1" dirty="0">
                          <a:solidFill>
                            <a:srgbClr val="FFFFFF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Nail Trim</a:t>
                      </a:r>
                      <a:endParaRPr lang="en-US" sz="1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21920" marR="121920" marT="60960" marB="60960" anchor="ctr">
                    <a:lnL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B728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900" b="1" dirty="0">
                          <a:solidFill>
                            <a:srgbClr val="FFFFFF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Puppy Groom</a:t>
                      </a:r>
                      <a:endParaRPr lang="en-US" sz="1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21920" marR="121920" marT="60960" marB="60960" anchor="ctr">
                    <a:lnL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B728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900" b="1" dirty="0">
                          <a:solidFill>
                            <a:srgbClr val="FFFFFF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Total</a:t>
                      </a:r>
                      <a:endParaRPr lang="en-US" sz="1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21920" marR="121920" marT="60960" marB="60960" anchor="ctr">
                    <a:lnL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B728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09600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900" b="1" dirty="0">
                          <a:solidFill>
                            <a:srgbClr val="1F2A3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Week 1</a:t>
                      </a:r>
                      <a:endParaRPr lang="en-US" sz="1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21920" marR="121920" marT="60960" marB="60960" anchor="ctr">
                    <a:lnL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900" dirty="0">
                          <a:solidFill>
                            <a:srgbClr val="1F2A3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14</a:t>
                      </a:r>
                      <a:endParaRPr lang="en-US" sz="1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21920" marR="121920" marT="60960" marB="60960" anchor="ctr">
                    <a:lnL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900" dirty="0">
                          <a:solidFill>
                            <a:srgbClr val="1F2A3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8</a:t>
                      </a:r>
                      <a:endParaRPr lang="en-US" sz="1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21920" marR="121920" marT="60960" marB="60960" anchor="ctr">
                    <a:lnL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900" dirty="0">
                          <a:solidFill>
                            <a:srgbClr val="1F2A3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6</a:t>
                      </a:r>
                      <a:endParaRPr lang="en-US" sz="1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21920" marR="121920" marT="60960" marB="60960" anchor="ctr">
                    <a:lnL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900" dirty="0">
                          <a:solidFill>
                            <a:srgbClr val="1F2A3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4</a:t>
                      </a:r>
                      <a:endParaRPr lang="en-US" sz="1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21920" marR="121920" marT="60960" marB="60960" anchor="ctr">
                    <a:lnL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900" b="1" dirty="0">
                          <a:solidFill>
                            <a:srgbClr val="0B4F5C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32</a:t>
                      </a:r>
                      <a:endParaRPr lang="en-US" sz="1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21920" marR="121920" marT="60960" marB="60960" anchor="ctr">
                    <a:lnL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09600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900" b="1" dirty="0">
                          <a:solidFill>
                            <a:srgbClr val="1F2A3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Week 2</a:t>
                      </a:r>
                      <a:endParaRPr lang="en-US" sz="1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21920" marR="121920" marT="60960" marB="60960" anchor="ctr">
                    <a:lnL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F4F4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900" dirty="0">
                          <a:solidFill>
                            <a:srgbClr val="1F2A3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12</a:t>
                      </a:r>
                      <a:endParaRPr lang="en-US" sz="1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21920" marR="121920" marT="60960" marB="60960" anchor="ctr">
                    <a:lnL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F4F4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900" dirty="0">
                          <a:solidFill>
                            <a:srgbClr val="1F2A3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10</a:t>
                      </a:r>
                      <a:endParaRPr lang="en-US" sz="1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21920" marR="121920" marT="60960" marB="60960" anchor="ctr">
                    <a:lnL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F4F4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900" dirty="0">
                          <a:solidFill>
                            <a:srgbClr val="1F2A3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</a:t>
                      </a:r>
                      <a:endParaRPr lang="en-US" sz="1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21920" marR="121920" marT="60960" marB="60960" anchor="ctr">
                    <a:lnL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F4F4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900" dirty="0">
                          <a:solidFill>
                            <a:srgbClr val="1F2A3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</a:t>
                      </a:r>
                      <a:endParaRPr lang="en-US" sz="1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21920" marR="121920" marT="60960" marB="60960" anchor="ctr">
                    <a:lnL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F4F4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900" b="1" dirty="0">
                          <a:solidFill>
                            <a:srgbClr val="0B4F5C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30</a:t>
                      </a:r>
                      <a:endParaRPr lang="en-US" sz="1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21920" marR="121920" marT="60960" marB="60960" anchor="ctr">
                    <a:lnL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F4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09600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900" b="1" dirty="0">
                          <a:solidFill>
                            <a:srgbClr val="1F2A3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Week 3</a:t>
                      </a:r>
                      <a:endParaRPr lang="en-US" sz="1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21920" marR="121920" marT="60960" marB="60960" anchor="ctr">
                    <a:lnL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900" dirty="0">
                          <a:solidFill>
                            <a:srgbClr val="1F2A3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16</a:t>
                      </a:r>
                      <a:endParaRPr lang="en-US" sz="1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21920" marR="121920" marT="60960" marB="60960" anchor="ctr">
                    <a:lnL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900" dirty="0">
                          <a:solidFill>
                            <a:srgbClr val="1F2A3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9</a:t>
                      </a:r>
                      <a:endParaRPr lang="en-US" sz="1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21920" marR="121920" marT="60960" marB="60960" anchor="ctr">
                    <a:lnL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900" dirty="0">
                          <a:solidFill>
                            <a:srgbClr val="1F2A3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8</a:t>
                      </a:r>
                      <a:endParaRPr lang="en-US" sz="1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21920" marR="121920" marT="60960" marB="60960" anchor="ctr">
                    <a:lnL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900" dirty="0">
                          <a:solidFill>
                            <a:srgbClr val="1F2A3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</a:t>
                      </a:r>
                      <a:endParaRPr lang="en-US" sz="1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21920" marR="121920" marT="60960" marB="60960" anchor="ctr">
                    <a:lnL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900" b="1" dirty="0">
                          <a:solidFill>
                            <a:srgbClr val="0B4F5C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38</a:t>
                      </a:r>
                      <a:endParaRPr lang="en-US" sz="1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21920" marR="121920" marT="60960" marB="60960" anchor="ctr">
                    <a:lnL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09600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900" b="1" dirty="0">
                          <a:solidFill>
                            <a:srgbClr val="1F2A3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Week 4</a:t>
                      </a:r>
                      <a:endParaRPr lang="en-US" sz="1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21920" marR="121920" marT="60960" marB="60960" anchor="ctr">
                    <a:lnL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F4F4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900" dirty="0">
                          <a:solidFill>
                            <a:srgbClr val="1F2A3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15</a:t>
                      </a:r>
                      <a:endParaRPr lang="en-US" sz="1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21920" marR="121920" marT="60960" marB="60960" anchor="ctr">
                    <a:lnL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F4F4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900" dirty="0">
                          <a:solidFill>
                            <a:srgbClr val="1F2A3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11</a:t>
                      </a:r>
                      <a:endParaRPr lang="en-US" sz="1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21920" marR="121920" marT="60960" marB="60960" anchor="ctr">
                    <a:lnL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F4F4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900" dirty="0">
                          <a:solidFill>
                            <a:srgbClr val="1F2A3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7</a:t>
                      </a:r>
                      <a:endParaRPr lang="en-US" sz="1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21920" marR="121920" marT="60960" marB="60960" anchor="ctr">
                    <a:lnL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F4F4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900" dirty="0">
                          <a:solidFill>
                            <a:srgbClr val="1F2A3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4</a:t>
                      </a:r>
                      <a:endParaRPr lang="en-US" sz="1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21920" marR="121920" marT="60960" marB="60960" anchor="ctr">
                    <a:lnL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F4F4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900" b="1" dirty="0">
                          <a:solidFill>
                            <a:srgbClr val="0B4F5C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37</a:t>
                      </a:r>
                      <a:endParaRPr lang="en-US" sz="1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21920" marR="121920" marT="60960" marB="60960" anchor="ctr">
                    <a:lnL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F4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09600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900" b="1" dirty="0">
                          <a:solidFill>
                            <a:srgbClr val="0B4F5C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Total</a:t>
                      </a:r>
                      <a:endParaRPr lang="en-US" sz="1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21920" marR="121920" marT="60960" marB="60960" anchor="ctr">
                    <a:lnL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E9E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900" b="1" dirty="0">
                          <a:solidFill>
                            <a:srgbClr val="0B4F5C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57</a:t>
                      </a:r>
                      <a:endParaRPr lang="en-US" sz="1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21920" marR="121920" marT="60960" marB="60960" anchor="ctr">
                    <a:lnL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E9E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900" b="1" dirty="0">
                          <a:solidFill>
                            <a:srgbClr val="0B4F5C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38</a:t>
                      </a:r>
                      <a:endParaRPr lang="en-US" sz="1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21920" marR="121920" marT="60960" marB="60960" anchor="ctr">
                    <a:lnL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E9E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900" b="1" dirty="0">
                          <a:solidFill>
                            <a:srgbClr val="0B4F5C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26</a:t>
                      </a:r>
                      <a:endParaRPr lang="en-US" sz="1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21920" marR="121920" marT="60960" marB="60960" anchor="ctr">
                    <a:lnL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E9E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900" b="1" dirty="0">
                          <a:solidFill>
                            <a:srgbClr val="0B4F5C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16</a:t>
                      </a:r>
                      <a:endParaRPr lang="en-US" sz="1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21920" marR="121920" marT="60960" marB="60960" anchor="ctr">
                    <a:lnL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E9E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900" b="1" dirty="0">
                          <a:solidFill>
                            <a:srgbClr val="0B4F5C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137</a:t>
                      </a:r>
                      <a:endParaRPr lang="en-US" sz="19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21920" marR="121920" marT="60960" marB="60960" anchor="ctr">
                    <a:lnL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5D7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E9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>
            <a:spLocks noGrp="1"/>
          </p:cNvSpPr>
          <p:nvPr>
            <p:ph type="title" idx="100" hasCustomPrompt="1"/>
          </p:nvPr>
        </p:nvSpPr>
        <p:spPr>
          <a:xfrm>
            <a:off x="609600" y="487680"/>
            <a:ext cx="9753600" cy="975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Bookings per service</a:t>
            </a:r>
          </a:p>
        </p:txBody>
      </p:sp>
      <p:sp>
        <p:nvSpPr>
          <p:cNvPr id="3" name="Paw motif pad"/>
          <p:cNvSpPr/>
          <p:nvPr/>
        </p:nvSpPr>
        <p:spPr>
          <a:xfrm>
            <a:off x="10820400" y="914400"/>
            <a:ext cx="548640" cy="438912"/>
          </a:xfrm>
          <a:prstGeom prst="ellipse">
            <a:avLst/>
          </a:prstGeom>
          <a:solidFill>
            <a:schemeClr val="accent4"/>
          </a:solidFill>
          <a:ln w="12700">
            <a:solidFill>
              <a:schemeClr val="accent4"/>
            </a:solidFill>
            <a:prstDash val="solid"/>
          </a:ln>
        </p:spPr>
      </p:sp>
      <p:sp>
        <p:nvSpPr>
          <p:cNvPr id="4" name="Paw motif toe 1"/>
          <p:cNvSpPr/>
          <p:nvPr/>
        </p:nvSpPr>
        <p:spPr>
          <a:xfrm>
            <a:off x="10683240" y="722376"/>
            <a:ext cx="164592" cy="230429"/>
          </a:xfrm>
          <a:prstGeom prst="ellipse">
            <a:avLst/>
          </a:prstGeom>
          <a:solidFill>
            <a:schemeClr val="accent4"/>
          </a:solidFill>
          <a:ln w="12700">
            <a:solidFill>
              <a:schemeClr val="accent4"/>
            </a:solidFill>
            <a:prstDash val="solid"/>
          </a:ln>
        </p:spPr>
      </p:sp>
      <p:sp>
        <p:nvSpPr>
          <p:cNvPr id="5" name="Paw motif toe 2"/>
          <p:cNvSpPr/>
          <p:nvPr/>
        </p:nvSpPr>
        <p:spPr>
          <a:xfrm>
            <a:off x="10891723" y="574243"/>
            <a:ext cx="164592" cy="230429"/>
          </a:xfrm>
          <a:prstGeom prst="ellipse">
            <a:avLst/>
          </a:prstGeom>
          <a:solidFill>
            <a:schemeClr val="accent4"/>
          </a:solidFill>
          <a:ln w="12700">
            <a:solidFill>
              <a:schemeClr val="accent4"/>
            </a:solidFill>
            <a:prstDash val="solid"/>
          </a:ln>
        </p:spPr>
      </p:sp>
      <p:sp>
        <p:nvSpPr>
          <p:cNvPr id="6" name="Paw motif toe 3"/>
          <p:cNvSpPr/>
          <p:nvPr/>
        </p:nvSpPr>
        <p:spPr>
          <a:xfrm>
            <a:off x="11133125" y="574243"/>
            <a:ext cx="164592" cy="230429"/>
          </a:xfrm>
          <a:prstGeom prst="ellipse">
            <a:avLst/>
          </a:prstGeom>
          <a:solidFill>
            <a:schemeClr val="accent4"/>
          </a:solidFill>
          <a:ln w="12700">
            <a:solidFill>
              <a:schemeClr val="accent4"/>
            </a:solidFill>
            <a:prstDash val="solid"/>
          </a:ln>
        </p:spPr>
      </p:sp>
      <p:sp>
        <p:nvSpPr>
          <p:cNvPr id="7" name="Paw motif toe 4"/>
          <p:cNvSpPr/>
          <p:nvPr/>
        </p:nvSpPr>
        <p:spPr>
          <a:xfrm>
            <a:off x="11341608" y="722376"/>
            <a:ext cx="164592" cy="230429"/>
          </a:xfrm>
          <a:prstGeom prst="ellipse">
            <a:avLst/>
          </a:prstGeom>
          <a:solidFill>
            <a:schemeClr val="accent4"/>
          </a:solidFill>
          <a:ln w="12700">
            <a:solidFill>
              <a:schemeClr val="accent4"/>
            </a:solidFill>
            <a:prstDash val="solid"/>
          </a:ln>
        </p:spPr>
      </p:sp>
      <p:graphicFrame>
        <p:nvGraphicFramePr>
          <p:cNvPr id="9" name="Bookings chart"/>
          <p:cNvGraphicFramePr/>
          <p:nvPr/>
        </p:nvGraphicFramePr>
        <p:xfrm>
          <a:off x="609600" y="1645920"/>
          <a:ext cx="7193280" cy="45720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10" name="Key swatch 1"/>
          <p:cNvSpPr/>
          <p:nvPr/>
        </p:nvSpPr>
        <p:spPr>
          <a:xfrm>
            <a:off x="8229600" y="2414016"/>
            <a:ext cx="365760" cy="365760"/>
          </a:xfrm>
          <a:prstGeom prst="roundRect">
            <a:avLst>
              <a:gd name="adj" fmla="val 16667"/>
            </a:avLst>
          </a:prstGeom>
          <a:solidFill>
            <a:srgbClr val="F26B50"/>
          </a:solidFill>
          <a:ln w="12700">
            <a:solidFill>
              <a:srgbClr val="F26B50"/>
            </a:solidFill>
            <a:prstDash val="solid"/>
          </a:ln>
        </p:spPr>
      </p:sp>
      <p:sp>
        <p:nvSpPr>
          <p:cNvPr id="11" name="Key label 1"/>
          <p:cNvSpPr txBox="1"/>
          <p:nvPr/>
        </p:nvSpPr>
        <p:spPr>
          <a:xfrm>
            <a:off x="8778240" y="2316480"/>
            <a:ext cx="2804160" cy="560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867" dirty="0">
                <a:solidFill>
                  <a:srgbClr val="1F2A3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Most popular: Full Groom</a:t>
            </a:r>
          </a:p>
        </p:txBody>
      </p:sp>
      <p:sp>
        <p:nvSpPr>
          <p:cNvPr id="12" name="Key swatch 2"/>
          <p:cNvSpPr/>
          <p:nvPr/>
        </p:nvSpPr>
        <p:spPr>
          <a:xfrm>
            <a:off x="8229600" y="3267456"/>
            <a:ext cx="365760" cy="365760"/>
          </a:xfrm>
          <a:prstGeom prst="roundRect">
            <a:avLst>
              <a:gd name="adj" fmla="val 16667"/>
            </a:avLst>
          </a:prstGeom>
          <a:solidFill>
            <a:srgbClr val="0B7285"/>
          </a:solidFill>
          <a:ln w="12700">
            <a:solidFill>
              <a:srgbClr val="0B7285"/>
            </a:solidFill>
            <a:prstDash val="solid"/>
          </a:ln>
        </p:spPr>
      </p:sp>
      <p:sp>
        <p:nvSpPr>
          <p:cNvPr id="13" name="Key label 2"/>
          <p:cNvSpPr txBox="1"/>
          <p:nvPr/>
        </p:nvSpPr>
        <p:spPr>
          <a:xfrm>
            <a:off x="8778240" y="3169920"/>
            <a:ext cx="2804160" cy="560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867" dirty="0">
                <a:solidFill>
                  <a:srgbClr val="1F2A3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Other services</a:t>
            </a:r>
          </a:p>
        </p:txBody>
      </p:sp>
      <p:sp>
        <p:nvSpPr>
          <p:cNvPr id="14" name="Key swatch 3"/>
          <p:cNvSpPr/>
          <p:nvPr/>
        </p:nvSpPr>
        <p:spPr>
          <a:xfrm>
            <a:off x="8229600" y="4120896"/>
            <a:ext cx="365760" cy="365760"/>
          </a:xfrm>
          <a:prstGeom prst="roundRect">
            <a:avLst>
              <a:gd name="adj" fmla="val 16667"/>
            </a:avLst>
          </a:prstGeom>
          <a:solidFill>
            <a:srgbClr val="F2B84B"/>
          </a:solidFill>
          <a:ln w="12700">
            <a:solidFill>
              <a:srgbClr val="F2B84B"/>
            </a:solidFill>
            <a:prstDash val="solid"/>
          </a:ln>
        </p:spPr>
      </p:sp>
      <p:sp>
        <p:nvSpPr>
          <p:cNvPr id="15" name="Key label 3"/>
          <p:cNvSpPr txBox="1"/>
          <p:nvPr/>
        </p:nvSpPr>
        <p:spPr>
          <a:xfrm>
            <a:off x="8778240" y="4023360"/>
            <a:ext cx="2804160" cy="560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867" dirty="0">
                <a:solidFill>
                  <a:srgbClr val="1F2A3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Least popular: Puppy Groom</a:t>
            </a:r>
          </a:p>
        </p:txBody>
      </p:sp>
      <p:sp>
        <p:nvSpPr>
          <p:cNvPr id="16" name="Total callout"/>
          <p:cNvSpPr txBox="1"/>
          <p:nvPr/>
        </p:nvSpPr>
        <p:spPr>
          <a:xfrm>
            <a:off x="8229600" y="4998720"/>
            <a:ext cx="3352800" cy="6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2400" b="1" dirty="0">
                <a:solidFill>
                  <a:srgbClr val="0B4F5C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Total: 137 bookings</a:t>
            </a:r>
            <a:endParaRPr lang="en-US" sz="2400" dirty="0">
              <a:solidFill>
                <a:srgbClr val="1F2A3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>
            <a:spLocks noGrp="1"/>
          </p:cNvSpPr>
          <p:nvPr>
            <p:ph type="title" idx="100" hasCustomPrompt="1"/>
          </p:nvPr>
        </p:nvSpPr>
        <p:spPr>
          <a:xfrm>
            <a:off x="609600" y="487680"/>
            <a:ext cx="9753600" cy="975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Most and least popular</a:t>
            </a:r>
          </a:p>
        </p:txBody>
      </p:sp>
      <p:sp>
        <p:nvSpPr>
          <p:cNvPr id="3" name="Paw motif pad"/>
          <p:cNvSpPr/>
          <p:nvPr/>
        </p:nvSpPr>
        <p:spPr>
          <a:xfrm>
            <a:off x="10820400" y="914400"/>
            <a:ext cx="548640" cy="438912"/>
          </a:xfrm>
          <a:prstGeom prst="ellipse">
            <a:avLst/>
          </a:prstGeom>
          <a:solidFill>
            <a:schemeClr val="accent4"/>
          </a:solidFill>
          <a:ln w="12700">
            <a:solidFill>
              <a:schemeClr val="accent4"/>
            </a:solidFill>
            <a:prstDash val="solid"/>
          </a:ln>
        </p:spPr>
      </p:sp>
      <p:sp>
        <p:nvSpPr>
          <p:cNvPr id="4" name="Paw motif toe 1"/>
          <p:cNvSpPr/>
          <p:nvPr/>
        </p:nvSpPr>
        <p:spPr>
          <a:xfrm>
            <a:off x="10683240" y="722376"/>
            <a:ext cx="164592" cy="230429"/>
          </a:xfrm>
          <a:prstGeom prst="ellipse">
            <a:avLst/>
          </a:prstGeom>
          <a:solidFill>
            <a:schemeClr val="accent4"/>
          </a:solidFill>
          <a:ln w="12700">
            <a:solidFill>
              <a:schemeClr val="accent4"/>
            </a:solidFill>
            <a:prstDash val="solid"/>
          </a:ln>
        </p:spPr>
      </p:sp>
      <p:sp>
        <p:nvSpPr>
          <p:cNvPr id="5" name="Paw motif toe 2"/>
          <p:cNvSpPr/>
          <p:nvPr/>
        </p:nvSpPr>
        <p:spPr>
          <a:xfrm>
            <a:off x="10891723" y="574243"/>
            <a:ext cx="164592" cy="230429"/>
          </a:xfrm>
          <a:prstGeom prst="ellipse">
            <a:avLst/>
          </a:prstGeom>
          <a:solidFill>
            <a:schemeClr val="accent4"/>
          </a:solidFill>
          <a:ln w="12700">
            <a:solidFill>
              <a:schemeClr val="accent4"/>
            </a:solidFill>
            <a:prstDash val="solid"/>
          </a:ln>
        </p:spPr>
      </p:sp>
      <p:sp>
        <p:nvSpPr>
          <p:cNvPr id="6" name="Paw motif toe 3"/>
          <p:cNvSpPr/>
          <p:nvPr/>
        </p:nvSpPr>
        <p:spPr>
          <a:xfrm>
            <a:off x="11133125" y="574243"/>
            <a:ext cx="164592" cy="230429"/>
          </a:xfrm>
          <a:prstGeom prst="ellipse">
            <a:avLst/>
          </a:prstGeom>
          <a:solidFill>
            <a:schemeClr val="accent4"/>
          </a:solidFill>
          <a:ln w="12700">
            <a:solidFill>
              <a:schemeClr val="accent4"/>
            </a:solidFill>
            <a:prstDash val="solid"/>
          </a:ln>
        </p:spPr>
      </p:sp>
      <p:sp>
        <p:nvSpPr>
          <p:cNvPr id="7" name="Paw motif toe 4"/>
          <p:cNvSpPr/>
          <p:nvPr/>
        </p:nvSpPr>
        <p:spPr>
          <a:xfrm>
            <a:off x="11341608" y="722376"/>
            <a:ext cx="164592" cy="230429"/>
          </a:xfrm>
          <a:prstGeom prst="ellipse">
            <a:avLst/>
          </a:prstGeom>
          <a:solidFill>
            <a:schemeClr val="accent4"/>
          </a:solidFill>
          <a:ln w="12700">
            <a:solidFill>
              <a:schemeClr val="accent4"/>
            </a:solidFill>
            <a:prstDash val="solid"/>
          </a:ln>
        </p:spPr>
      </p:sp>
      <p:sp>
        <p:nvSpPr>
          <p:cNvPr id="9" name="Most popular card"/>
          <p:cNvSpPr/>
          <p:nvPr/>
        </p:nvSpPr>
        <p:spPr>
          <a:xfrm>
            <a:off x="609600" y="1767840"/>
            <a:ext cx="5303520" cy="3048000"/>
          </a:xfrm>
          <a:prstGeom prst="roundRect">
            <a:avLst>
              <a:gd name="adj" fmla="val 4800"/>
            </a:avLst>
          </a:prstGeom>
          <a:solidFill>
            <a:schemeClr val="tx2"/>
          </a:solidFill>
          <a:ln w="12700">
            <a:solidFill>
              <a:schemeClr val="tx2"/>
            </a:solidFill>
            <a:prstDash val="solid"/>
          </a:ln>
        </p:spPr>
      </p:sp>
      <p:sp>
        <p:nvSpPr>
          <p:cNvPr id="10" name="Most label"/>
          <p:cNvSpPr txBox="1"/>
          <p:nvPr/>
        </p:nvSpPr>
        <p:spPr>
          <a:xfrm>
            <a:off x="975360" y="1950720"/>
            <a:ext cx="46329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867" b="1" dirty="0">
                <a:solidFill>
                  <a:srgbClr val="F2B84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MOST POPULAR</a:t>
            </a:r>
            <a:endParaRPr lang="en-US" sz="1867" dirty="0">
              <a:solidFill>
                <a:srgbClr val="1F2A3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Most service"/>
          <p:cNvSpPr txBox="1"/>
          <p:nvPr/>
        </p:nvSpPr>
        <p:spPr>
          <a:xfrm>
            <a:off x="975360" y="2316480"/>
            <a:ext cx="4632960" cy="670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4267" b="1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Full Groom</a:t>
            </a:r>
            <a:endParaRPr lang="en-US" sz="4267" dirty="0">
              <a:solidFill>
                <a:srgbClr val="1F2A3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Most number"/>
          <p:cNvSpPr txBox="1"/>
          <p:nvPr/>
        </p:nvSpPr>
        <p:spPr>
          <a:xfrm>
            <a:off x="975360" y="2987040"/>
            <a:ext cx="4632960" cy="1158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8800" b="1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57</a:t>
            </a:r>
            <a:endParaRPr lang="en-US" sz="8800" dirty="0">
              <a:solidFill>
                <a:srgbClr val="1F2A3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Most detail"/>
          <p:cNvSpPr txBox="1"/>
          <p:nvPr/>
        </p:nvSpPr>
        <p:spPr>
          <a:xfrm>
            <a:off x="975360" y="4169664"/>
            <a:ext cx="4632960" cy="487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2133" dirty="0">
                <a:solidFill>
                  <a:srgbClr val="EAF4F4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bookings (41.6% of all bookings)</a:t>
            </a:r>
            <a:endParaRPr lang="en-US" sz="2133" dirty="0">
              <a:solidFill>
                <a:srgbClr val="1F2A3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Least popular card"/>
          <p:cNvSpPr/>
          <p:nvPr/>
        </p:nvSpPr>
        <p:spPr>
          <a:xfrm>
            <a:off x="6278880" y="1767840"/>
            <a:ext cx="5303520" cy="3048000"/>
          </a:xfrm>
          <a:prstGeom prst="roundRect">
            <a:avLst>
              <a:gd name="adj" fmla="val 4800"/>
            </a:avLst>
          </a:prstGeom>
          <a:solidFill>
            <a:schemeClr val="bg2"/>
          </a:solidFill>
          <a:ln w="12700">
            <a:solidFill>
              <a:schemeClr val="bg2"/>
            </a:solidFill>
            <a:prstDash val="solid"/>
          </a:ln>
        </p:spPr>
      </p:sp>
      <p:sp>
        <p:nvSpPr>
          <p:cNvPr id="15" name="Least label"/>
          <p:cNvSpPr txBox="1"/>
          <p:nvPr/>
        </p:nvSpPr>
        <p:spPr>
          <a:xfrm>
            <a:off x="6644640" y="1950720"/>
            <a:ext cx="46329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867" b="1" dirty="0">
                <a:solidFill>
                  <a:srgbClr val="C94F3A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LEAST POPULAR</a:t>
            </a:r>
            <a:endParaRPr lang="en-US" sz="1867" dirty="0">
              <a:solidFill>
                <a:srgbClr val="1F2A3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Least service"/>
          <p:cNvSpPr txBox="1"/>
          <p:nvPr/>
        </p:nvSpPr>
        <p:spPr>
          <a:xfrm>
            <a:off x="6644640" y="2316480"/>
            <a:ext cx="4632960" cy="670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4267" b="1" dirty="0">
                <a:solidFill>
                  <a:srgbClr val="1F2A3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Puppy Groom</a:t>
            </a:r>
            <a:endParaRPr lang="en-US" sz="4267" dirty="0">
              <a:solidFill>
                <a:srgbClr val="1F2A3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Least number"/>
          <p:cNvSpPr txBox="1"/>
          <p:nvPr/>
        </p:nvSpPr>
        <p:spPr>
          <a:xfrm>
            <a:off x="6644640" y="2987040"/>
            <a:ext cx="4632960" cy="1158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8800" b="1" dirty="0">
                <a:solidFill>
                  <a:srgbClr val="0B4F5C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16</a:t>
            </a:r>
            <a:endParaRPr lang="en-US" sz="8800" dirty="0">
              <a:solidFill>
                <a:srgbClr val="1F2A3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8" name="Least detail"/>
          <p:cNvSpPr txBox="1"/>
          <p:nvPr/>
        </p:nvSpPr>
        <p:spPr>
          <a:xfrm>
            <a:off x="6644640" y="4169664"/>
            <a:ext cx="4632960" cy="487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2133" dirty="0">
                <a:solidFill>
                  <a:srgbClr val="1F2A3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bookings (11.7% of all bookings)</a:t>
            </a:r>
          </a:p>
        </p:txBody>
      </p:sp>
      <p:sp>
        <p:nvSpPr>
          <p:cNvPr id="19" name="In between note"/>
          <p:cNvSpPr txBox="1"/>
          <p:nvPr/>
        </p:nvSpPr>
        <p:spPr>
          <a:xfrm>
            <a:off x="609600" y="5059680"/>
            <a:ext cx="10972800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defTabSz="1219170"/>
            <a:r>
              <a:rPr lang="en-US" sz="2133" b="1" dirty="0">
                <a:solidFill>
                  <a:srgbClr val="0B4F5C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 between: </a:t>
            </a:r>
            <a:r>
              <a:rPr lang="en-US" sz="2133" dirty="0">
                <a:solidFill>
                  <a:srgbClr val="1F2A3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Wash and Dry (38, 27.7%) and Nail Trim (26, 19.0%). Full Groom was the top service, and Puppy Groom the lowest, in every one of the four weeks.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>
            <a:spLocks noGrp="1"/>
          </p:cNvSpPr>
          <p:nvPr>
            <p:ph type="title" idx="100" hasCustomPrompt="1"/>
          </p:nvPr>
        </p:nvSpPr>
        <p:spPr>
          <a:xfrm>
            <a:off x="609600" y="487680"/>
            <a:ext cx="9753600" cy="975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this means</a:t>
            </a:r>
          </a:p>
        </p:txBody>
      </p:sp>
      <p:sp>
        <p:nvSpPr>
          <p:cNvPr id="3" name="Paw motif pad"/>
          <p:cNvSpPr/>
          <p:nvPr/>
        </p:nvSpPr>
        <p:spPr>
          <a:xfrm>
            <a:off x="10820400" y="914400"/>
            <a:ext cx="548640" cy="438912"/>
          </a:xfrm>
          <a:prstGeom prst="ellipse">
            <a:avLst/>
          </a:prstGeom>
          <a:solidFill>
            <a:schemeClr val="accent4"/>
          </a:solidFill>
          <a:ln w="12700">
            <a:solidFill>
              <a:schemeClr val="accent4"/>
            </a:solidFill>
            <a:prstDash val="solid"/>
          </a:ln>
        </p:spPr>
      </p:sp>
      <p:sp>
        <p:nvSpPr>
          <p:cNvPr id="4" name="Paw motif toe 1"/>
          <p:cNvSpPr/>
          <p:nvPr/>
        </p:nvSpPr>
        <p:spPr>
          <a:xfrm>
            <a:off x="10683240" y="722376"/>
            <a:ext cx="164592" cy="230429"/>
          </a:xfrm>
          <a:prstGeom prst="ellipse">
            <a:avLst/>
          </a:prstGeom>
          <a:solidFill>
            <a:schemeClr val="accent4"/>
          </a:solidFill>
          <a:ln w="12700">
            <a:solidFill>
              <a:schemeClr val="accent4"/>
            </a:solidFill>
            <a:prstDash val="solid"/>
          </a:ln>
        </p:spPr>
      </p:sp>
      <p:sp>
        <p:nvSpPr>
          <p:cNvPr id="5" name="Paw motif toe 2"/>
          <p:cNvSpPr/>
          <p:nvPr/>
        </p:nvSpPr>
        <p:spPr>
          <a:xfrm>
            <a:off x="10891723" y="574243"/>
            <a:ext cx="164592" cy="230429"/>
          </a:xfrm>
          <a:prstGeom prst="ellipse">
            <a:avLst/>
          </a:prstGeom>
          <a:solidFill>
            <a:schemeClr val="accent4"/>
          </a:solidFill>
          <a:ln w="12700">
            <a:solidFill>
              <a:schemeClr val="accent4"/>
            </a:solidFill>
            <a:prstDash val="solid"/>
          </a:ln>
        </p:spPr>
      </p:sp>
      <p:sp>
        <p:nvSpPr>
          <p:cNvPr id="6" name="Paw motif toe 3"/>
          <p:cNvSpPr/>
          <p:nvPr/>
        </p:nvSpPr>
        <p:spPr>
          <a:xfrm>
            <a:off x="11133125" y="574243"/>
            <a:ext cx="164592" cy="230429"/>
          </a:xfrm>
          <a:prstGeom prst="ellipse">
            <a:avLst/>
          </a:prstGeom>
          <a:solidFill>
            <a:schemeClr val="accent4"/>
          </a:solidFill>
          <a:ln w="12700">
            <a:solidFill>
              <a:schemeClr val="accent4"/>
            </a:solidFill>
            <a:prstDash val="solid"/>
          </a:ln>
        </p:spPr>
      </p:sp>
      <p:sp>
        <p:nvSpPr>
          <p:cNvPr id="7" name="Paw motif toe 4"/>
          <p:cNvSpPr/>
          <p:nvPr/>
        </p:nvSpPr>
        <p:spPr>
          <a:xfrm>
            <a:off x="11341608" y="722376"/>
            <a:ext cx="164592" cy="230429"/>
          </a:xfrm>
          <a:prstGeom prst="ellipse">
            <a:avLst/>
          </a:prstGeom>
          <a:solidFill>
            <a:schemeClr val="accent4"/>
          </a:solidFill>
          <a:ln w="12700">
            <a:solidFill>
              <a:schemeClr val="accent4"/>
            </a:solidFill>
            <a:prstDash val="solid"/>
          </a:ln>
        </p:spPr>
      </p:sp>
      <p:sp>
        <p:nvSpPr>
          <p:cNvPr id="9" name="Point 1 circle"/>
          <p:cNvSpPr/>
          <p:nvPr/>
        </p:nvSpPr>
        <p:spPr>
          <a:xfrm>
            <a:off x="609600" y="2011680"/>
            <a:ext cx="792480" cy="79248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accent1"/>
            </a:solidFill>
            <a:prstDash val="solid"/>
          </a:ln>
        </p:spPr>
      </p:sp>
      <p:sp>
        <p:nvSpPr>
          <p:cNvPr id="10" name="Point 1 number"/>
          <p:cNvSpPr txBox="1"/>
          <p:nvPr/>
        </p:nvSpPr>
        <p:spPr>
          <a:xfrm>
            <a:off x="609600" y="2011680"/>
            <a:ext cx="792480" cy="792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3200" b="1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endParaRPr lang="en-US" sz="3200" dirty="0">
              <a:solidFill>
                <a:srgbClr val="1F2A3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Point 1 heading"/>
          <p:cNvSpPr txBox="1"/>
          <p:nvPr/>
        </p:nvSpPr>
        <p:spPr>
          <a:xfrm>
            <a:off x="1706880" y="1828800"/>
            <a:ext cx="98755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3200" b="1" dirty="0">
                <a:solidFill>
                  <a:srgbClr val="0B4F5C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Protect Full Groom time</a:t>
            </a:r>
            <a:endParaRPr lang="en-US" sz="3200" dirty="0">
              <a:solidFill>
                <a:srgbClr val="1F2A3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Point 1 text"/>
          <p:cNvSpPr txBox="1"/>
          <p:nvPr/>
        </p:nvSpPr>
        <p:spPr>
          <a:xfrm>
            <a:off x="1706880" y="2377440"/>
            <a:ext cx="987552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defTabSz="1219170"/>
            <a:r>
              <a:rPr lang="en-US" sz="2133" dirty="0">
                <a:solidFill>
                  <a:srgbClr val="1F2A3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makes up over 40% of bookings (57 of 137), so slots for it should stay easy to book.</a:t>
            </a:r>
          </a:p>
        </p:txBody>
      </p:sp>
      <p:sp>
        <p:nvSpPr>
          <p:cNvPr id="13" name="Point 2 circle"/>
          <p:cNvSpPr/>
          <p:nvPr/>
        </p:nvSpPr>
        <p:spPr>
          <a:xfrm>
            <a:off x="609600" y="3474720"/>
            <a:ext cx="792480" cy="79248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accent1"/>
            </a:solidFill>
            <a:prstDash val="solid"/>
          </a:ln>
        </p:spPr>
      </p:sp>
      <p:sp>
        <p:nvSpPr>
          <p:cNvPr id="14" name="Point 2 number"/>
          <p:cNvSpPr txBox="1"/>
          <p:nvPr/>
        </p:nvSpPr>
        <p:spPr>
          <a:xfrm>
            <a:off x="609600" y="3474720"/>
            <a:ext cx="792480" cy="792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3200" b="1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endParaRPr lang="en-US" sz="3200" dirty="0">
              <a:solidFill>
                <a:srgbClr val="1F2A3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Point 2 heading"/>
          <p:cNvSpPr txBox="1"/>
          <p:nvPr/>
        </p:nvSpPr>
        <p:spPr>
          <a:xfrm>
            <a:off x="1706880" y="3291840"/>
            <a:ext cx="98755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3200" b="1" dirty="0">
                <a:solidFill>
                  <a:srgbClr val="0B4F5C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Promote the lower services</a:t>
            </a:r>
            <a:endParaRPr lang="en-US" sz="3200" dirty="0">
              <a:solidFill>
                <a:srgbClr val="1F2A3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Point 2 text"/>
          <p:cNvSpPr txBox="1"/>
          <p:nvPr/>
        </p:nvSpPr>
        <p:spPr>
          <a:xfrm>
            <a:off x="1706880" y="3840480"/>
            <a:ext cx="987552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defTabSz="1219170"/>
            <a:r>
              <a:rPr lang="en-US" sz="2133" dirty="0">
                <a:solidFill>
                  <a:srgbClr val="1F2A3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Nail Trim (26) and Puppy Groom (16) have the most room to grow. An offer or a reminder could help.</a:t>
            </a:r>
          </a:p>
        </p:txBody>
      </p:sp>
      <p:sp>
        <p:nvSpPr>
          <p:cNvPr id="17" name="Point 3 circle"/>
          <p:cNvSpPr/>
          <p:nvPr/>
        </p:nvSpPr>
        <p:spPr>
          <a:xfrm>
            <a:off x="609600" y="4937760"/>
            <a:ext cx="792480" cy="79248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accent1"/>
            </a:solidFill>
            <a:prstDash val="solid"/>
          </a:ln>
        </p:spPr>
      </p:sp>
      <p:sp>
        <p:nvSpPr>
          <p:cNvPr id="18" name="Point 3 number"/>
          <p:cNvSpPr txBox="1"/>
          <p:nvPr/>
        </p:nvSpPr>
        <p:spPr>
          <a:xfrm>
            <a:off x="609600" y="4937760"/>
            <a:ext cx="792480" cy="792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3200" b="1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endParaRPr lang="en-US" sz="3200" dirty="0">
              <a:solidFill>
                <a:srgbClr val="1F2A3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Point 3 heading"/>
          <p:cNvSpPr txBox="1"/>
          <p:nvPr/>
        </p:nvSpPr>
        <p:spPr>
          <a:xfrm>
            <a:off x="1706880" y="4754880"/>
            <a:ext cx="98755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3200" b="1" dirty="0">
                <a:solidFill>
                  <a:srgbClr val="0B4F5C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Look beyond the count</a:t>
            </a:r>
            <a:endParaRPr lang="en-US" sz="3200" dirty="0">
              <a:solidFill>
                <a:srgbClr val="1F2A3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Point 3 text"/>
          <p:cNvSpPr txBox="1"/>
          <p:nvPr/>
        </p:nvSpPr>
        <p:spPr>
          <a:xfrm>
            <a:off x="1706880" y="5303520"/>
            <a:ext cx="987552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defTabSz="1219170"/>
            <a:r>
              <a:rPr lang="en-US" sz="2133" dirty="0">
                <a:solidFill>
                  <a:srgbClr val="1F2A3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These figures show bookings only, not income, so prices should be checked before any big decision.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>
            <a:spLocks noGrp="1"/>
          </p:cNvSpPr>
          <p:nvPr>
            <p:ph type="title" idx="100" hasCustomPrompt="1"/>
          </p:nvPr>
        </p:nvSpPr>
        <p:spPr>
          <a:xfrm>
            <a:off x="609600" y="487680"/>
            <a:ext cx="9753600" cy="975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5333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Notes and reference</a:t>
            </a:r>
          </a:p>
        </p:txBody>
      </p:sp>
      <p:sp>
        <p:nvSpPr>
          <p:cNvPr id="3" name="Paw motif pad"/>
          <p:cNvSpPr/>
          <p:nvPr/>
        </p:nvSpPr>
        <p:spPr>
          <a:xfrm>
            <a:off x="10820400" y="914400"/>
            <a:ext cx="548640" cy="438912"/>
          </a:xfrm>
          <a:prstGeom prst="ellipse">
            <a:avLst/>
          </a:prstGeom>
          <a:solidFill>
            <a:schemeClr val="accent4"/>
          </a:solidFill>
          <a:ln w="12700">
            <a:solidFill>
              <a:schemeClr val="accent4"/>
            </a:solidFill>
            <a:prstDash val="solid"/>
          </a:ln>
        </p:spPr>
      </p:sp>
      <p:sp>
        <p:nvSpPr>
          <p:cNvPr id="4" name="Paw motif toe 1"/>
          <p:cNvSpPr/>
          <p:nvPr/>
        </p:nvSpPr>
        <p:spPr>
          <a:xfrm>
            <a:off x="10683240" y="722376"/>
            <a:ext cx="164592" cy="230429"/>
          </a:xfrm>
          <a:prstGeom prst="ellipse">
            <a:avLst/>
          </a:prstGeom>
          <a:solidFill>
            <a:schemeClr val="accent4"/>
          </a:solidFill>
          <a:ln w="12700">
            <a:solidFill>
              <a:schemeClr val="accent4"/>
            </a:solidFill>
            <a:prstDash val="solid"/>
          </a:ln>
        </p:spPr>
      </p:sp>
      <p:sp>
        <p:nvSpPr>
          <p:cNvPr id="5" name="Paw motif toe 2"/>
          <p:cNvSpPr/>
          <p:nvPr/>
        </p:nvSpPr>
        <p:spPr>
          <a:xfrm>
            <a:off x="10891723" y="574243"/>
            <a:ext cx="164592" cy="230429"/>
          </a:xfrm>
          <a:prstGeom prst="ellipse">
            <a:avLst/>
          </a:prstGeom>
          <a:solidFill>
            <a:schemeClr val="accent4"/>
          </a:solidFill>
          <a:ln w="12700">
            <a:solidFill>
              <a:schemeClr val="accent4"/>
            </a:solidFill>
            <a:prstDash val="solid"/>
          </a:ln>
        </p:spPr>
      </p:sp>
      <p:sp>
        <p:nvSpPr>
          <p:cNvPr id="6" name="Paw motif toe 3"/>
          <p:cNvSpPr/>
          <p:nvPr/>
        </p:nvSpPr>
        <p:spPr>
          <a:xfrm>
            <a:off x="11133125" y="574243"/>
            <a:ext cx="164592" cy="230429"/>
          </a:xfrm>
          <a:prstGeom prst="ellipse">
            <a:avLst/>
          </a:prstGeom>
          <a:solidFill>
            <a:schemeClr val="accent4"/>
          </a:solidFill>
          <a:ln w="12700">
            <a:solidFill>
              <a:schemeClr val="accent4"/>
            </a:solidFill>
            <a:prstDash val="solid"/>
          </a:ln>
        </p:spPr>
      </p:sp>
      <p:sp>
        <p:nvSpPr>
          <p:cNvPr id="7" name="Paw motif toe 4"/>
          <p:cNvSpPr/>
          <p:nvPr/>
        </p:nvSpPr>
        <p:spPr>
          <a:xfrm>
            <a:off x="11341608" y="722376"/>
            <a:ext cx="164592" cy="230429"/>
          </a:xfrm>
          <a:prstGeom prst="ellipse">
            <a:avLst/>
          </a:prstGeom>
          <a:solidFill>
            <a:schemeClr val="accent4"/>
          </a:solidFill>
          <a:ln w="12700">
            <a:solidFill>
              <a:schemeClr val="accent4"/>
            </a:solidFill>
            <a:prstDash val="solid"/>
          </a:ln>
        </p:spPr>
      </p:sp>
      <p:sp>
        <p:nvSpPr>
          <p:cNvPr id="9" name="Method card"/>
          <p:cNvSpPr/>
          <p:nvPr/>
        </p:nvSpPr>
        <p:spPr>
          <a:xfrm>
            <a:off x="609600" y="1767840"/>
            <a:ext cx="5242560" cy="4389120"/>
          </a:xfrm>
          <a:prstGeom prst="roundRect">
            <a:avLst>
              <a:gd name="adj" fmla="val 3333"/>
            </a:avLst>
          </a:prstGeom>
          <a:solidFill>
            <a:schemeClr val="bg2"/>
          </a:solidFill>
          <a:ln w="12700">
            <a:solidFill>
              <a:schemeClr val="bg2"/>
            </a:solidFill>
            <a:prstDash val="solid"/>
          </a:ln>
        </p:spPr>
      </p:sp>
      <p:sp>
        <p:nvSpPr>
          <p:cNvPr id="10" name="Method heading"/>
          <p:cNvSpPr txBox="1"/>
          <p:nvPr/>
        </p:nvSpPr>
        <p:spPr>
          <a:xfrm>
            <a:off x="975360" y="1950720"/>
            <a:ext cx="45110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3733" b="1" dirty="0">
                <a:solidFill>
                  <a:srgbClr val="0B4F5C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How this was made</a:t>
            </a:r>
            <a:endParaRPr lang="en-US" sz="3733" dirty="0">
              <a:solidFill>
                <a:srgbClr val="1F2A3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Method bullets"/>
          <p:cNvSpPr txBox="1"/>
          <p:nvPr/>
        </p:nvSpPr>
        <p:spPr>
          <a:xfrm>
            <a:off x="975360" y="2621280"/>
            <a:ext cx="4511040" cy="3291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457189" indent="-457189" defTabSz="1219170">
              <a:spcAft>
                <a:spcPts val="1067"/>
              </a:spcAft>
              <a:buSzPct val="100000"/>
              <a:buFontTx/>
              <a:buChar char="•"/>
            </a:pPr>
            <a:r>
              <a:rPr lang="en-US" sz="2400" dirty="0">
                <a:solidFill>
                  <a:srgbClr val="1F2A3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Numbers come from Ms Carter's email (Weeks 1 to 4).</a:t>
            </a:r>
          </a:p>
          <a:p>
            <a:pPr marL="457189" indent="-457189" defTabSz="1219170">
              <a:spcAft>
                <a:spcPts val="1067"/>
              </a:spcAft>
              <a:buSzPct val="100000"/>
              <a:buFontTx/>
              <a:buChar char="•"/>
            </a:pPr>
            <a:r>
              <a:rPr lang="en-US" sz="2400" dirty="0">
                <a:solidFill>
                  <a:srgbClr val="1F2A3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Each service was added across the four weeks.</a:t>
            </a:r>
          </a:p>
          <a:p>
            <a:pPr marL="457189" indent="-457189" defTabSz="1219170">
              <a:spcAft>
                <a:spcPts val="1067"/>
              </a:spcAft>
              <a:buSzPct val="100000"/>
              <a:buFontTx/>
              <a:buChar char="•"/>
            </a:pPr>
            <a:r>
              <a:rPr lang="en-US" sz="2400" dirty="0">
                <a:solidFill>
                  <a:srgbClr val="1F2A3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Table and chart are built in PowerPoint and can be edited (Microsoft Support, n.d.).</a:t>
            </a:r>
          </a:p>
        </p:txBody>
      </p:sp>
      <p:sp>
        <p:nvSpPr>
          <p:cNvPr id="12" name="Reference card"/>
          <p:cNvSpPr/>
          <p:nvPr/>
        </p:nvSpPr>
        <p:spPr>
          <a:xfrm>
            <a:off x="6339840" y="1767840"/>
            <a:ext cx="5242560" cy="4389120"/>
          </a:xfrm>
          <a:prstGeom prst="roundRect">
            <a:avLst>
              <a:gd name="adj" fmla="val 3333"/>
            </a:avLst>
          </a:prstGeom>
          <a:solidFill>
            <a:schemeClr val="bg2"/>
          </a:solidFill>
          <a:ln w="12700">
            <a:solidFill>
              <a:schemeClr val="bg2"/>
            </a:solidFill>
            <a:prstDash val="solid"/>
          </a:ln>
        </p:spPr>
      </p:sp>
      <p:sp>
        <p:nvSpPr>
          <p:cNvPr id="13" name="Reference heading"/>
          <p:cNvSpPr txBox="1"/>
          <p:nvPr/>
        </p:nvSpPr>
        <p:spPr>
          <a:xfrm>
            <a:off x="6705600" y="1950720"/>
            <a:ext cx="45110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3733" b="1" dirty="0">
                <a:solidFill>
                  <a:srgbClr val="0B4F5C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 list</a:t>
            </a:r>
            <a:endParaRPr lang="en-US" sz="3733" dirty="0">
              <a:solidFill>
                <a:srgbClr val="1F2A3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Reference text"/>
          <p:cNvSpPr txBox="1"/>
          <p:nvPr/>
        </p:nvSpPr>
        <p:spPr>
          <a:xfrm>
            <a:off x="6705600" y="2621280"/>
            <a:ext cx="4511040" cy="3291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80990" indent="-380990" defTabSz="121917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1F2A3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Microsoft Support (n.d.) Use charts and graphs in your presentation. Available at: https://support.microsoft.com/en-us/powerpoint/training/use-charts-and-graphs-in-your-presentation (Accessed: 18 October 2026).</a:t>
            </a:r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0972800" y="6339840"/>
            <a:ext cx="609600" cy="36576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333">
                <a:solidFill>
                  <a:srgbClr val="5B6C75"/>
                </a:solidFill>
              </a:defRPr>
            </a:lvl1pPr>
          </a:lstStyle>
          <a:p>
            <a:pPr algn="r" defTabSz="1219170"/>
            <a:fld id="{F7021451-1387-4CA6-816F-3879F97B5CBC}" type="slidenum">
              <a:rPr lang="en-US" sz="1467">
                <a:latin typeface="Times New Roman" panose="02020603050405020304" pitchFamily="18" charset="0"/>
                <a:cs typeface="Times New Roman" panose="02020603050405020304" pitchFamily="18" charset="0"/>
              </a:rPr>
              <a:pPr algn="r" defTabSz="1219170"/>
              <a:t>7</a:t>
            </a:fld>
            <a:endParaRPr lang="en-US" sz="1467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Happy Paws">
  <a:themeElements>
    <a:clrScheme name="Happy Paws">
      <a:dk1>
        <a:srgbClr val="1F2A30"/>
      </a:dk1>
      <a:lt1>
        <a:srgbClr val="FFFFFF"/>
      </a:lt1>
      <a:dk2>
        <a:srgbClr val="0B4F5C"/>
      </a:dk2>
      <a:lt2>
        <a:srgbClr val="EAF4F4"/>
      </a:lt2>
      <a:accent1>
        <a:srgbClr val="0B7285"/>
      </a:accent1>
      <a:accent2>
        <a:srgbClr val="F26B50"/>
      </a:accent2>
      <a:accent3>
        <a:srgbClr val="F2B84B"/>
      </a:accent3>
      <a:accent4>
        <a:srgbClr val="7FB7BE"/>
      </a:accent4>
      <a:accent5>
        <a:srgbClr val="5B6C75"/>
      </a:accent5>
      <a:accent6>
        <a:srgbClr val="C94F3A"/>
      </a:accent6>
      <a:hlink>
        <a:srgbClr val="0B7285"/>
      </a:hlink>
      <a:folHlink>
        <a:srgbClr val="5B6C75"/>
      </a:folHlink>
    </a:clrScheme>
    <a:fontScheme name="Happy Paws">
      <a:majorFont>
        <a:latin typeface="Cambria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524</Words>
  <Application>Microsoft Office PowerPoint</Application>
  <PresentationFormat>Widescreen</PresentationFormat>
  <Paragraphs>99</Paragraphs>
  <Slides>7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Times New Roman</vt:lpstr>
      <vt:lpstr>Happy Paws</vt:lpstr>
      <vt:lpstr>Happy Paws Dog Grooming</vt:lpstr>
      <vt:lpstr>What Ms Carter asked for</vt:lpstr>
      <vt:lpstr>One month of bookings</vt:lpstr>
      <vt:lpstr>Bookings per service</vt:lpstr>
      <vt:lpstr>Most and least popular</vt:lpstr>
      <vt:lpstr>What this means</vt:lpstr>
      <vt:lpstr>Notes and reference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Hassan Nawaz</dc:creator>
  <cp:lastModifiedBy>Hassan Nawaz</cp:lastModifiedBy>
  <cp:revision>1</cp:revision>
  <dcterms:created xsi:type="dcterms:W3CDTF">2026-10-17T20:07:47Z</dcterms:created>
  <dcterms:modified xsi:type="dcterms:W3CDTF">2026-10-17T20:10:14Z</dcterms:modified>
</cp:coreProperties>
</file>