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5" r:id="rId7"/>
    <p:sldId id="261" r:id="rId8"/>
    <p:sldId id="264" r:id="rId9"/>
    <p:sldId id="262" r:id="rId10"/>
    <p:sldId id="263" r:id="rId11"/>
    <p:sldId id="266" r:id="rId12"/>
    <p:sldId id="269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691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BA1679-9154-4737-B7EF-9E332423EE40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F807FF-0072-4F61-A4D0-328D232A8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497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F807FF-0072-4F61-A4D0-328D232A873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3828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181EE-A923-43E2-AF65-EDFD39D4D2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879ECB1-9172-40AD-BA18-3B74860F1E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57BF5-8BE1-4351-8250-94FEDED452C1}" type="datetimeFigureOut">
              <a:rPr lang="en-GB" smtClean="0"/>
              <a:t>23/03/2020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23A986-5FD5-4733-ACCD-98885C2286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7C9026-48B4-4378-9BCC-840FEFD221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A1476-9085-47EE-8500-B9ADDC6921F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3867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5278D5D-3505-49B3-9E63-E5FE04AE9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7F4F2A-B69F-4EE7-A366-53CE3BD639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E1ADD0-A2B2-4811-B68C-CFF76E234B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F57BF5-8BE1-4351-8250-94FEDED452C1}" type="datetimeFigureOut">
              <a:rPr lang="en-GB" smtClean="0"/>
              <a:t>23/03/2020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FDAFC4-B57E-4ADF-B7D2-5C17E7B8306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E156FB-4E74-4A45-98DE-B45AE8B198D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AA1476-9085-47EE-8500-B9ADDC6921F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746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A243F54-2CE0-4101-86A5-0343FC1424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>
                <a:solidFill>
                  <a:schemeClr val="bg1"/>
                </a:solidFill>
              </a:rPr>
              <a:t>Forest of Arden Marriott hotel &amp; country club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AB7838-3F08-40AF-8E23-8C148C3B073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7FE2A60-C1A2-432F-AF27-D51AF14F0079}"/>
              </a:ext>
            </a:extLst>
          </p:cNvPr>
          <p:cNvSpPr txBox="1"/>
          <p:nvPr/>
        </p:nvSpPr>
        <p:spPr>
          <a:xfrm>
            <a:off x="1559496" y="4869160"/>
            <a:ext cx="43278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FLORIN CONSTANTIN ANTON/ 1815179</a:t>
            </a:r>
          </a:p>
        </p:txBody>
      </p:sp>
    </p:spTree>
    <p:extLst>
      <p:ext uri="{BB962C8B-B14F-4D97-AF65-F5344CB8AC3E}">
        <p14:creationId xmlns:p14="http://schemas.microsoft.com/office/powerpoint/2010/main" val="5280049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5C26D2C-5C07-4FB6-BB4C-4524EE1A0A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5000" dirty="0"/>
              <a:t>CONTENT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AE39CE6-49C8-47CE-8A31-22CCDFC96E1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26012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D14D6B2-7116-4D76-B9D4-DD0F063D5C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400" dirty="0"/>
              <a:t>Marriott International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F98772D-FE78-437F-9130-95AC8208FEB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37C7D2F-F868-401B-8E6B-03B59E2EFEED}"/>
              </a:ext>
            </a:extLst>
          </p:cNvPr>
          <p:cNvSpPr/>
          <p:nvPr/>
        </p:nvSpPr>
        <p:spPr>
          <a:xfrm>
            <a:off x="3719736" y="5301208"/>
            <a:ext cx="1584176" cy="5040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4EAA20-3948-48E0-BE16-143AF88DCEC6}"/>
              </a:ext>
            </a:extLst>
          </p:cNvPr>
          <p:cNvSpPr txBox="1"/>
          <p:nvPr/>
        </p:nvSpPr>
        <p:spPr>
          <a:xfrm>
            <a:off x="2495600" y="5589240"/>
            <a:ext cx="17300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(Our Story,2020)</a:t>
            </a:r>
          </a:p>
        </p:txBody>
      </p:sp>
    </p:spTree>
    <p:extLst>
      <p:ext uri="{BB962C8B-B14F-4D97-AF65-F5344CB8AC3E}">
        <p14:creationId xmlns:p14="http://schemas.microsoft.com/office/powerpoint/2010/main" val="26731750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" name="Straight Arrow Connector 15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C650A29B-2566-48A8-AC02-D715434475FA}"/>
              </a:ext>
            </a:extLst>
          </p:cNvPr>
          <p:cNvSpPr txBox="1"/>
          <p:nvPr/>
        </p:nvSpPr>
        <p:spPr>
          <a:xfrm>
            <a:off x="452275" y="2636912"/>
            <a:ext cx="5120113" cy="346222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THE FOREST OF ARDEN COUNTRY CLUB is situated in Pakington national park, part of an old forest , this is where the name forest of Arden, close to the Birmingham airport(5 miles) and National Exposition Center.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Marriott bought this country club and 2 golf courses in 2005 for 6,3 million £, according to the explanatory painting in the lobby of the hotel.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The building that houses the hotel today was a church in the old days called St. James.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Today Marriott Forest of Arden has 240 rooms , 2 restaurants, an indoor pool with spa facilities and conference rooms.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FDBDA3E-3246-40CA-A1BD-5371A925AF9C}"/>
              </a:ext>
            </a:extLst>
          </p:cNvPr>
          <p:cNvPicPr/>
          <p:nvPr/>
        </p:nvPicPr>
        <p:blipFill rotWithShape="1">
          <a:blip r:embed="rId2"/>
          <a:srcRect l="46265" r="1954"/>
          <a:stretch/>
        </p:blipFill>
        <p:spPr>
          <a:xfrm>
            <a:off x="5878849" y="10"/>
            <a:ext cx="6313150" cy="6857987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4" name="TextBox 3"/>
          <p:cNvSpPr txBox="1"/>
          <p:nvPr/>
        </p:nvSpPr>
        <p:spPr>
          <a:xfrm>
            <a:off x="8022021" y="3231931"/>
            <a:ext cx="3852041" cy="18340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FOREST OF ARDEN COUNTRY CLUB </a:t>
            </a:r>
          </a:p>
        </p:txBody>
      </p:sp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5573A6C-57A7-48DA-AC58-78FEBCD590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z="2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33019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n old brick house&#10;&#10;Description automatically generated">
            <a:extLst>
              <a:ext uri="{FF2B5EF4-FFF2-40B4-BE49-F238E27FC236}">
                <a16:creationId xmlns:a16="http://schemas.microsoft.com/office/drawing/2014/main" id="{4FEABA8F-AA6C-429D-B835-450DAF8A3C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1550" y="0"/>
            <a:ext cx="995043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294DA00-A77B-444E-9FCB-3EB1A4CE648F}"/>
              </a:ext>
            </a:extLst>
          </p:cNvPr>
          <p:cNvSpPr txBox="1"/>
          <p:nvPr/>
        </p:nvSpPr>
        <p:spPr>
          <a:xfrm>
            <a:off x="6746628" y="-171399"/>
            <a:ext cx="4645250" cy="13681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dirty="0">
                <a:latin typeface="+mj-lt"/>
                <a:ea typeface="+mj-ea"/>
                <a:cs typeface="+mj-cs"/>
              </a:rPr>
              <a:t>OPERATIONS</a:t>
            </a:r>
          </a:p>
        </p:txBody>
      </p:sp>
      <p:sp>
        <p:nvSpPr>
          <p:cNvPr id="14" name="Freeform: Shape 9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816B90-FCA1-4433-8D03-071D11E01CEC}"/>
              </a:ext>
            </a:extLst>
          </p:cNvPr>
          <p:cNvPicPr/>
          <p:nvPr/>
        </p:nvPicPr>
        <p:blipFill rotWithShape="1">
          <a:blip r:embed="rId3"/>
          <a:srcRect l="47451" r="3139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D2DB3EF-5AFA-490B-9DA6-257794E46C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49A085-536B-4797-B82E-C86FAC56F189}"/>
              </a:ext>
            </a:extLst>
          </p:cNvPr>
          <p:cNvSpPr txBox="1"/>
          <p:nvPr/>
        </p:nvSpPr>
        <p:spPr>
          <a:xfrm>
            <a:off x="343711" y="538708"/>
            <a:ext cx="5467834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HOUSEKEEPING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FRONT OFFICE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CONFERENCE AND BANQUETING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GOLF AMNITIES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HUMAN RESOURCES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MARKETING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SPA AND LEISURE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FACILITY MANAGEMENT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48006FF-7EFB-4F2C-8A4D-9896FE960D44}"/>
              </a:ext>
            </a:extLst>
          </p:cNvPr>
          <p:cNvSpPr txBox="1"/>
          <p:nvPr/>
        </p:nvSpPr>
        <p:spPr>
          <a:xfrm>
            <a:off x="9227302" y="6146966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(Marriott.co.uk, 2020)</a:t>
            </a:r>
          </a:p>
        </p:txBody>
      </p:sp>
    </p:spTree>
    <p:extLst>
      <p:ext uri="{BB962C8B-B14F-4D97-AF65-F5344CB8AC3E}">
        <p14:creationId xmlns:p14="http://schemas.microsoft.com/office/powerpoint/2010/main" val="33853669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erson wearing a suit and tie smiling at the camera&#10;&#10;Description automatically generated">
            <a:extLst>
              <a:ext uri="{FF2B5EF4-FFF2-40B4-BE49-F238E27FC236}">
                <a16:creationId xmlns:a16="http://schemas.microsoft.com/office/drawing/2014/main" id="{DA919A99-91CB-4177-8EBF-23E90722CD2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09" r="1" b="1"/>
          <a:stretch/>
        </p:blipFill>
        <p:spPr>
          <a:xfrm>
            <a:off x="3132160" y="1021"/>
            <a:ext cx="9059839" cy="685595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4DAC0A2-CBB2-487C-A38D-CF846FCE5FBE}"/>
              </a:ext>
            </a:extLst>
          </p:cNvPr>
          <p:cNvSpPr txBox="1"/>
          <p:nvPr/>
        </p:nvSpPr>
        <p:spPr>
          <a:xfrm>
            <a:off x="5303912" y="107340"/>
            <a:ext cx="6696743" cy="2889613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b="1" kern="1200" dirty="0">
                <a:latin typeface="+mj-lt"/>
                <a:ea typeface="+mj-ea"/>
                <a:cs typeface="+mj-cs"/>
              </a:rPr>
              <a:t>‘’Take care of your employees, and they they’ll take good care of your customers ‘’</a:t>
            </a:r>
            <a:r>
              <a:rPr lang="en-US" sz="3100" b="1" dirty="0"/>
              <a:t> J. W. Marriott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200" b="1" dirty="0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200" b="1" dirty="0"/>
              <a:t>                                    (Core Values &amp; Heritage, 2020)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b="1" kern="12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b="1" kern="1200" dirty="0">
                <a:latin typeface="+mj-lt"/>
                <a:ea typeface="+mj-ea"/>
                <a:cs typeface="+mj-cs"/>
              </a:rPr>
              <a:t>                                                                                                                                  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453FF84-60C1-4EA8-B49B-1B8C2D0C5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5859484" cy="6857997"/>
          </a:xfrm>
          <a:custGeom>
            <a:avLst/>
            <a:gdLst>
              <a:gd name="connsiteX0" fmla="*/ 3198825 w 5859484"/>
              <a:gd name="connsiteY0" fmla="*/ 0 h 6857997"/>
              <a:gd name="connsiteX1" fmla="*/ 3962351 w 5859484"/>
              <a:gd name="connsiteY1" fmla="*/ 0 h 6857997"/>
              <a:gd name="connsiteX2" fmla="*/ 4129776 w 5859484"/>
              <a:gd name="connsiteY2" fmla="*/ 128761 h 6857997"/>
              <a:gd name="connsiteX3" fmla="*/ 5859484 w 5859484"/>
              <a:gd name="connsiteY3" fmla="*/ 3718209 h 6857997"/>
              <a:gd name="connsiteX4" fmla="*/ 4624700 w 5859484"/>
              <a:gd name="connsiteY4" fmla="*/ 6845880 h 6857997"/>
              <a:gd name="connsiteX5" fmla="*/ 4612896 w 5859484"/>
              <a:gd name="connsiteY5" fmla="*/ 6857997 h 6857997"/>
              <a:gd name="connsiteX6" fmla="*/ 4017658 w 5859484"/>
              <a:gd name="connsiteY6" fmla="*/ 6857997 h 6857997"/>
              <a:gd name="connsiteX7" fmla="*/ 4173230 w 5859484"/>
              <a:gd name="connsiteY7" fmla="*/ 6719623 h 6857997"/>
              <a:gd name="connsiteX8" fmla="*/ 5443583 w 5859484"/>
              <a:gd name="connsiteY8" fmla="*/ 3718209 h 6857997"/>
              <a:gd name="connsiteX9" fmla="*/ 3355352 w 5859484"/>
              <a:gd name="connsiteY9" fmla="*/ 88079 h 6857997"/>
              <a:gd name="connsiteX10" fmla="*/ 0 w 5859484"/>
              <a:gd name="connsiteY10" fmla="*/ 0 h 6857997"/>
              <a:gd name="connsiteX11" fmla="*/ 2941255 w 5859484"/>
              <a:gd name="connsiteY11" fmla="*/ 0 h 6857997"/>
              <a:gd name="connsiteX12" fmla="*/ 3117080 w 5859484"/>
              <a:gd name="connsiteY12" fmla="*/ 88129 h 6857997"/>
              <a:gd name="connsiteX13" fmla="*/ 5324754 w 5859484"/>
              <a:gd name="connsiteY13" fmla="*/ 3718209 h 6857997"/>
              <a:gd name="connsiteX14" fmla="*/ 4089206 w 5859484"/>
              <a:gd name="connsiteY14" fmla="*/ 6637392 h 6857997"/>
              <a:gd name="connsiteX15" fmla="*/ 3841183 w 5859484"/>
              <a:gd name="connsiteY15" fmla="*/ 6857997 h 6857997"/>
              <a:gd name="connsiteX16" fmla="*/ 0 w 5859484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859484" h="6857997">
                <a:moveTo>
                  <a:pt x="3198825" y="0"/>
                </a:moveTo>
                <a:lnTo>
                  <a:pt x="3962351" y="0"/>
                </a:lnTo>
                <a:lnTo>
                  <a:pt x="4129776" y="128761"/>
                </a:lnTo>
                <a:cubicBezTo>
                  <a:pt x="5186152" y="981944"/>
                  <a:pt x="5859484" y="2273123"/>
                  <a:pt x="5859484" y="3718209"/>
                </a:cubicBezTo>
                <a:cubicBezTo>
                  <a:pt x="5859484" y="4922447"/>
                  <a:pt x="5391893" y="6019805"/>
                  <a:pt x="4624700" y="6845880"/>
                </a:cubicBezTo>
                <a:lnTo>
                  <a:pt x="4612896" y="6857997"/>
                </a:lnTo>
                <a:lnTo>
                  <a:pt x="4017658" y="6857997"/>
                </a:lnTo>
                <a:lnTo>
                  <a:pt x="4173230" y="6719623"/>
                </a:lnTo>
                <a:cubicBezTo>
                  <a:pt x="4958119" y="5951494"/>
                  <a:pt x="5443583" y="4890334"/>
                  <a:pt x="5443583" y="3718209"/>
                </a:cubicBezTo>
                <a:cubicBezTo>
                  <a:pt x="5443583" y="2179795"/>
                  <a:pt x="4607295" y="832535"/>
                  <a:pt x="3355352" y="88079"/>
                </a:cubicBezTo>
                <a:close/>
                <a:moveTo>
                  <a:pt x="0" y="0"/>
                </a:moveTo>
                <a:lnTo>
                  <a:pt x="2941255" y="0"/>
                </a:lnTo>
                <a:lnTo>
                  <a:pt x="3117080" y="88129"/>
                </a:lnTo>
                <a:cubicBezTo>
                  <a:pt x="4432070" y="787221"/>
                  <a:pt x="5324754" y="2150692"/>
                  <a:pt x="5324754" y="3718209"/>
                </a:cubicBezTo>
                <a:cubicBezTo>
                  <a:pt x="5324754" y="4858221"/>
                  <a:pt x="4852591" y="5890308"/>
                  <a:pt x="4089206" y="6637392"/>
                </a:cubicBezTo>
                <a:lnTo>
                  <a:pt x="3841183" y="6857997"/>
                </a:lnTo>
                <a:lnTo>
                  <a:pt x="0" y="6857997"/>
                </a:lnTo>
                <a:close/>
              </a:path>
            </a:pathLst>
          </a:custGeom>
          <a:solidFill>
            <a:schemeClr val="tx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6C440DC-3444-482F-BC4F-4320355A3572}"/>
              </a:ext>
            </a:extLst>
          </p:cNvPr>
          <p:cNvPicPr/>
          <p:nvPr/>
        </p:nvPicPr>
        <p:blipFill rotWithShape="1">
          <a:blip r:embed="rId3"/>
          <a:srcRect l="47157" r="2845"/>
          <a:stretch/>
        </p:blipFill>
        <p:spPr>
          <a:xfrm>
            <a:off x="1" y="2"/>
            <a:ext cx="6095695" cy="6857997"/>
          </a:xfrm>
          <a:custGeom>
            <a:avLst/>
            <a:gdLst/>
            <a:ahLst/>
            <a:cxnLst/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</p:spPr>
      </p:pic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77332EB-1AE6-46C4-B575-194F72B239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70EFD0-110C-4A80-99CC-8FA3EE7876A0}"/>
              </a:ext>
            </a:extLst>
          </p:cNvPr>
          <p:cNvSpPr txBox="1"/>
          <p:nvPr/>
        </p:nvSpPr>
        <p:spPr>
          <a:xfrm>
            <a:off x="9120336" y="6381328"/>
            <a:ext cx="29731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(Famous Entrepreneurs,2020)</a:t>
            </a:r>
          </a:p>
        </p:txBody>
      </p:sp>
    </p:spTree>
    <p:extLst>
      <p:ext uri="{BB962C8B-B14F-4D97-AF65-F5344CB8AC3E}">
        <p14:creationId xmlns:p14="http://schemas.microsoft.com/office/powerpoint/2010/main" val="13874030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8911339-8A4A-4AB8-9CF5-7696DC8B42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z="2600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316913B-CFF1-40AF-B5FA-93A8CCFCA45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27384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05B933B-C6C6-4560-A56A-EFAB46521074}"/>
              </a:ext>
            </a:extLst>
          </p:cNvPr>
          <p:cNvSpPr txBox="1"/>
          <p:nvPr/>
        </p:nvSpPr>
        <p:spPr>
          <a:xfrm>
            <a:off x="4439816" y="908720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FOOD &amp; BEVERAGE</a:t>
            </a:r>
            <a:endParaRPr lang="en-US" sz="28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CB49F6-CE58-4A98-8765-FF6B4F12DAA0}"/>
              </a:ext>
            </a:extLst>
          </p:cNvPr>
          <p:cNvSpPr txBox="1"/>
          <p:nvPr/>
        </p:nvSpPr>
        <p:spPr>
          <a:xfrm>
            <a:off x="407368" y="3161565"/>
            <a:ext cx="65527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CAST IRON BAR&amp;GRILL – a fine dinning restaurant which serves British and French kitchen a la card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ZEST RESTAURANT- a bar with international kitchen and Italian coffee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21086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AB225BA-7412-4605-8E8D-5AED2BF56A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E6634B2-B291-4487-A21E-05976E8E5380}"/>
              </a:ext>
            </a:extLst>
          </p:cNvPr>
          <p:cNvPicPr/>
          <p:nvPr/>
        </p:nvPicPr>
        <p:blipFill rotWithShape="1"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04BB9CD-970D-4FE5-B4E3-D651735BF4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3">
              <a:alphaModFix amt="27000"/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25000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254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36CB5C-CD15-4DAF-8F5D-97C4FFB9D316}"/>
              </a:ext>
            </a:extLst>
          </p:cNvPr>
          <p:cNvSpPr txBox="1"/>
          <p:nvPr/>
        </p:nvSpPr>
        <p:spPr>
          <a:xfrm>
            <a:off x="1112520" y="2152955"/>
            <a:ext cx="9966960" cy="25520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‘’GOOD FOOD AND GOOD SERVICE AT A FAIR PRICE’’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                                                              J. W. Marriott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1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                                                                                                            (Our Story 1927-1956, 2020)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E0D6276-8D53-4DDA-A15A-90E0831F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1955749"/>
            <a:ext cx="102229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0C150C7-96FB-4EB9-BDF9-212535A60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4808342"/>
            <a:ext cx="102229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EC7ED4E-CB71-46C9-8CC1-A62132AD3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z="2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794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D4466CE-862D-466B-8D81-BDA13ECCFD07}"/>
              </a:ext>
            </a:extLst>
          </p:cNvPr>
          <p:cNvPicPr/>
          <p:nvPr/>
        </p:nvPicPr>
        <p:blipFill rotWithShape="1">
          <a:blip r:embed="rId3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6F9736-E919-4055-86F5-CCFA7ADBA25A}"/>
              </a:ext>
            </a:extLst>
          </p:cNvPr>
          <p:cNvSpPr txBox="1"/>
          <p:nvPr/>
        </p:nvSpPr>
        <p:spPr>
          <a:xfrm>
            <a:off x="8022021" y="3231931"/>
            <a:ext cx="3852041" cy="18340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latin typeface="+mj-lt"/>
                <a:ea typeface="+mj-ea"/>
                <a:cs typeface="+mj-cs"/>
              </a:rPr>
              <a:t>MENU TYPES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EA613E3-55CF-4560-8A50-31D5E0A803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742FD9-F28B-40BB-A30B-41F0BBCB469F}"/>
              </a:ext>
            </a:extLst>
          </p:cNvPr>
          <p:cNvSpPr txBox="1"/>
          <p:nvPr/>
        </p:nvSpPr>
        <p:spPr>
          <a:xfrm>
            <a:off x="351851" y="3164671"/>
            <a:ext cx="6840760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They have a mix French , British  kitchen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Serving breakfast ,lunch and dinner, also room service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Cast iron grill have some signature dishes like cast iron burger or cast iron salmon salad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Dinner is served between 18.30 -21.45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British traditionally afternoon tea served from 12.00 – 16.30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Kids menus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They have different alcoholic drinks and non alcoholic gin, whiskeys, beer , wines , prosecco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At request they can serve halal food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                                  (Forest of Arden Marriott Hotel &amp; Country Club/Dining, 2020)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771D63-BC78-4B28-B37D-1E1CF92B6D64}"/>
              </a:ext>
            </a:extLst>
          </p:cNvPr>
          <p:cNvSpPr txBox="1"/>
          <p:nvPr/>
        </p:nvSpPr>
        <p:spPr>
          <a:xfrm>
            <a:off x="1055440" y="836712"/>
            <a:ext cx="28670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CAST IRON GRILL &amp; BARR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661BCFC-2DF6-41AE-9698-E4D3D047DE5E}"/>
              </a:ext>
            </a:extLst>
          </p:cNvPr>
          <p:cNvSpPr txBox="1"/>
          <p:nvPr/>
        </p:nvSpPr>
        <p:spPr>
          <a:xfrm>
            <a:off x="4655840" y="1484784"/>
            <a:ext cx="20997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ZEST RESTAURANT</a:t>
            </a:r>
          </a:p>
        </p:txBody>
      </p:sp>
    </p:spTree>
    <p:extLst>
      <p:ext uri="{BB962C8B-B14F-4D97-AF65-F5344CB8AC3E}">
        <p14:creationId xmlns:p14="http://schemas.microsoft.com/office/powerpoint/2010/main" val="42532839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ABF5B15-A545-4B42-BFBF-22311CB675AE}"/>
              </a:ext>
            </a:extLst>
          </p:cNvPr>
          <p:cNvSpPr txBox="1"/>
          <p:nvPr/>
        </p:nvSpPr>
        <p:spPr>
          <a:xfrm>
            <a:off x="6746628" y="-99391"/>
            <a:ext cx="4645250" cy="13681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dirty="0">
                <a:latin typeface="+mj-lt"/>
                <a:ea typeface="+mj-ea"/>
                <a:cs typeface="+mj-cs"/>
              </a:rPr>
              <a:t>MARKETING</a:t>
            </a:r>
          </a:p>
        </p:txBody>
      </p:sp>
      <p:sp>
        <p:nvSpPr>
          <p:cNvPr id="30" name="Freeform: Shape 23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21EC3D5-84CE-4782-9ADD-1D678BA49427}"/>
              </a:ext>
            </a:extLst>
          </p:cNvPr>
          <p:cNvPicPr/>
          <p:nvPr/>
        </p:nvPicPr>
        <p:blipFill rotWithShape="1">
          <a:blip r:embed="rId2"/>
          <a:srcRect l="44382" r="6207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426FD2B-DF98-4C7A-BF97-FD9D17AC46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28BD2F-4FE8-4A87-83FC-EA49A8A75434}"/>
              </a:ext>
            </a:extLst>
          </p:cNvPr>
          <p:cNvSpPr txBox="1"/>
          <p:nvPr/>
        </p:nvSpPr>
        <p:spPr>
          <a:xfrm>
            <a:off x="8760296" y="467307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16636C-EEE1-4FBD-B9A6-2CFC4798295A}"/>
              </a:ext>
            </a:extLst>
          </p:cNvPr>
          <p:cNvSpPr txBox="1"/>
          <p:nvPr/>
        </p:nvSpPr>
        <p:spPr>
          <a:xfrm>
            <a:off x="6456040" y="2708920"/>
            <a:ext cx="5112568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Using the 2 golf courses they organize national and </a:t>
            </a:r>
            <a:r>
              <a:rPr lang="en-GB" sz="2000" dirty="0"/>
              <a:t>international</a:t>
            </a:r>
            <a:r>
              <a:rPr lang="en-GB" dirty="0"/>
              <a:t> tournaments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Same way they sell the conference and banqueting areas for business meetings or weddings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Using the booking history they call regular guests and offer them discounts in the time when the hotel is not reaching the target occupancy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Adding offers in mas media</a:t>
            </a:r>
          </a:p>
        </p:txBody>
      </p:sp>
    </p:spTree>
    <p:extLst>
      <p:ext uri="{BB962C8B-B14F-4D97-AF65-F5344CB8AC3E}">
        <p14:creationId xmlns:p14="http://schemas.microsoft.com/office/powerpoint/2010/main" val="4861434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0354608-2C0B-45C8-8C8B-8E3ED2EF5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2C05C0-058E-4C65-92FD-71B24B5ED75D}"/>
              </a:ext>
            </a:extLst>
          </p:cNvPr>
          <p:cNvPicPr/>
          <p:nvPr/>
        </p:nvPicPr>
        <p:blipFill rotWithShape="1">
          <a:blip r:embed="rId2">
            <a:alphaModFix amt="40000"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E05FE7F-595C-4C25-A39B-1E254767F41D}"/>
              </a:ext>
            </a:extLst>
          </p:cNvPr>
          <p:cNvSpPr txBox="1"/>
          <p:nvPr/>
        </p:nvSpPr>
        <p:spPr>
          <a:xfrm>
            <a:off x="3125609" y="332657"/>
            <a:ext cx="6475399" cy="179768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dirty="0">
                <a:latin typeface="+mj-lt"/>
                <a:ea typeface="+mj-ea"/>
                <a:cs typeface="+mj-cs"/>
              </a:rPr>
              <a:t>FOOD HYGIENE</a:t>
            </a:r>
          </a:p>
        </p:txBody>
      </p:sp>
      <p:sp>
        <p:nvSpPr>
          <p:cNvPr id="11" name="Freeform 5">
            <a:extLst>
              <a:ext uri="{FF2B5EF4-FFF2-40B4-BE49-F238E27FC236}">
                <a16:creationId xmlns:a16="http://schemas.microsoft.com/office/drawing/2014/main" id="{A69EB637-CEDE-43AD-8B65-DDD63C08F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90870" y="2245586"/>
            <a:ext cx="1262906" cy="1108260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solidFill>
            <a:schemeClr val="tx1">
              <a:alpha val="40000"/>
            </a:schemeClr>
          </a:solidFill>
          <a:ln w="63500" cap="flat">
            <a:noFill/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CDD7DB09-290B-4A1F-BFC1-51ED7C978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33975" y="911082"/>
            <a:ext cx="2048530" cy="1797684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63500" cap="flat">
            <a:solidFill>
              <a:schemeClr val="tx1">
                <a:alpha val="60000"/>
              </a:schemeClr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B0FAED46-1BF7-48DB-980D-571CD2A30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362936" y="1825453"/>
            <a:ext cx="799094" cy="701243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solidFill>
            <a:schemeClr val="tx1">
              <a:alpha val="60000"/>
            </a:schemeClr>
          </a:solidFill>
          <a:ln w="63500" cap="flat">
            <a:noFill/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D099977-CE81-4C9B-914A-E5A33820B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34761A-8636-4A19-9671-C830CCAEC4C6}"/>
              </a:ext>
            </a:extLst>
          </p:cNvPr>
          <p:cNvSpPr txBox="1"/>
          <p:nvPr/>
        </p:nvSpPr>
        <p:spPr>
          <a:xfrm>
            <a:off x="1919536" y="3429000"/>
            <a:ext cx="871296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Food safety and hygiene is a very serious thing for Marriott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GFS- Global Food Safety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HACCP – Hazard Analysis Critical Control Point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 relationship between Time &amp; Temperature </a:t>
            </a:r>
          </a:p>
          <a:p>
            <a:r>
              <a:rPr lang="en-GB" sz="2400" dirty="0"/>
              <a:t> </a:t>
            </a:r>
          </a:p>
          <a:p>
            <a:r>
              <a:rPr lang="en-GB" sz="2400" dirty="0"/>
              <a:t>                                                                                                (Nelson, 2010).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005767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2C05C0-058E-4C65-92FD-71B24B5ED75D}"/>
              </a:ext>
            </a:extLst>
          </p:cNvPr>
          <p:cNvPicPr/>
          <p:nvPr/>
        </p:nvPicPr>
        <p:blipFill rotWithShape="1">
          <a:blip r:embed="rId2"/>
          <a:srcRect l="9091" t="9091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8" y="-1534136"/>
            <a:ext cx="4592270" cy="12192001"/>
          </a:xfrm>
          <a:prstGeom prst="rect">
            <a:avLst/>
          </a:prstGeom>
          <a:gradFill>
            <a:gsLst>
              <a:gs pos="35000">
                <a:schemeClr val="bg1">
                  <a:alpha val="46000"/>
                </a:schemeClr>
              </a:gs>
              <a:gs pos="21000">
                <a:schemeClr val="bg1">
                  <a:alpha val="3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6665C5-0857-4CC1-9F89-4423848845B3}"/>
              </a:ext>
            </a:extLst>
          </p:cNvPr>
          <p:cNvSpPr txBox="1"/>
          <p:nvPr/>
        </p:nvSpPr>
        <p:spPr>
          <a:xfrm>
            <a:off x="371094" y="2718054"/>
            <a:ext cx="3438906" cy="3207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/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3EE145-0A77-4F29-8D88-70DB61B0D5BE}"/>
              </a:ext>
            </a:extLst>
          </p:cNvPr>
          <p:cNvSpPr txBox="1"/>
          <p:nvPr/>
        </p:nvSpPr>
        <p:spPr>
          <a:xfrm>
            <a:off x="8022021" y="3231931"/>
            <a:ext cx="3852041" cy="18340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b="1" dirty="0">
              <a:latin typeface="+mj-lt"/>
              <a:ea typeface="+mj-ea"/>
              <a:cs typeface="+mj-cs"/>
            </a:endParaRPr>
          </a:p>
        </p:txBody>
      </p:sp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D099977-CE81-4C9B-914A-E5A33820B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58CF195-B204-4CED-92FB-D457E2860C32}"/>
              </a:ext>
            </a:extLst>
          </p:cNvPr>
          <p:cNvSpPr txBox="1"/>
          <p:nvPr/>
        </p:nvSpPr>
        <p:spPr>
          <a:xfrm>
            <a:off x="1343472" y="3062806"/>
            <a:ext cx="92990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3600" b="1" dirty="0"/>
              <a:t>‘’food safety is never optional at Marriott’’</a:t>
            </a:r>
            <a:br>
              <a:rPr lang="en-GB" sz="3600" b="1" dirty="0"/>
            </a:br>
            <a:r>
              <a:rPr lang="en-GB" sz="3600" b="1" dirty="0"/>
              <a:t>                                                     (Nelson,2010)</a:t>
            </a:r>
          </a:p>
        </p:txBody>
      </p:sp>
    </p:spTree>
    <p:extLst>
      <p:ext uri="{BB962C8B-B14F-4D97-AF65-F5344CB8AC3E}">
        <p14:creationId xmlns:p14="http://schemas.microsoft.com/office/powerpoint/2010/main" val="6438355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2C05C0-058E-4C65-92FD-71B24B5ED75D}"/>
              </a:ext>
            </a:extLst>
          </p:cNvPr>
          <p:cNvPicPr/>
          <p:nvPr/>
        </p:nvPicPr>
        <p:blipFill rotWithShape="1">
          <a:blip r:embed="rId2"/>
          <a:srcRect l="30199" t="9091" r="5157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6665C5-0857-4CC1-9F89-4423848845B3}"/>
              </a:ext>
            </a:extLst>
          </p:cNvPr>
          <p:cNvSpPr txBox="1"/>
          <p:nvPr/>
        </p:nvSpPr>
        <p:spPr>
          <a:xfrm>
            <a:off x="371094" y="2718054"/>
            <a:ext cx="3438906" cy="3207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The food and beverage department in any Marriott hotel in the world as in Forest of Arden are maintaining and improving the food safety standards, through different training programs.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Food safety and good service was the goal of the founder Mr. J.W. Marriott.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3EE145-0A77-4F29-8D88-70DB61B0D5BE}"/>
              </a:ext>
            </a:extLst>
          </p:cNvPr>
          <p:cNvSpPr txBox="1"/>
          <p:nvPr/>
        </p:nvSpPr>
        <p:spPr>
          <a:xfrm>
            <a:off x="8022021" y="3231931"/>
            <a:ext cx="3852041" cy="18340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D099977-CE81-4C9B-914A-E5A33820B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z="2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1266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D099977-CE81-4C9B-914A-E5A33820B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z="2600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2C05C0-058E-4C65-92FD-71B24B5ED75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1E2DD47-E742-416B-AED2-4F73B44726F9}"/>
              </a:ext>
            </a:extLst>
          </p:cNvPr>
          <p:cNvSpPr txBox="1"/>
          <p:nvPr/>
        </p:nvSpPr>
        <p:spPr>
          <a:xfrm>
            <a:off x="1415480" y="980728"/>
            <a:ext cx="3240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REFERENCES</a:t>
            </a:r>
          </a:p>
          <a:p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20C7949-6AAC-4369-BC0B-A43403BEA9B2}"/>
              </a:ext>
            </a:extLst>
          </p:cNvPr>
          <p:cNvSpPr txBox="1"/>
          <p:nvPr/>
        </p:nvSpPr>
        <p:spPr>
          <a:xfrm>
            <a:off x="695400" y="1382050"/>
            <a:ext cx="10945216" cy="92332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Nelson, B., 2010. </a:t>
            </a:r>
            <a:r>
              <a:rPr lang="en-US" i="1" dirty="0">
                <a:solidFill>
                  <a:schemeClr val="bg1"/>
                </a:solidFill>
              </a:rPr>
              <a:t>Food Safety Is Never Optional</a:t>
            </a:r>
            <a:r>
              <a:rPr lang="en-US" dirty="0">
                <a:solidFill>
                  <a:schemeClr val="bg1"/>
                </a:solidFill>
              </a:rPr>
              <a:t>. [online] In the Kitchen. Available at: &lt;https://www.chefblog.marriott.com/2010/09/food-safety-is-never-optional.html&gt; [Accessed 9 March 2020].</a:t>
            </a:r>
          </a:p>
          <a:p>
            <a:r>
              <a:rPr lang="en-US" b="1" dirty="0">
                <a:solidFill>
                  <a:schemeClr val="bg1"/>
                </a:solidFill>
              </a:rPr>
              <a:t> </a:t>
            </a:r>
            <a:r>
              <a:rPr lang="en-US" dirty="0">
                <a:solidFill>
                  <a:schemeClr val="bg1"/>
                </a:solidFill>
              </a:rPr>
              <a:t>Marriott International. 2020. </a:t>
            </a:r>
            <a:r>
              <a:rPr lang="en-US" i="1" dirty="0">
                <a:solidFill>
                  <a:schemeClr val="bg1"/>
                </a:solidFill>
              </a:rPr>
              <a:t>Our Story</a:t>
            </a:r>
            <a:r>
              <a:rPr lang="en-US" dirty="0">
                <a:solidFill>
                  <a:schemeClr val="bg1"/>
                </a:solidFill>
              </a:rPr>
              <a:t>. [online] Available at: &lt;https://www.marriott.com/about/culture-and-values/history.mi&gt; [Accessed 9 March 2020].</a:t>
            </a:r>
          </a:p>
          <a:p>
            <a:r>
              <a:rPr lang="en-US" dirty="0">
                <a:solidFill>
                  <a:schemeClr val="bg1"/>
                </a:solidFill>
              </a:rPr>
              <a:t>Marriott International. 2020. </a:t>
            </a:r>
            <a:r>
              <a:rPr lang="en-US" i="1" dirty="0">
                <a:solidFill>
                  <a:schemeClr val="bg1"/>
                </a:solidFill>
              </a:rPr>
              <a:t>Marriott Careers</a:t>
            </a:r>
            <a:r>
              <a:rPr lang="en-US" dirty="0">
                <a:solidFill>
                  <a:schemeClr val="bg1"/>
                </a:solidFill>
              </a:rPr>
              <a:t>. [online] Available at: &lt;https://careers.marriott.com/&gt; [Accessed 9 March 2020]</a:t>
            </a:r>
          </a:p>
          <a:p>
            <a:r>
              <a:rPr lang="en-US" dirty="0">
                <a:solidFill>
                  <a:schemeClr val="bg1"/>
                </a:solidFill>
              </a:rPr>
              <a:t>Marriott International. 2020. </a:t>
            </a:r>
            <a:r>
              <a:rPr lang="en-US" i="1" dirty="0">
                <a:solidFill>
                  <a:schemeClr val="bg1"/>
                </a:solidFill>
              </a:rPr>
              <a:t>Forest Of Arden Marriott Hotel &amp; Country Club/ Dining</a:t>
            </a:r>
            <a:r>
              <a:rPr lang="en-US" dirty="0">
                <a:solidFill>
                  <a:schemeClr val="bg1"/>
                </a:solidFill>
              </a:rPr>
              <a:t>. [online] Available at: &lt;https://www.marriott.co.uk/hotels/hotel-information/restaurant/cvtgs-forest-of-arden-marriott-hotel-and-country-club&gt; [Accessed 9 March 2020].</a:t>
            </a:r>
          </a:p>
          <a:p>
            <a:r>
              <a:rPr lang="en-US" dirty="0">
                <a:solidFill>
                  <a:schemeClr val="bg1"/>
                </a:solidFill>
              </a:rPr>
              <a:t>Marriott International. 2020. </a:t>
            </a:r>
            <a:r>
              <a:rPr lang="en-US" i="1" dirty="0">
                <a:solidFill>
                  <a:schemeClr val="bg1"/>
                </a:solidFill>
              </a:rPr>
              <a:t>Core Values &amp; Heritage</a:t>
            </a:r>
            <a:r>
              <a:rPr lang="en-US" dirty="0">
                <a:solidFill>
                  <a:schemeClr val="bg1"/>
                </a:solidFill>
              </a:rPr>
              <a:t>. [online] Available at: &lt;https://www.marriott.com/culture-and-values/core-values.mi&gt; [Accessed 9 March 2020].</a:t>
            </a:r>
          </a:p>
          <a:p>
            <a:r>
              <a:rPr lang="en-US" dirty="0">
                <a:solidFill>
                  <a:schemeClr val="bg1"/>
                </a:solidFill>
              </a:rPr>
              <a:t>Marriott International. 2020. </a:t>
            </a:r>
            <a:r>
              <a:rPr lang="en-US" i="1" dirty="0">
                <a:solidFill>
                  <a:schemeClr val="bg1"/>
                </a:solidFill>
              </a:rPr>
              <a:t>Our Story 1927-1956</a:t>
            </a:r>
            <a:r>
              <a:rPr lang="en-US" dirty="0">
                <a:solidFill>
                  <a:schemeClr val="bg1"/>
                </a:solidFill>
              </a:rPr>
              <a:t>. [online] Available at: &lt;https://www.marriott.com/about/culture-and-values/history.mi&gt; [Accessed 9 March 2020].</a:t>
            </a:r>
          </a:p>
          <a:p>
            <a:r>
              <a:rPr lang="en-US" dirty="0">
                <a:solidFill>
                  <a:schemeClr val="bg1"/>
                </a:solidFill>
              </a:rPr>
              <a:t>Marriott International. 2020. </a:t>
            </a:r>
            <a:r>
              <a:rPr lang="en-US" i="1" dirty="0">
                <a:solidFill>
                  <a:schemeClr val="bg1"/>
                </a:solidFill>
              </a:rPr>
              <a:t>Marriott Careers</a:t>
            </a:r>
            <a:r>
              <a:rPr lang="en-US" dirty="0">
                <a:solidFill>
                  <a:schemeClr val="bg1"/>
                </a:solidFill>
              </a:rPr>
              <a:t>. [online] Available at: &lt;https://careers.marriott.com/&gt; [Accessed 9 March 2020].</a:t>
            </a:r>
          </a:p>
          <a:p>
            <a:r>
              <a:rPr lang="en-US" dirty="0">
                <a:solidFill>
                  <a:schemeClr val="bg1"/>
                </a:solidFill>
              </a:rPr>
              <a:t>Famous Entrepreneurs, 2020. </a:t>
            </a:r>
            <a:r>
              <a:rPr lang="en-US" i="1" dirty="0">
                <a:solidFill>
                  <a:schemeClr val="bg1"/>
                </a:solidFill>
              </a:rPr>
              <a:t>J. W. Marriott</a:t>
            </a:r>
            <a:r>
              <a:rPr lang="en-US" dirty="0">
                <a:solidFill>
                  <a:schemeClr val="bg1"/>
                </a:solidFill>
              </a:rPr>
              <a:t>. [image] Available at: &lt;Marriott International. 2020. Marriott Careers. [online] Available at: &lt;https://careers.marriott.com/&gt; [Accessed 9 March 2020]&gt; [Accessed 9 March 2020].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25954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845</Words>
  <Application>Microsoft Office PowerPoint</Application>
  <PresentationFormat>Widescreen</PresentationFormat>
  <Paragraphs>87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Forest of Arden Marriott hotel &amp; country club</vt:lpstr>
      <vt:lpstr>CONTENT</vt:lpstr>
      <vt:lpstr>Marriott International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Forest of Arden Marriott hotel &amp; country club</dc:title>
  <dc:creator>mihai feraru</dc:creator>
  <cp:lastModifiedBy>Gawain Frampton</cp:lastModifiedBy>
  <cp:revision>1</cp:revision>
  <dcterms:created xsi:type="dcterms:W3CDTF">2020-03-09T23:43:58Z</dcterms:created>
  <dcterms:modified xsi:type="dcterms:W3CDTF">2020-03-23T10:07:02Z</dcterms:modified>
</cp:coreProperties>
</file>