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theme/themeOverride28.xml" ContentType="application/vnd.openxmlformats-officedocument.themeOverride+xml"/>
  <Override PartName="/ppt/theme/themeOverride29.xml" ContentType="application/vnd.openxmlformats-officedocument.themeOverride+xml"/>
  <Override PartName="/ppt/theme/themeOverride30.xml" ContentType="application/vnd.openxmlformats-officedocument.themeOverride+xml"/>
  <Override PartName="/ppt/theme/themeOverride31.xml" ContentType="application/vnd.openxmlformats-officedocument.themeOverride+xml"/>
  <Override PartName="/ppt/theme/themeOverride32.xml" ContentType="application/vnd.openxmlformats-officedocument.themeOverride+xml"/>
  <Override PartName="/ppt/theme/themeOverride33.xml" ContentType="application/vnd.openxmlformats-officedocument.themeOverride+xml"/>
  <Override PartName="/ppt/theme/themeOverride34.xml" ContentType="application/vnd.openxmlformats-officedocument.themeOverride+xml"/>
  <Override PartName="/ppt/theme/themeOverride35.xml" ContentType="application/vnd.openxmlformats-officedocument.themeOverride+xml"/>
  <Override PartName="/ppt/theme/themeOverride36.xml" ContentType="application/vnd.openxmlformats-officedocument.themeOverride+xml"/>
  <Override PartName="/ppt/theme/themeOverride37.xml" ContentType="application/vnd.openxmlformats-officedocument.themeOverride+xml"/>
  <Override PartName="/ppt/theme/themeOverride38.xml" ContentType="application/vnd.openxmlformats-officedocument.themeOverride+xml"/>
  <Override PartName="/ppt/theme/themeOverride39.xml" ContentType="application/vnd.openxmlformats-officedocument.themeOverride+xml"/>
  <Override PartName="/ppt/theme/themeOverride40.xml" ContentType="application/vnd.openxmlformats-officedocument.themeOverride+xml"/>
  <Override PartName="/ppt/theme/themeOverride41.xml" ContentType="application/vnd.openxmlformats-officedocument.themeOverride+xml"/>
  <Override PartName="/ppt/theme/themeOverride42.xml" ContentType="application/vnd.openxmlformats-officedocument.themeOverride+xml"/>
  <Override PartName="/ppt/theme/themeOverride43.xml" ContentType="application/vnd.openxmlformats-officedocument.themeOverride+xml"/>
  <Override PartName="/ppt/theme/themeOverride44.xml" ContentType="application/vnd.openxmlformats-officedocument.themeOverride+xml"/>
  <Override PartName="/ppt/theme/themeOverride45.xml" ContentType="application/vnd.openxmlformats-officedocument.themeOverride+xml"/>
  <Override PartName="/ppt/theme/themeOverride46.xml" ContentType="application/vnd.openxmlformats-officedocument.themeOverride+xml"/>
  <Override PartName="/ppt/theme/themeOverride47.xml" ContentType="application/vnd.openxmlformats-officedocument.themeOverride+xml"/>
  <Override PartName="/ppt/theme/themeOverride48.xml" ContentType="application/vnd.openxmlformats-officedocument.themeOverride+xml"/>
  <Override PartName="/ppt/theme/themeOverride49.xml" ContentType="application/vnd.openxmlformats-officedocument.themeOverride+xml"/>
  <Override PartName="/ppt/theme/themeOverride50.xml" ContentType="application/vnd.openxmlformats-officedocument.themeOverride+xml"/>
  <Override PartName="/ppt/theme/themeOverride51.xml" ContentType="application/vnd.openxmlformats-officedocument.themeOverride+xml"/>
  <Override PartName="/ppt/theme/themeOverride52.xml" ContentType="application/vnd.openxmlformats-officedocument.themeOverride+xml"/>
  <Override PartName="/ppt/theme/themeOverride53.xml" ContentType="application/vnd.openxmlformats-officedocument.themeOverride+xml"/>
  <Override PartName="/ppt/theme/themeOverride54.xml" ContentType="application/vnd.openxmlformats-officedocument.themeOverride+xml"/>
  <Override PartName="/ppt/theme/themeOverride55.xml" ContentType="application/vnd.openxmlformats-officedocument.themeOverride+xml"/>
  <Override PartName="/ppt/theme/themeOverride56.xml" ContentType="application/vnd.openxmlformats-officedocument.themeOverride+xml"/>
  <Override PartName="/ppt/theme/themeOverride57.xml" ContentType="application/vnd.openxmlformats-officedocument.themeOverride+xml"/>
  <Override PartName="/ppt/theme/themeOverride58.xml" ContentType="application/vnd.openxmlformats-officedocument.themeOverride+xml"/>
  <Override PartName="/ppt/theme/themeOverride59.xml" ContentType="application/vnd.openxmlformats-officedocument.themeOverride+xml"/>
  <Override PartName="/ppt/theme/themeOverride60.xml" ContentType="application/vnd.openxmlformats-officedocument.themeOverride+xml"/>
  <Override PartName="/ppt/theme/themeOverride61.xml" ContentType="application/vnd.openxmlformats-officedocument.themeOverride+xml"/>
  <Override PartName="/ppt/theme/themeOverride62.xml" ContentType="application/vnd.openxmlformats-officedocument.themeOverride+xml"/>
  <Override PartName="/ppt/theme/themeOverride63.xml" ContentType="application/vnd.openxmlformats-officedocument.themeOverride+xml"/>
  <Override PartName="/ppt/theme/themeOverride64.xml" ContentType="application/vnd.openxmlformats-officedocument.themeOverride+xml"/>
  <Override PartName="/ppt/theme/themeOverride65.xml" ContentType="application/vnd.openxmlformats-officedocument.themeOverride+xml"/>
  <Override PartName="/ppt/theme/themeOverride66.xml" ContentType="application/vnd.openxmlformats-officedocument.themeOverride+xml"/>
  <Override PartName="/ppt/theme/themeOverride67.xml" ContentType="application/vnd.openxmlformats-officedocument.themeOverride+xml"/>
  <Override PartName="/ppt/theme/themeOverride68.xml" ContentType="application/vnd.openxmlformats-officedocument.themeOverride+xml"/>
  <Override PartName="/ppt/theme/themeOverride69.xml" ContentType="application/vnd.openxmlformats-officedocument.themeOverride+xml"/>
  <Override PartName="/ppt/theme/themeOverride70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7"/>
  </p:notesMasterIdLst>
  <p:sldIdLst>
    <p:sldId id="256" r:id="rId2"/>
    <p:sldId id="257" r:id="rId3"/>
    <p:sldId id="297" r:id="rId4"/>
    <p:sldId id="286" r:id="rId5"/>
    <p:sldId id="326" r:id="rId6"/>
    <p:sldId id="327" r:id="rId7"/>
    <p:sldId id="287" r:id="rId8"/>
    <p:sldId id="328" r:id="rId9"/>
    <p:sldId id="329" r:id="rId10"/>
    <p:sldId id="330" r:id="rId11"/>
    <p:sldId id="331" r:id="rId12"/>
    <p:sldId id="332" r:id="rId13"/>
    <p:sldId id="334" r:id="rId14"/>
    <p:sldId id="335" r:id="rId15"/>
    <p:sldId id="336" r:id="rId16"/>
    <p:sldId id="337" r:id="rId17"/>
    <p:sldId id="338" r:id="rId18"/>
    <p:sldId id="339" r:id="rId19"/>
    <p:sldId id="340" r:id="rId20"/>
    <p:sldId id="370" r:id="rId21"/>
    <p:sldId id="341" r:id="rId22"/>
    <p:sldId id="342" r:id="rId23"/>
    <p:sldId id="380" r:id="rId24"/>
    <p:sldId id="381" r:id="rId25"/>
    <p:sldId id="343" r:id="rId26"/>
    <p:sldId id="344" r:id="rId27"/>
    <p:sldId id="345" r:id="rId28"/>
    <p:sldId id="346" r:id="rId29"/>
    <p:sldId id="347" r:id="rId30"/>
    <p:sldId id="348" r:id="rId31"/>
    <p:sldId id="349" r:id="rId32"/>
    <p:sldId id="350" r:id="rId33"/>
    <p:sldId id="351" r:id="rId34"/>
    <p:sldId id="352" r:id="rId35"/>
    <p:sldId id="353" r:id="rId36"/>
    <p:sldId id="354" r:id="rId37"/>
    <p:sldId id="355" r:id="rId38"/>
    <p:sldId id="356" r:id="rId39"/>
    <p:sldId id="371" r:id="rId40"/>
    <p:sldId id="375" r:id="rId41"/>
    <p:sldId id="372" r:id="rId42"/>
    <p:sldId id="373" r:id="rId43"/>
    <p:sldId id="376" r:id="rId44"/>
    <p:sldId id="374" r:id="rId45"/>
    <p:sldId id="377" r:id="rId46"/>
    <p:sldId id="379" r:id="rId47"/>
    <p:sldId id="378" r:id="rId48"/>
    <p:sldId id="357" r:id="rId49"/>
    <p:sldId id="358" r:id="rId50"/>
    <p:sldId id="359" r:id="rId51"/>
    <p:sldId id="360" r:id="rId52"/>
    <p:sldId id="361" r:id="rId53"/>
    <p:sldId id="362" r:id="rId54"/>
    <p:sldId id="363" r:id="rId55"/>
    <p:sldId id="364" r:id="rId56"/>
    <p:sldId id="365" r:id="rId57"/>
    <p:sldId id="366" r:id="rId58"/>
    <p:sldId id="367" r:id="rId59"/>
    <p:sldId id="368" r:id="rId60"/>
    <p:sldId id="369" r:id="rId61"/>
    <p:sldId id="382" r:id="rId62"/>
    <p:sldId id="383" r:id="rId63"/>
    <p:sldId id="384" r:id="rId64"/>
    <p:sldId id="385" r:id="rId65"/>
    <p:sldId id="386" r:id="rId66"/>
    <p:sldId id="387" r:id="rId67"/>
    <p:sldId id="388" r:id="rId68"/>
    <p:sldId id="389" r:id="rId69"/>
    <p:sldId id="390" r:id="rId70"/>
    <p:sldId id="391" r:id="rId71"/>
    <p:sldId id="392" r:id="rId72"/>
    <p:sldId id="393" r:id="rId73"/>
    <p:sldId id="395" r:id="rId74"/>
    <p:sldId id="394" r:id="rId75"/>
    <p:sldId id="396" r:id="rId76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hengmiao shi" initials="ss" lastIdx="4" clrIdx="0">
    <p:extLst>
      <p:ext uri="{19B8F6BF-5375-455C-9EA6-DF929625EA0E}">
        <p15:presenceInfo xmlns:p15="http://schemas.microsoft.com/office/powerpoint/2012/main" userId="77150279aade0da9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2412E"/>
    <a:srgbClr val="EA34E6"/>
    <a:srgbClr val="0000CC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535" autoAdjust="0"/>
  </p:normalViewPr>
  <p:slideViewPr>
    <p:cSldViewPr snapToGrid="0">
      <p:cViewPr varScale="1">
        <p:scale>
          <a:sx n="72" d="100"/>
          <a:sy n="72" d="100"/>
        </p:scale>
        <p:origin x="645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commentAuthors" Target="commentAuthors.xml"/><Relationship Id="rId8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D31C4-ADB0-44F1-B283-0825ADAF2EA5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0080C990-8303-499E-B988-75C91D6A513B}">
      <dgm:prSet phldrT="[文字]" custT="1"/>
      <dgm:spPr>
        <a:solidFill>
          <a:srgbClr val="FF0000"/>
        </a:solidFill>
      </dgm:spPr>
      <dgm:t>
        <a:bodyPr/>
        <a:lstStyle/>
        <a:p>
          <a:r>
            <a:rPr lang="en-US" altLang="zh-CN" sz="2800" b="1" dirty="0" smtClean="0">
              <a:solidFill>
                <a:schemeClr val="bg1"/>
              </a:solidFill>
            </a:rPr>
            <a:t>Retribution obstacle</a:t>
          </a:r>
          <a:endParaRPr lang="zh-CN" altLang="en-US" sz="2800" dirty="0"/>
        </a:p>
      </dgm:t>
    </dgm:pt>
    <dgm:pt modelId="{FD85B3F0-1C95-4409-9F92-D4991A110A10}" type="parTrans" cxnId="{D4F21190-95C6-4046-A76D-E0ACBF8B1DD4}">
      <dgm:prSet/>
      <dgm:spPr/>
      <dgm:t>
        <a:bodyPr/>
        <a:lstStyle/>
        <a:p>
          <a:endParaRPr lang="zh-CN" altLang="en-US"/>
        </a:p>
      </dgm:t>
    </dgm:pt>
    <dgm:pt modelId="{33812E11-01B4-4CA7-8E1B-4AB529200E14}" type="sibTrans" cxnId="{D4F21190-95C6-4046-A76D-E0ACBF8B1DD4}">
      <dgm:prSet/>
      <dgm:spPr/>
      <dgm:t>
        <a:bodyPr/>
        <a:lstStyle/>
        <a:p>
          <a:endParaRPr lang="zh-CN" altLang="en-US"/>
        </a:p>
      </dgm:t>
    </dgm:pt>
    <dgm:pt modelId="{51881DA0-DF0C-46CE-A800-CFA59C5C317A}">
      <dgm:prSet phldrT="[文字]" custT="1"/>
      <dgm:spPr>
        <a:solidFill>
          <a:srgbClr val="0000FF"/>
        </a:solidFill>
      </dgm:spPr>
      <dgm:t>
        <a:bodyPr/>
        <a:lstStyle/>
        <a:p>
          <a:r>
            <a:rPr lang="en-US" altLang="zh-CN" sz="2800" b="1" dirty="0" smtClean="0">
              <a:solidFill>
                <a:schemeClr val="bg1"/>
              </a:solidFill>
            </a:rPr>
            <a:t>Affliction obstacle</a:t>
          </a:r>
          <a:endParaRPr lang="zh-CN" altLang="en-US" sz="2800" dirty="0"/>
        </a:p>
      </dgm:t>
    </dgm:pt>
    <dgm:pt modelId="{7BEB5E49-339D-4284-A7AA-A3B3A2FB4FCE}" type="parTrans" cxnId="{54081070-A38F-4898-9B85-6AD9AF40ED90}">
      <dgm:prSet/>
      <dgm:spPr/>
      <dgm:t>
        <a:bodyPr/>
        <a:lstStyle/>
        <a:p>
          <a:endParaRPr lang="zh-CN" altLang="en-US"/>
        </a:p>
      </dgm:t>
    </dgm:pt>
    <dgm:pt modelId="{DFC1CC5F-C681-4BB7-9E27-B18195B85B3E}" type="sibTrans" cxnId="{54081070-A38F-4898-9B85-6AD9AF40ED90}">
      <dgm:prSet/>
      <dgm:spPr/>
      <dgm:t>
        <a:bodyPr/>
        <a:lstStyle/>
        <a:p>
          <a:endParaRPr lang="zh-CN" altLang="en-US"/>
        </a:p>
      </dgm:t>
    </dgm:pt>
    <dgm:pt modelId="{C9D30850-60D0-40EB-9D4A-4904F9B24692}">
      <dgm:prSet phldrT="[文字]" custT="1"/>
      <dgm:spPr>
        <a:solidFill>
          <a:srgbClr val="FFC000"/>
        </a:solidFill>
      </dgm:spPr>
      <dgm:t>
        <a:bodyPr/>
        <a:lstStyle/>
        <a:p>
          <a:r>
            <a:rPr lang="en-US" altLang="zh-CN" sz="2800" b="1" dirty="0" smtClean="0">
              <a:solidFill>
                <a:schemeClr val="bg1"/>
              </a:solidFill>
            </a:rPr>
            <a:t>Karmic obstacle</a:t>
          </a:r>
          <a:endParaRPr lang="zh-CN" altLang="en-US" sz="2800" dirty="0"/>
        </a:p>
      </dgm:t>
    </dgm:pt>
    <dgm:pt modelId="{610F916D-F699-48AE-A083-AC4F2447F3F8}" type="parTrans" cxnId="{914A5782-F678-407C-8640-CC28C4D451B4}">
      <dgm:prSet/>
      <dgm:spPr/>
      <dgm:t>
        <a:bodyPr/>
        <a:lstStyle/>
        <a:p>
          <a:endParaRPr lang="zh-CN" altLang="en-US"/>
        </a:p>
      </dgm:t>
    </dgm:pt>
    <dgm:pt modelId="{BD07690C-95D3-48E9-9068-7023FEA21549}" type="sibTrans" cxnId="{914A5782-F678-407C-8640-CC28C4D451B4}">
      <dgm:prSet/>
      <dgm:spPr/>
      <dgm:t>
        <a:bodyPr/>
        <a:lstStyle/>
        <a:p>
          <a:endParaRPr lang="zh-CN" altLang="en-US"/>
        </a:p>
      </dgm:t>
    </dgm:pt>
    <dgm:pt modelId="{265F3695-F8F3-4827-B840-5C7285D2E871}" type="pres">
      <dgm:prSet presAssocID="{2F3D31C4-ADB0-44F1-B283-0825ADAF2EA5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504E071B-F4B6-4E25-A439-710D2F7EB279}" type="pres">
      <dgm:prSet presAssocID="{0080C990-8303-499E-B988-75C91D6A513B}" presName="node" presStyleLbl="node1" presStyleIdx="0" presStyleCnt="3" custScaleX="12749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35FD4404-9D24-4FAD-BC91-684A7405869F}" type="pres">
      <dgm:prSet presAssocID="{33812E11-01B4-4CA7-8E1B-4AB529200E14}" presName="sibTrans" presStyleLbl="sibTrans2D1" presStyleIdx="0" presStyleCnt="3"/>
      <dgm:spPr/>
      <dgm:t>
        <a:bodyPr/>
        <a:lstStyle/>
        <a:p>
          <a:endParaRPr lang="zh-CN" altLang="en-US"/>
        </a:p>
      </dgm:t>
    </dgm:pt>
    <dgm:pt modelId="{BBCCA7A5-9620-4292-8119-C5F16AD7D2A5}" type="pres">
      <dgm:prSet presAssocID="{33812E11-01B4-4CA7-8E1B-4AB529200E14}" presName="connectorText" presStyleLbl="sibTrans2D1" presStyleIdx="0" presStyleCnt="3"/>
      <dgm:spPr/>
      <dgm:t>
        <a:bodyPr/>
        <a:lstStyle/>
        <a:p>
          <a:endParaRPr lang="zh-CN" altLang="en-US"/>
        </a:p>
      </dgm:t>
    </dgm:pt>
    <dgm:pt modelId="{0C8DCBA1-E5C1-4A36-A423-87FAC77706BF}" type="pres">
      <dgm:prSet presAssocID="{51881DA0-DF0C-46CE-A800-CFA59C5C317A}" presName="node" presStyleLbl="node1" presStyleIdx="1" presStyleCnt="3" custScaleX="117065" custRadScaleRad="123001" custRadScaleInc="-13500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E386B4C9-D691-491F-A232-EF8853F969E4}" type="pres">
      <dgm:prSet presAssocID="{DFC1CC5F-C681-4BB7-9E27-B18195B85B3E}" presName="sibTrans" presStyleLbl="sibTrans2D1" presStyleIdx="1" presStyleCnt="3"/>
      <dgm:spPr/>
      <dgm:t>
        <a:bodyPr/>
        <a:lstStyle/>
        <a:p>
          <a:endParaRPr lang="zh-CN" altLang="en-US"/>
        </a:p>
      </dgm:t>
    </dgm:pt>
    <dgm:pt modelId="{753F8A2D-315A-44B1-8633-BCB0B1169F42}" type="pres">
      <dgm:prSet presAssocID="{DFC1CC5F-C681-4BB7-9E27-B18195B85B3E}" presName="connectorText" presStyleLbl="sibTrans2D1" presStyleIdx="1" presStyleCnt="3"/>
      <dgm:spPr/>
      <dgm:t>
        <a:bodyPr/>
        <a:lstStyle/>
        <a:p>
          <a:endParaRPr lang="zh-CN" altLang="en-US"/>
        </a:p>
      </dgm:t>
    </dgm:pt>
    <dgm:pt modelId="{22017ADC-79E4-4BA9-A378-8371DA90C6B6}" type="pres">
      <dgm:prSet presAssocID="{C9D30850-60D0-40EB-9D4A-4904F9B24692}" presName="node" presStyleLbl="node1" presStyleIdx="2" presStyleCnt="3" custScaleX="123860" custRadScaleRad="122864" custRadScaleInc="1205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E0AF68BC-A70B-4FF2-9382-D2BE87D690C6}" type="pres">
      <dgm:prSet presAssocID="{BD07690C-95D3-48E9-9068-7023FEA21549}" presName="sibTrans" presStyleLbl="sibTrans2D1" presStyleIdx="2" presStyleCnt="3"/>
      <dgm:spPr/>
      <dgm:t>
        <a:bodyPr/>
        <a:lstStyle/>
        <a:p>
          <a:endParaRPr lang="zh-CN" altLang="en-US"/>
        </a:p>
      </dgm:t>
    </dgm:pt>
    <dgm:pt modelId="{CA96EC19-3643-45AE-8052-33E32C682ED6}" type="pres">
      <dgm:prSet presAssocID="{BD07690C-95D3-48E9-9068-7023FEA21549}" presName="connectorText" presStyleLbl="sibTrans2D1" presStyleIdx="2" presStyleCnt="3"/>
      <dgm:spPr/>
      <dgm:t>
        <a:bodyPr/>
        <a:lstStyle/>
        <a:p>
          <a:endParaRPr lang="zh-CN" altLang="en-US"/>
        </a:p>
      </dgm:t>
    </dgm:pt>
  </dgm:ptLst>
  <dgm:cxnLst>
    <dgm:cxn modelId="{ED74818E-C888-4F8C-AC75-91F1D5EF68E8}" type="presOf" srcId="{2F3D31C4-ADB0-44F1-B283-0825ADAF2EA5}" destId="{265F3695-F8F3-4827-B840-5C7285D2E871}" srcOrd="0" destOrd="0" presId="urn:microsoft.com/office/officeart/2005/8/layout/cycle2"/>
    <dgm:cxn modelId="{204D9044-3921-4842-AF0D-203F3F454B26}" type="presOf" srcId="{DFC1CC5F-C681-4BB7-9E27-B18195B85B3E}" destId="{753F8A2D-315A-44B1-8633-BCB0B1169F42}" srcOrd="1" destOrd="0" presId="urn:microsoft.com/office/officeart/2005/8/layout/cycle2"/>
    <dgm:cxn modelId="{F1953DD5-A98B-4FBD-B885-1049CE4F3503}" type="presOf" srcId="{C9D30850-60D0-40EB-9D4A-4904F9B24692}" destId="{22017ADC-79E4-4BA9-A378-8371DA90C6B6}" srcOrd="0" destOrd="0" presId="urn:microsoft.com/office/officeart/2005/8/layout/cycle2"/>
    <dgm:cxn modelId="{ADEE2B0A-14B8-45F7-A025-75937A32EC47}" type="presOf" srcId="{BD07690C-95D3-48E9-9068-7023FEA21549}" destId="{CA96EC19-3643-45AE-8052-33E32C682ED6}" srcOrd="1" destOrd="0" presId="urn:microsoft.com/office/officeart/2005/8/layout/cycle2"/>
    <dgm:cxn modelId="{C9E288D5-8485-4E33-A0F7-00144B386292}" type="presOf" srcId="{BD07690C-95D3-48E9-9068-7023FEA21549}" destId="{E0AF68BC-A70B-4FF2-9382-D2BE87D690C6}" srcOrd="0" destOrd="0" presId="urn:microsoft.com/office/officeart/2005/8/layout/cycle2"/>
    <dgm:cxn modelId="{31E23883-0E0B-487A-9BA8-2E290A1EFE0B}" type="presOf" srcId="{51881DA0-DF0C-46CE-A800-CFA59C5C317A}" destId="{0C8DCBA1-E5C1-4A36-A423-87FAC77706BF}" srcOrd="0" destOrd="0" presId="urn:microsoft.com/office/officeart/2005/8/layout/cycle2"/>
    <dgm:cxn modelId="{A7C1B1D4-F923-4B7D-82DD-074A26F53236}" type="presOf" srcId="{33812E11-01B4-4CA7-8E1B-4AB529200E14}" destId="{BBCCA7A5-9620-4292-8119-C5F16AD7D2A5}" srcOrd="1" destOrd="0" presId="urn:microsoft.com/office/officeart/2005/8/layout/cycle2"/>
    <dgm:cxn modelId="{D4F21190-95C6-4046-A76D-E0ACBF8B1DD4}" srcId="{2F3D31C4-ADB0-44F1-B283-0825ADAF2EA5}" destId="{0080C990-8303-499E-B988-75C91D6A513B}" srcOrd="0" destOrd="0" parTransId="{FD85B3F0-1C95-4409-9F92-D4991A110A10}" sibTransId="{33812E11-01B4-4CA7-8E1B-4AB529200E14}"/>
    <dgm:cxn modelId="{A643E9DE-CA6A-4497-897F-4A800DF9842D}" type="presOf" srcId="{DFC1CC5F-C681-4BB7-9E27-B18195B85B3E}" destId="{E386B4C9-D691-491F-A232-EF8853F969E4}" srcOrd="0" destOrd="0" presId="urn:microsoft.com/office/officeart/2005/8/layout/cycle2"/>
    <dgm:cxn modelId="{D7E75157-CE0D-4137-AD43-8966739F48F4}" type="presOf" srcId="{33812E11-01B4-4CA7-8E1B-4AB529200E14}" destId="{35FD4404-9D24-4FAD-BC91-684A7405869F}" srcOrd="0" destOrd="0" presId="urn:microsoft.com/office/officeart/2005/8/layout/cycle2"/>
    <dgm:cxn modelId="{30A49A1E-7955-486C-8074-364C3DB6DB7D}" type="presOf" srcId="{0080C990-8303-499E-B988-75C91D6A513B}" destId="{504E071B-F4B6-4E25-A439-710D2F7EB279}" srcOrd="0" destOrd="0" presId="urn:microsoft.com/office/officeart/2005/8/layout/cycle2"/>
    <dgm:cxn modelId="{914A5782-F678-407C-8640-CC28C4D451B4}" srcId="{2F3D31C4-ADB0-44F1-B283-0825ADAF2EA5}" destId="{C9D30850-60D0-40EB-9D4A-4904F9B24692}" srcOrd="2" destOrd="0" parTransId="{610F916D-F699-48AE-A083-AC4F2447F3F8}" sibTransId="{BD07690C-95D3-48E9-9068-7023FEA21549}"/>
    <dgm:cxn modelId="{54081070-A38F-4898-9B85-6AD9AF40ED90}" srcId="{2F3D31C4-ADB0-44F1-B283-0825ADAF2EA5}" destId="{51881DA0-DF0C-46CE-A800-CFA59C5C317A}" srcOrd="1" destOrd="0" parTransId="{7BEB5E49-339D-4284-A7AA-A3B3A2FB4FCE}" sibTransId="{DFC1CC5F-C681-4BB7-9E27-B18195B85B3E}"/>
    <dgm:cxn modelId="{8EDF3EC5-2C3F-485C-84E7-CCB6DBBF109D}" type="presParOf" srcId="{265F3695-F8F3-4827-B840-5C7285D2E871}" destId="{504E071B-F4B6-4E25-A439-710D2F7EB279}" srcOrd="0" destOrd="0" presId="urn:microsoft.com/office/officeart/2005/8/layout/cycle2"/>
    <dgm:cxn modelId="{B69A0A10-8938-40BF-88B3-82CFE07E5F14}" type="presParOf" srcId="{265F3695-F8F3-4827-B840-5C7285D2E871}" destId="{35FD4404-9D24-4FAD-BC91-684A7405869F}" srcOrd="1" destOrd="0" presId="urn:microsoft.com/office/officeart/2005/8/layout/cycle2"/>
    <dgm:cxn modelId="{3EB3D419-F154-4EF3-8927-AC498AE04090}" type="presParOf" srcId="{35FD4404-9D24-4FAD-BC91-684A7405869F}" destId="{BBCCA7A5-9620-4292-8119-C5F16AD7D2A5}" srcOrd="0" destOrd="0" presId="urn:microsoft.com/office/officeart/2005/8/layout/cycle2"/>
    <dgm:cxn modelId="{6446B643-DBD4-48AC-9116-C7ED3CFA8907}" type="presParOf" srcId="{265F3695-F8F3-4827-B840-5C7285D2E871}" destId="{0C8DCBA1-E5C1-4A36-A423-87FAC77706BF}" srcOrd="2" destOrd="0" presId="urn:microsoft.com/office/officeart/2005/8/layout/cycle2"/>
    <dgm:cxn modelId="{AE067426-70B3-4728-A523-D975BE89354A}" type="presParOf" srcId="{265F3695-F8F3-4827-B840-5C7285D2E871}" destId="{E386B4C9-D691-491F-A232-EF8853F969E4}" srcOrd="3" destOrd="0" presId="urn:microsoft.com/office/officeart/2005/8/layout/cycle2"/>
    <dgm:cxn modelId="{93444C1D-0A60-42E5-BA6C-B0587278EFE2}" type="presParOf" srcId="{E386B4C9-D691-491F-A232-EF8853F969E4}" destId="{753F8A2D-315A-44B1-8633-BCB0B1169F42}" srcOrd="0" destOrd="0" presId="urn:microsoft.com/office/officeart/2005/8/layout/cycle2"/>
    <dgm:cxn modelId="{59498687-DEA8-4057-AAA6-41A33E51A03C}" type="presParOf" srcId="{265F3695-F8F3-4827-B840-5C7285D2E871}" destId="{22017ADC-79E4-4BA9-A378-8371DA90C6B6}" srcOrd="4" destOrd="0" presId="urn:microsoft.com/office/officeart/2005/8/layout/cycle2"/>
    <dgm:cxn modelId="{352B487F-45DF-4ED0-ADEB-936858FC8C98}" type="presParOf" srcId="{265F3695-F8F3-4827-B840-5C7285D2E871}" destId="{E0AF68BC-A70B-4FF2-9382-D2BE87D690C6}" srcOrd="5" destOrd="0" presId="urn:microsoft.com/office/officeart/2005/8/layout/cycle2"/>
    <dgm:cxn modelId="{430A185C-9040-42A5-A3A5-0E48F2FAF154}" type="presParOf" srcId="{E0AF68BC-A70B-4FF2-9382-D2BE87D690C6}" destId="{CA96EC19-3643-45AE-8052-33E32C682ED6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F3D31C4-ADB0-44F1-B283-0825ADAF2EA5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0080C990-8303-499E-B988-75C91D6A513B}">
      <dgm:prSet phldrT="[文字]" custT="1"/>
      <dgm:spPr>
        <a:solidFill>
          <a:srgbClr val="FF0000"/>
        </a:solidFill>
      </dgm:spPr>
      <dgm:t>
        <a:bodyPr/>
        <a:lstStyle/>
        <a:p>
          <a:r>
            <a:rPr lang="en-US" altLang="zh-CN" sz="2800" b="1" dirty="0" smtClean="0">
              <a:solidFill>
                <a:schemeClr val="bg1"/>
              </a:solidFill>
            </a:rPr>
            <a:t>Retribution obstacle</a:t>
          </a:r>
          <a:endParaRPr lang="zh-CN" altLang="en-US" sz="2800" dirty="0"/>
        </a:p>
      </dgm:t>
    </dgm:pt>
    <dgm:pt modelId="{FD85B3F0-1C95-4409-9F92-D4991A110A10}" type="parTrans" cxnId="{D4F21190-95C6-4046-A76D-E0ACBF8B1DD4}">
      <dgm:prSet/>
      <dgm:spPr/>
      <dgm:t>
        <a:bodyPr/>
        <a:lstStyle/>
        <a:p>
          <a:endParaRPr lang="zh-CN" altLang="en-US"/>
        </a:p>
      </dgm:t>
    </dgm:pt>
    <dgm:pt modelId="{33812E11-01B4-4CA7-8E1B-4AB529200E14}" type="sibTrans" cxnId="{D4F21190-95C6-4046-A76D-E0ACBF8B1DD4}">
      <dgm:prSet/>
      <dgm:spPr/>
      <dgm:t>
        <a:bodyPr/>
        <a:lstStyle/>
        <a:p>
          <a:endParaRPr lang="zh-CN" altLang="en-US"/>
        </a:p>
      </dgm:t>
    </dgm:pt>
    <dgm:pt modelId="{51881DA0-DF0C-46CE-A800-CFA59C5C317A}">
      <dgm:prSet phldrT="[文字]" custT="1"/>
      <dgm:spPr>
        <a:solidFill>
          <a:srgbClr val="0000FF"/>
        </a:solidFill>
      </dgm:spPr>
      <dgm:t>
        <a:bodyPr/>
        <a:lstStyle/>
        <a:p>
          <a:r>
            <a:rPr lang="en-US" altLang="zh-CN" sz="2800" b="1" dirty="0" smtClean="0">
              <a:solidFill>
                <a:schemeClr val="bg1"/>
              </a:solidFill>
            </a:rPr>
            <a:t>Affliction obstacle</a:t>
          </a:r>
          <a:endParaRPr lang="zh-CN" altLang="en-US" sz="2800" dirty="0"/>
        </a:p>
      </dgm:t>
    </dgm:pt>
    <dgm:pt modelId="{7BEB5E49-339D-4284-A7AA-A3B3A2FB4FCE}" type="parTrans" cxnId="{54081070-A38F-4898-9B85-6AD9AF40ED90}">
      <dgm:prSet/>
      <dgm:spPr/>
      <dgm:t>
        <a:bodyPr/>
        <a:lstStyle/>
        <a:p>
          <a:endParaRPr lang="zh-CN" altLang="en-US"/>
        </a:p>
      </dgm:t>
    </dgm:pt>
    <dgm:pt modelId="{DFC1CC5F-C681-4BB7-9E27-B18195B85B3E}" type="sibTrans" cxnId="{54081070-A38F-4898-9B85-6AD9AF40ED90}">
      <dgm:prSet/>
      <dgm:spPr/>
      <dgm:t>
        <a:bodyPr/>
        <a:lstStyle/>
        <a:p>
          <a:endParaRPr lang="zh-CN" altLang="en-US"/>
        </a:p>
      </dgm:t>
    </dgm:pt>
    <dgm:pt modelId="{C9D30850-60D0-40EB-9D4A-4904F9B24692}">
      <dgm:prSet phldrT="[文字]" custT="1"/>
      <dgm:spPr>
        <a:solidFill>
          <a:srgbClr val="FFC000"/>
        </a:solidFill>
      </dgm:spPr>
      <dgm:t>
        <a:bodyPr/>
        <a:lstStyle/>
        <a:p>
          <a:r>
            <a:rPr lang="en-US" altLang="zh-CN" sz="2800" b="1" dirty="0" smtClean="0">
              <a:solidFill>
                <a:schemeClr val="bg1"/>
              </a:solidFill>
            </a:rPr>
            <a:t>Karmic obstacle</a:t>
          </a:r>
          <a:endParaRPr lang="zh-CN" altLang="en-US" sz="2800" dirty="0"/>
        </a:p>
      </dgm:t>
    </dgm:pt>
    <dgm:pt modelId="{610F916D-F699-48AE-A083-AC4F2447F3F8}" type="parTrans" cxnId="{914A5782-F678-407C-8640-CC28C4D451B4}">
      <dgm:prSet/>
      <dgm:spPr/>
      <dgm:t>
        <a:bodyPr/>
        <a:lstStyle/>
        <a:p>
          <a:endParaRPr lang="zh-CN" altLang="en-US"/>
        </a:p>
      </dgm:t>
    </dgm:pt>
    <dgm:pt modelId="{BD07690C-95D3-48E9-9068-7023FEA21549}" type="sibTrans" cxnId="{914A5782-F678-407C-8640-CC28C4D451B4}">
      <dgm:prSet/>
      <dgm:spPr/>
      <dgm:t>
        <a:bodyPr/>
        <a:lstStyle/>
        <a:p>
          <a:endParaRPr lang="zh-CN" altLang="en-US"/>
        </a:p>
      </dgm:t>
    </dgm:pt>
    <dgm:pt modelId="{265F3695-F8F3-4827-B840-5C7285D2E871}" type="pres">
      <dgm:prSet presAssocID="{2F3D31C4-ADB0-44F1-B283-0825ADAF2EA5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504E071B-F4B6-4E25-A439-710D2F7EB279}" type="pres">
      <dgm:prSet presAssocID="{0080C990-8303-499E-B988-75C91D6A513B}" presName="node" presStyleLbl="node1" presStyleIdx="0" presStyleCnt="3" custScaleX="12749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35FD4404-9D24-4FAD-BC91-684A7405869F}" type="pres">
      <dgm:prSet presAssocID="{33812E11-01B4-4CA7-8E1B-4AB529200E14}" presName="sibTrans" presStyleLbl="sibTrans2D1" presStyleIdx="0" presStyleCnt="3"/>
      <dgm:spPr/>
      <dgm:t>
        <a:bodyPr/>
        <a:lstStyle/>
        <a:p>
          <a:endParaRPr lang="zh-CN" altLang="en-US"/>
        </a:p>
      </dgm:t>
    </dgm:pt>
    <dgm:pt modelId="{BBCCA7A5-9620-4292-8119-C5F16AD7D2A5}" type="pres">
      <dgm:prSet presAssocID="{33812E11-01B4-4CA7-8E1B-4AB529200E14}" presName="connectorText" presStyleLbl="sibTrans2D1" presStyleIdx="0" presStyleCnt="3"/>
      <dgm:spPr/>
      <dgm:t>
        <a:bodyPr/>
        <a:lstStyle/>
        <a:p>
          <a:endParaRPr lang="zh-CN" altLang="en-US"/>
        </a:p>
      </dgm:t>
    </dgm:pt>
    <dgm:pt modelId="{0C8DCBA1-E5C1-4A36-A423-87FAC77706BF}" type="pres">
      <dgm:prSet presAssocID="{51881DA0-DF0C-46CE-A800-CFA59C5C317A}" presName="node" presStyleLbl="node1" presStyleIdx="1" presStyleCnt="3" custScaleX="117065" custRadScaleRad="123001" custRadScaleInc="-13500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E386B4C9-D691-491F-A232-EF8853F969E4}" type="pres">
      <dgm:prSet presAssocID="{DFC1CC5F-C681-4BB7-9E27-B18195B85B3E}" presName="sibTrans" presStyleLbl="sibTrans2D1" presStyleIdx="1" presStyleCnt="3"/>
      <dgm:spPr/>
      <dgm:t>
        <a:bodyPr/>
        <a:lstStyle/>
        <a:p>
          <a:endParaRPr lang="zh-CN" altLang="en-US"/>
        </a:p>
      </dgm:t>
    </dgm:pt>
    <dgm:pt modelId="{753F8A2D-315A-44B1-8633-BCB0B1169F42}" type="pres">
      <dgm:prSet presAssocID="{DFC1CC5F-C681-4BB7-9E27-B18195B85B3E}" presName="connectorText" presStyleLbl="sibTrans2D1" presStyleIdx="1" presStyleCnt="3"/>
      <dgm:spPr/>
      <dgm:t>
        <a:bodyPr/>
        <a:lstStyle/>
        <a:p>
          <a:endParaRPr lang="zh-CN" altLang="en-US"/>
        </a:p>
      </dgm:t>
    </dgm:pt>
    <dgm:pt modelId="{22017ADC-79E4-4BA9-A378-8371DA90C6B6}" type="pres">
      <dgm:prSet presAssocID="{C9D30850-60D0-40EB-9D4A-4904F9B24692}" presName="node" presStyleLbl="node1" presStyleIdx="2" presStyleCnt="3" custScaleX="123860" custRadScaleRad="122864" custRadScaleInc="1205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E0AF68BC-A70B-4FF2-9382-D2BE87D690C6}" type="pres">
      <dgm:prSet presAssocID="{BD07690C-95D3-48E9-9068-7023FEA21549}" presName="sibTrans" presStyleLbl="sibTrans2D1" presStyleIdx="2" presStyleCnt="3"/>
      <dgm:spPr/>
      <dgm:t>
        <a:bodyPr/>
        <a:lstStyle/>
        <a:p>
          <a:endParaRPr lang="zh-CN" altLang="en-US"/>
        </a:p>
      </dgm:t>
    </dgm:pt>
    <dgm:pt modelId="{CA96EC19-3643-45AE-8052-33E32C682ED6}" type="pres">
      <dgm:prSet presAssocID="{BD07690C-95D3-48E9-9068-7023FEA21549}" presName="connectorText" presStyleLbl="sibTrans2D1" presStyleIdx="2" presStyleCnt="3"/>
      <dgm:spPr/>
      <dgm:t>
        <a:bodyPr/>
        <a:lstStyle/>
        <a:p>
          <a:endParaRPr lang="zh-CN" altLang="en-US"/>
        </a:p>
      </dgm:t>
    </dgm:pt>
  </dgm:ptLst>
  <dgm:cxnLst>
    <dgm:cxn modelId="{91DC32AA-FAE1-43E8-AE31-7040C3CE4D0B}" type="presOf" srcId="{2F3D31C4-ADB0-44F1-B283-0825ADAF2EA5}" destId="{265F3695-F8F3-4827-B840-5C7285D2E871}" srcOrd="0" destOrd="0" presId="urn:microsoft.com/office/officeart/2005/8/layout/cycle2"/>
    <dgm:cxn modelId="{B197450A-7511-4546-B9C2-1B326FA41053}" type="presOf" srcId="{33812E11-01B4-4CA7-8E1B-4AB529200E14}" destId="{35FD4404-9D24-4FAD-BC91-684A7405869F}" srcOrd="0" destOrd="0" presId="urn:microsoft.com/office/officeart/2005/8/layout/cycle2"/>
    <dgm:cxn modelId="{90ADD520-C6F3-419B-A271-ADC7000729E6}" type="presOf" srcId="{33812E11-01B4-4CA7-8E1B-4AB529200E14}" destId="{BBCCA7A5-9620-4292-8119-C5F16AD7D2A5}" srcOrd="1" destOrd="0" presId="urn:microsoft.com/office/officeart/2005/8/layout/cycle2"/>
    <dgm:cxn modelId="{174E24D1-6A4A-4170-ADDB-E5CA46281763}" type="presOf" srcId="{BD07690C-95D3-48E9-9068-7023FEA21549}" destId="{E0AF68BC-A70B-4FF2-9382-D2BE87D690C6}" srcOrd="0" destOrd="0" presId="urn:microsoft.com/office/officeart/2005/8/layout/cycle2"/>
    <dgm:cxn modelId="{AB946AB3-7292-4B2A-A690-B36E2CCD34C1}" type="presOf" srcId="{DFC1CC5F-C681-4BB7-9E27-B18195B85B3E}" destId="{E386B4C9-D691-491F-A232-EF8853F969E4}" srcOrd="0" destOrd="0" presId="urn:microsoft.com/office/officeart/2005/8/layout/cycle2"/>
    <dgm:cxn modelId="{E1D53E88-1071-4701-A635-328C38BFAB09}" type="presOf" srcId="{C9D30850-60D0-40EB-9D4A-4904F9B24692}" destId="{22017ADC-79E4-4BA9-A378-8371DA90C6B6}" srcOrd="0" destOrd="0" presId="urn:microsoft.com/office/officeart/2005/8/layout/cycle2"/>
    <dgm:cxn modelId="{96B855B3-04A7-4F4A-AF3A-03D3F2C297CC}" type="presOf" srcId="{51881DA0-DF0C-46CE-A800-CFA59C5C317A}" destId="{0C8DCBA1-E5C1-4A36-A423-87FAC77706BF}" srcOrd="0" destOrd="0" presId="urn:microsoft.com/office/officeart/2005/8/layout/cycle2"/>
    <dgm:cxn modelId="{DD4D7A30-97E5-4974-B7CA-0FA863ED388F}" type="presOf" srcId="{DFC1CC5F-C681-4BB7-9E27-B18195B85B3E}" destId="{753F8A2D-315A-44B1-8633-BCB0B1169F42}" srcOrd="1" destOrd="0" presId="urn:microsoft.com/office/officeart/2005/8/layout/cycle2"/>
    <dgm:cxn modelId="{D4F21190-95C6-4046-A76D-E0ACBF8B1DD4}" srcId="{2F3D31C4-ADB0-44F1-B283-0825ADAF2EA5}" destId="{0080C990-8303-499E-B988-75C91D6A513B}" srcOrd="0" destOrd="0" parTransId="{FD85B3F0-1C95-4409-9F92-D4991A110A10}" sibTransId="{33812E11-01B4-4CA7-8E1B-4AB529200E14}"/>
    <dgm:cxn modelId="{FFE814F1-A8C1-48C1-82A3-8CEF48EFF090}" type="presOf" srcId="{BD07690C-95D3-48E9-9068-7023FEA21549}" destId="{CA96EC19-3643-45AE-8052-33E32C682ED6}" srcOrd="1" destOrd="0" presId="urn:microsoft.com/office/officeart/2005/8/layout/cycle2"/>
    <dgm:cxn modelId="{914A5782-F678-407C-8640-CC28C4D451B4}" srcId="{2F3D31C4-ADB0-44F1-B283-0825ADAF2EA5}" destId="{C9D30850-60D0-40EB-9D4A-4904F9B24692}" srcOrd="2" destOrd="0" parTransId="{610F916D-F699-48AE-A083-AC4F2447F3F8}" sibTransId="{BD07690C-95D3-48E9-9068-7023FEA21549}"/>
    <dgm:cxn modelId="{6B863F8C-2D1E-4BAF-B8B2-D2E5C3E0BBFF}" type="presOf" srcId="{0080C990-8303-499E-B988-75C91D6A513B}" destId="{504E071B-F4B6-4E25-A439-710D2F7EB279}" srcOrd="0" destOrd="0" presId="urn:microsoft.com/office/officeart/2005/8/layout/cycle2"/>
    <dgm:cxn modelId="{54081070-A38F-4898-9B85-6AD9AF40ED90}" srcId="{2F3D31C4-ADB0-44F1-B283-0825ADAF2EA5}" destId="{51881DA0-DF0C-46CE-A800-CFA59C5C317A}" srcOrd="1" destOrd="0" parTransId="{7BEB5E49-339D-4284-A7AA-A3B3A2FB4FCE}" sibTransId="{DFC1CC5F-C681-4BB7-9E27-B18195B85B3E}"/>
    <dgm:cxn modelId="{AE08675B-23D0-4EE0-8B49-779BB0AC72D8}" type="presParOf" srcId="{265F3695-F8F3-4827-B840-5C7285D2E871}" destId="{504E071B-F4B6-4E25-A439-710D2F7EB279}" srcOrd="0" destOrd="0" presId="urn:microsoft.com/office/officeart/2005/8/layout/cycle2"/>
    <dgm:cxn modelId="{760CF574-626A-4C4B-99B6-2132AC46DDD3}" type="presParOf" srcId="{265F3695-F8F3-4827-B840-5C7285D2E871}" destId="{35FD4404-9D24-4FAD-BC91-684A7405869F}" srcOrd="1" destOrd="0" presId="urn:microsoft.com/office/officeart/2005/8/layout/cycle2"/>
    <dgm:cxn modelId="{24E4EBC7-FB11-404E-A182-44FFD918680C}" type="presParOf" srcId="{35FD4404-9D24-4FAD-BC91-684A7405869F}" destId="{BBCCA7A5-9620-4292-8119-C5F16AD7D2A5}" srcOrd="0" destOrd="0" presId="urn:microsoft.com/office/officeart/2005/8/layout/cycle2"/>
    <dgm:cxn modelId="{6ADC2DB3-263A-4CE3-9ACA-64D7F6980273}" type="presParOf" srcId="{265F3695-F8F3-4827-B840-5C7285D2E871}" destId="{0C8DCBA1-E5C1-4A36-A423-87FAC77706BF}" srcOrd="2" destOrd="0" presId="urn:microsoft.com/office/officeart/2005/8/layout/cycle2"/>
    <dgm:cxn modelId="{CC6118E2-6B13-47CC-A1D4-37E08D7E3446}" type="presParOf" srcId="{265F3695-F8F3-4827-B840-5C7285D2E871}" destId="{E386B4C9-D691-491F-A232-EF8853F969E4}" srcOrd="3" destOrd="0" presId="urn:microsoft.com/office/officeart/2005/8/layout/cycle2"/>
    <dgm:cxn modelId="{ECC5FAE6-6238-4193-82C5-34DE0F61A60E}" type="presParOf" srcId="{E386B4C9-D691-491F-A232-EF8853F969E4}" destId="{753F8A2D-315A-44B1-8633-BCB0B1169F42}" srcOrd="0" destOrd="0" presId="urn:microsoft.com/office/officeart/2005/8/layout/cycle2"/>
    <dgm:cxn modelId="{740397E3-76E5-4E14-9885-3315B7DFC684}" type="presParOf" srcId="{265F3695-F8F3-4827-B840-5C7285D2E871}" destId="{22017ADC-79E4-4BA9-A378-8371DA90C6B6}" srcOrd="4" destOrd="0" presId="urn:microsoft.com/office/officeart/2005/8/layout/cycle2"/>
    <dgm:cxn modelId="{AF45854D-80E4-41D7-8141-386D665F602A}" type="presParOf" srcId="{265F3695-F8F3-4827-B840-5C7285D2E871}" destId="{E0AF68BC-A70B-4FF2-9382-D2BE87D690C6}" srcOrd="5" destOrd="0" presId="urn:microsoft.com/office/officeart/2005/8/layout/cycle2"/>
    <dgm:cxn modelId="{6368E879-0DCC-4CA6-A245-3CAFF1806D63}" type="presParOf" srcId="{E0AF68BC-A70B-4FF2-9382-D2BE87D690C6}" destId="{CA96EC19-3643-45AE-8052-33E32C682ED6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F3D31C4-ADB0-44F1-B283-0825ADAF2EA5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0080C990-8303-499E-B988-75C91D6A513B}">
      <dgm:prSet phldrT="[文字]" custT="1"/>
      <dgm:spPr>
        <a:solidFill>
          <a:srgbClr val="FF0000"/>
        </a:solidFill>
      </dgm:spPr>
      <dgm:t>
        <a:bodyPr/>
        <a:lstStyle/>
        <a:p>
          <a:r>
            <a:rPr lang="en-US" altLang="zh-CN" sz="2800" b="1" dirty="0" smtClean="0">
              <a:solidFill>
                <a:schemeClr val="bg1"/>
              </a:solidFill>
            </a:rPr>
            <a:t>Retribution obstacle</a:t>
          </a:r>
          <a:endParaRPr lang="zh-CN" altLang="en-US" sz="2800" dirty="0"/>
        </a:p>
      </dgm:t>
    </dgm:pt>
    <dgm:pt modelId="{FD85B3F0-1C95-4409-9F92-D4991A110A10}" type="parTrans" cxnId="{D4F21190-95C6-4046-A76D-E0ACBF8B1DD4}">
      <dgm:prSet/>
      <dgm:spPr/>
      <dgm:t>
        <a:bodyPr/>
        <a:lstStyle/>
        <a:p>
          <a:endParaRPr lang="zh-CN" altLang="en-US"/>
        </a:p>
      </dgm:t>
    </dgm:pt>
    <dgm:pt modelId="{33812E11-01B4-4CA7-8E1B-4AB529200E14}" type="sibTrans" cxnId="{D4F21190-95C6-4046-A76D-E0ACBF8B1DD4}">
      <dgm:prSet/>
      <dgm:spPr/>
      <dgm:t>
        <a:bodyPr/>
        <a:lstStyle/>
        <a:p>
          <a:endParaRPr lang="zh-CN" altLang="en-US"/>
        </a:p>
      </dgm:t>
    </dgm:pt>
    <dgm:pt modelId="{51881DA0-DF0C-46CE-A800-CFA59C5C317A}">
      <dgm:prSet phldrT="[文字]" custT="1"/>
      <dgm:spPr>
        <a:solidFill>
          <a:srgbClr val="0000FF"/>
        </a:solidFill>
      </dgm:spPr>
      <dgm:t>
        <a:bodyPr/>
        <a:lstStyle/>
        <a:p>
          <a:r>
            <a:rPr lang="en-US" altLang="zh-CN" sz="2800" b="1" dirty="0" smtClean="0">
              <a:solidFill>
                <a:schemeClr val="bg1"/>
              </a:solidFill>
            </a:rPr>
            <a:t>Affliction obstacle</a:t>
          </a:r>
          <a:endParaRPr lang="zh-CN" altLang="en-US" sz="2800" dirty="0"/>
        </a:p>
      </dgm:t>
    </dgm:pt>
    <dgm:pt modelId="{7BEB5E49-339D-4284-A7AA-A3B3A2FB4FCE}" type="parTrans" cxnId="{54081070-A38F-4898-9B85-6AD9AF40ED90}">
      <dgm:prSet/>
      <dgm:spPr/>
      <dgm:t>
        <a:bodyPr/>
        <a:lstStyle/>
        <a:p>
          <a:endParaRPr lang="zh-CN" altLang="en-US"/>
        </a:p>
      </dgm:t>
    </dgm:pt>
    <dgm:pt modelId="{DFC1CC5F-C681-4BB7-9E27-B18195B85B3E}" type="sibTrans" cxnId="{54081070-A38F-4898-9B85-6AD9AF40ED90}">
      <dgm:prSet/>
      <dgm:spPr/>
      <dgm:t>
        <a:bodyPr/>
        <a:lstStyle/>
        <a:p>
          <a:endParaRPr lang="zh-CN" altLang="en-US"/>
        </a:p>
      </dgm:t>
    </dgm:pt>
    <dgm:pt modelId="{C9D30850-60D0-40EB-9D4A-4904F9B24692}">
      <dgm:prSet phldrT="[文字]" custT="1"/>
      <dgm:spPr>
        <a:solidFill>
          <a:srgbClr val="FFC000"/>
        </a:solidFill>
      </dgm:spPr>
      <dgm:t>
        <a:bodyPr/>
        <a:lstStyle/>
        <a:p>
          <a:r>
            <a:rPr lang="en-US" altLang="zh-CN" sz="2800" b="1" dirty="0" smtClean="0">
              <a:solidFill>
                <a:schemeClr val="bg1"/>
              </a:solidFill>
            </a:rPr>
            <a:t>Karmic obstacle</a:t>
          </a:r>
          <a:endParaRPr lang="zh-CN" altLang="en-US" sz="2800" dirty="0"/>
        </a:p>
      </dgm:t>
    </dgm:pt>
    <dgm:pt modelId="{610F916D-F699-48AE-A083-AC4F2447F3F8}" type="parTrans" cxnId="{914A5782-F678-407C-8640-CC28C4D451B4}">
      <dgm:prSet/>
      <dgm:spPr/>
      <dgm:t>
        <a:bodyPr/>
        <a:lstStyle/>
        <a:p>
          <a:endParaRPr lang="zh-CN" altLang="en-US"/>
        </a:p>
      </dgm:t>
    </dgm:pt>
    <dgm:pt modelId="{BD07690C-95D3-48E9-9068-7023FEA21549}" type="sibTrans" cxnId="{914A5782-F678-407C-8640-CC28C4D451B4}">
      <dgm:prSet/>
      <dgm:spPr/>
      <dgm:t>
        <a:bodyPr/>
        <a:lstStyle/>
        <a:p>
          <a:endParaRPr lang="zh-CN" altLang="en-US"/>
        </a:p>
      </dgm:t>
    </dgm:pt>
    <dgm:pt modelId="{265F3695-F8F3-4827-B840-5C7285D2E871}" type="pres">
      <dgm:prSet presAssocID="{2F3D31C4-ADB0-44F1-B283-0825ADAF2EA5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504E071B-F4B6-4E25-A439-710D2F7EB279}" type="pres">
      <dgm:prSet presAssocID="{0080C990-8303-499E-B988-75C91D6A513B}" presName="node" presStyleLbl="node1" presStyleIdx="0" presStyleCnt="3" custScaleX="12749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35FD4404-9D24-4FAD-BC91-684A7405869F}" type="pres">
      <dgm:prSet presAssocID="{33812E11-01B4-4CA7-8E1B-4AB529200E14}" presName="sibTrans" presStyleLbl="sibTrans2D1" presStyleIdx="0" presStyleCnt="3"/>
      <dgm:spPr/>
      <dgm:t>
        <a:bodyPr/>
        <a:lstStyle/>
        <a:p>
          <a:endParaRPr lang="zh-CN" altLang="en-US"/>
        </a:p>
      </dgm:t>
    </dgm:pt>
    <dgm:pt modelId="{BBCCA7A5-9620-4292-8119-C5F16AD7D2A5}" type="pres">
      <dgm:prSet presAssocID="{33812E11-01B4-4CA7-8E1B-4AB529200E14}" presName="connectorText" presStyleLbl="sibTrans2D1" presStyleIdx="0" presStyleCnt="3"/>
      <dgm:spPr/>
      <dgm:t>
        <a:bodyPr/>
        <a:lstStyle/>
        <a:p>
          <a:endParaRPr lang="zh-CN" altLang="en-US"/>
        </a:p>
      </dgm:t>
    </dgm:pt>
    <dgm:pt modelId="{0C8DCBA1-E5C1-4A36-A423-87FAC77706BF}" type="pres">
      <dgm:prSet presAssocID="{51881DA0-DF0C-46CE-A800-CFA59C5C317A}" presName="node" presStyleLbl="node1" presStyleIdx="1" presStyleCnt="3" custScaleX="117065" custRadScaleRad="123001" custRadScaleInc="-13500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E386B4C9-D691-491F-A232-EF8853F969E4}" type="pres">
      <dgm:prSet presAssocID="{DFC1CC5F-C681-4BB7-9E27-B18195B85B3E}" presName="sibTrans" presStyleLbl="sibTrans2D1" presStyleIdx="1" presStyleCnt="3" custScaleX="130305"/>
      <dgm:spPr/>
      <dgm:t>
        <a:bodyPr/>
        <a:lstStyle/>
        <a:p>
          <a:endParaRPr lang="zh-CN" altLang="en-US"/>
        </a:p>
      </dgm:t>
    </dgm:pt>
    <dgm:pt modelId="{753F8A2D-315A-44B1-8633-BCB0B1169F42}" type="pres">
      <dgm:prSet presAssocID="{DFC1CC5F-C681-4BB7-9E27-B18195B85B3E}" presName="connectorText" presStyleLbl="sibTrans2D1" presStyleIdx="1" presStyleCnt="3"/>
      <dgm:spPr/>
      <dgm:t>
        <a:bodyPr/>
        <a:lstStyle/>
        <a:p>
          <a:endParaRPr lang="zh-CN" altLang="en-US"/>
        </a:p>
      </dgm:t>
    </dgm:pt>
    <dgm:pt modelId="{22017ADC-79E4-4BA9-A378-8371DA90C6B6}" type="pres">
      <dgm:prSet presAssocID="{C9D30850-60D0-40EB-9D4A-4904F9B24692}" presName="node" presStyleLbl="node1" presStyleIdx="2" presStyleCnt="3" custScaleX="123860" custRadScaleRad="122864" custRadScaleInc="1205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E0AF68BC-A70B-4FF2-9382-D2BE87D690C6}" type="pres">
      <dgm:prSet presAssocID="{BD07690C-95D3-48E9-9068-7023FEA21549}" presName="sibTrans" presStyleLbl="sibTrans2D1" presStyleIdx="2" presStyleCnt="3"/>
      <dgm:spPr/>
      <dgm:t>
        <a:bodyPr/>
        <a:lstStyle/>
        <a:p>
          <a:endParaRPr lang="zh-CN" altLang="en-US"/>
        </a:p>
      </dgm:t>
    </dgm:pt>
    <dgm:pt modelId="{CA96EC19-3643-45AE-8052-33E32C682ED6}" type="pres">
      <dgm:prSet presAssocID="{BD07690C-95D3-48E9-9068-7023FEA21549}" presName="connectorText" presStyleLbl="sibTrans2D1" presStyleIdx="2" presStyleCnt="3"/>
      <dgm:spPr/>
      <dgm:t>
        <a:bodyPr/>
        <a:lstStyle/>
        <a:p>
          <a:endParaRPr lang="zh-CN" altLang="en-US"/>
        </a:p>
      </dgm:t>
    </dgm:pt>
  </dgm:ptLst>
  <dgm:cxnLst>
    <dgm:cxn modelId="{C3F4C92C-50B2-47D9-B5FD-4CB8DAD3C730}" type="presOf" srcId="{51881DA0-DF0C-46CE-A800-CFA59C5C317A}" destId="{0C8DCBA1-E5C1-4A36-A423-87FAC77706BF}" srcOrd="0" destOrd="0" presId="urn:microsoft.com/office/officeart/2005/8/layout/cycle2"/>
    <dgm:cxn modelId="{070913BF-4138-41F5-B46B-829F3F234B88}" type="presOf" srcId="{C9D30850-60D0-40EB-9D4A-4904F9B24692}" destId="{22017ADC-79E4-4BA9-A378-8371DA90C6B6}" srcOrd="0" destOrd="0" presId="urn:microsoft.com/office/officeart/2005/8/layout/cycle2"/>
    <dgm:cxn modelId="{E835A354-F274-4279-8E73-98A94F4E92FA}" type="presOf" srcId="{BD07690C-95D3-48E9-9068-7023FEA21549}" destId="{E0AF68BC-A70B-4FF2-9382-D2BE87D690C6}" srcOrd="0" destOrd="0" presId="urn:microsoft.com/office/officeart/2005/8/layout/cycle2"/>
    <dgm:cxn modelId="{46B7AE18-E812-41D2-9D8A-BCEF30A40FAE}" type="presOf" srcId="{DFC1CC5F-C681-4BB7-9E27-B18195B85B3E}" destId="{E386B4C9-D691-491F-A232-EF8853F969E4}" srcOrd="0" destOrd="0" presId="urn:microsoft.com/office/officeart/2005/8/layout/cycle2"/>
    <dgm:cxn modelId="{63BD5812-8E0A-4C07-B088-F36B09E87EA1}" type="presOf" srcId="{DFC1CC5F-C681-4BB7-9E27-B18195B85B3E}" destId="{753F8A2D-315A-44B1-8633-BCB0B1169F42}" srcOrd="1" destOrd="0" presId="urn:microsoft.com/office/officeart/2005/8/layout/cycle2"/>
    <dgm:cxn modelId="{989F85B8-81F5-49AE-87DE-410105358050}" type="presOf" srcId="{33812E11-01B4-4CA7-8E1B-4AB529200E14}" destId="{BBCCA7A5-9620-4292-8119-C5F16AD7D2A5}" srcOrd="1" destOrd="0" presId="urn:microsoft.com/office/officeart/2005/8/layout/cycle2"/>
    <dgm:cxn modelId="{F8439A49-3619-4983-AC6E-8ABD94EA2813}" type="presOf" srcId="{BD07690C-95D3-48E9-9068-7023FEA21549}" destId="{CA96EC19-3643-45AE-8052-33E32C682ED6}" srcOrd="1" destOrd="0" presId="urn:microsoft.com/office/officeart/2005/8/layout/cycle2"/>
    <dgm:cxn modelId="{D4F21190-95C6-4046-A76D-E0ACBF8B1DD4}" srcId="{2F3D31C4-ADB0-44F1-B283-0825ADAF2EA5}" destId="{0080C990-8303-499E-B988-75C91D6A513B}" srcOrd="0" destOrd="0" parTransId="{FD85B3F0-1C95-4409-9F92-D4991A110A10}" sibTransId="{33812E11-01B4-4CA7-8E1B-4AB529200E14}"/>
    <dgm:cxn modelId="{1D1975DF-82EB-49AB-B7A5-0039AF9B0816}" type="presOf" srcId="{2F3D31C4-ADB0-44F1-B283-0825ADAF2EA5}" destId="{265F3695-F8F3-4827-B840-5C7285D2E871}" srcOrd="0" destOrd="0" presId="urn:microsoft.com/office/officeart/2005/8/layout/cycle2"/>
    <dgm:cxn modelId="{BAB996D9-1BC3-47CC-9ED1-78AC674D001B}" type="presOf" srcId="{33812E11-01B4-4CA7-8E1B-4AB529200E14}" destId="{35FD4404-9D24-4FAD-BC91-684A7405869F}" srcOrd="0" destOrd="0" presId="urn:microsoft.com/office/officeart/2005/8/layout/cycle2"/>
    <dgm:cxn modelId="{914A5782-F678-407C-8640-CC28C4D451B4}" srcId="{2F3D31C4-ADB0-44F1-B283-0825ADAF2EA5}" destId="{C9D30850-60D0-40EB-9D4A-4904F9B24692}" srcOrd="2" destOrd="0" parTransId="{610F916D-F699-48AE-A083-AC4F2447F3F8}" sibTransId="{BD07690C-95D3-48E9-9068-7023FEA21549}"/>
    <dgm:cxn modelId="{86BE3AD4-ADEB-42CB-BF93-E18CA48C1F89}" type="presOf" srcId="{0080C990-8303-499E-B988-75C91D6A513B}" destId="{504E071B-F4B6-4E25-A439-710D2F7EB279}" srcOrd="0" destOrd="0" presId="urn:microsoft.com/office/officeart/2005/8/layout/cycle2"/>
    <dgm:cxn modelId="{54081070-A38F-4898-9B85-6AD9AF40ED90}" srcId="{2F3D31C4-ADB0-44F1-B283-0825ADAF2EA5}" destId="{51881DA0-DF0C-46CE-A800-CFA59C5C317A}" srcOrd="1" destOrd="0" parTransId="{7BEB5E49-339D-4284-A7AA-A3B3A2FB4FCE}" sibTransId="{DFC1CC5F-C681-4BB7-9E27-B18195B85B3E}"/>
    <dgm:cxn modelId="{380E3E0F-E9CF-474F-8F70-7BA872C50ACD}" type="presParOf" srcId="{265F3695-F8F3-4827-B840-5C7285D2E871}" destId="{504E071B-F4B6-4E25-A439-710D2F7EB279}" srcOrd="0" destOrd="0" presId="urn:microsoft.com/office/officeart/2005/8/layout/cycle2"/>
    <dgm:cxn modelId="{915E40B1-2055-4613-8844-6357B9276B79}" type="presParOf" srcId="{265F3695-F8F3-4827-B840-5C7285D2E871}" destId="{35FD4404-9D24-4FAD-BC91-684A7405869F}" srcOrd="1" destOrd="0" presId="urn:microsoft.com/office/officeart/2005/8/layout/cycle2"/>
    <dgm:cxn modelId="{B38AE158-2566-43AF-AB21-C9528786E867}" type="presParOf" srcId="{35FD4404-9D24-4FAD-BC91-684A7405869F}" destId="{BBCCA7A5-9620-4292-8119-C5F16AD7D2A5}" srcOrd="0" destOrd="0" presId="urn:microsoft.com/office/officeart/2005/8/layout/cycle2"/>
    <dgm:cxn modelId="{0592F862-D31E-4AE3-AD36-9247897BA690}" type="presParOf" srcId="{265F3695-F8F3-4827-B840-5C7285D2E871}" destId="{0C8DCBA1-E5C1-4A36-A423-87FAC77706BF}" srcOrd="2" destOrd="0" presId="urn:microsoft.com/office/officeart/2005/8/layout/cycle2"/>
    <dgm:cxn modelId="{BF617B28-4457-45E7-8343-1132A67D921A}" type="presParOf" srcId="{265F3695-F8F3-4827-B840-5C7285D2E871}" destId="{E386B4C9-D691-491F-A232-EF8853F969E4}" srcOrd="3" destOrd="0" presId="urn:microsoft.com/office/officeart/2005/8/layout/cycle2"/>
    <dgm:cxn modelId="{BACB1271-38C1-4383-922D-61E9D9117E18}" type="presParOf" srcId="{E386B4C9-D691-491F-A232-EF8853F969E4}" destId="{753F8A2D-315A-44B1-8633-BCB0B1169F42}" srcOrd="0" destOrd="0" presId="urn:microsoft.com/office/officeart/2005/8/layout/cycle2"/>
    <dgm:cxn modelId="{B7C96918-638C-4313-AEC3-1CDB5C1DB915}" type="presParOf" srcId="{265F3695-F8F3-4827-B840-5C7285D2E871}" destId="{22017ADC-79E4-4BA9-A378-8371DA90C6B6}" srcOrd="4" destOrd="0" presId="urn:microsoft.com/office/officeart/2005/8/layout/cycle2"/>
    <dgm:cxn modelId="{9260711C-76FD-4460-B856-EC1E42AF7478}" type="presParOf" srcId="{265F3695-F8F3-4827-B840-5C7285D2E871}" destId="{E0AF68BC-A70B-4FF2-9382-D2BE87D690C6}" srcOrd="5" destOrd="0" presId="urn:microsoft.com/office/officeart/2005/8/layout/cycle2"/>
    <dgm:cxn modelId="{BFEC3062-BD45-49D6-B919-622487C0489D}" type="presParOf" srcId="{E0AF68BC-A70B-4FF2-9382-D2BE87D690C6}" destId="{CA96EC19-3643-45AE-8052-33E32C682ED6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4E071B-F4B6-4E25-A439-710D2F7EB279}">
      <dsp:nvSpPr>
        <dsp:cNvPr id="0" name=""/>
        <dsp:cNvSpPr/>
      </dsp:nvSpPr>
      <dsp:spPr>
        <a:xfrm>
          <a:off x="3565088" y="816"/>
          <a:ext cx="2516655" cy="1973956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b="1" kern="1200" dirty="0" smtClean="0">
              <a:solidFill>
                <a:schemeClr val="bg1"/>
              </a:solidFill>
            </a:rPr>
            <a:t>Retribution obstacle</a:t>
          </a:r>
          <a:endParaRPr lang="zh-CN" altLang="en-US" sz="2800" kern="1200" dirty="0"/>
        </a:p>
      </dsp:txBody>
      <dsp:txXfrm>
        <a:off x="3933644" y="289895"/>
        <a:ext cx="1779543" cy="1395798"/>
      </dsp:txXfrm>
    </dsp:sp>
    <dsp:sp modelId="{35FD4404-9D24-4FAD-BC91-684A7405869F}">
      <dsp:nvSpPr>
        <dsp:cNvPr id="0" name=""/>
        <dsp:cNvSpPr/>
      </dsp:nvSpPr>
      <dsp:spPr>
        <a:xfrm rot="3117769">
          <a:off x="5517511" y="1901979"/>
          <a:ext cx="563397" cy="6662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800" kern="1200"/>
        </a:p>
      </dsp:txBody>
      <dsp:txXfrm>
        <a:off x="5549948" y="1968660"/>
        <a:ext cx="394378" cy="399726"/>
      </dsp:txXfrm>
    </dsp:sp>
    <dsp:sp modelId="{0C8DCBA1-E5C1-4A36-A423-87FAC77706BF}">
      <dsp:nvSpPr>
        <dsp:cNvPr id="0" name=""/>
        <dsp:cNvSpPr/>
      </dsp:nvSpPr>
      <dsp:spPr>
        <a:xfrm>
          <a:off x="5623111" y="2499887"/>
          <a:ext cx="2310811" cy="1973956"/>
        </a:xfrm>
        <a:prstGeom prst="ellipse">
          <a:avLst/>
        </a:prstGeom>
        <a:solidFill>
          <a:srgbClr val="0000F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b="1" kern="1200" dirty="0" smtClean="0">
              <a:solidFill>
                <a:schemeClr val="bg1"/>
              </a:solidFill>
            </a:rPr>
            <a:t>Affliction obstacle</a:t>
          </a:r>
          <a:endParaRPr lang="zh-CN" altLang="en-US" sz="2800" kern="1200" dirty="0"/>
        </a:p>
      </dsp:txBody>
      <dsp:txXfrm>
        <a:off x="5961521" y="2788966"/>
        <a:ext cx="1633991" cy="1395798"/>
      </dsp:txXfrm>
    </dsp:sp>
    <dsp:sp modelId="{E386B4C9-D691-491F-A232-EF8853F969E4}">
      <dsp:nvSpPr>
        <dsp:cNvPr id="0" name=""/>
        <dsp:cNvSpPr/>
      </dsp:nvSpPr>
      <dsp:spPr>
        <a:xfrm rot="10774777">
          <a:off x="4484540" y="3167639"/>
          <a:ext cx="804634" cy="6662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800" kern="1200"/>
        </a:p>
      </dsp:txBody>
      <dsp:txXfrm rot="10800000">
        <a:off x="4684400" y="3300148"/>
        <a:ext cx="604771" cy="399726"/>
      </dsp:txXfrm>
    </dsp:sp>
    <dsp:sp modelId="{22017ADC-79E4-4BA9-A378-8371DA90C6B6}">
      <dsp:nvSpPr>
        <dsp:cNvPr id="0" name=""/>
        <dsp:cNvSpPr/>
      </dsp:nvSpPr>
      <dsp:spPr>
        <a:xfrm>
          <a:off x="1660125" y="2528472"/>
          <a:ext cx="2444942" cy="1973956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b="1" kern="1200" dirty="0" smtClean="0">
              <a:solidFill>
                <a:schemeClr val="bg1"/>
              </a:solidFill>
            </a:rPr>
            <a:t>Karmic obstacle</a:t>
          </a:r>
          <a:endParaRPr lang="zh-CN" altLang="en-US" sz="2800" kern="1200" dirty="0"/>
        </a:p>
      </dsp:txBody>
      <dsp:txXfrm>
        <a:off x="2018178" y="2817551"/>
        <a:ext cx="1728836" cy="1395798"/>
      </dsp:txXfrm>
    </dsp:sp>
    <dsp:sp modelId="{E0AF68BC-A70B-4FF2-9382-D2BE87D690C6}">
      <dsp:nvSpPr>
        <dsp:cNvPr id="0" name=""/>
        <dsp:cNvSpPr/>
      </dsp:nvSpPr>
      <dsp:spPr>
        <a:xfrm rot="18451097">
          <a:off x="3558997" y="1934476"/>
          <a:ext cx="563509" cy="6662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800" kern="1200"/>
        </a:p>
      </dsp:txBody>
      <dsp:txXfrm>
        <a:off x="3592046" y="2134761"/>
        <a:ext cx="394456" cy="3997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4E071B-F4B6-4E25-A439-710D2F7EB279}">
      <dsp:nvSpPr>
        <dsp:cNvPr id="0" name=""/>
        <dsp:cNvSpPr/>
      </dsp:nvSpPr>
      <dsp:spPr>
        <a:xfrm>
          <a:off x="3268302" y="555"/>
          <a:ext cx="2209064" cy="1732694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b="1" kern="1200" dirty="0" smtClean="0">
              <a:solidFill>
                <a:schemeClr val="bg1"/>
              </a:solidFill>
            </a:rPr>
            <a:t>Retribution obstacle</a:t>
          </a:r>
          <a:endParaRPr lang="zh-CN" altLang="en-US" sz="2800" kern="1200" dirty="0"/>
        </a:p>
      </dsp:txBody>
      <dsp:txXfrm>
        <a:off x="3591812" y="254302"/>
        <a:ext cx="1562044" cy="1225200"/>
      </dsp:txXfrm>
    </dsp:sp>
    <dsp:sp modelId="{35FD4404-9D24-4FAD-BC91-684A7405869F}">
      <dsp:nvSpPr>
        <dsp:cNvPr id="0" name=""/>
        <dsp:cNvSpPr/>
      </dsp:nvSpPr>
      <dsp:spPr>
        <a:xfrm rot="3117769">
          <a:off x="4982029" y="1668614"/>
          <a:ext cx="493512" cy="58478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500" kern="1200"/>
        </a:p>
      </dsp:txBody>
      <dsp:txXfrm>
        <a:off x="5010443" y="1727267"/>
        <a:ext cx="345458" cy="350870"/>
      </dsp:txXfrm>
    </dsp:sp>
    <dsp:sp modelId="{0C8DCBA1-E5C1-4A36-A423-87FAC77706BF}">
      <dsp:nvSpPr>
        <dsp:cNvPr id="0" name=""/>
        <dsp:cNvSpPr/>
      </dsp:nvSpPr>
      <dsp:spPr>
        <a:xfrm>
          <a:off x="5073596" y="2192659"/>
          <a:ext cx="2028378" cy="1732694"/>
        </a:xfrm>
        <a:prstGeom prst="ellipse">
          <a:avLst/>
        </a:prstGeom>
        <a:solidFill>
          <a:srgbClr val="0000F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b="1" kern="1200" dirty="0" smtClean="0">
              <a:solidFill>
                <a:schemeClr val="bg1"/>
              </a:solidFill>
            </a:rPr>
            <a:t>Affliction obstacle</a:t>
          </a:r>
          <a:endParaRPr lang="zh-CN" altLang="en-US" sz="2800" kern="1200" dirty="0"/>
        </a:p>
      </dsp:txBody>
      <dsp:txXfrm>
        <a:off x="5370645" y="2446406"/>
        <a:ext cx="1434280" cy="1225200"/>
      </dsp:txXfrm>
    </dsp:sp>
    <dsp:sp modelId="{E386B4C9-D691-491F-A232-EF8853F969E4}">
      <dsp:nvSpPr>
        <dsp:cNvPr id="0" name=""/>
        <dsp:cNvSpPr/>
      </dsp:nvSpPr>
      <dsp:spPr>
        <a:xfrm rot="10774777">
          <a:off x="4075966" y="2778788"/>
          <a:ext cx="705030" cy="58478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500" kern="1200"/>
        </a:p>
      </dsp:txBody>
      <dsp:txXfrm rot="10800000">
        <a:off x="4251399" y="2895101"/>
        <a:ext cx="529595" cy="350870"/>
      </dsp:txXfrm>
    </dsp:sp>
    <dsp:sp modelId="{22017ADC-79E4-4BA9-A378-8371DA90C6B6}">
      <dsp:nvSpPr>
        <dsp:cNvPr id="0" name=""/>
        <dsp:cNvSpPr/>
      </dsp:nvSpPr>
      <dsp:spPr>
        <a:xfrm>
          <a:off x="1597352" y="2217733"/>
          <a:ext cx="2146115" cy="1732694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b="1" kern="1200" dirty="0" smtClean="0">
              <a:solidFill>
                <a:schemeClr val="bg1"/>
              </a:solidFill>
            </a:rPr>
            <a:t>Karmic obstacle</a:t>
          </a:r>
          <a:endParaRPr lang="zh-CN" altLang="en-US" sz="2800" kern="1200" dirty="0"/>
        </a:p>
      </dsp:txBody>
      <dsp:txXfrm>
        <a:off x="1911643" y="2471480"/>
        <a:ext cx="1517533" cy="1225200"/>
      </dsp:txXfrm>
    </dsp:sp>
    <dsp:sp modelId="{E0AF68BC-A70B-4FF2-9382-D2BE87D690C6}">
      <dsp:nvSpPr>
        <dsp:cNvPr id="0" name=""/>
        <dsp:cNvSpPr/>
      </dsp:nvSpPr>
      <dsp:spPr>
        <a:xfrm rot="18451097">
          <a:off x="3264081" y="1697084"/>
          <a:ext cx="493605" cy="58478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500" kern="1200"/>
        </a:p>
      </dsp:txBody>
      <dsp:txXfrm>
        <a:off x="3293030" y="1872767"/>
        <a:ext cx="345524" cy="3508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4E071B-F4B6-4E25-A439-710D2F7EB279}">
      <dsp:nvSpPr>
        <dsp:cNvPr id="0" name=""/>
        <dsp:cNvSpPr/>
      </dsp:nvSpPr>
      <dsp:spPr>
        <a:xfrm>
          <a:off x="3268302" y="555"/>
          <a:ext cx="2209064" cy="1732694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b="1" kern="1200" dirty="0" smtClean="0">
              <a:solidFill>
                <a:schemeClr val="bg1"/>
              </a:solidFill>
            </a:rPr>
            <a:t>Retribution obstacle</a:t>
          </a:r>
          <a:endParaRPr lang="zh-CN" altLang="en-US" sz="2800" kern="1200" dirty="0"/>
        </a:p>
      </dsp:txBody>
      <dsp:txXfrm>
        <a:off x="3591812" y="254302"/>
        <a:ext cx="1562044" cy="1225200"/>
      </dsp:txXfrm>
    </dsp:sp>
    <dsp:sp modelId="{35FD4404-9D24-4FAD-BC91-684A7405869F}">
      <dsp:nvSpPr>
        <dsp:cNvPr id="0" name=""/>
        <dsp:cNvSpPr/>
      </dsp:nvSpPr>
      <dsp:spPr>
        <a:xfrm rot="3117769">
          <a:off x="4982029" y="1668614"/>
          <a:ext cx="493512" cy="58478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500" kern="1200"/>
        </a:p>
      </dsp:txBody>
      <dsp:txXfrm>
        <a:off x="5010443" y="1727267"/>
        <a:ext cx="345458" cy="350870"/>
      </dsp:txXfrm>
    </dsp:sp>
    <dsp:sp modelId="{0C8DCBA1-E5C1-4A36-A423-87FAC77706BF}">
      <dsp:nvSpPr>
        <dsp:cNvPr id="0" name=""/>
        <dsp:cNvSpPr/>
      </dsp:nvSpPr>
      <dsp:spPr>
        <a:xfrm>
          <a:off x="5073596" y="2192659"/>
          <a:ext cx="2028378" cy="1732694"/>
        </a:xfrm>
        <a:prstGeom prst="ellipse">
          <a:avLst/>
        </a:prstGeom>
        <a:solidFill>
          <a:srgbClr val="0000F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b="1" kern="1200" dirty="0" smtClean="0">
              <a:solidFill>
                <a:schemeClr val="bg1"/>
              </a:solidFill>
            </a:rPr>
            <a:t>Affliction obstacle</a:t>
          </a:r>
          <a:endParaRPr lang="zh-CN" altLang="en-US" sz="2800" kern="1200" dirty="0"/>
        </a:p>
      </dsp:txBody>
      <dsp:txXfrm>
        <a:off x="5370645" y="2446406"/>
        <a:ext cx="1434280" cy="1225200"/>
      </dsp:txXfrm>
    </dsp:sp>
    <dsp:sp modelId="{E386B4C9-D691-491F-A232-EF8853F969E4}">
      <dsp:nvSpPr>
        <dsp:cNvPr id="0" name=""/>
        <dsp:cNvSpPr/>
      </dsp:nvSpPr>
      <dsp:spPr>
        <a:xfrm rot="10774777">
          <a:off x="3969136" y="2778788"/>
          <a:ext cx="918689" cy="58478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500" kern="1200"/>
        </a:p>
      </dsp:txBody>
      <dsp:txXfrm rot="10800000">
        <a:off x="4144569" y="2895101"/>
        <a:ext cx="743254" cy="350870"/>
      </dsp:txXfrm>
    </dsp:sp>
    <dsp:sp modelId="{22017ADC-79E4-4BA9-A378-8371DA90C6B6}">
      <dsp:nvSpPr>
        <dsp:cNvPr id="0" name=""/>
        <dsp:cNvSpPr/>
      </dsp:nvSpPr>
      <dsp:spPr>
        <a:xfrm>
          <a:off x="1597352" y="2217733"/>
          <a:ext cx="2146115" cy="1732694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800" b="1" kern="1200" dirty="0" smtClean="0">
              <a:solidFill>
                <a:schemeClr val="bg1"/>
              </a:solidFill>
            </a:rPr>
            <a:t>Karmic obstacle</a:t>
          </a:r>
          <a:endParaRPr lang="zh-CN" altLang="en-US" sz="2800" kern="1200" dirty="0"/>
        </a:p>
      </dsp:txBody>
      <dsp:txXfrm>
        <a:off x="1911643" y="2471480"/>
        <a:ext cx="1517533" cy="1225200"/>
      </dsp:txXfrm>
    </dsp:sp>
    <dsp:sp modelId="{E0AF68BC-A70B-4FF2-9382-D2BE87D690C6}">
      <dsp:nvSpPr>
        <dsp:cNvPr id="0" name=""/>
        <dsp:cNvSpPr/>
      </dsp:nvSpPr>
      <dsp:spPr>
        <a:xfrm rot="18451097">
          <a:off x="3264081" y="1697084"/>
          <a:ext cx="493605" cy="58478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500" kern="1200"/>
        </a:p>
      </dsp:txBody>
      <dsp:txXfrm>
        <a:off x="3293030" y="1872767"/>
        <a:ext cx="345524" cy="3508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6DAAD5-C8D6-4F3E-A9C3-7D3DB1E4FFCA}" type="datetimeFigureOut">
              <a:rPr lang="zh-CN" altLang="en-US" smtClean="0"/>
              <a:t>2020/2/11</a:t>
            </a:fld>
            <a:endParaRPr lang="zh-CN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CN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CE3E62-2FAA-4D8C-BFB6-0196F93EA5A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089774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CE3E62-2FAA-4D8C-BFB6-0196F93EA5AF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859797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b="1" dirty="0" smtClean="0"/>
              <a:t>Sangha</a:t>
            </a:r>
            <a:r>
              <a:rPr lang="en-US" altLang="zh-CN" dirty="0" smtClean="0"/>
              <a:t>, Buddhist monastic order, traditionally composed of four groups: monks, nuns, laymen, and laywomen. The </a:t>
            </a:r>
            <a:r>
              <a:rPr lang="en-US" altLang="zh-CN" b="1" dirty="0" smtClean="0"/>
              <a:t>sangha</a:t>
            </a:r>
            <a:r>
              <a:rPr lang="en-US" altLang="zh-CN" dirty="0" smtClean="0"/>
              <a:t> is a part—together with the Buddha and the dharma (teaching)—of the Threefold Refuge, a basic creed of Buddhism.</a:t>
            </a:r>
            <a:endParaRPr lang="zh-CN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CE3E62-2FAA-4D8C-BFB6-0196F93EA5AF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896582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CE3E62-2FAA-4D8C-BFB6-0196F93EA5AF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02193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 smtClean="0"/>
              <a:t>按一下以編輯母片標題樣式</a:t>
            </a:r>
            <a:endParaRPr lang="zh-CN" altLang="en-US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 smtClean="0"/>
              <a:t>按一下以編輯母片副標題樣式</a:t>
            </a:r>
            <a:endParaRPr lang="zh-CN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47D6C-4A53-4F16-88AD-11C548EF0F39}" type="datetimeFigureOut">
              <a:rPr lang="zh-CN" altLang="en-US" smtClean="0"/>
              <a:t>2020/2/11</a:t>
            </a:fld>
            <a:endParaRPr lang="zh-CN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1338D-7477-4465-93FC-752DD30D865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45462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CN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CN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47D6C-4A53-4F16-88AD-11C548EF0F39}" type="datetimeFigureOut">
              <a:rPr lang="zh-CN" altLang="en-US" smtClean="0"/>
              <a:t>2020/2/11</a:t>
            </a:fld>
            <a:endParaRPr lang="zh-CN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1338D-7477-4465-93FC-752DD30D865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450138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 smtClean="0"/>
              <a:t>按一下以編輯母片標題樣式</a:t>
            </a:r>
            <a:endParaRPr lang="zh-CN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47D6C-4A53-4F16-88AD-11C548EF0F39}" type="datetimeFigureOut">
              <a:rPr lang="zh-CN" altLang="en-US" smtClean="0"/>
              <a:t>2020/2/11</a:t>
            </a:fld>
            <a:endParaRPr lang="zh-CN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1338D-7477-4465-93FC-752DD30D865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95723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CN" altLang="en-US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CN" altLang="en-US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CN" alt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47D6C-4A53-4F16-88AD-11C548EF0F39}" type="datetimeFigureOut">
              <a:rPr lang="zh-CN" altLang="en-US" smtClean="0"/>
              <a:t>2020/2/11</a:t>
            </a:fld>
            <a:endParaRPr lang="zh-CN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1338D-7477-4465-93FC-752DD30D865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29532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CN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CN" altLang="en-US"/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CN" altLang="en-US"/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47D6C-4A53-4F16-88AD-11C548EF0F39}" type="datetimeFigureOut">
              <a:rPr lang="zh-CN" altLang="en-US" smtClean="0"/>
              <a:t>2020/2/11</a:t>
            </a:fld>
            <a:endParaRPr lang="zh-CN" altLang="en-US"/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1338D-7477-4465-93FC-752DD30D865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056424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CN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47D6C-4A53-4F16-88AD-11C548EF0F39}" type="datetimeFigureOut">
              <a:rPr lang="zh-CN" altLang="en-US" smtClean="0"/>
              <a:t>2020/2/11</a:t>
            </a:fld>
            <a:endParaRPr lang="zh-CN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1338D-7477-4465-93FC-752DD30D865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34652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47D6C-4A53-4F16-88AD-11C548EF0F39}" type="datetimeFigureOut">
              <a:rPr lang="zh-CN" altLang="en-US" smtClean="0"/>
              <a:t>2020/2/11</a:t>
            </a:fld>
            <a:endParaRPr lang="zh-CN" altLang="en-US"/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1338D-7477-4465-93FC-752DD30D865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33714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 smtClean="0"/>
              <a:t>按一下以編輯母片標題樣式</a:t>
            </a:r>
            <a:endParaRPr lang="zh-CN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CN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47D6C-4A53-4F16-88AD-11C548EF0F39}" type="datetimeFigureOut">
              <a:rPr lang="zh-CN" altLang="en-US" smtClean="0"/>
              <a:t>2020/2/11</a:t>
            </a:fld>
            <a:endParaRPr lang="zh-CN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1338D-7477-4465-93FC-752DD30D865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589679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 smtClean="0"/>
              <a:t>按一下以編輯母片標題樣式</a:t>
            </a:r>
            <a:endParaRPr lang="zh-CN" altLang="en-US"/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47D6C-4A53-4F16-88AD-11C548EF0F39}" type="datetimeFigureOut">
              <a:rPr lang="zh-CN" altLang="en-US" smtClean="0"/>
              <a:t>2020/2/11</a:t>
            </a:fld>
            <a:endParaRPr lang="zh-CN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1338D-7477-4465-93FC-752DD30D865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39137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CN" alt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CN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47D6C-4A53-4F16-88AD-11C548EF0F39}" type="datetimeFigureOut">
              <a:rPr lang="zh-CN" altLang="en-US" smtClean="0"/>
              <a:t>2020/2/11</a:t>
            </a:fld>
            <a:endParaRPr lang="zh-CN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1338D-7477-4465-93FC-752DD30D865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53085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TW" altLang="en-US" smtClean="0"/>
              <a:t>按一下以編輯母片標題樣式</a:t>
            </a:r>
            <a:endParaRPr lang="zh-CN" alt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CN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47D6C-4A53-4F16-88AD-11C548EF0F39}" type="datetimeFigureOut">
              <a:rPr lang="zh-CN" altLang="en-US" smtClean="0"/>
              <a:t>2020/2/11</a:t>
            </a:fld>
            <a:endParaRPr lang="zh-CN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1338D-7477-4465-93FC-752DD30D865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41193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zh-CN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CN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347D6C-4A53-4F16-88AD-11C548EF0F39}" type="datetimeFigureOut">
              <a:rPr lang="zh-CN" altLang="en-US" smtClean="0"/>
              <a:t>2020/2/11</a:t>
            </a:fld>
            <a:endParaRPr lang="zh-CN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11338D-7477-4465-93FC-752DD30D865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572666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0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8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9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0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3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4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5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6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8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9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0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3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4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5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6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8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9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0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1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3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4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5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6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8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9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1343379" y="2452915"/>
            <a:ext cx="9700068" cy="3179144"/>
          </a:xfrm>
        </p:spPr>
        <p:txBody>
          <a:bodyPr>
            <a:normAutofit/>
          </a:bodyPr>
          <a:lstStyle/>
          <a:p>
            <a:pPr>
              <a:lnSpc>
                <a:spcPts val="6600"/>
              </a:lnSpc>
            </a:pPr>
            <a:r>
              <a:rPr lang="en-US" altLang="zh-CN" sz="6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</a:t>
            </a:r>
            <a:r>
              <a:rPr lang="en-US" altLang="zh-CN" sz="6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Core Tenets </a:t>
            </a:r>
            <a:r>
              <a:rPr lang="en-US" altLang="zh-CN" sz="6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the Buddha’s </a:t>
            </a:r>
            <a:r>
              <a:rPr lang="en-US" altLang="zh-CN" sz="6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Teachings</a:t>
            </a:r>
            <a:r>
              <a:rPr lang="en-US" altLang="zh-CN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US" altLang="zh-CN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altLang="zh-CN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zh-CN" altLang="en-U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343379" y="350838"/>
            <a:ext cx="9144000" cy="1655762"/>
          </a:xfrm>
        </p:spPr>
        <p:txBody>
          <a:bodyPr>
            <a:normAutofit/>
          </a:bodyPr>
          <a:lstStyle/>
          <a:p>
            <a:r>
              <a:rPr lang="en-US" altLang="zh-CN" sz="3600" dirty="0" smtClean="0">
                <a:solidFill>
                  <a:schemeClr val="bg1"/>
                </a:solidFill>
              </a:rPr>
              <a:t>HPPD 7007 Buddhism: Texts and Traditions</a:t>
            </a:r>
          </a:p>
          <a:p>
            <a:r>
              <a:rPr lang="en-US" altLang="zh-CN" dirty="0" smtClean="0">
                <a:solidFill>
                  <a:schemeClr val="bg1"/>
                </a:solidFill>
              </a:rPr>
              <a:t>Week 2         </a:t>
            </a:r>
          </a:p>
          <a:p>
            <a:r>
              <a:rPr lang="en-US" altLang="zh-CN" dirty="0" smtClean="0">
                <a:solidFill>
                  <a:schemeClr val="bg1"/>
                </a:solidFill>
              </a:rPr>
              <a:t>(11</a:t>
            </a:r>
            <a:r>
              <a:rPr lang="en-US" altLang="zh-CN" baseline="30000" dirty="0" smtClean="0">
                <a:solidFill>
                  <a:schemeClr val="bg1"/>
                </a:solidFill>
              </a:rPr>
              <a:t>th</a:t>
            </a:r>
            <a:r>
              <a:rPr lang="en-US" altLang="zh-CN" dirty="0" smtClean="0">
                <a:solidFill>
                  <a:schemeClr val="bg1"/>
                </a:solidFill>
              </a:rPr>
              <a:t>  February 2020)</a:t>
            </a:r>
            <a:endParaRPr lang="zh-CN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531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89039" y="26945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altLang="zh-CN" sz="4800" b="1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The Four Noble Truths</a:t>
            </a:r>
            <a:endParaRPr lang="zh-CN" altLang="en-US" sz="4800" b="1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68106" y="2006781"/>
            <a:ext cx="4993007" cy="8380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sz="3600" dirty="0" smtClean="0">
                <a:solidFill>
                  <a:schemeClr val="bg1"/>
                </a:solidFill>
              </a:rPr>
              <a:t>A. Suffering (Dukkha)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4" name="內容版面配置區 2"/>
          <p:cNvSpPr txBox="1">
            <a:spLocks/>
          </p:cNvSpPr>
          <p:nvPr/>
        </p:nvSpPr>
        <p:spPr>
          <a:xfrm>
            <a:off x="273752" y="3048005"/>
            <a:ext cx="6776405" cy="8380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3600" dirty="0" smtClean="0">
                <a:solidFill>
                  <a:schemeClr val="bg1"/>
                </a:solidFill>
              </a:rPr>
              <a:t>B. Origin </a:t>
            </a:r>
            <a:r>
              <a:rPr lang="en-US" altLang="zh-CN" sz="3600" dirty="0">
                <a:solidFill>
                  <a:schemeClr val="bg1"/>
                </a:solidFill>
              </a:rPr>
              <a:t>of Suffering (</a:t>
            </a:r>
            <a:r>
              <a:rPr lang="en-US" altLang="zh-CN" sz="3600" dirty="0" err="1">
                <a:solidFill>
                  <a:schemeClr val="bg1"/>
                </a:solidFill>
              </a:rPr>
              <a:t>Samudāya</a:t>
            </a:r>
            <a:r>
              <a:rPr lang="en-US" altLang="zh-CN" sz="3600" dirty="0">
                <a:solidFill>
                  <a:schemeClr val="bg1"/>
                </a:solidFill>
              </a:rPr>
              <a:t>)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5" name="內容版面配置區 2"/>
          <p:cNvSpPr txBox="1">
            <a:spLocks/>
          </p:cNvSpPr>
          <p:nvPr/>
        </p:nvSpPr>
        <p:spPr>
          <a:xfrm>
            <a:off x="273752" y="4104443"/>
            <a:ext cx="6776405" cy="8380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3600" dirty="0" smtClean="0">
                <a:solidFill>
                  <a:schemeClr val="bg1"/>
                </a:solidFill>
              </a:rPr>
              <a:t>C. Cessation </a:t>
            </a:r>
            <a:r>
              <a:rPr lang="en-US" altLang="zh-CN" sz="3600" dirty="0">
                <a:solidFill>
                  <a:schemeClr val="bg1"/>
                </a:solidFill>
              </a:rPr>
              <a:t>of Suffering (</a:t>
            </a:r>
            <a:r>
              <a:rPr lang="en-US" altLang="zh-CN" sz="3600" dirty="0" err="1">
                <a:solidFill>
                  <a:schemeClr val="bg1"/>
                </a:solidFill>
              </a:rPr>
              <a:t>Nirodha</a:t>
            </a:r>
            <a:r>
              <a:rPr lang="en-US" altLang="zh-CN" sz="3600" dirty="0">
                <a:solidFill>
                  <a:schemeClr val="bg1"/>
                </a:solidFill>
              </a:rPr>
              <a:t>)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12" name="內容版面配置區 2"/>
          <p:cNvSpPr txBox="1">
            <a:spLocks/>
          </p:cNvSpPr>
          <p:nvPr/>
        </p:nvSpPr>
        <p:spPr>
          <a:xfrm>
            <a:off x="262459" y="5181252"/>
            <a:ext cx="8649628" cy="12195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3600" dirty="0" smtClean="0">
                <a:solidFill>
                  <a:schemeClr val="bg1"/>
                </a:solidFill>
              </a:rPr>
              <a:t>D. Path to the Cessation of </a:t>
            </a:r>
            <a:r>
              <a:rPr lang="en-US" altLang="zh-CN" sz="3600" dirty="0">
                <a:solidFill>
                  <a:schemeClr val="bg1"/>
                </a:solidFill>
              </a:rPr>
              <a:t>Suffering (</a:t>
            </a:r>
            <a:r>
              <a:rPr lang="en-US" altLang="zh-CN" sz="3600" dirty="0" err="1">
                <a:solidFill>
                  <a:schemeClr val="bg1"/>
                </a:solidFill>
              </a:rPr>
              <a:t>Magga</a:t>
            </a:r>
            <a:r>
              <a:rPr lang="en-US" altLang="zh-CN" sz="3600" dirty="0">
                <a:solidFill>
                  <a:schemeClr val="bg1"/>
                </a:solidFill>
              </a:rPr>
              <a:t>)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7" name="內容版面配置區 2"/>
          <p:cNvSpPr txBox="1">
            <a:spLocks/>
          </p:cNvSpPr>
          <p:nvPr/>
        </p:nvSpPr>
        <p:spPr>
          <a:xfrm>
            <a:off x="8912087" y="2059829"/>
            <a:ext cx="3044689" cy="8380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altLang="zh-CN" sz="3600" dirty="0" smtClean="0">
                <a:solidFill>
                  <a:schemeClr val="bg1"/>
                </a:solidFill>
              </a:rPr>
              <a:t>——disease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8" name="內容版面配置區 2"/>
          <p:cNvSpPr txBox="1">
            <a:spLocks/>
          </p:cNvSpPr>
          <p:nvPr/>
        </p:nvSpPr>
        <p:spPr>
          <a:xfrm>
            <a:off x="8912087" y="3048004"/>
            <a:ext cx="3061253" cy="8380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altLang="zh-CN" sz="3600" dirty="0" smtClean="0">
                <a:solidFill>
                  <a:schemeClr val="bg1"/>
                </a:solidFill>
              </a:rPr>
              <a:t>——cause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9" name="內容版面配置區 2"/>
          <p:cNvSpPr txBox="1">
            <a:spLocks/>
          </p:cNvSpPr>
          <p:nvPr/>
        </p:nvSpPr>
        <p:spPr>
          <a:xfrm>
            <a:off x="8912087" y="4104442"/>
            <a:ext cx="3044689" cy="8380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altLang="zh-CN" sz="3600" dirty="0" smtClean="0">
                <a:solidFill>
                  <a:schemeClr val="bg1"/>
                </a:solidFill>
              </a:rPr>
              <a:t>——cure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10" name="內容版面配置區 2"/>
          <p:cNvSpPr txBox="1">
            <a:spLocks/>
          </p:cNvSpPr>
          <p:nvPr/>
        </p:nvSpPr>
        <p:spPr>
          <a:xfrm>
            <a:off x="8912087" y="5188863"/>
            <a:ext cx="3044691" cy="8380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altLang="zh-CN" sz="3600" dirty="0">
                <a:solidFill>
                  <a:schemeClr val="bg1"/>
                </a:solidFill>
              </a:rPr>
              <a:t>——</a:t>
            </a:r>
            <a:r>
              <a:rPr lang="en-US" altLang="zh-CN" sz="3600" dirty="0" smtClean="0">
                <a:solidFill>
                  <a:schemeClr val="bg1"/>
                </a:solidFill>
              </a:rPr>
              <a:t>medicine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885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  <p:bldP spid="9" grpId="0" build="p"/>
      <p:bldP spid="10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>
            <a:spLocks noGrp="1"/>
          </p:cNvSpPr>
          <p:nvPr>
            <p:ph type="title"/>
          </p:nvPr>
        </p:nvSpPr>
        <p:spPr>
          <a:xfrm>
            <a:off x="295820" y="-91829"/>
            <a:ext cx="11087334" cy="1325563"/>
          </a:xfrm>
        </p:spPr>
        <p:txBody>
          <a:bodyPr>
            <a:normAutofit/>
          </a:bodyPr>
          <a:lstStyle/>
          <a:p>
            <a:pPr algn="ctr"/>
            <a:r>
              <a:rPr lang="en-US" altLang="zh-CN" sz="4000" b="1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A. Noble Truth of Suffering (Dukkha </a:t>
            </a:r>
            <a:r>
              <a:rPr lang="en-US" altLang="zh-CN" sz="4000" b="1" dirty="0" err="1">
                <a:solidFill>
                  <a:schemeClr val="bg1"/>
                </a:solidFill>
                <a:latin typeface="+mn-lt"/>
                <a:ea typeface="+mn-ea"/>
                <a:cs typeface="+mn-cs"/>
              </a:rPr>
              <a:t>Ariya</a:t>
            </a:r>
            <a:r>
              <a:rPr lang="en-US" altLang="zh-CN" sz="4000" b="1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altLang="zh-CN" sz="4000" b="1" dirty="0" err="1">
                <a:solidFill>
                  <a:schemeClr val="bg1"/>
                </a:solidFill>
                <a:latin typeface="+mn-lt"/>
                <a:ea typeface="+mn-ea"/>
                <a:cs typeface="+mn-cs"/>
              </a:rPr>
              <a:t>Sacca</a:t>
            </a:r>
            <a:r>
              <a:rPr lang="en-US" altLang="zh-CN" sz="4000" b="1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)</a:t>
            </a:r>
            <a:endParaRPr lang="zh-CN" altLang="en-US" sz="4000" b="1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6" name="標題 5"/>
          <p:cNvSpPr txBox="1">
            <a:spLocks/>
          </p:cNvSpPr>
          <p:nvPr/>
        </p:nvSpPr>
        <p:spPr>
          <a:xfrm>
            <a:off x="1676400" y="793757"/>
            <a:ext cx="10515600" cy="17720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zh-CN" sz="3200" b="1" dirty="0" smtClean="0">
                <a:solidFill>
                  <a:schemeClr val="bg1"/>
                </a:solidFill>
              </a:rPr>
              <a:t>—</a:t>
            </a:r>
            <a:r>
              <a:rPr lang="en-US" altLang="zh-CN" sz="3200" b="1" i="1" dirty="0" err="1" smtClean="0">
                <a:solidFill>
                  <a:schemeClr val="bg1"/>
                </a:solidFill>
              </a:rPr>
              <a:t>Sacca</a:t>
            </a:r>
            <a:r>
              <a:rPr lang="en-US" altLang="zh-CN" sz="3200" b="1" i="1" dirty="0" smtClean="0">
                <a:solidFill>
                  <a:schemeClr val="bg1"/>
                </a:solidFill>
              </a:rPr>
              <a:t> </a:t>
            </a:r>
            <a:r>
              <a:rPr lang="en-US" altLang="zh-CN" sz="3200" b="1" i="1" dirty="0" err="1" smtClean="0">
                <a:solidFill>
                  <a:schemeClr val="bg1"/>
                </a:solidFill>
              </a:rPr>
              <a:t>Vibhanga</a:t>
            </a:r>
            <a:r>
              <a:rPr lang="en-US" altLang="zh-CN" sz="3200" b="1" i="1" dirty="0" smtClean="0">
                <a:solidFill>
                  <a:schemeClr val="bg1"/>
                </a:solidFill>
              </a:rPr>
              <a:t> </a:t>
            </a:r>
            <a:r>
              <a:rPr lang="en-US" altLang="zh-CN" sz="3200" b="1" i="1" dirty="0" err="1" smtClean="0">
                <a:solidFill>
                  <a:schemeClr val="bg1"/>
                </a:solidFill>
              </a:rPr>
              <a:t>Sutta</a:t>
            </a:r>
            <a:endParaRPr lang="zh-CN" altLang="en-US" sz="3200" i="1" dirty="0">
              <a:solidFill>
                <a:schemeClr val="bg1"/>
              </a:solidFill>
            </a:endParaRPr>
          </a:p>
          <a:p>
            <a:pPr algn="ctr"/>
            <a:r>
              <a:rPr lang="en-US" altLang="zh-CN" sz="3200" b="1" dirty="0" smtClean="0">
                <a:solidFill>
                  <a:schemeClr val="bg1"/>
                </a:solidFill>
              </a:rPr>
              <a:t>(</a:t>
            </a:r>
            <a:r>
              <a:rPr lang="en-US" altLang="zh-CN" sz="3200" b="1" i="1" dirty="0" smtClean="0">
                <a:solidFill>
                  <a:schemeClr val="bg1"/>
                </a:solidFill>
              </a:rPr>
              <a:t>The </a:t>
            </a:r>
            <a:r>
              <a:rPr lang="en-US" altLang="zh-CN" sz="3200" b="1" i="1" dirty="0">
                <a:solidFill>
                  <a:schemeClr val="bg1"/>
                </a:solidFill>
              </a:rPr>
              <a:t>Discourse of the Analysis of the </a:t>
            </a:r>
            <a:r>
              <a:rPr lang="en-US" altLang="zh-CN" sz="3200" b="1" i="1" dirty="0" smtClean="0">
                <a:solidFill>
                  <a:schemeClr val="bg1"/>
                </a:solidFill>
              </a:rPr>
              <a:t>Truths</a:t>
            </a:r>
            <a:r>
              <a:rPr lang="en-US" altLang="zh-CN" sz="3200" b="1" dirty="0" smtClean="0">
                <a:solidFill>
                  <a:schemeClr val="bg1"/>
                </a:solidFill>
              </a:rPr>
              <a:t>) </a:t>
            </a:r>
          </a:p>
          <a:p>
            <a:pPr algn="ctr"/>
            <a:r>
              <a:rPr lang="en-US" altLang="zh-CN" sz="3200" b="1" dirty="0" smtClean="0">
                <a:solidFill>
                  <a:schemeClr val="bg1"/>
                </a:solidFill>
              </a:rPr>
              <a:t>– </a:t>
            </a:r>
            <a:r>
              <a:rPr lang="en-US" altLang="zh-CN" sz="3200" b="1" dirty="0">
                <a:solidFill>
                  <a:schemeClr val="bg1"/>
                </a:solidFill>
              </a:rPr>
              <a:t>from </a:t>
            </a:r>
            <a:r>
              <a:rPr lang="en-US" altLang="zh-CN" sz="3200" b="1" dirty="0" err="1">
                <a:solidFill>
                  <a:schemeClr val="bg1"/>
                </a:solidFill>
              </a:rPr>
              <a:t>Majjhima</a:t>
            </a:r>
            <a:r>
              <a:rPr lang="en-US" altLang="zh-CN" sz="3200" b="1" dirty="0">
                <a:solidFill>
                  <a:schemeClr val="bg1"/>
                </a:solidFill>
              </a:rPr>
              <a:t> </a:t>
            </a:r>
            <a:r>
              <a:rPr lang="en-US" altLang="zh-CN" sz="3200" b="1" dirty="0" err="1" smtClean="0">
                <a:solidFill>
                  <a:schemeClr val="bg1"/>
                </a:solidFill>
              </a:rPr>
              <a:t>Nikaya</a:t>
            </a:r>
            <a:r>
              <a:rPr lang="en-US" altLang="zh-CN" sz="3200" b="1" dirty="0" smtClean="0">
                <a:solidFill>
                  <a:schemeClr val="bg1"/>
                </a:solidFill>
              </a:rPr>
              <a:t> </a:t>
            </a:r>
            <a:r>
              <a:rPr lang="en-US" altLang="zh-CN" sz="3200" b="1" dirty="0">
                <a:solidFill>
                  <a:schemeClr val="bg1"/>
                </a:solidFill>
              </a:rPr>
              <a:t>3, </a:t>
            </a:r>
            <a:r>
              <a:rPr lang="en-US" altLang="zh-CN" sz="3200" b="1" dirty="0" err="1">
                <a:solidFill>
                  <a:schemeClr val="bg1"/>
                </a:solidFill>
              </a:rPr>
              <a:t>Uparipaṇṇāsa</a:t>
            </a:r>
            <a:r>
              <a:rPr lang="en-US" altLang="zh-CN" sz="3200" b="1" dirty="0">
                <a:solidFill>
                  <a:schemeClr val="bg1"/>
                </a:solidFill>
              </a:rPr>
              <a:t> 4, </a:t>
            </a:r>
            <a:r>
              <a:rPr lang="en-US" altLang="zh-CN" sz="3200" b="1" dirty="0" err="1">
                <a:solidFill>
                  <a:schemeClr val="bg1"/>
                </a:solidFill>
              </a:rPr>
              <a:t>Vibhaṅga</a:t>
            </a:r>
            <a:r>
              <a:rPr lang="en-US" altLang="zh-CN" sz="3200" b="1" dirty="0">
                <a:solidFill>
                  <a:schemeClr val="bg1"/>
                </a:solidFill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</a:rPr>
              <a:t>Vagga</a:t>
            </a:r>
            <a:r>
              <a:rPr lang="en-US" altLang="zh-CN" sz="3200" b="1" dirty="0">
                <a:solidFill>
                  <a:schemeClr val="bg1"/>
                </a:solidFill>
              </a:rPr>
              <a:t> 11</a:t>
            </a:r>
            <a:endParaRPr lang="zh-CN" altLang="en-US" sz="3200" dirty="0">
              <a:solidFill>
                <a:schemeClr val="bg1"/>
              </a:solidFill>
            </a:endParaRPr>
          </a:p>
        </p:txBody>
      </p:sp>
      <p:sp>
        <p:nvSpPr>
          <p:cNvPr id="17" name="標題 5"/>
          <p:cNvSpPr txBox="1">
            <a:spLocks/>
          </p:cNvSpPr>
          <p:nvPr/>
        </p:nvSpPr>
        <p:spPr>
          <a:xfrm>
            <a:off x="295820" y="2855870"/>
            <a:ext cx="7251853" cy="7198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dirty="0">
                <a:solidFill>
                  <a:schemeClr val="bg1"/>
                </a:solidFill>
                <a:latin typeface="Calibri (本文)"/>
              </a:rPr>
              <a:t> </a:t>
            </a:r>
            <a:r>
              <a:rPr lang="en-US" altLang="zh-CN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1. Birth is suffering.</a:t>
            </a:r>
          </a:p>
        </p:txBody>
      </p:sp>
      <p:sp>
        <p:nvSpPr>
          <p:cNvPr id="7" name="內容版面配置區 2"/>
          <p:cNvSpPr txBox="1">
            <a:spLocks/>
          </p:cNvSpPr>
          <p:nvPr/>
        </p:nvSpPr>
        <p:spPr>
          <a:xfrm>
            <a:off x="493882" y="965201"/>
            <a:ext cx="11895674" cy="843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8" name="內容版面配置區 2"/>
          <p:cNvSpPr txBox="1">
            <a:spLocks/>
          </p:cNvSpPr>
          <p:nvPr/>
        </p:nvSpPr>
        <p:spPr>
          <a:xfrm>
            <a:off x="646282" y="1117601"/>
            <a:ext cx="11895674" cy="843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zh-CN" altLang="en-US" sz="3600" dirty="0">
              <a:solidFill>
                <a:schemeClr val="bg1"/>
              </a:solidFill>
            </a:endParaRP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4413" y="2834956"/>
            <a:ext cx="3752850" cy="3867150"/>
          </a:xfrm>
          <a:prstGeom prst="rect">
            <a:avLst/>
          </a:prstGeom>
        </p:spPr>
      </p:pic>
      <p:sp>
        <p:nvSpPr>
          <p:cNvPr id="11" name="標題 5"/>
          <p:cNvSpPr txBox="1">
            <a:spLocks/>
          </p:cNvSpPr>
          <p:nvPr/>
        </p:nvSpPr>
        <p:spPr>
          <a:xfrm>
            <a:off x="867554" y="3476636"/>
            <a:ext cx="7251853" cy="32496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What is birth?</a:t>
            </a:r>
          </a:p>
          <a:p>
            <a:r>
              <a:rPr lang="en-US" altLang="zh-CN" sz="3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 Being </a:t>
            </a:r>
            <a:r>
              <a:rPr lang="en-US" altLang="zh-CN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born, </a:t>
            </a:r>
            <a:r>
              <a:rPr lang="en-US" altLang="zh-CN" sz="3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becoming</a:t>
            </a:r>
            <a:r>
              <a:rPr lang="en-US" altLang="zh-CN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US" altLang="zh-CN" sz="3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descending, generating</a:t>
            </a:r>
            <a:r>
              <a:rPr lang="en-US" altLang="zh-CN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, manifesting of </a:t>
            </a:r>
            <a:r>
              <a:rPr lang="en-US" altLang="zh-CN" sz="3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the aggregates</a:t>
            </a:r>
            <a:r>
              <a:rPr lang="en-US" altLang="zh-CN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, obtaining </a:t>
            </a:r>
            <a:r>
              <a:rPr lang="en-US" altLang="zh-CN" sz="3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the sense-bases </a:t>
            </a:r>
            <a:r>
              <a:rPr lang="en-US" altLang="zh-CN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of various </a:t>
            </a:r>
            <a:r>
              <a:rPr lang="en-US" altLang="zh-CN" sz="3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beings.  </a:t>
            </a:r>
            <a:endParaRPr lang="en-US" altLang="zh-CN" sz="3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39635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內容版面配置區 2"/>
          <p:cNvSpPr txBox="1">
            <a:spLocks/>
          </p:cNvSpPr>
          <p:nvPr/>
        </p:nvSpPr>
        <p:spPr>
          <a:xfrm>
            <a:off x="1247532" y="1889933"/>
            <a:ext cx="6212962" cy="41000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3600" dirty="0" smtClean="0">
                <a:solidFill>
                  <a:schemeClr val="bg1"/>
                </a:solidFill>
              </a:rPr>
              <a:t>What is decay: </a:t>
            </a:r>
          </a:p>
          <a:p>
            <a:pPr marL="0" indent="0">
              <a:buNone/>
            </a:pPr>
            <a:r>
              <a:rPr lang="en-US" altLang="zh-CN" sz="3600" dirty="0" smtClean="0">
                <a:solidFill>
                  <a:schemeClr val="bg1"/>
                </a:solidFill>
              </a:rPr>
              <a:t>Ageing</a:t>
            </a:r>
            <a:r>
              <a:rPr lang="en-US" altLang="zh-CN" sz="3600" dirty="0">
                <a:solidFill>
                  <a:schemeClr val="bg1"/>
                </a:solidFill>
              </a:rPr>
              <a:t>, decaying, broken teeth, grey hair, wrinkled skin, the dwindling away of one’s years, </a:t>
            </a:r>
            <a:r>
              <a:rPr lang="en-US" altLang="zh-CN" sz="3600" dirty="0" smtClean="0">
                <a:solidFill>
                  <a:schemeClr val="bg1"/>
                </a:solidFill>
              </a:rPr>
              <a:t>the weakness </a:t>
            </a:r>
            <a:r>
              <a:rPr lang="en-US" altLang="zh-CN" sz="3600" dirty="0">
                <a:solidFill>
                  <a:schemeClr val="bg1"/>
                </a:solidFill>
              </a:rPr>
              <a:t>of the sense-faculties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4" name="內容版面配置區 2"/>
          <p:cNvSpPr txBox="1">
            <a:spLocks/>
          </p:cNvSpPr>
          <p:nvPr/>
        </p:nvSpPr>
        <p:spPr>
          <a:xfrm>
            <a:off x="686896" y="770680"/>
            <a:ext cx="10506357" cy="843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3600" dirty="0" smtClean="0">
                <a:solidFill>
                  <a:schemeClr val="bg1"/>
                </a:solidFill>
              </a:rPr>
              <a:t>2. Decay </a:t>
            </a:r>
            <a:r>
              <a:rPr lang="en-US" altLang="zh-CN" sz="3600" dirty="0">
                <a:solidFill>
                  <a:schemeClr val="bg1"/>
                </a:solidFill>
              </a:rPr>
              <a:t>is </a:t>
            </a:r>
            <a:r>
              <a:rPr lang="en-US" altLang="zh-CN" sz="3600" dirty="0" smtClean="0">
                <a:solidFill>
                  <a:schemeClr val="bg1"/>
                </a:solidFill>
              </a:rPr>
              <a:t>suffering.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1130" y="1523845"/>
            <a:ext cx="3099236" cy="4319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7600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5"/>
          <p:cNvSpPr txBox="1">
            <a:spLocks/>
          </p:cNvSpPr>
          <p:nvPr/>
        </p:nvSpPr>
        <p:spPr>
          <a:xfrm>
            <a:off x="834845" y="1843876"/>
            <a:ext cx="5782931" cy="42469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What </a:t>
            </a:r>
            <a:r>
              <a:rPr lang="en-US" altLang="zh-CN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is death</a:t>
            </a:r>
            <a:r>
              <a:rPr lang="en-US" altLang="zh-CN" sz="3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?</a:t>
            </a:r>
          </a:p>
          <a:p>
            <a:r>
              <a:rPr lang="en-US" altLang="zh-CN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Falling away, passing away, breaking up, disappearance, death, dying, one’s time being </a:t>
            </a:r>
            <a:r>
              <a:rPr lang="en-US" altLang="zh-CN" sz="3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up, </a:t>
            </a:r>
            <a:r>
              <a:rPr lang="en-US" altLang="zh-CN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breaking up of the aggregates, discarding of the </a:t>
            </a:r>
            <a:r>
              <a:rPr lang="en-US" altLang="zh-CN" sz="3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body</a:t>
            </a:r>
            <a:r>
              <a:rPr lang="en-US" altLang="zh-CN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.</a:t>
            </a:r>
          </a:p>
        </p:txBody>
      </p:sp>
      <p:sp>
        <p:nvSpPr>
          <p:cNvPr id="6" name="標題 5"/>
          <p:cNvSpPr txBox="1">
            <a:spLocks/>
          </p:cNvSpPr>
          <p:nvPr/>
        </p:nvSpPr>
        <p:spPr>
          <a:xfrm>
            <a:off x="493882" y="645562"/>
            <a:ext cx="10515600" cy="956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dirty="0">
                <a:solidFill>
                  <a:schemeClr val="bg1"/>
                </a:solidFill>
                <a:latin typeface="Calibri (本文)"/>
              </a:rPr>
              <a:t> </a:t>
            </a:r>
            <a:r>
              <a:rPr lang="en-US" altLang="zh-CN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3. Death is suffering.  </a:t>
            </a:r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0882" y="2266132"/>
            <a:ext cx="5123369" cy="3154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2168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557939" y="1580827"/>
            <a:ext cx="10515600" cy="119771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What is </a:t>
            </a:r>
            <a:r>
              <a:rPr lang="en-US" altLang="zh-CN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association with the unpleasant</a:t>
            </a:r>
            <a:r>
              <a:rPr lang="en-US" altLang="zh-CN" sz="3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?</a:t>
            </a:r>
            <a:endParaRPr lang="zh-CN" altLang="en-US" sz="3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標題 5"/>
          <p:cNvSpPr txBox="1">
            <a:spLocks/>
          </p:cNvSpPr>
          <p:nvPr/>
        </p:nvSpPr>
        <p:spPr>
          <a:xfrm>
            <a:off x="322530" y="523495"/>
            <a:ext cx="10541782" cy="12898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4. </a:t>
            </a:r>
            <a:r>
              <a:rPr lang="en-US" altLang="zh-CN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To be associated with the unpleasant </a:t>
            </a:r>
            <a:r>
              <a:rPr lang="en-US" altLang="zh-CN" sz="3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is suffering</a:t>
            </a:r>
            <a:r>
              <a:rPr lang="zh-CN" altLang="en-US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。</a:t>
            </a:r>
            <a:endParaRPr lang="en-US" altLang="zh-CN" sz="3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標題 5"/>
          <p:cNvSpPr txBox="1">
            <a:spLocks/>
          </p:cNvSpPr>
          <p:nvPr/>
        </p:nvSpPr>
        <p:spPr>
          <a:xfrm>
            <a:off x="977669" y="2337658"/>
            <a:ext cx="6888997" cy="4187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Whoever </a:t>
            </a:r>
            <a:r>
              <a:rPr lang="en-US" altLang="zh-CN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has undesired, disliked, unpleasant sights, sounds, smells, tastes, touch or </a:t>
            </a:r>
            <a:r>
              <a:rPr lang="en-US" altLang="zh-CN" sz="3600" dirty="0" err="1">
                <a:solidFill>
                  <a:schemeClr val="bg1"/>
                </a:solidFill>
                <a:latin typeface="+mn-lt"/>
                <a:ea typeface="+mn-ea"/>
                <a:cs typeface="+mn-cs"/>
              </a:rPr>
              <a:t>mindobjects</a:t>
            </a:r>
            <a:r>
              <a:rPr lang="en-US" altLang="zh-CN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, or encountering, meeting, associating with, mixing with those who wish one ill, harm, discomfort, insecurity.</a:t>
            </a:r>
            <a:endParaRPr lang="zh-CN" altLang="en-US" sz="3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4371" y="3053595"/>
            <a:ext cx="4068303" cy="2755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75217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標題 5"/>
          <p:cNvSpPr txBox="1">
            <a:spLocks/>
          </p:cNvSpPr>
          <p:nvPr/>
        </p:nvSpPr>
        <p:spPr>
          <a:xfrm>
            <a:off x="431019" y="1494410"/>
            <a:ext cx="8136961" cy="6288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What is </a:t>
            </a:r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separation from the pleasant</a:t>
            </a:r>
            <a:r>
              <a:rPr lang="en-US" altLang="zh-CN" sz="4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?</a:t>
            </a:r>
            <a:endParaRPr lang="en-US" altLang="zh-CN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標題 5"/>
          <p:cNvSpPr txBox="1">
            <a:spLocks/>
          </p:cNvSpPr>
          <p:nvPr/>
        </p:nvSpPr>
        <p:spPr>
          <a:xfrm>
            <a:off x="232123" y="156781"/>
            <a:ext cx="11711903" cy="14973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5. To </a:t>
            </a:r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be separated from the pleasant is </a:t>
            </a:r>
            <a:r>
              <a:rPr lang="en-US" altLang="zh-CN" sz="4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suffering.</a:t>
            </a:r>
            <a:endParaRPr lang="en-US" altLang="zh-CN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標題 5"/>
          <p:cNvSpPr txBox="1">
            <a:spLocks/>
          </p:cNvSpPr>
          <p:nvPr/>
        </p:nvSpPr>
        <p:spPr>
          <a:xfrm>
            <a:off x="431019" y="2107770"/>
            <a:ext cx="7597103" cy="44790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Whoever </a:t>
            </a:r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has desirable, likeable, pleasant sights, sounds, smells, tastes, touch or </a:t>
            </a:r>
            <a:r>
              <a:rPr lang="en-US" altLang="zh-CN" sz="4600" dirty="0" err="1">
                <a:solidFill>
                  <a:schemeClr val="bg1"/>
                </a:solidFill>
                <a:latin typeface="+mn-lt"/>
                <a:ea typeface="+mn-ea"/>
                <a:cs typeface="+mn-cs"/>
              </a:rPr>
              <a:t>mindobjects</a:t>
            </a:r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, or encountering, meeting, associating with, mixing with those who wish one well, good</a:t>
            </a:r>
            <a:r>
              <a:rPr lang="en-US" altLang="zh-CN" sz="4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, comfort</a:t>
            </a:r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, security: mother or father or brother or sister or friends or colleagues or blood-relations, </a:t>
            </a:r>
            <a:r>
              <a:rPr lang="en-US" altLang="zh-CN" sz="4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and is </a:t>
            </a:r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then deprived of such concourse, intercourse, connection, union.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3148" y="2062405"/>
            <a:ext cx="3933825" cy="4524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084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650578" y="448585"/>
            <a:ext cx="10515600" cy="9772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6. Not </a:t>
            </a:r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getting what one wants is </a:t>
            </a:r>
            <a:r>
              <a:rPr lang="en-US" altLang="zh-CN" sz="4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suffering</a:t>
            </a:r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.</a:t>
            </a:r>
          </a:p>
        </p:txBody>
      </p:sp>
      <p:sp>
        <p:nvSpPr>
          <p:cNvPr id="5" name="標題 5"/>
          <p:cNvSpPr txBox="1">
            <a:spLocks/>
          </p:cNvSpPr>
          <p:nvPr/>
        </p:nvSpPr>
        <p:spPr>
          <a:xfrm>
            <a:off x="325114" y="1567909"/>
            <a:ext cx="8400432" cy="6853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What is </a:t>
            </a:r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not getting what one wants</a:t>
            </a:r>
            <a:r>
              <a:rPr lang="en-US" altLang="zh-CN" sz="4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?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標題 5"/>
          <p:cNvSpPr txBox="1">
            <a:spLocks/>
          </p:cNvSpPr>
          <p:nvPr/>
        </p:nvSpPr>
        <p:spPr>
          <a:xfrm>
            <a:off x="325114" y="2395345"/>
            <a:ext cx="7842493" cy="41664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In </a:t>
            </a:r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beings subject to birth, </a:t>
            </a:r>
            <a:r>
              <a:rPr lang="en-US" altLang="zh-CN" sz="4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decay, disease, death, sorrow, lamentation, pain, anguish and despair, </a:t>
            </a:r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this wish arises:</a:t>
            </a:r>
          </a:p>
          <a:p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‘O that we were not subject to birth</a:t>
            </a:r>
            <a:r>
              <a:rPr lang="en-US" altLang="zh-CN" sz="4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en-US" altLang="zh-CN" sz="4600" dirty="0" err="1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etc</a:t>
            </a:r>
            <a:r>
              <a:rPr lang="en-US" altLang="zh-CN" sz="4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!’</a:t>
            </a:r>
            <a:endParaRPr lang="en-US" altLang="zh-CN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But this cannot be won by wishing—that is not getting what one wants</a:t>
            </a:r>
            <a:r>
              <a:rPr lang="en-US" altLang="zh-CN" sz="4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.</a:t>
            </a:r>
            <a:endParaRPr lang="en-US" altLang="zh-CN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8" name="圖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1550" y="1910594"/>
            <a:ext cx="3600450" cy="491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1096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635080" y="479583"/>
            <a:ext cx="10515600" cy="17720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7. sorrow</a:t>
            </a:r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, lamentation, physical pain, mental pain, and despair are </a:t>
            </a:r>
            <a:r>
              <a:rPr lang="en-US" altLang="zh-CN" sz="4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suffering.</a:t>
            </a:r>
            <a:endParaRPr lang="en-US" altLang="zh-CN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0116" y="2530562"/>
            <a:ext cx="2447925" cy="1838325"/>
          </a:xfrm>
          <a:prstGeom prst="rect">
            <a:avLst/>
          </a:prstGeom>
        </p:spPr>
      </p:pic>
      <p:pic>
        <p:nvPicPr>
          <p:cNvPr id="8" name="圖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0729" y="4647853"/>
            <a:ext cx="2522046" cy="1790054"/>
          </a:xfrm>
          <a:prstGeom prst="rect">
            <a:avLst/>
          </a:prstGeom>
        </p:spPr>
      </p:pic>
      <p:pic>
        <p:nvPicPr>
          <p:cNvPr id="9" name="圖片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53270" y="2225860"/>
            <a:ext cx="2328302" cy="2143026"/>
          </a:xfrm>
          <a:prstGeom prst="rect">
            <a:avLst/>
          </a:prstGeom>
        </p:spPr>
      </p:pic>
      <p:pic>
        <p:nvPicPr>
          <p:cNvPr id="10" name="圖片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13391" y="4641453"/>
            <a:ext cx="2493899" cy="1796453"/>
          </a:xfrm>
          <a:prstGeom prst="rect">
            <a:avLst/>
          </a:prstGeom>
        </p:spPr>
      </p:pic>
      <p:pic>
        <p:nvPicPr>
          <p:cNvPr id="11" name="圖片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46482" y="2530562"/>
            <a:ext cx="2882579" cy="1838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3505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614766" y="231610"/>
            <a:ext cx="11174278" cy="17720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8. In </a:t>
            </a:r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short, the five aggregates of </a:t>
            </a:r>
            <a:r>
              <a:rPr lang="en-US" altLang="zh-CN" sz="4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clinging </a:t>
            </a:r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are </a:t>
            </a:r>
            <a:r>
              <a:rPr lang="en-US" altLang="zh-CN" sz="4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suffering.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標題 5"/>
          <p:cNvSpPr txBox="1">
            <a:spLocks/>
          </p:cNvSpPr>
          <p:nvPr/>
        </p:nvSpPr>
        <p:spPr>
          <a:xfrm>
            <a:off x="720671" y="1864475"/>
            <a:ext cx="10962468" cy="47149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what </a:t>
            </a:r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are, the five aggregates of clinging in brief?</a:t>
            </a:r>
          </a:p>
          <a:p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They are as follows:</a:t>
            </a:r>
          </a:p>
          <a:p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the aggregate of clinging that is </a:t>
            </a:r>
            <a:r>
              <a:rPr lang="en-US" altLang="zh-CN" sz="4600" u="sng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form</a:t>
            </a:r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,</a:t>
            </a:r>
          </a:p>
          <a:p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the aggregate of clinging that is </a:t>
            </a:r>
            <a:r>
              <a:rPr lang="en-US" altLang="zh-CN" sz="4600" u="sng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feeling</a:t>
            </a:r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,</a:t>
            </a:r>
          </a:p>
          <a:p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the aggregate of clinging that is </a:t>
            </a:r>
            <a:r>
              <a:rPr lang="en-US" altLang="zh-CN" sz="4600" u="sng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perception</a:t>
            </a:r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,</a:t>
            </a:r>
          </a:p>
          <a:p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the aggregate of clinging that is </a:t>
            </a:r>
            <a:r>
              <a:rPr lang="en-US" altLang="zh-CN" sz="4600" u="sng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formations</a:t>
            </a:r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,</a:t>
            </a:r>
          </a:p>
          <a:p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the aggregate of clinging that is </a:t>
            </a:r>
            <a:r>
              <a:rPr lang="en-US" altLang="zh-CN" sz="4600" u="sng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consciousness</a:t>
            </a:r>
            <a:r>
              <a:rPr lang="en-US" altLang="zh-CN" sz="4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.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61972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715502" y="543100"/>
            <a:ext cx="8526651" cy="11611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600" b="1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Three Kinds of Suffering</a:t>
            </a:r>
            <a:endParaRPr lang="zh-CN" altLang="en-US" sz="4600" b="1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標題 5"/>
          <p:cNvSpPr txBox="1">
            <a:spLocks/>
          </p:cNvSpPr>
          <p:nvPr/>
        </p:nvSpPr>
        <p:spPr>
          <a:xfrm>
            <a:off x="3764964" y="1678307"/>
            <a:ext cx="7285899" cy="7962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600" dirty="0">
                <a:solidFill>
                  <a:schemeClr val="bg1"/>
                </a:solidFill>
              </a:rPr>
              <a:t>——</a:t>
            </a:r>
            <a:r>
              <a:rPr lang="en-US" altLang="zh-CN" sz="4600" i="1" dirty="0" err="1" smtClean="0">
                <a:solidFill>
                  <a:schemeClr val="bg1"/>
                </a:solidFill>
              </a:rPr>
              <a:t>Samyutta</a:t>
            </a:r>
            <a:r>
              <a:rPr lang="en-US" altLang="zh-CN" sz="4600" i="1" dirty="0" smtClean="0">
                <a:solidFill>
                  <a:schemeClr val="bg1"/>
                </a:solidFill>
              </a:rPr>
              <a:t> </a:t>
            </a:r>
            <a:r>
              <a:rPr lang="en-US" altLang="zh-CN" sz="4600" i="1" dirty="0" err="1" smtClean="0">
                <a:solidFill>
                  <a:schemeClr val="bg1"/>
                </a:solidFill>
              </a:rPr>
              <a:t>Nikaya</a:t>
            </a:r>
            <a:r>
              <a:rPr lang="en-US" altLang="zh-CN" sz="4600" i="1" dirty="0" smtClean="0">
                <a:solidFill>
                  <a:schemeClr val="bg1"/>
                </a:solidFill>
              </a:rPr>
              <a:t> </a:t>
            </a:r>
            <a:r>
              <a:rPr lang="en-US" altLang="zh-CN" sz="4600" i="1" dirty="0">
                <a:solidFill>
                  <a:schemeClr val="bg1"/>
                </a:solidFill>
              </a:rPr>
              <a:t>45.165: </a:t>
            </a:r>
            <a:r>
              <a:rPr lang="en-US" altLang="zh-CN" sz="4600" i="1" dirty="0" err="1">
                <a:solidFill>
                  <a:schemeClr val="bg1"/>
                </a:solidFill>
              </a:rPr>
              <a:t>Dukkhata</a:t>
            </a:r>
            <a:r>
              <a:rPr lang="en-US" altLang="zh-CN" sz="4600" i="1" dirty="0">
                <a:solidFill>
                  <a:schemeClr val="bg1"/>
                </a:solidFill>
              </a:rPr>
              <a:t> </a:t>
            </a:r>
            <a:r>
              <a:rPr lang="en-US" altLang="zh-CN" sz="4600" i="1" dirty="0" err="1">
                <a:solidFill>
                  <a:schemeClr val="bg1"/>
                </a:solidFill>
              </a:rPr>
              <a:t>Sutta</a:t>
            </a:r>
            <a:r>
              <a:rPr lang="en-US" altLang="zh-CN" sz="4600" i="1" dirty="0">
                <a:solidFill>
                  <a:schemeClr val="bg1"/>
                </a:solidFill>
              </a:rPr>
              <a:t> </a:t>
            </a:r>
            <a:endParaRPr lang="zh-CN" altLang="en-US" sz="4600" i="1" dirty="0">
              <a:solidFill>
                <a:schemeClr val="bg1"/>
              </a:solidFill>
            </a:endParaRPr>
          </a:p>
        </p:txBody>
      </p:sp>
      <p:sp>
        <p:nvSpPr>
          <p:cNvPr id="6" name="標題 5"/>
          <p:cNvSpPr txBox="1">
            <a:spLocks/>
          </p:cNvSpPr>
          <p:nvPr/>
        </p:nvSpPr>
        <p:spPr>
          <a:xfrm>
            <a:off x="715502" y="3541356"/>
            <a:ext cx="11331845" cy="12721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600" dirty="0" smtClean="0">
                <a:solidFill>
                  <a:schemeClr val="bg1"/>
                </a:solidFill>
              </a:rPr>
              <a:t>2</a:t>
            </a:r>
            <a:r>
              <a:rPr lang="en-US" altLang="zh-CN" sz="4600" dirty="0">
                <a:solidFill>
                  <a:schemeClr val="bg1"/>
                </a:solidFill>
              </a:rPr>
              <a:t>. </a:t>
            </a:r>
            <a:r>
              <a:rPr lang="en-US" altLang="zh-CN" sz="4600" dirty="0" smtClean="0">
                <a:solidFill>
                  <a:schemeClr val="bg1"/>
                </a:solidFill>
              </a:rPr>
              <a:t>Suffering </a:t>
            </a:r>
            <a:r>
              <a:rPr lang="en-US" altLang="zh-CN" sz="4600" dirty="0">
                <a:solidFill>
                  <a:schemeClr val="bg1"/>
                </a:solidFill>
              </a:rPr>
              <a:t>due to change (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Viparinama-dukkhata</a:t>
            </a:r>
            <a:r>
              <a:rPr lang="en-US" altLang="zh-CN" sz="4600" dirty="0">
                <a:solidFill>
                  <a:schemeClr val="bg1"/>
                </a:solidFill>
              </a:rPr>
              <a:t>)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標題 5"/>
          <p:cNvSpPr txBox="1">
            <a:spLocks/>
          </p:cNvSpPr>
          <p:nvPr/>
        </p:nvSpPr>
        <p:spPr>
          <a:xfrm>
            <a:off x="715502" y="4768309"/>
            <a:ext cx="10903062" cy="1585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600" dirty="0" smtClean="0">
                <a:solidFill>
                  <a:schemeClr val="bg1"/>
                </a:solidFill>
              </a:rPr>
              <a:t>3</a:t>
            </a:r>
            <a:r>
              <a:rPr lang="en-US" altLang="zh-CN" sz="4600" dirty="0">
                <a:solidFill>
                  <a:schemeClr val="bg1"/>
                </a:solidFill>
              </a:rPr>
              <a:t>. </a:t>
            </a:r>
            <a:r>
              <a:rPr lang="en-US" altLang="zh-CN" sz="4600" dirty="0" smtClean="0">
                <a:solidFill>
                  <a:schemeClr val="bg1"/>
                </a:solidFill>
              </a:rPr>
              <a:t>Suffering </a:t>
            </a:r>
            <a:r>
              <a:rPr lang="en-US" altLang="zh-CN" sz="4600" dirty="0">
                <a:solidFill>
                  <a:schemeClr val="bg1"/>
                </a:solidFill>
              </a:rPr>
              <a:t>caused by the formations </a:t>
            </a:r>
            <a:r>
              <a:rPr lang="en-US" altLang="zh-CN" sz="4600" dirty="0" smtClean="0">
                <a:solidFill>
                  <a:schemeClr val="bg1"/>
                </a:solidFill>
              </a:rPr>
              <a:t>(conditioned </a:t>
            </a:r>
            <a:r>
              <a:rPr lang="en-US" altLang="zh-CN" sz="4600" dirty="0">
                <a:solidFill>
                  <a:schemeClr val="bg1"/>
                </a:solidFill>
              </a:rPr>
              <a:t>existence</a:t>
            </a:r>
            <a:r>
              <a:rPr lang="en-US" altLang="zh-CN" sz="4600" dirty="0" smtClean="0">
                <a:solidFill>
                  <a:schemeClr val="bg1"/>
                </a:solidFill>
              </a:rPr>
              <a:t>)   (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Sankhara-dukkhata</a:t>
            </a:r>
            <a:r>
              <a:rPr lang="en-US" altLang="zh-CN" sz="4600" dirty="0">
                <a:solidFill>
                  <a:schemeClr val="bg1"/>
                </a:solidFill>
              </a:rPr>
              <a:t>)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標題 5"/>
          <p:cNvSpPr txBox="1">
            <a:spLocks/>
          </p:cNvSpPr>
          <p:nvPr/>
        </p:nvSpPr>
        <p:spPr>
          <a:xfrm>
            <a:off x="715502" y="2500373"/>
            <a:ext cx="10882395" cy="12721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600" dirty="0">
                <a:solidFill>
                  <a:schemeClr val="bg1"/>
                </a:solidFill>
              </a:rPr>
              <a:t>1. Suffering caused by pain (Dukkha-</a:t>
            </a:r>
            <a:r>
              <a:rPr lang="en-US" altLang="zh-CN" sz="4600" dirty="0" err="1">
                <a:solidFill>
                  <a:schemeClr val="bg1"/>
                </a:solidFill>
              </a:rPr>
              <a:t>dukkhata</a:t>
            </a:r>
            <a:r>
              <a:rPr lang="en-US" altLang="zh-CN" sz="4600" dirty="0">
                <a:solidFill>
                  <a:schemeClr val="bg1"/>
                </a:solidFill>
              </a:rPr>
              <a:t>)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左大括弧 9"/>
          <p:cNvSpPr/>
          <p:nvPr/>
        </p:nvSpPr>
        <p:spPr>
          <a:xfrm>
            <a:off x="286719" y="3136460"/>
            <a:ext cx="284781" cy="2311839"/>
          </a:xfrm>
          <a:prstGeom prst="leftBrac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961738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525002" y="557273"/>
            <a:ext cx="10882395" cy="12721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600" b="1" dirty="0" smtClean="0">
                <a:solidFill>
                  <a:schemeClr val="bg1"/>
                </a:solidFill>
              </a:rPr>
              <a:t>Three Worlds (Thirty-one Planes)</a:t>
            </a:r>
            <a:endParaRPr lang="zh-CN" altLang="en-US" sz="4600" b="1" dirty="0">
              <a:solidFill>
                <a:schemeClr val="bg1"/>
              </a:solidFill>
            </a:endParaRPr>
          </a:p>
        </p:txBody>
      </p:sp>
      <p:sp>
        <p:nvSpPr>
          <p:cNvPr id="5" name="標題 5"/>
          <p:cNvSpPr txBox="1">
            <a:spLocks/>
          </p:cNvSpPr>
          <p:nvPr/>
        </p:nvSpPr>
        <p:spPr>
          <a:xfrm>
            <a:off x="525001" y="1992373"/>
            <a:ext cx="11439691" cy="12721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600" dirty="0">
                <a:solidFill>
                  <a:schemeClr val="bg1"/>
                </a:solidFill>
              </a:rPr>
              <a:t>1. </a:t>
            </a:r>
            <a:r>
              <a:rPr lang="en-US" altLang="zh-CN" sz="4600" dirty="0" smtClean="0">
                <a:solidFill>
                  <a:schemeClr val="bg1"/>
                </a:solidFill>
              </a:rPr>
              <a:t>The sensuous world (Kama-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loka</a:t>
            </a:r>
            <a:r>
              <a:rPr lang="en-US" altLang="zh-CN" sz="4600" dirty="0" smtClean="0">
                <a:solidFill>
                  <a:schemeClr val="bg1"/>
                </a:solidFill>
              </a:rPr>
              <a:t>): 11 planes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標題 5"/>
          <p:cNvSpPr txBox="1">
            <a:spLocks/>
          </p:cNvSpPr>
          <p:nvPr/>
        </p:nvSpPr>
        <p:spPr>
          <a:xfrm>
            <a:off x="525002" y="3427473"/>
            <a:ext cx="10882395" cy="12721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600" dirty="0" smtClean="0">
                <a:solidFill>
                  <a:schemeClr val="bg1"/>
                </a:solidFill>
              </a:rPr>
              <a:t>2. Fine material world (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Rupa-loka</a:t>
            </a:r>
            <a:r>
              <a:rPr lang="en-US" altLang="zh-CN" sz="4600" dirty="0" smtClean="0">
                <a:solidFill>
                  <a:schemeClr val="bg1"/>
                </a:solidFill>
              </a:rPr>
              <a:t>): 16 planes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標題 5"/>
          <p:cNvSpPr txBox="1">
            <a:spLocks/>
          </p:cNvSpPr>
          <p:nvPr/>
        </p:nvSpPr>
        <p:spPr>
          <a:xfrm>
            <a:off x="504334" y="4900885"/>
            <a:ext cx="10882395" cy="12721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600" dirty="0" smtClean="0">
                <a:solidFill>
                  <a:schemeClr val="bg1"/>
                </a:solidFill>
              </a:rPr>
              <a:t>3. Immaterial world (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Arupa-loka</a:t>
            </a:r>
            <a:r>
              <a:rPr lang="en-US" altLang="zh-CN" sz="4600" dirty="0" smtClean="0">
                <a:solidFill>
                  <a:schemeClr val="bg1"/>
                </a:solidFill>
              </a:rPr>
              <a:t>): 4 planes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左大括弧 8"/>
          <p:cNvSpPr/>
          <p:nvPr/>
        </p:nvSpPr>
        <p:spPr>
          <a:xfrm>
            <a:off x="132374" y="2589046"/>
            <a:ext cx="392627" cy="3021340"/>
          </a:xfrm>
          <a:prstGeom prst="leftBrac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625309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370019" y="38738"/>
            <a:ext cx="11439691" cy="12721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600" dirty="0">
                <a:solidFill>
                  <a:schemeClr val="bg1"/>
                </a:solidFill>
              </a:rPr>
              <a:t>1. </a:t>
            </a:r>
            <a:r>
              <a:rPr lang="en-US" altLang="zh-CN" sz="4600" u="sng" dirty="0" smtClean="0">
                <a:solidFill>
                  <a:schemeClr val="bg1"/>
                </a:solidFill>
              </a:rPr>
              <a:t>The Sensuous World (Kama-</a:t>
            </a:r>
            <a:r>
              <a:rPr lang="en-US" altLang="zh-CN" sz="4600" u="sng" dirty="0" err="1" smtClean="0">
                <a:solidFill>
                  <a:schemeClr val="bg1"/>
                </a:solidFill>
              </a:rPr>
              <a:t>loka</a:t>
            </a:r>
            <a:r>
              <a:rPr lang="en-US" altLang="zh-CN" sz="4600" u="sng" dirty="0" smtClean="0">
                <a:solidFill>
                  <a:schemeClr val="bg1"/>
                </a:solidFill>
              </a:rPr>
              <a:t>): 11 planes</a:t>
            </a:r>
            <a:endParaRPr lang="zh-CN" altLang="en-US" sz="4600" u="sng" dirty="0">
              <a:solidFill>
                <a:schemeClr val="bg1"/>
              </a:solidFill>
            </a:endParaRPr>
          </a:p>
        </p:txBody>
      </p:sp>
      <p:sp>
        <p:nvSpPr>
          <p:cNvPr id="5" name="標題 5"/>
          <p:cNvSpPr txBox="1">
            <a:spLocks/>
          </p:cNvSpPr>
          <p:nvPr/>
        </p:nvSpPr>
        <p:spPr>
          <a:xfrm>
            <a:off x="240866" y="2918007"/>
            <a:ext cx="11439691" cy="658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>
              <a:buFont typeface="Wingdings" panose="05000000000000000000" pitchFamily="2" charset="2"/>
              <a:buChar char="Ø"/>
            </a:pPr>
            <a:r>
              <a:rPr lang="en-US" altLang="zh-CN" sz="4600" dirty="0" smtClean="0">
                <a:solidFill>
                  <a:schemeClr val="bg1"/>
                </a:solidFill>
              </a:rPr>
              <a:t>Human plane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標題 5"/>
          <p:cNvSpPr txBox="1">
            <a:spLocks/>
          </p:cNvSpPr>
          <p:nvPr/>
        </p:nvSpPr>
        <p:spPr>
          <a:xfrm>
            <a:off x="240867" y="1483124"/>
            <a:ext cx="11940799" cy="12458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>
              <a:buFont typeface="Wingdings" panose="05000000000000000000" pitchFamily="2" charset="2"/>
              <a:buChar char="Ø"/>
            </a:pPr>
            <a:r>
              <a:rPr lang="en-US" altLang="zh-CN" sz="4600" dirty="0">
                <a:solidFill>
                  <a:schemeClr val="bg1"/>
                </a:solidFill>
              </a:rPr>
              <a:t>F</a:t>
            </a:r>
            <a:r>
              <a:rPr lang="en-US" altLang="zh-CN" sz="4600" dirty="0" smtClean="0">
                <a:solidFill>
                  <a:schemeClr val="bg1"/>
                </a:solidFill>
              </a:rPr>
              <a:t>our woeful planes: </a:t>
            </a:r>
          </a:p>
          <a:p>
            <a:r>
              <a:rPr lang="en-US" altLang="zh-CN" sz="4600" dirty="0">
                <a:solidFill>
                  <a:schemeClr val="bg1"/>
                </a:solidFill>
              </a:rPr>
              <a:t> </a:t>
            </a:r>
            <a:r>
              <a:rPr lang="en-US" altLang="zh-CN" sz="4600" dirty="0" smtClean="0">
                <a:solidFill>
                  <a:schemeClr val="bg1"/>
                </a:solidFill>
              </a:rPr>
              <a:t>    hell, hungry ghosts, animals, demons (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asura</a:t>
            </a:r>
            <a:r>
              <a:rPr lang="en-US" altLang="zh-CN" sz="4600" dirty="0" smtClean="0">
                <a:solidFill>
                  <a:schemeClr val="bg1"/>
                </a:solidFill>
              </a:rPr>
              <a:t>)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標題 5"/>
          <p:cNvSpPr txBox="1">
            <a:spLocks/>
          </p:cNvSpPr>
          <p:nvPr/>
        </p:nvSpPr>
        <p:spPr>
          <a:xfrm>
            <a:off x="240866" y="3765698"/>
            <a:ext cx="11568844" cy="2929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>
              <a:buFont typeface="Wingdings" panose="05000000000000000000" pitchFamily="2" charset="2"/>
              <a:buChar char="Ø"/>
            </a:pPr>
            <a:r>
              <a:rPr lang="en-US" altLang="zh-CN" sz="4600" dirty="0" smtClean="0">
                <a:solidFill>
                  <a:schemeClr val="bg1"/>
                </a:solidFill>
              </a:rPr>
              <a:t>Six heavenly planes: heavens of four great kings, thirty-three spheres, 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yama</a:t>
            </a:r>
            <a:r>
              <a:rPr lang="en-US" altLang="zh-CN" sz="4600" dirty="0" smtClean="0">
                <a:solidFill>
                  <a:schemeClr val="bg1"/>
                </a:solidFill>
              </a:rPr>
              <a:t> devas, contented devas, devas delighting in creation, devas wielding power over the creation of others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13678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1000281" y="1526585"/>
            <a:ext cx="11568844" cy="50059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600" dirty="0" smtClean="0">
                <a:solidFill>
                  <a:schemeClr val="bg1"/>
                </a:solidFill>
              </a:rPr>
              <a:t>When </a:t>
            </a:r>
            <a:r>
              <a:rPr lang="en-US" altLang="zh-CN" sz="4600" dirty="0">
                <a:solidFill>
                  <a:schemeClr val="bg1"/>
                </a:solidFill>
              </a:rPr>
              <a:t>the devas are dying, there are five symptoms:</a:t>
            </a:r>
          </a:p>
          <a:p>
            <a:r>
              <a:rPr lang="en-US" altLang="zh-CN" sz="4600" dirty="0">
                <a:solidFill>
                  <a:schemeClr val="bg1"/>
                </a:solidFill>
              </a:rPr>
              <a:t>1. </a:t>
            </a:r>
            <a:r>
              <a:rPr lang="en-US" altLang="zh-CN" sz="4600" dirty="0" smtClean="0">
                <a:solidFill>
                  <a:schemeClr val="bg1"/>
                </a:solidFill>
              </a:rPr>
              <a:t>the </a:t>
            </a:r>
            <a:r>
              <a:rPr lang="en-US" altLang="zh-CN" sz="4600" dirty="0">
                <a:solidFill>
                  <a:schemeClr val="bg1"/>
                </a:solidFill>
              </a:rPr>
              <a:t>flowery crown withers</a:t>
            </a:r>
          </a:p>
          <a:p>
            <a:r>
              <a:rPr lang="en-US" altLang="zh-CN" sz="4600" dirty="0">
                <a:solidFill>
                  <a:schemeClr val="bg1"/>
                </a:solidFill>
              </a:rPr>
              <a:t>2. the clothes being dirty </a:t>
            </a:r>
          </a:p>
          <a:p>
            <a:r>
              <a:rPr lang="en-US" altLang="zh-CN" sz="4600" dirty="0">
                <a:solidFill>
                  <a:schemeClr val="bg1"/>
                </a:solidFill>
              </a:rPr>
              <a:t>3. having unpleasant smell in the body </a:t>
            </a:r>
          </a:p>
          <a:p>
            <a:r>
              <a:rPr lang="en-US" altLang="zh-CN" sz="4600" dirty="0">
                <a:solidFill>
                  <a:schemeClr val="bg1"/>
                </a:solidFill>
              </a:rPr>
              <a:t>4. sweating in </a:t>
            </a:r>
            <a:r>
              <a:rPr lang="en-US" altLang="zh-CN" sz="4600" dirty="0" smtClean="0">
                <a:solidFill>
                  <a:schemeClr val="bg1"/>
                </a:solidFill>
              </a:rPr>
              <a:t>armpits </a:t>
            </a:r>
            <a:endParaRPr lang="en-US" altLang="zh-CN" sz="4600" dirty="0">
              <a:solidFill>
                <a:schemeClr val="bg1"/>
              </a:solidFill>
            </a:endParaRPr>
          </a:p>
          <a:p>
            <a:r>
              <a:rPr lang="en-US" altLang="zh-CN" sz="4600" dirty="0">
                <a:solidFill>
                  <a:schemeClr val="bg1"/>
                </a:solidFill>
              </a:rPr>
              <a:t>5. b</a:t>
            </a:r>
            <a:r>
              <a:rPr lang="en-US" altLang="zh-CN" sz="4600" dirty="0" smtClean="0">
                <a:solidFill>
                  <a:schemeClr val="bg1"/>
                </a:solidFill>
              </a:rPr>
              <a:t>eing </a:t>
            </a:r>
            <a:r>
              <a:rPr lang="en-US" altLang="zh-CN" sz="4600" dirty="0">
                <a:solidFill>
                  <a:schemeClr val="bg1"/>
                </a:solidFill>
              </a:rPr>
              <a:t>unhappy in seat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標題 5"/>
          <p:cNvSpPr txBox="1">
            <a:spLocks/>
          </p:cNvSpPr>
          <p:nvPr/>
        </p:nvSpPr>
        <p:spPr>
          <a:xfrm>
            <a:off x="1000281" y="470117"/>
            <a:ext cx="8735236" cy="83949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600" u="sng" dirty="0">
                <a:solidFill>
                  <a:schemeClr val="bg1"/>
                </a:solidFill>
              </a:rPr>
              <a:t>Five </a:t>
            </a:r>
            <a:r>
              <a:rPr lang="en-US" altLang="zh-CN" sz="4600" u="sng" dirty="0" smtClean="0">
                <a:solidFill>
                  <a:schemeClr val="bg1"/>
                </a:solidFill>
              </a:rPr>
              <a:t>Signs </a:t>
            </a:r>
            <a:r>
              <a:rPr lang="en-US" altLang="zh-CN" sz="4600" u="sng" dirty="0">
                <a:solidFill>
                  <a:schemeClr val="bg1"/>
                </a:solidFill>
              </a:rPr>
              <a:t>of </a:t>
            </a:r>
            <a:r>
              <a:rPr lang="en-US" altLang="zh-CN" sz="4600" u="sng" dirty="0" smtClean="0">
                <a:solidFill>
                  <a:schemeClr val="bg1"/>
                </a:solidFill>
              </a:rPr>
              <a:t>Decay</a:t>
            </a:r>
            <a:endParaRPr lang="zh-CN" altLang="en-US" sz="4600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3087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277347" y="1755773"/>
            <a:ext cx="11439691" cy="10967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>
              <a:buFont typeface="Wingdings" panose="05000000000000000000" pitchFamily="2" charset="2"/>
              <a:buChar char="Ø"/>
            </a:pPr>
            <a:r>
              <a:rPr lang="en-US" altLang="zh-CN" sz="4600" dirty="0" smtClean="0">
                <a:solidFill>
                  <a:schemeClr val="bg1"/>
                </a:solidFill>
              </a:rPr>
              <a:t>First 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jhana</a:t>
            </a:r>
            <a:r>
              <a:rPr lang="en-US" altLang="zh-CN" sz="4600" dirty="0" smtClean="0">
                <a:solidFill>
                  <a:schemeClr val="bg1"/>
                </a:solidFill>
              </a:rPr>
              <a:t> (3): Retinue of Brahma (1/3 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kalpa</a:t>
            </a:r>
            <a:r>
              <a:rPr lang="en-US" altLang="zh-CN" sz="4600" dirty="0" smtClean="0">
                <a:solidFill>
                  <a:schemeClr val="bg1"/>
                </a:solidFill>
              </a:rPr>
              <a:t>), Ministers of Brahma (1/2 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kapla</a:t>
            </a:r>
            <a:r>
              <a:rPr lang="en-US" altLang="zh-CN" sz="4600" dirty="0" smtClean="0">
                <a:solidFill>
                  <a:schemeClr val="bg1"/>
                </a:solidFill>
              </a:rPr>
              <a:t>), Great Brahmas (1 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kalpa</a:t>
            </a:r>
            <a:r>
              <a:rPr lang="en-US" altLang="zh-CN" sz="4600" dirty="0" smtClean="0">
                <a:solidFill>
                  <a:schemeClr val="bg1"/>
                </a:solidFill>
              </a:rPr>
              <a:t>). </a:t>
            </a:r>
            <a:endParaRPr lang="zh-CN" altLang="en-US" sz="4600" dirty="0">
              <a:solidFill>
                <a:schemeClr val="bg1"/>
              </a:solidFill>
            </a:endParaRPr>
          </a:p>
        </p:txBody>
      </p:sp>
      <p:sp>
        <p:nvSpPr>
          <p:cNvPr id="5" name="標題 5"/>
          <p:cNvSpPr txBox="1">
            <a:spLocks/>
          </p:cNvSpPr>
          <p:nvPr/>
        </p:nvSpPr>
        <p:spPr>
          <a:xfrm>
            <a:off x="555999" y="172828"/>
            <a:ext cx="10882395" cy="12721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600" dirty="0" smtClean="0">
                <a:solidFill>
                  <a:schemeClr val="bg1"/>
                </a:solidFill>
              </a:rPr>
              <a:t>2. </a:t>
            </a:r>
            <a:r>
              <a:rPr lang="en-US" altLang="zh-CN" sz="4600" u="sng" dirty="0" smtClean="0">
                <a:solidFill>
                  <a:schemeClr val="bg1"/>
                </a:solidFill>
              </a:rPr>
              <a:t>Fine material world (</a:t>
            </a:r>
            <a:r>
              <a:rPr lang="en-US" altLang="zh-CN" sz="4600" u="sng" dirty="0" err="1" smtClean="0">
                <a:solidFill>
                  <a:schemeClr val="bg1"/>
                </a:solidFill>
              </a:rPr>
              <a:t>Rupa-loka</a:t>
            </a:r>
            <a:r>
              <a:rPr lang="en-US" altLang="zh-CN" sz="4600" u="sng" dirty="0" smtClean="0">
                <a:solidFill>
                  <a:schemeClr val="bg1"/>
                </a:solidFill>
              </a:rPr>
              <a:t>): 16 planes</a:t>
            </a:r>
            <a:endParaRPr lang="zh-CN" altLang="en-US" sz="4600" u="sng" dirty="0">
              <a:solidFill>
                <a:schemeClr val="bg1"/>
              </a:solidFill>
            </a:endParaRPr>
          </a:p>
        </p:txBody>
      </p:sp>
      <p:sp>
        <p:nvSpPr>
          <p:cNvPr id="6" name="標題 5"/>
          <p:cNvSpPr txBox="1">
            <a:spLocks/>
          </p:cNvSpPr>
          <p:nvPr/>
        </p:nvSpPr>
        <p:spPr>
          <a:xfrm>
            <a:off x="277347" y="4960262"/>
            <a:ext cx="11795833" cy="1549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>
              <a:buFont typeface="Wingdings" panose="05000000000000000000" pitchFamily="2" charset="2"/>
              <a:buChar char="Ø"/>
            </a:pPr>
            <a:r>
              <a:rPr lang="en-US" altLang="zh-CN" sz="4600" dirty="0" smtClean="0">
                <a:solidFill>
                  <a:schemeClr val="bg1"/>
                </a:solidFill>
              </a:rPr>
              <a:t>Third 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jhana</a:t>
            </a:r>
            <a:r>
              <a:rPr lang="en-US" altLang="zh-CN" sz="4600" dirty="0" smtClean="0">
                <a:solidFill>
                  <a:schemeClr val="bg1"/>
                </a:solidFill>
              </a:rPr>
              <a:t> (3): Devas of limited glory (16 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kalpa</a:t>
            </a:r>
            <a:r>
              <a:rPr lang="en-US" altLang="zh-CN" sz="4600" dirty="0" smtClean="0">
                <a:solidFill>
                  <a:schemeClr val="bg1"/>
                </a:solidFill>
              </a:rPr>
              <a:t>), Devas of unbounded glory (32 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kalpa</a:t>
            </a:r>
            <a:r>
              <a:rPr lang="en-US" altLang="zh-CN" sz="4600" dirty="0" smtClean="0">
                <a:solidFill>
                  <a:schemeClr val="bg1"/>
                </a:solidFill>
              </a:rPr>
              <a:t>), Devas of refulgent glory (64 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kalpa</a:t>
            </a:r>
            <a:r>
              <a:rPr lang="en-US" altLang="zh-CN" sz="4600" dirty="0" smtClean="0">
                <a:solidFill>
                  <a:schemeClr val="bg1"/>
                </a:solidFill>
              </a:rPr>
              <a:t>). </a:t>
            </a:r>
            <a:endParaRPr lang="zh-CN" altLang="en-US" sz="4600" dirty="0">
              <a:solidFill>
                <a:schemeClr val="bg1"/>
              </a:solidFill>
            </a:endParaRPr>
          </a:p>
        </p:txBody>
      </p:sp>
      <p:sp>
        <p:nvSpPr>
          <p:cNvPr id="7" name="標題 5"/>
          <p:cNvSpPr txBox="1">
            <a:spLocks/>
          </p:cNvSpPr>
          <p:nvPr/>
        </p:nvSpPr>
        <p:spPr>
          <a:xfrm>
            <a:off x="277347" y="3163264"/>
            <a:ext cx="11914653" cy="14862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>
              <a:buFont typeface="Wingdings" panose="05000000000000000000" pitchFamily="2" charset="2"/>
              <a:buChar char="Ø"/>
            </a:pPr>
            <a:r>
              <a:rPr lang="en-US" altLang="zh-CN" sz="4600" dirty="0" smtClean="0">
                <a:solidFill>
                  <a:schemeClr val="bg1"/>
                </a:solidFill>
              </a:rPr>
              <a:t>Second 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jhana</a:t>
            </a:r>
            <a:r>
              <a:rPr lang="en-US" altLang="zh-CN" sz="4600" dirty="0" smtClean="0">
                <a:solidFill>
                  <a:schemeClr val="bg1"/>
                </a:solidFill>
              </a:rPr>
              <a:t> (3): Devas of limited radiance (2 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kalpa</a:t>
            </a:r>
            <a:r>
              <a:rPr lang="en-US" altLang="zh-CN" sz="4600" dirty="0" smtClean="0">
                <a:solidFill>
                  <a:schemeClr val="bg1"/>
                </a:solidFill>
              </a:rPr>
              <a:t>), Devas of unbounded radiance (4 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kalpa</a:t>
            </a:r>
            <a:r>
              <a:rPr lang="en-US" altLang="zh-CN" sz="4600" dirty="0" smtClean="0">
                <a:solidFill>
                  <a:schemeClr val="bg1"/>
                </a:solidFill>
              </a:rPr>
              <a:t>), Devas of streaming radiance (8 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kalpa</a:t>
            </a:r>
            <a:r>
              <a:rPr lang="en-US" altLang="zh-CN" sz="4600" dirty="0" smtClean="0">
                <a:solidFill>
                  <a:schemeClr val="bg1"/>
                </a:solidFill>
              </a:rPr>
              <a:t>). </a:t>
            </a:r>
            <a:endParaRPr lang="zh-CN" altLang="en-US" sz="4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03680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438618" y="83670"/>
            <a:ext cx="10693208" cy="37329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>
              <a:buFont typeface="Wingdings" panose="05000000000000000000" pitchFamily="2" charset="2"/>
              <a:buChar char="Ø"/>
            </a:pPr>
            <a:r>
              <a:rPr lang="en-US" altLang="zh-CN" sz="4600" dirty="0" err="1" smtClean="0">
                <a:solidFill>
                  <a:schemeClr val="bg1"/>
                </a:solidFill>
              </a:rPr>
              <a:t>Fouth</a:t>
            </a:r>
            <a:r>
              <a:rPr lang="en-US" altLang="zh-CN" sz="4600" dirty="0" smtClean="0">
                <a:solidFill>
                  <a:schemeClr val="bg1"/>
                </a:solidFill>
              </a:rPr>
              <a:t> 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jhana</a:t>
            </a:r>
            <a:r>
              <a:rPr lang="en-US" altLang="zh-CN" sz="4600" dirty="0" smtClean="0">
                <a:solidFill>
                  <a:schemeClr val="bg1"/>
                </a:solidFill>
              </a:rPr>
              <a:t> (</a:t>
            </a:r>
            <a:r>
              <a:rPr lang="en-US" altLang="zh-CN" sz="4600" dirty="0">
                <a:solidFill>
                  <a:schemeClr val="bg1"/>
                </a:solidFill>
              </a:rPr>
              <a:t>7): Very Fruitful </a:t>
            </a:r>
            <a:r>
              <a:rPr lang="en-US" altLang="zh-CN" sz="4600" dirty="0" smtClean="0">
                <a:solidFill>
                  <a:schemeClr val="bg1"/>
                </a:solidFill>
              </a:rPr>
              <a:t>devas (500 k), 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Unconcious</a:t>
            </a:r>
            <a:r>
              <a:rPr lang="en-US" altLang="zh-CN" sz="4600" dirty="0" smtClean="0">
                <a:solidFill>
                  <a:schemeClr val="bg1"/>
                </a:solidFill>
              </a:rPr>
              <a:t> beings (</a:t>
            </a:r>
            <a:r>
              <a:rPr lang="en-US" altLang="zh-CN" sz="4600" dirty="0" smtClean="0">
                <a:solidFill>
                  <a:schemeClr val="bg1"/>
                </a:solidFill>
              </a:rPr>
              <a:t>500 k), </a:t>
            </a:r>
            <a:r>
              <a:rPr lang="en-US" altLang="zh-CN" sz="4600" u="sng" dirty="0" smtClean="0">
                <a:solidFill>
                  <a:schemeClr val="bg1"/>
                </a:solidFill>
              </a:rPr>
              <a:t>Devas not falling away</a:t>
            </a:r>
            <a:r>
              <a:rPr lang="en-US" altLang="zh-CN" sz="4600" dirty="0" smtClean="0">
                <a:solidFill>
                  <a:schemeClr val="bg1"/>
                </a:solidFill>
              </a:rPr>
              <a:t> (1000 k),</a:t>
            </a:r>
            <a:r>
              <a:rPr lang="en-US" altLang="zh-CN" sz="4600" u="sng" dirty="0" smtClean="0">
                <a:solidFill>
                  <a:schemeClr val="bg1"/>
                </a:solidFill>
              </a:rPr>
              <a:t> Untroubled devas</a:t>
            </a:r>
            <a:r>
              <a:rPr lang="en-US" altLang="zh-CN" sz="4600" dirty="0" smtClean="0">
                <a:solidFill>
                  <a:schemeClr val="bg1"/>
                </a:solidFill>
              </a:rPr>
              <a:t> (2000 k), </a:t>
            </a:r>
            <a:r>
              <a:rPr lang="en-US" altLang="zh-CN" sz="4600" u="sng" dirty="0" smtClean="0">
                <a:solidFill>
                  <a:schemeClr val="bg1"/>
                </a:solidFill>
              </a:rPr>
              <a:t>Beautiful devas</a:t>
            </a:r>
            <a:r>
              <a:rPr lang="en-US" altLang="zh-CN" sz="4600" dirty="0" smtClean="0">
                <a:solidFill>
                  <a:schemeClr val="bg1"/>
                </a:solidFill>
              </a:rPr>
              <a:t> (4000 k), </a:t>
            </a:r>
            <a:r>
              <a:rPr lang="en-US" altLang="zh-CN" sz="4600" u="sng" dirty="0" smtClean="0">
                <a:solidFill>
                  <a:schemeClr val="bg1"/>
                </a:solidFill>
              </a:rPr>
              <a:t>Clear-sighted devas</a:t>
            </a:r>
            <a:r>
              <a:rPr lang="en-US" altLang="zh-CN" sz="4600" dirty="0" smtClean="0">
                <a:solidFill>
                  <a:schemeClr val="bg1"/>
                </a:solidFill>
              </a:rPr>
              <a:t> (8000 k), </a:t>
            </a:r>
            <a:r>
              <a:rPr lang="en-US" altLang="zh-CN" sz="4600" u="sng" dirty="0" smtClean="0">
                <a:solidFill>
                  <a:schemeClr val="bg1"/>
                </a:solidFill>
              </a:rPr>
              <a:t>Peerless devas</a:t>
            </a:r>
            <a:r>
              <a:rPr lang="en-US" altLang="zh-CN" sz="4600" dirty="0" smtClean="0">
                <a:solidFill>
                  <a:schemeClr val="bg1"/>
                </a:solidFill>
              </a:rPr>
              <a:t> (16000 k).</a:t>
            </a:r>
            <a:endParaRPr lang="zh-CN" altLang="en-US" sz="4600" dirty="0">
              <a:solidFill>
                <a:schemeClr val="bg1"/>
              </a:solidFill>
            </a:endParaRPr>
          </a:p>
        </p:txBody>
      </p:sp>
      <p:sp>
        <p:nvSpPr>
          <p:cNvPr id="7" name="標題 5"/>
          <p:cNvSpPr txBox="1">
            <a:spLocks/>
          </p:cNvSpPr>
          <p:nvPr/>
        </p:nvSpPr>
        <p:spPr>
          <a:xfrm>
            <a:off x="292844" y="4010976"/>
            <a:ext cx="11964692" cy="27318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600" dirty="0" smtClean="0">
                <a:solidFill>
                  <a:schemeClr val="bg1"/>
                </a:solidFill>
              </a:rPr>
              <a:t>The last five planes are </a:t>
            </a:r>
            <a:r>
              <a:rPr lang="en-US" altLang="zh-CN" sz="4600" dirty="0">
                <a:solidFill>
                  <a:schemeClr val="bg1"/>
                </a:solidFill>
              </a:rPr>
              <a:t>the five </a:t>
            </a:r>
            <a:r>
              <a:rPr lang="en-US" altLang="zh-CN" sz="4600" dirty="0" smtClean="0">
                <a:solidFill>
                  <a:schemeClr val="bg1"/>
                </a:solidFill>
              </a:rPr>
              <a:t>‘Pure Abodes’, </a:t>
            </a:r>
            <a:r>
              <a:rPr lang="en-US" altLang="zh-CN" sz="4600" dirty="0">
                <a:solidFill>
                  <a:schemeClr val="bg1"/>
                </a:solidFill>
              </a:rPr>
              <a:t>which are accessible only to non-returners </a:t>
            </a:r>
            <a:r>
              <a:rPr lang="en-US" altLang="zh-CN" sz="4600" dirty="0" smtClean="0">
                <a:solidFill>
                  <a:schemeClr val="bg1"/>
                </a:solidFill>
              </a:rPr>
              <a:t>and arahants (third and fourth stages of sainthood). </a:t>
            </a:r>
            <a:r>
              <a:rPr lang="en-US" altLang="zh-CN" sz="4600" dirty="0">
                <a:solidFill>
                  <a:schemeClr val="bg1"/>
                </a:solidFill>
              </a:rPr>
              <a:t>Beings who become non-returners in other planes are reborn here, where they attain </a:t>
            </a:r>
            <a:r>
              <a:rPr lang="en-US" altLang="zh-CN" sz="4600" dirty="0" err="1">
                <a:solidFill>
                  <a:schemeClr val="bg1"/>
                </a:solidFill>
              </a:rPr>
              <a:t>arahantship</a:t>
            </a:r>
            <a:r>
              <a:rPr lang="en-US" altLang="zh-CN" sz="4600" dirty="0">
                <a:solidFill>
                  <a:schemeClr val="bg1"/>
                </a:solidFill>
              </a:rPr>
              <a:t>.</a:t>
            </a:r>
            <a:endParaRPr lang="zh-CN" altLang="en-US" sz="4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45561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876294" y="220397"/>
            <a:ext cx="10882395" cy="12721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600" dirty="0" smtClean="0">
                <a:solidFill>
                  <a:schemeClr val="bg1"/>
                </a:solidFill>
              </a:rPr>
              <a:t>3. </a:t>
            </a:r>
            <a:r>
              <a:rPr lang="en-US" altLang="zh-CN" sz="4600" u="sng" dirty="0" smtClean="0">
                <a:solidFill>
                  <a:schemeClr val="bg1"/>
                </a:solidFill>
              </a:rPr>
              <a:t>Immaterial world (</a:t>
            </a:r>
            <a:r>
              <a:rPr lang="en-US" altLang="zh-CN" sz="4600" u="sng" dirty="0" err="1" smtClean="0">
                <a:solidFill>
                  <a:schemeClr val="bg1"/>
                </a:solidFill>
              </a:rPr>
              <a:t>Arupa-loka</a:t>
            </a:r>
            <a:r>
              <a:rPr lang="en-US" altLang="zh-CN" sz="4600" u="sng" dirty="0" smtClean="0">
                <a:solidFill>
                  <a:schemeClr val="bg1"/>
                </a:solidFill>
              </a:rPr>
              <a:t>): 4 planes</a:t>
            </a:r>
            <a:endParaRPr lang="zh-CN" altLang="en-US" sz="4600" u="sng" dirty="0">
              <a:solidFill>
                <a:schemeClr val="bg1"/>
              </a:solidFill>
            </a:endParaRPr>
          </a:p>
        </p:txBody>
      </p:sp>
      <p:sp>
        <p:nvSpPr>
          <p:cNvPr id="5" name="標題 5"/>
          <p:cNvSpPr txBox="1">
            <a:spLocks/>
          </p:cNvSpPr>
          <p:nvPr/>
        </p:nvSpPr>
        <p:spPr>
          <a:xfrm>
            <a:off x="225369" y="1383057"/>
            <a:ext cx="11245960" cy="12721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>
              <a:buFont typeface="Wingdings" panose="05000000000000000000" pitchFamily="2" charset="2"/>
              <a:buChar char="Ø"/>
            </a:pPr>
            <a:r>
              <a:rPr lang="en-US" altLang="zh-CN" sz="4600" dirty="0" smtClean="0">
                <a:solidFill>
                  <a:schemeClr val="bg1"/>
                </a:solidFill>
              </a:rPr>
              <a:t>First formless 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jhana</a:t>
            </a:r>
            <a:r>
              <a:rPr lang="en-US" altLang="zh-CN" sz="4600" dirty="0" smtClean="0">
                <a:solidFill>
                  <a:schemeClr val="bg1"/>
                </a:solidFill>
              </a:rPr>
              <a:t>: infinite space (20000 k)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標題 5"/>
          <p:cNvSpPr txBox="1">
            <a:spLocks/>
          </p:cNvSpPr>
          <p:nvPr/>
        </p:nvSpPr>
        <p:spPr>
          <a:xfrm>
            <a:off x="225367" y="2545717"/>
            <a:ext cx="11814231" cy="13677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>
              <a:buFont typeface="Wingdings" panose="05000000000000000000" pitchFamily="2" charset="2"/>
              <a:buChar char="Ø"/>
            </a:pPr>
            <a:r>
              <a:rPr lang="en-US" altLang="zh-CN" sz="4600" dirty="0" smtClean="0">
                <a:solidFill>
                  <a:schemeClr val="bg1"/>
                </a:solidFill>
              </a:rPr>
              <a:t>Second formless 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jhana</a:t>
            </a:r>
            <a:r>
              <a:rPr lang="en-US" altLang="zh-CN" sz="4600" dirty="0" smtClean="0">
                <a:solidFill>
                  <a:schemeClr val="bg1"/>
                </a:solidFill>
              </a:rPr>
              <a:t>: infinite consciousness (40000 k)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標題 5"/>
          <p:cNvSpPr txBox="1">
            <a:spLocks/>
          </p:cNvSpPr>
          <p:nvPr/>
        </p:nvSpPr>
        <p:spPr>
          <a:xfrm>
            <a:off x="225368" y="3694439"/>
            <a:ext cx="10882395" cy="12721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>
              <a:buFont typeface="Wingdings" panose="05000000000000000000" pitchFamily="2" charset="2"/>
              <a:buChar char="Ø"/>
            </a:pPr>
            <a:r>
              <a:rPr lang="en-US" altLang="zh-CN" sz="4600" dirty="0" smtClean="0">
                <a:solidFill>
                  <a:schemeClr val="bg1"/>
                </a:solidFill>
              </a:rPr>
              <a:t>Third formless 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jhana</a:t>
            </a:r>
            <a:r>
              <a:rPr lang="en-US" altLang="zh-CN" sz="4600" dirty="0" smtClean="0">
                <a:solidFill>
                  <a:schemeClr val="bg1"/>
                </a:solidFill>
              </a:rPr>
              <a:t>: nothingness (60000 k)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標題 5"/>
          <p:cNvSpPr txBox="1">
            <a:spLocks/>
          </p:cNvSpPr>
          <p:nvPr/>
        </p:nvSpPr>
        <p:spPr>
          <a:xfrm>
            <a:off x="225369" y="4826918"/>
            <a:ext cx="11245960" cy="1718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>
              <a:buFont typeface="Wingdings" panose="05000000000000000000" pitchFamily="2" charset="2"/>
              <a:buChar char="Ø"/>
            </a:pPr>
            <a:r>
              <a:rPr lang="en-US" altLang="zh-CN" sz="4600" dirty="0" smtClean="0">
                <a:solidFill>
                  <a:schemeClr val="bg1"/>
                </a:solidFill>
              </a:rPr>
              <a:t>Fourth formless </a:t>
            </a:r>
            <a:r>
              <a:rPr lang="en-US" altLang="zh-CN" sz="4600" dirty="0" err="1" smtClean="0">
                <a:solidFill>
                  <a:schemeClr val="bg1"/>
                </a:solidFill>
              </a:rPr>
              <a:t>jhana</a:t>
            </a:r>
            <a:r>
              <a:rPr lang="en-US" altLang="zh-CN" sz="4600" dirty="0" smtClean="0">
                <a:solidFill>
                  <a:schemeClr val="bg1"/>
                </a:solidFill>
              </a:rPr>
              <a:t>: neither-perception-nor-non-perception (</a:t>
            </a:r>
            <a:r>
              <a:rPr lang="en-US" altLang="zh-CN" sz="4600" dirty="0" smtClean="0">
                <a:solidFill>
                  <a:schemeClr val="bg1"/>
                </a:solidFill>
              </a:rPr>
              <a:t>84000 </a:t>
            </a:r>
            <a:r>
              <a:rPr lang="en-US" altLang="zh-CN" sz="4600" dirty="0" smtClean="0">
                <a:solidFill>
                  <a:schemeClr val="bg1"/>
                </a:solidFill>
              </a:rPr>
              <a:t>k)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24971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328687" y="1836705"/>
            <a:ext cx="4785754" cy="12721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600" dirty="0" smtClean="0">
                <a:solidFill>
                  <a:schemeClr val="bg1"/>
                </a:solidFill>
              </a:rPr>
              <a:t>The sensuous world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標題 5"/>
          <p:cNvSpPr txBox="1">
            <a:spLocks/>
          </p:cNvSpPr>
          <p:nvPr/>
        </p:nvSpPr>
        <p:spPr>
          <a:xfrm>
            <a:off x="328688" y="3396704"/>
            <a:ext cx="4584275" cy="10243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600" dirty="0" smtClean="0">
                <a:solidFill>
                  <a:schemeClr val="bg1"/>
                </a:solidFill>
              </a:rPr>
              <a:t>Fine material world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標題 5"/>
          <p:cNvSpPr txBox="1">
            <a:spLocks/>
          </p:cNvSpPr>
          <p:nvPr/>
        </p:nvSpPr>
        <p:spPr>
          <a:xfrm>
            <a:off x="328687" y="4900885"/>
            <a:ext cx="4227815" cy="10659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600" dirty="0" smtClean="0">
                <a:solidFill>
                  <a:schemeClr val="bg1"/>
                </a:solidFill>
              </a:rPr>
              <a:t>Immaterial world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標題 5"/>
          <p:cNvSpPr txBox="1">
            <a:spLocks/>
          </p:cNvSpPr>
          <p:nvPr/>
        </p:nvSpPr>
        <p:spPr>
          <a:xfrm>
            <a:off x="328687" y="363293"/>
            <a:ext cx="11439691" cy="12721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600" b="1" u="sng" dirty="0" smtClean="0">
                <a:solidFill>
                  <a:schemeClr val="bg1"/>
                </a:solidFill>
              </a:rPr>
              <a:t>Three worlds and three kinds of suffering</a:t>
            </a:r>
            <a:endParaRPr lang="zh-CN" altLang="en-US" sz="4600" b="1" u="sng" dirty="0">
              <a:solidFill>
                <a:schemeClr val="bg1"/>
              </a:solidFill>
            </a:endParaRPr>
          </a:p>
        </p:txBody>
      </p:sp>
      <p:sp>
        <p:nvSpPr>
          <p:cNvPr id="9" name="標題 5"/>
          <p:cNvSpPr txBox="1">
            <a:spLocks/>
          </p:cNvSpPr>
          <p:nvPr/>
        </p:nvSpPr>
        <p:spPr>
          <a:xfrm>
            <a:off x="6682988" y="3259445"/>
            <a:ext cx="5527731" cy="12721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600" dirty="0" smtClean="0">
                <a:solidFill>
                  <a:schemeClr val="bg1"/>
                </a:solidFill>
              </a:rPr>
              <a:t>Suffering </a:t>
            </a:r>
            <a:r>
              <a:rPr lang="en-US" altLang="zh-CN" sz="4600" dirty="0">
                <a:solidFill>
                  <a:schemeClr val="bg1"/>
                </a:solidFill>
              </a:rPr>
              <a:t>due to </a:t>
            </a:r>
            <a:r>
              <a:rPr lang="en-US" altLang="zh-CN" sz="4600" dirty="0" smtClean="0">
                <a:solidFill>
                  <a:schemeClr val="bg1"/>
                </a:solidFill>
              </a:rPr>
              <a:t>change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標題 5"/>
          <p:cNvSpPr txBox="1">
            <a:spLocks/>
          </p:cNvSpPr>
          <p:nvPr/>
        </p:nvSpPr>
        <p:spPr>
          <a:xfrm>
            <a:off x="6682988" y="5150931"/>
            <a:ext cx="6335589" cy="11377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600" dirty="0" smtClean="0">
                <a:solidFill>
                  <a:schemeClr val="bg1"/>
                </a:solidFill>
              </a:rPr>
              <a:t>Suffering </a:t>
            </a:r>
            <a:r>
              <a:rPr lang="en-US" altLang="zh-CN" sz="4600" dirty="0">
                <a:solidFill>
                  <a:schemeClr val="bg1"/>
                </a:solidFill>
              </a:rPr>
              <a:t>caused by the formations 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標題 5"/>
          <p:cNvSpPr txBox="1">
            <a:spLocks/>
          </p:cNvSpPr>
          <p:nvPr/>
        </p:nvSpPr>
        <p:spPr>
          <a:xfrm>
            <a:off x="6682988" y="2106080"/>
            <a:ext cx="5155773" cy="7789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600" dirty="0" smtClean="0">
                <a:solidFill>
                  <a:schemeClr val="bg1"/>
                </a:solidFill>
              </a:rPr>
              <a:t>Suffering </a:t>
            </a:r>
            <a:r>
              <a:rPr lang="en-US" altLang="zh-CN" sz="4600" dirty="0">
                <a:solidFill>
                  <a:schemeClr val="bg1"/>
                </a:solidFill>
              </a:rPr>
              <a:t>caused by pain </a:t>
            </a:r>
            <a:endParaRPr lang="zh-CN" altLang="en-US" sz="4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15" name="直線接點 14"/>
          <p:cNvCxnSpPr>
            <a:stCxn id="4" idx="3"/>
          </p:cNvCxnSpPr>
          <p:nvPr/>
        </p:nvCxnSpPr>
        <p:spPr>
          <a:xfrm>
            <a:off x="5114441" y="2472792"/>
            <a:ext cx="1367069" cy="1436094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線接點 17"/>
          <p:cNvCxnSpPr>
            <a:stCxn id="4" idx="3"/>
          </p:cNvCxnSpPr>
          <p:nvPr/>
        </p:nvCxnSpPr>
        <p:spPr>
          <a:xfrm>
            <a:off x="5114441" y="2472792"/>
            <a:ext cx="1367069" cy="2961074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線接點 21"/>
          <p:cNvCxnSpPr/>
          <p:nvPr/>
        </p:nvCxnSpPr>
        <p:spPr>
          <a:xfrm>
            <a:off x="5138345" y="2510513"/>
            <a:ext cx="1379349" cy="6937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線接點 22"/>
          <p:cNvCxnSpPr/>
          <p:nvPr/>
        </p:nvCxnSpPr>
        <p:spPr>
          <a:xfrm flipV="1">
            <a:off x="5114441" y="3937547"/>
            <a:ext cx="1367069" cy="28662"/>
          </a:xfrm>
          <a:prstGeom prst="line">
            <a:avLst/>
          </a:prstGeom>
          <a:ln w="317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線接點 26"/>
          <p:cNvCxnSpPr/>
          <p:nvPr/>
        </p:nvCxnSpPr>
        <p:spPr>
          <a:xfrm>
            <a:off x="5138345" y="3973146"/>
            <a:ext cx="1355445" cy="1548160"/>
          </a:xfrm>
          <a:prstGeom prst="line">
            <a:avLst/>
          </a:prstGeom>
          <a:ln w="317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線接點 29"/>
          <p:cNvCxnSpPr/>
          <p:nvPr/>
        </p:nvCxnSpPr>
        <p:spPr>
          <a:xfrm>
            <a:off x="4912963" y="5521306"/>
            <a:ext cx="1619818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68410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  <p:bldP spid="10" grpId="0"/>
      <p:bldP spid="1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內容版面配置區 2"/>
          <p:cNvSpPr txBox="1">
            <a:spLocks/>
          </p:cNvSpPr>
          <p:nvPr/>
        </p:nvSpPr>
        <p:spPr>
          <a:xfrm>
            <a:off x="573437" y="514762"/>
            <a:ext cx="11267269" cy="103506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90000"/>
              </a:lnSpc>
              <a:spcBef>
                <a:spcPct val="0"/>
              </a:spcBef>
            </a:pPr>
            <a:r>
              <a:rPr lang="en-US" altLang="zh-CN" sz="4000" b="1" dirty="0">
                <a:solidFill>
                  <a:schemeClr val="bg1"/>
                </a:solidFill>
              </a:rPr>
              <a:t>B. Origin of Suffering (Dukkha </a:t>
            </a:r>
            <a:r>
              <a:rPr lang="en-US" altLang="zh-CN" sz="4000" b="1" dirty="0" err="1" smtClean="0">
                <a:solidFill>
                  <a:schemeClr val="bg1"/>
                </a:solidFill>
              </a:rPr>
              <a:t>Samudāya</a:t>
            </a:r>
            <a:r>
              <a:rPr lang="en-US" altLang="zh-CN" sz="4000" b="1" dirty="0" smtClean="0">
                <a:solidFill>
                  <a:schemeClr val="bg1"/>
                </a:solidFill>
              </a:rPr>
              <a:t> </a:t>
            </a:r>
            <a:r>
              <a:rPr lang="en-US" altLang="zh-CN" sz="4000" b="1" dirty="0" err="1">
                <a:solidFill>
                  <a:schemeClr val="bg1"/>
                </a:solidFill>
              </a:rPr>
              <a:t>Ariya</a:t>
            </a:r>
            <a:r>
              <a:rPr lang="en-US" altLang="zh-CN" sz="4000" b="1" dirty="0">
                <a:solidFill>
                  <a:schemeClr val="bg1"/>
                </a:solidFill>
              </a:rPr>
              <a:t> </a:t>
            </a:r>
            <a:r>
              <a:rPr lang="en-US" altLang="zh-CN" sz="4000" b="1" dirty="0" err="1">
                <a:solidFill>
                  <a:schemeClr val="bg1"/>
                </a:solidFill>
              </a:rPr>
              <a:t>Sacca</a:t>
            </a:r>
            <a:r>
              <a:rPr lang="en-US" altLang="zh-CN" sz="4000" b="1" dirty="0">
                <a:solidFill>
                  <a:schemeClr val="bg1"/>
                </a:solidFill>
              </a:rPr>
              <a:t>)</a:t>
            </a:r>
            <a:endParaRPr lang="zh-CN" altLang="en-US" sz="4000" b="1" dirty="0">
              <a:solidFill>
                <a:schemeClr val="bg1"/>
              </a:solidFill>
            </a:endParaRPr>
          </a:p>
        </p:txBody>
      </p:sp>
      <p:sp>
        <p:nvSpPr>
          <p:cNvPr id="5" name="標題 5"/>
          <p:cNvSpPr txBox="1">
            <a:spLocks/>
          </p:cNvSpPr>
          <p:nvPr/>
        </p:nvSpPr>
        <p:spPr>
          <a:xfrm>
            <a:off x="2710294" y="1234835"/>
            <a:ext cx="10515600" cy="17720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zh-CN" sz="3200" b="1" dirty="0" smtClean="0">
                <a:solidFill>
                  <a:schemeClr val="bg1"/>
                </a:solidFill>
              </a:rPr>
              <a:t>—</a:t>
            </a:r>
            <a:r>
              <a:rPr lang="en-US" altLang="zh-CN" sz="3200" b="1" i="1" dirty="0" err="1" smtClean="0">
                <a:solidFill>
                  <a:schemeClr val="bg1"/>
                </a:solidFill>
              </a:rPr>
              <a:t>Sacca</a:t>
            </a:r>
            <a:r>
              <a:rPr lang="en-US" altLang="zh-CN" sz="3200" b="1" i="1" dirty="0" smtClean="0">
                <a:solidFill>
                  <a:schemeClr val="bg1"/>
                </a:solidFill>
              </a:rPr>
              <a:t> </a:t>
            </a:r>
            <a:r>
              <a:rPr lang="en-US" altLang="zh-CN" sz="3200" b="1" i="1" dirty="0" err="1" smtClean="0">
                <a:solidFill>
                  <a:schemeClr val="bg1"/>
                </a:solidFill>
              </a:rPr>
              <a:t>Vibhanga</a:t>
            </a:r>
            <a:r>
              <a:rPr lang="en-US" altLang="zh-CN" sz="3200" b="1" i="1" dirty="0" smtClean="0">
                <a:solidFill>
                  <a:schemeClr val="bg1"/>
                </a:solidFill>
              </a:rPr>
              <a:t> </a:t>
            </a:r>
            <a:r>
              <a:rPr lang="en-US" altLang="zh-CN" sz="3200" b="1" i="1" dirty="0" err="1" smtClean="0">
                <a:solidFill>
                  <a:schemeClr val="bg1"/>
                </a:solidFill>
              </a:rPr>
              <a:t>Sutta</a:t>
            </a:r>
            <a:endParaRPr lang="zh-CN" altLang="en-US" sz="3200" i="1" dirty="0">
              <a:solidFill>
                <a:schemeClr val="bg1"/>
              </a:solidFill>
            </a:endParaRPr>
          </a:p>
          <a:p>
            <a:pPr algn="ctr"/>
            <a:r>
              <a:rPr lang="en-US" altLang="zh-CN" sz="3200" b="1" dirty="0" smtClean="0">
                <a:solidFill>
                  <a:schemeClr val="bg1"/>
                </a:solidFill>
              </a:rPr>
              <a:t>(</a:t>
            </a:r>
            <a:r>
              <a:rPr lang="en-US" altLang="zh-CN" sz="3200" b="1" i="1" dirty="0" smtClean="0">
                <a:solidFill>
                  <a:schemeClr val="bg1"/>
                </a:solidFill>
              </a:rPr>
              <a:t>The </a:t>
            </a:r>
            <a:r>
              <a:rPr lang="en-US" altLang="zh-CN" sz="3200" b="1" i="1" dirty="0">
                <a:solidFill>
                  <a:schemeClr val="bg1"/>
                </a:solidFill>
              </a:rPr>
              <a:t>Discourse of the Analysis of the </a:t>
            </a:r>
            <a:r>
              <a:rPr lang="en-US" altLang="zh-CN" sz="3200" b="1" i="1" dirty="0" smtClean="0">
                <a:solidFill>
                  <a:schemeClr val="bg1"/>
                </a:solidFill>
              </a:rPr>
              <a:t>Truths</a:t>
            </a:r>
            <a:r>
              <a:rPr lang="en-US" altLang="zh-CN" sz="3200" b="1" dirty="0" smtClean="0">
                <a:solidFill>
                  <a:schemeClr val="bg1"/>
                </a:solidFill>
              </a:rPr>
              <a:t>) </a:t>
            </a:r>
          </a:p>
        </p:txBody>
      </p:sp>
      <p:sp>
        <p:nvSpPr>
          <p:cNvPr id="6" name="標題 5"/>
          <p:cNvSpPr txBox="1">
            <a:spLocks/>
          </p:cNvSpPr>
          <p:nvPr/>
        </p:nvSpPr>
        <p:spPr>
          <a:xfrm>
            <a:off x="341676" y="3305027"/>
            <a:ext cx="12078348" cy="22277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 smtClean="0">
                <a:solidFill>
                  <a:schemeClr val="bg1"/>
                </a:solidFill>
              </a:rPr>
              <a:t>‘</a:t>
            </a:r>
            <a:r>
              <a:rPr lang="en-US" altLang="zh-CN" sz="3600" b="1" i="1" dirty="0" smtClean="0">
                <a:solidFill>
                  <a:schemeClr val="bg1"/>
                </a:solidFill>
              </a:rPr>
              <a:t>It </a:t>
            </a:r>
            <a:r>
              <a:rPr lang="en-US" altLang="zh-CN" sz="3600" b="1" i="1" dirty="0">
                <a:solidFill>
                  <a:schemeClr val="bg1"/>
                </a:solidFill>
              </a:rPr>
              <a:t>is this </a:t>
            </a:r>
            <a:r>
              <a:rPr lang="en-US" altLang="zh-CN" sz="3600" b="1" i="1" u="sng" dirty="0">
                <a:solidFill>
                  <a:schemeClr val="bg1"/>
                </a:solidFill>
              </a:rPr>
              <a:t>craving</a:t>
            </a:r>
            <a:r>
              <a:rPr lang="en-US" altLang="zh-CN" sz="3600" b="1" i="1" dirty="0">
                <a:solidFill>
                  <a:schemeClr val="bg1"/>
                </a:solidFill>
              </a:rPr>
              <a:t> that leads to renewed existence [to rebirth], accompanied by pleasure and lust, seeking pleasure here and </a:t>
            </a:r>
            <a:r>
              <a:rPr lang="en-US" altLang="zh-CN" sz="3600" b="1" i="1" dirty="0" smtClean="0">
                <a:solidFill>
                  <a:schemeClr val="bg1"/>
                </a:solidFill>
              </a:rPr>
              <a:t>there;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 that is to say,</a:t>
            </a:r>
          </a:p>
        </p:txBody>
      </p:sp>
    </p:spTree>
    <p:extLst>
      <p:ext uri="{BB962C8B-B14F-4D97-AF65-F5344CB8AC3E}">
        <p14:creationId xmlns:p14="http://schemas.microsoft.com/office/powerpoint/2010/main" val="32401758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937645" y="252858"/>
            <a:ext cx="11512772" cy="18674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000" b="1" dirty="0">
                <a:solidFill>
                  <a:schemeClr val="bg1"/>
                </a:solidFill>
              </a:rPr>
              <a:t>craving for sensual </a:t>
            </a:r>
            <a:r>
              <a:rPr lang="en-US" altLang="zh-CN" sz="4000" b="1" dirty="0" smtClean="0">
                <a:solidFill>
                  <a:schemeClr val="bg1"/>
                </a:solidFill>
              </a:rPr>
              <a:t>pleasures: six sense objects</a:t>
            </a:r>
            <a:endParaRPr lang="en-US" altLang="zh-CN" sz="4000" b="1" dirty="0">
              <a:solidFill>
                <a:schemeClr val="bg1"/>
              </a:solidFill>
            </a:endParaRPr>
          </a:p>
        </p:txBody>
      </p:sp>
      <p:sp>
        <p:nvSpPr>
          <p:cNvPr id="5" name="標題 5"/>
          <p:cNvSpPr txBox="1">
            <a:spLocks/>
          </p:cNvSpPr>
          <p:nvPr/>
        </p:nvSpPr>
        <p:spPr>
          <a:xfrm>
            <a:off x="995931" y="2539294"/>
            <a:ext cx="11262329" cy="13568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000" b="1" dirty="0" smtClean="0">
                <a:solidFill>
                  <a:schemeClr val="bg1"/>
                </a:solidFill>
              </a:rPr>
              <a:t>craving </a:t>
            </a:r>
            <a:r>
              <a:rPr lang="en-US" altLang="zh-CN" sz="4000" b="1" dirty="0">
                <a:solidFill>
                  <a:schemeClr val="bg1"/>
                </a:solidFill>
              </a:rPr>
              <a:t>for </a:t>
            </a:r>
            <a:r>
              <a:rPr lang="en-US" altLang="zh-CN" sz="4000" b="1" dirty="0" smtClean="0">
                <a:solidFill>
                  <a:schemeClr val="bg1"/>
                </a:solidFill>
              </a:rPr>
              <a:t>existence: new lives and new experiences </a:t>
            </a:r>
          </a:p>
        </p:txBody>
      </p:sp>
      <p:sp>
        <p:nvSpPr>
          <p:cNvPr id="6" name="標題 5"/>
          <p:cNvSpPr txBox="1">
            <a:spLocks/>
          </p:cNvSpPr>
          <p:nvPr/>
        </p:nvSpPr>
        <p:spPr>
          <a:xfrm>
            <a:off x="1068482" y="4448429"/>
            <a:ext cx="10699112" cy="15856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000" b="1" dirty="0" smtClean="0">
                <a:solidFill>
                  <a:schemeClr val="bg1"/>
                </a:solidFill>
              </a:rPr>
              <a:t>craving </a:t>
            </a:r>
            <a:r>
              <a:rPr lang="en-US" altLang="zh-CN" sz="4000" b="1" dirty="0">
                <a:solidFill>
                  <a:schemeClr val="bg1"/>
                </a:solidFill>
              </a:rPr>
              <a:t>for </a:t>
            </a:r>
            <a:r>
              <a:rPr lang="en-US" altLang="zh-CN" sz="4000" b="1" dirty="0" smtClean="0">
                <a:solidFill>
                  <a:schemeClr val="bg1"/>
                </a:solidFill>
              </a:rPr>
              <a:t>non-existence: destruction, annihilation</a:t>
            </a:r>
          </a:p>
        </p:txBody>
      </p:sp>
      <p:sp>
        <p:nvSpPr>
          <p:cNvPr id="7" name="左大括弧 6"/>
          <p:cNvSpPr/>
          <p:nvPr/>
        </p:nvSpPr>
        <p:spPr>
          <a:xfrm>
            <a:off x="465511" y="1053547"/>
            <a:ext cx="369375" cy="4187687"/>
          </a:xfrm>
          <a:prstGeom prst="leftBrac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236414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303989" y="53095"/>
            <a:ext cx="4017979" cy="10848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000" b="1" u="sng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Three Obstacles</a:t>
            </a:r>
          </a:p>
        </p:txBody>
      </p:sp>
      <p:graphicFrame>
        <p:nvGraphicFramePr>
          <p:cNvPr id="8" name="資料庫圖表 7"/>
          <p:cNvGraphicFramePr/>
          <p:nvPr>
            <p:extLst>
              <p:ext uri="{D42A27DB-BD31-4B8C-83A1-F6EECF244321}">
                <p14:modId xmlns:p14="http://schemas.microsoft.com/office/powerpoint/2010/main" val="2105669775"/>
              </p:ext>
            </p:extLst>
          </p:nvPr>
        </p:nvGraphicFramePr>
        <p:xfrm>
          <a:off x="985839" y="805604"/>
          <a:ext cx="9579768" cy="4545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標題 5"/>
          <p:cNvSpPr txBox="1">
            <a:spLocks/>
          </p:cNvSpPr>
          <p:nvPr/>
        </p:nvSpPr>
        <p:spPr>
          <a:xfrm>
            <a:off x="6765133" y="5465181"/>
            <a:ext cx="5194122" cy="10499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 smtClean="0">
                <a:solidFill>
                  <a:schemeClr val="bg1"/>
                </a:solidFill>
              </a:rPr>
              <a:t>(Greed, hatred, ignorance, </a:t>
            </a:r>
            <a:r>
              <a:rPr lang="en-US" altLang="zh-CN" sz="3600" b="1" dirty="0" err="1" smtClean="0">
                <a:solidFill>
                  <a:schemeClr val="bg1"/>
                </a:solidFill>
              </a:rPr>
              <a:t>etc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)--</a:t>
            </a:r>
            <a:r>
              <a:rPr lang="en-US" altLang="zh-CN" sz="3600" b="1" u="sng" dirty="0" smtClean="0">
                <a:solidFill>
                  <a:schemeClr val="bg1"/>
                </a:solidFill>
              </a:rPr>
              <a:t>conditions</a:t>
            </a:r>
            <a:endParaRPr lang="en-US" altLang="zh-CN" sz="3600" b="1" u="sng" dirty="0">
              <a:solidFill>
                <a:schemeClr val="bg1"/>
              </a:solidFill>
            </a:endParaRPr>
          </a:p>
        </p:txBody>
      </p:sp>
      <p:sp>
        <p:nvSpPr>
          <p:cNvPr id="10" name="標題 5"/>
          <p:cNvSpPr txBox="1">
            <a:spLocks/>
          </p:cNvSpPr>
          <p:nvPr/>
        </p:nvSpPr>
        <p:spPr>
          <a:xfrm>
            <a:off x="195262" y="5465181"/>
            <a:ext cx="5326855" cy="10499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 smtClean="0">
                <a:solidFill>
                  <a:schemeClr val="bg1"/>
                </a:solidFill>
              </a:rPr>
              <a:t>(wholesome and unwholesome deeds)--</a:t>
            </a:r>
            <a:r>
              <a:rPr lang="en-US" altLang="zh-CN" sz="3600" b="1" u="sng" dirty="0" smtClean="0">
                <a:solidFill>
                  <a:schemeClr val="bg1"/>
                </a:solidFill>
              </a:rPr>
              <a:t>causes</a:t>
            </a:r>
            <a:endParaRPr lang="en-US" altLang="zh-CN" sz="3600" b="1" u="sng" dirty="0">
              <a:solidFill>
                <a:schemeClr val="bg1"/>
              </a:solidFill>
            </a:endParaRPr>
          </a:p>
        </p:txBody>
      </p:sp>
      <p:sp>
        <p:nvSpPr>
          <p:cNvPr id="11" name="標題 5"/>
          <p:cNvSpPr txBox="1">
            <a:spLocks/>
          </p:cNvSpPr>
          <p:nvPr/>
        </p:nvSpPr>
        <p:spPr>
          <a:xfrm>
            <a:off x="7110415" y="595525"/>
            <a:ext cx="5194122" cy="10499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 smtClean="0">
                <a:solidFill>
                  <a:schemeClr val="bg1"/>
                </a:solidFill>
              </a:rPr>
              <a:t>(Six destinations or three worlds)--</a:t>
            </a:r>
            <a:r>
              <a:rPr lang="en-US" altLang="zh-CN" sz="3600" b="1" u="sng" dirty="0" smtClean="0">
                <a:solidFill>
                  <a:schemeClr val="bg1"/>
                </a:solidFill>
              </a:rPr>
              <a:t>results</a:t>
            </a:r>
            <a:endParaRPr lang="en-US" altLang="zh-CN" sz="3600" b="1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68903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  <p:bldP spid="9" grpId="0"/>
      <p:bldP spid="10" grpId="0"/>
      <p:bldP spid="1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684303" y="14288"/>
            <a:ext cx="11195754" cy="9644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u="sng" dirty="0" smtClean="0">
                <a:solidFill>
                  <a:schemeClr val="bg1"/>
                </a:solidFill>
              </a:rPr>
              <a:t>Dependent </a:t>
            </a:r>
            <a:r>
              <a:rPr lang="en-US" altLang="zh-CN" sz="3600" b="1" u="sng" dirty="0">
                <a:solidFill>
                  <a:schemeClr val="bg1"/>
                </a:solidFill>
              </a:rPr>
              <a:t>Origination (</a:t>
            </a:r>
            <a:r>
              <a:rPr lang="en-US" altLang="zh-CN" sz="3600" b="1" u="sng" dirty="0" err="1">
                <a:solidFill>
                  <a:schemeClr val="bg1"/>
                </a:solidFill>
              </a:rPr>
              <a:t>paṭiccasamuppāda</a:t>
            </a:r>
            <a:r>
              <a:rPr lang="en-US" altLang="zh-CN" sz="3600" b="1" u="sng" dirty="0" smtClean="0">
                <a:solidFill>
                  <a:schemeClr val="bg1"/>
                </a:solidFill>
              </a:rPr>
              <a:t>)-twelve links</a:t>
            </a:r>
            <a:endParaRPr lang="en-US" altLang="zh-CN" sz="3600" b="1" u="sng" dirty="0">
              <a:solidFill>
                <a:schemeClr val="bg1"/>
              </a:solidFill>
            </a:endParaRPr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307" y="842844"/>
            <a:ext cx="11865769" cy="5893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6068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603411" y="238539"/>
            <a:ext cx="11051875" cy="63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altLang="zh-CN" sz="3600" b="1" dirty="0">
                <a:solidFill>
                  <a:schemeClr val="bg1"/>
                </a:solidFill>
              </a:rPr>
              <a:t>From ignorance as a requisite condition come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mental formations</a:t>
            </a:r>
            <a:r>
              <a:rPr lang="en-US" altLang="zh-CN" sz="3600" b="1" dirty="0">
                <a:solidFill>
                  <a:schemeClr val="bg1"/>
                </a:solidFill>
              </a:rPr>
              <a:t>.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altLang="zh-CN" sz="3600" b="1" dirty="0">
                <a:solidFill>
                  <a:schemeClr val="bg1"/>
                </a:solidFill>
              </a:rPr>
              <a:t>From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mental formations </a:t>
            </a:r>
            <a:r>
              <a:rPr lang="en-US" altLang="zh-CN" sz="3600" b="1" dirty="0">
                <a:solidFill>
                  <a:schemeClr val="bg1"/>
                </a:solidFill>
              </a:rPr>
              <a:t>as a requisite condition comes consciousness.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altLang="zh-CN" sz="3600" b="1" dirty="0">
                <a:solidFill>
                  <a:schemeClr val="bg1"/>
                </a:solidFill>
              </a:rPr>
              <a:t>From consciousness as a requisite condition comes name-and-form.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altLang="zh-CN" sz="3600" b="1" dirty="0">
                <a:solidFill>
                  <a:schemeClr val="bg1"/>
                </a:solidFill>
              </a:rPr>
              <a:t>From name-and-form as a requisite condition come the six sense media.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altLang="zh-CN" sz="3600" b="1" dirty="0">
                <a:solidFill>
                  <a:schemeClr val="bg1"/>
                </a:solidFill>
              </a:rPr>
              <a:t>From the six sense media as a requisite condition comes contact.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US" altLang="zh-CN" sz="3600" b="1" dirty="0">
                <a:solidFill>
                  <a:schemeClr val="bg1"/>
                </a:solidFill>
              </a:rPr>
              <a:t>From contact as a requisite condition comes feeling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.</a:t>
            </a:r>
            <a:endParaRPr lang="en-US" altLang="zh-CN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85017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623290" y="428439"/>
            <a:ext cx="10793458" cy="58994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>
              <a:lnSpc>
                <a:spcPct val="140000"/>
              </a:lnSpc>
              <a:buFont typeface="Wingdings" panose="05000000000000000000" pitchFamily="2" charset="2"/>
              <a:buChar char="Ø"/>
            </a:pPr>
            <a:r>
              <a:rPr lang="en-US" altLang="zh-CN" sz="3600" b="1" dirty="0" smtClean="0">
                <a:solidFill>
                  <a:schemeClr val="bg1"/>
                </a:solidFill>
              </a:rPr>
              <a:t>From </a:t>
            </a:r>
            <a:r>
              <a:rPr lang="en-US" altLang="zh-CN" sz="3600" b="1" dirty="0">
                <a:solidFill>
                  <a:schemeClr val="bg1"/>
                </a:solidFill>
              </a:rPr>
              <a:t>feeling as a requisite condition comes craving.</a:t>
            </a:r>
          </a:p>
          <a:p>
            <a:pPr marL="571500" indent="-571500">
              <a:lnSpc>
                <a:spcPct val="140000"/>
              </a:lnSpc>
              <a:buFont typeface="Wingdings" panose="05000000000000000000" pitchFamily="2" charset="2"/>
              <a:buChar char="Ø"/>
            </a:pPr>
            <a:r>
              <a:rPr lang="en-US" altLang="zh-CN" sz="3600" b="1" dirty="0">
                <a:solidFill>
                  <a:schemeClr val="bg1"/>
                </a:solidFill>
              </a:rPr>
              <a:t>From craving as a requisite condition comes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clinging.</a:t>
            </a:r>
            <a:endParaRPr lang="en-US" altLang="zh-CN" sz="3600" b="1" dirty="0">
              <a:solidFill>
                <a:schemeClr val="bg1"/>
              </a:solidFill>
            </a:endParaRPr>
          </a:p>
          <a:p>
            <a:pPr marL="571500" indent="-571500">
              <a:lnSpc>
                <a:spcPct val="140000"/>
              </a:lnSpc>
              <a:buFont typeface="Wingdings" panose="05000000000000000000" pitchFamily="2" charset="2"/>
              <a:buChar char="Ø"/>
            </a:pPr>
            <a:r>
              <a:rPr lang="en-US" altLang="zh-CN" sz="3600" b="1" dirty="0">
                <a:solidFill>
                  <a:schemeClr val="bg1"/>
                </a:solidFill>
              </a:rPr>
              <a:t>From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clinging </a:t>
            </a:r>
            <a:r>
              <a:rPr lang="en-US" altLang="zh-CN" sz="3600" b="1" dirty="0">
                <a:solidFill>
                  <a:schemeClr val="bg1"/>
                </a:solidFill>
              </a:rPr>
              <a:t>as a requisite condition comes becoming.</a:t>
            </a:r>
          </a:p>
          <a:p>
            <a:pPr marL="571500" indent="-571500">
              <a:lnSpc>
                <a:spcPct val="140000"/>
              </a:lnSpc>
              <a:buFont typeface="Wingdings" panose="05000000000000000000" pitchFamily="2" charset="2"/>
              <a:buChar char="Ø"/>
            </a:pPr>
            <a:r>
              <a:rPr lang="en-US" altLang="zh-CN" sz="3600" b="1" dirty="0">
                <a:solidFill>
                  <a:schemeClr val="bg1"/>
                </a:solidFill>
              </a:rPr>
              <a:t>From becoming as a requisite condition comes birth.</a:t>
            </a:r>
          </a:p>
          <a:p>
            <a:pPr marL="571500" indent="-571500">
              <a:lnSpc>
                <a:spcPct val="140000"/>
              </a:lnSpc>
              <a:buFont typeface="Wingdings" panose="05000000000000000000" pitchFamily="2" charset="2"/>
              <a:buChar char="Ø"/>
            </a:pPr>
            <a:r>
              <a:rPr lang="en-US" altLang="zh-CN" sz="3600" b="1" dirty="0">
                <a:solidFill>
                  <a:schemeClr val="bg1"/>
                </a:solidFill>
              </a:rPr>
              <a:t>From birth as a requisite condition, then aging &amp; death, sorrow, lamentation, pain, distress, and despair come into play.</a:t>
            </a:r>
          </a:p>
        </p:txBody>
      </p:sp>
    </p:spTree>
    <p:extLst>
      <p:ext uri="{BB962C8B-B14F-4D97-AF65-F5344CB8AC3E}">
        <p14:creationId xmlns:p14="http://schemas.microsoft.com/office/powerpoint/2010/main" val="11582935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89676" y="-116592"/>
            <a:ext cx="4017979" cy="10848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000" b="1" u="sng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Three Obstacles</a:t>
            </a:r>
          </a:p>
        </p:txBody>
      </p:sp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3458874735"/>
              </p:ext>
            </p:extLst>
          </p:nvPr>
        </p:nvGraphicFramePr>
        <p:xfrm>
          <a:off x="-135732" y="1541914"/>
          <a:ext cx="8686801" cy="39878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標題 5"/>
          <p:cNvSpPr txBox="1">
            <a:spLocks/>
          </p:cNvSpPr>
          <p:nvPr/>
        </p:nvSpPr>
        <p:spPr>
          <a:xfrm>
            <a:off x="4679159" y="5746331"/>
            <a:ext cx="4471986" cy="7141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 smtClean="0">
                <a:solidFill>
                  <a:schemeClr val="bg1"/>
                </a:solidFill>
              </a:rPr>
              <a:t>(Greed, hatred, ignorance, </a:t>
            </a:r>
            <a:r>
              <a:rPr lang="en-US" altLang="zh-CN" sz="3600" b="1" dirty="0" err="1" smtClean="0">
                <a:solidFill>
                  <a:schemeClr val="bg1"/>
                </a:solidFill>
              </a:rPr>
              <a:t>etc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)--</a:t>
            </a:r>
            <a:r>
              <a:rPr lang="en-US" altLang="zh-CN" sz="3600" b="1" u="sng" dirty="0" smtClean="0">
                <a:solidFill>
                  <a:schemeClr val="bg1"/>
                </a:solidFill>
              </a:rPr>
              <a:t>conditions</a:t>
            </a:r>
            <a:endParaRPr lang="en-US" altLang="zh-CN" sz="3600" b="1" u="sng" dirty="0">
              <a:solidFill>
                <a:schemeClr val="bg1"/>
              </a:solidFill>
            </a:endParaRPr>
          </a:p>
        </p:txBody>
      </p:sp>
      <p:sp>
        <p:nvSpPr>
          <p:cNvPr id="7" name="標題 5"/>
          <p:cNvSpPr txBox="1">
            <a:spLocks/>
          </p:cNvSpPr>
          <p:nvPr/>
        </p:nvSpPr>
        <p:spPr>
          <a:xfrm>
            <a:off x="89676" y="5650920"/>
            <a:ext cx="4412458" cy="8070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 smtClean="0">
                <a:solidFill>
                  <a:schemeClr val="bg1"/>
                </a:solidFill>
              </a:rPr>
              <a:t>(wholesome and unwholesome deeds)--</a:t>
            </a:r>
            <a:r>
              <a:rPr lang="en-US" altLang="zh-CN" sz="3600" b="1" u="sng" dirty="0" smtClean="0">
                <a:solidFill>
                  <a:schemeClr val="bg1"/>
                </a:solidFill>
              </a:rPr>
              <a:t>causes</a:t>
            </a:r>
            <a:endParaRPr lang="en-US" altLang="zh-CN" sz="3600" b="1" u="sng" dirty="0">
              <a:solidFill>
                <a:schemeClr val="bg1"/>
              </a:solidFill>
            </a:endParaRPr>
          </a:p>
        </p:txBody>
      </p:sp>
      <p:sp>
        <p:nvSpPr>
          <p:cNvPr id="8" name="標題 5"/>
          <p:cNvSpPr txBox="1">
            <a:spLocks/>
          </p:cNvSpPr>
          <p:nvPr/>
        </p:nvSpPr>
        <p:spPr>
          <a:xfrm>
            <a:off x="2900362" y="794253"/>
            <a:ext cx="4857751" cy="776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 smtClean="0">
                <a:solidFill>
                  <a:schemeClr val="bg1"/>
                </a:solidFill>
              </a:rPr>
              <a:t>(Six destinations or three worlds)--</a:t>
            </a:r>
            <a:r>
              <a:rPr lang="en-US" altLang="zh-CN" sz="3600" b="1" u="sng" dirty="0" smtClean="0">
                <a:solidFill>
                  <a:schemeClr val="bg1"/>
                </a:solidFill>
              </a:rPr>
              <a:t>results</a:t>
            </a:r>
            <a:endParaRPr lang="en-US" altLang="zh-CN" sz="3600" b="1" u="sng" dirty="0">
              <a:solidFill>
                <a:schemeClr val="bg1"/>
              </a:solidFill>
            </a:endParaRPr>
          </a:p>
        </p:txBody>
      </p:sp>
      <p:cxnSp>
        <p:nvCxnSpPr>
          <p:cNvPr id="10" name="直線接點 9"/>
          <p:cNvCxnSpPr/>
          <p:nvPr/>
        </p:nvCxnSpPr>
        <p:spPr>
          <a:xfrm flipV="1">
            <a:off x="6915152" y="3414713"/>
            <a:ext cx="4922042" cy="35718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內容版面配置區 2"/>
          <p:cNvSpPr>
            <a:spLocks noGrp="1"/>
          </p:cNvSpPr>
          <p:nvPr>
            <p:ph idx="1"/>
          </p:nvPr>
        </p:nvSpPr>
        <p:spPr>
          <a:xfrm>
            <a:off x="7956755" y="1943431"/>
            <a:ext cx="4026310" cy="768624"/>
          </a:xfrm>
          <a:ln w="25400">
            <a:solidFill>
              <a:schemeClr val="bg1"/>
            </a:solidFill>
          </a:ln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altLang="zh-CN" sz="3600" dirty="0" smtClean="0">
                <a:solidFill>
                  <a:schemeClr val="bg1"/>
                </a:solidFill>
              </a:rPr>
              <a:t>Noble Truth of Suffering (Dukkha)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12" name="內容版面配置區 2"/>
          <p:cNvSpPr txBox="1">
            <a:spLocks/>
          </p:cNvSpPr>
          <p:nvPr/>
        </p:nvSpPr>
        <p:spPr>
          <a:xfrm>
            <a:off x="8030496" y="4252193"/>
            <a:ext cx="4055221" cy="838023"/>
          </a:xfrm>
          <a:prstGeom prst="rect">
            <a:avLst/>
          </a:prstGeom>
          <a:ln w="25400">
            <a:solidFill>
              <a:schemeClr val="bg1"/>
            </a:solidFill>
          </a:ln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3600" dirty="0" smtClean="0">
                <a:solidFill>
                  <a:schemeClr val="bg1"/>
                </a:solidFill>
              </a:rPr>
              <a:t>Noble Truth of Origin </a:t>
            </a:r>
            <a:r>
              <a:rPr lang="en-US" altLang="zh-CN" sz="3600" dirty="0">
                <a:solidFill>
                  <a:schemeClr val="bg1"/>
                </a:solidFill>
              </a:rPr>
              <a:t>of Suffering (</a:t>
            </a:r>
            <a:r>
              <a:rPr lang="en-US" altLang="zh-CN" sz="3600" dirty="0" err="1">
                <a:solidFill>
                  <a:schemeClr val="bg1"/>
                </a:solidFill>
              </a:rPr>
              <a:t>Samudāya</a:t>
            </a:r>
            <a:r>
              <a:rPr lang="en-US" altLang="zh-CN" sz="3600" dirty="0">
                <a:solidFill>
                  <a:schemeClr val="bg1"/>
                </a:solidFill>
              </a:rPr>
              <a:t>)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13" name="向右箭號 12"/>
          <p:cNvSpPr/>
          <p:nvPr/>
        </p:nvSpPr>
        <p:spPr>
          <a:xfrm>
            <a:off x="6915152" y="2224675"/>
            <a:ext cx="781664" cy="385319"/>
          </a:xfrm>
          <a:prstGeom prst="striped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向右箭號 13"/>
          <p:cNvSpPr/>
          <p:nvPr/>
        </p:nvSpPr>
        <p:spPr>
          <a:xfrm>
            <a:off x="7165875" y="4504445"/>
            <a:ext cx="781664" cy="385319"/>
          </a:xfrm>
          <a:prstGeom prst="striped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546111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 animBg="1"/>
      <p:bldP spid="12" grpId="0" animBg="1"/>
      <p:bldP spid="13" grpId="0" animBg="1"/>
      <p:bldP spid="1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內容版面配置區 2"/>
          <p:cNvSpPr txBox="1">
            <a:spLocks/>
          </p:cNvSpPr>
          <p:nvPr/>
        </p:nvSpPr>
        <p:spPr>
          <a:xfrm>
            <a:off x="427704" y="497081"/>
            <a:ext cx="11533238" cy="83802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4000" b="1" dirty="0">
                <a:solidFill>
                  <a:schemeClr val="bg1"/>
                </a:solidFill>
              </a:rPr>
              <a:t>C. Cessation of Suffering (Dukkha </a:t>
            </a:r>
            <a:r>
              <a:rPr lang="en-US" altLang="zh-CN" sz="4000" b="1" dirty="0" err="1">
                <a:solidFill>
                  <a:schemeClr val="bg1"/>
                </a:solidFill>
              </a:rPr>
              <a:t>Nirodha</a:t>
            </a:r>
            <a:r>
              <a:rPr lang="en-US" altLang="zh-CN" sz="4000" b="1" dirty="0">
                <a:solidFill>
                  <a:schemeClr val="bg1"/>
                </a:solidFill>
              </a:rPr>
              <a:t> </a:t>
            </a:r>
            <a:r>
              <a:rPr lang="en-US" altLang="zh-CN" sz="4000" b="1" dirty="0" err="1">
                <a:solidFill>
                  <a:schemeClr val="bg1"/>
                </a:solidFill>
              </a:rPr>
              <a:t>Ariya</a:t>
            </a:r>
            <a:r>
              <a:rPr lang="en-US" altLang="zh-CN" sz="4000" b="1" dirty="0">
                <a:solidFill>
                  <a:schemeClr val="bg1"/>
                </a:solidFill>
              </a:rPr>
              <a:t> </a:t>
            </a:r>
            <a:r>
              <a:rPr lang="en-US" altLang="zh-CN" sz="4000" b="1" dirty="0" err="1">
                <a:solidFill>
                  <a:schemeClr val="bg1"/>
                </a:solidFill>
              </a:rPr>
              <a:t>Sacca</a:t>
            </a:r>
            <a:r>
              <a:rPr lang="en-US" altLang="zh-CN" sz="4000" b="1" dirty="0">
                <a:solidFill>
                  <a:schemeClr val="bg1"/>
                </a:solidFill>
              </a:rPr>
              <a:t>)</a:t>
            </a:r>
            <a:endParaRPr lang="zh-CN" altLang="en-US" sz="4000" b="1" dirty="0">
              <a:solidFill>
                <a:schemeClr val="bg1"/>
              </a:solidFill>
            </a:endParaRPr>
          </a:p>
        </p:txBody>
      </p:sp>
      <p:sp>
        <p:nvSpPr>
          <p:cNvPr id="5" name="標題 5"/>
          <p:cNvSpPr txBox="1">
            <a:spLocks/>
          </p:cNvSpPr>
          <p:nvPr/>
        </p:nvSpPr>
        <p:spPr>
          <a:xfrm>
            <a:off x="2683790" y="916783"/>
            <a:ext cx="10515600" cy="17720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zh-CN" sz="3200" b="1" dirty="0" smtClean="0">
                <a:solidFill>
                  <a:schemeClr val="bg1"/>
                </a:solidFill>
              </a:rPr>
              <a:t>—</a:t>
            </a:r>
            <a:r>
              <a:rPr lang="en-US" altLang="zh-CN" sz="3200" b="1" i="1" dirty="0" err="1" smtClean="0">
                <a:solidFill>
                  <a:schemeClr val="bg1"/>
                </a:solidFill>
              </a:rPr>
              <a:t>Sacca</a:t>
            </a:r>
            <a:r>
              <a:rPr lang="en-US" altLang="zh-CN" sz="3200" b="1" i="1" dirty="0" smtClean="0">
                <a:solidFill>
                  <a:schemeClr val="bg1"/>
                </a:solidFill>
              </a:rPr>
              <a:t> </a:t>
            </a:r>
            <a:r>
              <a:rPr lang="en-US" altLang="zh-CN" sz="3200" b="1" i="1" dirty="0" err="1" smtClean="0">
                <a:solidFill>
                  <a:schemeClr val="bg1"/>
                </a:solidFill>
              </a:rPr>
              <a:t>Vibhanga</a:t>
            </a:r>
            <a:r>
              <a:rPr lang="en-US" altLang="zh-CN" sz="3200" b="1" i="1" dirty="0" smtClean="0">
                <a:solidFill>
                  <a:schemeClr val="bg1"/>
                </a:solidFill>
              </a:rPr>
              <a:t> </a:t>
            </a:r>
            <a:r>
              <a:rPr lang="en-US" altLang="zh-CN" sz="3200" b="1" i="1" dirty="0" err="1" smtClean="0">
                <a:solidFill>
                  <a:schemeClr val="bg1"/>
                </a:solidFill>
              </a:rPr>
              <a:t>Sutta</a:t>
            </a:r>
            <a:endParaRPr lang="zh-CN" altLang="en-US" sz="3200" i="1" dirty="0">
              <a:solidFill>
                <a:schemeClr val="bg1"/>
              </a:solidFill>
            </a:endParaRPr>
          </a:p>
          <a:p>
            <a:pPr algn="ctr"/>
            <a:r>
              <a:rPr lang="en-US" altLang="zh-CN" sz="3200" b="1" dirty="0" smtClean="0">
                <a:solidFill>
                  <a:schemeClr val="bg1"/>
                </a:solidFill>
              </a:rPr>
              <a:t>(</a:t>
            </a:r>
            <a:r>
              <a:rPr lang="en-US" altLang="zh-CN" sz="3200" b="1" i="1" dirty="0" smtClean="0">
                <a:solidFill>
                  <a:schemeClr val="bg1"/>
                </a:solidFill>
              </a:rPr>
              <a:t>The </a:t>
            </a:r>
            <a:r>
              <a:rPr lang="en-US" altLang="zh-CN" sz="3200" b="1" i="1" dirty="0">
                <a:solidFill>
                  <a:schemeClr val="bg1"/>
                </a:solidFill>
              </a:rPr>
              <a:t>Discourse of the Analysis of the </a:t>
            </a:r>
            <a:r>
              <a:rPr lang="en-US" altLang="zh-CN" sz="3200" b="1" i="1" dirty="0" smtClean="0">
                <a:solidFill>
                  <a:schemeClr val="bg1"/>
                </a:solidFill>
              </a:rPr>
              <a:t>Truths</a:t>
            </a:r>
            <a:r>
              <a:rPr lang="en-US" altLang="zh-CN" sz="3200" b="1" dirty="0" smtClean="0">
                <a:solidFill>
                  <a:schemeClr val="bg1"/>
                </a:solidFill>
              </a:rPr>
              <a:t>) </a:t>
            </a:r>
          </a:p>
        </p:txBody>
      </p:sp>
      <p:sp>
        <p:nvSpPr>
          <p:cNvPr id="6" name="標題 5"/>
          <p:cNvSpPr txBox="1">
            <a:spLocks/>
          </p:cNvSpPr>
          <p:nvPr/>
        </p:nvSpPr>
        <p:spPr>
          <a:xfrm>
            <a:off x="848577" y="2456882"/>
            <a:ext cx="10793458" cy="38047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 smtClean="0">
                <a:solidFill>
                  <a:schemeClr val="bg1"/>
                </a:solidFill>
              </a:rPr>
              <a:t>‘</a:t>
            </a:r>
            <a:r>
              <a:rPr lang="en-US" altLang="zh-CN" sz="3600" b="1" i="1" dirty="0" smtClean="0">
                <a:solidFill>
                  <a:schemeClr val="bg1"/>
                </a:solidFill>
              </a:rPr>
              <a:t>What is </a:t>
            </a:r>
            <a:r>
              <a:rPr lang="en-US" altLang="zh-CN" sz="3600" b="1" i="1" dirty="0">
                <a:solidFill>
                  <a:schemeClr val="bg1"/>
                </a:solidFill>
              </a:rPr>
              <a:t>the noble truth that is the ending of suffering</a:t>
            </a:r>
            <a:r>
              <a:rPr lang="en-US" altLang="zh-CN" sz="3600" b="1" i="1" dirty="0" smtClean="0">
                <a:solidFill>
                  <a:schemeClr val="bg1"/>
                </a:solidFill>
              </a:rPr>
              <a:t>?</a:t>
            </a:r>
          </a:p>
          <a:p>
            <a:endParaRPr lang="en-US" altLang="zh-CN" sz="1600" b="1" i="1" dirty="0">
              <a:solidFill>
                <a:schemeClr val="bg1"/>
              </a:solidFill>
            </a:endParaRPr>
          </a:p>
          <a:p>
            <a:r>
              <a:rPr lang="en-US" altLang="zh-CN" sz="3600" b="1" i="1" dirty="0">
                <a:solidFill>
                  <a:schemeClr val="bg1"/>
                </a:solidFill>
              </a:rPr>
              <a:t>It is the utter fading away and ending of that very </a:t>
            </a:r>
            <a:r>
              <a:rPr lang="en-US" altLang="zh-CN" sz="3600" b="1" i="1" u="sng" dirty="0">
                <a:solidFill>
                  <a:schemeClr val="bg1"/>
                </a:solidFill>
              </a:rPr>
              <a:t>craving</a:t>
            </a:r>
            <a:r>
              <a:rPr lang="en-US" altLang="zh-CN" sz="3600" b="1" i="1" dirty="0">
                <a:solidFill>
                  <a:schemeClr val="bg1"/>
                </a:solidFill>
              </a:rPr>
              <a:t>, giving it up, letting it go, being free </a:t>
            </a:r>
            <a:r>
              <a:rPr lang="en-US" altLang="zh-CN" sz="3600" b="1" i="1" dirty="0" smtClean="0">
                <a:solidFill>
                  <a:schemeClr val="bg1"/>
                </a:solidFill>
              </a:rPr>
              <a:t>from it</a:t>
            </a:r>
            <a:r>
              <a:rPr lang="en-US" altLang="zh-CN" sz="3600" b="1" i="1" dirty="0">
                <a:solidFill>
                  <a:schemeClr val="bg1"/>
                </a:solidFill>
              </a:rPr>
              <a:t>, being detached from that </a:t>
            </a:r>
            <a:r>
              <a:rPr lang="en-US" altLang="zh-CN" sz="3600" b="1" i="1" u="sng" dirty="0">
                <a:solidFill>
                  <a:schemeClr val="bg1"/>
                </a:solidFill>
              </a:rPr>
              <a:t>craving</a:t>
            </a:r>
            <a:r>
              <a:rPr lang="en-US" altLang="zh-CN" sz="3600" b="1" i="1" dirty="0" smtClean="0">
                <a:solidFill>
                  <a:schemeClr val="bg1"/>
                </a:solidFill>
              </a:rPr>
              <a:t>.’</a:t>
            </a:r>
          </a:p>
        </p:txBody>
      </p:sp>
    </p:spTree>
    <p:extLst>
      <p:ext uri="{BB962C8B-B14F-4D97-AF65-F5344CB8AC3E}">
        <p14:creationId xmlns:p14="http://schemas.microsoft.com/office/powerpoint/2010/main" val="24412778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559" y="796462"/>
            <a:ext cx="11865769" cy="5893712"/>
          </a:xfrm>
          <a:prstGeom prst="rect">
            <a:avLst/>
          </a:prstGeom>
        </p:spPr>
      </p:pic>
      <p:sp>
        <p:nvSpPr>
          <p:cNvPr id="5" name="標題 5"/>
          <p:cNvSpPr txBox="1">
            <a:spLocks/>
          </p:cNvSpPr>
          <p:nvPr/>
        </p:nvSpPr>
        <p:spPr>
          <a:xfrm>
            <a:off x="404416" y="-514451"/>
            <a:ext cx="10515600" cy="17720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200" b="1" dirty="0" smtClean="0">
                <a:solidFill>
                  <a:schemeClr val="bg1"/>
                </a:solidFill>
              </a:rPr>
              <a:t>How to cut the twelve links?</a:t>
            </a:r>
          </a:p>
        </p:txBody>
      </p:sp>
      <p:sp>
        <p:nvSpPr>
          <p:cNvPr id="7" name="閃電 6"/>
          <p:cNvSpPr/>
          <p:nvPr/>
        </p:nvSpPr>
        <p:spPr>
          <a:xfrm rot="2895762">
            <a:off x="4114751" y="5234391"/>
            <a:ext cx="710564" cy="814376"/>
          </a:xfrm>
          <a:prstGeom prst="lightningBolt">
            <a:avLst/>
          </a:prstGeom>
          <a:solidFill>
            <a:srgbClr val="FF0000"/>
          </a:solidFill>
          <a:ln w="25400">
            <a:solidFill>
              <a:srgbClr val="00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109994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89676" y="-116592"/>
            <a:ext cx="4017979" cy="10848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000" b="1" u="sng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Three Obstacles</a:t>
            </a:r>
          </a:p>
        </p:txBody>
      </p:sp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2053946421"/>
              </p:ext>
            </p:extLst>
          </p:nvPr>
        </p:nvGraphicFramePr>
        <p:xfrm>
          <a:off x="-135732" y="1541914"/>
          <a:ext cx="8686801" cy="39878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標題 5"/>
          <p:cNvSpPr txBox="1">
            <a:spLocks/>
          </p:cNvSpPr>
          <p:nvPr/>
        </p:nvSpPr>
        <p:spPr>
          <a:xfrm>
            <a:off x="4679159" y="5746331"/>
            <a:ext cx="4471986" cy="7141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 smtClean="0">
                <a:solidFill>
                  <a:schemeClr val="bg1"/>
                </a:solidFill>
              </a:rPr>
              <a:t>(Greed, hatred, ignorance, </a:t>
            </a:r>
            <a:r>
              <a:rPr lang="en-US" altLang="zh-CN" sz="3600" b="1" dirty="0" err="1" smtClean="0">
                <a:solidFill>
                  <a:schemeClr val="bg1"/>
                </a:solidFill>
              </a:rPr>
              <a:t>etc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)--</a:t>
            </a:r>
            <a:r>
              <a:rPr lang="en-US" altLang="zh-CN" sz="3600" b="1" u="sng" dirty="0" smtClean="0">
                <a:solidFill>
                  <a:schemeClr val="bg1"/>
                </a:solidFill>
              </a:rPr>
              <a:t>conditions</a:t>
            </a:r>
            <a:endParaRPr lang="en-US" altLang="zh-CN" sz="3600" b="1" u="sng" dirty="0">
              <a:solidFill>
                <a:schemeClr val="bg1"/>
              </a:solidFill>
            </a:endParaRPr>
          </a:p>
        </p:txBody>
      </p:sp>
      <p:sp>
        <p:nvSpPr>
          <p:cNvPr id="7" name="標題 5"/>
          <p:cNvSpPr txBox="1">
            <a:spLocks/>
          </p:cNvSpPr>
          <p:nvPr/>
        </p:nvSpPr>
        <p:spPr>
          <a:xfrm>
            <a:off x="89676" y="5650920"/>
            <a:ext cx="4412458" cy="8070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 smtClean="0">
                <a:solidFill>
                  <a:schemeClr val="bg1"/>
                </a:solidFill>
              </a:rPr>
              <a:t>(wholesome and unwholesome deeds)--</a:t>
            </a:r>
            <a:r>
              <a:rPr lang="en-US" altLang="zh-CN" sz="3600" b="1" u="sng" dirty="0" smtClean="0">
                <a:solidFill>
                  <a:schemeClr val="bg1"/>
                </a:solidFill>
              </a:rPr>
              <a:t>causes</a:t>
            </a:r>
            <a:endParaRPr lang="en-US" altLang="zh-CN" sz="3600" b="1" u="sng" dirty="0">
              <a:solidFill>
                <a:schemeClr val="bg1"/>
              </a:solidFill>
            </a:endParaRPr>
          </a:p>
        </p:txBody>
      </p:sp>
      <p:sp>
        <p:nvSpPr>
          <p:cNvPr id="8" name="標題 5"/>
          <p:cNvSpPr txBox="1">
            <a:spLocks/>
          </p:cNvSpPr>
          <p:nvPr/>
        </p:nvSpPr>
        <p:spPr>
          <a:xfrm>
            <a:off x="2900362" y="794253"/>
            <a:ext cx="4857751" cy="776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 smtClean="0">
                <a:solidFill>
                  <a:schemeClr val="bg1"/>
                </a:solidFill>
              </a:rPr>
              <a:t>(Six destinations or three worlds)--</a:t>
            </a:r>
            <a:r>
              <a:rPr lang="en-US" altLang="zh-CN" sz="3600" b="1" u="sng" dirty="0" smtClean="0">
                <a:solidFill>
                  <a:schemeClr val="bg1"/>
                </a:solidFill>
              </a:rPr>
              <a:t>results</a:t>
            </a:r>
            <a:endParaRPr lang="en-US" altLang="zh-CN" sz="3600" b="1" u="sng" dirty="0">
              <a:solidFill>
                <a:schemeClr val="bg1"/>
              </a:solidFill>
            </a:endParaRPr>
          </a:p>
        </p:txBody>
      </p:sp>
      <p:cxnSp>
        <p:nvCxnSpPr>
          <p:cNvPr id="9" name="直線接點 8"/>
          <p:cNvCxnSpPr/>
          <p:nvPr/>
        </p:nvCxnSpPr>
        <p:spPr>
          <a:xfrm flipV="1">
            <a:off x="6915152" y="3414713"/>
            <a:ext cx="4922042" cy="35718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內容版面配置區 2"/>
          <p:cNvSpPr>
            <a:spLocks noGrp="1"/>
          </p:cNvSpPr>
          <p:nvPr>
            <p:ph idx="1"/>
          </p:nvPr>
        </p:nvSpPr>
        <p:spPr>
          <a:xfrm>
            <a:off x="7956755" y="1943431"/>
            <a:ext cx="4026310" cy="768624"/>
          </a:xfrm>
          <a:ln w="25400">
            <a:solidFill>
              <a:schemeClr val="bg1"/>
            </a:solidFill>
          </a:ln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altLang="zh-CN" sz="3600" dirty="0" smtClean="0">
                <a:solidFill>
                  <a:schemeClr val="bg1"/>
                </a:solidFill>
              </a:rPr>
              <a:t>Noble Truth of Suffering (Dukkha)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11" name="內容版面配置區 2"/>
          <p:cNvSpPr txBox="1">
            <a:spLocks/>
          </p:cNvSpPr>
          <p:nvPr/>
        </p:nvSpPr>
        <p:spPr>
          <a:xfrm>
            <a:off x="8030496" y="4252193"/>
            <a:ext cx="4055221" cy="838023"/>
          </a:xfrm>
          <a:prstGeom prst="rect">
            <a:avLst/>
          </a:prstGeom>
          <a:ln w="25400">
            <a:solidFill>
              <a:schemeClr val="bg1"/>
            </a:solidFill>
          </a:ln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3600" dirty="0" smtClean="0">
                <a:solidFill>
                  <a:schemeClr val="bg1"/>
                </a:solidFill>
              </a:rPr>
              <a:t>Noble Truth of Origin </a:t>
            </a:r>
            <a:r>
              <a:rPr lang="en-US" altLang="zh-CN" sz="3600" dirty="0">
                <a:solidFill>
                  <a:schemeClr val="bg1"/>
                </a:solidFill>
              </a:rPr>
              <a:t>of Suffering (</a:t>
            </a:r>
            <a:r>
              <a:rPr lang="en-US" altLang="zh-CN" sz="3600" dirty="0" err="1">
                <a:solidFill>
                  <a:schemeClr val="bg1"/>
                </a:solidFill>
              </a:rPr>
              <a:t>Samudāya</a:t>
            </a:r>
            <a:r>
              <a:rPr lang="en-US" altLang="zh-CN" sz="3600" dirty="0">
                <a:solidFill>
                  <a:schemeClr val="bg1"/>
                </a:solidFill>
              </a:rPr>
              <a:t>)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12" name="向右箭號 11"/>
          <p:cNvSpPr/>
          <p:nvPr/>
        </p:nvSpPr>
        <p:spPr>
          <a:xfrm>
            <a:off x="6915152" y="2224675"/>
            <a:ext cx="781664" cy="385319"/>
          </a:xfrm>
          <a:prstGeom prst="striped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向右箭號 12"/>
          <p:cNvSpPr/>
          <p:nvPr/>
        </p:nvSpPr>
        <p:spPr>
          <a:xfrm>
            <a:off x="7165875" y="4504445"/>
            <a:ext cx="781664" cy="385319"/>
          </a:xfrm>
          <a:prstGeom prst="striped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閃電 13"/>
          <p:cNvSpPr/>
          <p:nvPr/>
        </p:nvSpPr>
        <p:spPr>
          <a:xfrm rot="2895762">
            <a:off x="9309371" y="4101994"/>
            <a:ext cx="1132331" cy="1207043"/>
          </a:xfrm>
          <a:prstGeom prst="lightningBolt">
            <a:avLst/>
          </a:prstGeom>
          <a:solidFill>
            <a:srgbClr val="EA34E6"/>
          </a:solidFill>
          <a:ln w="25400">
            <a:solidFill>
              <a:srgbClr val="00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閃電 14"/>
          <p:cNvSpPr/>
          <p:nvPr/>
        </p:nvSpPr>
        <p:spPr>
          <a:xfrm rot="2895762">
            <a:off x="4117260" y="4146094"/>
            <a:ext cx="898307" cy="1021500"/>
          </a:xfrm>
          <a:prstGeom prst="lightningBolt">
            <a:avLst/>
          </a:prstGeom>
          <a:solidFill>
            <a:srgbClr val="EA34E6"/>
          </a:solidFill>
          <a:ln w="25400">
            <a:solidFill>
              <a:srgbClr val="0000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114275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內容版面配置區 2"/>
          <p:cNvSpPr txBox="1">
            <a:spLocks/>
          </p:cNvSpPr>
          <p:nvPr/>
        </p:nvSpPr>
        <p:spPr>
          <a:xfrm>
            <a:off x="698882" y="1728636"/>
            <a:ext cx="11016040" cy="2001851"/>
          </a:xfrm>
          <a:prstGeom prst="rect">
            <a:avLst/>
          </a:prstGeom>
          <a:ln w="25400"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3600" dirty="0" err="1" smtClean="0">
                <a:solidFill>
                  <a:schemeClr val="bg1"/>
                </a:solidFill>
              </a:rPr>
              <a:t>Nibbana</a:t>
            </a:r>
            <a:r>
              <a:rPr lang="en-US" altLang="zh-CN" sz="3600" dirty="0" smtClean="0">
                <a:solidFill>
                  <a:schemeClr val="bg1"/>
                </a:solidFill>
              </a:rPr>
              <a:t> (Nirvana): the ‘unconditioned’ or ‘unconstructed’ (</a:t>
            </a:r>
            <a:r>
              <a:rPr lang="en-US" altLang="zh-CN" sz="3600" dirty="0" err="1" smtClean="0">
                <a:solidFill>
                  <a:schemeClr val="bg1"/>
                </a:solidFill>
              </a:rPr>
              <a:t>asankhata</a:t>
            </a:r>
            <a:r>
              <a:rPr lang="en-US" altLang="zh-CN" sz="3600" dirty="0" smtClean="0">
                <a:solidFill>
                  <a:schemeClr val="bg1"/>
                </a:solidFill>
              </a:rPr>
              <a:t> </a:t>
            </a:r>
            <a:r>
              <a:rPr lang="zh-CN" altLang="en-US" sz="3600" dirty="0" smtClean="0">
                <a:solidFill>
                  <a:schemeClr val="bg1"/>
                </a:solidFill>
              </a:rPr>
              <a:t>無為法</a:t>
            </a:r>
            <a:r>
              <a:rPr lang="en-US" altLang="zh-CN" sz="3600" dirty="0" smtClean="0">
                <a:solidFill>
                  <a:schemeClr val="bg1"/>
                </a:solidFill>
              </a:rPr>
              <a:t>); </a:t>
            </a:r>
            <a:r>
              <a:rPr lang="en-US" altLang="zh-CN" sz="3600" dirty="0">
                <a:solidFill>
                  <a:schemeClr val="bg1"/>
                </a:solidFill>
              </a:rPr>
              <a:t>the beyond of all becoming and </a:t>
            </a:r>
            <a:r>
              <a:rPr lang="en-US" altLang="zh-CN" sz="3600" dirty="0" smtClean="0">
                <a:solidFill>
                  <a:schemeClr val="bg1"/>
                </a:solidFill>
              </a:rPr>
              <a:t>conditionality; the ‘deathless’; highest bliss; further shore.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5" name="內容版面配置區 2"/>
          <p:cNvSpPr txBox="1">
            <a:spLocks/>
          </p:cNvSpPr>
          <p:nvPr/>
        </p:nvSpPr>
        <p:spPr>
          <a:xfrm>
            <a:off x="861822" y="4066225"/>
            <a:ext cx="10660943" cy="1446679"/>
          </a:xfrm>
          <a:prstGeom prst="rect">
            <a:avLst/>
          </a:prstGeom>
          <a:ln w="25400"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3600" dirty="0" err="1" smtClean="0">
                <a:solidFill>
                  <a:schemeClr val="bg1"/>
                </a:solidFill>
              </a:rPr>
              <a:t>Nibbana</a:t>
            </a:r>
            <a:r>
              <a:rPr lang="en-US" altLang="zh-CN" sz="3600" dirty="0" smtClean="0">
                <a:solidFill>
                  <a:schemeClr val="bg1"/>
                </a:solidFill>
              </a:rPr>
              <a:t> literally means ‘extinction’ , being a word used for the ‘extinction’ of fires. 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9" name="內容版面配置區 2"/>
          <p:cNvSpPr txBox="1">
            <a:spLocks/>
          </p:cNvSpPr>
          <p:nvPr/>
        </p:nvSpPr>
        <p:spPr>
          <a:xfrm>
            <a:off x="3908318" y="491557"/>
            <a:ext cx="4811613" cy="1064775"/>
          </a:xfrm>
          <a:prstGeom prst="rect">
            <a:avLst/>
          </a:prstGeom>
          <a:ln w="25400"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3600" b="1" u="sng" dirty="0" err="1">
                <a:solidFill>
                  <a:schemeClr val="bg1"/>
                </a:solidFill>
              </a:rPr>
              <a:t>Nibbana</a:t>
            </a:r>
            <a:r>
              <a:rPr lang="en-US" altLang="zh-CN" sz="3600" b="1" u="sng" dirty="0">
                <a:solidFill>
                  <a:schemeClr val="bg1"/>
                </a:solidFill>
              </a:rPr>
              <a:t> (Nirvana</a:t>
            </a:r>
            <a:r>
              <a:rPr lang="en-US" altLang="zh-CN" sz="3600" b="1" u="sng" dirty="0" smtClean="0">
                <a:solidFill>
                  <a:schemeClr val="bg1"/>
                </a:solidFill>
              </a:rPr>
              <a:t>)</a:t>
            </a:r>
            <a:endParaRPr lang="zh-CN" altLang="en-US" sz="3600" b="1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55840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內容版面配置區 2"/>
          <p:cNvSpPr txBox="1">
            <a:spLocks/>
          </p:cNvSpPr>
          <p:nvPr/>
        </p:nvSpPr>
        <p:spPr>
          <a:xfrm>
            <a:off x="595928" y="793238"/>
            <a:ext cx="11268888" cy="1194587"/>
          </a:xfrm>
          <a:prstGeom prst="rect">
            <a:avLst/>
          </a:prstGeom>
          <a:ln w="25400">
            <a:noFill/>
          </a:ln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4000" i="1" dirty="0" err="1">
                <a:solidFill>
                  <a:schemeClr val="bg1"/>
                </a:solidFill>
              </a:rPr>
              <a:t>Adittapariyaya</a:t>
            </a:r>
            <a:r>
              <a:rPr lang="en-US" altLang="zh-CN" sz="4000" i="1" dirty="0">
                <a:solidFill>
                  <a:schemeClr val="bg1"/>
                </a:solidFill>
              </a:rPr>
              <a:t> </a:t>
            </a:r>
            <a:r>
              <a:rPr lang="en-US" altLang="zh-CN" sz="4000" i="1" dirty="0" err="1">
                <a:solidFill>
                  <a:schemeClr val="bg1"/>
                </a:solidFill>
              </a:rPr>
              <a:t>Sutta</a:t>
            </a:r>
            <a:r>
              <a:rPr lang="en-US" altLang="zh-CN" sz="4000" i="1" dirty="0">
                <a:solidFill>
                  <a:schemeClr val="bg1"/>
                </a:solidFill>
              </a:rPr>
              <a:t>: The Fire </a:t>
            </a:r>
            <a:r>
              <a:rPr lang="en-US" altLang="zh-CN" sz="4000" i="1" dirty="0" smtClean="0">
                <a:solidFill>
                  <a:schemeClr val="bg1"/>
                </a:solidFill>
              </a:rPr>
              <a:t>Sermon</a:t>
            </a:r>
          </a:p>
          <a:p>
            <a:pPr marL="0" indent="0">
              <a:buNone/>
            </a:pPr>
            <a:r>
              <a:rPr lang="en-US" altLang="zh-CN" sz="3200" i="1" dirty="0" smtClean="0">
                <a:solidFill>
                  <a:schemeClr val="bg1"/>
                </a:solidFill>
              </a:rPr>
              <a:t>                                                           </a:t>
            </a:r>
            <a:r>
              <a:rPr lang="en-US" altLang="zh-CN" sz="3200" i="1" dirty="0" err="1" smtClean="0">
                <a:solidFill>
                  <a:schemeClr val="bg1"/>
                </a:solidFill>
              </a:rPr>
              <a:t>Samyutta</a:t>
            </a:r>
            <a:r>
              <a:rPr lang="en-US" altLang="zh-CN" sz="3200" i="1" dirty="0" smtClean="0">
                <a:solidFill>
                  <a:schemeClr val="bg1"/>
                </a:solidFill>
              </a:rPr>
              <a:t> </a:t>
            </a:r>
            <a:r>
              <a:rPr lang="en-US" altLang="zh-CN" sz="3200" i="1" dirty="0" err="1">
                <a:solidFill>
                  <a:schemeClr val="bg1"/>
                </a:solidFill>
              </a:rPr>
              <a:t>Nikaya</a:t>
            </a:r>
            <a:r>
              <a:rPr lang="en-US" altLang="zh-CN" sz="3200" i="1" dirty="0">
                <a:solidFill>
                  <a:schemeClr val="bg1"/>
                </a:solidFill>
              </a:rPr>
              <a:t> 35.28</a:t>
            </a:r>
            <a:endParaRPr lang="zh-CN" altLang="en-US" sz="3200" i="1" dirty="0">
              <a:solidFill>
                <a:schemeClr val="bg1"/>
              </a:solidFill>
            </a:endParaRPr>
          </a:p>
        </p:txBody>
      </p:sp>
      <p:sp>
        <p:nvSpPr>
          <p:cNvPr id="5" name="內容版面配置區 2"/>
          <p:cNvSpPr txBox="1">
            <a:spLocks/>
          </p:cNvSpPr>
          <p:nvPr/>
        </p:nvSpPr>
        <p:spPr>
          <a:xfrm>
            <a:off x="595928" y="2572342"/>
            <a:ext cx="11410402" cy="3424265"/>
          </a:xfrm>
          <a:prstGeom prst="rect">
            <a:avLst/>
          </a:prstGeom>
          <a:ln w="25400"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4000" dirty="0" smtClean="0">
                <a:solidFill>
                  <a:schemeClr val="bg1"/>
                </a:solidFill>
              </a:rPr>
              <a:t>Everything internal and external to a  person is ‘burning’ with the ‘fires’ of attachment, hatred and delusion, </a:t>
            </a:r>
            <a:r>
              <a:rPr lang="en-US" altLang="zh-CN" sz="4000" smtClean="0">
                <a:solidFill>
                  <a:schemeClr val="bg1"/>
                </a:solidFill>
              </a:rPr>
              <a:t>and </a:t>
            </a:r>
            <a:r>
              <a:rPr lang="en-US" altLang="zh-CN" sz="4000" smtClean="0">
                <a:solidFill>
                  <a:schemeClr val="bg1"/>
                </a:solidFill>
              </a:rPr>
              <a:t>of </a:t>
            </a:r>
            <a:r>
              <a:rPr lang="en-US" altLang="zh-CN" sz="4000" dirty="0" smtClean="0">
                <a:solidFill>
                  <a:schemeClr val="bg1"/>
                </a:solidFill>
              </a:rPr>
              <a:t>birth, aging, death, sorrows, lamentations, pains, griefs and despairs. Here the ‘fires’ refer both to the causes of suffering and to suffering itself.</a:t>
            </a:r>
            <a:endParaRPr lang="zh-CN" altLang="en-US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4980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內容版面配置區 2"/>
          <p:cNvSpPr txBox="1">
            <a:spLocks/>
          </p:cNvSpPr>
          <p:nvPr/>
        </p:nvSpPr>
        <p:spPr>
          <a:xfrm>
            <a:off x="523041" y="385733"/>
            <a:ext cx="11410402" cy="846719"/>
          </a:xfrm>
          <a:prstGeom prst="rect">
            <a:avLst/>
          </a:prstGeom>
          <a:ln w="25400"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4000" dirty="0" smtClean="0">
                <a:solidFill>
                  <a:schemeClr val="bg1"/>
                </a:solidFill>
              </a:rPr>
              <a:t>Four Stages of Sainthood (all of them realize </a:t>
            </a:r>
            <a:r>
              <a:rPr lang="en-US" altLang="zh-CN" sz="4000" dirty="0" err="1" smtClean="0">
                <a:solidFill>
                  <a:schemeClr val="bg1"/>
                </a:solidFill>
              </a:rPr>
              <a:t>Nibbana</a:t>
            </a:r>
            <a:r>
              <a:rPr lang="en-US" altLang="zh-CN" sz="4000" dirty="0" smtClean="0">
                <a:solidFill>
                  <a:schemeClr val="bg1"/>
                </a:solidFill>
              </a:rPr>
              <a:t>)</a:t>
            </a:r>
            <a:endParaRPr lang="zh-CN" altLang="en-US" sz="4000" dirty="0">
              <a:solidFill>
                <a:schemeClr val="bg1"/>
              </a:solidFill>
            </a:endParaRPr>
          </a:p>
        </p:txBody>
      </p:sp>
      <p:sp>
        <p:nvSpPr>
          <p:cNvPr id="5" name="內容版面配置區 2"/>
          <p:cNvSpPr txBox="1">
            <a:spLocks/>
          </p:cNvSpPr>
          <p:nvPr/>
        </p:nvSpPr>
        <p:spPr>
          <a:xfrm>
            <a:off x="523041" y="1869259"/>
            <a:ext cx="11344282" cy="2139524"/>
          </a:xfrm>
          <a:prstGeom prst="rect">
            <a:avLst/>
          </a:prstGeom>
          <a:ln w="25400"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4000" dirty="0" smtClean="0">
                <a:solidFill>
                  <a:schemeClr val="bg1"/>
                </a:solidFill>
              </a:rPr>
              <a:t>1. Stream-enterer (</a:t>
            </a:r>
            <a:r>
              <a:rPr lang="en-US" altLang="zh-CN" sz="4000" dirty="0" err="1" smtClean="0">
                <a:solidFill>
                  <a:schemeClr val="bg1"/>
                </a:solidFill>
              </a:rPr>
              <a:t>Sotapanna</a:t>
            </a:r>
            <a:r>
              <a:rPr lang="en-US" altLang="zh-CN" sz="4000" dirty="0" smtClean="0">
                <a:solidFill>
                  <a:schemeClr val="bg1"/>
                </a:solidFill>
              </a:rPr>
              <a:t>): free from </a:t>
            </a:r>
            <a:r>
              <a:rPr lang="en-US" altLang="zh-CN" sz="4000" dirty="0">
                <a:solidFill>
                  <a:schemeClr val="bg1"/>
                </a:solidFill>
              </a:rPr>
              <a:t>identity view (</a:t>
            </a:r>
            <a:r>
              <a:rPr lang="en-US" altLang="zh-CN" sz="4000" dirty="0" err="1">
                <a:solidFill>
                  <a:schemeClr val="bg1"/>
                </a:solidFill>
              </a:rPr>
              <a:t>sakkāya-diṭṭhi</a:t>
            </a:r>
            <a:r>
              <a:rPr lang="en-US" altLang="zh-CN" sz="4000" dirty="0">
                <a:solidFill>
                  <a:schemeClr val="bg1"/>
                </a:solidFill>
              </a:rPr>
              <a:t>), </a:t>
            </a:r>
            <a:r>
              <a:rPr lang="en-US" altLang="zh-CN" sz="4000" dirty="0" smtClean="0">
                <a:solidFill>
                  <a:schemeClr val="bg1"/>
                </a:solidFill>
              </a:rPr>
              <a:t>attachment </a:t>
            </a:r>
            <a:r>
              <a:rPr lang="en-US" altLang="zh-CN" sz="4000" dirty="0">
                <a:solidFill>
                  <a:schemeClr val="bg1"/>
                </a:solidFill>
              </a:rPr>
              <a:t>to rites and </a:t>
            </a:r>
            <a:r>
              <a:rPr lang="en-US" altLang="zh-CN" sz="4000" dirty="0" smtClean="0">
                <a:solidFill>
                  <a:schemeClr val="bg1"/>
                </a:solidFill>
              </a:rPr>
              <a:t>rituals, doubt </a:t>
            </a:r>
            <a:r>
              <a:rPr lang="en-US" altLang="zh-CN" sz="4000" dirty="0">
                <a:solidFill>
                  <a:schemeClr val="bg1"/>
                </a:solidFill>
              </a:rPr>
              <a:t>about the </a:t>
            </a:r>
            <a:r>
              <a:rPr lang="en-US" altLang="zh-CN" sz="4000" dirty="0" smtClean="0">
                <a:solidFill>
                  <a:schemeClr val="bg1"/>
                </a:solidFill>
              </a:rPr>
              <a:t>teachings. </a:t>
            </a:r>
            <a:endParaRPr lang="zh-CN" altLang="en-US" sz="4000" dirty="0">
              <a:solidFill>
                <a:schemeClr val="bg1"/>
              </a:solidFill>
            </a:endParaRPr>
          </a:p>
        </p:txBody>
      </p:sp>
      <p:sp>
        <p:nvSpPr>
          <p:cNvPr id="6" name="內容版面配置區 2"/>
          <p:cNvSpPr txBox="1">
            <a:spLocks/>
          </p:cNvSpPr>
          <p:nvPr/>
        </p:nvSpPr>
        <p:spPr>
          <a:xfrm>
            <a:off x="523041" y="4313571"/>
            <a:ext cx="11668960" cy="1358348"/>
          </a:xfrm>
          <a:prstGeom prst="rect">
            <a:avLst/>
          </a:prstGeom>
          <a:ln w="25400"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4000" dirty="0" smtClean="0">
                <a:solidFill>
                  <a:schemeClr val="bg1"/>
                </a:solidFill>
              </a:rPr>
              <a:t>2. </a:t>
            </a:r>
            <a:r>
              <a:rPr lang="en-US" altLang="zh-CN" sz="4000" dirty="0">
                <a:solidFill>
                  <a:schemeClr val="bg1"/>
                </a:solidFill>
              </a:rPr>
              <a:t>Once-returner (</a:t>
            </a:r>
            <a:r>
              <a:rPr lang="en-US" altLang="zh-CN" sz="4000" dirty="0" err="1">
                <a:solidFill>
                  <a:schemeClr val="bg1"/>
                </a:solidFill>
              </a:rPr>
              <a:t>Sakadagami</a:t>
            </a:r>
            <a:r>
              <a:rPr lang="en-US" altLang="zh-CN" sz="4000" dirty="0">
                <a:solidFill>
                  <a:schemeClr val="bg1"/>
                </a:solidFill>
              </a:rPr>
              <a:t>): greatly </a:t>
            </a:r>
            <a:r>
              <a:rPr lang="en-US" altLang="zh-CN" sz="4000" dirty="0" smtClean="0">
                <a:solidFill>
                  <a:schemeClr val="bg1"/>
                </a:solidFill>
              </a:rPr>
              <a:t>attenuated sensual desire and hatred. </a:t>
            </a:r>
            <a:endParaRPr lang="zh-CN" altLang="en-US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6646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內容版面配置區 2"/>
          <p:cNvSpPr txBox="1">
            <a:spLocks/>
          </p:cNvSpPr>
          <p:nvPr/>
        </p:nvSpPr>
        <p:spPr>
          <a:xfrm>
            <a:off x="523041" y="1769159"/>
            <a:ext cx="11065985" cy="3419068"/>
          </a:xfrm>
          <a:prstGeom prst="rect">
            <a:avLst/>
          </a:prstGeom>
          <a:ln w="25400">
            <a:noFill/>
          </a:ln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4000" dirty="0" smtClean="0">
                <a:solidFill>
                  <a:schemeClr val="bg1"/>
                </a:solidFill>
              </a:rPr>
              <a:t>4</a:t>
            </a:r>
            <a:r>
              <a:rPr lang="en-US" altLang="zh-CN" sz="4000" dirty="0">
                <a:solidFill>
                  <a:schemeClr val="bg1"/>
                </a:solidFill>
              </a:rPr>
              <a:t>. </a:t>
            </a:r>
            <a:r>
              <a:rPr lang="en-US" altLang="zh-CN" sz="4000" dirty="0" smtClean="0">
                <a:solidFill>
                  <a:schemeClr val="bg1"/>
                </a:solidFill>
              </a:rPr>
              <a:t>Arahant: free </a:t>
            </a:r>
            <a:r>
              <a:rPr lang="en-US" altLang="zh-CN" sz="4000" dirty="0">
                <a:solidFill>
                  <a:schemeClr val="bg1"/>
                </a:solidFill>
              </a:rPr>
              <a:t>from all of the five lower fetters and the five higher fetters, which are:</a:t>
            </a:r>
          </a:p>
          <a:p>
            <a:pPr marL="0" indent="0">
              <a:buNone/>
            </a:pPr>
            <a:r>
              <a:rPr lang="en-US" altLang="zh-CN" sz="4000" dirty="0" smtClean="0">
                <a:solidFill>
                  <a:schemeClr val="bg1"/>
                </a:solidFill>
              </a:rPr>
              <a:t>attachment to the four meditative absorptions (</a:t>
            </a:r>
            <a:r>
              <a:rPr lang="en-US" altLang="zh-CN" sz="4000" dirty="0" err="1">
                <a:solidFill>
                  <a:schemeClr val="bg1"/>
                </a:solidFill>
              </a:rPr>
              <a:t>rupa</a:t>
            </a:r>
            <a:r>
              <a:rPr lang="en-US" altLang="zh-CN" sz="4000" dirty="0">
                <a:solidFill>
                  <a:schemeClr val="bg1"/>
                </a:solidFill>
              </a:rPr>
              <a:t> </a:t>
            </a:r>
            <a:r>
              <a:rPr lang="en-US" altLang="zh-CN" sz="4000" dirty="0" err="1">
                <a:solidFill>
                  <a:schemeClr val="bg1"/>
                </a:solidFill>
              </a:rPr>
              <a:t>jhana</a:t>
            </a:r>
            <a:r>
              <a:rPr lang="en-US" altLang="zh-CN" sz="4000" dirty="0" smtClean="0">
                <a:solidFill>
                  <a:schemeClr val="bg1"/>
                </a:solidFill>
              </a:rPr>
              <a:t>) which have form as objects,  attachment to the four formless absorptions (</a:t>
            </a:r>
            <a:r>
              <a:rPr lang="en-US" altLang="zh-CN" sz="4000" dirty="0" err="1" smtClean="0">
                <a:solidFill>
                  <a:schemeClr val="bg1"/>
                </a:solidFill>
              </a:rPr>
              <a:t>ārupa</a:t>
            </a:r>
            <a:r>
              <a:rPr lang="en-US" altLang="zh-CN" sz="4000" dirty="0" smtClean="0">
                <a:solidFill>
                  <a:schemeClr val="bg1"/>
                </a:solidFill>
              </a:rPr>
              <a:t> </a:t>
            </a:r>
            <a:r>
              <a:rPr lang="en-US" altLang="zh-CN" sz="4000" dirty="0" err="1" smtClean="0">
                <a:solidFill>
                  <a:schemeClr val="bg1"/>
                </a:solidFill>
              </a:rPr>
              <a:t>jhana</a:t>
            </a:r>
            <a:r>
              <a:rPr lang="en-US" altLang="zh-CN" sz="4000" dirty="0" smtClean="0">
                <a:solidFill>
                  <a:schemeClr val="bg1"/>
                </a:solidFill>
              </a:rPr>
              <a:t>), conceit, restlessness, ignorance</a:t>
            </a:r>
            <a:r>
              <a:rPr lang="en-US" altLang="zh-CN" sz="4000" dirty="0">
                <a:solidFill>
                  <a:schemeClr val="bg1"/>
                </a:solidFill>
              </a:rPr>
              <a:t>. </a:t>
            </a:r>
            <a:endParaRPr lang="zh-CN" altLang="en-US" sz="4000" dirty="0">
              <a:solidFill>
                <a:schemeClr val="bg1"/>
              </a:solidFill>
            </a:endParaRPr>
          </a:p>
        </p:txBody>
      </p:sp>
      <p:sp>
        <p:nvSpPr>
          <p:cNvPr id="5" name="內容版面配置區 2"/>
          <p:cNvSpPr txBox="1">
            <a:spLocks/>
          </p:cNvSpPr>
          <p:nvPr/>
        </p:nvSpPr>
        <p:spPr>
          <a:xfrm>
            <a:off x="523041" y="457195"/>
            <a:ext cx="11337655" cy="1099936"/>
          </a:xfrm>
          <a:prstGeom prst="rect">
            <a:avLst/>
          </a:prstGeom>
          <a:ln w="25400">
            <a:noFill/>
          </a:ln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4000" dirty="0" smtClean="0">
                <a:solidFill>
                  <a:schemeClr val="bg1"/>
                </a:solidFill>
              </a:rPr>
              <a:t>3. </a:t>
            </a:r>
            <a:r>
              <a:rPr lang="en-US" altLang="zh-CN" sz="4000" dirty="0">
                <a:solidFill>
                  <a:schemeClr val="bg1"/>
                </a:solidFill>
              </a:rPr>
              <a:t>Non-returner (</a:t>
            </a:r>
            <a:r>
              <a:rPr lang="en-US" altLang="zh-CN" sz="4000" dirty="0" err="1">
                <a:solidFill>
                  <a:schemeClr val="bg1"/>
                </a:solidFill>
              </a:rPr>
              <a:t>Anāgāmi</a:t>
            </a:r>
            <a:r>
              <a:rPr lang="en-US" altLang="zh-CN" sz="4000" dirty="0">
                <a:solidFill>
                  <a:schemeClr val="bg1"/>
                </a:solidFill>
              </a:rPr>
              <a:t>): </a:t>
            </a:r>
            <a:r>
              <a:rPr lang="en-US" altLang="zh-CN" sz="4000" dirty="0" smtClean="0">
                <a:solidFill>
                  <a:schemeClr val="bg1"/>
                </a:solidFill>
              </a:rPr>
              <a:t>free from sensual desire and hatred. </a:t>
            </a:r>
            <a:endParaRPr lang="zh-CN" altLang="en-US" sz="4000" dirty="0">
              <a:solidFill>
                <a:schemeClr val="bg1"/>
              </a:solidFill>
            </a:endParaRPr>
          </a:p>
        </p:txBody>
      </p:sp>
      <p:sp>
        <p:nvSpPr>
          <p:cNvPr id="6" name="內容版面配置區 2"/>
          <p:cNvSpPr txBox="1">
            <a:spLocks/>
          </p:cNvSpPr>
          <p:nvPr/>
        </p:nvSpPr>
        <p:spPr>
          <a:xfrm>
            <a:off x="523041" y="5280986"/>
            <a:ext cx="11337655" cy="1285466"/>
          </a:xfrm>
          <a:prstGeom prst="rect">
            <a:avLst/>
          </a:prstGeom>
          <a:ln w="25400">
            <a:noFill/>
          </a:ln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4000" dirty="0" smtClean="0">
                <a:solidFill>
                  <a:schemeClr val="bg1"/>
                </a:solidFill>
              </a:rPr>
              <a:t>On </a:t>
            </a:r>
            <a:r>
              <a:rPr lang="en-US" altLang="zh-CN" sz="4000" dirty="0">
                <a:solidFill>
                  <a:schemeClr val="bg1"/>
                </a:solidFill>
              </a:rPr>
              <a:t>death </a:t>
            </a:r>
            <a:r>
              <a:rPr lang="en-US" altLang="zh-CN" sz="4000" dirty="0" smtClean="0">
                <a:solidFill>
                  <a:schemeClr val="bg1"/>
                </a:solidFill>
              </a:rPr>
              <a:t>(</a:t>
            </a:r>
            <a:r>
              <a:rPr lang="en-US" altLang="zh-CN" sz="4000" dirty="0" err="1" smtClean="0">
                <a:solidFill>
                  <a:schemeClr val="bg1"/>
                </a:solidFill>
              </a:rPr>
              <a:t>Parinibbāna</a:t>
            </a:r>
            <a:r>
              <a:rPr lang="en-US" altLang="zh-CN" sz="4000" dirty="0" smtClean="0">
                <a:solidFill>
                  <a:schemeClr val="bg1"/>
                </a:solidFill>
              </a:rPr>
              <a:t>),arahants will </a:t>
            </a:r>
            <a:r>
              <a:rPr lang="en-US" altLang="zh-CN" sz="4000" dirty="0">
                <a:solidFill>
                  <a:schemeClr val="bg1"/>
                </a:solidFill>
              </a:rPr>
              <a:t>never be reborn in any plane or world, having wholly escaped </a:t>
            </a:r>
            <a:r>
              <a:rPr lang="en-US" altLang="zh-CN" sz="4000" dirty="0" err="1" smtClean="0">
                <a:solidFill>
                  <a:schemeClr val="bg1"/>
                </a:solidFill>
              </a:rPr>
              <a:t>saṃsāraupon</a:t>
            </a:r>
            <a:r>
              <a:rPr lang="en-US" altLang="zh-CN" sz="4000" dirty="0" smtClean="0">
                <a:solidFill>
                  <a:schemeClr val="bg1"/>
                </a:solidFill>
              </a:rPr>
              <a:t>.</a:t>
            </a:r>
            <a:endParaRPr lang="zh-CN" altLang="en-US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37873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791" y="152400"/>
            <a:ext cx="11701670" cy="6546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4280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內容版面配置區 2"/>
          <p:cNvSpPr txBox="1">
            <a:spLocks/>
          </p:cNvSpPr>
          <p:nvPr/>
        </p:nvSpPr>
        <p:spPr>
          <a:xfrm>
            <a:off x="620267" y="430348"/>
            <a:ext cx="11372949" cy="12195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4000" b="1" dirty="0">
                <a:solidFill>
                  <a:schemeClr val="bg1"/>
                </a:solidFill>
              </a:rPr>
              <a:t>D. Path Leading to the Cessation of Suffering (</a:t>
            </a:r>
            <a:r>
              <a:rPr lang="it-IT" altLang="zh-CN" sz="4000" b="1" dirty="0">
                <a:solidFill>
                  <a:schemeClr val="bg1"/>
                </a:solidFill>
              </a:rPr>
              <a:t>Dukkha-nirodha-gamini-patipada </a:t>
            </a:r>
            <a:r>
              <a:rPr lang="it-IT" altLang="zh-CN" sz="4000" b="1" dirty="0" smtClean="0">
                <a:solidFill>
                  <a:schemeClr val="bg1"/>
                </a:solidFill>
              </a:rPr>
              <a:t>Ariya Sacca</a:t>
            </a:r>
            <a:r>
              <a:rPr lang="en-US" altLang="zh-CN" sz="4000" b="1" dirty="0">
                <a:solidFill>
                  <a:schemeClr val="bg1"/>
                </a:solidFill>
              </a:rPr>
              <a:t>)</a:t>
            </a:r>
            <a:endParaRPr lang="zh-CN" altLang="en-US" sz="4000" b="1" dirty="0">
              <a:solidFill>
                <a:schemeClr val="bg1"/>
              </a:solidFill>
            </a:endParaRPr>
          </a:p>
        </p:txBody>
      </p:sp>
      <p:sp>
        <p:nvSpPr>
          <p:cNvPr id="6" name="標題 5"/>
          <p:cNvSpPr txBox="1">
            <a:spLocks/>
          </p:cNvSpPr>
          <p:nvPr/>
        </p:nvSpPr>
        <p:spPr>
          <a:xfrm>
            <a:off x="2710294" y="1360730"/>
            <a:ext cx="10515600" cy="17720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zh-CN" sz="3200" b="1" dirty="0" smtClean="0">
                <a:solidFill>
                  <a:schemeClr val="bg1"/>
                </a:solidFill>
              </a:rPr>
              <a:t>—</a:t>
            </a:r>
            <a:r>
              <a:rPr lang="en-US" altLang="zh-CN" sz="3200" b="1" i="1" dirty="0" err="1" smtClean="0">
                <a:solidFill>
                  <a:schemeClr val="bg1"/>
                </a:solidFill>
              </a:rPr>
              <a:t>Sacca</a:t>
            </a:r>
            <a:r>
              <a:rPr lang="en-US" altLang="zh-CN" sz="3200" b="1" i="1" dirty="0" smtClean="0">
                <a:solidFill>
                  <a:schemeClr val="bg1"/>
                </a:solidFill>
              </a:rPr>
              <a:t> </a:t>
            </a:r>
            <a:r>
              <a:rPr lang="en-US" altLang="zh-CN" sz="3200" b="1" i="1" dirty="0" err="1" smtClean="0">
                <a:solidFill>
                  <a:schemeClr val="bg1"/>
                </a:solidFill>
              </a:rPr>
              <a:t>Vibhanga</a:t>
            </a:r>
            <a:r>
              <a:rPr lang="en-US" altLang="zh-CN" sz="3200" b="1" i="1" dirty="0" smtClean="0">
                <a:solidFill>
                  <a:schemeClr val="bg1"/>
                </a:solidFill>
              </a:rPr>
              <a:t> </a:t>
            </a:r>
            <a:r>
              <a:rPr lang="en-US" altLang="zh-CN" sz="3200" b="1" i="1" dirty="0" err="1" smtClean="0">
                <a:solidFill>
                  <a:schemeClr val="bg1"/>
                </a:solidFill>
              </a:rPr>
              <a:t>Sutta</a:t>
            </a:r>
            <a:endParaRPr lang="zh-CN" altLang="en-US" sz="3200" i="1" dirty="0">
              <a:solidFill>
                <a:schemeClr val="bg1"/>
              </a:solidFill>
            </a:endParaRPr>
          </a:p>
          <a:p>
            <a:pPr algn="ctr"/>
            <a:r>
              <a:rPr lang="en-US" altLang="zh-CN" sz="3200" b="1" dirty="0" smtClean="0">
                <a:solidFill>
                  <a:schemeClr val="bg1"/>
                </a:solidFill>
              </a:rPr>
              <a:t>(</a:t>
            </a:r>
            <a:r>
              <a:rPr lang="en-US" altLang="zh-CN" sz="3200" b="1" i="1" dirty="0" smtClean="0">
                <a:solidFill>
                  <a:schemeClr val="bg1"/>
                </a:solidFill>
              </a:rPr>
              <a:t>The </a:t>
            </a:r>
            <a:r>
              <a:rPr lang="en-US" altLang="zh-CN" sz="3200" b="1" i="1" dirty="0">
                <a:solidFill>
                  <a:schemeClr val="bg1"/>
                </a:solidFill>
              </a:rPr>
              <a:t>Discourse of the Analysis of the </a:t>
            </a:r>
            <a:r>
              <a:rPr lang="en-US" altLang="zh-CN" sz="3200" b="1" i="1" dirty="0" smtClean="0">
                <a:solidFill>
                  <a:schemeClr val="bg1"/>
                </a:solidFill>
              </a:rPr>
              <a:t>Truths</a:t>
            </a:r>
            <a:r>
              <a:rPr lang="en-US" altLang="zh-CN" sz="3200" b="1" dirty="0" smtClean="0">
                <a:solidFill>
                  <a:schemeClr val="bg1"/>
                </a:solidFill>
              </a:rPr>
              <a:t>) </a:t>
            </a:r>
          </a:p>
        </p:txBody>
      </p:sp>
      <p:sp>
        <p:nvSpPr>
          <p:cNvPr id="7" name="標題 5"/>
          <p:cNvSpPr txBox="1">
            <a:spLocks/>
          </p:cNvSpPr>
          <p:nvPr/>
        </p:nvSpPr>
        <p:spPr>
          <a:xfrm>
            <a:off x="278295" y="2955234"/>
            <a:ext cx="11787807" cy="35648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 smtClean="0">
                <a:solidFill>
                  <a:schemeClr val="bg1"/>
                </a:solidFill>
              </a:rPr>
              <a:t>‘</a:t>
            </a:r>
            <a:r>
              <a:rPr lang="en-US" altLang="zh-CN" sz="3600" b="1" i="1" dirty="0" smtClean="0">
                <a:solidFill>
                  <a:schemeClr val="bg1"/>
                </a:solidFill>
              </a:rPr>
              <a:t>What is </a:t>
            </a:r>
            <a:r>
              <a:rPr lang="en-US" altLang="zh-CN" sz="3600" b="1" i="1" dirty="0">
                <a:solidFill>
                  <a:schemeClr val="bg1"/>
                </a:solidFill>
              </a:rPr>
              <a:t>the noble truth that is the way leading to the ending of suffering</a:t>
            </a:r>
            <a:r>
              <a:rPr lang="en-US" altLang="zh-CN" sz="3600" b="1" i="1" dirty="0" smtClean="0">
                <a:solidFill>
                  <a:schemeClr val="bg1"/>
                </a:solidFill>
              </a:rPr>
              <a:t>?</a:t>
            </a:r>
          </a:p>
          <a:p>
            <a:endParaRPr lang="en-US" altLang="zh-CN" sz="1600" b="1" i="1" dirty="0">
              <a:solidFill>
                <a:schemeClr val="bg1"/>
              </a:solidFill>
            </a:endParaRPr>
          </a:p>
          <a:p>
            <a:r>
              <a:rPr lang="en-US" altLang="zh-CN" sz="3600" b="1" i="1" dirty="0">
                <a:solidFill>
                  <a:schemeClr val="bg1"/>
                </a:solidFill>
              </a:rPr>
              <a:t>It is this </a:t>
            </a:r>
            <a:r>
              <a:rPr lang="en-US" altLang="zh-CN" sz="3600" b="1" i="1" u="sng" dirty="0">
                <a:solidFill>
                  <a:schemeClr val="bg1"/>
                </a:solidFill>
              </a:rPr>
              <a:t>noble eightfold path</a:t>
            </a:r>
            <a:r>
              <a:rPr lang="en-US" altLang="zh-CN" sz="3600" b="1" i="1" dirty="0" smtClean="0">
                <a:solidFill>
                  <a:schemeClr val="bg1"/>
                </a:solidFill>
              </a:rPr>
              <a:t>, </a:t>
            </a:r>
            <a:r>
              <a:rPr lang="en-US" altLang="zh-CN" sz="3600" b="1" i="1" dirty="0">
                <a:solidFill>
                  <a:schemeClr val="bg1"/>
                </a:solidFill>
              </a:rPr>
              <a:t>that is to say</a:t>
            </a:r>
            <a:r>
              <a:rPr lang="en-US" altLang="zh-CN" sz="3600" b="1" i="1" dirty="0" smtClean="0">
                <a:solidFill>
                  <a:schemeClr val="bg1"/>
                </a:solidFill>
              </a:rPr>
              <a:t>, (</a:t>
            </a:r>
            <a:r>
              <a:rPr lang="en-US" altLang="zh-CN" sz="3600" b="1" i="1" dirty="0" err="1">
                <a:solidFill>
                  <a:schemeClr val="bg1"/>
                </a:solidFill>
              </a:rPr>
              <a:t>i</a:t>
            </a:r>
            <a:r>
              <a:rPr lang="en-US" altLang="zh-CN" sz="3600" b="1" i="1" dirty="0">
                <a:solidFill>
                  <a:schemeClr val="bg1"/>
                </a:solidFill>
              </a:rPr>
              <a:t>) right view</a:t>
            </a:r>
            <a:r>
              <a:rPr lang="en-US" altLang="zh-CN" sz="3600" b="1" i="1" dirty="0" smtClean="0">
                <a:solidFill>
                  <a:schemeClr val="bg1"/>
                </a:solidFill>
              </a:rPr>
              <a:t>, (</a:t>
            </a:r>
            <a:r>
              <a:rPr lang="en-US" altLang="zh-CN" sz="3600" b="1" i="1" dirty="0">
                <a:solidFill>
                  <a:schemeClr val="bg1"/>
                </a:solidFill>
              </a:rPr>
              <a:t>ii) right thought</a:t>
            </a:r>
            <a:r>
              <a:rPr lang="en-US" altLang="zh-CN" sz="3600" b="1" i="1" dirty="0" smtClean="0">
                <a:solidFill>
                  <a:schemeClr val="bg1"/>
                </a:solidFill>
              </a:rPr>
              <a:t>, (</a:t>
            </a:r>
            <a:r>
              <a:rPr lang="en-US" altLang="zh-CN" sz="3600" b="1" i="1" dirty="0">
                <a:solidFill>
                  <a:schemeClr val="bg1"/>
                </a:solidFill>
              </a:rPr>
              <a:t>iii) right speech</a:t>
            </a:r>
            <a:r>
              <a:rPr lang="en-US" altLang="zh-CN" sz="3600" b="1" i="1" dirty="0" smtClean="0">
                <a:solidFill>
                  <a:schemeClr val="bg1"/>
                </a:solidFill>
              </a:rPr>
              <a:t>, (</a:t>
            </a:r>
            <a:r>
              <a:rPr lang="en-US" altLang="zh-CN" sz="3600" b="1" i="1" dirty="0">
                <a:solidFill>
                  <a:schemeClr val="bg1"/>
                </a:solidFill>
              </a:rPr>
              <a:t>iv) right action</a:t>
            </a:r>
            <a:r>
              <a:rPr lang="en-US" altLang="zh-CN" sz="3600" b="1" i="1" dirty="0" smtClean="0">
                <a:solidFill>
                  <a:schemeClr val="bg1"/>
                </a:solidFill>
              </a:rPr>
              <a:t>, (</a:t>
            </a:r>
            <a:r>
              <a:rPr lang="en-US" altLang="zh-CN" sz="3600" b="1" i="1" dirty="0">
                <a:solidFill>
                  <a:schemeClr val="bg1"/>
                </a:solidFill>
              </a:rPr>
              <a:t>v) right livelihood</a:t>
            </a:r>
            <a:r>
              <a:rPr lang="en-US" altLang="zh-CN" sz="3600" b="1" i="1" dirty="0" smtClean="0">
                <a:solidFill>
                  <a:schemeClr val="bg1"/>
                </a:solidFill>
              </a:rPr>
              <a:t>, (</a:t>
            </a:r>
            <a:r>
              <a:rPr lang="en-US" altLang="zh-CN" sz="3600" b="1" i="1" dirty="0">
                <a:solidFill>
                  <a:schemeClr val="bg1"/>
                </a:solidFill>
              </a:rPr>
              <a:t>vi) right effort</a:t>
            </a:r>
            <a:r>
              <a:rPr lang="en-US" altLang="zh-CN" sz="3600" b="1" i="1" dirty="0" smtClean="0">
                <a:solidFill>
                  <a:schemeClr val="bg1"/>
                </a:solidFill>
              </a:rPr>
              <a:t>, (</a:t>
            </a:r>
            <a:r>
              <a:rPr lang="en-US" altLang="zh-CN" sz="3600" b="1" i="1" dirty="0">
                <a:solidFill>
                  <a:schemeClr val="bg1"/>
                </a:solidFill>
              </a:rPr>
              <a:t>vii) right mindfulness</a:t>
            </a:r>
            <a:r>
              <a:rPr lang="en-US" altLang="zh-CN" sz="3600" b="1" i="1" dirty="0" smtClean="0">
                <a:solidFill>
                  <a:schemeClr val="bg1"/>
                </a:solidFill>
              </a:rPr>
              <a:t>, (</a:t>
            </a:r>
            <a:r>
              <a:rPr lang="en-US" altLang="zh-CN" sz="3600" b="1" i="1" dirty="0">
                <a:solidFill>
                  <a:schemeClr val="bg1"/>
                </a:solidFill>
              </a:rPr>
              <a:t>viii) right </a:t>
            </a:r>
            <a:r>
              <a:rPr lang="en-US" altLang="zh-CN" sz="3600" b="1" i="1" dirty="0" smtClean="0">
                <a:solidFill>
                  <a:schemeClr val="bg1"/>
                </a:solidFill>
              </a:rPr>
              <a:t>concentration.’</a:t>
            </a:r>
          </a:p>
        </p:txBody>
      </p:sp>
    </p:spTree>
    <p:extLst>
      <p:ext uri="{BB962C8B-B14F-4D97-AF65-F5344CB8AC3E}">
        <p14:creationId xmlns:p14="http://schemas.microsoft.com/office/powerpoint/2010/main" val="1248579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2517916" y="311427"/>
            <a:ext cx="7295320" cy="9939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zh-CN" sz="3600" b="1" u="sng" dirty="0" smtClean="0">
                <a:solidFill>
                  <a:schemeClr val="bg1"/>
                </a:solidFill>
              </a:rPr>
              <a:t>The Noble Eightfold Path</a:t>
            </a:r>
            <a:endParaRPr lang="en-US" altLang="zh-CN" sz="3600" b="1" dirty="0" smtClean="0">
              <a:solidFill>
                <a:schemeClr val="bg1"/>
              </a:solidFill>
            </a:endParaRPr>
          </a:p>
        </p:txBody>
      </p:sp>
      <p:sp>
        <p:nvSpPr>
          <p:cNvPr id="5" name="標題 5"/>
          <p:cNvSpPr txBox="1">
            <a:spLocks/>
          </p:cNvSpPr>
          <p:nvPr/>
        </p:nvSpPr>
        <p:spPr>
          <a:xfrm>
            <a:off x="443950" y="1702904"/>
            <a:ext cx="11310728" cy="22462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 smtClean="0">
                <a:solidFill>
                  <a:schemeClr val="bg1"/>
                </a:solidFill>
              </a:rPr>
              <a:t>(</a:t>
            </a:r>
            <a:r>
              <a:rPr lang="en-US" altLang="zh-CN" sz="3600" b="1" dirty="0" err="1">
                <a:solidFill>
                  <a:schemeClr val="bg1"/>
                </a:solidFill>
              </a:rPr>
              <a:t>i</a:t>
            </a:r>
            <a:r>
              <a:rPr lang="en-US" altLang="zh-CN" sz="3600" b="1" dirty="0">
                <a:solidFill>
                  <a:schemeClr val="bg1"/>
                </a:solidFill>
              </a:rPr>
              <a:t>) </a:t>
            </a:r>
            <a:r>
              <a:rPr lang="en-US" altLang="zh-CN" sz="3600" b="1" u="sng" dirty="0" smtClean="0">
                <a:solidFill>
                  <a:schemeClr val="bg1"/>
                </a:solidFill>
              </a:rPr>
              <a:t>Right </a:t>
            </a:r>
            <a:r>
              <a:rPr lang="en-US" altLang="zh-CN" sz="3600" b="1" u="sng" dirty="0">
                <a:solidFill>
                  <a:schemeClr val="bg1"/>
                </a:solidFill>
              </a:rPr>
              <a:t>view</a:t>
            </a:r>
            <a:r>
              <a:rPr lang="en-US" altLang="zh-CN" sz="3600" b="1" dirty="0">
                <a:solidFill>
                  <a:schemeClr val="bg1"/>
                </a:solidFill>
              </a:rPr>
              <a:t>: the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knowledge </a:t>
            </a:r>
            <a:r>
              <a:rPr lang="en-US" altLang="zh-CN" sz="3600" b="1" dirty="0">
                <a:solidFill>
                  <a:schemeClr val="bg1"/>
                </a:solidFill>
              </a:rPr>
              <a:t>of suffering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, the </a:t>
            </a:r>
            <a:r>
              <a:rPr lang="en-US" altLang="zh-CN" sz="3600" b="1" dirty="0">
                <a:solidFill>
                  <a:schemeClr val="bg1"/>
                </a:solidFill>
              </a:rPr>
              <a:t>knowledge of 	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the </a:t>
            </a:r>
            <a:r>
              <a:rPr lang="en-US" altLang="zh-CN" sz="3600" b="1" dirty="0">
                <a:solidFill>
                  <a:schemeClr val="bg1"/>
                </a:solidFill>
              </a:rPr>
              <a:t>arising of suffering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, the </a:t>
            </a:r>
            <a:r>
              <a:rPr lang="en-US" altLang="zh-CN" sz="3600" b="1" dirty="0">
                <a:solidFill>
                  <a:schemeClr val="bg1"/>
                </a:solidFill>
              </a:rPr>
              <a:t>knowledge of the ending of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	suffering, and </a:t>
            </a:r>
            <a:r>
              <a:rPr lang="en-US" altLang="zh-CN" sz="3600" b="1" dirty="0">
                <a:solidFill>
                  <a:schemeClr val="bg1"/>
                </a:solidFill>
              </a:rPr>
              <a:t>the knowledge of the way leading to the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	ending </a:t>
            </a:r>
            <a:r>
              <a:rPr lang="en-US" altLang="zh-CN" sz="3600" b="1" dirty="0">
                <a:solidFill>
                  <a:schemeClr val="bg1"/>
                </a:solidFill>
              </a:rPr>
              <a:t>of suffering.</a:t>
            </a:r>
            <a:endParaRPr lang="en-US" altLang="zh-CN" sz="3600" b="1" dirty="0" smtClean="0">
              <a:solidFill>
                <a:schemeClr val="bg1"/>
              </a:solidFill>
            </a:endParaRPr>
          </a:p>
        </p:txBody>
      </p:sp>
      <p:sp>
        <p:nvSpPr>
          <p:cNvPr id="6" name="標題 5"/>
          <p:cNvSpPr txBox="1">
            <a:spLocks/>
          </p:cNvSpPr>
          <p:nvPr/>
        </p:nvSpPr>
        <p:spPr>
          <a:xfrm>
            <a:off x="443950" y="3684100"/>
            <a:ext cx="11310728" cy="26901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>
                <a:solidFill>
                  <a:schemeClr val="bg1"/>
                </a:solidFill>
              </a:rPr>
              <a:t>(ii) </a:t>
            </a:r>
            <a:r>
              <a:rPr lang="en-US" altLang="zh-CN" sz="3600" b="1" u="sng" dirty="0" smtClean="0">
                <a:solidFill>
                  <a:schemeClr val="bg1"/>
                </a:solidFill>
              </a:rPr>
              <a:t>Right </a:t>
            </a:r>
            <a:r>
              <a:rPr lang="en-US" altLang="zh-CN" sz="3600" b="1" u="sng" dirty="0">
                <a:solidFill>
                  <a:schemeClr val="bg1"/>
                </a:solidFill>
              </a:rPr>
              <a:t>thought</a:t>
            </a:r>
            <a:r>
              <a:rPr lang="en-US" altLang="zh-CN" sz="3600" b="1" dirty="0">
                <a:solidFill>
                  <a:schemeClr val="bg1"/>
                </a:solidFill>
              </a:rPr>
              <a:t>: the thought of renunciation, the thought of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	non-malice</a:t>
            </a:r>
            <a:r>
              <a:rPr lang="en-US" altLang="zh-CN" sz="3600" b="1" dirty="0">
                <a:solidFill>
                  <a:schemeClr val="bg1"/>
                </a:solidFill>
              </a:rPr>
              <a:t>, the thought of harmlessness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039725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標題 5"/>
          <p:cNvSpPr txBox="1">
            <a:spLocks/>
          </p:cNvSpPr>
          <p:nvPr/>
        </p:nvSpPr>
        <p:spPr>
          <a:xfrm>
            <a:off x="205410" y="119271"/>
            <a:ext cx="11774555" cy="22462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 smtClean="0">
                <a:solidFill>
                  <a:schemeClr val="bg1"/>
                </a:solidFill>
              </a:rPr>
              <a:t>(</a:t>
            </a:r>
            <a:r>
              <a:rPr lang="en-US" altLang="zh-CN" sz="3600" b="1" dirty="0">
                <a:solidFill>
                  <a:schemeClr val="bg1"/>
                </a:solidFill>
              </a:rPr>
              <a:t>iii) </a:t>
            </a:r>
            <a:r>
              <a:rPr lang="en-US" altLang="zh-CN" sz="3600" b="1" u="sng" dirty="0" smtClean="0">
                <a:solidFill>
                  <a:schemeClr val="bg1"/>
                </a:solidFill>
              </a:rPr>
              <a:t>Right speech</a:t>
            </a:r>
            <a:r>
              <a:rPr lang="en-US" altLang="zh-CN" sz="3600" b="1" dirty="0">
                <a:solidFill>
                  <a:schemeClr val="bg1"/>
                </a:solidFill>
              </a:rPr>
              <a:t>: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refraining </a:t>
            </a:r>
            <a:r>
              <a:rPr lang="en-US" altLang="zh-CN" sz="3600" b="1" dirty="0">
                <a:solidFill>
                  <a:schemeClr val="bg1"/>
                </a:solidFill>
              </a:rPr>
              <a:t>from lying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; refraining from slander,</a:t>
            </a:r>
            <a:endParaRPr lang="en-US" altLang="zh-CN" sz="3600" b="1" dirty="0">
              <a:solidFill>
                <a:schemeClr val="bg1"/>
              </a:solidFill>
            </a:endParaRPr>
          </a:p>
          <a:p>
            <a:r>
              <a:rPr lang="en-US" altLang="zh-CN" sz="3600" b="1" dirty="0" smtClean="0">
                <a:solidFill>
                  <a:schemeClr val="bg1"/>
                </a:solidFill>
              </a:rPr>
              <a:t>	refraining </a:t>
            </a:r>
            <a:r>
              <a:rPr lang="en-US" altLang="zh-CN" sz="3600" b="1" dirty="0">
                <a:solidFill>
                  <a:schemeClr val="bg1"/>
                </a:solidFill>
              </a:rPr>
              <a:t>from harsh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speech, refraining </a:t>
            </a:r>
            <a:r>
              <a:rPr lang="en-US" altLang="zh-CN" sz="3600" b="1" dirty="0">
                <a:solidFill>
                  <a:schemeClr val="bg1"/>
                </a:solidFill>
              </a:rPr>
              <a:t>from frivolous talk.</a:t>
            </a:r>
            <a:endParaRPr lang="en-US" altLang="zh-CN" sz="3600" b="1" dirty="0" smtClean="0">
              <a:solidFill>
                <a:schemeClr val="bg1"/>
              </a:solidFill>
            </a:endParaRPr>
          </a:p>
        </p:txBody>
      </p:sp>
      <p:sp>
        <p:nvSpPr>
          <p:cNvPr id="7" name="標題 5"/>
          <p:cNvSpPr txBox="1">
            <a:spLocks/>
          </p:cNvSpPr>
          <p:nvPr/>
        </p:nvSpPr>
        <p:spPr>
          <a:xfrm>
            <a:off x="205407" y="1470993"/>
            <a:ext cx="12085981" cy="22462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 smtClean="0">
                <a:solidFill>
                  <a:schemeClr val="bg1"/>
                </a:solidFill>
              </a:rPr>
              <a:t>(</a:t>
            </a:r>
            <a:r>
              <a:rPr lang="en-US" altLang="zh-CN" sz="3600" b="1" dirty="0">
                <a:solidFill>
                  <a:schemeClr val="bg1"/>
                </a:solidFill>
              </a:rPr>
              <a:t>iv) </a:t>
            </a:r>
            <a:r>
              <a:rPr lang="en-US" altLang="zh-CN" sz="3600" b="1" u="sng" dirty="0" smtClean="0">
                <a:solidFill>
                  <a:schemeClr val="bg1"/>
                </a:solidFill>
              </a:rPr>
              <a:t>Right action</a:t>
            </a:r>
            <a:r>
              <a:rPr lang="en-US" altLang="zh-CN" sz="3600" b="1" dirty="0">
                <a:solidFill>
                  <a:schemeClr val="bg1"/>
                </a:solidFill>
              </a:rPr>
              <a:t>: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refraining </a:t>
            </a:r>
            <a:r>
              <a:rPr lang="en-US" altLang="zh-CN" sz="3600" b="1" dirty="0">
                <a:solidFill>
                  <a:schemeClr val="bg1"/>
                </a:solidFill>
              </a:rPr>
              <a:t>from taking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life, refraining </a:t>
            </a:r>
            <a:r>
              <a:rPr lang="en-US" altLang="zh-CN" sz="3600" b="1" dirty="0">
                <a:solidFill>
                  <a:schemeClr val="bg1"/>
                </a:solidFill>
              </a:rPr>
              <a:t>from taking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	the not-given, refraining </a:t>
            </a:r>
            <a:r>
              <a:rPr lang="en-US" altLang="zh-CN" sz="3600" b="1" dirty="0">
                <a:solidFill>
                  <a:schemeClr val="bg1"/>
                </a:solidFill>
              </a:rPr>
              <a:t>from sexual misconduct.</a:t>
            </a:r>
            <a:endParaRPr lang="en-US" altLang="zh-CN" sz="3600" b="1" dirty="0" smtClean="0">
              <a:solidFill>
                <a:schemeClr val="bg1"/>
              </a:solidFill>
            </a:endParaRPr>
          </a:p>
        </p:txBody>
      </p:sp>
      <p:sp>
        <p:nvSpPr>
          <p:cNvPr id="8" name="標題 5"/>
          <p:cNvSpPr txBox="1">
            <a:spLocks/>
          </p:cNvSpPr>
          <p:nvPr/>
        </p:nvSpPr>
        <p:spPr>
          <a:xfrm>
            <a:off x="205406" y="3081132"/>
            <a:ext cx="12085981" cy="16101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 smtClean="0">
                <a:solidFill>
                  <a:schemeClr val="bg1"/>
                </a:solidFill>
              </a:rPr>
              <a:t>(</a:t>
            </a:r>
            <a:r>
              <a:rPr lang="en-US" altLang="zh-CN" sz="3600" b="1" dirty="0">
                <a:solidFill>
                  <a:schemeClr val="bg1"/>
                </a:solidFill>
              </a:rPr>
              <a:t>v) </a:t>
            </a:r>
            <a:r>
              <a:rPr lang="en-US" altLang="zh-CN" sz="3600" b="1" u="sng" dirty="0" smtClean="0">
                <a:solidFill>
                  <a:schemeClr val="bg1"/>
                </a:solidFill>
              </a:rPr>
              <a:t>Right livelihood</a:t>
            </a:r>
            <a:r>
              <a:rPr lang="en-US" altLang="zh-CN" sz="3600" b="1" dirty="0">
                <a:solidFill>
                  <a:schemeClr val="bg1"/>
                </a:solidFill>
              </a:rPr>
              <a:t>: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having </a:t>
            </a:r>
            <a:r>
              <a:rPr lang="en-US" altLang="zh-CN" sz="3600" b="1" dirty="0">
                <a:solidFill>
                  <a:schemeClr val="bg1"/>
                </a:solidFill>
              </a:rPr>
              <a:t>given up wrong livelihood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, </a:t>
            </a:r>
            <a:r>
              <a:rPr lang="en-US" altLang="zh-CN" sz="3600" b="1" dirty="0">
                <a:solidFill>
                  <a:schemeClr val="bg1"/>
                </a:solidFill>
              </a:rPr>
              <a:t>supports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	himself through right livelihood.</a:t>
            </a:r>
          </a:p>
        </p:txBody>
      </p:sp>
      <p:sp>
        <p:nvSpPr>
          <p:cNvPr id="9" name="標題 5"/>
          <p:cNvSpPr txBox="1">
            <a:spLocks/>
          </p:cNvSpPr>
          <p:nvPr/>
        </p:nvSpPr>
        <p:spPr>
          <a:xfrm>
            <a:off x="106019" y="4691271"/>
            <a:ext cx="12085981" cy="16101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u="sng" dirty="0" smtClean="0">
                <a:solidFill>
                  <a:schemeClr val="bg1"/>
                </a:solidFill>
              </a:rPr>
              <a:t>Wrong livelihood</a:t>
            </a:r>
            <a:r>
              <a:rPr lang="en-US" altLang="zh-CN" sz="3600" b="1" dirty="0">
                <a:solidFill>
                  <a:schemeClr val="bg1"/>
                </a:solidFill>
              </a:rPr>
              <a:t>: Business in </a:t>
            </a:r>
            <a:r>
              <a:rPr lang="en-US" altLang="zh-CN" sz="3600" b="1" u="sng" dirty="0">
                <a:solidFill>
                  <a:schemeClr val="bg1"/>
                </a:solidFill>
              </a:rPr>
              <a:t>weapons</a:t>
            </a:r>
            <a:r>
              <a:rPr lang="en-US" altLang="zh-CN" sz="3600" b="1" dirty="0">
                <a:solidFill>
                  <a:schemeClr val="bg1"/>
                </a:solidFill>
              </a:rPr>
              <a:t>, business in </a:t>
            </a:r>
            <a:r>
              <a:rPr lang="en-US" altLang="zh-CN" sz="3600" b="1" u="sng" dirty="0">
                <a:solidFill>
                  <a:schemeClr val="bg1"/>
                </a:solidFill>
              </a:rPr>
              <a:t>human beings</a:t>
            </a:r>
            <a:r>
              <a:rPr lang="en-US" altLang="zh-CN" sz="3600" b="1" dirty="0">
                <a:solidFill>
                  <a:schemeClr val="bg1"/>
                </a:solidFill>
              </a:rPr>
              <a:t>, business in </a:t>
            </a:r>
            <a:r>
              <a:rPr lang="en-US" altLang="zh-CN" sz="3600" b="1" u="sng" dirty="0">
                <a:solidFill>
                  <a:schemeClr val="bg1"/>
                </a:solidFill>
              </a:rPr>
              <a:t>meat</a:t>
            </a:r>
            <a:r>
              <a:rPr lang="en-US" altLang="zh-CN" sz="3600" b="1" dirty="0">
                <a:solidFill>
                  <a:schemeClr val="bg1"/>
                </a:solidFill>
              </a:rPr>
              <a:t>, business in </a:t>
            </a:r>
            <a:r>
              <a:rPr lang="en-US" altLang="zh-CN" sz="3600" b="1" u="sng" dirty="0">
                <a:solidFill>
                  <a:schemeClr val="bg1"/>
                </a:solidFill>
              </a:rPr>
              <a:t>intoxicants</a:t>
            </a:r>
            <a:r>
              <a:rPr lang="en-US" altLang="zh-CN" sz="3600" b="1" dirty="0">
                <a:solidFill>
                  <a:schemeClr val="bg1"/>
                </a:solidFill>
              </a:rPr>
              <a:t>, and business in </a:t>
            </a:r>
            <a:r>
              <a:rPr lang="en-US" altLang="zh-CN" sz="3600" b="1" u="sng" dirty="0">
                <a:solidFill>
                  <a:schemeClr val="bg1"/>
                </a:solidFill>
              </a:rPr>
              <a:t>poison</a:t>
            </a:r>
            <a:r>
              <a:rPr lang="en-US" altLang="zh-CN" sz="3600" b="1" dirty="0">
                <a:solidFill>
                  <a:schemeClr val="bg1"/>
                </a:solidFill>
              </a:rPr>
              <a:t>.</a:t>
            </a:r>
            <a:endParaRPr lang="en-US" altLang="zh-CN" sz="3600" b="1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54677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311428" y="318050"/>
            <a:ext cx="11483008" cy="62616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 smtClean="0">
                <a:solidFill>
                  <a:schemeClr val="bg1"/>
                </a:solidFill>
              </a:rPr>
              <a:t>(</a:t>
            </a:r>
            <a:r>
              <a:rPr lang="en-US" altLang="zh-CN" sz="3600" b="1" dirty="0">
                <a:solidFill>
                  <a:schemeClr val="bg1"/>
                </a:solidFill>
              </a:rPr>
              <a:t>vi) </a:t>
            </a:r>
            <a:r>
              <a:rPr lang="en-US" altLang="zh-CN" sz="3600" b="1" u="sng" dirty="0" smtClean="0">
                <a:solidFill>
                  <a:schemeClr val="bg1"/>
                </a:solidFill>
              </a:rPr>
              <a:t>Right effort</a:t>
            </a:r>
            <a:r>
              <a:rPr lang="en-US" altLang="zh-CN" sz="3600" b="1" dirty="0">
                <a:solidFill>
                  <a:schemeClr val="bg1"/>
                </a:solidFill>
              </a:rPr>
              <a:t>: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A monk rouses his will, makes </a:t>
            </a:r>
            <a:r>
              <a:rPr lang="en-US" altLang="zh-CN" sz="3600" b="1" dirty="0">
                <a:solidFill>
                  <a:schemeClr val="bg1"/>
                </a:solidFill>
              </a:rPr>
              <a:t>an effort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, stirs 	up </a:t>
            </a:r>
            <a:r>
              <a:rPr lang="en-US" altLang="zh-CN" sz="3600" b="1" dirty="0">
                <a:solidFill>
                  <a:schemeClr val="bg1"/>
                </a:solidFill>
              </a:rPr>
              <a:t>energy,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exerts </a:t>
            </a:r>
            <a:r>
              <a:rPr lang="en-US" altLang="zh-CN" sz="3600" b="1" dirty="0">
                <a:solidFill>
                  <a:schemeClr val="bg1"/>
                </a:solidFill>
              </a:rPr>
              <a:t>his mind and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strives</a:t>
            </a:r>
          </a:p>
          <a:p>
            <a:endParaRPr lang="en-US" altLang="zh-CN" sz="2400" b="1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①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to </a:t>
            </a:r>
            <a:r>
              <a:rPr lang="en-US" altLang="zh-CN" sz="3600" b="1" dirty="0">
                <a:solidFill>
                  <a:schemeClr val="bg1"/>
                </a:solidFill>
              </a:rPr>
              <a:t>prevent the arising of </a:t>
            </a:r>
            <a:r>
              <a:rPr lang="en-US" altLang="zh-CN" sz="3600" b="1" dirty="0" err="1">
                <a:solidFill>
                  <a:schemeClr val="bg1"/>
                </a:solidFill>
              </a:rPr>
              <a:t>unarisen</a:t>
            </a:r>
            <a:r>
              <a:rPr lang="en-US" altLang="zh-CN" sz="3600" b="1" dirty="0">
                <a:solidFill>
                  <a:schemeClr val="bg1"/>
                </a:solidFill>
              </a:rPr>
              <a:t> evil unwholesome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			mental states; </a:t>
            </a:r>
            <a:endParaRPr lang="en-US" altLang="zh-CN" sz="3600" b="1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②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to </a:t>
            </a:r>
            <a:r>
              <a:rPr lang="en-US" altLang="zh-CN" sz="3600" b="1" dirty="0">
                <a:solidFill>
                  <a:schemeClr val="bg1"/>
                </a:solidFill>
              </a:rPr>
              <a:t>abandon evil unwholesome mental states that have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		arisen;</a:t>
            </a:r>
            <a:endParaRPr lang="en-US" altLang="zh-CN" sz="3600" b="1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③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to </a:t>
            </a:r>
            <a:r>
              <a:rPr lang="en-US" altLang="zh-CN" sz="3600" b="1" dirty="0">
                <a:solidFill>
                  <a:schemeClr val="bg1"/>
                </a:solidFill>
              </a:rPr>
              <a:t>cultivate </a:t>
            </a:r>
            <a:r>
              <a:rPr lang="en-US" altLang="zh-CN" sz="3600" b="1" dirty="0" err="1">
                <a:solidFill>
                  <a:schemeClr val="bg1"/>
                </a:solidFill>
              </a:rPr>
              <a:t>unarisen</a:t>
            </a:r>
            <a:r>
              <a:rPr lang="en-US" altLang="zh-CN" sz="3600" b="1" dirty="0">
                <a:solidFill>
                  <a:schemeClr val="bg1"/>
                </a:solidFill>
              </a:rPr>
              <a:t> wholesome mental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states; </a:t>
            </a:r>
            <a:endParaRPr lang="en-US" altLang="zh-CN" sz="3600" b="1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④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to </a:t>
            </a:r>
            <a:r>
              <a:rPr lang="en-US" altLang="zh-CN" sz="3600" b="1" dirty="0">
                <a:solidFill>
                  <a:schemeClr val="bg1"/>
                </a:solidFill>
              </a:rPr>
              <a:t>maintain wholesome mental states that have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arisen.</a:t>
            </a:r>
          </a:p>
        </p:txBody>
      </p:sp>
    </p:spTree>
    <p:extLst>
      <p:ext uri="{BB962C8B-B14F-4D97-AF65-F5344CB8AC3E}">
        <p14:creationId xmlns:p14="http://schemas.microsoft.com/office/powerpoint/2010/main" val="1319541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72889" y="331303"/>
            <a:ext cx="12185372" cy="61734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</a:rPr>
              <a:t>(</a:t>
            </a:r>
            <a:r>
              <a:rPr lang="en-US" altLang="zh-CN" sz="3600" b="1" dirty="0">
                <a:solidFill>
                  <a:schemeClr val="bg1"/>
                </a:solidFill>
              </a:rPr>
              <a:t>vii) </a:t>
            </a:r>
            <a:r>
              <a:rPr lang="en-US" altLang="zh-CN" sz="3600" b="1" u="sng" dirty="0" smtClean="0">
                <a:solidFill>
                  <a:schemeClr val="bg1"/>
                </a:solidFill>
              </a:rPr>
              <a:t>Right mindfulness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: </a:t>
            </a:r>
          </a:p>
          <a:p>
            <a:pPr>
              <a:lnSpc>
                <a:spcPct val="120000"/>
              </a:lnSpc>
            </a:pPr>
            <a:endParaRPr lang="en-US" altLang="zh-CN" sz="3600" b="1" dirty="0" smtClean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en-US" altLang="zh-CN" sz="2000" b="1" dirty="0" smtClean="0">
                <a:solidFill>
                  <a:schemeClr val="bg1"/>
                </a:solidFill>
              </a:rPr>
              <a:t>	</a:t>
            </a:r>
          </a:p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en-US" altLang="zh-CN" sz="3600" b="1" dirty="0" smtClean="0">
                <a:solidFill>
                  <a:schemeClr val="bg1"/>
                </a:solidFill>
              </a:rPr>
              <a:t>having </a:t>
            </a:r>
            <a:r>
              <a:rPr lang="en-US" altLang="zh-CN" sz="3600" b="1" dirty="0">
                <a:solidFill>
                  <a:schemeClr val="bg1"/>
                </a:solidFill>
              </a:rPr>
              <a:t>put away covetousness and displeasure in the world,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	a </a:t>
            </a:r>
            <a:r>
              <a:rPr lang="en-US" altLang="zh-CN" sz="3600" b="1" dirty="0">
                <a:solidFill>
                  <a:schemeClr val="bg1"/>
                </a:solidFill>
              </a:rPr>
              <a:t>monk dwells exertive, fully aware,</a:t>
            </a:r>
          </a:p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①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contemplating </a:t>
            </a:r>
            <a:r>
              <a:rPr lang="en-US" altLang="zh-CN" sz="3600" b="1" dirty="0">
                <a:solidFill>
                  <a:schemeClr val="bg1"/>
                </a:solidFill>
              </a:rPr>
              <a:t>body in the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body.</a:t>
            </a:r>
            <a:endParaRPr lang="en-US" altLang="zh-CN" sz="3600" b="1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②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contemplating </a:t>
            </a:r>
            <a:r>
              <a:rPr lang="en-US" altLang="zh-CN" sz="3600" b="1" dirty="0">
                <a:solidFill>
                  <a:schemeClr val="bg1"/>
                </a:solidFill>
              </a:rPr>
              <a:t>feeling in the feelings.</a:t>
            </a:r>
          </a:p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③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contemplating </a:t>
            </a:r>
            <a:r>
              <a:rPr lang="en-US" altLang="zh-CN" sz="3600" b="1" dirty="0">
                <a:solidFill>
                  <a:schemeClr val="bg1"/>
                </a:solidFill>
              </a:rPr>
              <a:t>mind in the mind.</a:t>
            </a:r>
          </a:p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④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 contemplating </a:t>
            </a:r>
            <a:r>
              <a:rPr lang="en-US" altLang="zh-CN" sz="3600" b="1" dirty="0">
                <a:solidFill>
                  <a:schemeClr val="bg1"/>
                </a:solidFill>
              </a:rPr>
              <a:t>phenomena [</a:t>
            </a:r>
            <a:r>
              <a:rPr lang="en-US" altLang="zh-CN" sz="3600" b="1" dirty="0" err="1">
                <a:solidFill>
                  <a:schemeClr val="bg1"/>
                </a:solidFill>
              </a:rPr>
              <a:t>dharmas</a:t>
            </a:r>
            <a:r>
              <a:rPr lang="en-US" altLang="zh-CN" sz="3600" b="1" dirty="0">
                <a:solidFill>
                  <a:schemeClr val="bg1"/>
                </a:solidFill>
              </a:rPr>
              <a:t>] in the phenomena.</a:t>
            </a:r>
            <a:endParaRPr lang="en-US" altLang="zh-CN" sz="3600" b="1" dirty="0" smtClean="0">
              <a:solidFill>
                <a:schemeClr val="bg1"/>
              </a:solidFill>
            </a:endParaRPr>
          </a:p>
        </p:txBody>
      </p:sp>
      <p:sp>
        <p:nvSpPr>
          <p:cNvPr id="5" name="標題 5"/>
          <p:cNvSpPr txBox="1">
            <a:spLocks/>
          </p:cNvSpPr>
          <p:nvPr/>
        </p:nvSpPr>
        <p:spPr>
          <a:xfrm>
            <a:off x="-125896" y="1113182"/>
            <a:ext cx="12258261" cy="11463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——</a:t>
            </a:r>
            <a:r>
              <a:rPr lang="en-US" altLang="zh-CN" sz="2800" b="1" dirty="0" err="1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Mahasatipatthana</a:t>
            </a:r>
            <a:r>
              <a:rPr lang="en-US" altLang="zh-CN" sz="28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2800" b="1" dirty="0" err="1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Sutta</a:t>
            </a:r>
            <a:r>
              <a:rPr lang="en-US" altLang="zh-CN" sz="28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- The Great Discourse on the Establishing of Mindfulness, </a:t>
            </a:r>
            <a:r>
              <a:rPr lang="en-US" altLang="zh-CN" sz="2800" b="1" dirty="0" err="1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Digha</a:t>
            </a:r>
            <a:r>
              <a:rPr lang="en-US" altLang="zh-CN" sz="28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2800" b="1" dirty="0" err="1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Nikaya</a:t>
            </a:r>
            <a:r>
              <a:rPr lang="en-US" altLang="zh-CN" sz="28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22 </a:t>
            </a:r>
            <a:endParaRPr lang="en-US" altLang="zh-CN" sz="2800" b="1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</a:t>
            </a:r>
            <a:endParaRPr lang="en-US" altLang="zh-CN" sz="3600" b="1" dirty="0" smtClean="0">
              <a:solidFill>
                <a:schemeClr val="bg1"/>
              </a:solidFill>
            </a:endParaRPr>
          </a:p>
        </p:txBody>
      </p:sp>
      <p:sp>
        <p:nvSpPr>
          <p:cNvPr id="6" name="左大括弧 5"/>
          <p:cNvSpPr/>
          <p:nvPr/>
        </p:nvSpPr>
        <p:spPr>
          <a:xfrm>
            <a:off x="331304" y="4022035"/>
            <a:ext cx="457200" cy="2179982"/>
          </a:xfrm>
          <a:prstGeom prst="leftBrac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027612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72889" y="0"/>
            <a:ext cx="12185372" cy="678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</a:t>
            </a:r>
            <a:r>
              <a:rPr lang="en-US" altLang="zh-CN" sz="4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① </a:t>
            </a:r>
            <a:r>
              <a:rPr lang="en-US" altLang="zh-CN" sz="4000" b="1" u="sng" dirty="0">
                <a:solidFill>
                  <a:schemeClr val="bg1"/>
                </a:solidFill>
              </a:rPr>
              <a:t>Contemplation of the body: </a:t>
            </a:r>
            <a:r>
              <a:rPr lang="en-US" altLang="zh-CN" sz="4000" b="1" u="sng" dirty="0" err="1">
                <a:solidFill>
                  <a:schemeClr val="bg1"/>
                </a:solidFill>
              </a:rPr>
              <a:t>Kayanupassana</a:t>
            </a:r>
            <a:endParaRPr lang="en-US" altLang="zh-CN" sz="4000" b="1" u="sng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endParaRPr lang="en-US" altLang="zh-CN" sz="1800" b="1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r>
              <a:rPr lang="en-US" altLang="zh-CN" sz="3600" b="1" dirty="0">
                <a:solidFill>
                  <a:schemeClr val="bg1"/>
                </a:solidFill>
              </a:rPr>
              <a:t>Contemplation of the body just as the body with no sense of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‘mine’, ‘I’ </a:t>
            </a:r>
            <a:r>
              <a:rPr lang="en-US" altLang="zh-CN" sz="3600" b="1" dirty="0">
                <a:solidFill>
                  <a:schemeClr val="bg1"/>
                </a:solidFill>
              </a:rPr>
              <a:t>or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‘myself’ </a:t>
            </a:r>
            <a:r>
              <a:rPr lang="en-US" altLang="zh-CN" sz="3600" b="1" dirty="0">
                <a:solidFill>
                  <a:schemeClr val="bg1"/>
                </a:solidFill>
              </a:rPr>
              <a:t>is to be </a:t>
            </a:r>
            <a:r>
              <a:rPr lang="en-US" altLang="zh-CN" sz="3600" b="1" dirty="0" err="1">
                <a:solidFill>
                  <a:schemeClr val="bg1"/>
                </a:solidFill>
              </a:rPr>
              <a:t>practised</a:t>
            </a:r>
            <a:r>
              <a:rPr lang="en-US" altLang="zh-CN" sz="3600" b="1" dirty="0">
                <a:solidFill>
                  <a:schemeClr val="bg1"/>
                </a:solidFill>
              </a:rPr>
              <a:t> under six sections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of </a:t>
            </a:r>
            <a:r>
              <a:rPr lang="en-US" altLang="zh-CN" sz="3600" b="1" dirty="0">
                <a:solidFill>
                  <a:schemeClr val="bg1"/>
                </a:solidFill>
              </a:rPr>
              <a:t>practice:</a:t>
            </a:r>
          </a:p>
          <a:p>
            <a:pPr>
              <a:lnSpc>
                <a:spcPct val="120000"/>
              </a:lnSpc>
            </a:pPr>
            <a:endParaRPr lang="en-US" altLang="zh-CN" sz="1600" b="1" dirty="0">
              <a:solidFill>
                <a:schemeClr val="bg1"/>
              </a:solidFill>
            </a:endParaRPr>
          </a:p>
          <a:p>
            <a:pPr marL="504000" indent="-432000">
              <a:lnSpc>
                <a:spcPct val="120000"/>
              </a:lnSpc>
              <a:buFont typeface="+mj-lt"/>
              <a:buAutoNum type="alphaLcParenR"/>
            </a:pPr>
            <a:r>
              <a:rPr lang="en-US" altLang="zh-CN" sz="3600" b="1" dirty="0" smtClean="0">
                <a:solidFill>
                  <a:schemeClr val="bg1"/>
                </a:solidFill>
              </a:rPr>
              <a:t>Mindfulness </a:t>
            </a:r>
            <a:r>
              <a:rPr lang="en-US" altLang="zh-CN" sz="3600" b="1" dirty="0">
                <a:solidFill>
                  <a:schemeClr val="bg1"/>
                </a:solidFill>
              </a:rPr>
              <a:t>on in and out breathing: </a:t>
            </a:r>
            <a:r>
              <a:rPr lang="en-US" altLang="zh-CN" sz="3600" b="1" dirty="0" err="1">
                <a:solidFill>
                  <a:schemeClr val="bg1"/>
                </a:solidFill>
              </a:rPr>
              <a:t>anapana</a:t>
            </a:r>
            <a:r>
              <a:rPr lang="en-US" altLang="zh-CN" sz="3600" b="1" dirty="0">
                <a:solidFill>
                  <a:schemeClr val="bg1"/>
                </a:solidFill>
              </a:rPr>
              <a:t> </a:t>
            </a:r>
            <a:r>
              <a:rPr lang="en-US" altLang="zh-CN" sz="3600" b="1" dirty="0" err="1" smtClean="0">
                <a:solidFill>
                  <a:schemeClr val="bg1"/>
                </a:solidFill>
              </a:rPr>
              <a:t>pabba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;</a:t>
            </a:r>
          </a:p>
          <a:p>
            <a:pPr marL="504000" indent="-432000">
              <a:lnSpc>
                <a:spcPct val="120000"/>
              </a:lnSpc>
              <a:buFont typeface="+mj-lt"/>
              <a:buAutoNum type="alphaLcParenR"/>
            </a:pPr>
            <a:r>
              <a:rPr lang="en-US" altLang="zh-CN" sz="3600" b="1" dirty="0" smtClean="0">
                <a:solidFill>
                  <a:schemeClr val="bg1"/>
                </a:solidFill>
              </a:rPr>
              <a:t>Mindfulness </a:t>
            </a:r>
            <a:r>
              <a:rPr lang="en-US" altLang="zh-CN" sz="3600" b="1" dirty="0">
                <a:solidFill>
                  <a:schemeClr val="bg1"/>
                </a:solidFill>
              </a:rPr>
              <a:t>of the four postures – walking, standing, sitting and lying down: </a:t>
            </a:r>
            <a:r>
              <a:rPr lang="en-US" altLang="zh-CN" sz="3600" b="1" dirty="0" err="1">
                <a:solidFill>
                  <a:schemeClr val="bg1"/>
                </a:solidFill>
              </a:rPr>
              <a:t>iriyapatha</a:t>
            </a:r>
            <a:r>
              <a:rPr lang="en-US" altLang="zh-CN" sz="3600" b="1" dirty="0">
                <a:solidFill>
                  <a:schemeClr val="bg1"/>
                </a:solidFill>
              </a:rPr>
              <a:t> </a:t>
            </a:r>
            <a:r>
              <a:rPr lang="en-US" altLang="zh-CN" sz="3600" b="1" dirty="0" err="1" smtClean="0">
                <a:solidFill>
                  <a:schemeClr val="bg1"/>
                </a:solidFill>
              </a:rPr>
              <a:t>pabba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17080760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72889" y="185530"/>
            <a:ext cx="12185372" cy="65269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</a:t>
            </a:r>
            <a:r>
              <a:rPr lang="en-US" altLang="zh-CN" sz="4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① </a:t>
            </a:r>
            <a:r>
              <a:rPr lang="en-US" altLang="zh-CN" sz="4000" b="1" u="sng" dirty="0">
                <a:solidFill>
                  <a:schemeClr val="bg1"/>
                </a:solidFill>
              </a:rPr>
              <a:t>Contemplation of the body: </a:t>
            </a:r>
            <a:r>
              <a:rPr lang="en-US" altLang="zh-CN" sz="4000" b="1" u="sng" dirty="0" err="1">
                <a:solidFill>
                  <a:schemeClr val="bg1"/>
                </a:solidFill>
              </a:rPr>
              <a:t>Kayanupassana</a:t>
            </a:r>
            <a:endParaRPr lang="en-US" altLang="zh-CN" sz="4000" b="1" u="sng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endParaRPr lang="en-US" altLang="zh-CN" sz="1800" b="1" dirty="0">
              <a:solidFill>
                <a:schemeClr val="bg1"/>
              </a:solidFill>
            </a:endParaRPr>
          </a:p>
          <a:p>
            <a:pPr marL="504000" indent="-432000">
              <a:lnSpc>
                <a:spcPct val="120000"/>
              </a:lnSpc>
              <a:buFont typeface="+mj-lt"/>
              <a:buAutoNum type="alphaLcParenR" startAt="3"/>
            </a:pPr>
            <a:r>
              <a:rPr lang="en-US" altLang="zh-CN" sz="3600" b="1" dirty="0" smtClean="0">
                <a:solidFill>
                  <a:schemeClr val="bg1"/>
                </a:solidFill>
              </a:rPr>
              <a:t>Clear </a:t>
            </a:r>
            <a:r>
              <a:rPr lang="en-US" altLang="zh-CN" sz="3600" b="1" dirty="0">
                <a:solidFill>
                  <a:schemeClr val="bg1"/>
                </a:solidFill>
              </a:rPr>
              <a:t>understanding of all activities: </a:t>
            </a:r>
            <a:r>
              <a:rPr lang="en-US" altLang="zh-CN" sz="3600" b="1" dirty="0" err="1">
                <a:solidFill>
                  <a:schemeClr val="bg1"/>
                </a:solidFill>
              </a:rPr>
              <a:t>sampajanna</a:t>
            </a:r>
            <a:r>
              <a:rPr lang="en-US" altLang="zh-CN" sz="3600" b="1" dirty="0">
                <a:solidFill>
                  <a:schemeClr val="bg1"/>
                </a:solidFill>
              </a:rPr>
              <a:t> </a:t>
            </a:r>
            <a:r>
              <a:rPr lang="en-US" altLang="zh-CN" sz="3600" b="1" dirty="0" err="1" smtClean="0">
                <a:solidFill>
                  <a:schemeClr val="bg1"/>
                </a:solidFill>
              </a:rPr>
              <a:t>pabba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;</a:t>
            </a:r>
          </a:p>
          <a:p>
            <a:pPr marL="504000" indent="-432000">
              <a:lnSpc>
                <a:spcPct val="120000"/>
              </a:lnSpc>
              <a:buFont typeface="+mj-lt"/>
              <a:buAutoNum type="alphaLcParenR" startAt="3"/>
            </a:pPr>
            <a:r>
              <a:rPr lang="en-US" altLang="zh-CN" sz="3600" b="1" dirty="0" smtClean="0">
                <a:solidFill>
                  <a:schemeClr val="bg1"/>
                </a:solidFill>
              </a:rPr>
              <a:t>Mindfulness </a:t>
            </a:r>
            <a:r>
              <a:rPr lang="en-US" altLang="zh-CN" sz="3600" b="1" dirty="0">
                <a:solidFill>
                  <a:schemeClr val="bg1"/>
                </a:solidFill>
              </a:rPr>
              <a:t>of the 32 impurities of the body: </a:t>
            </a:r>
            <a:r>
              <a:rPr lang="en-US" altLang="zh-CN" sz="3600" b="1" dirty="0" err="1">
                <a:solidFill>
                  <a:schemeClr val="bg1"/>
                </a:solidFill>
              </a:rPr>
              <a:t>paticulamanasika</a:t>
            </a:r>
            <a:r>
              <a:rPr lang="en-US" altLang="zh-CN" sz="3600" b="1" dirty="0">
                <a:solidFill>
                  <a:schemeClr val="bg1"/>
                </a:solidFill>
              </a:rPr>
              <a:t> </a:t>
            </a:r>
            <a:r>
              <a:rPr lang="en-US" altLang="zh-CN" sz="3600" b="1" dirty="0" err="1" smtClean="0">
                <a:solidFill>
                  <a:schemeClr val="bg1"/>
                </a:solidFill>
              </a:rPr>
              <a:t>pabba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;</a:t>
            </a:r>
          </a:p>
          <a:p>
            <a:pPr marL="504000" indent="-432000">
              <a:lnSpc>
                <a:spcPct val="120000"/>
              </a:lnSpc>
              <a:buFont typeface="+mj-lt"/>
              <a:buAutoNum type="alphaLcParenR" startAt="3"/>
            </a:pPr>
            <a:r>
              <a:rPr lang="en-US" altLang="zh-CN" sz="3600" b="1" dirty="0" smtClean="0">
                <a:solidFill>
                  <a:schemeClr val="bg1"/>
                </a:solidFill>
              </a:rPr>
              <a:t>Mindfulness </a:t>
            </a:r>
            <a:r>
              <a:rPr lang="en-US" altLang="zh-CN" sz="3600" b="1" dirty="0">
                <a:solidFill>
                  <a:schemeClr val="bg1"/>
                </a:solidFill>
              </a:rPr>
              <a:t>of the four elements – earth element, water element,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fire </a:t>
            </a:r>
            <a:r>
              <a:rPr lang="en-US" altLang="zh-CN" sz="3600" b="1" dirty="0">
                <a:solidFill>
                  <a:schemeClr val="bg1"/>
                </a:solidFill>
              </a:rPr>
              <a:t>element and air element: </a:t>
            </a:r>
            <a:r>
              <a:rPr lang="en-US" altLang="zh-CN" sz="3600" b="1" dirty="0" err="1">
                <a:solidFill>
                  <a:schemeClr val="bg1"/>
                </a:solidFill>
              </a:rPr>
              <a:t>dhatumanasika</a:t>
            </a:r>
            <a:r>
              <a:rPr lang="en-US" altLang="zh-CN" sz="3600" b="1" dirty="0">
                <a:solidFill>
                  <a:schemeClr val="bg1"/>
                </a:solidFill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</a:rPr>
              <a:t>pabba</a:t>
            </a:r>
            <a:r>
              <a:rPr lang="en-US" altLang="zh-CN" sz="3600" b="1" dirty="0">
                <a:solidFill>
                  <a:schemeClr val="bg1"/>
                </a:solidFill>
              </a:rPr>
              <a:t>; </a:t>
            </a:r>
            <a:endParaRPr lang="en-US" altLang="zh-CN" sz="3600" b="1" dirty="0" smtClean="0">
              <a:solidFill>
                <a:schemeClr val="bg1"/>
              </a:solidFill>
            </a:endParaRPr>
          </a:p>
          <a:p>
            <a:pPr marL="504000" indent="-432000">
              <a:lnSpc>
                <a:spcPct val="120000"/>
              </a:lnSpc>
              <a:buFont typeface="+mj-lt"/>
              <a:buAutoNum type="alphaLcParenR" startAt="3"/>
            </a:pPr>
            <a:r>
              <a:rPr lang="en-US" altLang="zh-CN" sz="3600" b="1" dirty="0" smtClean="0">
                <a:solidFill>
                  <a:schemeClr val="bg1"/>
                </a:solidFill>
              </a:rPr>
              <a:t>Mindfulness </a:t>
            </a:r>
            <a:r>
              <a:rPr lang="en-US" altLang="zh-CN" sz="3600" b="1" dirty="0">
                <a:solidFill>
                  <a:schemeClr val="bg1"/>
                </a:solidFill>
              </a:rPr>
              <a:t>of the nine stages of a decaying corpse: </a:t>
            </a:r>
            <a:r>
              <a:rPr lang="en-US" altLang="zh-CN" sz="3600" b="1" dirty="0" err="1">
                <a:solidFill>
                  <a:schemeClr val="bg1"/>
                </a:solidFill>
              </a:rPr>
              <a:t>navasivathika</a:t>
            </a:r>
            <a:r>
              <a:rPr lang="en-US" altLang="zh-CN" sz="3600" b="1" dirty="0">
                <a:solidFill>
                  <a:schemeClr val="bg1"/>
                </a:solidFill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</a:rPr>
              <a:t>pabba</a:t>
            </a:r>
            <a:r>
              <a:rPr lang="en-US" altLang="zh-CN" sz="3600" b="1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115044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72889" y="96982"/>
            <a:ext cx="12185372" cy="6518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② </a:t>
            </a:r>
            <a:r>
              <a:rPr lang="en-US" altLang="zh-CN" sz="3600" b="1" u="sng" dirty="0">
                <a:solidFill>
                  <a:schemeClr val="bg1"/>
                </a:solidFill>
              </a:rPr>
              <a:t>Contemplation of feelings: </a:t>
            </a:r>
            <a:r>
              <a:rPr lang="en-US" altLang="zh-CN" sz="3600" b="1" u="sng" dirty="0" err="1">
                <a:solidFill>
                  <a:schemeClr val="bg1"/>
                </a:solidFill>
              </a:rPr>
              <a:t>Vedananupassana</a:t>
            </a:r>
            <a:endParaRPr lang="en-US" altLang="zh-CN" sz="3600" b="1" u="sng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endParaRPr lang="en-US" altLang="zh-CN" sz="2000" b="1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r>
              <a:rPr lang="en-US" altLang="zh-CN" sz="3600" b="1" dirty="0">
                <a:solidFill>
                  <a:schemeClr val="bg1"/>
                </a:solidFill>
              </a:rPr>
              <a:t>Contemplation of feelings just as feelings with no sense of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‘mine’, ‘I’ </a:t>
            </a:r>
            <a:r>
              <a:rPr lang="en-US" altLang="zh-CN" sz="3600" b="1" dirty="0">
                <a:solidFill>
                  <a:schemeClr val="bg1"/>
                </a:solidFill>
              </a:rPr>
              <a:t>or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‘myself’, </a:t>
            </a:r>
            <a:r>
              <a:rPr lang="en-US" altLang="zh-CN" sz="3600" b="1" dirty="0">
                <a:solidFill>
                  <a:schemeClr val="bg1"/>
                </a:solidFill>
              </a:rPr>
              <a:t>which are of three types;</a:t>
            </a:r>
          </a:p>
          <a:p>
            <a:pPr>
              <a:lnSpc>
                <a:spcPct val="120000"/>
              </a:lnSpc>
            </a:pPr>
            <a:endParaRPr lang="en-US" altLang="zh-CN" sz="2000" b="1" dirty="0">
              <a:solidFill>
                <a:schemeClr val="bg1"/>
              </a:solidFill>
            </a:endParaRPr>
          </a:p>
          <a:p>
            <a:pPr marL="432000" indent="-432000">
              <a:lnSpc>
                <a:spcPct val="120000"/>
              </a:lnSpc>
              <a:buFont typeface="+mj-lt"/>
              <a:buAutoNum type="alphaLcParenR"/>
            </a:pPr>
            <a:r>
              <a:rPr lang="en-US" altLang="zh-CN" sz="3600" b="1" dirty="0" smtClean="0">
                <a:solidFill>
                  <a:schemeClr val="bg1"/>
                </a:solidFill>
              </a:rPr>
              <a:t>Pleasant </a:t>
            </a:r>
            <a:r>
              <a:rPr lang="en-US" altLang="zh-CN" sz="3600" b="1" dirty="0">
                <a:solidFill>
                  <a:schemeClr val="bg1"/>
                </a:solidFill>
              </a:rPr>
              <a:t>feelings: </a:t>
            </a:r>
            <a:r>
              <a:rPr lang="en-US" altLang="zh-CN" sz="3600" b="1" dirty="0" err="1">
                <a:solidFill>
                  <a:schemeClr val="bg1"/>
                </a:solidFill>
              </a:rPr>
              <a:t>sukha</a:t>
            </a:r>
            <a:r>
              <a:rPr lang="en-US" altLang="zh-CN" sz="3600" b="1" dirty="0">
                <a:solidFill>
                  <a:schemeClr val="bg1"/>
                </a:solidFill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</a:rPr>
              <a:t>vedana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;</a:t>
            </a:r>
          </a:p>
          <a:p>
            <a:pPr marL="432000" indent="-432000">
              <a:lnSpc>
                <a:spcPct val="120000"/>
              </a:lnSpc>
              <a:buFont typeface="+mj-lt"/>
              <a:buAutoNum type="alphaLcParenR"/>
            </a:pPr>
            <a:r>
              <a:rPr lang="en-US" altLang="zh-CN" sz="3600" b="1" dirty="0" smtClean="0">
                <a:solidFill>
                  <a:schemeClr val="bg1"/>
                </a:solidFill>
              </a:rPr>
              <a:t>Unpleasant </a:t>
            </a:r>
            <a:r>
              <a:rPr lang="en-US" altLang="zh-CN" sz="3600" b="1" dirty="0">
                <a:solidFill>
                  <a:schemeClr val="bg1"/>
                </a:solidFill>
              </a:rPr>
              <a:t>feelings: dukkha </a:t>
            </a:r>
            <a:r>
              <a:rPr lang="en-US" altLang="zh-CN" sz="3600" b="1" dirty="0" err="1">
                <a:solidFill>
                  <a:schemeClr val="bg1"/>
                </a:solidFill>
              </a:rPr>
              <a:t>vedana</a:t>
            </a:r>
            <a:r>
              <a:rPr lang="en-US" altLang="zh-CN" sz="3600" b="1" dirty="0">
                <a:solidFill>
                  <a:schemeClr val="bg1"/>
                </a:solidFill>
              </a:rPr>
              <a:t>; </a:t>
            </a:r>
          </a:p>
          <a:p>
            <a:pPr marL="432000" indent="-432000">
              <a:lnSpc>
                <a:spcPct val="120000"/>
              </a:lnSpc>
              <a:buFont typeface="+mj-lt"/>
              <a:buAutoNum type="alphaLcParenR"/>
            </a:pPr>
            <a:r>
              <a:rPr lang="en-US" altLang="zh-CN" sz="3600" b="1" dirty="0" smtClean="0">
                <a:solidFill>
                  <a:schemeClr val="bg1"/>
                </a:solidFill>
              </a:rPr>
              <a:t>Neither </a:t>
            </a:r>
            <a:r>
              <a:rPr lang="en-US" altLang="zh-CN" sz="3600" b="1" dirty="0">
                <a:solidFill>
                  <a:schemeClr val="bg1"/>
                </a:solidFill>
              </a:rPr>
              <a:t>pleasant nor unpleasant feelings: </a:t>
            </a:r>
            <a:r>
              <a:rPr lang="en-US" altLang="zh-CN" sz="3600" b="1" dirty="0" err="1">
                <a:solidFill>
                  <a:schemeClr val="bg1"/>
                </a:solidFill>
              </a:rPr>
              <a:t>adukkhamasukha</a:t>
            </a:r>
            <a:r>
              <a:rPr lang="en-US" altLang="zh-CN" sz="3600" b="1" dirty="0">
                <a:solidFill>
                  <a:schemeClr val="bg1"/>
                </a:solidFill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</a:rPr>
              <a:t>vedana</a:t>
            </a:r>
            <a:r>
              <a:rPr lang="en-US" altLang="zh-CN" sz="3600" b="1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06879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72889" y="59635"/>
            <a:ext cx="12185372" cy="67188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4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③ </a:t>
            </a:r>
            <a:r>
              <a:rPr lang="en-US" altLang="zh-CN" sz="4000" b="1" u="sng" dirty="0">
                <a:solidFill>
                  <a:schemeClr val="bg1"/>
                </a:solidFill>
              </a:rPr>
              <a:t>Contemplation of the mind: </a:t>
            </a:r>
            <a:r>
              <a:rPr lang="en-US" altLang="zh-CN" sz="4000" b="1" u="sng" dirty="0" err="1">
                <a:solidFill>
                  <a:schemeClr val="bg1"/>
                </a:solidFill>
              </a:rPr>
              <a:t>Cittanupassana</a:t>
            </a:r>
            <a:endParaRPr lang="en-US" altLang="zh-CN" sz="4000" b="1" u="sng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endParaRPr lang="en-US" altLang="zh-CN" sz="3600" b="1" u="sng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r>
              <a:rPr lang="en-US" altLang="zh-CN" sz="3600" b="1" dirty="0">
                <a:solidFill>
                  <a:schemeClr val="bg1"/>
                </a:solidFill>
              </a:rPr>
              <a:t>Contemplation of the mind just as mind and just as a phenomenon with no sense of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‘mine’, ‘I’ </a:t>
            </a:r>
            <a:r>
              <a:rPr lang="en-US" altLang="zh-CN" sz="3600" b="1" dirty="0">
                <a:solidFill>
                  <a:schemeClr val="bg1"/>
                </a:solidFill>
              </a:rPr>
              <a:t>or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‘myself’ </a:t>
            </a:r>
            <a:r>
              <a:rPr lang="en-US" altLang="zh-CN" sz="3600" b="1" dirty="0">
                <a:solidFill>
                  <a:schemeClr val="bg1"/>
                </a:solidFill>
              </a:rPr>
              <a:t>is to be done by observing the following:</a:t>
            </a:r>
          </a:p>
          <a:p>
            <a:pPr>
              <a:lnSpc>
                <a:spcPct val="120000"/>
              </a:lnSpc>
            </a:pPr>
            <a:endParaRPr lang="en-US" altLang="zh-CN" sz="1900" b="1" dirty="0">
              <a:solidFill>
                <a:schemeClr val="bg1"/>
              </a:solidFill>
            </a:endParaRPr>
          </a:p>
          <a:p>
            <a:pPr marL="432000" indent="-432000">
              <a:lnSpc>
                <a:spcPct val="120000"/>
              </a:lnSpc>
              <a:buFont typeface="+mj-lt"/>
              <a:buAutoNum type="alphaLcParenR"/>
            </a:pPr>
            <a:r>
              <a:rPr lang="en-US" altLang="zh-CN" sz="3600" b="1" dirty="0" smtClean="0">
                <a:solidFill>
                  <a:schemeClr val="bg1"/>
                </a:solidFill>
              </a:rPr>
              <a:t>A </a:t>
            </a:r>
            <a:r>
              <a:rPr lang="en-US" altLang="zh-CN" sz="3600" b="1" dirty="0">
                <a:solidFill>
                  <a:schemeClr val="bg1"/>
                </a:solidFill>
              </a:rPr>
              <a:t>mind with greed or without greed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;</a:t>
            </a:r>
          </a:p>
          <a:p>
            <a:pPr marL="432000" indent="-432000">
              <a:lnSpc>
                <a:spcPct val="120000"/>
              </a:lnSpc>
              <a:buFont typeface="+mj-lt"/>
              <a:buAutoNum type="alphaLcParenR"/>
            </a:pPr>
            <a:r>
              <a:rPr lang="en-US" altLang="zh-CN" sz="3600" b="1" dirty="0" smtClean="0">
                <a:solidFill>
                  <a:schemeClr val="bg1"/>
                </a:solidFill>
              </a:rPr>
              <a:t>A </a:t>
            </a:r>
            <a:r>
              <a:rPr lang="en-US" altLang="zh-CN" sz="3600" b="1" dirty="0">
                <a:solidFill>
                  <a:schemeClr val="bg1"/>
                </a:solidFill>
              </a:rPr>
              <a:t>mind with anger or without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anger;</a:t>
            </a:r>
          </a:p>
          <a:p>
            <a:pPr marL="432000" indent="-432000">
              <a:lnSpc>
                <a:spcPct val="120000"/>
              </a:lnSpc>
              <a:buFont typeface="+mj-lt"/>
              <a:buAutoNum type="alphaLcParenR"/>
            </a:pPr>
            <a:r>
              <a:rPr lang="en-US" altLang="zh-CN" sz="3600" b="1" dirty="0" smtClean="0">
                <a:solidFill>
                  <a:schemeClr val="bg1"/>
                </a:solidFill>
              </a:rPr>
              <a:t>A </a:t>
            </a:r>
            <a:r>
              <a:rPr lang="en-US" altLang="zh-CN" sz="3600" b="1" dirty="0">
                <a:solidFill>
                  <a:schemeClr val="bg1"/>
                </a:solidFill>
              </a:rPr>
              <a:t>mind with delusion or without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delusion;</a:t>
            </a:r>
          </a:p>
        </p:txBody>
      </p:sp>
    </p:spTree>
    <p:extLst>
      <p:ext uri="{BB962C8B-B14F-4D97-AF65-F5344CB8AC3E}">
        <p14:creationId xmlns:p14="http://schemas.microsoft.com/office/powerpoint/2010/main" val="42440025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72889" y="59635"/>
            <a:ext cx="12185372" cy="67188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</a:t>
            </a:r>
            <a:r>
              <a:rPr lang="en-US" altLang="zh-CN" sz="4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③ </a:t>
            </a:r>
            <a:r>
              <a:rPr lang="en-US" altLang="zh-CN" sz="4000" b="1" u="sng" dirty="0">
                <a:solidFill>
                  <a:schemeClr val="bg1"/>
                </a:solidFill>
              </a:rPr>
              <a:t>Contemplation of the mind: </a:t>
            </a:r>
            <a:r>
              <a:rPr lang="en-US" altLang="zh-CN" sz="4000" b="1" u="sng" dirty="0" err="1">
                <a:solidFill>
                  <a:schemeClr val="bg1"/>
                </a:solidFill>
              </a:rPr>
              <a:t>Cittanupassana</a:t>
            </a:r>
            <a:endParaRPr lang="en-US" altLang="zh-CN" sz="4000" b="1" u="sng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endParaRPr lang="en-US" altLang="zh-CN" sz="2000" b="1" u="sng" dirty="0">
              <a:solidFill>
                <a:schemeClr val="bg1"/>
              </a:solidFill>
            </a:endParaRPr>
          </a:p>
          <a:p>
            <a:pPr marL="504000" indent="-504000">
              <a:lnSpc>
                <a:spcPct val="120000"/>
              </a:lnSpc>
              <a:buFont typeface="+mj-lt"/>
              <a:buAutoNum type="alphaLcParenR" startAt="4"/>
            </a:pPr>
            <a:r>
              <a:rPr lang="en-US" altLang="zh-CN" sz="3600" b="1" dirty="0" smtClean="0">
                <a:solidFill>
                  <a:schemeClr val="bg1"/>
                </a:solidFill>
              </a:rPr>
              <a:t>A </a:t>
            </a:r>
            <a:r>
              <a:rPr lang="en-US" altLang="zh-CN" sz="3600" b="1" dirty="0">
                <a:solidFill>
                  <a:schemeClr val="bg1"/>
                </a:solidFill>
              </a:rPr>
              <a:t>lazy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mind;</a:t>
            </a:r>
          </a:p>
          <a:p>
            <a:pPr marL="432000" indent="-432000">
              <a:lnSpc>
                <a:spcPct val="120000"/>
              </a:lnSpc>
              <a:buFont typeface="+mj-lt"/>
              <a:buAutoNum type="alphaLcParenR" startAt="4"/>
            </a:pPr>
            <a:r>
              <a:rPr lang="en-US" altLang="zh-CN" sz="3600" b="1" dirty="0" smtClean="0">
                <a:solidFill>
                  <a:schemeClr val="bg1"/>
                </a:solidFill>
              </a:rPr>
              <a:t>A </a:t>
            </a:r>
            <a:r>
              <a:rPr lang="en-US" altLang="zh-CN" sz="3600" b="1" dirty="0">
                <a:solidFill>
                  <a:schemeClr val="bg1"/>
                </a:solidFill>
              </a:rPr>
              <a:t>distracted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mind;</a:t>
            </a:r>
          </a:p>
          <a:p>
            <a:pPr marL="432000" indent="-432000">
              <a:lnSpc>
                <a:spcPct val="120000"/>
              </a:lnSpc>
              <a:buFont typeface="+mj-lt"/>
              <a:buAutoNum type="alphaLcParenR" startAt="4"/>
            </a:pPr>
            <a:r>
              <a:rPr lang="en-US" altLang="zh-CN" sz="3600" b="1" dirty="0" smtClean="0">
                <a:solidFill>
                  <a:schemeClr val="bg1"/>
                </a:solidFill>
              </a:rPr>
              <a:t>A </a:t>
            </a:r>
            <a:r>
              <a:rPr lang="en-US" altLang="zh-CN" sz="3600" b="1" dirty="0">
                <a:solidFill>
                  <a:schemeClr val="bg1"/>
                </a:solidFill>
              </a:rPr>
              <a:t>developed or undeveloped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mind;</a:t>
            </a:r>
          </a:p>
          <a:p>
            <a:pPr marL="432000" indent="-432000">
              <a:lnSpc>
                <a:spcPct val="120000"/>
              </a:lnSpc>
              <a:buFont typeface="+mj-lt"/>
              <a:buAutoNum type="alphaLcParenR" startAt="4"/>
            </a:pPr>
            <a:r>
              <a:rPr lang="en-US" altLang="zh-CN" sz="3600" b="1" dirty="0" smtClean="0">
                <a:solidFill>
                  <a:schemeClr val="bg1"/>
                </a:solidFill>
              </a:rPr>
              <a:t>An </a:t>
            </a:r>
            <a:r>
              <a:rPr lang="en-US" altLang="zh-CN" sz="3600" b="1" dirty="0">
                <a:solidFill>
                  <a:schemeClr val="bg1"/>
                </a:solidFill>
              </a:rPr>
              <a:t>inferior or superior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mind;</a:t>
            </a:r>
          </a:p>
          <a:p>
            <a:pPr marL="432000" indent="-432000">
              <a:lnSpc>
                <a:spcPct val="120000"/>
              </a:lnSpc>
              <a:buFont typeface="+mj-lt"/>
              <a:buAutoNum type="alphaLcParenR" startAt="4"/>
            </a:pPr>
            <a:r>
              <a:rPr lang="en-US" altLang="zh-CN" sz="3600" b="1" dirty="0" smtClean="0">
                <a:solidFill>
                  <a:schemeClr val="bg1"/>
                </a:solidFill>
              </a:rPr>
              <a:t>A </a:t>
            </a:r>
            <a:r>
              <a:rPr lang="en-US" altLang="zh-CN" sz="3600" b="1" dirty="0">
                <a:solidFill>
                  <a:schemeClr val="bg1"/>
                </a:solidFill>
              </a:rPr>
              <a:t>concentrated or un-concentrated mind; </a:t>
            </a:r>
            <a:endParaRPr lang="en-US" altLang="zh-CN" sz="3600" b="1" dirty="0" smtClean="0">
              <a:solidFill>
                <a:schemeClr val="bg1"/>
              </a:solidFill>
            </a:endParaRPr>
          </a:p>
          <a:p>
            <a:pPr marL="432000" indent="-432000">
              <a:lnSpc>
                <a:spcPct val="120000"/>
              </a:lnSpc>
              <a:buFont typeface="+mj-lt"/>
              <a:buAutoNum type="alphaLcParenR" startAt="4"/>
            </a:pPr>
            <a:r>
              <a:rPr lang="en-US" altLang="zh-CN" sz="3600" b="1" dirty="0" smtClean="0">
                <a:solidFill>
                  <a:schemeClr val="bg1"/>
                </a:solidFill>
              </a:rPr>
              <a:t>A </a:t>
            </a:r>
            <a:r>
              <a:rPr lang="en-US" altLang="zh-CN" sz="3600" b="1" dirty="0">
                <a:solidFill>
                  <a:schemeClr val="bg1"/>
                </a:solidFill>
              </a:rPr>
              <a:t>mind free from defilements or not free from defilements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412587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72889" y="-66262"/>
            <a:ext cx="12185372" cy="69242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43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  </a:t>
            </a:r>
            <a:r>
              <a:rPr lang="en-US" altLang="zh-CN" sz="4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④</a:t>
            </a:r>
            <a:r>
              <a:rPr lang="en-US" altLang="zh-CN" sz="4000" b="1" dirty="0" smtClean="0">
                <a:solidFill>
                  <a:schemeClr val="bg1"/>
                </a:solidFill>
              </a:rPr>
              <a:t> </a:t>
            </a:r>
            <a:r>
              <a:rPr lang="en-US" altLang="zh-CN" sz="4000" b="1" u="sng" dirty="0">
                <a:solidFill>
                  <a:schemeClr val="bg1"/>
                </a:solidFill>
              </a:rPr>
              <a:t>Contemplation of mind objects: </a:t>
            </a:r>
            <a:r>
              <a:rPr lang="en-US" altLang="zh-CN" sz="4000" b="1" u="sng" dirty="0" err="1">
                <a:solidFill>
                  <a:schemeClr val="bg1"/>
                </a:solidFill>
              </a:rPr>
              <a:t>Dhammanupassana</a:t>
            </a:r>
            <a:endParaRPr lang="en-US" altLang="zh-CN" sz="4000" b="1" u="sng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endParaRPr lang="en-US" altLang="zh-CN" sz="2200" b="1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r>
              <a:rPr lang="en-US" altLang="zh-CN" sz="3600" b="1" dirty="0">
                <a:solidFill>
                  <a:schemeClr val="bg1"/>
                </a:solidFill>
              </a:rPr>
              <a:t>Contemplation of mind objects just as mind objects with no sense of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‘mine’, ‘I’ </a:t>
            </a:r>
            <a:r>
              <a:rPr lang="en-US" altLang="zh-CN" sz="3600" b="1" dirty="0">
                <a:solidFill>
                  <a:schemeClr val="bg1"/>
                </a:solidFill>
              </a:rPr>
              <a:t>or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‘myself’ </a:t>
            </a:r>
            <a:r>
              <a:rPr lang="en-US" altLang="zh-CN" sz="3600" b="1" dirty="0">
                <a:solidFill>
                  <a:schemeClr val="bg1"/>
                </a:solidFill>
              </a:rPr>
              <a:t>is done on the following mind objects:</a:t>
            </a:r>
          </a:p>
          <a:p>
            <a:pPr>
              <a:lnSpc>
                <a:spcPct val="120000"/>
              </a:lnSpc>
            </a:pPr>
            <a:endParaRPr lang="en-US" altLang="zh-CN" sz="2200" b="1" dirty="0">
              <a:solidFill>
                <a:schemeClr val="bg1"/>
              </a:solidFill>
            </a:endParaRPr>
          </a:p>
          <a:p>
            <a:pPr marL="360000" indent="-252000">
              <a:lnSpc>
                <a:spcPct val="120000"/>
              </a:lnSpc>
              <a:buFont typeface="+mj-lt"/>
              <a:buAutoNum type="alphaLcParenR"/>
            </a:pPr>
            <a:r>
              <a:rPr lang="en-US" altLang="zh-CN" sz="3600" b="1" dirty="0" smtClean="0">
                <a:solidFill>
                  <a:schemeClr val="bg1"/>
                </a:solidFill>
              </a:rPr>
              <a:t>Five </a:t>
            </a:r>
            <a:r>
              <a:rPr lang="en-US" altLang="zh-CN" sz="3600" b="1" dirty="0">
                <a:solidFill>
                  <a:schemeClr val="bg1"/>
                </a:solidFill>
              </a:rPr>
              <a:t>mental hindrances or </a:t>
            </a:r>
            <a:r>
              <a:rPr lang="en-US" altLang="zh-CN" sz="3600" b="1" dirty="0" err="1">
                <a:solidFill>
                  <a:schemeClr val="bg1"/>
                </a:solidFill>
              </a:rPr>
              <a:t>nivarana</a:t>
            </a:r>
            <a:r>
              <a:rPr lang="en-US" altLang="zh-CN" sz="3600" b="1" dirty="0">
                <a:solidFill>
                  <a:schemeClr val="bg1"/>
                </a:solidFill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</a:rPr>
              <a:t>pabba</a:t>
            </a:r>
            <a:r>
              <a:rPr lang="en-US" altLang="zh-CN" sz="3600" b="1" dirty="0">
                <a:solidFill>
                  <a:schemeClr val="bg1"/>
                </a:solidFill>
              </a:rPr>
              <a:t>: sense desire (</a:t>
            </a:r>
            <a:r>
              <a:rPr lang="en-US" altLang="zh-CN" sz="3600" b="1" dirty="0" err="1">
                <a:solidFill>
                  <a:schemeClr val="bg1"/>
                </a:solidFill>
              </a:rPr>
              <a:t>kamachanda</a:t>
            </a:r>
            <a:r>
              <a:rPr lang="en-US" altLang="zh-CN" sz="3600" b="1" dirty="0">
                <a:solidFill>
                  <a:schemeClr val="bg1"/>
                </a:solidFill>
              </a:rPr>
              <a:t>), ill will (</a:t>
            </a:r>
            <a:r>
              <a:rPr lang="en-US" altLang="zh-CN" sz="3600" b="1" dirty="0" err="1">
                <a:solidFill>
                  <a:schemeClr val="bg1"/>
                </a:solidFill>
              </a:rPr>
              <a:t>vyapada</a:t>
            </a:r>
            <a:r>
              <a:rPr lang="en-US" altLang="zh-CN" sz="3600" b="1" dirty="0">
                <a:solidFill>
                  <a:schemeClr val="bg1"/>
                </a:solidFill>
              </a:rPr>
              <a:t>), sloth and torpor (</a:t>
            </a:r>
            <a:r>
              <a:rPr lang="en-US" altLang="zh-CN" sz="3600" b="1" dirty="0" err="1">
                <a:solidFill>
                  <a:schemeClr val="bg1"/>
                </a:solidFill>
              </a:rPr>
              <a:t>thina-middha</a:t>
            </a:r>
            <a:r>
              <a:rPr lang="en-US" altLang="zh-CN" sz="3600" b="1" dirty="0">
                <a:solidFill>
                  <a:schemeClr val="bg1"/>
                </a:solidFill>
              </a:rPr>
              <a:t>), restlessness and worry (</a:t>
            </a:r>
            <a:r>
              <a:rPr lang="en-US" altLang="zh-CN" sz="3600" b="1" dirty="0" err="1">
                <a:solidFill>
                  <a:schemeClr val="bg1"/>
                </a:solidFill>
              </a:rPr>
              <a:t>uddhacca</a:t>
            </a:r>
            <a:r>
              <a:rPr lang="en-US" altLang="zh-CN" sz="3600" b="1" dirty="0">
                <a:solidFill>
                  <a:schemeClr val="bg1"/>
                </a:solidFill>
              </a:rPr>
              <a:t>–</a:t>
            </a:r>
            <a:r>
              <a:rPr lang="en-US" altLang="zh-CN" sz="3600" b="1" dirty="0" err="1">
                <a:solidFill>
                  <a:schemeClr val="bg1"/>
                </a:solidFill>
              </a:rPr>
              <a:t>kukkucca</a:t>
            </a:r>
            <a:r>
              <a:rPr lang="en-US" altLang="zh-CN" sz="3600" b="1" dirty="0">
                <a:solidFill>
                  <a:schemeClr val="bg1"/>
                </a:solidFill>
              </a:rPr>
              <a:t>), and </a:t>
            </a:r>
            <a:r>
              <a:rPr lang="en-US" altLang="zh-CN" sz="3600" b="1" dirty="0" err="1">
                <a:solidFill>
                  <a:schemeClr val="bg1"/>
                </a:solidFill>
              </a:rPr>
              <a:t>sceptical</a:t>
            </a:r>
            <a:r>
              <a:rPr lang="en-US" altLang="zh-CN" sz="3600" b="1" dirty="0">
                <a:solidFill>
                  <a:schemeClr val="bg1"/>
                </a:solidFill>
              </a:rPr>
              <a:t> doubt (</a:t>
            </a:r>
            <a:r>
              <a:rPr lang="en-US" altLang="zh-CN" sz="3600" b="1" dirty="0" err="1" smtClean="0">
                <a:solidFill>
                  <a:schemeClr val="bg1"/>
                </a:solidFill>
              </a:rPr>
              <a:t>vicikiccha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7433175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72889" y="-66262"/>
            <a:ext cx="12185372" cy="69242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47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  </a:t>
            </a:r>
            <a:r>
              <a:rPr lang="en-US" altLang="zh-CN" sz="4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④</a:t>
            </a:r>
            <a:r>
              <a:rPr lang="en-US" altLang="zh-CN" sz="4000" b="1" dirty="0" smtClean="0">
                <a:solidFill>
                  <a:schemeClr val="bg1"/>
                </a:solidFill>
              </a:rPr>
              <a:t> </a:t>
            </a:r>
            <a:r>
              <a:rPr lang="en-US" altLang="zh-CN" sz="4000" b="1" u="sng" dirty="0">
                <a:solidFill>
                  <a:schemeClr val="bg1"/>
                </a:solidFill>
              </a:rPr>
              <a:t>Contemplation of mind objects: </a:t>
            </a:r>
            <a:r>
              <a:rPr lang="en-US" altLang="zh-CN" sz="4000" b="1" u="sng" dirty="0" err="1">
                <a:solidFill>
                  <a:schemeClr val="bg1"/>
                </a:solidFill>
              </a:rPr>
              <a:t>Dhammanupassana</a:t>
            </a:r>
            <a:endParaRPr lang="en-US" altLang="zh-CN" sz="4000" b="1" u="sng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endParaRPr lang="en-US" altLang="zh-CN" sz="2200" b="1" dirty="0" smtClean="0">
              <a:solidFill>
                <a:schemeClr val="bg1"/>
              </a:solidFill>
            </a:endParaRPr>
          </a:p>
          <a:p>
            <a:pPr marL="504000" indent="-504000">
              <a:lnSpc>
                <a:spcPct val="120000"/>
              </a:lnSpc>
              <a:buFont typeface="+mj-lt"/>
              <a:buAutoNum type="alphaLcParenR" startAt="2"/>
            </a:pPr>
            <a:r>
              <a:rPr lang="en-US" altLang="zh-CN" sz="3600" b="1" dirty="0" smtClean="0">
                <a:solidFill>
                  <a:schemeClr val="bg1"/>
                </a:solidFill>
              </a:rPr>
              <a:t>The </a:t>
            </a:r>
            <a:r>
              <a:rPr lang="en-US" altLang="zh-CN" sz="3600" b="1" dirty="0">
                <a:solidFill>
                  <a:schemeClr val="bg1"/>
                </a:solidFill>
              </a:rPr>
              <a:t>aggregates or </a:t>
            </a:r>
            <a:r>
              <a:rPr lang="en-US" altLang="zh-CN" sz="3600" b="1" dirty="0" err="1">
                <a:solidFill>
                  <a:schemeClr val="bg1"/>
                </a:solidFill>
              </a:rPr>
              <a:t>khanda</a:t>
            </a:r>
            <a:r>
              <a:rPr lang="en-US" altLang="zh-CN" sz="3600" b="1" dirty="0">
                <a:solidFill>
                  <a:schemeClr val="bg1"/>
                </a:solidFill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</a:rPr>
              <a:t>pabba</a:t>
            </a:r>
            <a:r>
              <a:rPr lang="en-US" altLang="zh-CN" sz="3600" b="1" dirty="0">
                <a:solidFill>
                  <a:schemeClr val="bg1"/>
                </a:solidFill>
              </a:rPr>
              <a:t>—the five aggregates of clinging: the corporeal body (</a:t>
            </a:r>
            <a:r>
              <a:rPr lang="en-US" altLang="zh-CN" sz="3600" b="1" dirty="0" err="1">
                <a:solidFill>
                  <a:schemeClr val="bg1"/>
                </a:solidFill>
              </a:rPr>
              <a:t>rupa</a:t>
            </a:r>
            <a:r>
              <a:rPr lang="en-US" altLang="zh-CN" sz="3600" b="1" dirty="0">
                <a:solidFill>
                  <a:schemeClr val="bg1"/>
                </a:solidFill>
              </a:rPr>
              <a:t>), feeling (</a:t>
            </a:r>
            <a:r>
              <a:rPr lang="en-US" altLang="zh-CN" sz="3600" b="1" dirty="0" err="1">
                <a:solidFill>
                  <a:schemeClr val="bg1"/>
                </a:solidFill>
              </a:rPr>
              <a:t>vedana</a:t>
            </a:r>
            <a:r>
              <a:rPr lang="en-US" altLang="zh-CN" sz="3600" b="1" dirty="0">
                <a:solidFill>
                  <a:schemeClr val="bg1"/>
                </a:solidFill>
              </a:rPr>
              <a:t>), perception (</a:t>
            </a:r>
            <a:r>
              <a:rPr lang="en-US" altLang="zh-CN" sz="3600" b="1" dirty="0" err="1">
                <a:solidFill>
                  <a:schemeClr val="bg1"/>
                </a:solidFill>
              </a:rPr>
              <a:t>sanna</a:t>
            </a:r>
            <a:r>
              <a:rPr lang="en-US" altLang="zh-CN" sz="3600" b="1" dirty="0">
                <a:solidFill>
                  <a:schemeClr val="bg1"/>
                </a:solidFill>
              </a:rPr>
              <a:t>), mental formations (</a:t>
            </a:r>
            <a:r>
              <a:rPr lang="en-US" altLang="zh-CN" sz="3600" b="1" dirty="0" err="1">
                <a:solidFill>
                  <a:schemeClr val="bg1"/>
                </a:solidFill>
              </a:rPr>
              <a:t>sankhara</a:t>
            </a:r>
            <a:r>
              <a:rPr lang="en-US" altLang="zh-CN" sz="3600" b="1" dirty="0">
                <a:solidFill>
                  <a:schemeClr val="bg1"/>
                </a:solidFill>
              </a:rPr>
              <a:t>), and consciousness (</a:t>
            </a:r>
            <a:r>
              <a:rPr lang="en-US" altLang="zh-CN" sz="3600" b="1" dirty="0" err="1">
                <a:solidFill>
                  <a:schemeClr val="bg1"/>
                </a:solidFill>
              </a:rPr>
              <a:t>vinnana</a:t>
            </a:r>
            <a:r>
              <a:rPr lang="en-US" altLang="zh-CN" sz="3600" b="1" dirty="0">
                <a:solidFill>
                  <a:schemeClr val="bg1"/>
                </a:solidFill>
              </a:rPr>
              <a:t>)</a:t>
            </a:r>
          </a:p>
          <a:p>
            <a:pPr marL="432000" indent="-504000">
              <a:lnSpc>
                <a:spcPct val="120000"/>
              </a:lnSpc>
              <a:buFont typeface="+mj-lt"/>
              <a:buAutoNum type="alphaLcParenR" startAt="2"/>
            </a:pPr>
            <a:r>
              <a:rPr lang="en-US" altLang="zh-CN" sz="3600" b="1" dirty="0" smtClean="0">
                <a:solidFill>
                  <a:schemeClr val="bg1"/>
                </a:solidFill>
              </a:rPr>
              <a:t>Six </a:t>
            </a:r>
            <a:r>
              <a:rPr lang="en-US" altLang="zh-CN" sz="3600" b="1" dirty="0">
                <a:solidFill>
                  <a:schemeClr val="bg1"/>
                </a:solidFill>
              </a:rPr>
              <a:t>internal and external sense bases or </a:t>
            </a:r>
            <a:r>
              <a:rPr lang="en-US" altLang="zh-CN" sz="3600" b="1" dirty="0" err="1">
                <a:solidFill>
                  <a:schemeClr val="bg1"/>
                </a:solidFill>
              </a:rPr>
              <a:t>ayatana</a:t>
            </a:r>
            <a:r>
              <a:rPr lang="en-US" altLang="zh-CN" sz="3600" b="1" dirty="0">
                <a:solidFill>
                  <a:schemeClr val="bg1"/>
                </a:solidFill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</a:rPr>
              <a:t>pabba</a:t>
            </a:r>
            <a:r>
              <a:rPr lang="en-US" altLang="zh-CN" sz="3600" b="1" dirty="0">
                <a:solidFill>
                  <a:schemeClr val="bg1"/>
                </a:solidFill>
              </a:rPr>
              <a:t>: the eye and the visible objects, the ear and the sounds, the nose and the </a:t>
            </a:r>
            <a:r>
              <a:rPr lang="en-US" altLang="zh-CN" sz="3600" b="1" dirty="0" err="1">
                <a:solidFill>
                  <a:schemeClr val="bg1"/>
                </a:solidFill>
              </a:rPr>
              <a:t>odours</a:t>
            </a:r>
            <a:r>
              <a:rPr lang="en-US" altLang="zh-CN" sz="3600" b="1" dirty="0">
                <a:solidFill>
                  <a:schemeClr val="bg1"/>
                </a:solidFill>
              </a:rPr>
              <a:t>, the tongue and the tastes, the body and the tactile objects, and the mind and the mind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objects </a:t>
            </a:r>
          </a:p>
        </p:txBody>
      </p:sp>
    </p:spTree>
    <p:extLst>
      <p:ext uri="{BB962C8B-B14F-4D97-AF65-F5344CB8AC3E}">
        <p14:creationId xmlns:p14="http://schemas.microsoft.com/office/powerpoint/2010/main" val="779051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72889" y="-66262"/>
            <a:ext cx="12185372" cy="69242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4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  ④</a:t>
            </a:r>
            <a:r>
              <a:rPr lang="en-US" altLang="zh-CN" sz="4000" b="1" dirty="0" smtClean="0">
                <a:solidFill>
                  <a:schemeClr val="bg1"/>
                </a:solidFill>
              </a:rPr>
              <a:t> </a:t>
            </a:r>
            <a:r>
              <a:rPr lang="en-US" altLang="zh-CN" sz="4000" b="1" u="sng" dirty="0">
                <a:solidFill>
                  <a:schemeClr val="bg1"/>
                </a:solidFill>
              </a:rPr>
              <a:t>Contemplation of mind objects: </a:t>
            </a:r>
            <a:r>
              <a:rPr lang="en-US" altLang="zh-CN" sz="4000" b="1" u="sng" dirty="0" err="1">
                <a:solidFill>
                  <a:schemeClr val="bg1"/>
                </a:solidFill>
              </a:rPr>
              <a:t>Dhammanupassana</a:t>
            </a:r>
            <a:endParaRPr lang="en-US" altLang="zh-CN" sz="4000" b="1" u="sng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endParaRPr lang="en-US" altLang="zh-CN" sz="2200" b="1" dirty="0">
              <a:solidFill>
                <a:schemeClr val="bg1"/>
              </a:solidFill>
            </a:endParaRPr>
          </a:p>
          <a:p>
            <a:pPr marL="576000" indent="-576000">
              <a:lnSpc>
                <a:spcPct val="120000"/>
              </a:lnSpc>
              <a:buFont typeface="+mj-lt"/>
              <a:buAutoNum type="alphaLcParenR" startAt="4"/>
            </a:pPr>
            <a:r>
              <a:rPr lang="en-US" altLang="zh-CN" sz="3600" b="1" dirty="0" smtClean="0">
                <a:solidFill>
                  <a:schemeClr val="bg1"/>
                </a:solidFill>
              </a:rPr>
              <a:t>Seven </a:t>
            </a:r>
            <a:r>
              <a:rPr lang="en-US" altLang="zh-CN" sz="3600" b="1" dirty="0">
                <a:solidFill>
                  <a:schemeClr val="bg1"/>
                </a:solidFill>
              </a:rPr>
              <a:t>factors of enlightenment or </a:t>
            </a:r>
            <a:r>
              <a:rPr lang="en-US" altLang="zh-CN" sz="3600" b="1" dirty="0" err="1">
                <a:solidFill>
                  <a:schemeClr val="bg1"/>
                </a:solidFill>
              </a:rPr>
              <a:t>bojjhanga</a:t>
            </a:r>
            <a:r>
              <a:rPr lang="en-US" altLang="zh-CN" sz="3600" b="1" dirty="0">
                <a:solidFill>
                  <a:schemeClr val="bg1"/>
                </a:solidFill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</a:rPr>
              <a:t>pabba</a:t>
            </a:r>
            <a:r>
              <a:rPr lang="en-US" altLang="zh-CN" sz="3600" b="1" dirty="0">
                <a:solidFill>
                  <a:schemeClr val="bg1"/>
                </a:solidFill>
              </a:rPr>
              <a:t>: the factor of mindfulness (sati </a:t>
            </a:r>
            <a:r>
              <a:rPr lang="en-US" altLang="zh-CN" sz="3600" b="1" dirty="0" err="1">
                <a:solidFill>
                  <a:schemeClr val="bg1"/>
                </a:solidFill>
              </a:rPr>
              <a:t>sambojjhanaga</a:t>
            </a:r>
            <a:r>
              <a:rPr lang="en-US" altLang="zh-CN" sz="3600" b="1" dirty="0">
                <a:solidFill>
                  <a:schemeClr val="bg1"/>
                </a:solidFill>
              </a:rPr>
              <a:t>), the factor of investigation of phenomena (</a:t>
            </a:r>
            <a:r>
              <a:rPr lang="en-US" altLang="zh-CN" sz="3600" b="1" dirty="0" err="1">
                <a:solidFill>
                  <a:schemeClr val="bg1"/>
                </a:solidFill>
              </a:rPr>
              <a:t>dhammavicaya</a:t>
            </a:r>
            <a:r>
              <a:rPr lang="en-US" altLang="zh-CN" sz="3600" b="1" dirty="0">
                <a:solidFill>
                  <a:schemeClr val="bg1"/>
                </a:solidFill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</a:rPr>
              <a:t>sambojjhanga</a:t>
            </a:r>
            <a:r>
              <a:rPr lang="en-US" altLang="zh-CN" sz="3600" b="1" dirty="0">
                <a:solidFill>
                  <a:schemeClr val="bg1"/>
                </a:solidFill>
              </a:rPr>
              <a:t>), the factor of effort (</a:t>
            </a:r>
            <a:r>
              <a:rPr lang="en-US" altLang="zh-CN" sz="3600" b="1" dirty="0" err="1">
                <a:solidFill>
                  <a:schemeClr val="bg1"/>
                </a:solidFill>
              </a:rPr>
              <a:t>viriya</a:t>
            </a:r>
            <a:r>
              <a:rPr lang="en-US" altLang="zh-CN" sz="3600" b="1" dirty="0">
                <a:solidFill>
                  <a:schemeClr val="bg1"/>
                </a:solidFill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</a:rPr>
              <a:t>sambojjhanga</a:t>
            </a:r>
            <a:r>
              <a:rPr lang="en-US" altLang="zh-CN" sz="3600" b="1" dirty="0">
                <a:solidFill>
                  <a:schemeClr val="bg1"/>
                </a:solidFill>
              </a:rPr>
              <a:t>), the factor of rapture (</a:t>
            </a:r>
            <a:r>
              <a:rPr lang="en-US" altLang="zh-CN" sz="3600" b="1" dirty="0" err="1">
                <a:solidFill>
                  <a:schemeClr val="bg1"/>
                </a:solidFill>
              </a:rPr>
              <a:t>piti</a:t>
            </a:r>
            <a:r>
              <a:rPr lang="en-US" altLang="zh-CN" sz="3600" b="1" dirty="0">
                <a:solidFill>
                  <a:schemeClr val="bg1"/>
                </a:solidFill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</a:rPr>
              <a:t>sambojjhanga</a:t>
            </a:r>
            <a:r>
              <a:rPr lang="en-US" altLang="zh-CN" sz="3600" b="1" dirty="0">
                <a:solidFill>
                  <a:schemeClr val="bg1"/>
                </a:solidFill>
              </a:rPr>
              <a:t>), the factor of </a:t>
            </a:r>
            <a:r>
              <a:rPr lang="en-US" altLang="zh-CN" sz="3600" b="1" dirty="0" err="1">
                <a:solidFill>
                  <a:schemeClr val="bg1"/>
                </a:solidFill>
              </a:rPr>
              <a:t>tranquillity</a:t>
            </a:r>
            <a:r>
              <a:rPr lang="en-US" altLang="zh-CN" sz="3600" b="1" dirty="0">
                <a:solidFill>
                  <a:schemeClr val="bg1"/>
                </a:solidFill>
              </a:rPr>
              <a:t> (</a:t>
            </a:r>
            <a:r>
              <a:rPr lang="en-US" altLang="zh-CN" sz="3600" b="1" dirty="0" err="1">
                <a:solidFill>
                  <a:schemeClr val="bg1"/>
                </a:solidFill>
              </a:rPr>
              <a:t>passaddhi</a:t>
            </a:r>
            <a:r>
              <a:rPr lang="en-US" altLang="zh-CN" sz="3600" b="1" dirty="0">
                <a:solidFill>
                  <a:schemeClr val="bg1"/>
                </a:solidFill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</a:rPr>
              <a:t>sambojjhanga</a:t>
            </a:r>
            <a:r>
              <a:rPr lang="en-US" altLang="zh-CN" sz="3600" b="1" dirty="0">
                <a:solidFill>
                  <a:schemeClr val="bg1"/>
                </a:solidFill>
              </a:rPr>
              <a:t>), the factor of concentration (</a:t>
            </a:r>
            <a:r>
              <a:rPr lang="en-US" altLang="zh-CN" sz="3600" b="1" dirty="0" err="1">
                <a:solidFill>
                  <a:schemeClr val="bg1"/>
                </a:solidFill>
              </a:rPr>
              <a:t>samadhi</a:t>
            </a:r>
            <a:r>
              <a:rPr lang="en-US" altLang="zh-CN" sz="3600" b="1" dirty="0">
                <a:solidFill>
                  <a:schemeClr val="bg1"/>
                </a:solidFill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</a:rPr>
              <a:t>sambojjha</a:t>
            </a:r>
            <a:r>
              <a:rPr lang="en-US" altLang="zh-CN" sz="3600" b="1" dirty="0">
                <a:solidFill>
                  <a:schemeClr val="bg1"/>
                </a:solidFill>
              </a:rPr>
              <a:t>), and the factor of equanimity (</a:t>
            </a:r>
            <a:r>
              <a:rPr lang="en-US" altLang="zh-CN" sz="3600" b="1" dirty="0" err="1">
                <a:solidFill>
                  <a:schemeClr val="bg1"/>
                </a:solidFill>
              </a:rPr>
              <a:t>upekkha</a:t>
            </a:r>
            <a:r>
              <a:rPr lang="en-US" altLang="zh-CN" sz="3600" b="1" dirty="0">
                <a:solidFill>
                  <a:schemeClr val="bg1"/>
                </a:solidFill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</a:rPr>
              <a:t>sambojjhanga</a:t>
            </a:r>
            <a:r>
              <a:rPr lang="en-US" altLang="zh-CN" sz="3600" b="1" dirty="0">
                <a:solidFill>
                  <a:schemeClr val="bg1"/>
                </a:solidFill>
              </a:rPr>
              <a:t>) </a:t>
            </a:r>
            <a:endParaRPr lang="en-US" altLang="zh-CN" sz="3600" b="1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31384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135234" y="-398771"/>
            <a:ext cx="12185372" cy="69242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5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  </a:t>
            </a:r>
            <a:r>
              <a:rPr lang="en-US" altLang="zh-CN" sz="4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④</a:t>
            </a:r>
            <a:r>
              <a:rPr lang="en-US" altLang="zh-CN" sz="4000" b="1" dirty="0" smtClean="0">
                <a:solidFill>
                  <a:schemeClr val="bg1"/>
                </a:solidFill>
              </a:rPr>
              <a:t> </a:t>
            </a:r>
            <a:r>
              <a:rPr lang="en-US" altLang="zh-CN" sz="4000" b="1" u="sng" dirty="0">
                <a:solidFill>
                  <a:schemeClr val="bg1"/>
                </a:solidFill>
              </a:rPr>
              <a:t>Contemplation of mind objects: </a:t>
            </a:r>
            <a:r>
              <a:rPr lang="en-US" altLang="zh-CN" sz="4000" b="1" u="sng" dirty="0" err="1">
                <a:solidFill>
                  <a:schemeClr val="bg1"/>
                </a:solidFill>
              </a:rPr>
              <a:t>Dhammanupassana</a:t>
            </a:r>
            <a:endParaRPr lang="en-US" altLang="zh-CN" sz="4000" b="1" u="sng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endParaRPr lang="en-US" altLang="zh-CN" sz="2200" b="1" dirty="0">
              <a:solidFill>
                <a:schemeClr val="bg1"/>
              </a:solidFill>
            </a:endParaRPr>
          </a:p>
          <a:p>
            <a:pPr marL="432000" indent="-432000">
              <a:lnSpc>
                <a:spcPct val="120000"/>
              </a:lnSpc>
              <a:buFont typeface="+mj-lt"/>
              <a:buAutoNum type="alphaLcParenR" startAt="5"/>
            </a:pPr>
            <a:r>
              <a:rPr lang="en-US" altLang="zh-CN" sz="3600" b="1" dirty="0" smtClean="0">
                <a:solidFill>
                  <a:schemeClr val="bg1"/>
                </a:solidFill>
              </a:rPr>
              <a:t>The </a:t>
            </a:r>
            <a:r>
              <a:rPr lang="en-US" altLang="zh-CN" sz="3600" b="1" dirty="0">
                <a:solidFill>
                  <a:schemeClr val="bg1"/>
                </a:solidFill>
              </a:rPr>
              <a:t>Four Noble Truths or </a:t>
            </a:r>
            <a:r>
              <a:rPr lang="en-US" altLang="zh-CN" sz="3600" b="1" dirty="0" err="1">
                <a:solidFill>
                  <a:schemeClr val="bg1"/>
                </a:solidFill>
              </a:rPr>
              <a:t>sacca</a:t>
            </a:r>
            <a:r>
              <a:rPr lang="en-US" altLang="zh-CN" sz="3600" b="1" dirty="0">
                <a:solidFill>
                  <a:schemeClr val="bg1"/>
                </a:solidFill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</a:rPr>
              <a:t>pabba</a:t>
            </a:r>
            <a:r>
              <a:rPr lang="en-US" altLang="zh-CN" sz="3600" b="1" dirty="0">
                <a:solidFill>
                  <a:schemeClr val="bg1"/>
                </a:solidFill>
              </a:rPr>
              <a:t>: the Noble Truth of suffering (dukkha </a:t>
            </a:r>
            <a:r>
              <a:rPr lang="en-US" altLang="zh-CN" sz="3600" b="1" dirty="0" err="1">
                <a:solidFill>
                  <a:schemeClr val="bg1"/>
                </a:solidFill>
              </a:rPr>
              <a:t>sacca</a:t>
            </a:r>
            <a:r>
              <a:rPr lang="en-US" altLang="zh-CN" sz="3600" b="1" dirty="0">
                <a:solidFill>
                  <a:schemeClr val="bg1"/>
                </a:solidFill>
              </a:rPr>
              <a:t>), the Noble Truth of the cause of suffering (</a:t>
            </a:r>
            <a:r>
              <a:rPr lang="en-US" altLang="zh-CN" sz="3600" b="1" dirty="0" err="1">
                <a:solidFill>
                  <a:schemeClr val="bg1"/>
                </a:solidFill>
              </a:rPr>
              <a:t>samudaya</a:t>
            </a:r>
            <a:r>
              <a:rPr lang="en-US" altLang="zh-CN" sz="3600" b="1" dirty="0">
                <a:solidFill>
                  <a:schemeClr val="bg1"/>
                </a:solidFill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</a:rPr>
              <a:t>sacca</a:t>
            </a:r>
            <a:r>
              <a:rPr lang="en-US" altLang="zh-CN" sz="3600" b="1" dirty="0">
                <a:solidFill>
                  <a:schemeClr val="bg1"/>
                </a:solidFill>
              </a:rPr>
              <a:t>),  the Noble Truth of the cessation of suffering (</a:t>
            </a:r>
            <a:r>
              <a:rPr lang="en-US" altLang="zh-CN" sz="3600" b="1" dirty="0" err="1">
                <a:solidFill>
                  <a:schemeClr val="bg1"/>
                </a:solidFill>
              </a:rPr>
              <a:t>nirodha</a:t>
            </a:r>
            <a:r>
              <a:rPr lang="en-US" altLang="zh-CN" sz="3600" b="1" dirty="0">
                <a:solidFill>
                  <a:schemeClr val="bg1"/>
                </a:solidFill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</a:rPr>
              <a:t>sacca</a:t>
            </a:r>
            <a:r>
              <a:rPr lang="en-US" altLang="zh-CN" sz="3600" b="1" dirty="0">
                <a:solidFill>
                  <a:schemeClr val="bg1"/>
                </a:solidFill>
              </a:rPr>
              <a:t>),  and the Noble Truth of the path leading to the cessation of suffering (</a:t>
            </a:r>
            <a:r>
              <a:rPr lang="en-US" altLang="zh-CN" sz="3600" b="1" dirty="0" err="1">
                <a:solidFill>
                  <a:schemeClr val="bg1"/>
                </a:solidFill>
              </a:rPr>
              <a:t>magga</a:t>
            </a:r>
            <a:r>
              <a:rPr lang="en-US" altLang="zh-CN" sz="3600" b="1" dirty="0">
                <a:solidFill>
                  <a:schemeClr val="bg1"/>
                </a:solidFill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</a:rPr>
              <a:t>sacca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)</a:t>
            </a:r>
            <a:endParaRPr lang="en-US" altLang="zh-CN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90983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344558" y="-193964"/>
            <a:ext cx="11787807" cy="72805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 smtClean="0">
                <a:solidFill>
                  <a:schemeClr val="bg1"/>
                </a:solidFill>
              </a:rPr>
              <a:t>(</a:t>
            </a:r>
            <a:r>
              <a:rPr lang="en-US" altLang="zh-CN" sz="3600" b="1" dirty="0">
                <a:solidFill>
                  <a:schemeClr val="bg1"/>
                </a:solidFill>
              </a:rPr>
              <a:t>viii) </a:t>
            </a:r>
            <a:r>
              <a:rPr lang="en-US" altLang="zh-CN" sz="3600" b="1" u="sng" dirty="0">
                <a:solidFill>
                  <a:schemeClr val="bg1"/>
                </a:solidFill>
              </a:rPr>
              <a:t>Right concentration</a:t>
            </a:r>
            <a:r>
              <a:rPr lang="en-US" altLang="zh-CN" sz="3600" b="1" dirty="0">
                <a:solidFill>
                  <a:schemeClr val="bg1"/>
                </a:solidFill>
              </a:rPr>
              <a:t>: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A monk</a:t>
            </a:r>
            <a:r>
              <a:rPr lang="en-US" altLang="zh-CN" sz="3600" b="1" dirty="0">
                <a:solidFill>
                  <a:schemeClr val="bg1"/>
                </a:solidFill>
              </a:rPr>
              <a:t>, </a:t>
            </a:r>
            <a:endParaRPr lang="en-US" altLang="zh-CN" sz="3600" b="1" dirty="0" smtClean="0">
              <a:solidFill>
                <a:schemeClr val="bg1"/>
              </a:solidFill>
            </a:endParaRPr>
          </a:p>
          <a:p>
            <a:endParaRPr lang="en-US" altLang="zh-CN" sz="2400" b="1" dirty="0" smtClean="0">
              <a:solidFill>
                <a:schemeClr val="bg1"/>
              </a:solidFill>
            </a:endParaRPr>
          </a:p>
          <a:p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①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detached </a:t>
            </a:r>
            <a:r>
              <a:rPr lang="en-US" altLang="zh-CN" sz="3600" b="1" dirty="0">
                <a:solidFill>
                  <a:schemeClr val="bg1"/>
                </a:solidFill>
              </a:rPr>
              <a:t>from sensual pleasures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, detached </a:t>
            </a:r>
            <a:r>
              <a:rPr lang="en-US" altLang="zh-CN" sz="3600" b="1" dirty="0">
                <a:solidFill>
                  <a:schemeClr val="bg1"/>
                </a:solidFill>
              </a:rPr>
              <a:t>from unwholesome mental states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, enters </a:t>
            </a:r>
            <a:r>
              <a:rPr lang="en-US" altLang="zh-CN" sz="3600" b="1" dirty="0">
                <a:solidFill>
                  <a:schemeClr val="bg1"/>
                </a:solidFill>
              </a:rPr>
              <a:t>and dwells in the </a:t>
            </a:r>
            <a:r>
              <a:rPr lang="en-US" altLang="zh-CN" sz="3600" b="1" u="sng" dirty="0">
                <a:solidFill>
                  <a:schemeClr val="bg1"/>
                </a:solidFill>
              </a:rPr>
              <a:t>first </a:t>
            </a:r>
            <a:r>
              <a:rPr lang="en-US" altLang="zh-CN" sz="3600" b="1" u="sng" dirty="0" err="1" smtClean="0">
                <a:solidFill>
                  <a:schemeClr val="bg1"/>
                </a:solidFill>
              </a:rPr>
              <a:t>dhyana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, accompanied </a:t>
            </a:r>
            <a:r>
              <a:rPr lang="en-US" altLang="zh-CN" sz="3600" b="1" dirty="0">
                <a:solidFill>
                  <a:schemeClr val="bg1"/>
                </a:solidFill>
              </a:rPr>
              <a:t>by initial application and sustained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application, accompanied </a:t>
            </a:r>
            <a:r>
              <a:rPr lang="en-US" altLang="zh-CN" sz="3600" b="1" dirty="0">
                <a:solidFill>
                  <a:schemeClr val="bg1"/>
                </a:solidFill>
              </a:rPr>
              <a:t>by zest and happiness, born of detachment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.</a:t>
            </a:r>
          </a:p>
          <a:p>
            <a:endParaRPr lang="en-US" altLang="zh-CN" sz="2400" b="1" dirty="0">
              <a:solidFill>
                <a:schemeClr val="bg1"/>
              </a:solidFill>
            </a:endParaRPr>
          </a:p>
          <a:p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②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With </a:t>
            </a:r>
            <a:r>
              <a:rPr lang="en-US" altLang="zh-CN" sz="3600" b="1" dirty="0">
                <a:solidFill>
                  <a:schemeClr val="bg1"/>
                </a:solidFill>
              </a:rPr>
              <a:t>the stilling of initial application and sustained application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, by </a:t>
            </a:r>
            <a:r>
              <a:rPr lang="en-US" altLang="zh-CN" sz="3600" b="1" dirty="0">
                <a:solidFill>
                  <a:schemeClr val="bg1"/>
                </a:solidFill>
              </a:rPr>
              <a:t>gaining inner calm and oneness of mind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, he </a:t>
            </a:r>
            <a:r>
              <a:rPr lang="en-US" altLang="zh-CN" sz="3600" b="1" dirty="0">
                <a:solidFill>
                  <a:schemeClr val="bg1"/>
                </a:solidFill>
              </a:rPr>
              <a:t>enters and dwells in the </a:t>
            </a:r>
            <a:r>
              <a:rPr lang="en-US" altLang="zh-CN" sz="3600" b="1" u="sng" dirty="0">
                <a:solidFill>
                  <a:schemeClr val="bg1"/>
                </a:solidFill>
              </a:rPr>
              <a:t>second </a:t>
            </a:r>
            <a:r>
              <a:rPr lang="en-US" altLang="zh-CN" sz="3600" b="1" u="sng" dirty="0" err="1">
                <a:solidFill>
                  <a:schemeClr val="bg1"/>
                </a:solidFill>
              </a:rPr>
              <a:t>dhyana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, free </a:t>
            </a:r>
            <a:r>
              <a:rPr lang="en-US" altLang="zh-CN" sz="3600" b="1" dirty="0">
                <a:solidFill>
                  <a:schemeClr val="bg1"/>
                </a:solidFill>
              </a:rPr>
              <a:t>from initial application and sustained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application accompanied </a:t>
            </a:r>
            <a:r>
              <a:rPr lang="en-US" altLang="zh-CN" sz="3600" b="1" dirty="0">
                <a:solidFill>
                  <a:schemeClr val="bg1"/>
                </a:solidFill>
              </a:rPr>
              <a:t>by zest and happiness born of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concentration.</a:t>
            </a:r>
            <a:endParaRPr lang="en-US" altLang="zh-CN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36354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318054" y="0"/>
            <a:ext cx="11787807" cy="69757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③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With </a:t>
            </a:r>
            <a:r>
              <a:rPr lang="en-US" altLang="zh-CN" sz="3600" b="1" dirty="0">
                <a:solidFill>
                  <a:schemeClr val="bg1"/>
                </a:solidFill>
              </a:rPr>
              <a:t>the fading away of zest, he remains </a:t>
            </a:r>
            <a:r>
              <a:rPr lang="en-US" altLang="zh-CN" sz="3600" b="1" dirty="0" err="1">
                <a:solidFill>
                  <a:schemeClr val="bg1"/>
                </a:solidFill>
              </a:rPr>
              <a:t>equanimous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, mindful </a:t>
            </a:r>
            <a:r>
              <a:rPr lang="en-US" altLang="zh-CN" sz="3600" b="1" dirty="0">
                <a:solidFill>
                  <a:schemeClr val="bg1"/>
                </a:solidFill>
              </a:rPr>
              <a:t>and clearly comprehending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, and </a:t>
            </a:r>
            <a:r>
              <a:rPr lang="en-US" altLang="zh-CN" sz="3600" b="1" dirty="0">
                <a:solidFill>
                  <a:schemeClr val="bg1"/>
                </a:solidFill>
              </a:rPr>
              <a:t>experiences happiness with the body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, he </a:t>
            </a:r>
            <a:r>
              <a:rPr lang="en-US" altLang="zh-CN" sz="3600" b="1" dirty="0">
                <a:solidFill>
                  <a:schemeClr val="bg1"/>
                </a:solidFill>
              </a:rPr>
              <a:t>enters and dwells in the </a:t>
            </a:r>
            <a:r>
              <a:rPr lang="en-US" altLang="zh-CN" sz="3600" b="1" u="sng" dirty="0">
                <a:solidFill>
                  <a:schemeClr val="bg1"/>
                </a:solidFill>
              </a:rPr>
              <a:t>third </a:t>
            </a:r>
            <a:r>
              <a:rPr lang="en-US" altLang="zh-CN" sz="3600" b="1" u="sng" dirty="0" err="1">
                <a:solidFill>
                  <a:schemeClr val="bg1"/>
                </a:solidFill>
              </a:rPr>
              <a:t>dhyana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, of </a:t>
            </a:r>
            <a:r>
              <a:rPr lang="en-US" altLang="zh-CN" sz="3600" b="1" dirty="0">
                <a:solidFill>
                  <a:schemeClr val="bg1"/>
                </a:solidFill>
              </a:rPr>
              <a:t>which the Noble Ones declare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, ‘</a:t>
            </a:r>
            <a:r>
              <a:rPr lang="en-US" altLang="zh-CN" sz="3600" b="1" dirty="0">
                <a:solidFill>
                  <a:schemeClr val="bg1"/>
                </a:solidFill>
              </a:rPr>
              <a:t>Happily he dwells in equanimity and mindfulness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.’</a:t>
            </a:r>
          </a:p>
          <a:p>
            <a:endParaRPr lang="en-US" altLang="zh-CN" sz="3600" b="1" dirty="0">
              <a:solidFill>
                <a:schemeClr val="bg1"/>
              </a:solidFill>
            </a:endParaRPr>
          </a:p>
          <a:p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④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 </a:t>
            </a:r>
            <a:r>
              <a:rPr lang="en-US" altLang="zh-CN" sz="3600" b="1" dirty="0">
                <a:solidFill>
                  <a:schemeClr val="bg1"/>
                </a:solidFill>
              </a:rPr>
              <a:t>With the abandoning of pleasure and pain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— and </a:t>
            </a:r>
            <a:r>
              <a:rPr lang="en-US" altLang="zh-CN" sz="3600" b="1" dirty="0">
                <a:solidFill>
                  <a:schemeClr val="bg1"/>
                </a:solidFill>
              </a:rPr>
              <a:t>with the earlier disappearance of joy and grief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— he </a:t>
            </a:r>
            <a:r>
              <a:rPr lang="en-US" altLang="zh-CN" sz="3600" b="1" dirty="0">
                <a:solidFill>
                  <a:schemeClr val="bg1"/>
                </a:solidFill>
              </a:rPr>
              <a:t>enters and dwells in the </a:t>
            </a:r>
            <a:r>
              <a:rPr lang="en-US" altLang="zh-CN" sz="3600" b="1" u="sng" dirty="0">
                <a:solidFill>
                  <a:schemeClr val="bg1"/>
                </a:solidFill>
              </a:rPr>
              <a:t>fourth </a:t>
            </a:r>
            <a:r>
              <a:rPr lang="en-US" altLang="zh-CN" sz="3600" b="1" u="sng" dirty="0" err="1">
                <a:solidFill>
                  <a:schemeClr val="bg1"/>
                </a:solidFill>
              </a:rPr>
              <a:t>dhyana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, that </a:t>
            </a:r>
            <a:r>
              <a:rPr lang="en-US" altLang="zh-CN" sz="3600" b="1" dirty="0">
                <a:solidFill>
                  <a:schemeClr val="bg1"/>
                </a:solidFill>
              </a:rPr>
              <a:t>is neither pleasant nor painful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, with </a:t>
            </a:r>
            <a:r>
              <a:rPr lang="en-US" altLang="zh-CN" sz="3600" b="1" dirty="0">
                <a:solidFill>
                  <a:schemeClr val="bg1"/>
                </a:solidFill>
              </a:rPr>
              <a:t>a mindfulness fully purified by </a:t>
            </a:r>
            <a:r>
              <a:rPr lang="en-US" altLang="zh-CN" sz="3600" b="1" dirty="0" smtClean="0">
                <a:solidFill>
                  <a:schemeClr val="bg1"/>
                </a:solidFill>
              </a:rPr>
              <a:t>equanimity.</a:t>
            </a:r>
            <a:endParaRPr lang="en-US" altLang="zh-CN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07883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5"/>
          <p:cNvSpPr txBox="1">
            <a:spLocks/>
          </p:cNvSpPr>
          <p:nvPr/>
        </p:nvSpPr>
        <p:spPr>
          <a:xfrm>
            <a:off x="1119812" y="-159024"/>
            <a:ext cx="10522224" cy="15505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u="sng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The Noble </a:t>
            </a:r>
            <a:r>
              <a:rPr lang="en-US" altLang="zh-CN" sz="3600" b="1" u="sng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Eightfold </a:t>
            </a:r>
            <a:r>
              <a:rPr lang="en-US" altLang="zh-CN" sz="3600" b="1" u="sng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Path and the Three Studies</a:t>
            </a:r>
            <a:endParaRPr lang="en-US" altLang="zh-CN" sz="3600" b="1" u="sng" dirty="0">
              <a:solidFill>
                <a:schemeClr val="bg1"/>
              </a:solidFill>
            </a:endParaRPr>
          </a:p>
        </p:txBody>
      </p:sp>
      <p:sp>
        <p:nvSpPr>
          <p:cNvPr id="6" name="標題 5"/>
          <p:cNvSpPr txBox="1">
            <a:spLocks/>
          </p:cNvSpPr>
          <p:nvPr/>
        </p:nvSpPr>
        <p:spPr>
          <a:xfrm>
            <a:off x="449973" y="1003629"/>
            <a:ext cx="4916555" cy="56122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4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</a:t>
            </a:r>
            <a:r>
              <a:rPr lang="en-US" altLang="zh-CN" sz="3600" b="1" dirty="0" err="1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</a:t>
            </a: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 Right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view, </a:t>
            </a:r>
            <a:endParaRPr lang="en-US" altLang="zh-CN" sz="3600" b="1" dirty="0" smtClean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4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ii) R</a:t>
            </a: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ight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thought, </a:t>
            </a:r>
            <a:endParaRPr lang="en-US" altLang="zh-CN" sz="3600" b="1" dirty="0" smtClean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4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iii) R</a:t>
            </a: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ight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speech, </a:t>
            </a:r>
            <a:endParaRPr lang="en-US" altLang="zh-CN" sz="3600" b="1" dirty="0" smtClean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4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iv) R</a:t>
            </a: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ight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action, </a:t>
            </a:r>
            <a:endParaRPr lang="en-US" altLang="zh-CN" sz="3600" b="1" dirty="0" smtClean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4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v) R</a:t>
            </a: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ight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livelihood, </a:t>
            </a:r>
            <a:endParaRPr lang="en-US" altLang="zh-CN" sz="3600" b="1" dirty="0" smtClean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4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vi) R</a:t>
            </a: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ight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effort, </a:t>
            </a:r>
            <a:endParaRPr lang="en-US" altLang="zh-CN" sz="3600" b="1" dirty="0" smtClean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4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vii) R</a:t>
            </a: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ight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mindfulness, </a:t>
            </a:r>
            <a:endParaRPr lang="en-US" altLang="zh-CN" sz="3600" b="1" dirty="0" smtClean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4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viii) R</a:t>
            </a: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ight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concentration</a:t>
            </a:r>
            <a:endParaRPr lang="en-US" altLang="zh-CN" sz="3600" b="1" dirty="0">
              <a:solidFill>
                <a:schemeClr val="bg1"/>
              </a:solidFill>
            </a:endParaRPr>
          </a:p>
        </p:txBody>
      </p:sp>
      <p:sp>
        <p:nvSpPr>
          <p:cNvPr id="7" name="標題 5"/>
          <p:cNvSpPr txBox="1">
            <a:spLocks/>
          </p:cNvSpPr>
          <p:nvPr/>
        </p:nvSpPr>
        <p:spPr>
          <a:xfrm>
            <a:off x="6864628" y="655986"/>
            <a:ext cx="4916555" cy="56122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4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(1) Wisdom </a:t>
            </a:r>
          </a:p>
          <a:p>
            <a:pPr marL="857250" indent="-857250">
              <a:lnSpc>
                <a:spcPct val="140000"/>
              </a:lnSpc>
              <a:buAutoNum type="romanLcParenBoth"/>
            </a:pPr>
            <a:endParaRPr lang="en-US" altLang="zh-CN" sz="3600" b="1" dirty="0" smtClean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40000"/>
              </a:lnSpc>
            </a:pPr>
            <a:endParaRPr lang="en-US" altLang="zh-CN" sz="14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4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(2) Morality</a:t>
            </a:r>
          </a:p>
          <a:p>
            <a:pPr>
              <a:lnSpc>
                <a:spcPct val="140000"/>
              </a:lnSpc>
            </a:pPr>
            <a:endParaRPr lang="en-US" altLang="zh-CN" sz="3600" b="1" dirty="0" smtClean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40000"/>
              </a:lnSpc>
            </a:pPr>
            <a:endParaRPr lang="en-US" altLang="zh-CN" sz="1800" b="1" dirty="0" smtClean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4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(3) Concentration</a:t>
            </a:r>
          </a:p>
        </p:txBody>
      </p:sp>
      <p:cxnSp>
        <p:nvCxnSpPr>
          <p:cNvPr id="9" name="直線接點 8"/>
          <p:cNvCxnSpPr/>
          <p:nvPr/>
        </p:nvCxnSpPr>
        <p:spPr>
          <a:xfrm>
            <a:off x="3283527" y="1582678"/>
            <a:ext cx="3528090" cy="73844"/>
          </a:xfrm>
          <a:prstGeom prst="line">
            <a:avLst/>
          </a:prstGeom>
          <a:ln w="317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線接點 9"/>
          <p:cNvCxnSpPr/>
          <p:nvPr/>
        </p:nvCxnSpPr>
        <p:spPr>
          <a:xfrm flipV="1">
            <a:off x="3726873" y="1656522"/>
            <a:ext cx="3084744" cy="497860"/>
          </a:xfrm>
          <a:prstGeom prst="line">
            <a:avLst/>
          </a:prstGeom>
          <a:ln w="317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線接點 12"/>
          <p:cNvCxnSpPr>
            <a:endCxn id="7" idx="1"/>
          </p:cNvCxnSpPr>
          <p:nvPr/>
        </p:nvCxnSpPr>
        <p:spPr>
          <a:xfrm>
            <a:off x="3677480" y="2809461"/>
            <a:ext cx="3187148" cy="652672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線接點 14"/>
          <p:cNvCxnSpPr>
            <a:endCxn id="7" idx="1"/>
          </p:cNvCxnSpPr>
          <p:nvPr/>
        </p:nvCxnSpPr>
        <p:spPr>
          <a:xfrm flipV="1">
            <a:off x="3624469" y="3462133"/>
            <a:ext cx="3240159" cy="11023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線接點 17"/>
          <p:cNvCxnSpPr>
            <a:endCxn id="7" idx="1"/>
          </p:cNvCxnSpPr>
          <p:nvPr/>
        </p:nvCxnSpPr>
        <p:spPr>
          <a:xfrm flipV="1">
            <a:off x="4044626" y="3462133"/>
            <a:ext cx="2820002" cy="695286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線接點 19"/>
          <p:cNvCxnSpPr/>
          <p:nvPr/>
        </p:nvCxnSpPr>
        <p:spPr>
          <a:xfrm>
            <a:off x="3726873" y="4880114"/>
            <a:ext cx="3181125" cy="468579"/>
          </a:xfrm>
          <a:prstGeom prst="line">
            <a:avLst/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線接點 22"/>
          <p:cNvCxnSpPr/>
          <p:nvPr/>
        </p:nvCxnSpPr>
        <p:spPr>
          <a:xfrm flipV="1">
            <a:off x="4627418" y="5348693"/>
            <a:ext cx="2237210" cy="156684"/>
          </a:xfrm>
          <a:prstGeom prst="line">
            <a:avLst/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線接點 25"/>
          <p:cNvCxnSpPr/>
          <p:nvPr/>
        </p:nvCxnSpPr>
        <p:spPr>
          <a:xfrm flipV="1">
            <a:off x="5001491" y="5348693"/>
            <a:ext cx="1863137" cy="785442"/>
          </a:xfrm>
          <a:prstGeom prst="line">
            <a:avLst/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3123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-59635" y="-62873"/>
            <a:ext cx="12106162" cy="15505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 </a:t>
            </a:r>
            <a:r>
              <a:rPr lang="en-US" altLang="zh-CN" sz="3200" b="1" u="sng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Thirty-Seven </a:t>
            </a:r>
            <a:r>
              <a:rPr lang="en-US" altLang="zh-CN" sz="3200" b="1" u="sng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Requisites of Enlightenment (</a:t>
            </a:r>
            <a:r>
              <a:rPr lang="en-US" altLang="zh-CN" sz="3200" b="1" u="sng" dirty="0" err="1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Bodhipakkhiyādhammā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  <a:endParaRPr lang="en-US" altLang="zh-CN" sz="3200" b="1" dirty="0">
              <a:solidFill>
                <a:schemeClr val="bg1"/>
              </a:solidFill>
            </a:endParaRPr>
          </a:p>
        </p:txBody>
      </p:sp>
      <p:sp>
        <p:nvSpPr>
          <p:cNvPr id="5" name="標題 5"/>
          <p:cNvSpPr txBox="1">
            <a:spLocks/>
          </p:cNvSpPr>
          <p:nvPr/>
        </p:nvSpPr>
        <p:spPr>
          <a:xfrm>
            <a:off x="263237" y="1389973"/>
            <a:ext cx="11783290" cy="537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altLang="zh-CN" sz="3600" b="1" u="sng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1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.</a:t>
            </a: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Four establishments of mindfulness (</a:t>
            </a:r>
            <a:r>
              <a:rPr lang="en-US" altLang="zh-CN" sz="36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cattāro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satipaṭṭhānā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2.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Four right </a:t>
            </a: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efforts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</a:t>
            </a:r>
            <a:r>
              <a:rPr lang="en-US" altLang="zh-CN" sz="36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cattāro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sammappadhānā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3.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Four bases of </a:t>
            </a: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spiritual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power (</a:t>
            </a:r>
            <a:r>
              <a:rPr lang="en-US" altLang="zh-CN" sz="36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cattāro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iddhipādā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4.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Five </a:t>
            </a:r>
            <a:r>
              <a:rPr lang="en-US" altLang="zh-CN" sz="3600" b="1" dirty="0" err="1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spiritusl</a:t>
            </a: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faculties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</a:t>
            </a:r>
            <a:r>
              <a:rPr lang="en-US" altLang="zh-CN" sz="36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pañca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indriya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5.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Five </a:t>
            </a: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strengths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</a:t>
            </a:r>
            <a:r>
              <a:rPr lang="en-US" altLang="zh-CN" sz="36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pañca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bala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6.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Seven </a:t>
            </a: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factors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of enlightenment (</a:t>
            </a:r>
            <a:r>
              <a:rPr lang="en-US" altLang="zh-CN" sz="36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satta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bojjhanga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7.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Noble </a:t>
            </a: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eightfold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path (</a:t>
            </a:r>
            <a:r>
              <a:rPr lang="en-US" altLang="zh-CN" sz="36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ariya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atthangika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6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magga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</p:txBody>
      </p:sp>
      <p:cxnSp>
        <p:nvCxnSpPr>
          <p:cNvPr id="11" name="直線接點 10"/>
          <p:cNvCxnSpPr/>
          <p:nvPr/>
        </p:nvCxnSpPr>
        <p:spPr>
          <a:xfrm>
            <a:off x="529787" y="2144657"/>
            <a:ext cx="117763" cy="193964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線接點 11"/>
          <p:cNvCxnSpPr/>
          <p:nvPr/>
        </p:nvCxnSpPr>
        <p:spPr>
          <a:xfrm flipH="1">
            <a:off x="644238" y="2023250"/>
            <a:ext cx="96983" cy="30480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線接點 14"/>
          <p:cNvCxnSpPr/>
          <p:nvPr/>
        </p:nvCxnSpPr>
        <p:spPr>
          <a:xfrm>
            <a:off x="609604" y="2860532"/>
            <a:ext cx="117763" cy="193964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線接點 15"/>
          <p:cNvCxnSpPr/>
          <p:nvPr/>
        </p:nvCxnSpPr>
        <p:spPr>
          <a:xfrm flipH="1">
            <a:off x="714568" y="2742029"/>
            <a:ext cx="96983" cy="30480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線接點 16"/>
          <p:cNvCxnSpPr/>
          <p:nvPr/>
        </p:nvCxnSpPr>
        <p:spPr>
          <a:xfrm>
            <a:off x="627080" y="6168880"/>
            <a:ext cx="117763" cy="193964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線接點 17"/>
          <p:cNvCxnSpPr/>
          <p:nvPr/>
        </p:nvCxnSpPr>
        <p:spPr>
          <a:xfrm flipH="1">
            <a:off x="730989" y="6039062"/>
            <a:ext cx="96983" cy="30480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標題 5"/>
          <p:cNvSpPr txBox="1">
            <a:spLocks/>
          </p:cNvSpPr>
          <p:nvPr/>
        </p:nvSpPr>
        <p:spPr>
          <a:xfrm>
            <a:off x="161586" y="1115130"/>
            <a:ext cx="11986591" cy="8559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— Qualities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</a:t>
            </a:r>
            <a:r>
              <a:rPr lang="en-US" altLang="zh-CN" sz="36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dhammā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 conducive </a:t>
            </a: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to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</a:t>
            </a:r>
            <a:r>
              <a:rPr lang="en-US" altLang="zh-CN" sz="36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pakkhiya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 awakening (</a:t>
            </a:r>
            <a:r>
              <a:rPr lang="en-US" altLang="zh-CN" sz="36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bodhi</a:t>
            </a: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  <a:endParaRPr lang="en-US" altLang="zh-CN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95047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1295399" y="575267"/>
            <a:ext cx="10411691" cy="9764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u="sng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Four bases of spiritual power (</a:t>
            </a:r>
            <a:r>
              <a:rPr lang="en-US" altLang="zh-CN" sz="3600" b="1" u="sng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cattāro</a:t>
            </a:r>
            <a:r>
              <a:rPr lang="en-US" altLang="zh-CN" sz="3600" b="1" u="sng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600" b="1" u="sng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iddhipādā</a:t>
            </a:r>
            <a:r>
              <a:rPr lang="en-US" altLang="zh-CN" sz="3600" b="1" u="sng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  <a:endParaRPr lang="en-US" altLang="zh-CN" sz="3600" b="1" u="sng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  <p:sp>
        <p:nvSpPr>
          <p:cNvPr id="3" name="標題 5"/>
          <p:cNvSpPr txBox="1">
            <a:spLocks/>
          </p:cNvSpPr>
          <p:nvPr/>
        </p:nvSpPr>
        <p:spPr>
          <a:xfrm>
            <a:off x="1355035" y="1787843"/>
            <a:ext cx="10411691" cy="9764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Gaining concentration based on </a:t>
            </a:r>
            <a:r>
              <a:rPr lang="en-US" altLang="zh-CN" sz="3600" b="1" u="sng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desire</a:t>
            </a:r>
          </a:p>
        </p:txBody>
      </p:sp>
      <p:sp>
        <p:nvSpPr>
          <p:cNvPr id="5" name="標題 5"/>
          <p:cNvSpPr txBox="1">
            <a:spLocks/>
          </p:cNvSpPr>
          <p:nvPr/>
        </p:nvSpPr>
        <p:spPr>
          <a:xfrm>
            <a:off x="1355031" y="2845607"/>
            <a:ext cx="10411691" cy="9764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Gaining concentration based on </a:t>
            </a:r>
            <a:r>
              <a:rPr lang="en-US" altLang="zh-CN" sz="3600" b="1" u="sng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energy</a:t>
            </a: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endParaRPr lang="en-US" altLang="zh-CN" sz="36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  <p:sp>
        <p:nvSpPr>
          <p:cNvPr id="6" name="標題 5"/>
          <p:cNvSpPr txBox="1">
            <a:spLocks/>
          </p:cNvSpPr>
          <p:nvPr/>
        </p:nvSpPr>
        <p:spPr>
          <a:xfrm>
            <a:off x="1355033" y="5034625"/>
            <a:ext cx="10411691" cy="9764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Gaining concentration based on </a:t>
            </a:r>
            <a:r>
              <a:rPr lang="en-US" altLang="zh-CN" sz="3600" b="1" u="sng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investigation</a:t>
            </a: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endParaRPr lang="en-US" altLang="zh-CN" sz="36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  <p:sp>
        <p:nvSpPr>
          <p:cNvPr id="7" name="標題 5"/>
          <p:cNvSpPr txBox="1">
            <a:spLocks/>
          </p:cNvSpPr>
          <p:nvPr/>
        </p:nvSpPr>
        <p:spPr>
          <a:xfrm>
            <a:off x="1355032" y="3947946"/>
            <a:ext cx="10411691" cy="9764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Gaining concentration based on </a:t>
            </a:r>
            <a:r>
              <a:rPr lang="en-US" altLang="zh-CN" sz="3600" b="1" u="sng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thought </a:t>
            </a: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endParaRPr lang="en-US" altLang="zh-CN" sz="36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  <p:sp>
        <p:nvSpPr>
          <p:cNvPr id="8" name="左大括弧 7"/>
          <p:cNvSpPr/>
          <p:nvPr/>
        </p:nvSpPr>
        <p:spPr>
          <a:xfrm>
            <a:off x="1046922" y="2321242"/>
            <a:ext cx="159026" cy="3253408"/>
          </a:xfrm>
          <a:prstGeom prst="leftBrac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195917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5"/>
          <p:cNvSpPr txBox="1">
            <a:spLocks/>
          </p:cNvSpPr>
          <p:nvPr/>
        </p:nvSpPr>
        <p:spPr>
          <a:xfrm>
            <a:off x="791215" y="344257"/>
            <a:ext cx="10411691" cy="15505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3600" b="1" u="sng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Five </a:t>
            </a:r>
            <a:r>
              <a:rPr lang="en-US" altLang="zh-CN" sz="3600" b="1" u="sng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Spiritual Faculties </a:t>
            </a:r>
            <a:r>
              <a:rPr lang="en-US" altLang="zh-CN" sz="3600" b="1" u="sng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</a:t>
            </a:r>
            <a:r>
              <a:rPr lang="en-US" altLang="zh-CN" sz="3600" b="1" u="sng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pañca</a:t>
            </a:r>
            <a:r>
              <a:rPr lang="en-US" altLang="zh-CN" sz="3600" b="1" u="sng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600" b="1" u="sng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indriya</a:t>
            </a:r>
            <a:r>
              <a:rPr lang="en-US" altLang="zh-CN" sz="3600" b="1" u="sng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  <a:endParaRPr lang="en-US" altLang="zh-CN" sz="3600" b="1" u="sng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894521" y="3236513"/>
            <a:ext cx="10648121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Eye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, ear, nose, tongue, and the body are the five physical faculties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indriya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). They are leaders in providing access to seeing, hearing, smelling, tasting, and touching. The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panca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indriya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are the “mental” leaders helping with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comprehending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Dhamma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.</a:t>
            </a:r>
          </a:p>
        </p:txBody>
      </p:sp>
      <p:sp>
        <p:nvSpPr>
          <p:cNvPr id="5" name="矩形 4"/>
          <p:cNvSpPr/>
          <p:nvPr/>
        </p:nvSpPr>
        <p:spPr>
          <a:xfrm>
            <a:off x="1619474" y="1686009"/>
            <a:ext cx="10411692" cy="12193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faith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saddhā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), effort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viriya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), mindfulness (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sati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), concentration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samādhi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),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and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wisdom (</a:t>
            </a:r>
            <a:r>
              <a:rPr lang="en-US" altLang="zh-CN" sz="3200" b="1" dirty="0" err="1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paññā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).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226437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等腰三角形 1"/>
          <p:cNvSpPr/>
          <p:nvPr/>
        </p:nvSpPr>
        <p:spPr>
          <a:xfrm>
            <a:off x="2345635" y="4476525"/>
            <a:ext cx="549965" cy="1510748"/>
          </a:xfrm>
          <a:prstGeom prst="triangl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4" name="直線接點 3"/>
          <p:cNvCxnSpPr/>
          <p:nvPr/>
        </p:nvCxnSpPr>
        <p:spPr>
          <a:xfrm>
            <a:off x="1201947" y="4437768"/>
            <a:ext cx="2869721" cy="5751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弧形 5"/>
          <p:cNvSpPr/>
          <p:nvPr/>
        </p:nvSpPr>
        <p:spPr>
          <a:xfrm rot="7964515">
            <a:off x="678937" y="3318165"/>
            <a:ext cx="1046018" cy="1129146"/>
          </a:xfrm>
          <a:prstGeom prst="arc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弧形 6"/>
          <p:cNvSpPr/>
          <p:nvPr/>
        </p:nvSpPr>
        <p:spPr>
          <a:xfrm rot="7964515">
            <a:off x="3516278" y="3318164"/>
            <a:ext cx="1046018" cy="1129146"/>
          </a:xfrm>
          <a:prstGeom prst="arc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等腰三角形 7"/>
          <p:cNvSpPr/>
          <p:nvPr/>
        </p:nvSpPr>
        <p:spPr>
          <a:xfrm>
            <a:off x="8635618" y="4483458"/>
            <a:ext cx="549965" cy="1510748"/>
          </a:xfrm>
          <a:prstGeom prst="triangl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9" name="直線接點 8"/>
          <p:cNvCxnSpPr/>
          <p:nvPr/>
        </p:nvCxnSpPr>
        <p:spPr>
          <a:xfrm>
            <a:off x="7491930" y="4444701"/>
            <a:ext cx="2869721" cy="5751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弧形 9"/>
          <p:cNvSpPr/>
          <p:nvPr/>
        </p:nvSpPr>
        <p:spPr>
          <a:xfrm rot="7964515">
            <a:off x="6968920" y="3325098"/>
            <a:ext cx="1046018" cy="1129146"/>
          </a:xfrm>
          <a:prstGeom prst="arc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弧形 10"/>
          <p:cNvSpPr/>
          <p:nvPr/>
        </p:nvSpPr>
        <p:spPr>
          <a:xfrm rot="7964515">
            <a:off x="9806261" y="3325097"/>
            <a:ext cx="1046018" cy="1129146"/>
          </a:xfrm>
          <a:prstGeom prst="arc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標題 5"/>
          <p:cNvSpPr txBox="1">
            <a:spLocks/>
          </p:cNvSpPr>
          <p:nvPr/>
        </p:nvSpPr>
        <p:spPr>
          <a:xfrm>
            <a:off x="2466108" y="390791"/>
            <a:ext cx="10411691" cy="15505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3600" b="1" u="sng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Balance of the Five Spiritual Faculties</a:t>
            </a:r>
            <a:endParaRPr lang="en-US" altLang="zh-CN" sz="3600" b="1" u="sng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  <p:sp>
        <p:nvSpPr>
          <p:cNvPr id="13" name="標題 5"/>
          <p:cNvSpPr txBox="1">
            <a:spLocks/>
          </p:cNvSpPr>
          <p:nvPr/>
        </p:nvSpPr>
        <p:spPr>
          <a:xfrm>
            <a:off x="659596" y="3397887"/>
            <a:ext cx="1882711" cy="8333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Faith</a:t>
            </a:r>
            <a:endParaRPr lang="en-US" altLang="zh-CN" sz="36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  <p:sp>
        <p:nvSpPr>
          <p:cNvPr id="14" name="標題 5"/>
          <p:cNvSpPr txBox="1">
            <a:spLocks/>
          </p:cNvSpPr>
          <p:nvPr/>
        </p:nvSpPr>
        <p:spPr>
          <a:xfrm>
            <a:off x="3208831" y="3397892"/>
            <a:ext cx="1882711" cy="8333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Wisdom</a:t>
            </a:r>
            <a:endParaRPr lang="en-US" altLang="zh-CN" sz="36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  <p:sp>
        <p:nvSpPr>
          <p:cNvPr id="15" name="標題 5"/>
          <p:cNvSpPr txBox="1">
            <a:spLocks/>
          </p:cNvSpPr>
          <p:nvPr/>
        </p:nvSpPr>
        <p:spPr>
          <a:xfrm>
            <a:off x="6908016" y="3397887"/>
            <a:ext cx="1882711" cy="8333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Effort</a:t>
            </a:r>
            <a:endParaRPr lang="en-US" altLang="zh-CN" sz="36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  <p:sp>
        <p:nvSpPr>
          <p:cNvPr id="16" name="標題 5"/>
          <p:cNvSpPr txBox="1">
            <a:spLocks/>
          </p:cNvSpPr>
          <p:nvPr/>
        </p:nvSpPr>
        <p:spPr>
          <a:xfrm>
            <a:off x="9116291" y="3397887"/>
            <a:ext cx="2722418" cy="8333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Concentration</a:t>
            </a:r>
            <a:endParaRPr lang="en-US" altLang="zh-CN" sz="36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  <p:sp>
        <p:nvSpPr>
          <p:cNvPr id="17" name="標題 5"/>
          <p:cNvSpPr txBox="1">
            <a:spLocks/>
          </p:cNvSpPr>
          <p:nvPr/>
        </p:nvSpPr>
        <p:spPr>
          <a:xfrm>
            <a:off x="4547149" y="2075575"/>
            <a:ext cx="2747270" cy="8333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Mindfulness</a:t>
            </a:r>
            <a:endParaRPr lang="en-US" altLang="zh-CN" sz="36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010045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10" grpId="0" animBg="1"/>
      <p:bldP spid="11" grpId="0" animBg="1"/>
      <p:bldP spid="13" grpId="0"/>
      <p:bldP spid="14" grpId="0"/>
      <p:bldP spid="15" grpId="0"/>
      <p:bldP spid="16" grpId="0"/>
      <p:bldP spid="17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854766" y="670108"/>
            <a:ext cx="11249288" cy="7625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sz="4000" b="1" u="sng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Five </a:t>
            </a:r>
            <a:r>
              <a:rPr lang="en-US" altLang="zh-CN" sz="4000" b="1" u="sng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Strengths </a:t>
            </a:r>
            <a:r>
              <a:rPr lang="en-US" altLang="zh-CN" sz="4000" b="1" u="sng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</a:t>
            </a:r>
            <a:r>
              <a:rPr lang="en-US" altLang="zh-CN" sz="4000" b="1" u="sng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pañca</a:t>
            </a:r>
            <a:r>
              <a:rPr lang="en-US" altLang="zh-CN" sz="4000" b="1" u="sng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4000" b="1" u="sng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bala</a:t>
            </a:r>
            <a:r>
              <a:rPr lang="en-US" altLang="zh-CN" sz="4000" b="1" u="sng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</p:txBody>
      </p:sp>
      <p:sp>
        <p:nvSpPr>
          <p:cNvPr id="3" name="矩形 2"/>
          <p:cNvSpPr/>
          <p:nvPr/>
        </p:nvSpPr>
        <p:spPr>
          <a:xfrm>
            <a:off x="1094712" y="1633000"/>
            <a:ext cx="4354095" cy="43956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8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faith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saddhā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), </a:t>
            </a:r>
          </a:p>
          <a:p>
            <a:pPr>
              <a:lnSpc>
                <a:spcPct val="18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effort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viriya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), </a:t>
            </a:r>
          </a:p>
          <a:p>
            <a:pPr>
              <a:lnSpc>
                <a:spcPct val="18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mindfulness (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sati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), </a:t>
            </a:r>
          </a:p>
          <a:p>
            <a:pPr>
              <a:lnSpc>
                <a:spcPct val="18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concentration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samādhi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), </a:t>
            </a:r>
          </a:p>
          <a:p>
            <a:pPr>
              <a:lnSpc>
                <a:spcPct val="18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wisdom (</a:t>
            </a:r>
            <a:r>
              <a:rPr lang="en-US" altLang="zh-CN" sz="3200" b="1" dirty="0" err="1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paññā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).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7857627" y="1633000"/>
            <a:ext cx="3469362" cy="43956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80000"/>
              </a:lnSpc>
            </a:pP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indecision, </a:t>
            </a:r>
            <a:endParaRPr lang="en-US" altLang="zh-CN" sz="3200" b="1" dirty="0" smtClean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8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laziness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, negligence, agitation,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ignorance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  <p:cxnSp>
        <p:nvCxnSpPr>
          <p:cNvPr id="6" name="直線單箭頭接點 5"/>
          <p:cNvCxnSpPr/>
          <p:nvPr/>
        </p:nvCxnSpPr>
        <p:spPr>
          <a:xfrm flipV="1">
            <a:off x="5545267" y="2246243"/>
            <a:ext cx="1966590" cy="12048"/>
          </a:xfrm>
          <a:prstGeom prst="straightConnector1">
            <a:avLst/>
          </a:prstGeom>
          <a:ln w="50800">
            <a:solidFill>
              <a:srgbClr val="00B0F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線單箭頭接點 7"/>
          <p:cNvCxnSpPr/>
          <p:nvPr/>
        </p:nvCxnSpPr>
        <p:spPr>
          <a:xfrm flipV="1">
            <a:off x="5545273" y="3029020"/>
            <a:ext cx="1966590" cy="12048"/>
          </a:xfrm>
          <a:prstGeom prst="straightConnector1">
            <a:avLst/>
          </a:prstGeom>
          <a:ln w="50800">
            <a:solidFill>
              <a:srgbClr val="00B0F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線單箭頭接點 8"/>
          <p:cNvCxnSpPr/>
          <p:nvPr/>
        </p:nvCxnSpPr>
        <p:spPr>
          <a:xfrm flipV="1">
            <a:off x="5545273" y="4843971"/>
            <a:ext cx="1966590" cy="12048"/>
          </a:xfrm>
          <a:prstGeom prst="straightConnector1">
            <a:avLst/>
          </a:prstGeom>
          <a:ln w="50800">
            <a:solidFill>
              <a:srgbClr val="00B0F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線單箭頭接點 9"/>
          <p:cNvCxnSpPr/>
          <p:nvPr/>
        </p:nvCxnSpPr>
        <p:spPr>
          <a:xfrm flipV="1">
            <a:off x="5496776" y="3924447"/>
            <a:ext cx="1966590" cy="12048"/>
          </a:xfrm>
          <a:prstGeom prst="straightConnector1">
            <a:avLst/>
          </a:prstGeom>
          <a:ln w="50800">
            <a:solidFill>
              <a:srgbClr val="00B0F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線單箭頭接點 10"/>
          <p:cNvCxnSpPr/>
          <p:nvPr/>
        </p:nvCxnSpPr>
        <p:spPr>
          <a:xfrm flipV="1">
            <a:off x="5545273" y="5806852"/>
            <a:ext cx="1966590" cy="12048"/>
          </a:xfrm>
          <a:prstGeom prst="straightConnector1">
            <a:avLst/>
          </a:prstGeom>
          <a:ln w="50800">
            <a:solidFill>
              <a:srgbClr val="00B0F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64190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889402" y="379163"/>
            <a:ext cx="11249288" cy="7625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sz="4000" b="1" u="sng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Seven </a:t>
            </a:r>
            <a:r>
              <a:rPr lang="en-US" altLang="zh-CN" sz="4000" b="1" u="sng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Factors </a:t>
            </a:r>
            <a:r>
              <a:rPr lang="en-US" altLang="zh-CN" sz="4000" b="1" u="sng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of </a:t>
            </a:r>
            <a:r>
              <a:rPr lang="en-US" altLang="zh-CN" sz="4000" b="1" u="sng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Enlightenment </a:t>
            </a:r>
            <a:r>
              <a:rPr lang="en-US" altLang="zh-CN" sz="4000" b="1" u="sng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</a:t>
            </a:r>
            <a:r>
              <a:rPr lang="en-US" altLang="zh-CN" sz="4000" b="1" u="sng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satta</a:t>
            </a:r>
            <a:r>
              <a:rPr lang="en-US" altLang="zh-CN" sz="4000" b="1" u="sng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4000" b="1" u="sng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bojjhanga</a:t>
            </a:r>
            <a:r>
              <a:rPr lang="en-US" altLang="zh-CN" sz="4000" b="1" u="sng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</p:txBody>
      </p:sp>
      <p:sp>
        <p:nvSpPr>
          <p:cNvPr id="3" name="矩形 2"/>
          <p:cNvSpPr/>
          <p:nvPr/>
        </p:nvSpPr>
        <p:spPr>
          <a:xfrm>
            <a:off x="140655" y="2243115"/>
            <a:ext cx="11998035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1. Mindfulness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(sati): paying bare attention to whatever happens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from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moment to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moment without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any reaction or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judgement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in order to have an insight into their true nature.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2. Investigation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of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dhammas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dhamma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vicaya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): critically discriminates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and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investigates into the true nature of mental and physical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phenomena.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67127" y="1322776"/>
            <a:ext cx="11249890" cy="7392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◎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Appropriate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or wise attention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yoniso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manasikara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 </a:t>
            </a:r>
            <a:r>
              <a:rPr lang="en-US" altLang="zh-CN" sz="3200" b="1" dirty="0" smtClean="0">
                <a:solidFill>
                  <a:schemeClr val="bg1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◎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221436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87928" y="580570"/>
            <a:ext cx="11506200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3. Energy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or effort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viriya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): effort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to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abandon harmful mental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qualities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and to facilitate the arising and nurturing of mental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qualities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which are beneficial to the spiritual development.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4. Rapture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or joy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piti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): spiritual happiness and pleasurable interest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in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 meditation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object.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5. </a:t>
            </a:r>
            <a:r>
              <a:rPr lang="en-US" altLang="zh-CN" sz="3200" b="1" dirty="0" err="1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Tranquillity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passaddhi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): calm, serenity, quietness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naturally 	follows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joy or rapture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piti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 and leads on to concentration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samadhi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).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788652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491837" y="885370"/>
            <a:ext cx="1124989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6. Concentration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samadhi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): the state, in virtue of which,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consciousness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and it’s concomitants remain evenly and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rightly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on a single object un-distracted and </a:t>
            </a:r>
            <a:r>
              <a:rPr lang="en-US" altLang="zh-CN" sz="3200" b="1" dirty="0" err="1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unscattered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.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7. Equanimity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upekkha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): the mental quality of being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non-	reactive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and neutral with a perfectly balanced mind, in the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face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of different experiences.</a:t>
            </a:r>
          </a:p>
        </p:txBody>
      </p:sp>
    </p:spTree>
    <p:extLst>
      <p:ext uri="{BB962C8B-B14F-4D97-AF65-F5344CB8AC3E}">
        <p14:creationId xmlns:p14="http://schemas.microsoft.com/office/powerpoint/2010/main" val="42082335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277091" y="164934"/>
            <a:ext cx="11977253" cy="62324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zh-CN" sz="4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1. </a:t>
            </a:r>
            <a:r>
              <a:rPr lang="en-US" altLang="zh-CN" sz="4000" b="1" u="sng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Mindfulness</a:t>
            </a:r>
          </a:p>
          <a:p>
            <a:pPr algn="ctr">
              <a:lnSpc>
                <a:spcPct val="150000"/>
              </a:lnSpc>
            </a:pPr>
            <a:endParaRPr lang="en-US" altLang="zh-CN" sz="2000" b="1" u="sng" dirty="0" smtClean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Mindfulness mentioned within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the 37 requisites of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enlightenment:</a:t>
            </a:r>
          </a:p>
          <a:p>
            <a:pPr>
              <a:lnSpc>
                <a:spcPct val="150000"/>
              </a:lnSpc>
            </a:pPr>
            <a:endParaRPr lang="en-US" altLang="zh-CN" sz="14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1). Mindfulness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as the four foundations of mindfulness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satipatthana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2). Mindfulness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as the 7th factor of the Noble Eightfold Path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ariya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</a:t>
            </a:r>
            <a:r>
              <a:rPr lang="en-US" altLang="zh-CN" sz="3200" b="1" dirty="0" err="1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attanghika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magga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3). Mindfulness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as one of the five spiritual faculties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pancha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indriya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4). Mindfulness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as one of the five spiritual powers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pancha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bala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6889149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96982" y="885370"/>
            <a:ext cx="11977253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Four factors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that can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strengthen the development of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mindfulness:</a:t>
            </a:r>
          </a:p>
          <a:p>
            <a:pPr>
              <a:lnSpc>
                <a:spcPct val="150000"/>
              </a:lnSpc>
            </a:pP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1 )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Mindfulness with clear comprehension (sati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sampajanna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2 )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Avoiding association with confused and unmindful persons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3 )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Association with persons who cultivate mindfulness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4 )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Strong commitment towards developing mindfulness</a:t>
            </a:r>
          </a:p>
        </p:txBody>
      </p:sp>
    </p:spTree>
    <p:extLst>
      <p:ext uri="{BB962C8B-B14F-4D97-AF65-F5344CB8AC3E}">
        <p14:creationId xmlns:p14="http://schemas.microsoft.com/office/powerpoint/2010/main" val="20032725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277091" y="164934"/>
            <a:ext cx="11977253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zh-CN" sz="4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2. </a:t>
            </a:r>
            <a:r>
              <a:rPr lang="en-US" altLang="zh-CN" sz="4000" b="1" u="sng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Investigation </a:t>
            </a:r>
            <a:r>
              <a:rPr lang="en-US" altLang="zh-CN" sz="4000" b="1" u="sng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of </a:t>
            </a:r>
            <a:r>
              <a:rPr lang="en-US" altLang="zh-CN" sz="4000" b="1" u="sng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dhammas</a:t>
            </a:r>
            <a:endParaRPr lang="en-US" altLang="zh-CN" sz="4000" b="1" u="sng" dirty="0" smtClean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Rapture is one of the five qualities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called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Jhanic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factors which develop when the mind is in a state of deep concentration;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1.	Initial application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vitakka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2.	Sustained application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vicara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3.	Rapture or joy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piti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4.	Mental bliss or happiness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sukha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5.	One-pointedness with equanimity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ekaggata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with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upekkha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0481051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166254" y="289625"/>
            <a:ext cx="11977253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Seven factors that can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facilitate the development of </a:t>
            </a: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the investigation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of </a:t>
            </a:r>
            <a:r>
              <a:rPr lang="en-US" altLang="zh-CN" sz="3000" b="1" dirty="0" err="1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dhammas</a:t>
            </a: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:</a:t>
            </a:r>
            <a:endParaRPr lang="en-US" altLang="zh-CN" sz="30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200000"/>
              </a:lnSpc>
            </a:pP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1) Inquiring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about various aspects of the Buddha’s teaching and practice</a:t>
            </a:r>
          </a:p>
          <a:p>
            <a:pPr>
              <a:lnSpc>
                <a:spcPct val="200000"/>
              </a:lnSpc>
            </a:pP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2) Cleanliness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of one’s physical body and the surroundings</a:t>
            </a:r>
          </a:p>
          <a:p>
            <a:pPr>
              <a:lnSpc>
                <a:spcPct val="200000"/>
              </a:lnSpc>
            </a:pP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3) A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proper balance among the five spiritual faculties </a:t>
            </a: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of faith, effort, 	mindfulness, concentration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and </a:t>
            </a: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wisdom. </a:t>
            </a:r>
            <a:endParaRPr lang="en-US" altLang="zh-CN" sz="30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365127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166254" y="289625"/>
            <a:ext cx="11977253" cy="63248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4) Association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with wise persons. A wise person has been described as </a:t>
            </a: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someone who has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gained at least the </a:t>
            </a: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insight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into the arising and </a:t>
            </a: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ceasing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of mental and physical </a:t>
            </a: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phenomena.</a:t>
            </a:r>
            <a:endParaRPr lang="en-US" altLang="zh-CN" sz="30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5) Avoiding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association with unwise </a:t>
            </a: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persons.</a:t>
            </a:r>
            <a:endParaRPr lang="en-US" altLang="zh-CN" sz="30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6) Reflection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on hard to perceive processes such as the five aggregates </a:t>
            </a: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of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clinging, the base elements, six sense bases etc.</a:t>
            </a:r>
          </a:p>
          <a:p>
            <a:pPr>
              <a:lnSpc>
                <a:spcPct val="150000"/>
              </a:lnSpc>
            </a:pP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7) Having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 mental state inclined towards the development of </a:t>
            </a: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investigation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of </a:t>
            </a:r>
            <a:r>
              <a:rPr lang="en-US" altLang="zh-CN" sz="30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dhammas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in all the postures; standing, sitting, </a:t>
            </a: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	walking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and lying </a:t>
            </a: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down.</a:t>
            </a:r>
            <a:endParaRPr lang="en-US" altLang="zh-CN" sz="30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2261398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131618" y="254988"/>
            <a:ext cx="11977253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zh-CN" sz="4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3. </a:t>
            </a:r>
            <a:r>
              <a:rPr lang="en-US" altLang="zh-CN" sz="4000" b="1" u="sng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Effort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Effort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is mentioned in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several areas within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the thirty seven requisites of enlightenment.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1) Effort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as four right efforts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cattaro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sammappadhana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).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2) Effort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as one of the four bases of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spiritual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power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viriya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iddhipada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).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3) Effort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as one of the five spiritual faculties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pancha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indriya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).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4) Effort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as one of the five spiritual powers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pancha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bala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).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5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Right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effort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as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the sixth factor of the Noble Eightfold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Path.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336558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464129" y="781461"/>
            <a:ext cx="11575471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There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are four types of right effort:</a:t>
            </a:r>
          </a:p>
          <a:p>
            <a:pPr>
              <a:lnSpc>
                <a:spcPct val="200000"/>
              </a:lnSpc>
            </a:pP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1) To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prevent the un-arisen</a:t>
            </a: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unwholesome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mental states </a:t>
            </a: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from arising.</a:t>
            </a:r>
            <a:endParaRPr lang="en-US" altLang="zh-CN" sz="30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200000"/>
              </a:lnSpc>
            </a:pP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2) To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abandon the unwholesome mental states that have </a:t>
            </a: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arisen.</a:t>
            </a:r>
            <a:endParaRPr lang="en-US" altLang="zh-CN" sz="30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200000"/>
              </a:lnSpc>
            </a:pP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3) To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cultivate the un-arisen wholesome mental </a:t>
            </a: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states.</a:t>
            </a:r>
            <a:endParaRPr lang="en-US" altLang="zh-CN" sz="30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200000"/>
              </a:lnSpc>
            </a:pP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4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To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maintain the wholesome mental states that have </a:t>
            </a: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arisen.</a:t>
            </a:r>
            <a:endParaRPr lang="en-US" altLang="zh-CN" sz="30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176408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166254" y="-69273"/>
            <a:ext cx="11977253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The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unwholesome mental sates that have not yet arisen are the </a:t>
            </a:r>
            <a:r>
              <a:rPr lang="en-US" altLang="zh-CN" sz="3000" b="1" u="sng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five mental hindrances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of sensual desire (</a:t>
            </a:r>
            <a:r>
              <a:rPr lang="en-US" altLang="zh-CN" sz="30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kamacchanda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), ill-will (</a:t>
            </a:r>
            <a:r>
              <a:rPr lang="en-US" altLang="zh-CN" sz="30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vyapada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), sloth and </a:t>
            </a:r>
            <a:r>
              <a:rPr lang="en-US" altLang="zh-CN" sz="30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topor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(</a:t>
            </a:r>
            <a:r>
              <a:rPr lang="en-US" altLang="zh-CN" sz="30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thina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0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middha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), restlessness and remorse (</a:t>
            </a:r>
            <a:r>
              <a:rPr lang="en-US" altLang="zh-CN" sz="30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uddacca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0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kukkucca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 and </a:t>
            </a:r>
            <a:r>
              <a:rPr lang="en-US" altLang="zh-CN" sz="30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sceptical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doubt (</a:t>
            </a:r>
            <a:r>
              <a:rPr lang="en-US" altLang="zh-CN" sz="30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vicikicca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). </a:t>
            </a:r>
            <a:endParaRPr lang="en-US" altLang="zh-CN" sz="3000" b="1" dirty="0" smtClean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Effort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should also be applied to abandon thoughts of sensual desire (</a:t>
            </a:r>
            <a:r>
              <a:rPr lang="en-US" altLang="zh-CN" sz="30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kama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0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sankappa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), hatred (</a:t>
            </a:r>
            <a:r>
              <a:rPr lang="en-US" altLang="zh-CN" sz="30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vyapada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0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sankappa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 and cruelty (</a:t>
            </a:r>
            <a:r>
              <a:rPr lang="en-US" altLang="zh-CN" sz="30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vihimsa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0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sankappa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 that have already arisen. </a:t>
            </a:r>
            <a:endParaRPr lang="en-US" altLang="zh-CN" sz="3000" b="1" dirty="0" smtClean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 sz="3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The 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wholesome mental states that need to be developed and maintained with right effort are the seven factors of enlightenment (</a:t>
            </a:r>
            <a:r>
              <a:rPr lang="en-US" altLang="zh-CN" sz="30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satta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0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bojjhanga</a:t>
            </a:r>
            <a:r>
              <a:rPr lang="en-US" altLang="zh-CN" sz="30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34205382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131618" y="254988"/>
            <a:ext cx="11977253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zh-CN" sz="4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4. </a:t>
            </a:r>
            <a:r>
              <a:rPr lang="en-US" altLang="zh-CN" sz="4000" b="1" u="sng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Rapture or joy</a:t>
            </a:r>
            <a:endParaRPr lang="en-US" altLang="zh-CN" sz="4000" b="1" u="sng" dirty="0" smtClean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Effort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is mentioned in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several areas within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the thirty seven requisites of enlightenment.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1) Effort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as four right efforts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cattaro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sammappadhana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).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2) Effort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as one of the four bases of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spiritual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power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viriya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iddhipada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).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3) Effort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as one of the five spiritual faculties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pancha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indriya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).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4) Effort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as one of the five spiritual powers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pancha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bala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).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5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Right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effort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as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the sixth factor of the Noble Eightfold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Path.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46326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277091" y="164934"/>
            <a:ext cx="11977253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Five different types of rapture which can refresh the body and the mind have been described by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Bhadantacariya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Buddhaghosa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in the Path of Purification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visuddhimagga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);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1) Minor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rapture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khuddaka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piti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):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makes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the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hairs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on the body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rise 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2) Momentary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rapture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khanika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piti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): flashes of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rapture.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3) Showering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rapture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okkantika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piti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): invades the body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repeatedly.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4) Uplifting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rapture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ubbenga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piti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): the body is likely to be lifted off from the ground.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5) Pervading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rapture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pharana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piti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): pervades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the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whole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body.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155085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152400" y="0"/>
            <a:ext cx="11977253" cy="68326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zh-CN" sz="4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5. </a:t>
            </a:r>
            <a:r>
              <a:rPr lang="en-US" altLang="zh-CN" sz="4000" b="1" u="sng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Tranquillity</a:t>
            </a:r>
            <a:endParaRPr lang="en-US" altLang="zh-CN" sz="4000" b="1" u="sng" dirty="0" smtClean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It is of two types;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1) </a:t>
            </a:r>
            <a:r>
              <a:rPr lang="en-US" altLang="zh-CN" sz="2800" b="1" dirty="0" err="1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Tranquillity</a:t>
            </a:r>
            <a:r>
              <a:rPr lang="en-US" altLang="zh-CN" sz="28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28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of the mental qualities (kaya </a:t>
            </a:r>
            <a:r>
              <a:rPr lang="en-US" altLang="zh-CN" sz="28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passaddhi</a:t>
            </a:r>
            <a:r>
              <a:rPr lang="en-US" altLang="zh-CN" sz="28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2) </a:t>
            </a:r>
            <a:r>
              <a:rPr lang="en-US" altLang="zh-CN" sz="2800" b="1" dirty="0" err="1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Tranquillity</a:t>
            </a:r>
            <a:r>
              <a:rPr lang="en-US" altLang="zh-CN" sz="28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28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of the mind or consciousness (</a:t>
            </a:r>
            <a:r>
              <a:rPr lang="en-US" altLang="zh-CN" sz="28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citta</a:t>
            </a:r>
            <a:r>
              <a:rPr lang="en-US" altLang="zh-CN" sz="28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28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passaddhi</a:t>
            </a:r>
            <a:r>
              <a:rPr lang="en-US" altLang="zh-CN" sz="28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When </a:t>
            </a:r>
            <a:r>
              <a:rPr lang="en-US" altLang="zh-CN" sz="28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tranquillity</a:t>
            </a:r>
            <a:r>
              <a:rPr lang="en-US" altLang="zh-CN" sz="28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develops the opposite factors of restlessness and remorse </a:t>
            </a:r>
            <a:r>
              <a:rPr lang="en-US" altLang="zh-CN" sz="28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are </a:t>
            </a:r>
            <a:r>
              <a:rPr lang="en-US" altLang="zh-CN" sz="28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controlled. For </a:t>
            </a:r>
            <a:r>
              <a:rPr lang="en-US" altLang="zh-CN" sz="28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tranquillity</a:t>
            </a:r>
            <a:r>
              <a:rPr lang="en-US" altLang="zh-CN" sz="28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to develop, the previous four factors of mindfulness, investigation, effort and rapture need to have been well developed. When the mind is in such a state of peace and quietness there is the danger that the meditator will misinterpret it as a stage of liberation and discontinue with further development of the mind.</a:t>
            </a:r>
          </a:p>
        </p:txBody>
      </p:sp>
    </p:spTree>
    <p:extLst>
      <p:ext uri="{BB962C8B-B14F-4D97-AF65-F5344CB8AC3E}">
        <p14:creationId xmlns:p14="http://schemas.microsoft.com/office/powerpoint/2010/main" val="4197211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131618" y="304800"/>
            <a:ext cx="11977253" cy="5539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zh-CN" sz="4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6. </a:t>
            </a:r>
            <a:r>
              <a:rPr lang="en-US" altLang="zh-CN" sz="4000" b="1" u="sng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Concentration</a:t>
            </a:r>
          </a:p>
          <a:p>
            <a:pPr algn="ctr">
              <a:lnSpc>
                <a:spcPct val="150000"/>
              </a:lnSpc>
            </a:pPr>
            <a:endParaRPr lang="en-US" altLang="zh-CN" sz="2000" b="1" u="sng" dirty="0" smtClean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Concentration is mentioned in several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groups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within the thirty seven requisites of enlightenment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;</a:t>
            </a:r>
          </a:p>
          <a:p>
            <a:pPr>
              <a:lnSpc>
                <a:spcPct val="150000"/>
              </a:lnSpc>
            </a:pPr>
            <a:endParaRPr lang="en-US" altLang="zh-CN" sz="16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1) Concentration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as one of the five spiritual faculties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samadhindriya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2) Concentration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as one of the five spiritual powers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samadhibala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3) Right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concentration in the Noble Eightfold Path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samma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samadhi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9504336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159327" y="284019"/>
            <a:ext cx="11977253" cy="60939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There two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stages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of concentration;</a:t>
            </a:r>
          </a:p>
          <a:p>
            <a:pPr>
              <a:lnSpc>
                <a:spcPct val="150000"/>
              </a:lnSpc>
            </a:pPr>
            <a:endParaRPr lang="en-US" altLang="zh-CN" sz="16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1) Access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concentration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upachara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samadhi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2) Fixed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concentration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appana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samadhi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50000"/>
              </a:lnSpc>
            </a:pPr>
            <a:endParaRPr lang="en-US" altLang="zh-CN" sz="16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In access concentration, also called </a:t>
            </a:r>
            <a:r>
              <a:rPr lang="en-US" altLang="zh-CN" sz="3200" b="1" u="sng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neighbourhood</a:t>
            </a:r>
            <a:r>
              <a:rPr lang="en-US" altLang="zh-CN" sz="3200" b="1" u="sng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concentration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, the attention on the meditation object becomes more sustained and powerful fixing the mind one-pointedly along with the suppression of the five mental hindrances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.</a:t>
            </a: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294827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214747" y="401783"/>
            <a:ext cx="11783289" cy="49750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36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In 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fixed concentration, in addition to fixing the mind on the meditation object one-pointedly and suppression of the five mental hindrances, the five </a:t>
            </a:r>
            <a:r>
              <a:rPr lang="en-US" altLang="zh-CN" sz="36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Jhanic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factors are also strong and well developed. The mind can now remain in deep concentration continuously and the meditator can experience </a:t>
            </a:r>
            <a:r>
              <a:rPr lang="en-US" altLang="zh-CN" sz="36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tranquillity</a:t>
            </a:r>
            <a:r>
              <a:rPr lang="en-US" altLang="zh-CN" sz="36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, calmness and bliss.</a:t>
            </a:r>
          </a:p>
        </p:txBody>
      </p:sp>
    </p:spTree>
    <p:extLst>
      <p:ext uri="{BB962C8B-B14F-4D97-AF65-F5344CB8AC3E}">
        <p14:creationId xmlns:p14="http://schemas.microsoft.com/office/powerpoint/2010/main" val="42736194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131618" y="304800"/>
            <a:ext cx="11977253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zh-CN" sz="40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7. </a:t>
            </a:r>
            <a:r>
              <a:rPr lang="en-US" altLang="zh-CN" sz="4000" b="1" u="sng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Equanimity</a:t>
            </a:r>
            <a:endParaRPr lang="en-US" altLang="zh-CN" sz="4000" b="1" u="sng" dirty="0" smtClean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Equanimity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as a factor of enlightenment is not considered as a neutral feeling but as a mental attitude of balance and impartiality synonymous with the neutrality of the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mind. Equanimity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is the last of the four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immeasurables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(brahma 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vihara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), the others being loving kindness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metta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), compassion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karuna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 and sympathetic joy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muditha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). 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Equanimity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is also one of the five factors associated with deep absorption stages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jhana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 in concentration meditation.</a:t>
            </a:r>
          </a:p>
        </p:txBody>
      </p:sp>
    </p:spTree>
    <p:extLst>
      <p:ext uri="{BB962C8B-B14F-4D97-AF65-F5344CB8AC3E}">
        <p14:creationId xmlns:p14="http://schemas.microsoft.com/office/powerpoint/2010/main" val="2040197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131618" y="304800"/>
            <a:ext cx="11977253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An </a:t>
            </a:r>
            <a:r>
              <a:rPr lang="en-US" altLang="zh-CN" sz="3200" b="1" dirty="0" err="1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Arahat</a:t>
            </a:r>
            <a:r>
              <a:rPr lang="en-US" altLang="zh-CN" sz="3200" b="1" dirty="0" smtClean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 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with well developed equanimity as a factor of enlightenment will face the following worldly experiences with total equanimity;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•	Gain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labha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 and loss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alabha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•	Disrepute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ayasa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 and fame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yasa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•	Blame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ninda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 and praise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pasamsa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•	Pleasure (</a:t>
            </a:r>
            <a:r>
              <a:rPr lang="en-US" altLang="zh-CN" sz="3200" b="1" dirty="0" err="1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sukha</a:t>
            </a:r>
            <a:r>
              <a:rPr lang="en-US" altLang="zh-CN" sz="3200" b="1" dirty="0">
                <a:solidFill>
                  <a:schemeClr val="bg1"/>
                </a:solidFill>
                <a:latin typeface="Yu Gothic UI Semilight" panose="020B0400000000000000" pitchFamily="34" charset="-128"/>
                <a:ea typeface="Yu Gothic UI Semilight" panose="020B0400000000000000" pitchFamily="34" charset="-128"/>
              </a:rPr>
              <a:t>) and pain (dukkha)</a:t>
            </a:r>
          </a:p>
          <a:p>
            <a:pPr>
              <a:lnSpc>
                <a:spcPct val="150000"/>
              </a:lnSpc>
            </a:pPr>
            <a:endParaRPr lang="en-US" altLang="zh-CN" sz="3200" b="1" dirty="0">
              <a:solidFill>
                <a:schemeClr val="bg1"/>
              </a:solidFill>
              <a:latin typeface="Yu Gothic UI Semilight" panose="020B0400000000000000" pitchFamily="34" charset="-128"/>
              <a:ea typeface="Yu Gothic UI Semilight" panose="020B04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290041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1"/>
          <p:cNvSpPr>
            <a:spLocks noGrp="1"/>
          </p:cNvSpPr>
          <p:nvPr>
            <p:ph type="title"/>
          </p:nvPr>
        </p:nvSpPr>
        <p:spPr>
          <a:xfrm>
            <a:off x="685463" y="164800"/>
            <a:ext cx="10807216" cy="1325563"/>
          </a:xfrm>
        </p:spPr>
        <p:txBody>
          <a:bodyPr>
            <a:normAutofit/>
          </a:bodyPr>
          <a:lstStyle/>
          <a:p>
            <a:pPr algn="ctr"/>
            <a:r>
              <a:rPr lang="en-US" altLang="zh-CN" sz="3600" dirty="0" smtClean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Three-Round, Twelve-Permutation Knowledge and Vision concerning the </a:t>
            </a:r>
            <a:r>
              <a:rPr lang="en-US" altLang="zh-CN" sz="36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Four Noble Truths</a:t>
            </a:r>
            <a:endParaRPr lang="zh-CN" altLang="en-US" sz="36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內容版面配置區 2"/>
          <p:cNvSpPr>
            <a:spLocks noGrp="1"/>
          </p:cNvSpPr>
          <p:nvPr>
            <p:ph idx="1"/>
          </p:nvPr>
        </p:nvSpPr>
        <p:spPr>
          <a:xfrm>
            <a:off x="74150" y="2006781"/>
            <a:ext cx="1927839" cy="660219"/>
          </a:xfrm>
          <a:ln w="25400"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sz="3600" dirty="0" smtClean="0">
                <a:solidFill>
                  <a:schemeClr val="bg1"/>
                </a:solidFill>
              </a:rPr>
              <a:t>Suffering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6" name="內容版面配置區 2"/>
          <p:cNvSpPr txBox="1">
            <a:spLocks/>
          </p:cNvSpPr>
          <p:nvPr/>
        </p:nvSpPr>
        <p:spPr>
          <a:xfrm>
            <a:off x="68504" y="3078766"/>
            <a:ext cx="3665304" cy="627326"/>
          </a:xfrm>
          <a:prstGeom prst="rect">
            <a:avLst/>
          </a:prstGeom>
          <a:ln w="25400">
            <a:solidFill>
              <a:schemeClr val="bg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3600" dirty="0" smtClean="0">
                <a:solidFill>
                  <a:schemeClr val="bg1"/>
                </a:solidFill>
              </a:rPr>
              <a:t>Origin </a:t>
            </a:r>
            <a:r>
              <a:rPr lang="en-US" altLang="zh-CN" sz="3600" dirty="0">
                <a:solidFill>
                  <a:schemeClr val="bg1"/>
                </a:solidFill>
              </a:rPr>
              <a:t>of </a:t>
            </a:r>
            <a:r>
              <a:rPr lang="en-US" altLang="zh-CN" sz="3600" dirty="0" smtClean="0">
                <a:solidFill>
                  <a:schemeClr val="bg1"/>
                </a:solidFill>
              </a:rPr>
              <a:t>Suffering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7" name="內容版面配置區 2"/>
          <p:cNvSpPr txBox="1">
            <a:spLocks/>
          </p:cNvSpPr>
          <p:nvPr/>
        </p:nvSpPr>
        <p:spPr>
          <a:xfrm>
            <a:off x="79797" y="4104444"/>
            <a:ext cx="4215120" cy="613030"/>
          </a:xfrm>
          <a:prstGeom prst="rect">
            <a:avLst/>
          </a:prstGeom>
          <a:ln w="25400">
            <a:solidFill>
              <a:schemeClr val="bg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3600" dirty="0" smtClean="0">
                <a:solidFill>
                  <a:schemeClr val="bg1"/>
                </a:solidFill>
              </a:rPr>
              <a:t>Cessation </a:t>
            </a:r>
            <a:r>
              <a:rPr lang="en-US" altLang="zh-CN" sz="3600" dirty="0">
                <a:solidFill>
                  <a:schemeClr val="bg1"/>
                </a:solidFill>
              </a:rPr>
              <a:t>of </a:t>
            </a:r>
            <a:r>
              <a:rPr lang="en-US" altLang="zh-CN" sz="3600" dirty="0" smtClean="0">
                <a:solidFill>
                  <a:schemeClr val="bg1"/>
                </a:solidFill>
              </a:rPr>
              <a:t>Suffering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8" name="內容版面配置區 2"/>
          <p:cNvSpPr txBox="1">
            <a:spLocks/>
          </p:cNvSpPr>
          <p:nvPr/>
        </p:nvSpPr>
        <p:spPr>
          <a:xfrm>
            <a:off x="68504" y="5181252"/>
            <a:ext cx="4150214" cy="1136421"/>
          </a:xfrm>
          <a:prstGeom prst="rect">
            <a:avLst/>
          </a:prstGeom>
          <a:ln w="25400">
            <a:solidFill>
              <a:schemeClr val="bg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 sz="3600" dirty="0" smtClean="0">
                <a:solidFill>
                  <a:schemeClr val="bg1"/>
                </a:solidFill>
              </a:rPr>
              <a:t>Path to the Cessation of Suffering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9" name="內容版面配置區 2"/>
          <p:cNvSpPr txBox="1">
            <a:spLocks/>
          </p:cNvSpPr>
          <p:nvPr/>
        </p:nvSpPr>
        <p:spPr>
          <a:xfrm>
            <a:off x="3148454" y="2018378"/>
            <a:ext cx="1447798" cy="576411"/>
          </a:xfrm>
          <a:prstGeom prst="rect">
            <a:avLst/>
          </a:prstGeom>
          <a:ln w="25400">
            <a:solidFill>
              <a:srgbClr val="00B050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altLang="zh-CN" sz="3600" dirty="0" smtClean="0">
                <a:solidFill>
                  <a:schemeClr val="bg1"/>
                </a:solidFill>
              </a:rPr>
              <a:t>This is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10" name="內容版面配置區 2"/>
          <p:cNvSpPr txBox="1">
            <a:spLocks/>
          </p:cNvSpPr>
          <p:nvPr/>
        </p:nvSpPr>
        <p:spPr>
          <a:xfrm>
            <a:off x="4364187" y="4122753"/>
            <a:ext cx="1447798" cy="576411"/>
          </a:xfrm>
          <a:prstGeom prst="rect">
            <a:avLst/>
          </a:prstGeom>
          <a:ln w="25400">
            <a:solidFill>
              <a:srgbClr val="00B050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altLang="zh-CN" sz="3600" dirty="0" smtClean="0">
                <a:solidFill>
                  <a:schemeClr val="bg1"/>
                </a:solidFill>
              </a:rPr>
              <a:t>This is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11" name="內容版面配置區 2"/>
          <p:cNvSpPr txBox="1">
            <a:spLocks/>
          </p:cNvSpPr>
          <p:nvPr/>
        </p:nvSpPr>
        <p:spPr>
          <a:xfrm>
            <a:off x="4281068" y="5461256"/>
            <a:ext cx="1447798" cy="576411"/>
          </a:xfrm>
          <a:prstGeom prst="rect">
            <a:avLst/>
          </a:prstGeom>
          <a:ln w="25400">
            <a:solidFill>
              <a:srgbClr val="00B050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altLang="zh-CN" sz="3600" dirty="0" smtClean="0">
                <a:solidFill>
                  <a:schemeClr val="bg1"/>
                </a:solidFill>
              </a:rPr>
              <a:t>This is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12" name="內容版面配置區 2"/>
          <p:cNvSpPr txBox="1">
            <a:spLocks/>
          </p:cNvSpPr>
          <p:nvPr/>
        </p:nvSpPr>
        <p:spPr>
          <a:xfrm>
            <a:off x="3803080" y="3129681"/>
            <a:ext cx="1447798" cy="576411"/>
          </a:xfrm>
          <a:prstGeom prst="rect">
            <a:avLst/>
          </a:prstGeom>
          <a:ln w="25400">
            <a:solidFill>
              <a:srgbClr val="00B050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altLang="zh-CN" sz="3600" dirty="0" smtClean="0">
                <a:solidFill>
                  <a:schemeClr val="bg1"/>
                </a:solidFill>
              </a:rPr>
              <a:t>This is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13" name="內容版面配置區 2"/>
          <p:cNvSpPr txBox="1">
            <a:spLocks/>
          </p:cNvSpPr>
          <p:nvPr/>
        </p:nvSpPr>
        <p:spPr>
          <a:xfrm>
            <a:off x="5004967" y="1666261"/>
            <a:ext cx="3491345" cy="1046764"/>
          </a:xfrm>
          <a:prstGeom prst="rect">
            <a:avLst/>
          </a:prstGeom>
          <a:ln w="25400">
            <a:solidFill>
              <a:srgbClr val="FFC000"/>
            </a:solidFill>
          </a:ln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500"/>
              </a:lnSpc>
            </a:pPr>
            <a:r>
              <a:rPr lang="en-US" altLang="zh-CN" sz="3600" dirty="0">
                <a:solidFill>
                  <a:schemeClr val="bg1"/>
                </a:solidFill>
              </a:rPr>
              <a:t>to be comprehended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14" name="內容版面配置區 2"/>
          <p:cNvSpPr txBox="1">
            <a:spLocks/>
          </p:cNvSpPr>
          <p:nvPr/>
        </p:nvSpPr>
        <p:spPr>
          <a:xfrm>
            <a:off x="5320150" y="3122804"/>
            <a:ext cx="3491345" cy="628058"/>
          </a:xfrm>
          <a:prstGeom prst="rect">
            <a:avLst/>
          </a:prstGeom>
          <a:ln w="25400">
            <a:solidFill>
              <a:srgbClr val="FFC000"/>
            </a:solidFill>
          </a:ln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500"/>
              </a:lnSpc>
            </a:pPr>
            <a:r>
              <a:rPr lang="en-US" altLang="zh-CN" sz="3600" dirty="0">
                <a:solidFill>
                  <a:schemeClr val="bg1"/>
                </a:solidFill>
              </a:rPr>
              <a:t>to be </a:t>
            </a:r>
            <a:r>
              <a:rPr lang="en-US" altLang="zh-CN" sz="3600" dirty="0" smtClean="0">
                <a:solidFill>
                  <a:schemeClr val="bg1"/>
                </a:solidFill>
              </a:rPr>
              <a:t>abandoned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15" name="內容版面配置區 2"/>
          <p:cNvSpPr txBox="1">
            <a:spLocks/>
          </p:cNvSpPr>
          <p:nvPr/>
        </p:nvSpPr>
        <p:spPr>
          <a:xfrm>
            <a:off x="5881255" y="4104096"/>
            <a:ext cx="2722415" cy="1046764"/>
          </a:xfrm>
          <a:prstGeom prst="rect">
            <a:avLst/>
          </a:prstGeom>
          <a:ln w="25400">
            <a:solidFill>
              <a:srgbClr val="FFC000"/>
            </a:solidFill>
          </a:ln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500"/>
              </a:lnSpc>
            </a:pPr>
            <a:r>
              <a:rPr lang="en-US" altLang="zh-CN" sz="3600" dirty="0">
                <a:solidFill>
                  <a:schemeClr val="bg1"/>
                </a:solidFill>
              </a:rPr>
              <a:t>to be </a:t>
            </a:r>
            <a:r>
              <a:rPr lang="en-US" altLang="zh-CN" sz="3600" dirty="0" smtClean="0">
                <a:solidFill>
                  <a:schemeClr val="bg1"/>
                </a:solidFill>
              </a:rPr>
              <a:t>directly experienced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16" name="內容版面配置區 2"/>
          <p:cNvSpPr txBox="1">
            <a:spLocks/>
          </p:cNvSpPr>
          <p:nvPr/>
        </p:nvSpPr>
        <p:spPr>
          <a:xfrm>
            <a:off x="5811985" y="5436626"/>
            <a:ext cx="2306776" cy="1046764"/>
          </a:xfrm>
          <a:prstGeom prst="rect">
            <a:avLst/>
          </a:prstGeom>
          <a:ln w="25400">
            <a:solidFill>
              <a:srgbClr val="FFC000"/>
            </a:solidFill>
          </a:ln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500"/>
              </a:lnSpc>
            </a:pPr>
            <a:r>
              <a:rPr lang="en-US" altLang="zh-CN" sz="3600" dirty="0">
                <a:solidFill>
                  <a:schemeClr val="bg1"/>
                </a:solidFill>
              </a:rPr>
              <a:t>to be </a:t>
            </a:r>
            <a:r>
              <a:rPr lang="en-US" altLang="zh-CN" sz="3600" dirty="0" smtClean="0">
                <a:solidFill>
                  <a:schemeClr val="bg1"/>
                </a:solidFill>
              </a:rPr>
              <a:t>developed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17" name="內容版面配置區 2"/>
          <p:cNvSpPr txBox="1">
            <a:spLocks/>
          </p:cNvSpPr>
          <p:nvPr/>
        </p:nvSpPr>
        <p:spPr>
          <a:xfrm>
            <a:off x="8977740" y="2904855"/>
            <a:ext cx="2563100" cy="1026062"/>
          </a:xfrm>
          <a:prstGeom prst="rect">
            <a:avLst/>
          </a:prstGeom>
          <a:ln w="25400">
            <a:solidFill>
              <a:srgbClr val="FF0000"/>
            </a:solidFill>
          </a:ln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500"/>
              </a:lnSpc>
            </a:pPr>
            <a:r>
              <a:rPr lang="en-US" altLang="zh-CN" sz="3600" dirty="0" smtClean="0">
                <a:solidFill>
                  <a:schemeClr val="bg1"/>
                </a:solidFill>
              </a:rPr>
              <a:t>Has been abandoned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18" name="內容版面配置區 2"/>
          <p:cNvSpPr txBox="1">
            <a:spLocks/>
          </p:cNvSpPr>
          <p:nvPr/>
        </p:nvSpPr>
        <p:spPr>
          <a:xfrm>
            <a:off x="8672940" y="4061258"/>
            <a:ext cx="3463642" cy="1010914"/>
          </a:xfrm>
          <a:prstGeom prst="rect">
            <a:avLst/>
          </a:prstGeom>
          <a:ln w="25400">
            <a:solidFill>
              <a:srgbClr val="FF0000"/>
            </a:solidFill>
          </a:ln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500"/>
              </a:lnSpc>
            </a:pPr>
            <a:r>
              <a:rPr lang="en-US" altLang="zh-CN" sz="3600" dirty="0" smtClean="0">
                <a:solidFill>
                  <a:schemeClr val="bg1"/>
                </a:solidFill>
              </a:rPr>
              <a:t>Has been directly experienced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19" name="內容版面配置區 2"/>
          <p:cNvSpPr txBox="1">
            <a:spLocks/>
          </p:cNvSpPr>
          <p:nvPr/>
        </p:nvSpPr>
        <p:spPr>
          <a:xfrm>
            <a:off x="8811495" y="1684578"/>
            <a:ext cx="3144996" cy="1026062"/>
          </a:xfrm>
          <a:prstGeom prst="rect">
            <a:avLst/>
          </a:prstGeom>
          <a:ln w="25400">
            <a:solidFill>
              <a:srgbClr val="FF0000"/>
            </a:solidFill>
          </a:ln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500"/>
              </a:lnSpc>
            </a:pPr>
            <a:r>
              <a:rPr lang="en-US" altLang="zh-CN" sz="3600" dirty="0" smtClean="0">
                <a:solidFill>
                  <a:schemeClr val="bg1"/>
                </a:solidFill>
              </a:rPr>
              <a:t>Has been comprehended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  <p:sp>
        <p:nvSpPr>
          <p:cNvPr id="20" name="內容版面配置區 2"/>
          <p:cNvSpPr txBox="1">
            <a:spLocks/>
          </p:cNvSpPr>
          <p:nvPr/>
        </p:nvSpPr>
        <p:spPr>
          <a:xfrm>
            <a:off x="8285010" y="5461256"/>
            <a:ext cx="2410687" cy="1026062"/>
          </a:xfrm>
          <a:prstGeom prst="rect">
            <a:avLst/>
          </a:prstGeom>
          <a:ln w="25400">
            <a:solidFill>
              <a:srgbClr val="C00000"/>
            </a:solidFill>
          </a:ln>
        </p:spPr>
        <p:txBody>
          <a:bodyPr vert="horz" lIns="91440" tIns="45720" rIns="91440" bIns="45720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500"/>
              </a:lnSpc>
            </a:pPr>
            <a:r>
              <a:rPr lang="en-US" altLang="zh-CN" sz="3600" dirty="0" smtClean="0">
                <a:solidFill>
                  <a:schemeClr val="bg1"/>
                </a:solidFill>
              </a:rPr>
              <a:t>Has been developed</a:t>
            </a:r>
            <a:endParaRPr lang="zh-CN" altLang="en-US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2559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4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4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4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4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4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4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4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4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4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4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5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5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5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5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5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5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5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5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5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5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6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6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6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6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6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6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6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6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6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6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7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7317</TotalTime>
  <Words>3776</Words>
  <Application>Microsoft Office PowerPoint</Application>
  <PresentationFormat>寬螢幕</PresentationFormat>
  <Paragraphs>397</Paragraphs>
  <Slides>75</Slides>
  <Notes>3</Notes>
  <HiddenSlides>0</HiddenSlides>
  <MMClips>0</MMClips>
  <ScaleCrop>false</ScaleCrop>
  <HeadingPairs>
    <vt:vector size="6" baseType="variant">
      <vt:variant>
        <vt:lpstr>使用字型</vt:lpstr>
      </vt:variant>
      <vt:variant>
        <vt:i4>9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75</vt:i4>
      </vt:variant>
    </vt:vector>
  </HeadingPairs>
  <TitlesOfParts>
    <vt:vector size="85" baseType="lpstr">
      <vt:lpstr>Calibri (本文)</vt:lpstr>
      <vt:lpstr>SimSun</vt:lpstr>
      <vt:lpstr>SimSun</vt:lpstr>
      <vt:lpstr>Yu Gothic UI Semilight</vt:lpstr>
      <vt:lpstr>新細明體</vt:lpstr>
      <vt:lpstr>Arial</vt:lpstr>
      <vt:lpstr>Calibri</vt:lpstr>
      <vt:lpstr>Calibri Light</vt:lpstr>
      <vt:lpstr>Wingdings</vt:lpstr>
      <vt:lpstr>Office 佈景主題</vt:lpstr>
      <vt:lpstr>The Core Tenets of the Buddha’s Teachings  </vt:lpstr>
      <vt:lpstr>The Four Noble Truths</vt:lpstr>
      <vt:lpstr>A. Noble Truth of Suffering (Dukkha Ariya Sacca)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Three-Round, Twelve-Permutation Knowledge and Vision concerning the Four Noble Truths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shengmiao shi</dc:creator>
  <cp:lastModifiedBy>shengmiao shi</cp:lastModifiedBy>
  <cp:revision>283</cp:revision>
  <dcterms:created xsi:type="dcterms:W3CDTF">2020-01-01T14:34:00Z</dcterms:created>
  <dcterms:modified xsi:type="dcterms:W3CDTF">2020-02-11T15:35:49Z</dcterms:modified>
</cp:coreProperties>
</file>