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59"/>
  </p:notesMasterIdLst>
  <p:handoutMasterIdLst>
    <p:handoutMasterId r:id="rId60"/>
  </p:handoutMasterIdLst>
  <p:sldIdLst>
    <p:sldId id="256" r:id="rId5"/>
    <p:sldId id="266" r:id="rId6"/>
    <p:sldId id="267" r:id="rId7"/>
    <p:sldId id="274" r:id="rId8"/>
    <p:sldId id="268" r:id="rId9"/>
    <p:sldId id="299" r:id="rId10"/>
    <p:sldId id="300" r:id="rId11"/>
    <p:sldId id="301" r:id="rId12"/>
    <p:sldId id="302" r:id="rId13"/>
    <p:sldId id="303" r:id="rId14"/>
    <p:sldId id="272" r:id="rId15"/>
    <p:sldId id="305" r:id="rId16"/>
    <p:sldId id="306" r:id="rId17"/>
    <p:sldId id="307" r:id="rId18"/>
    <p:sldId id="308" r:id="rId19"/>
    <p:sldId id="309" r:id="rId20"/>
    <p:sldId id="275" r:id="rId21"/>
    <p:sldId id="311" r:id="rId22"/>
    <p:sldId id="314" r:id="rId23"/>
    <p:sldId id="312" r:id="rId24"/>
    <p:sldId id="313" r:id="rId25"/>
    <p:sldId id="316" r:id="rId26"/>
    <p:sldId id="277" r:id="rId27"/>
    <p:sldId id="315" r:id="rId28"/>
    <p:sldId id="280" r:id="rId29"/>
    <p:sldId id="286" r:id="rId30"/>
    <p:sldId id="295" r:id="rId31"/>
    <p:sldId id="287" r:id="rId32"/>
    <p:sldId id="296" r:id="rId33"/>
    <p:sldId id="317" r:id="rId34"/>
    <p:sldId id="273" r:id="rId35"/>
    <p:sldId id="318" r:id="rId36"/>
    <p:sldId id="319" r:id="rId37"/>
    <p:sldId id="276" r:id="rId38"/>
    <p:sldId id="320" r:id="rId39"/>
    <p:sldId id="278" r:id="rId40"/>
    <p:sldId id="321" r:id="rId41"/>
    <p:sldId id="281" r:id="rId42"/>
    <p:sldId id="282" r:id="rId43"/>
    <p:sldId id="279" r:id="rId44"/>
    <p:sldId id="283" r:id="rId45"/>
    <p:sldId id="285" r:id="rId46"/>
    <p:sldId id="323" r:id="rId47"/>
    <p:sldId id="288" r:id="rId48"/>
    <p:sldId id="324" r:id="rId49"/>
    <p:sldId id="325" r:id="rId50"/>
    <p:sldId id="326" r:id="rId51"/>
    <p:sldId id="290" r:id="rId52"/>
    <p:sldId id="291" r:id="rId53"/>
    <p:sldId id="327" r:id="rId54"/>
    <p:sldId id="328" r:id="rId55"/>
    <p:sldId id="297" r:id="rId56"/>
    <p:sldId id="330" r:id="rId57"/>
    <p:sldId id="262" r:id="rId58"/>
  </p:sldIdLst>
  <p:sldSz cx="16257588" cy="9144000"/>
  <p:notesSz cx="9774238" cy="6724650"/>
  <p:defaultTextStyle>
    <a:defPPr>
      <a:defRPr lang="en-US"/>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D1C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5395" autoAdjust="0"/>
  </p:normalViewPr>
  <p:slideViewPr>
    <p:cSldViewPr snapToGrid="0" snapToObjects="1">
      <p:cViewPr varScale="1">
        <p:scale>
          <a:sx n="46" d="100"/>
          <a:sy n="46" d="100"/>
        </p:scale>
        <p:origin x="1032" y="60"/>
      </p:cViewPr>
      <p:guideLst/>
    </p:cSldViewPr>
  </p:slideViewPr>
  <p:notesTextViewPr>
    <p:cViewPr>
      <p:scale>
        <a:sx n="1" d="1"/>
        <a:sy n="1" d="1"/>
      </p:scale>
      <p:origin x="0" y="0"/>
    </p:cViewPr>
  </p:notesTextViewPr>
  <p:sorterViewPr>
    <p:cViewPr varScale="1">
      <p:scale>
        <a:sx n="100" d="100"/>
        <a:sy n="100" d="100"/>
      </p:scale>
      <p:origin x="0" y="0"/>
    </p:cViewPr>
  </p:sorterViewPr>
  <p:notesViewPr>
    <p:cSldViewPr snapToGrid="0" snapToObjects="1">
      <p:cViewPr varScale="1">
        <p:scale>
          <a:sx n="87" d="100"/>
          <a:sy n="87" d="100"/>
        </p:scale>
        <p:origin x="3840"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5" Type="http://schemas.openxmlformats.org/officeDocument/2006/relationships/slide" Target="slides/slide1.xml"/><Relationship Id="rId61" Type="http://schemas.openxmlformats.org/officeDocument/2006/relationships/presProps" Target="presProps.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C7531D-B82C-48C2-B977-E82F8DDCFF3D}" type="doc">
      <dgm:prSet loTypeId="urn:microsoft.com/office/officeart/2005/8/layout/hProcess9" loCatId="process" qsTypeId="urn:microsoft.com/office/officeart/2005/8/quickstyle/simple1" qsCatId="simple" csTypeId="urn:microsoft.com/office/officeart/2005/8/colors/accent1_2" csCatId="accent1" phldr="1"/>
      <dgm:spPr/>
    </dgm:pt>
    <dgm:pt modelId="{438BCD09-3949-4538-BA55-2FD6B75387D3}">
      <dgm:prSet phldrT="[Text]"/>
      <dgm:spPr>
        <a:solidFill>
          <a:srgbClr val="FF0000"/>
        </a:solidFill>
      </dgm:spPr>
      <dgm:t>
        <a:bodyPr/>
        <a:lstStyle/>
        <a:p>
          <a:r>
            <a:rPr lang="en-GB" dirty="0"/>
            <a:t>Transferor (seller)	</a:t>
          </a:r>
        </a:p>
      </dgm:t>
    </dgm:pt>
    <dgm:pt modelId="{87C7176D-DD93-49C5-8899-B0443696C9D9}" type="parTrans" cxnId="{2D8F90ED-F3DA-4AEA-828F-6BC05A5B60D0}">
      <dgm:prSet/>
      <dgm:spPr/>
      <dgm:t>
        <a:bodyPr/>
        <a:lstStyle/>
        <a:p>
          <a:endParaRPr lang="en-GB"/>
        </a:p>
      </dgm:t>
    </dgm:pt>
    <dgm:pt modelId="{1EFEE78F-EE10-4E32-8309-505EABD4F0D2}" type="sibTrans" cxnId="{2D8F90ED-F3DA-4AEA-828F-6BC05A5B60D0}">
      <dgm:prSet/>
      <dgm:spPr/>
      <dgm:t>
        <a:bodyPr/>
        <a:lstStyle/>
        <a:p>
          <a:endParaRPr lang="en-GB"/>
        </a:p>
      </dgm:t>
    </dgm:pt>
    <dgm:pt modelId="{9EA452BB-3D57-4A5B-AF01-724E49FEA7B9}">
      <dgm:prSet phldrT="[Text]"/>
      <dgm:spPr>
        <a:solidFill>
          <a:srgbClr val="00B050"/>
        </a:solidFill>
      </dgm:spPr>
      <dgm:t>
        <a:bodyPr/>
        <a:lstStyle/>
        <a:p>
          <a:r>
            <a:rPr lang="en-GB" dirty="0"/>
            <a:t>Business 	</a:t>
          </a:r>
        </a:p>
      </dgm:t>
    </dgm:pt>
    <dgm:pt modelId="{C8C7981F-E4B6-44B9-9880-CD0DF0FC8064}" type="parTrans" cxnId="{3B8BD3D1-97DF-4562-9AEB-FECB4CC1399A}">
      <dgm:prSet/>
      <dgm:spPr/>
      <dgm:t>
        <a:bodyPr/>
        <a:lstStyle/>
        <a:p>
          <a:endParaRPr lang="en-GB"/>
        </a:p>
      </dgm:t>
    </dgm:pt>
    <dgm:pt modelId="{26E93769-EF11-45D0-BC3C-C054D03D24AE}" type="sibTrans" cxnId="{3B8BD3D1-97DF-4562-9AEB-FECB4CC1399A}">
      <dgm:prSet/>
      <dgm:spPr/>
      <dgm:t>
        <a:bodyPr/>
        <a:lstStyle/>
        <a:p>
          <a:endParaRPr lang="en-GB"/>
        </a:p>
      </dgm:t>
    </dgm:pt>
    <dgm:pt modelId="{609B4881-FD0F-4634-8111-C315DD783135}">
      <dgm:prSet phldrT="[Text]"/>
      <dgm:spPr>
        <a:solidFill>
          <a:srgbClr val="0070C0"/>
        </a:solidFill>
      </dgm:spPr>
      <dgm:t>
        <a:bodyPr/>
        <a:lstStyle/>
        <a:p>
          <a:r>
            <a:rPr lang="en-GB" dirty="0"/>
            <a:t>Transferee (buyer)	</a:t>
          </a:r>
        </a:p>
      </dgm:t>
    </dgm:pt>
    <dgm:pt modelId="{392A422A-0B27-48C1-8C1E-298031FAE128}" type="parTrans" cxnId="{F62A0793-4163-4355-92D9-8255679877AC}">
      <dgm:prSet/>
      <dgm:spPr/>
      <dgm:t>
        <a:bodyPr/>
        <a:lstStyle/>
        <a:p>
          <a:endParaRPr lang="en-GB"/>
        </a:p>
      </dgm:t>
    </dgm:pt>
    <dgm:pt modelId="{E975D89D-5AAE-4C01-A951-63000D3AFBBF}" type="sibTrans" cxnId="{F62A0793-4163-4355-92D9-8255679877AC}">
      <dgm:prSet/>
      <dgm:spPr/>
      <dgm:t>
        <a:bodyPr/>
        <a:lstStyle/>
        <a:p>
          <a:endParaRPr lang="en-GB"/>
        </a:p>
      </dgm:t>
    </dgm:pt>
    <dgm:pt modelId="{CBD4800D-40E3-49B4-8768-4050EF09052B}" type="pres">
      <dgm:prSet presAssocID="{0AC7531D-B82C-48C2-B977-E82F8DDCFF3D}" presName="CompostProcess" presStyleCnt="0">
        <dgm:presLayoutVars>
          <dgm:dir/>
          <dgm:resizeHandles val="exact"/>
        </dgm:presLayoutVars>
      </dgm:prSet>
      <dgm:spPr/>
    </dgm:pt>
    <dgm:pt modelId="{B865EAB7-CB8A-48A8-A7D3-8ECAA6508433}" type="pres">
      <dgm:prSet presAssocID="{0AC7531D-B82C-48C2-B977-E82F8DDCFF3D}" presName="arrow" presStyleLbl="bgShp" presStyleIdx="0" presStyleCnt="1" custScaleX="31606" custScaleY="19734" custLinFactNeighborX="2182" custLinFactNeighborY="30978"/>
      <dgm:spPr>
        <a:solidFill>
          <a:schemeClr val="accent4">
            <a:lumMod val="75000"/>
          </a:schemeClr>
        </a:solidFill>
      </dgm:spPr>
    </dgm:pt>
    <dgm:pt modelId="{7C88488F-1BD3-4C01-8FFC-3F0BF84BE4B0}" type="pres">
      <dgm:prSet presAssocID="{0AC7531D-B82C-48C2-B977-E82F8DDCFF3D}" presName="linearProcess" presStyleCnt="0"/>
      <dgm:spPr/>
    </dgm:pt>
    <dgm:pt modelId="{34FAD4E8-C2C1-4393-91C5-19A32D52A6B5}" type="pres">
      <dgm:prSet presAssocID="{438BCD09-3949-4538-BA55-2FD6B75387D3}" presName="textNode" presStyleLbl="node1" presStyleIdx="0" presStyleCnt="3">
        <dgm:presLayoutVars>
          <dgm:bulletEnabled val="1"/>
        </dgm:presLayoutVars>
      </dgm:prSet>
      <dgm:spPr/>
    </dgm:pt>
    <dgm:pt modelId="{473A2DCB-846C-4864-AD24-4D4FF09EEE13}" type="pres">
      <dgm:prSet presAssocID="{1EFEE78F-EE10-4E32-8309-505EABD4F0D2}" presName="sibTrans" presStyleCnt="0"/>
      <dgm:spPr/>
    </dgm:pt>
    <dgm:pt modelId="{0CE5D80A-F01C-45C7-9B1A-3AD33A8D91CB}" type="pres">
      <dgm:prSet presAssocID="{9EA452BB-3D57-4A5B-AF01-724E49FEA7B9}" presName="textNode" presStyleLbl="node1" presStyleIdx="1" presStyleCnt="3">
        <dgm:presLayoutVars>
          <dgm:bulletEnabled val="1"/>
        </dgm:presLayoutVars>
      </dgm:prSet>
      <dgm:spPr/>
    </dgm:pt>
    <dgm:pt modelId="{65726868-CFC3-4A7F-BED2-597387221233}" type="pres">
      <dgm:prSet presAssocID="{26E93769-EF11-45D0-BC3C-C054D03D24AE}" presName="sibTrans" presStyleCnt="0"/>
      <dgm:spPr/>
    </dgm:pt>
    <dgm:pt modelId="{15D4FF99-8093-4C78-8998-6B6ECF3CA108}" type="pres">
      <dgm:prSet presAssocID="{609B4881-FD0F-4634-8111-C315DD783135}" presName="textNode" presStyleLbl="node1" presStyleIdx="2" presStyleCnt="3">
        <dgm:presLayoutVars>
          <dgm:bulletEnabled val="1"/>
        </dgm:presLayoutVars>
      </dgm:prSet>
      <dgm:spPr/>
    </dgm:pt>
  </dgm:ptLst>
  <dgm:cxnLst>
    <dgm:cxn modelId="{F621E009-A9CA-4A87-A1CA-37FFE8636B82}" type="presOf" srcId="{0AC7531D-B82C-48C2-B977-E82F8DDCFF3D}" destId="{CBD4800D-40E3-49B4-8768-4050EF09052B}" srcOrd="0" destOrd="0" presId="urn:microsoft.com/office/officeart/2005/8/layout/hProcess9"/>
    <dgm:cxn modelId="{7CC19851-4D30-4056-A4C6-8D4989572BF7}" type="presOf" srcId="{438BCD09-3949-4538-BA55-2FD6B75387D3}" destId="{34FAD4E8-C2C1-4393-91C5-19A32D52A6B5}" srcOrd="0" destOrd="0" presId="urn:microsoft.com/office/officeart/2005/8/layout/hProcess9"/>
    <dgm:cxn modelId="{F62A0793-4163-4355-92D9-8255679877AC}" srcId="{0AC7531D-B82C-48C2-B977-E82F8DDCFF3D}" destId="{609B4881-FD0F-4634-8111-C315DD783135}" srcOrd="2" destOrd="0" parTransId="{392A422A-0B27-48C1-8C1E-298031FAE128}" sibTransId="{E975D89D-5AAE-4C01-A951-63000D3AFBBF}"/>
    <dgm:cxn modelId="{29C4EBB9-1444-47A7-819B-552E54E8EEBC}" type="presOf" srcId="{609B4881-FD0F-4634-8111-C315DD783135}" destId="{15D4FF99-8093-4C78-8998-6B6ECF3CA108}" srcOrd="0" destOrd="0" presId="urn:microsoft.com/office/officeart/2005/8/layout/hProcess9"/>
    <dgm:cxn modelId="{3B8BD3D1-97DF-4562-9AEB-FECB4CC1399A}" srcId="{0AC7531D-B82C-48C2-B977-E82F8DDCFF3D}" destId="{9EA452BB-3D57-4A5B-AF01-724E49FEA7B9}" srcOrd="1" destOrd="0" parTransId="{C8C7981F-E4B6-44B9-9880-CD0DF0FC8064}" sibTransId="{26E93769-EF11-45D0-BC3C-C054D03D24AE}"/>
    <dgm:cxn modelId="{59ABF3D2-980C-4451-9952-64467D4FF2EC}" type="presOf" srcId="{9EA452BB-3D57-4A5B-AF01-724E49FEA7B9}" destId="{0CE5D80A-F01C-45C7-9B1A-3AD33A8D91CB}" srcOrd="0" destOrd="0" presId="urn:microsoft.com/office/officeart/2005/8/layout/hProcess9"/>
    <dgm:cxn modelId="{2D8F90ED-F3DA-4AEA-828F-6BC05A5B60D0}" srcId="{0AC7531D-B82C-48C2-B977-E82F8DDCFF3D}" destId="{438BCD09-3949-4538-BA55-2FD6B75387D3}" srcOrd="0" destOrd="0" parTransId="{87C7176D-DD93-49C5-8899-B0443696C9D9}" sibTransId="{1EFEE78F-EE10-4E32-8309-505EABD4F0D2}"/>
    <dgm:cxn modelId="{6DD3E546-47C7-4CCC-8611-C7D19EEBE26C}" type="presParOf" srcId="{CBD4800D-40E3-49B4-8768-4050EF09052B}" destId="{B865EAB7-CB8A-48A8-A7D3-8ECAA6508433}" srcOrd="0" destOrd="0" presId="urn:microsoft.com/office/officeart/2005/8/layout/hProcess9"/>
    <dgm:cxn modelId="{B4BCA528-6E98-432C-B12D-F0700C7CD627}" type="presParOf" srcId="{CBD4800D-40E3-49B4-8768-4050EF09052B}" destId="{7C88488F-1BD3-4C01-8FFC-3F0BF84BE4B0}" srcOrd="1" destOrd="0" presId="urn:microsoft.com/office/officeart/2005/8/layout/hProcess9"/>
    <dgm:cxn modelId="{A83EA20B-BF13-418E-BA84-E5B8296E05ED}" type="presParOf" srcId="{7C88488F-1BD3-4C01-8FFC-3F0BF84BE4B0}" destId="{34FAD4E8-C2C1-4393-91C5-19A32D52A6B5}" srcOrd="0" destOrd="0" presId="urn:microsoft.com/office/officeart/2005/8/layout/hProcess9"/>
    <dgm:cxn modelId="{F4E4345C-37A3-4894-9636-DDEE68C33DE5}" type="presParOf" srcId="{7C88488F-1BD3-4C01-8FFC-3F0BF84BE4B0}" destId="{473A2DCB-846C-4864-AD24-4D4FF09EEE13}" srcOrd="1" destOrd="0" presId="urn:microsoft.com/office/officeart/2005/8/layout/hProcess9"/>
    <dgm:cxn modelId="{6C5D7FC0-C678-448F-A6B6-0543E00ED6CF}" type="presParOf" srcId="{7C88488F-1BD3-4C01-8FFC-3F0BF84BE4B0}" destId="{0CE5D80A-F01C-45C7-9B1A-3AD33A8D91CB}" srcOrd="2" destOrd="0" presId="urn:microsoft.com/office/officeart/2005/8/layout/hProcess9"/>
    <dgm:cxn modelId="{3716A8CA-1F91-4B6B-B002-E7A751B04BA8}" type="presParOf" srcId="{7C88488F-1BD3-4C01-8FFC-3F0BF84BE4B0}" destId="{65726868-CFC3-4A7F-BED2-597387221233}" srcOrd="3" destOrd="0" presId="urn:microsoft.com/office/officeart/2005/8/layout/hProcess9"/>
    <dgm:cxn modelId="{39641CAC-DB5A-4C35-A19F-DE69BB9C13F5}" type="presParOf" srcId="{7C88488F-1BD3-4C01-8FFC-3F0BF84BE4B0}" destId="{15D4FF99-8093-4C78-8998-6B6ECF3CA108}"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C7531D-B82C-48C2-B977-E82F8DDCFF3D}" type="doc">
      <dgm:prSet loTypeId="urn:microsoft.com/office/officeart/2005/8/layout/hProcess9" loCatId="process" qsTypeId="urn:microsoft.com/office/officeart/2005/8/quickstyle/simple1" qsCatId="simple" csTypeId="urn:microsoft.com/office/officeart/2005/8/colors/accent1_2" csCatId="accent1" phldr="1"/>
      <dgm:spPr/>
    </dgm:pt>
    <dgm:pt modelId="{438BCD09-3949-4538-BA55-2FD6B75387D3}">
      <dgm:prSet phldrT="[Text]"/>
      <dgm:spPr>
        <a:solidFill>
          <a:srgbClr val="FF0000"/>
        </a:solidFill>
      </dgm:spPr>
      <dgm:t>
        <a:bodyPr/>
        <a:lstStyle/>
        <a:p>
          <a:pPr algn="l"/>
          <a:r>
            <a:rPr lang="en-GB" dirty="0"/>
            <a:t>Client (transferor)	</a:t>
          </a:r>
        </a:p>
      </dgm:t>
    </dgm:pt>
    <dgm:pt modelId="{87C7176D-DD93-49C5-8899-B0443696C9D9}" type="parTrans" cxnId="{2D8F90ED-F3DA-4AEA-828F-6BC05A5B60D0}">
      <dgm:prSet/>
      <dgm:spPr/>
      <dgm:t>
        <a:bodyPr/>
        <a:lstStyle/>
        <a:p>
          <a:endParaRPr lang="en-GB"/>
        </a:p>
      </dgm:t>
    </dgm:pt>
    <dgm:pt modelId="{1EFEE78F-EE10-4E32-8309-505EABD4F0D2}" type="sibTrans" cxnId="{2D8F90ED-F3DA-4AEA-828F-6BC05A5B60D0}">
      <dgm:prSet/>
      <dgm:spPr/>
      <dgm:t>
        <a:bodyPr/>
        <a:lstStyle/>
        <a:p>
          <a:endParaRPr lang="en-GB"/>
        </a:p>
      </dgm:t>
    </dgm:pt>
    <dgm:pt modelId="{9EA452BB-3D57-4A5B-AF01-724E49FEA7B9}">
      <dgm:prSet phldrT="[Text]"/>
      <dgm:spPr>
        <a:solidFill>
          <a:srgbClr val="00B050"/>
        </a:solidFill>
      </dgm:spPr>
      <dgm:t>
        <a:bodyPr/>
        <a:lstStyle/>
        <a:p>
          <a:r>
            <a:rPr lang="en-GB" dirty="0"/>
            <a:t>Activities 	</a:t>
          </a:r>
        </a:p>
      </dgm:t>
    </dgm:pt>
    <dgm:pt modelId="{C8C7981F-E4B6-44B9-9880-CD0DF0FC8064}" type="parTrans" cxnId="{3B8BD3D1-97DF-4562-9AEB-FECB4CC1399A}">
      <dgm:prSet/>
      <dgm:spPr/>
      <dgm:t>
        <a:bodyPr/>
        <a:lstStyle/>
        <a:p>
          <a:endParaRPr lang="en-GB"/>
        </a:p>
      </dgm:t>
    </dgm:pt>
    <dgm:pt modelId="{26E93769-EF11-45D0-BC3C-C054D03D24AE}" type="sibTrans" cxnId="{3B8BD3D1-97DF-4562-9AEB-FECB4CC1399A}">
      <dgm:prSet/>
      <dgm:spPr/>
      <dgm:t>
        <a:bodyPr/>
        <a:lstStyle/>
        <a:p>
          <a:endParaRPr lang="en-GB"/>
        </a:p>
      </dgm:t>
    </dgm:pt>
    <dgm:pt modelId="{609B4881-FD0F-4634-8111-C315DD783135}">
      <dgm:prSet phldrT="[Text]"/>
      <dgm:spPr>
        <a:solidFill>
          <a:srgbClr val="0070C0"/>
        </a:solidFill>
      </dgm:spPr>
      <dgm:t>
        <a:bodyPr/>
        <a:lstStyle/>
        <a:p>
          <a:pPr algn="l"/>
          <a:r>
            <a:rPr lang="en-GB" dirty="0"/>
            <a:t>Contractor (transferee)	</a:t>
          </a:r>
        </a:p>
      </dgm:t>
    </dgm:pt>
    <dgm:pt modelId="{392A422A-0B27-48C1-8C1E-298031FAE128}" type="parTrans" cxnId="{F62A0793-4163-4355-92D9-8255679877AC}">
      <dgm:prSet/>
      <dgm:spPr/>
      <dgm:t>
        <a:bodyPr/>
        <a:lstStyle/>
        <a:p>
          <a:endParaRPr lang="en-GB"/>
        </a:p>
      </dgm:t>
    </dgm:pt>
    <dgm:pt modelId="{E975D89D-5AAE-4C01-A951-63000D3AFBBF}" type="sibTrans" cxnId="{F62A0793-4163-4355-92D9-8255679877AC}">
      <dgm:prSet/>
      <dgm:spPr/>
      <dgm:t>
        <a:bodyPr/>
        <a:lstStyle/>
        <a:p>
          <a:endParaRPr lang="en-GB"/>
        </a:p>
      </dgm:t>
    </dgm:pt>
    <dgm:pt modelId="{CBD4800D-40E3-49B4-8768-4050EF09052B}" type="pres">
      <dgm:prSet presAssocID="{0AC7531D-B82C-48C2-B977-E82F8DDCFF3D}" presName="CompostProcess" presStyleCnt="0">
        <dgm:presLayoutVars>
          <dgm:dir/>
          <dgm:resizeHandles val="exact"/>
        </dgm:presLayoutVars>
      </dgm:prSet>
      <dgm:spPr/>
    </dgm:pt>
    <dgm:pt modelId="{B865EAB7-CB8A-48A8-A7D3-8ECAA6508433}" type="pres">
      <dgm:prSet presAssocID="{0AC7531D-B82C-48C2-B977-E82F8DDCFF3D}" presName="arrow" presStyleLbl="bgShp" presStyleIdx="0" presStyleCnt="1" custScaleX="37661" custScaleY="22619" custLinFactNeighborX="777" custLinFactNeighborY="31822"/>
      <dgm:spPr>
        <a:solidFill>
          <a:schemeClr val="accent4">
            <a:lumMod val="75000"/>
          </a:schemeClr>
        </a:solidFill>
      </dgm:spPr>
    </dgm:pt>
    <dgm:pt modelId="{7C88488F-1BD3-4C01-8FFC-3F0BF84BE4B0}" type="pres">
      <dgm:prSet presAssocID="{0AC7531D-B82C-48C2-B977-E82F8DDCFF3D}" presName="linearProcess" presStyleCnt="0"/>
      <dgm:spPr/>
    </dgm:pt>
    <dgm:pt modelId="{34FAD4E8-C2C1-4393-91C5-19A32D52A6B5}" type="pres">
      <dgm:prSet presAssocID="{438BCD09-3949-4538-BA55-2FD6B75387D3}" presName="textNode" presStyleLbl="node1" presStyleIdx="0" presStyleCnt="3">
        <dgm:presLayoutVars>
          <dgm:bulletEnabled val="1"/>
        </dgm:presLayoutVars>
      </dgm:prSet>
      <dgm:spPr/>
    </dgm:pt>
    <dgm:pt modelId="{473A2DCB-846C-4864-AD24-4D4FF09EEE13}" type="pres">
      <dgm:prSet presAssocID="{1EFEE78F-EE10-4E32-8309-505EABD4F0D2}" presName="sibTrans" presStyleCnt="0"/>
      <dgm:spPr/>
    </dgm:pt>
    <dgm:pt modelId="{0CE5D80A-F01C-45C7-9B1A-3AD33A8D91CB}" type="pres">
      <dgm:prSet presAssocID="{9EA452BB-3D57-4A5B-AF01-724E49FEA7B9}" presName="textNode" presStyleLbl="node1" presStyleIdx="1" presStyleCnt="3" custLinFactNeighborX="-13991" custLinFactNeighborY="568">
        <dgm:presLayoutVars>
          <dgm:bulletEnabled val="1"/>
        </dgm:presLayoutVars>
      </dgm:prSet>
      <dgm:spPr/>
    </dgm:pt>
    <dgm:pt modelId="{65726868-CFC3-4A7F-BED2-597387221233}" type="pres">
      <dgm:prSet presAssocID="{26E93769-EF11-45D0-BC3C-C054D03D24AE}" presName="sibTrans" presStyleCnt="0"/>
      <dgm:spPr/>
    </dgm:pt>
    <dgm:pt modelId="{15D4FF99-8093-4C78-8998-6B6ECF3CA108}" type="pres">
      <dgm:prSet presAssocID="{609B4881-FD0F-4634-8111-C315DD783135}" presName="textNode" presStyleLbl="node1" presStyleIdx="2" presStyleCnt="3">
        <dgm:presLayoutVars>
          <dgm:bulletEnabled val="1"/>
        </dgm:presLayoutVars>
      </dgm:prSet>
      <dgm:spPr/>
    </dgm:pt>
  </dgm:ptLst>
  <dgm:cxnLst>
    <dgm:cxn modelId="{F621E009-A9CA-4A87-A1CA-37FFE8636B82}" type="presOf" srcId="{0AC7531D-B82C-48C2-B977-E82F8DDCFF3D}" destId="{CBD4800D-40E3-49B4-8768-4050EF09052B}" srcOrd="0" destOrd="0" presId="urn:microsoft.com/office/officeart/2005/8/layout/hProcess9"/>
    <dgm:cxn modelId="{7CC19851-4D30-4056-A4C6-8D4989572BF7}" type="presOf" srcId="{438BCD09-3949-4538-BA55-2FD6B75387D3}" destId="{34FAD4E8-C2C1-4393-91C5-19A32D52A6B5}" srcOrd="0" destOrd="0" presId="urn:microsoft.com/office/officeart/2005/8/layout/hProcess9"/>
    <dgm:cxn modelId="{F62A0793-4163-4355-92D9-8255679877AC}" srcId="{0AC7531D-B82C-48C2-B977-E82F8DDCFF3D}" destId="{609B4881-FD0F-4634-8111-C315DD783135}" srcOrd="2" destOrd="0" parTransId="{392A422A-0B27-48C1-8C1E-298031FAE128}" sibTransId="{E975D89D-5AAE-4C01-A951-63000D3AFBBF}"/>
    <dgm:cxn modelId="{29C4EBB9-1444-47A7-819B-552E54E8EEBC}" type="presOf" srcId="{609B4881-FD0F-4634-8111-C315DD783135}" destId="{15D4FF99-8093-4C78-8998-6B6ECF3CA108}" srcOrd="0" destOrd="0" presId="urn:microsoft.com/office/officeart/2005/8/layout/hProcess9"/>
    <dgm:cxn modelId="{3B8BD3D1-97DF-4562-9AEB-FECB4CC1399A}" srcId="{0AC7531D-B82C-48C2-B977-E82F8DDCFF3D}" destId="{9EA452BB-3D57-4A5B-AF01-724E49FEA7B9}" srcOrd="1" destOrd="0" parTransId="{C8C7981F-E4B6-44B9-9880-CD0DF0FC8064}" sibTransId="{26E93769-EF11-45D0-BC3C-C054D03D24AE}"/>
    <dgm:cxn modelId="{59ABF3D2-980C-4451-9952-64467D4FF2EC}" type="presOf" srcId="{9EA452BB-3D57-4A5B-AF01-724E49FEA7B9}" destId="{0CE5D80A-F01C-45C7-9B1A-3AD33A8D91CB}" srcOrd="0" destOrd="0" presId="urn:microsoft.com/office/officeart/2005/8/layout/hProcess9"/>
    <dgm:cxn modelId="{2D8F90ED-F3DA-4AEA-828F-6BC05A5B60D0}" srcId="{0AC7531D-B82C-48C2-B977-E82F8DDCFF3D}" destId="{438BCD09-3949-4538-BA55-2FD6B75387D3}" srcOrd="0" destOrd="0" parTransId="{87C7176D-DD93-49C5-8899-B0443696C9D9}" sibTransId="{1EFEE78F-EE10-4E32-8309-505EABD4F0D2}"/>
    <dgm:cxn modelId="{6DD3E546-47C7-4CCC-8611-C7D19EEBE26C}" type="presParOf" srcId="{CBD4800D-40E3-49B4-8768-4050EF09052B}" destId="{B865EAB7-CB8A-48A8-A7D3-8ECAA6508433}" srcOrd="0" destOrd="0" presId="urn:microsoft.com/office/officeart/2005/8/layout/hProcess9"/>
    <dgm:cxn modelId="{B4BCA528-6E98-432C-B12D-F0700C7CD627}" type="presParOf" srcId="{CBD4800D-40E3-49B4-8768-4050EF09052B}" destId="{7C88488F-1BD3-4C01-8FFC-3F0BF84BE4B0}" srcOrd="1" destOrd="0" presId="urn:microsoft.com/office/officeart/2005/8/layout/hProcess9"/>
    <dgm:cxn modelId="{A83EA20B-BF13-418E-BA84-E5B8296E05ED}" type="presParOf" srcId="{7C88488F-1BD3-4C01-8FFC-3F0BF84BE4B0}" destId="{34FAD4E8-C2C1-4393-91C5-19A32D52A6B5}" srcOrd="0" destOrd="0" presId="urn:microsoft.com/office/officeart/2005/8/layout/hProcess9"/>
    <dgm:cxn modelId="{F4E4345C-37A3-4894-9636-DDEE68C33DE5}" type="presParOf" srcId="{7C88488F-1BD3-4C01-8FFC-3F0BF84BE4B0}" destId="{473A2DCB-846C-4864-AD24-4D4FF09EEE13}" srcOrd="1" destOrd="0" presId="urn:microsoft.com/office/officeart/2005/8/layout/hProcess9"/>
    <dgm:cxn modelId="{6C5D7FC0-C678-448F-A6B6-0543E00ED6CF}" type="presParOf" srcId="{7C88488F-1BD3-4C01-8FFC-3F0BF84BE4B0}" destId="{0CE5D80A-F01C-45C7-9B1A-3AD33A8D91CB}" srcOrd="2" destOrd="0" presId="urn:microsoft.com/office/officeart/2005/8/layout/hProcess9"/>
    <dgm:cxn modelId="{3716A8CA-1F91-4B6B-B002-E7A751B04BA8}" type="presParOf" srcId="{7C88488F-1BD3-4C01-8FFC-3F0BF84BE4B0}" destId="{65726868-CFC3-4A7F-BED2-597387221233}" srcOrd="3" destOrd="0" presId="urn:microsoft.com/office/officeart/2005/8/layout/hProcess9"/>
    <dgm:cxn modelId="{39641CAC-DB5A-4C35-A19F-DE69BB9C13F5}" type="presParOf" srcId="{7C88488F-1BD3-4C01-8FFC-3F0BF84BE4B0}" destId="{15D4FF99-8093-4C78-8998-6B6ECF3CA108}"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AC7531D-B82C-48C2-B977-E82F8DDCFF3D}" type="doc">
      <dgm:prSet loTypeId="urn:microsoft.com/office/officeart/2005/8/layout/hProcess9" loCatId="process" qsTypeId="urn:microsoft.com/office/officeart/2005/8/quickstyle/simple1" qsCatId="simple" csTypeId="urn:microsoft.com/office/officeart/2005/8/colors/accent1_2" csCatId="accent1" phldr="1"/>
      <dgm:spPr/>
    </dgm:pt>
    <dgm:pt modelId="{438BCD09-3949-4538-BA55-2FD6B75387D3}">
      <dgm:prSet phldrT="[Text]"/>
      <dgm:spPr>
        <a:solidFill>
          <a:srgbClr val="FF0000"/>
        </a:solidFill>
      </dgm:spPr>
      <dgm:t>
        <a:bodyPr/>
        <a:lstStyle/>
        <a:p>
          <a:pPr algn="l"/>
          <a:r>
            <a:rPr lang="en-GB" dirty="0"/>
            <a:t>First contractor (transferor)	</a:t>
          </a:r>
        </a:p>
      </dgm:t>
    </dgm:pt>
    <dgm:pt modelId="{87C7176D-DD93-49C5-8899-B0443696C9D9}" type="parTrans" cxnId="{2D8F90ED-F3DA-4AEA-828F-6BC05A5B60D0}">
      <dgm:prSet/>
      <dgm:spPr/>
      <dgm:t>
        <a:bodyPr/>
        <a:lstStyle/>
        <a:p>
          <a:endParaRPr lang="en-GB"/>
        </a:p>
      </dgm:t>
    </dgm:pt>
    <dgm:pt modelId="{1EFEE78F-EE10-4E32-8309-505EABD4F0D2}" type="sibTrans" cxnId="{2D8F90ED-F3DA-4AEA-828F-6BC05A5B60D0}">
      <dgm:prSet/>
      <dgm:spPr/>
      <dgm:t>
        <a:bodyPr/>
        <a:lstStyle/>
        <a:p>
          <a:endParaRPr lang="en-GB"/>
        </a:p>
      </dgm:t>
    </dgm:pt>
    <dgm:pt modelId="{9EA452BB-3D57-4A5B-AF01-724E49FEA7B9}">
      <dgm:prSet phldrT="[Text]"/>
      <dgm:spPr>
        <a:solidFill>
          <a:srgbClr val="00B050"/>
        </a:solidFill>
      </dgm:spPr>
      <dgm:t>
        <a:bodyPr/>
        <a:lstStyle/>
        <a:p>
          <a:r>
            <a:rPr lang="en-GB" dirty="0"/>
            <a:t>Activities 	</a:t>
          </a:r>
        </a:p>
      </dgm:t>
    </dgm:pt>
    <dgm:pt modelId="{C8C7981F-E4B6-44B9-9880-CD0DF0FC8064}" type="parTrans" cxnId="{3B8BD3D1-97DF-4562-9AEB-FECB4CC1399A}">
      <dgm:prSet/>
      <dgm:spPr/>
      <dgm:t>
        <a:bodyPr/>
        <a:lstStyle/>
        <a:p>
          <a:endParaRPr lang="en-GB"/>
        </a:p>
      </dgm:t>
    </dgm:pt>
    <dgm:pt modelId="{26E93769-EF11-45D0-BC3C-C054D03D24AE}" type="sibTrans" cxnId="{3B8BD3D1-97DF-4562-9AEB-FECB4CC1399A}">
      <dgm:prSet/>
      <dgm:spPr/>
      <dgm:t>
        <a:bodyPr/>
        <a:lstStyle/>
        <a:p>
          <a:endParaRPr lang="en-GB"/>
        </a:p>
      </dgm:t>
    </dgm:pt>
    <dgm:pt modelId="{609B4881-FD0F-4634-8111-C315DD783135}">
      <dgm:prSet phldrT="[Text]"/>
      <dgm:spPr>
        <a:solidFill>
          <a:srgbClr val="0070C0"/>
        </a:solidFill>
      </dgm:spPr>
      <dgm:t>
        <a:bodyPr/>
        <a:lstStyle/>
        <a:p>
          <a:pPr algn="l"/>
          <a:r>
            <a:rPr lang="en-GB" dirty="0"/>
            <a:t>Second Contractor (transferee)	</a:t>
          </a:r>
        </a:p>
      </dgm:t>
    </dgm:pt>
    <dgm:pt modelId="{392A422A-0B27-48C1-8C1E-298031FAE128}" type="parTrans" cxnId="{F62A0793-4163-4355-92D9-8255679877AC}">
      <dgm:prSet/>
      <dgm:spPr/>
      <dgm:t>
        <a:bodyPr/>
        <a:lstStyle/>
        <a:p>
          <a:endParaRPr lang="en-GB"/>
        </a:p>
      </dgm:t>
    </dgm:pt>
    <dgm:pt modelId="{E975D89D-5AAE-4C01-A951-63000D3AFBBF}" type="sibTrans" cxnId="{F62A0793-4163-4355-92D9-8255679877AC}">
      <dgm:prSet/>
      <dgm:spPr/>
      <dgm:t>
        <a:bodyPr/>
        <a:lstStyle/>
        <a:p>
          <a:endParaRPr lang="en-GB"/>
        </a:p>
      </dgm:t>
    </dgm:pt>
    <dgm:pt modelId="{CBD4800D-40E3-49B4-8768-4050EF09052B}" type="pres">
      <dgm:prSet presAssocID="{0AC7531D-B82C-48C2-B977-E82F8DDCFF3D}" presName="CompostProcess" presStyleCnt="0">
        <dgm:presLayoutVars>
          <dgm:dir/>
          <dgm:resizeHandles val="exact"/>
        </dgm:presLayoutVars>
      </dgm:prSet>
      <dgm:spPr/>
    </dgm:pt>
    <dgm:pt modelId="{B865EAB7-CB8A-48A8-A7D3-8ECAA6508433}" type="pres">
      <dgm:prSet presAssocID="{0AC7531D-B82C-48C2-B977-E82F8DDCFF3D}" presName="arrow" presStyleLbl="bgShp" presStyleIdx="0" presStyleCnt="1" custFlipVert="0" custScaleX="38724" custScaleY="30560" custLinFactNeighborX="777" custLinFactNeighborY="34720"/>
      <dgm:spPr>
        <a:solidFill>
          <a:schemeClr val="accent4">
            <a:lumMod val="75000"/>
          </a:schemeClr>
        </a:solidFill>
      </dgm:spPr>
    </dgm:pt>
    <dgm:pt modelId="{7C88488F-1BD3-4C01-8FFC-3F0BF84BE4B0}" type="pres">
      <dgm:prSet presAssocID="{0AC7531D-B82C-48C2-B977-E82F8DDCFF3D}" presName="linearProcess" presStyleCnt="0"/>
      <dgm:spPr/>
    </dgm:pt>
    <dgm:pt modelId="{34FAD4E8-C2C1-4393-91C5-19A32D52A6B5}" type="pres">
      <dgm:prSet presAssocID="{438BCD09-3949-4538-BA55-2FD6B75387D3}" presName="textNode" presStyleLbl="node1" presStyleIdx="0" presStyleCnt="3">
        <dgm:presLayoutVars>
          <dgm:bulletEnabled val="1"/>
        </dgm:presLayoutVars>
      </dgm:prSet>
      <dgm:spPr/>
    </dgm:pt>
    <dgm:pt modelId="{473A2DCB-846C-4864-AD24-4D4FF09EEE13}" type="pres">
      <dgm:prSet presAssocID="{1EFEE78F-EE10-4E32-8309-505EABD4F0D2}" presName="sibTrans" presStyleCnt="0"/>
      <dgm:spPr/>
    </dgm:pt>
    <dgm:pt modelId="{0CE5D80A-F01C-45C7-9B1A-3AD33A8D91CB}" type="pres">
      <dgm:prSet presAssocID="{9EA452BB-3D57-4A5B-AF01-724E49FEA7B9}" presName="textNode" presStyleLbl="node1" presStyleIdx="1" presStyleCnt="3" custLinFactNeighborX="0" custLinFactNeighborY="-3896">
        <dgm:presLayoutVars>
          <dgm:bulletEnabled val="1"/>
        </dgm:presLayoutVars>
      </dgm:prSet>
      <dgm:spPr/>
    </dgm:pt>
    <dgm:pt modelId="{65726868-CFC3-4A7F-BED2-597387221233}" type="pres">
      <dgm:prSet presAssocID="{26E93769-EF11-45D0-BC3C-C054D03D24AE}" presName="sibTrans" presStyleCnt="0"/>
      <dgm:spPr/>
    </dgm:pt>
    <dgm:pt modelId="{15D4FF99-8093-4C78-8998-6B6ECF3CA108}" type="pres">
      <dgm:prSet presAssocID="{609B4881-FD0F-4634-8111-C315DD783135}" presName="textNode" presStyleLbl="node1" presStyleIdx="2" presStyleCnt="3">
        <dgm:presLayoutVars>
          <dgm:bulletEnabled val="1"/>
        </dgm:presLayoutVars>
      </dgm:prSet>
      <dgm:spPr/>
    </dgm:pt>
  </dgm:ptLst>
  <dgm:cxnLst>
    <dgm:cxn modelId="{F621E009-A9CA-4A87-A1CA-37FFE8636B82}" type="presOf" srcId="{0AC7531D-B82C-48C2-B977-E82F8DDCFF3D}" destId="{CBD4800D-40E3-49B4-8768-4050EF09052B}" srcOrd="0" destOrd="0" presId="urn:microsoft.com/office/officeart/2005/8/layout/hProcess9"/>
    <dgm:cxn modelId="{7CC19851-4D30-4056-A4C6-8D4989572BF7}" type="presOf" srcId="{438BCD09-3949-4538-BA55-2FD6B75387D3}" destId="{34FAD4E8-C2C1-4393-91C5-19A32D52A6B5}" srcOrd="0" destOrd="0" presId="urn:microsoft.com/office/officeart/2005/8/layout/hProcess9"/>
    <dgm:cxn modelId="{F62A0793-4163-4355-92D9-8255679877AC}" srcId="{0AC7531D-B82C-48C2-B977-E82F8DDCFF3D}" destId="{609B4881-FD0F-4634-8111-C315DD783135}" srcOrd="2" destOrd="0" parTransId="{392A422A-0B27-48C1-8C1E-298031FAE128}" sibTransId="{E975D89D-5AAE-4C01-A951-63000D3AFBBF}"/>
    <dgm:cxn modelId="{29C4EBB9-1444-47A7-819B-552E54E8EEBC}" type="presOf" srcId="{609B4881-FD0F-4634-8111-C315DD783135}" destId="{15D4FF99-8093-4C78-8998-6B6ECF3CA108}" srcOrd="0" destOrd="0" presId="urn:microsoft.com/office/officeart/2005/8/layout/hProcess9"/>
    <dgm:cxn modelId="{3B8BD3D1-97DF-4562-9AEB-FECB4CC1399A}" srcId="{0AC7531D-B82C-48C2-B977-E82F8DDCFF3D}" destId="{9EA452BB-3D57-4A5B-AF01-724E49FEA7B9}" srcOrd="1" destOrd="0" parTransId="{C8C7981F-E4B6-44B9-9880-CD0DF0FC8064}" sibTransId="{26E93769-EF11-45D0-BC3C-C054D03D24AE}"/>
    <dgm:cxn modelId="{59ABF3D2-980C-4451-9952-64467D4FF2EC}" type="presOf" srcId="{9EA452BB-3D57-4A5B-AF01-724E49FEA7B9}" destId="{0CE5D80A-F01C-45C7-9B1A-3AD33A8D91CB}" srcOrd="0" destOrd="0" presId="urn:microsoft.com/office/officeart/2005/8/layout/hProcess9"/>
    <dgm:cxn modelId="{2D8F90ED-F3DA-4AEA-828F-6BC05A5B60D0}" srcId="{0AC7531D-B82C-48C2-B977-E82F8DDCFF3D}" destId="{438BCD09-3949-4538-BA55-2FD6B75387D3}" srcOrd="0" destOrd="0" parTransId="{87C7176D-DD93-49C5-8899-B0443696C9D9}" sibTransId="{1EFEE78F-EE10-4E32-8309-505EABD4F0D2}"/>
    <dgm:cxn modelId="{6DD3E546-47C7-4CCC-8611-C7D19EEBE26C}" type="presParOf" srcId="{CBD4800D-40E3-49B4-8768-4050EF09052B}" destId="{B865EAB7-CB8A-48A8-A7D3-8ECAA6508433}" srcOrd="0" destOrd="0" presId="urn:microsoft.com/office/officeart/2005/8/layout/hProcess9"/>
    <dgm:cxn modelId="{B4BCA528-6E98-432C-B12D-F0700C7CD627}" type="presParOf" srcId="{CBD4800D-40E3-49B4-8768-4050EF09052B}" destId="{7C88488F-1BD3-4C01-8FFC-3F0BF84BE4B0}" srcOrd="1" destOrd="0" presId="urn:microsoft.com/office/officeart/2005/8/layout/hProcess9"/>
    <dgm:cxn modelId="{A83EA20B-BF13-418E-BA84-E5B8296E05ED}" type="presParOf" srcId="{7C88488F-1BD3-4C01-8FFC-3F0BF84BE4B0}" destId="{34FAD4E8-C2C1-4393-91C5-19A32D52A6B5}" srcOrd="0" destOrd="0" presId="urn:microsoft.com/office/officeart/2005/8/layout/hProcess9"/>
    <dgm:cxn modelId="{F4E4345C-37A3-4894-9636-DDEE68C33DE5}" type="presParOf" srcId="{7C88488F-1BD3-4C01-8FFC-3F0BF84BE4B0}" destId="{473A2DCB-846C-4864-AD24-4D4FF09EEE13}" srcOrd="1" destOrd="0" presId="urn:microsoft.com/office/officeart/2005/8/layout/hProcess9"/>
    <dgm:cxn modelId="{6C5D7FC0-C678-448F-A6B6-0543E00ED6CF}" type="presParOf" srcId="{7C88488F-1BD3-4C01-8FFC-3F0BF84BE4B0}" destId="{0CE5D80A-F01C-45C7-9B1A-3AD33A8D91CB}" srcOrd="2" destOrd="0" presId="urn:microsoft.com/office/officeart/2005/8/layout/hProcess9"/>
    <dgm:cxn modelId="{3716A8CA-1F91-4B6B-B002-E7A751B04BA8}" type="presParOf" srcId="{7C88488F-1BD3-4C01-8FFC-3F0BF84BE4B0}" destId="{65726868-CFC3-4A7F-BED2-597387221233}" srcOrd="3" destOrd="0" presId="urn:microsoft.com/office/officeart/2005/8/layout/hProcess9"/>
    <dgm:cxn modelId="{39641CAC-DB5A-4C35-A19F-DE69BB9C13F5}" type="presParOf" srcId="{7C88488F-1BD3-4C01-8FFC-3F0BF84BE4B0}" destId="{15D4FF99-8093-4C78-8998-6B6ECF3CA108}" srcOrd="4" destOrd="0" presId="urn:microsoft.com/office/officeart/2005/8/layout/hProcess9"/>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AC7531D-B82C-48C2-B977-E82F8DDCFF3D}" type="doc">
      <dgm:prSet loTypeId="urn:microsoft.com/office/officeart/2005/8/layout/hProcess9" loCatId="process" qsTypeId="urn:microsoft.com/office/officeart/2005/8/quickstyle/simple1" qsCatId="simple" csTypeId="urn:microsoft.com/office/officeart/2005/8/colors/accent1_2" csCatId="accent1" phldr="1"/>
      <dgm:spPr/>
    </dgm:pt>
    <dgm:pt modelId="{438BCD09-3949-4538-BA55-2FD6B75387D3}">
      <dgm:prSet phldrT="[Text]"/>
      <dgm:spPr>
        <a:solidFill>
          <a:srgbClr val="FF0000"/>
        </a:solidFill>
      </dgm:spPr>
      <dgm:t>
        <a:bodyPr/>
        <a:lstStyle/>
        <a:p>
          <a:pPr algn="l"/>
          <a:r>
            <a:rPr lang="en-GB" dirty="0"/>
            <a:t>Contractor (transferor)	</a:t>
          </a:r>
        </a:p>
      </dgm:t>
    </dgm:pt>
    <dgm:pt modelId="{87C7176D-DD93-49C5-8899-B0443696C9D9}" type="parTrans" cxnId="{2D8F90ED-F3DA-4AEA-828F-6BC05A5B60D0}">
      <dgm:prSet/>
      <dgm:spPr/>
      <dgm:t>
        <a:bodyPr/>
        <a:lstStyle/>
        <a:p>
          <a:endParaRPr lang="en-GB"/>
        </a:p>
      </dgm:t>
    </dgm:pt>
    <dgm:pt modelId="{1EFEE78F-EE10-4E32-8309-505EABD4F0D2}" type="sibTrans" cxnId="{2D8F90ED-F3DA-4AEA-828F-6BC05A5B60D0}">
      <dgm:prSet/>
      <dgm:spPr/>
      <dgm:t>
        <a:bodyPr/>
        <a:lstStyle/>
        <a:p>
          <a:endParaRPr lang="en-GB"/>
        </a:p>
      </dgm:t>
    </dgm:pt>
    <dgm:pt modelId="{9EA452BB-3D57-4A5B-AF01-724E49FEA7B9}">
      <dgm:prSet phldrT="[Text]"/>
      <dgm:spPr>
        <a:solidFill>
          <a:srgbClr val="00B050"/>
        </a:solidFill>
      </dgm:spPr>
      <dgm:t>
        <a:bodyPr/>
        <a:lstStyle/>
        <a:p>
          <a:r>
            <a:rPr lang="en-GB" dirty="0"/>
            <a:t>Activities 	</a:t>
          </a:r>
        </a:p>
      </dgm:t>
    </dgm:pt>
    <dgm:pt modelId="{C8C7981F-E4B6-44B9-9880-CD0DF0FC8064}" type="parTrans" cxnId="{3B8BD3D1-97DF-4562-9AEB-FECB4CC1399A}">
      <dgm:prSet/>
      <dgm:spPr/>
      <dgm:t>
        <a:bodyPr/>
        <a:lstStyle/>
        <a:p>
          <a:endParaRPr lang="en-GB"/>
        </a:p>
      </dgm:t>
    </dgm:pt>
    <dgm:pt modelId="{26E93769-EF11-45D0-BC3C-C054D03D24AE}" type="sibTrans" cxnId="{3B8BD3D1-97DF-4562-9AEB-FECB4CC1399A}">
      <dgm:prSet/>
      <dgm:spPr/>
      <dgm:t>
        <a:bodyPr/>
        <a:lstStyle/>
        <a:p>
          <a:endParaRPr lang="en-GB"/>
        </a:p>
      </dgm:t>
    </dgm:pt>
    <dgm:pt modelId="{609B4881-FD0F-4634-8111-C315DD783135}">
      <dgm:prSet phldrT="[Text]"/>
      <dgm:spPr>
        <a:solidFill>
          <a:srgbClr val="0070C0"/>
        </a:solidFill>
      </dgm:spPr>
      <dgm:t>
        <a:bodyPr/>
        <a:lstStyle/>
        <a:p>
          <a:pPr algn="l"/>
          <a:r>
            <a:rPr lang="en-GB" dirty="0"/>
            <a:t>Client (transferee)	</a:t>
          </a:r>
        </a:p>
      </dgm:t>
    </dgm:pt>
    <dgm:pt modelId="{392A422A-0B27-48C1-8C1E-298031FAE128}" type="parTrans" cxnId="{F62A0793-4163-4355-92D9-8255679877AC}">
      <dgm:prSet/>
      <dgm:spPr/>
      <dgm:t>
        <a:bodyPr/>
        <a:lstStyle/>
        <a:p>
          <a:endParaRPr lang="en-GB"/>
        </a:p>
      </dgm:t>
    </dgm:pt>
    <dgm:pt modelId="{E975D89D-5AAE-4C01-A951-63000D3AFBBF}" type="sibTrans" cxnId="{F62A0793-4163-4355-92D9-8255679877AC}">
      <dgm:prSet/>
      <dgm:spPr/>
      <dgm:t>
        <a:bodyPr/>
        <a:lstStyle/>
        <a:p>
          <a:endParaRPr lang="en-GB"/>
        </a:p>
      </dgm:t>
    </dgm:pt>
    <dgm:pt modelId="{CBD4800D-40E3-49B4-8768-4050EF09052B}" type="pres">
      <dgm:prSet presAssocID="{0AC7531D-B82C-48C2-B977-E82F8DDCFF3D}" presName="CompostProcess" presStyleCnt="0">
        <dgm:presLayoutVars>
          <dgm:dir/>
          <dgm:resizeHandles val="exact"/>
        </dgm:presLayoutVars>
      </dgm:prSet>
      <dgm:spPr/>
    </dgm:pt>
    <dgm:pt modelId="{B865EAB7-CB8A-48A8-A7D3-8ECAA6508433}" type="pres">
      <dgm:prSet presAssocID="{0AC7531D-B82C-48C2-B977-E82F8DDCFF3D}" presName="arrow" presStyleLbl="bgShp" presStyleIdx="0" presStyleCnt="1" custScaleX="36421" custScaleY="32624" custLinFactNeighborX="777" custLinFactNeighborY="32811"/>
      <dgm:spPr>
        <a:solidFill>
          <a:schemeClr val="accent4">
            <a:lumMod val="75000"/>
          </a:schemeClr>
        </a:solidFill>
      </dgm:spPr>
    </dgm:pt>
    <dgm:pt modelId="{7C88488F-1BD3-4C01-8FFC-3F0BF84BE4B0}" type="pres">
      <dgm:prSet presAssocID="{0AC7531D-B82C-48C2-B977-E82F8DDCFF3D}" presName="linearProcess" presStyleCnt="0"/>
      <dgm:spPr/>
    </dgm:pt>
    <dgm:pt modelId="{34FAD4E8-C2C1-4393-91C5-19A32D52A6B5}" type="pres">
      <dgm:prSet presAssocID="{438BCD09-3949-4538-BA55-2FD6B75387D3}" presName="textNode" presStyleLbl="node1" presStyleIdx="0" presStyleCnt="3">
        <dgm:presLayoutVars>
          <dgm:bulletEnabled val="1"/>
        </dgm:presLayoutVars>
      </dgm:prSet>
      <dgm:spPr/>
    </dgm:pt>
    <dgm:pt modelId="{473A2DCB-846C-4864-AD24-4D4FF09EEE13}" type="pres">
      <dgm:prSet presAssocID="{1EFEE78F-EE10-4E32-8309-505EABD4F0D2}" presName="sibTrans" presStyleCnt="0"/>
      <dgm:spPr/>
    </dgm:pt>
    <dgm:pt modelId="{0CE5D80A-F01C-45C7-9B1A-3AD33A8D91CB}" type="pres">
      <dgm:prSet presAssocID="{9EA452BB-3D57-4A5B-AF01-724E49FEA7B9}" presName="textNode" presStyleLbl="node1" presStyleIdx="1" presStyleCnt="3" custLinFactNeighborY="-7615">
        <dgm:presLayoutVars>
          <dgm:bulletEnabled val="1"/>
        </dgm:presLayoutVars>
      </dgm:prSet>
      <dgm:spPr/>
    </dgm:pt>
    <dgm:pt modelId="{65726868-CFC3-4A7F-BED2-597387221233}" type="pres">
      <dgm:prSet presAssocID="{26E93769-EF11-45D0-BC3C-C054D03D24AE}" presName="sibTrans" presStyleCnt="0"/>
      <dgm:spPr/>
    </dgm:pt>
    <dgm:pt modelId="{15D4FF99-8093-4C78-8998-6B6ECF3CA108}" type="pres">
      <dgm:prSet presAssocID="{609B4881-FD0F-4634-8111-C315DD783135}" presName="textNode" presStyleLbl="node1" presStyleIdx="2" presStyleCnt="3">
        <dgm:presLayoutVars>
          <dgm:bulletEnabled val="1"/>
        </dgm:presLayoutVars>
      </dgm:prSet>
      <dgm:spPr/>
    </dgm:pt>
  </dgm:ptLst>
  <dgm:cxnLst>
    <dgm:cxn modelId="{F621E009-A9CA-4A87-A1CA-37FFE8636B82}" type="presOf" srcId="{0AC7531D-B82C-48C2-B977-E82F8DDCFF3D}" destId="{CBD4800D-40E3-49B4-8768-4050EF09052B}" srcOrd="0" destOrd="0" presId="urn:microsoft.com/office/officeart/2005/8/layout/hProcess9"/>
    <dgm:cxn modelId="{7CC19851-4D30-4056-A4C6-8D4989572BF7}" type="presOf" srcId="{438BCD09-3949-4538-BA55-2FD6B75387D3}" destId="{34FAD4E8-C2C1-4393-91C5-19A32D52A6B5}" srcOrd="0" destOrd="0" presId="urn:microsoft.com/office/officeart/2005/8/layout/hProcess9"/>
    <dgm:cxn modelId="{F62A0793-4163-4355-92D9-8255679877AC}" srcId="{0AC7531D-B82C-48C2-B977-E82F8DDCFF3D}" destId="{609B4881-FD0F-4634-8111-C315DD783135}" srcOrd="2" destOrd="0" parTransId="{392A422A-0B27-48C1-8C1E-298031FAE128}" sibTransId="{E975D89D-5AAE-4C01-A951-63000D3AFBBF}"/>
    <dgm:cxn modelId="{29C4EBB9-1444-47A7-819B-552E54E8EEBC}" type="presOf" srcId="{609B4881-FD0F-4634-8111-C315DD783135}" destId="{15D4FF99-8093-4C78-8998-6B6ECF3CA108}" srcOrd="0" destOrd="0" presId="urn:microsoft.com/office/officeart/2005/8/layout/hProcess9"/>
    <dgm:cxn modelId="{3B8BD3D1-97DF-4562-9AEB-FECB4CC1399A}" srcId="{0AC7531D-B82C-48C2-B977-E82F8DDCFF3D}" destId="{9EA452BB-3D57-4A5B-AF01-724E49FEA7B9}" srcOrd="1" destOrd="0" parTransId="{C8C7981F-E4B6-44B9-9880-CD0DF0FC8064}" sibTransId="{26E93769-EF11-45D0-BC3C-C054D03D24AE}"/>
    <dgm:cxn modelId="{59ABF3D2-980C-4451-9952-64467D4FF2EC}" type="presOf" srcId="{9EA452BB-3D57-4A5B-AF01-724E49FEA7B9}" destId="{0CE5D80A-F01C-45C7-9B1A-3AD33A8D91CB}" srcOrd="0" destOrd="0" presId="urn:microsoft.com/office/officeart/2005/8/layout/hProcess9"/>
    <dgm:cxn modelId="{2D8F90ED-F3DA-4AEA-828F-6BC05A5B60D0}" srcId="{0AC7531D-B82C-48C2-B977-E82F8DDCFF3D}" destId="{438BCD09-3949-4538-BA55-2FD6B75387D3}" srcOrd="0" destOrd="0" parTransId="{87C7176D-DD93-49C5-8899-B0443696C9D9}" sibTransId="{1EFEE78F-EE10-4E32-8309-505EABD4F0D2}"/>
    <dgm:cxn modelId="{6DD3E546-47C7-4CCC-8611-C7D19EEBE26C}" type="presParOf" srcId="{CBD4800D-40E3-49B4-8768-4050EF09052B}" destId="{B865EAB7-CB8A-48A8-A7D3-8ECAA6508433}" srcOrd="0" destOrd="0" presId="urn:microsoft.com/office/officeart/2005/8/layout/hProcess9"/>
    <dgm:cxn modelId="{B4BCA528-6E98-432C-B12D-F0700C7CD627}" type="presParOf" srcId="{CBD4800D-40E3-49B4-8768-4050EF09052B}" destId="{7C88488F-1BD3-4C01-8FFC-3F0BF84BE4B0}" srcOrd="1" destOrd="0" presId="urn:microsoft.com/office/officeart/2005/8/layout/hProcess9"/>
    <dgm:cxn modelId="{A83EA20B-BF13-418E-BA84-E5B8296E05ED}" type="presParOf" srcId="{7C88488F-1BD3-4C01-8FFC-3F0BF84BE4B0}" destId="{34FAD4E8-C2C1-4393-91C5-19A32D52A6B5}" srcOrd="0" destOrd="0" presId="urn:microsoft.com/office/officeart/2005/8/layout/hProcess9"/>
    <dgm:cxn modelId="{F4E4345C-37A3-4894-9636-DDEE68C33DE5}" type="presParOf" srcId="{7C88488F-1BD3-4C01-8FFC-3F0BF84BE4B0}" destId="{473A2DCB-846C-4864-AD24-4D4FF09EEE13}" srcOrd="1" destOrd="0" presId="urn:microsoft.com/office/officeart/2005/8/layout/hProcess9"/>
    <dgm:cxn modelId="{6C5D7FC0-C678-448F-A6B6-0543E00ED6CF}" type="presParOf" srcId="{7C88488F-1BD3-4C01-8FFC-3F0BF84BE4B0}" destId="{0CE5D80A-F01C-45C7-9B1A-3AD33A8D91CB}" srcOrd="2" destOrd="0" presId="urn:microsoft.com/office/officeart/2005/8/layout/hProcess9"/>
    <dgm:cxn modelId="{3716A8CA-1F91-4B6B-B002-E7A751B04BA8}" type="presParOf" srcId="{7C88488F-1BD3-4C01-8FFC-3F0BF84BE4B0}" destId="{65726868-CFC3-4A7F-BED2-597387221233}" srcOrd="3" destOrd="0" presId="urn:microsoft.com/office/officeart/2005/8/layout/hProcess9"/>
    <dgm:cxn modelId="{39641CAC-DB5A-4C35-A19F-DE69BB9C13F5}" type="presParOf" srcId="{7C88488F-1BD3-4C01-8FFC-3F0BF84BE4B0}" destId="{15D4FF99-8093-4C78-8998-6B6ECF3CA108}" srcOrd="4" destOrd="0" presId="urn:microsoft.com/office/officeart/2005/8/layout/hProcess9"/>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65EAB7-CB8A-48A8-A7D3-8ECAA6508433}">
      <dsp:nvSpPr>
        <dsp:cNvPr id="0" name=""/>
        <dsp:cNvSpPr/>
      </dsp:nvSpPr>
      <dsp:spPr>
        <a:xfrm>
          <a:off x="3325470" y="3033872"/>
          <a:ext cx="2325198" cy="841929"/>
        </a:xfrm>
        <a:prstGeom prst="rightArrow">
          <a:avLst/>
        </a:prstGeom>
        <a:solidFill>
          <a:schemeClr val="accent4">
            <a:lumMod val="75000"/>
          </a:schemeClr>
        </a:solidFill>
        <a:ln>
          <a:noFill/>
        </a:ln>
        <a:effectLst/>
      </dsp:spPr>
      <dsp:style>
        <a:lnRef idx="0">
          <a:scrgbClr r="0" g="0" b="0"/>
        </a:lnRef>
        <a:fillRef idx="1">
          <a:scrgbClr r="0" g="0" b="0"/>
        </a:fillRef>
        <a:effectRef idx="0">
          <a:scrgbClr r="0" g="0" b="0"/>
        </a:effectRef>
        <a:fontRef idx="minor"/>
      </dsp:style>
    </dsp:sp>
    <dsp:sp modelId="{34FAD4E8-C2C1-4393-91C5-19A32D52A6B5}">
      <dsp:nvSpPr>
        <dsp:cNvPr id="0" name=""/>
        <dsp:cNvSpPr/>
      </dsp:nvSpPr>
      <dsp:spPr>
        <a:xfrm>
          <a:off x="9297" y="1279917"/>
          <a:ext cx="2785856" cy="1706556"/>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Transferor (seller)	</a:t>
          </a:r>
        </a:p>
      </dsp:txBody>
      <dsp:txXfrm>
        <a:off x="92604" y="1363224"/>
        <a:ext cx="2619242" cy="1539942"/>
      </dsp:txXfrm>
    </dsp:sp>
    <dsp:sp modelId="{0CE5D80A-F01C-45C7-9B1A-3AD33A8D91CB}">
      <dsp:nvSpPr>
        <dsp:cNvPr id="0" name=""/>
        <dsp:cNvSpPr/>
      </dsp:nvSpPr>
      <dsp:spPr>
        <a:xfrm>
          <a:off x="2934615" y="1279917"/>
          <a:ext cx="2785856" cy="1706556"/>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Business 	</a:t>
          </a:r>
        </a:p>
      </dsp:txBody>
      <dsp:txXfrm>
        <a:off x="3017922" y="1363224"/>
        <a:ext cx="2619242" cy="1539942"/>
      </dsp:txXfrm>
    </dsp:sp>
    <dsp:sp modelId="{15D4FF99-8093-4C78-8998-6B6ECF3CA108}">
      <dsp:nvSpPr>
        <dsp:cNvPr id="0" name=""/>
        <dsp:cNvSpPr/>
      </dsp:nvSpPr>
      <dsp:spPr>
        <a:xfrm>
          <a:off x="5859934" y="1279917"/>
          <a:ext cx="2785856" cy="1706556"/>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4780" tIns="144780" rIns="144780" bIns="144780" numCol="1" spcCol="1270" anchor="ctr" anchorCtr="0">
          <a:noAutofit/>
        </a:bodyPr>
        <a:lstStyle/>
        <a:p>
          <a:pPr marL="0" lvl="0" indent="0" algn="ctr" defTabSz="1689100">
            <a:lnSpc>
              <a:spcPct val="90000"/>
            </a:lnSpc>
            <a:spcBef>
              <a:spcPct val="0"/>
            </a:spcBef>
            <a:spcAft>
              <a:spcPct val="35000"/>
            </a:spcAft>
            <a:buNone/>
          </a:pPr>
          <a:r>
            <a:rPr lang="en-GB" sz="3800" kern="1200" dirty="0"/>
            <a:t>Transferee (buyer)	</a:t>
          </a:r>
        </a:p>
      </dsp:txBody>
      <dsp:txXfrm>
        <a:off x="5943241" y="1363224"/>
        <a:ext cx="2619242" cy="153994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65EAB7-CB8A-48A8-A7D3-8ECAA6508433}">
      <dsp:nvSpPr>
        <dsp:cNvPr id="0" name=""/>
        <dsp:cNvSpPr/>
      </dsp:nvSpPr>
      <dsp:spPr>
        <a:xfrm>
          <a:off x="2007994" y="1547439"/>
          <a:ext cx="1854869" cy="496387"/>
        </a:xfrm>
        <a:prstGeom prst="rightArrow">
          <a:avLst/>
        </a:prstGeom>
        <a:solidFill>
          <a:schemeClr val="accent4">
            <a:lumMod val="75000"/>
          </a:schemeClr>
        </a:solidFill>
        <a:ln>
          <a:noFill/>
        </a:ln>
        <a:effectLst/>
      </dsp:spPr>
      <dsp:style>
        <a:lnRef idx="0">
          <a:scrgbClr r="0" g="0" b="0"/>
        </a:lnRef>
        <a:fillRef idx="1">
          <a:scrgbClr r="0" g="0" b="0"/>
        </a:fillRef>
        <a:effectRef idx="0">
          <a:scrgbClr r="0" g="0" b="0"/>
        </a:effectRef>
        <a:fontRef idx="minor"/>
      </dsp:style>
    </dsp:sp>
    <dsp:sp modelId="{34FAD4E8-C2C1-4393-91C5-19A32D52A6B5}">
      <dsp:nvSpPr>
        <dsp:cNvPr id="0" name=""/>
        <dsp:cNvSpPr/>
      </dsp:nvSpPr>
      <dsp:spPr>
        <a:xfrm>
          <a:off x="6224" y="658368"/>
          <a:ext cx="1865047" cy="877824"/>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Client (transferor)	</a:t>
          </a:r>
        </a:p>
      </dsp:txBody>
      <dsp:txXfrm>
        <a:off x="49076" y="701220"/>
        <a:ext cx="1779343" cy="792120"/>
      </dsp:txXfrm>
    </dsp:sp>
    <dsp:sp modelId="{0CE5D80A-F01C-45C7-9B1A-3AD33A8D91CB}">
      <dsp:nvSpPr>
        <dsp:cNvPr id="0" name=""/>
        <dsp:cNvSpPr/>
      </dsp:nvSpPr>
      <dsp:spPr>
        <a:xfrm>
          <a:off x="1951574" y="663354"/>
          <a:ext cx="1865047" cy="877824"/>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Activities 	</a:t>
          </a:r>
        </a:p>
      </dsp:txBody>
      <dsp:txXfrm>
        <a:off x="1994426" y="706206"/>
        <a:ext cx="1779343" cy="792120"/>
      </dsp:txXfrm>
    </dsp:sp>
    <dsp:sp modelId="{15D4FF99-8093-4C78-8998-6B6ECF3CA108}">
      <dsp:nvSpPr>
        <dsp:cNvPr id="0" name=""/>
        <dsp:cNvSpPr/>
      </dsp:nvSpPr>
      <dsp:spPr>
        <a:xfrm>
          <a:off x="3923050" y="658368"/>
          <a:ext cx="1865047" cy="877824"/>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Contractor (transferee)	</a:t>
          </a:r>
        </a:p>
      </dsp:txBody>
      <dsp:txXfrm>
        <a:off x="3965902" y="701220"/>
        <a:ext cx="1779343" cy="7921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65EAB7-CB8A-48A8-A7D3-8ECAA6508433}">
      <dsp:nvSpPr>
        <dsp:cNvPr id="0" name=""/>
        <dsp:cNvSpPr/>
      </dsp:nvSpPr>
      <dsp:spPr>
        <a:xfrm>
          <a:off x="1981817" y="1523903"/>
          <a:ext cx="1907224" cy="670657"/>
        </a:xfrm>
        <a:prstGeom prst="rightArrow">
          <a:avLst/>
        </a:prstGeom>
        <a:solidFill>
          <a:schemeClr val="accent4">
            <a:lumMod val="75000"/>
          </a:schemeClr>
        </a:solidFill>
        <a:ln>
          <a:noFill/>
        </a:ln>
        <a:effectLst/>
      </dsp:spPr>
      <dsp:style>
        <a:lnRef idx="0">
          <a:scrgbClr r="0" g="0" b="0"/>
        </a:lnRef>
        <a:fillRef idx="1">
          <a:scrgbClr r="0" g="0" b="0"/>
        </a:fillRef>
        <a:effectRef idx="0">
          <a:scrgbClr r="0" g="0" b="0"/>
        </a:effectRef>
        <a:fontRef idx="minor"/>
      </dsp:style>
    </dsp:sp>
    <dsp:sp modelId="{34FAD4E8-C2C1-4393-91C5-19A32D52A6B5}">
      <dsp:nvSpPr>
        <dsp:cNvPr id="0" name=""/>
        <dsp:cNvSpPr/>
      </dsp:nvSpPr>
      <dsp:spPr>
        <a:xfrm>
          <a:off x="196350" y="658368"/>
          <a:ext cx="1738296" cy="877824"/>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First contractor (transferor)	</a:t>
          </a:r>
        </a:p>
      </dsp:txBody>
      <dsp:txXfrm>
        <a:off x="239202" y="701220"/>
        <a:ext cx="1652592" cy="792120"/>
      </dsp:txXfrm>
    </dsp:sp>
    <dsp:sp modelId="{0CE5D80A-F01C-45C7-9B1A-3AD33A8D91CB}">
      <dsp:nvSpPr>
        <dsp:cNvPr id="0" name=""/>
        <dsp:cNvSpPr/>
      </dsp:nvSpPr>
      <dsp:spPr>
        <a:xfrm>
          <a:off x="2028012" y="624168"/>
          <a:ext cx="1738296" cy="877824"/>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Activities 	</a:t>
          </a:r>
        </a:p>
      </dsp:txBody>
      <dsp:txXfrm>
        <a:off x="2070864" y="667020"/>
        <a:ext cx="1652592" cy="792120"/>
      </dsp:txXfrm>
    </dsp:sp>
    <dsp:sp modelId="{15D4FF99-8093-4C78-8998-6B6ECF3CA108}">
      <dsp:nvSpPr>
        <dsp:cNvPr id="0" name=""/>
        <dsp:cNvSpPr/>
      </dsp:nvSpPr>
      <dsp:spPr>
        <a:xfrm>
          <a:off x="3859674" y="658368"/>
          <a:ext cx="1738296" cy="877824"/>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Second Contractor (transferee)	</a:t>
          </a:r>
        </a:p>
      </dsp:txBody>
      <dsp:txXfrm>
        <a:off x="3902526" y="701220"/>
        <a:ext cx="1652592" cy="7921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65EAB7-CB8A-48A8-A7D3-8ECAA6508433}">
      <dsp:nvSpPr>
        <dsp:cNvPr id="0" name=""/>
        <dsp:cNvSpPr/>
      </dsp:nvSpPr>
      <dsp:spPr>
        <a:xfrm>
          <a:off x="2038530" y="1459361"/>
          <a:ext cx="1793797" cy="715953"/>
        </a:xfrm>
        <a:prstGeom prst="rightArrow">
          <a:avLst/>
        </a:prstGeom>
        <a:solidFill>
          <a:schemeClr val="accent4">
            <a:lumMod val="75000"/>
          </a:schemeClr>
        </a:solidFill>
        <a:ln>
          <a:noFill/>
        </a:ln>
        <a:effectLst/>
      </dsp:spPr>
      <dsp:style>
        <a:lnRef idx="0">
          <a:scrgbClr r="0" g="0" b="0"/>
        </a:lnRef>
        <a:fillRef idx="1">
          <a:scrgbClr r="0" g="0" b="0"/>
        </a:fillRef>
        <a:effectRef idx="0">
          <a:scrgbClr r="0" g="0" b="0"/>
        </a:effectRef>
        <a:fontRef idx="minor"/>
      </dsp:style>
    </dsp:sp>
    <dsp:sp modelId="{34FAD4E8-C2C1-4393-91C5-19A32D52A6B5}">
      <dsp:nvSpPr>
        <dsp:cNvPr id="0" name=""/>
        <dsp:cNvSpPr/>
      </dsp:nvSpPr>
      <dsp:spPr>
        <a:xfrm>
          <a:off x="6224" y="658368"/>
          <a:ext cx="1865047" cy="877824"/>
        </a:xfrm>
        <a:prstGeom prst="roundRect">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Contractor (transferor)	</a:t>
          </a:r>
        </a:p>
      </dsp:txBody>
      <dsp:txXfrm>
        <a:off x="49076" y="701220"/>
        <a:ext cx="1779343" cy="792120"/>
      </dsp:txXfrm>
    </dsp:sp>
    <dsp:sp modelId="{0CE5D80A-F01C-45C7-9B1A-3AD33A8D91CB}">
      <dsp:nvSpPr>
        <dsp:cNvPr id="0" name=""/>
        <dsp:cNvSpPr/>
      </dsp:nvSpPr>
      <dsp:spPr>
        <a:xfrm>
          <a:off x="1964637" y="591521"/>
          <a:ext cx="1865047" cy="877824"/>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Activities 	</a:t>
          </a:r>
        </a:p>
      </dsp:txBody>
      <dsp:txXfrm>
        <a:off x="2007489" y="634373"/>
        <a:ext cx="1779343" cy="792120"/>
      </dsp:txXfrm>
    </dsp:sp>
    <dsp:sp modelId="{15D4FF99-8093-4C78-8998-6B6ECF3CA108}">
      <dsp:nvSpPr>
        <dsp:cNvPr id="0" name=""/>
        <dsp:cNvSpPr/>
      </dsp:nvSpPr>
      <dsp:spPr>
        <a:xfrm>
          <a:off x="3923050" y="658368"/>
          <a:ext cx="1865047" cy="877824"/>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Client (transferee)	</a:t>
          </a:r>
        </a:p>
      </dsp:txBody>
      <dsp:txXfrm>
        <a:off x="3965902" y="701220"/>
        <a:ext cx="1779343" cy="792120"/>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6E08121-8E66-4F07-A4C3-E9E9511B6A1C}"/>
              </a:ext>
            </a:extLst>
          </p:cNvPr>
          <p:cNvSpPr>
            <a:spLocks noGrp="1"/>
          </p:cNvSpPr>
          <p:nvPr>
            <p:ph type="hdr" sz="quarter"/>
          </p:nvPr>
        </p:nvSpPr>
        <p:spPr>
          <a:xfrm>
            <a:off x="0" y="0"/>
            <a:ext cx="4235503" cy="337401"/>
          </a:xfrm>
          <a:prstGeom prst="rect">
            <a:avLst/>
          </a:prstGeom>
        </p:spPr>
        <p:txBody>
          <a:bodyPr vert="horz" lIns="91861" tIns="45930" rIns="91861" bIns="45930" rtlCol="0"/>
          <a:lstStyle>
            <a:lvl1pPr algn="l">
              <a:defRPr sz="1200"/>
            </a:lvl1pPr>
          </a:lstStyle>
          <a:p>
            <a:endParaRPr lang="en-GB"/>
          </a:p>
        </p:txBody>
      </p:sp>
      <p:sp>
        <p:nvSpPr>
          <p:cNvPr id="3" name="Date Placeholder 2">
            <a:extLst>
              <a:ext uri="{FF2B5EF4-FFF2-40B4-BE49-F238E27FC236}">
                <a16:creationId xmlns:a16="http://schemas.microsoft.com/office/drawing/2014/main" id="{4CF41125-879C-45F0-8D4C-A66B962174FA}"/>
              </a:ext>
            </a:extLst>
          </p:cNvPr>
          <p:cNvSpPr>
            <a:spLocks noGrp="1"/>
          </p:cNvSpPr>
          <p:nvPr>
            <p:ph type="dt" sz="quarter" idx="1"/>
          </p:nvPr>
        </p:nvSpPr>
        <p:spPr>
          <a:xfrm>
            <a:off x="5536473" y="0"/>
            <a:ext cx="4235503" cy="337401"/>
          </a:xfrm>
          <a:prstGeom prst="rect">
            <a:avLst/>
          </a:prstGeom>
        </p:spPr>
        <p:txBody>
          <a:bodyPr vert="horz" lIns="91861" tIns="45930" rIns="91861" bIns="45930" rtlCol="0"/>
          <a:lstStyle>
            <a:lvl1pPr algn="r">
              <a:defRPr sz="1200"/>
            </a:lvl1pPr>
          </a:lstStyle>
          <a:p>
            <a:fld id="{4269B154-9BF4-4294-9D8C-9AE34BC34751}" type="datetimeFigureOut">
              <a:rPr lang="en-GB" smtClean="0"/>
              <a:t>11/03/2024</a:t>
            </a:fld>
            <a:endParaRPr lang="en-GB"/>
          </a:p>
        </p:txBody>
      </p:sp>
      <p:sp>
        <p:nvSpPr>
          <p:cNvPr id="4" name="Footer Placeholder 3">
            <a:extLst>
              <a:ext uri="{FF2B5EF4-FFF2-40B4-BE49-F238E27FC236}">
                <a16:creationId xmlns:a16="http://schemas.microsoft.com/office/drawing/2014/main" id="{C6827993-5E12-4383-9FB3-3CFC02FB2E82}"/>
              </a:ext>
            </a:extLst>
          </p:cNvPr>
          <p:cNvSpPr>
            <a:spLocks noGrp="1"/>
          </p:cNvSpPr>
          <p:nvPr>
            <p:ph type="ftr" sz="quarter" idx="2"/>
          </p:nvPr>
        </p:nvSpPr>
        <p:spPr>
          <a:xfrm>
            <a:off x="0" y="6387251"/>
            <a:ext cx="4235503" cy="337400"/>
          </a:xfrm>
          <a:prstGeom prst="rect">
            <a:avLst/>
          </a:prstGeom>
        </p:spPr>
        <p:txBody>
          <a:bodyPr vert="horz" lIns="91861" tIns="45930" rIns="91861" bIns="4593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3BE3E2E5-EA93-412E-A82D-08F186A69090}"/>
              </a:ext>
            </a:extLst>
          </p:cNvPr>
          <p:cNvSpPr>
            <a:spLocks noGrp="1"/>
          </p:cNvSpPr>
          <p:nvPr>
            <p:ph type="sldNum" sz="quarter" idx="3"/>
          </p:nvPr>
        </p:nvSpPr>
        <p:spPr>
          <a:xfrm>
            <a:off x="5536473" y="6387251"/>
            <a:ext cx="4235503" cy="337400"/>
          </a:xfrm>
          <a:prstGeom prst="rect">
            <a:avLst/>
          </a:prstGeom>
        </p:spPr>
        <p:txBody>
          <a:bodyPr vert="horz" lIns="91861" tIns="45930" rIns="91861" bIns="45930" rtlCol="0" anchor="b"/>
          <a:lstStyle>
            <a:lvl1pPr algn="r">
              <a:defRPr sz="1200"/>
            </a:lvl1pPr>
          </a:lstStyle>
          <a:p>
            <a:fld id="{DC77B895-4A26-48EF-8383-3F850998AA00}" type="slidenum">
              <a:rPr lang="en-GB" smtClean="0"/>
              <a:t>‹#›</a:t>
            </a:fld>
            <a:endParaRPr lang="en-GB"/>
          </a:p>
        </p:txBody>
      </p:sp>
    </p:spTree>
    <p:extLst>
      <p:ext uri="{BB962C8B-B14F-4D97-AF65-F5344CB8AC3E}">
        <p14:creationId xmlns:p14="http://schemas.microsoft.com/office/powerpoint/2010/main" val="4082583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235503" cy="337401"/>
          </a:xfrm>
          <a:prstGeom prst="rect">
            <a:avLst/>
          </a:prstGeom>
        </p:spPr>
        <p:txBody>
          <a:bodyPr vert="horz" lIns="91861" tIns="45930" rIns="91861" bIns="45930" rtlCol="0"/>
          <a:lstStyle>
            <a:lvl1pPr algn="l">
              <a:defRPr sz="1200"/>
            </a:lvl1pPr>
          </a:lstStyle>
          <a:p>
            <a:endParaRPr lang="en-GB"/>
          </a:p>
        </p:txBody>
      </p:sp>
      <p:sp>
        <p:nvSpPr>
          <p:cNvPr id="3" name="Date Placeholder 2"/>
          <p:cNvSpPr>
            <a:spLocks noGrp="1"/>
          </p:cNvSpPr>
          <p:nvPr>
            <p:ph type="dt" idx="1"/>
          </p:nvPr>
        </p:nvSpPr>
        <p:spPr>
          <a:xfrm>
            <a:off x="5536473" y="0"/>
            <a:ext cx="4235503" cy="337401"/>
          </a:xfrm>
          <a:prstGeom prst="rect">
            <a:avLst/>
          </a:prstGeom>
        </p:spPr>
        <p:txBody>
          <a:bodyPr vert="horz" lIns="91861" tIns="45930" rIns="91861" bIns="45930" rtlCol="0"/>
          <a:lstStyle>
            <a:lvl1pPr algn="r">
              <a:defRPr sz="1200"/>
            </a:lvl1pPr>
          </a:lstStyle>
          <a:p>
            <a:fld id="{A2229BE7-A07E-F243-B57A-C9D666A6AC11}" type="datetimeFigureOut">
              <a:rPr lang="en-GB" smtClean="0"/>
              <a:t>11/03/2024</a:t>
            </a:fld>
            <a:endParaRPr lang="en-GB"/>
          </a:p>
        </p:txBody>
      </p:sp>
      <p:sp>
        <p:nvSpPr>
          <p:cNvPr id="4" name="Slide Image Placeholder 3"/>
          <p:cNvSpPr>
            <a:spLocks noGrp="1" noRot="1" noChangeAspect="1"/>
          </p:cNvSpPr>
          <p:nvPr>
            <p:ph type="sldImg" idx="2"/>
          </p:nvPr>
        </p:nvSpPr>
        <p:spPr>
          <a:xfrm>
            <a:off x="2870200" y="839788"/>
            <a:ext cx="4033838" cy="2270125"/>
          </a:xfrm>
          <a:prstGeom prst="rect">
            <a:avLst/>
          </a:prstGeom>
          <a:noFill/>
          <a:ln w="12700">
            <a:solidFill>
              <a:prstClr val="black"/>
            </a:solidFill>
          </a:ln>
        </p:spPr>
        <p:txBody>
          <a:bodyPr vert="horz" lIns="91861" tIns="45930" rIns="91861" bIns="45930" rtlCol="0" anchor="ctr"/>
          <a:lstStyle/>
          <a:p>
            <a:endParaRPr lang="en-GB"/>
          </a:p>
        </p:txBody>
      </p:sp>
      <p:sp>
        <p:nvSpPr>
          <p:cNvPr id="5" name="Notes Placeholder 4"/>
          <p:cNvSpPr>
            <a:spLocks noGrp="1"/>
          </p:cNvSpPr>
          <p:nvPr>
            <p:ph type="body" sz="quarter" idx="3"/>
          </p:nvPr>
        </p:nvSpPr>
        <p:spPr>
          <a:xfrm>
            <a:off x="977426" y="3236238"/>
            <a:ext cx="7819389" cy="2647831"/>
          </a:xfrm>
          <a:prstGeom prst="rect">
            <a:avLst/>
          </a:prstGeom>
        </p:spPr>
        <p:txBody>
          <a:bodyPr vert="horz" lIns="91861" tIns="45930" rIns="91861" bIns="4593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6387251"/>
            <a:ext cx="4235503" cy="337400"/>
          </a:xfrm>
          <a:prstGeom prst="rect">
            <a:avLst/>
          </a:prstGeom>
        </p:spPr>
        <p:txBody>
          <a:bodyPr vert="horz" lIns="91861" tIns="45930" rIns="91861" bIns="45930" rtlCol="0" anchor="b"/>
          <a:lstStyle>
            <a:lvl1pPr algn="l">
              <a:defRPr sz="1200"/>
            </a:lvl1pPr>
          </a:lstStyle>
          <a:p>
            <a:endParaRPr lang="en-GB"/>
          </a:p>
        </p:txBody>
      </p:sp>
      <p:sp>
        <p:nvSpPr>
          <p:cNvPr id="7" name="Slide Number Placeholder 6"/>
          <p:cNvSpPr>
            <a:spLocks noGrp="1"/>
          </p:cNvSpPr>
          <p:nvPr>
            <p:ph type="sldNum" sz="quarter" idx="5"/>
          </p:nvPr>
        </p:nvSpPr>
        <p:spPr>
          <a:xfrm>
            <a:off x="5536473" y="6387251"/>
            <a:ext cx="4235503" cy="337400"/>
          </a:xfrm>
          <a:prstGeom prst="rect">
            <a:avLst/>
          </a:prstGeom>
        </p:spPr>
        <p:txBody>
          <a:bodyPr vert="horz" lIns="91861" tIns="45930" rIns="91861" bIns="45930" rtlCol="0" anchor="b"/>
          <a:lstStyle>
            <a:lvl1pPr algn="r">
              <a:defRPr sz="1200"/>
            </a:lvl1pPr>
          </a:lstStyle>
          <a:p>
            <a:fld id="{703C78D4-3E6E-7541-B5CD-7881E3C09CC6}" type="slidenum">
              <a:rPr lang="en-GB" smtClean="0"/>
              <a:t>‹#›</a:t>
            </a:fld>
            <a:endParaRPr lang="en-GB"/>
          </a:p>
        </p:txBody>
      </p:sp>
    </p:spTree>
    <p:extLst>
      <p:ext uri="{BB962C8B-B14F-4D97-AF65-F5344CB8AC3E}">
        <p14:creationId xmlns:p14="http://schemas.microsoft.com/office/powerpoint/2010/main" val="2913358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a:t>
            </a:fld>
            <a:endParaRPr lang="en-GB"/>
          </a:p>
        </p:txBody>
      </p:sp>
    </p:spTree>
    <p:extLst>
      <p:ext uri="{BB962C8B-B14F-4D97-AF65-F5344CB8AC3E}">
        <p14:creationId xmlns:p14="http://schemas.microsoft.com/office/powerpoint/2010/main" val="26327885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5</a:t>
            </a:fld>
            <a:endParaRPr lang="en-GB"/>
          </a:p>
        </p:txBody>
      </p:sp>
    </p:spTree>
    <p:extLst>
      <p:ext uri="{BB962C8B-B14F-4D97-AF65-F5344CB8AC3E}">
        <p14:creationId xmlns:p14="http://schemas.microsoft.com/office/powerpoint/2010/main" val="5736258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6</a:t>
            </a:fld>
            <a:endParaRPr lang="en-GB"/>
          </a:p>
        </p:txBody>
      </p:sp>
    </p:spTree>
    <p:extLst>
      <p:ext uri="{BB962C8B-B14F-4D97-AF65-F5344CB8AC3E}">
        <p14:creationId xmlns:p14="http://schemas.microsoft.com/office/powerpoint/2010/main" val="274801895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7</a:t>
            </a:fld>
            <a:endParaRPr lang="en-GB"/>
          </a:p>
        </p:txBody>
      </p:sp>
    </p:spTree>
    <p:extLst>
      <p:ext uri="{BB962C8B-B14F-4D97-AF65-F5344CB8AC3E}">
        <p14:creationId xmlns:p14="http://schemas.microsoft.com/office/powerpoint/2010/main" val="2188201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8</a:t>
            </a:fld>
            <a:endParaRPr lang="en-GB"/>
          </a:p>
        </p:txBody>
      </p:sp>
    </p:spTree>
    <p:extLst>
      <p:ext uri="{BB962C8B-B14F-4D97-AF65-F5344CB8AC3E}">
        <p14:creationId xmlns:p14="http://schemas.microsoft.com/office/powerpoint/2010/main" val="22152008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9</a:t>
            </a:fld>
            <a:endParaRPr lang="en-GB"/>
          </a:p>
        </p:txBody>
      </p:sp>
    </p:spTree>
    <p:extLst>
      <p:ext uri="{BB962C8B-B14F-4D97-AF65-F5344CB8AC3E}">
        <p14:creationId xmlns:p14="http://schemas.microsoft.com/office/powerpoint/2010/main" val="37701936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10</a:t>
            </a:fld>
            <a:endParaRPr lang="en-GB"/>
          </a:p>
        </p:txBody>
      </p:sp>
    </p:spTree>
    <p:extLst>
      <p:ext uri="{BB962C8B-B14F-4D97-AF65-F5344CB8AC3E}">
        <p14:creationId xmlns:p14="http://schemas.microsoft.com/office/powerpoint/2010/main" val="14652795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11</a:t>
            </a:fld>
            <a:endParaRPr lang="en-GB"/>
          </a:p>
        </p:txBody>
      </p:sp>
    </p:spTree>
    <p:extLst>
      <p:ext uri="{BB962C8B-B14F-4D97-AF65-F5344CB8AC3E}">
        <p14:creationId xmlns:p14="http://schemas.microsoft.com/office/powerpoint/2010/main" val="29698487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12</a:t>
            </a:fld>
            <a:endParaRPr lang="en-GB"/>
          </a:p>
        </p:txBody>
      </p:sp>
    </p:spTree>
    <p:extLst>
      <p:ext uri="{BB962C8B-B14F-4D97-AF65-F5344CB8AC3E}">
        <p14:creationId xmlns:p14="http://schemas.microsoft.com/office/powerpoint/2010/main" val="5707841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13</a:t>
            </a:fld>
            <a:endParaRPr lang="en-GB"/>
          </a:p>
        </p:txBody>
      </p:sp>
    </p:spTree>
    <p:extLst>
      <p:ext uri="{BB962C8B-B14F-4D97-AF65-F5344CB8AC3E}">
        <p14:creationId xmlns:p14="http://schemas.microsoft.com/office/powerpoint/2010/main" val="37190692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14</a:t>
            </a:fld>
            <a:endParaRPr lang="en-GB"/>
          </a:p>
        </p:txBody>
      </p:sp>
    </p:spTree>
    <p:extLst>
      <p:ext uri="{BB962C8B-B14F-4D97-AF65-F5344CB8AC3E}">
        <p14:creationId xmlns:p14="http://schemas.microsoft.com/office/powerpoint/2010/main" val="8553934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15</a:t>
            </a:fld>
            <a:endParaRPr lang="en-GB"/>
          </a:p>
        </p:txBody>
      </p:sp>
    </p:spTree>
    <p:extLst>
      <p:ext uri="{BB962C8B-B14F-4D97-AF65-F5344CB8AC3E}">
        <p14:creationId xmlns:p14="http://schemas.microsoft.com/office/powerpoint/2010/main" val="19488150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16</a:t>
            </a:fld>
            <a:endParaRPr lang="en-GB"/>
          </a:p>
        </p:txBody>
      </p:sp>
    </p:spTree>
    <p:extLst>
      <p:ext uri="{BB962C8B-B14F-4D97-AF65-F5344CB8AC3E}">
        <p14:creationId xmlns:p14="http://schemas.microsoft.com/office/powerpoint/2010/main" val="33683218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17</a:t>
            </a:fld>
            <a:endParaRPr lang="en-GB"/>
          </a:p>
        </p:txBody>
      </p:sp>
    </p:spTree>
    <p:extLst>
      <p:ext uri="{BB962C8B-B14F-4D97-AF65-F5344CB8AC3E}">
        <p14:creationId xmlns:p14="http://schemas.microsoft.com/office/powerpoint/2010/main" val="17859738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18</a:t>
            </a:fld>
            <a:endParaRPr lang="en-GB"/>
          </a:p>
        </p:txBody>
      </p:sp>
    </p:spTree>
    <p:extLst>
      <p:ext uri="{BB962C8B-B14F-4D97-AF65-F5344CB8AC3E}">
        <p14:creationId xmlns:p14="http://schemas.microsoft.com/office/powerpoint/2010/main" val="137242720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19</a:t>
            </a:fld>
            <a:endParaRPr lang="en-GB"/>
          </a:p>
        </p:txBody>
      </p:sp>
    </p:spTree>
    <p:extLst>
      <p:ext uri="{BB962C8B-B14F-4D97-AF65-F5344CB8AC3E}">
        <p14:creationId xmlns:p14="http://schemas.microsoft.com/office/powerpoint/2010/main" val="39969835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20</a:t>
            </a:fld>
            <a:endParaRPr lang="en-GB"/>
          </a:p>
        </p:txBody>
      </p:sp>
    </p:spTree>
    <p:extLst>
      <p:ext uri="{BB962C8B-B14F-4D97-AF65-F5344CB8AC3E}">
        <p14:creationId xmlns:p14="http://schemas.microsoft.com/office/powerpoint/2010/main" val="42947977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21</a:t>
            </a:fld>
            <a:endParaRPr lang="en-GB"/>
          </a:p>
        </p:txBody>
      </p:sp>
    </p:spTree>
    <p:extLst>
      <p:ext uri="{BB962C8B-B14F-4D97-AF65-F5344CB8AC3E}">
        <p14:creationId xmlns:p14="http://schemas.microsoft.com/office/powerpoint/2010/main" val="8521621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22</a:t>
            </a:fld>
            <a:endParaRPr lang="en-GB"/>
          </a:p>
        </p:txBody>
      </p:sp>
    </p:spTree>
    <p:extLst>
      <p:ext uri="{BB962C8B-B14F-4D97-AF65-F5344CB8AC3E}">
        <p14:creationId xmlns:p14="http://schemas.microsoft.com/office/powerpoint/2010/main" val="17779088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23</a:t>
            </a:fld>
            <a:endParaRPr lang="en-GB"/>
          </a:p>
        </p:txBody>
      </p:sp>
    </p:spTree>
    <p:extLst>
      <p:ext uri="{BB962C8B-B14F-4D97-AF65-F5344CB8AC3E}">
        <p14:creationId xmlns:p14="http://schemas.microsoft.com/office/powerpoint/2010/main" val="185179619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24</a:t>
            </a:fld>
            <a:endParaRPr lang="en-GB"/>
          </a:p>
        </p:txBody>
      </p:sp>
    </p:spTree>
    <p:extLst>
      <p:ext uri="{BB962C8B-B14F-4D97-AF65-F5344CB8AC3E}">
        <p14:creationId xmlns:p14="http://schemas.microsoft.com/office/powerpoint/2010/main" val="224922134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25</a:t>
            </a:fld>
            <a:endParaRPr lang="en-GB"/>
          </a:p>
        </p:txBody>
      </p:sp>
    </p:spTree>
    <p:extLst>
      <p:ext uri="{BB962C8B-B14F-4D97-AF65-F5344CB8AC3E}">
        <p14:creationId xmlns:p14="http://schemas.microsoft.com/office/powerpoint/2010/main" val="8285812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26</a:t>
            </a:fld>
            <a:endParaRPr lang="en-GB"/>
          </a:p>
        </p:txBody>
      </p:sp>
    </p:spTree>
    <p:extLst>
      <p:ext uri="{BB962C8B-B14F-4D97-AF65-F5344CB8AC3E}">
        <p14:creationId xmlns:p14="http://schemas.microsoft.com/office/powerpoint/2010/main" val="157941226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27</a:t>
            </a:fld>
            <a:endParaRPr lang="en-GB"/>
          </a:p>
        </p:txBody>
      </p:sp>
    </p:spTree>
    <p:extLst>
      <p:ext uri="{BB962C8B-B14F-4D97-AF65-F5344CB8AC3E}">
        <p14:creationId xmlns:p14="http://schemas.microsoft.com/office/powerpoint/2010/main" val="13630801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28</a:t>
            </a:fld>
            <a:endParaRPr lang="en-GB"/>
          </a:p>
        </p:txBody>
      </p:sp>
    </p:spTree>
    <p:extLst>
      <p:ext uri="{BB962C8B-B14F-4D97-AF65-F5344CB8AC3E}">
        <p14:creationId xmlns:p14="http://schemas.microsoft.com/office/powerpoint/2010/main" val="41823876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29</a:t>
            </a:fld>
            <a:endParaRPr lang="en-GB"/>
          </a:p>
        </p:txBody>
      </p:sp>
    </p:spTree>
    <p:extLst>
      <p:ext uri="{BB962C8B-B14F-4D97-AF65-F5344CB8AC3E}">
        <p14:creationId xmlns:p14="http://schemas.microsoft.com/office/powerpoint/2010/main" val="1272624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TUPE requires the transferor and transferee to:</a:t>
            </a:r>
          </a:p>
          <a:p>
            <a:r>
              <a:rPr lang="en-GB" dirty="0"/>
              <a:t>Inform that a transfer is to take place, when it is to take place and the reasons for it, as well as the legal, economic and social implications of the transfer, and any measures which they envisage might be taken; </a:t>
            </a:r>
          </a:p>
          <a:p>
            <a:r>
              <a:rPr lang="en-GB" dirty="0"/>
              <a:t>And in some circumstances, consult with recognised trade unions or elected employee representatives in relation to any affected employees.</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30</a:t>
            </a:fld>
            <a:endParaRPr lang="en-GB"/>
          </a:p>
        </p:txBody>
      </p:sp>
    </p:spTree>
    <p:extLst>
      <p:ext uri="{BB962C8B-B14F-4D97-AF65-F5344CB8AC3E}">
        <p14:creationId xmlns:p14="http://schemas.microsoft.com/office/powerpoint/2010/main" val="79775209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obligation is in relation to any affected employees defined as "any employees of the transferor or the transferee who may be affected by the transfer or may be affected by measures taken in connection with it". </a:t>
            </a:r>
          </a:p>
          <a:p>
            <a:r>
              <a:rPr lang="en-GB" dirty="0"/>
              <a:t>The definition of employees is wider under TUPE than is normally used for employment protection purposes.</a:t>
            </a:r>
          </a:p>
          <a:p>
            <a:r>
              <a:rPr lang="en-GB" dirty="0"/>
              <a:t>Guidance identifies the following possible categories of affected employees:</a:t>
            </a:r>
          </a:p>
          <a:p>
            <a:r>
              <a:rPr lang="en-GB" dirty="0"/>
              <a:t>Employees who are to be transferred.</a:t>
            </a:r>
          </a:p>
          <a:p>
            <a:r>
              <a:rPr lang="en-GB" dirty="0"/>
              <a:t>Employees of the transferor who are not being transferred to the transferee but whose jobs may be affected by the transfer.</a:t>
            </a:r>
          </a:p>
          <a:p>
            <a:r>
              <a:rPr lang="en-GB" dirty="0"/>
              <a:t>Employees of the transferee whose jobs may be affected as a result of the transfer.</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31</a:t>
            </a:fld>
            <a:endParaRPr lang="en-GB"/>
          </a:p>
        </p:txBody>
      </p:sp>
    </p:spTree>
    <p:extLst>
      <p:ext uri="{BB962C8B-B14F-4D97-AF65-F5344CB8AC3E}">
        <p14:creationId xmlns:p14="http://schemas.microsoft.com/office/powerpoint/2010/main" val="268809342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obligation to inform (and, if appropriate, consult) relates to "appropriate representatives" of affected employees.</a:t>
            </a:r>
          </a:p>
          <a:p>
            <a:endParaRPr lang="en-GB" dirty="0"/>
          </a:p>
          <a:p>
            <a:r>
              <a:rPr lang="en-GB" dirty="0"/>
              <a:t>If an employer recognises a trade union, it must inform and, if relevant, consult representatives of that union.</a:t>
            </a:r>
          </a:p>
          <a:p>
            <a:r>
              <a:rPr lang="en-GB" dirty="0"/>
              <a:t>If there isn’t a recognised trade union, appropriate representatives are either existing employee representatives or new ones specially elected for the transfer. </a:t>
            </a:r>
          </a:p>
          <a:p>
            <a:r>
              <a:rPr lang="en-GB" dirty="0"/>
              <a:t>If existing representatives are used, their remit and appointment must give them suitable authority to undertake this role. </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32</a:t>
            </a:fld>
            <a:endParaRPr lang="en-GB"/>
          </a:p>
        </p:txBody>
      </p:sp>
    </p:spTree>
    <p:extLst>
      <p:ext uri="{BB962C8B-B14F-4D97-AF65-F5344CB8AC3E}">
        <p14:creationId xmlns:p14="http://schemas.microsoft.com/office/powerpoint/2010/main" val="266608089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employer must allow the representatives access to the affected employees and provide them with such accommodation and other facilities as may be appropriate</a:t>
            </a:r>
          </a:p>
          <a:p>
            <a:r>
              <a:rPr lang="en-GB" dirty="0"/>
              <a:t>Sometimes a trade union will be recognised for one group of employees but not for another. The regulations suggest that the employer should consult with union representatives for employees represented by a union, and, for the remaining employees, should consult with employee representatives, or even the employees themselves, if there are only a few of them.</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33</a:t>
            </a:fld>
            <a:endParaRPr lang="en-GB"/>
          </a:p>
        </p:txBody>
      </p:sp>
    </p:spTree>
    <p:extLst>
      <p:ext uri="{BB962C8B-B14F-4D97-AF65-F5344CB8AC3E}">
        <p14:creationId xmlns:p14="http://schemas.microsoft.com/office/powerpoint/2010/main" val="9838513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regulations concerning the election of employee representatives.</a:t>
            </a:r>
          </a:p>
          <a:p>
            <a:r>
              <a:rPr lang="en-GB" dirty="0"/>
              <a:t>The employer must make arrangements that are reasonably practicable to ensure that the election is fair.</a:t>
            </a:r>
          </a:p>
          <a:p>
            <a:r>
              <a:rPr lang="en-GB" dirty="0"/>
              <a:t>The employer determines the number of representatives. It should ensure that there are sufficient representatives to represent the interests of all affected employees.</a:t>
            </a:r>
          </a:p>
          <a:p>
            <a:r>
              <a:rPr lang="en-GB" dirty="0"/>
              <a:t>The employer must determine whether different classes of affected employee will have their own representatives or whether the representatives will represent affected employees as a whole.</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34</a:t>
            </a:fld>
            <a:endParaRPr lang="en-GB"/>
          </a:p>
        </p:txBody>
      </p:sp>
    </p:spTree>
    <p:extLst>
      <p:ext uri="{BB962C8B-B14F-4D97-AF65-F5344CB8AC3E}">
        <p14:creationId xmlns:p14="http://schemas.microsoft.com/office/powerpoint/2010/main" val="417479559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candidates for election must be affected employees on the date of the election.</a:t>
            </a:r>
          </a:p>
          <a:p>
            <a:r>
              <a:rPr lang="en-GB" dirty="0"/>
              <a:t>No affected employee should be unreasonably excluded from standing for election.</a:t>
            </a:r>
          </a:p>
          <a:p>
            <a:r>
              <a:rPr lang="en-GB" dirty="0"/>
              <a:t>All affected employees on the date of the election are entitled to vote for representatives.</a:t>
            </a:r>
          </a:p>
          <a:p>
            <a:r>
              <a:rPr lang="en-GB" dirty="0"/>
              <a:t>Employees are entitled to vote for as many candidates as there are representatives to be elected to represent them for their particular class of employee.</a:t>
            </a:r>
          </a:p>
          <a:p>
            <a:r>
              <a:rPr lang="en-GB" dirty="0"/>
              <a:t>As for as reasonably practicable voting should be in secret and that the votes given at the election should be accurately counted.</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35</a:t>
            </a:fld>
            <a:endParaRPr lang="en-GB"/>
          </a:p>
        </p:txBody>
      </p:sp>
    </p:spTree>
    <p:extLst>
      <p:ext uri="{BB962C8B-B14F-4D97-AF65-F5344CB8AC3E}">
        <p14:creationId xmlns:p14="http://schemas.microsoft.com/office/powerpoint/2010/main" val="187886744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Where an elected employee representative ceases to act, a substitute is required if any of the affected employees would no longer be represented as a result. The employer must arrange a further election for the unrepresented affected employees to elect a further representative.</a:t>
            </a:r>
          </a:p>
          <a:p>
            <a:r>
              <a:rPr lang="en-GB" dirty="0"/>
              <a:t>The employer should determine the term of office of employee representatives before the election. The term must be sufficient to enable information to be given and consultation completed.</a:t>
            </a:r>
          </a:p>
          <a:p>
            <a:r>
              <a:rPr lang="en-GB" dirty="0"/>
              <a:t>If either the transferor or transferee does not recognise a trade union or have appropriate elected employee representatives in place, they will need to hold elections for appropriate representatives before the consultation process can begin.</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36</a:t>
            </a:fld>
            <a:endParaRPr lang="en-GB"/>
          </a:p>
        </p:txBody>
      </p:sp>
    </p:spTree>
    <p:extLst>
      <p:ext uri="{BB962C8B-B14F-4D97-AF65-F5344CB8AC3E}">
        <p14:creationId xmlns:p14="http://schemas.microsoft.com/office/powerpoint/2010/main" val="404677791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representatives should be given information on the fact that there will be a transfer, the date (or proposed date) when it is to take place and the reasons for it.</a:t>
            </a:r>
          </a:p>
          <a:p>
            <a:r>
              <a:rPr lang="en-GB" dirty="0"/>
              <a:t>Where there is more than one reason for the transfer, all reasons should be provided.</a:t>
            </a:r>
          </a:p>
          <a:p>
            <a:r>
              <a:rPr lang="en-GB" dirty="0"/>
              <a:t>The representatives should be informed of the legal, economic and social implications of the transfer for the affected employees</a:t>
            </a:r>
          </a:p>
          <a:p>
            <a:r>
              <a:rPr lang="en-GB" dirty="0"/>
              <a:t>The Court of Appeal confirmed that the employer is only obliged to provide information on what, in its "genuine belief", are the legal, economic and social implications of the transfer.</a:t>
            </a:r>
          </a:p>
          <a:p>
            <a:r>
              <a:rPr lang="en-GB" dirty="0"/>
              <a:t>There is no requirement that the information provided to the representatives should include information about the employees' right to object</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37</a:t>
            </a:fld>
            <a:endParaRPr lang="en-GB"/>
          </a:p>
        </p:txBody>
      </p:sp>
    </p:spTree>
    <p:extLst>
      <p:ext uri="{BB962C8B-B14F-4D97-AF65-F5344CB8AC3E}">
        <p14:creationId xmlns:p14="http://schemas.microsoft.com/office/powerpoint/2010/main" val="66344457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legal implications could include whether TUPE is likely to apply, the potential effect of TUPE if it does apply and the impact on the employees' legal rights, whether contractual or statutory. This would therefore include any proposed changes to the employees' terms.</a:t>
            </a:r>
          </a:p>
          <a:p>
            <a:r>
              <a:rPr lang="en-GB" dirty="0"/>
              <a:t>The economic implications could include any potential effect on the employees' pay, benefits or the amount of work they might expect (if they are hourly paid), and possibly sufficient information about the potential transferee to enable the employees to assess its "worth" e.g. how financially secure it is.</a:t>
            </a:r>
          </a:p>
          <a:p>
            <a:r>
              <a:rPr lang="en-GB" dirty="0"/>
              <a:t>The social implications might be information about a change in working hours or shift patterns or, where the transferee intends to move the business, include information about the new location such as house prices, details of schools etc</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38</a:t>
            </a:fld>
            <a:endParaRPr lang="en-GB"/>
          </a:p>
        </p:txBody>
      </p:sp>
    </p:spTree>
    <p:extLst>
      <p:ext uri="{BB962C8B-B14F-4D97-AF65-F5344CB8AC3E}">
        <p14:creationId xmlns:p14="http://schemas.microsoft.com/office/powerpoint/2010/main" val="14102506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Measures envisaged by transferor</a:t>
            </a:r>
          </a:p>
          <a:p>
            <a:r>
              <a:rPr lang="en-GB" dirty="0"/>
              <a:t>The measures which the employer envisages it will take in connection with the transfer in relation to "any affected employees" or, if no measures are to be taken, that fact. </a:t>
            </a:r>
          </a:p>
          <a:p>
            <a:r>
              <a:rPr lang="en-GB" dirty="0"/>
              <a:t>The transferor must also provide information about any measures that the transferee envisages it will take in relation to the transferring employees in connection with the transfer or, if the transferee envisages taking no measures, that fact.</a:t>
            </a:r>
          </a:p>
          <a:p>
            <a:r>
              <a:rPr lang="en-GB" dirty="0"/>
              <a:t>The transferee has an obligation to provide the information to the transferor in time to allow the transferor to perform its obligation to give the relevant information to the union/employee representatives</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39</a:t>
            </a:fld>
            <a:endParaRPr lang="en-GB"/>
          </a:p>
        </p:txBody>
      </p:sp>
    </p:spTree>
    <p:extLst>
      <p:ext uri="{BB962C8B-B14F-4D97-AF65-F5344CB8AC3E}">
        <p14:creationId xmlns:p14="http://schemas.microsoft.com/office/powerpoint/2010/main" val="189721614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employer must inform the appropriate representatives of the information "long enough before the relevant transfer to enable the employer of any affected employees to consult the appropriate representatives of any affected employees" </a:t>
            </a:r>
          </a:p>
          <a:p>
            <a:r>
              <a:rPr lang="en-GB" dirty="0"/>
              <a:t>This phrase is rather vague, but the Acquired Rights Directive suggests it means "in good time" </a:t>
            </a:r>
          </a:p>
          <a:p>
            <a:r>
              <a:rPr lang="en-GB" dirty="0"/>
              <a:t>There is no minimum prescribed time limit, and much depends on the extent of any changes which are likely to take place.</a:t>
            </a:r>
          </a:p>
          <a:p>
            <a:r>
              <a:rPr lang="en-GB" dirty="0"/>
              <a:t>It is not sufficient to just send the information to all the affected employees (from whom the representatives are then elected) before the elections have taken place. If this has been done, the information should be re-sent to the elected representatives after the election in order to avoid a breach.</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40</a:t>
            </a:fld>
            <a:endParaRPr lang="en-GB"/>
          </a:p>
        </p:txBody>
      </p:sp>
    </p:spTree>
    <p:extLst>
      <p:ext uri="{BB962C8B-B14F-4D97-AF65-F5344CB8AC3E}">
        <p14:creationId xmlns:p14="http://schemas.microsoft.com/office/powerpoint/2010/main" val="169358000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TUPE requires that suitable information regarding the use of Agency workers should be given to employee representatives. This includes:</a:t>
            </a:r>
          </a:p>
          <a:p>
            <a:r>
              <a:rPr lang="en-GB" dirty="0"/>
              <a:t>The number of agency workers working temporarily for and under the supervision and direction of the employer.</a:t>
            </a:r>
          </a:p>
          <a:p>
            <a:r>
              <a:rPr lang="en-GB" dirty="0"/>
              <a:t>The parts of the employer's undertaking in which those agency workers are working.</a:t>
            </a:r>
          </a:p>
          <a:p>
            <a:r>
              <a:rPr lang="en-GB" dirty="0"/>
              <a:t>The type of work those agency workers are carrying out.</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41</a:t>
            </a:fld>
            <a:endParaRPr lang="en-GB"/>
          </a:p>
        </p:txBody>
      </p:sp>
    </p:spTree>
    <p:extLst>
      <p:ext uri="{BB962C8B-B14F-4D97-AF65-F5344CB8AC3E}">
        <p14:creationId xmlns:p14="http://schemas.microsoft.com/office/powerpoint/2010/main" val="148921117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employer of an affected employee who envisages that he will take measures in relation to an affected employee, in connection with the relevant transfer, shall consult the appropriate representatives of that employee with a view to seeking agreement to the intended measures.</a:t>
            </a:r>
          </a:p>
          <a:p>
            <a:r>
              <a:rPr lang="en-GB" dirty="0"/>
              <a:t>The obligation to consult is triggered if the relevant employer envisages that, in connection with the transfer, it will be taking measures in relation to any affected employees.</a:t>
            </a:r>
          </a:p>
          <a:p>
            <a:r>
              <a:rPr lang="en-GB" dirty="0"/>
              <a:t>It seems that "envisages" indicates the formulation of some definite plan/ proposal which the employer intends to implement as a result of the TUPE transfer. The employer does not need to consult trade unions and/or elected representatives on measures which are merely a possibility where there has been no actual/ contingent decision to put them into effect, or which have no causal or time connection with the TUPE transfer itself</a:t>
            </a:r>
          </a:p>
          <a:p>
            <a:r>
              <a:rPr lang="en-GB" dirty="0"/>
              <a:t> </a:t>
            </a:r>
          </a:p>
          <a:p>
            <a:r>
              <a:rPr lang="en-GB" dirty="0"/>
              <a:t>The word "measures" is given a wide interpretation and includes a positive act or omission by the employer.</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42</a:t>
            </a:fld>
            <a:endParaRPr lang="en-GB"/>
          </a:p>
        </p:txBody>
      </p:sp>
    </p:spTree>
    <p:extLst>
      <p:ext uri="{BB962C8B-B14F-4D97-AF65-F5344CB8AC3E}">
        <p14:creationId xmlns:p14="http://schemas.microsoft.com/office/powerpoint/2010/main" val="162883678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obligation to consult is more than just giving the representatives the opportunity to state their views: it must be with a view to seeking their agreement to the measures. Thus the employer must negotiate in good faith.</a:t>
            </a:r>
          </a:p>
          <a:p>
            <a:r>
              <a:rPr lang="en-GB" dirty="0"/>
              <a:t>Obligation to consult is only in respect of an employer's own employees. However in 2014 a right for the transferee to start collective consultation with a transferor's employees about proposed collective redundancies before a TUPE transfer takes place was introduced. This is not compulsory and there is no right for affected employees to make any claim if the transferee has not consulted under this provision.</a:t>
            </a:r>
          </a:p>
          <a:p>
            <a:r>
              <a:rPr lang="en-GB" dirty="0"/>
              <a:t>It seems that an employer will not be in breach of the rules if it fails to consult about a proposed transfer that does not take place.</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43</a:t>
            </a:fld>
            <a:endParaRPr lang="en-GB"/>
          </a:p>
        </p:txBody>
      </p:sp>
    </p:spTree>
    <p:extLst>
      <p:ext uri="{BB962C8B-B14F-4D97-AF65-F5344CB8AC3E}">
        <p14:creationId xmlns:p14="http://schemas.microsoft.com/office/powerpoint/2010/main" val="4159794367"/>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employer has a defence for failure to inform/ consult if it can show that there were special circumstances making it not reasonably practicable for information to be given or consultation to take place, and that it had done the best it could to comply in the circumstances. However, this defence is likely to be construed very narrowly.</a:t>
            </a:r>
          </a:p>
          <a:p>
            <a:r>
              <a:rPr lang="en-GB" dirty="0"/>
              <a:t>Commercial confidentiality is not necessarily regarded as being a sufficient reason to make the defence available. </a:t>
            </a:r>
          </a:p>
          <a:p>
            <a:r>
              <a:rPr lang="en-GB" dirty="0"/>
              <a:t>The general view is that there is nothing stopping a transferor and transferee from providing a reasonable period of time between exchange and completion to allow the information and consultation processes to run their course.</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44</a:t>
            </a:fld>
            <a:endParaRPr lang="en-GB"/>
          </a:p>
        </p:txBody>
      </p:sp>
    </p:spTree>
    <p:extLst>
      <p:ext uri="{BB962C8B-B14F-4D97-AF65-F5344CB8AC3E}">
        <p14:creationId xmlns:p14="http://schemas.microsoft.com/office/powerpoint/2010/main" val="26693837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employer has a defence for failure to inform/ consult if it can show that there were special circumstances making it not reasonably practicable for information to be given or consultation to take place, and that it had done the best it could to comply in the circumstances. However, this defence is likely to be construed very narrowly.</a:t>
            </a:r>
          </a:p>
          <a:p>
            <a:r>
              <a:rPr lang="en-GB" dirty="0"/>
              <a:t>Commercial confidentiality is not necessarily regarded as being a sufficient reason to make the defence available. </a:t>
            </a:r>
          </a:p>
          <a:p>
            <a:r>
              <a:rPr lang="en-GB" dirty="0"/>
              <a:t>The general view is that there is nothing stopping a transferor and transferee from providing a reasonable period of time between exchange and completion to allow the information and consultation processes to run their course.</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45</a:t>
            </a:fld>
            <a:endParaRPr lang="en-GB"/>
          </a:p>
        </p:txBody>
      </p:sp>
    </p:spTree>
    <p:extLst>
      <p:ext uri="{BB962C8B-B14F-4D97-AF65-F5344CB8AC3E}">
        <p14:creationId xmlns:p14="http://schemas.microsoft.com/office/powerpoint/2010/main" val="89563352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employer has a defence for failure to inform/ consult if it can show that there were special circumstances making it not reasonably practicable for information to be given or consultation to take place, and that it had done the best it could to comply in the circumstances. However, this defence is likely to be construed very narrowly.</a:t>
            </a:r>
          </a:p>
          <a:p>
            <a:r>
              <a:rPr lang="en-GB" dirty="0"/>
              <a:t>Commercial confidentiality is not necessarily regarded as being a sufficient reason to make the defence available. </a:t>
            </a:r>
          </a:p>
          <a:p>
            <a:r>
              <a:rPr lang="en-GB" dirty="0"/>
              <a:t>The general view is that there is nothing stopping a transferor and transferee from providing a reasonable period of time between exchange and completion to allow the information and consultation processes to run their course.</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46</a:t>
            </a:fld>
            <a:endParaRPr lang="en-GB"/>
          </a:p>
        </p:txBody>
      </p:sp>
    </p:spTree>
    <p:extLst>
      <p:ext uri="{BB962C8B-B14F-4D97-AF65-F5344CB8AC3E}">
        <p14:creationId xmlns:p14="http://schemas.microsoft.com/office/powerpoint/2010/main" val="274926383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employer has a defence for failure to inform/ consult if it can show that there were special circumstances making it not reasonably practicable for information to be given or consultation to take place, and that it had done the best it could to comply in the circumstances. However, this defence is likely to be construed very narrowly.</a:t>
            </a:r>
          </a:p>
          <a:p>
            <a:r>
              <a:rPr lang="en-GB" dirty="0"/>
              <a:t>Commercial confidentiality is not necessarily regarded as being a sufficient reason to make the defence available. </a:t>
            </a:r>
          </a:p>
          <a:p>
            <a:r>
              <a:rPr lang="en-GB" dirty="0"/>
              <a:t>The general view is that there is nothing stopping a transferor and transferee from providing a reasonable period of time between exchange and completion to allow the information and consultation processes to run their course.</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47</a:t>
            </a:fld>
            <a:endParaRPr lang="en-GB"/>
          </a:p>
        </p:txBody>
      </p:sp>
    </p:spTree>
    <p:extLst>
      <p:ext uri="{BB962C8B-B14F-4D97-AF65-F5344CB8AC3E}">
        <p14:creationId xmlns:p14="http://schemas.microsoft.com/office/powerpoint/2010/main" val="394052100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MSF V Refuge Assurance plc</a:t>
            </a:r>
          </a:p>
          <a:p>
            <a:r>
              <a:rPr lang="en-GB" dirty="0"/>
              <a:t>It has been argued that the secrecy required by the City Code on Takeovers and Mergers amounts to special circumstances. The point was not considered in the EAT's decision in the relevant case, but its comments do appear to support this view.</a:t>
            </a:r>
          </a:p>
          <a:p>
            <a:r>
              <a:rPr lang="en-GB" dirty="0"/>
              <a:t>Unison v Somerset Council</a:t>
            </a:r>
          </a:p>
          <a:p>
            <a:r>
              <a:rPr lang="en-GB" dirty="0"/>
              <a:t>is a example where the special circumstances defence was successfully established. The EAT refused to overturn a tribunal's findings that the rapid sequence of events, imminent deadline and the possibility that the whole transaction might collapse were special circumstances making it not reasonably practicable to consult about a measure which arose shortly before the transfer. </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48</a:t>
            </a:fld>
            <a:endParaRPr lang="en-GB"/>
          </a:p>
        </p:txBody>
      </p:sp>
    </p:spTree>
    <p:extLst>
      <p:ext uri="{BB962C8B-B14F-4D97-AF65-F5344CB8AC3E}">
        <p14:creationId xmlns:p14="http://schemas.microsoft.com/office/powerpoint/2010/main" val="18289300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Employers with fewer than 10 employees may discharge their obligations to inform and consult appropriate representatives by informing and consulting affected employees directly. This exemption applies where:</a:t>
            </a:r>
          </a:p>
          <a:p>
            <a:r>
              <a:rPr lang="en-GB" dirty="0"/>
              <a:t>There are no existing appropriate representatives.</a:t>
            </a:r>
          </a:p>
          <a:p>
            <a:r>
              <a:rPr lang="en-GB" dirty="0"/>
              <a:t>The employer has not invited any of the affected employees to elect employee representatives.</a:t>
            </a:r>
          </a:p>
          <a:p>
            <a:r>
              <a:rPr lang="en-GB" dirty="0"/>
              <a:t>The burden of proof will rest with the employer to show that it qualifies for the exemption.</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49</a:t>
            </a:fld>
            <a:endParaRPr lang="en-GB"/>
          </a:p>
        </p:txBody>
      </p:sp>
    </p:spTree>
    <p:extLst>
      <p:ext uri="{BB962C8B-B14F-4D97-AF65-F5344CB8AC3E}">
        <p14:creationId xmlns:p14="http://schemas.microsoft.com/office/powerpoint/2010/main" val="267957657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TUPE requires the transferor to provide the transferee with certain information about the transferring employees/or those who ought to transfer known as the employee liability information</a:t>
            </a:r>
          </a:p>
          <a:p>
            <a:r>
              <a:rPr lang="en-GB" dirty="0"/>
              <a:t>The transferor should provide ELI about all the transferring employees, including those on maternity and sick leave</a:t>
            </a:r>
          </a:p>
          <a:p>
            <a:r>
              <a:rPr lang="en-GB" dirty="0"/>
              <a:t>Employees that would have transferred if they had not been automatically unfairly dismissed in the circumstances described in regulation 7 of TUPE should also be included in the ELI</a:t>
            </a:r>
          </a:p>
          <a:p>
            <a:r>
              <a:rPr lang="en-GB" dirty="0"/>
              <a:t>There is one ET decision that states that the ELI should be provided in respect of employees who would have transferred if they had not objected to transferring or have been dismissed for a reason unrelated to TUPE.</a:t>
            </a:r>
          </a:p>
          <a:p>
            <a:endParaRPr lang="en-GB" dirty="0"/>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50</a:t>
            </a:fld>
            <a:endParaRPr lang="en-GB"/>
          </a:p>
        </p:txBody>
      </p:sp>
    </p:spTree>
    <p:extLst>
      <p:ext uri="{BB962C8B-B14F-4D97-AF65-F5344CB8AC3E}">
        <p14:creationId xmlns:p14="http://schemas.microsoft.com/office/powerpoint/2010/main" val="1716710527"/>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identity and age of the employees who will transfer (does not include a requirement to provide their address).</a:t>
            </a:r>
          </a:p>
          <a:p>
            <a:r>
              <a:rPr lang="en-GB" dirty="0"/>
              <a:t>Those particulars of employment that an employer is obliged to give to an employee under section 1 of the Employment Rights Act 1996.</a:t>
            </a:r>
          </a:p>
          <a:p>
            <a:r>
              <a:rPr lang="en-GB" dirty="0"/>
              <a:t>Any disciplinary proceedings taken against an employee or grievance brought by an employee in the previous two years relating exclusively or primarily to the resolution of disputes applied. Employers may have a disciplinary policy that provides that details of any disciplinary action will be retained for only one year. Therefore it may be appropriate to amend such policies to provide that they will be retained on file, but disregarded for disciplinary purposes after a year.</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51</a:t>
            </a:fld>
            <a:endParaRPr lang="en-GB"/>
          </a:p>
        </p:txBody>
      </p:sp>
    </p:spTree>
    <p:extLst>
      <p:ext uri="{BB962C8B-B14F-4D97-AF65-F5344CB8AC3E}">
        <p14:creationId xmlns:p14="http://schemas.microsoft.com/office/powerpoint/2010/main" val="91836206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legal actions taken by those employees against the seller in the previous two years, and any such potential legal actions where the seller has reasonable grounds to believe such actions might occur.</a:t>
            </a:r>
          </a:p>
          <a:p>
            <a:r>
              <a:rPr lang="en-GB" dirty="0"/>
              <a:t>Information on any collective agreements affecting those employees which will still have effect after the transfer.</a:t>
            </a:r>
          </a:p>
          <a:p>
            <a:r>
              <a:rPr lang="en-GB" dirty="0"/>
              <a:t>Information must be provided in writing or in other forms which are "readily accessible" to the transferee.</a:t>
            </a:r>
          </a:p>
          <a:p>
            <a:r>
              <a:rPr lang="en-GB" dirty="0"/>
              <a:t>Guidance suggests that it may be possible to send computer data files or provide access to the transferor's data storage </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52</a:t>
            </a:fld>
            <a:endParaRPr lang="en-GB"/>
          </a:p>
        </p:txBody>
      </p:sp>
    </p:spTree>
    <p:extLst>
      <p:ext uri="{BB962C8B-B14F-4D97-AF65-F5344CB8AC3E}">
        <p14:creationId xmlns:p14="http://schemas.microsoft.com/office/powerpoint/2010/main" val="255249982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Can be given through a third party</a:t>
            </a:r>
          </a:p>
          <a:p>
            <a:r>
              <a:rPr lang="en-GB" dirty="0"/>
              <a:t>It is not clear who would be liable if the third party does not pass the information to the transferee</a:t>
            </a:r>
          </a:p>
          <a:p>
            <a:r>
              <a:rPr lang="en-GB" dirty="0"/>
              <a:t>It may be appropriate in certain circumstances to seek an indemnity from the third party</a:t>
            </a:r>
          </a:p>
          <a:p>
            <a:r>
              <a:rPr lang="en-GB" dirty="0"/>
              <a:t>The transferor may be able to assume that it is sufficient for the purposes of imputing knowledge to the transferee to pass on information to the transferee's advisers. It is unclear whether this will satisfy the transferor's obligations under TUPE.</a:t>
            </a:r>
          </a:p>
          <a:p>
            <a:endParaRPr lang="en-GB" dirty="0"/>
          </a:p>
        </p:txBody>
      </p:sp>
      <p:sp>
        <p:nvSpPr>
          <p:cNvPr id="4" name="Slide Number Placeholder 3"/>
          <p:cNvSpPr>
            <a:spLocks noGrp="1"/>
          </p:cNvSpPr>
          <p:nvPr>
            <p:ph type="sldNum" sz="quarter" idx="5"/>
          </p:nvPr>
        </p:nvSpPr>
        <p:spPr/>
        <p:txBody>
          <a:bodyPr/>
          <a:lstStyle/>
          <a:p>
            <a:fld id="{703C78D4-3E6E-7541-B5CD-7881E3C09CC6}" type="slidenum">
              <a:rPr lang="en-GB" smtClean="0"/>
              <a:t>53</a:t>
            </a:fld>
            <a:endParaRPr lang="en-GB"/>
          </a:p>
        </p:txBody>
      </p:sp>
    </p:spTree>
    <p:extLst>
      <p:ext uri="{BB962C8B-B14F-4D97-AF65-F5344CB8AC3E}">
        <p14:creationId xmlns:p14="http://schemas.microsoft.com/office/powerpoint/2010/main" val="12832216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33824" y="2225277"/>
            <a:ext cx="8168098" cy="1359090"/>
          </a:xfrm>
        </p:spPr>
        <p:txBody>
          <a:bodyPr anchor="t" anchorCtr="0"/>
          <a:lstStyle>
            <a:lvl1pPr algn="l">
              <a:lnSpc>
                <a:spcPct val="92000"/>
              </a:lnSpc>
              <a:defRPr sz="4800" b="1" i="0">
                <a:solidFill>
                  <a:schemeClr val="tx1"/>
                </a:solidFill>
                <a:latin typeface="+mj-lt"/>
              </a:defRPr>
            </a:lvl1pPr>
          </a:lstStyle>
          <a:p>
            <a:r>
              <a:rPr lang="en-US"/>
              <a:t>Click to edit Master title style</a:t>
            </a:r>
            <a:endParaRPr lang="en-US" dirty="0"/>
          </a:p>
        </p:txBody>
      </p:sp>
      <p:sp>
        <p:nvSpPr>
          <p:cNvPr id="3" name="Subtitle 2"/>
          <p:cNvSpPr>
            <a:spLocks noGrp="1"/>
          </p:cNvSpPr>
          <p:nvPr>
            <p:ph type="subTitle" idx="1"/>
          </p:nvPr>
        </p:nvSpPr>
        <p:spPr>
          <a:xfrm>
            <a:off x="644415" y="3559978"/>
            <a:ext cx="8157142" cy="1359090"/>
          </a:xfrm>
        </p:spPr>
        <p:txBody>
          <a:bodyPr wrap="square" anchor="t">
            <a:spAutoFit/>
          </a:bodyPr>
          <a:lstStyle>
            <a:lvl1pPr marL="0" indent="0" algn="l">
              <a:lnSpc>
                <a:spcPct val="92000"/>
              </a:lnSpc>
              <a:buNone/>
              <a:defRPr sz="4800" b="0">
                <a:solidFill>
                  <a:schemeClr val="tx1"/>
                </a:solidFill>
              </a:defRPr>
            </a:lvl1pPr>
            <a:lvl2pPr marL="609600" indent="0" algn="ctr">
              <a:buNone/>
              <a:defRPr sz="2667"/>
            </a:lvl2pPr>
            <a:lvl3pPr marL="1219200" indent="0" algn="ctr">
              <a:buNone/>
              <a:defRPr sz="2400"/>
            </a:lvl3pPr>
            <a:lvl4pPr marL="1828800" indent="0" algn="ctr">
              <a:buNone/>
              <a:defRPr sz="2133"/>
            </a:lvl4pPr>
            <a:lvl5pPr marL="2438400" indent="0" algn="ctr">
              <a:buNone/>
              <a:defRPr sz="2133"/>
            </a:lvl5pPr>
            <a:lvl6pPr marL="3048000" indent="0" algn="ctr">
              <a:buNone/>
              <a:defRPr sz="2133"/>
            </a:lvl6pPr>
            <a:lvl7pPr marL="3657600" indent="0" algn="ctr">
              <a:buNone/>
              <a:defRPr sz="2133"/>
            </a:lvl7pPr>
            <a:lvl8pPr marL="4267200" indent="0" algn="ctr">
              <a:buNone/>
              <a:defRPr sz="2133"/>
            </a:lvl8pPr>
            <a:lvl9pPr marL="4876800" indent="0" algn="ctr">
              <a:buNone/>
              <a:defRPr sz="2133"/>
            </a:lvl9pPr>
          </a:lstStyle>
          <a:p>
            <a:r>
              <a:rPr lang="en-US"/>
              <a:t>Click to edit Master subtitle style</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4" cy="380753"/>
          </a:xfrm>
          <a:prstGeom prst="rect">
            <a:avLst/>
          </a:prstGeom>
        </p:spPr>
      </p:pic>
      <p:cxnSp>
        <p:nvCxnSpPr>
          <p:cNvPr id="11" name="Straight Connector 10">
            <a:extLst>
              <a:ext uri="{FF2B5EF4-FFF2-40B4-BE49-F238E27FC236}">
                <a16:creationId xmlns:a16="http://schemas.microsoft.com/office/drawing/2014/main" id="{4F98E3AA-1E86-8646-8B05-137B9C861405}"/>
              </a:ext>
            </a:extLst>
          </p:cNvPr>
          <p:cNvCxnSpPr>
            <a:cxnSpLocks/>
          </p:cNvCxnSpPr>
          <p:nvPr userDrawn="1"/>
        </p:nvCxnSpPr>
        <p:spPr>
          <a:xfrm>
            <a:off x="631257" y="4569048"/>
            <a:ext cx="2295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 Placeholder 7">
            <a:extLst>
              <a:ext uri="{FF2B5EF4-FFF2-40B4-BE49-F238E27FC236}">
                <a16:creationId xmlns:a16="http://schemas.microsoft.com/office/drawing/2014/main" id="{18810676-7FAE-AC49-8346-D249CC865932}"/>
              </a:ext>
            </a:extLst>
          </p:cNvPr>
          <p:cNvSpPr>
            <a:spLocks noGrp="1"/>
          </p:cNvSpPr>
          <p:nvPr>
            <p:ph type="body" sz="quarter" idx="12" hasCustomPrompt="1"/>
          </p:nvPr>
        </p:nvSpPr>
        <p:spPr>
          <a:xfrm>
            <a:off x="644012" y="4657085"/>
            <a:ext cx="2283036" cy="261983"/>
          </a:xfrm>
        </p:spPr>
        <p:txBody>
          <a:bodyPr/>
          <a:lstStyle>
            <a:lvl1pPr>
              <a:defRPr>
                <a:solidFill>
                  <a:schemeClr val="tx1"/>
                </a:solidFill>
              </a:defRPr>
            </a:lvl1pPr>
          </a:lstStyle>
          <a:p>
            <a:pPr lvl="0"/>
            <a:r>
              <a:rPr lang="en-US" dirty="0"/>
              <a:t>date</a:t>
            </a:r>
            <a:endParaRPr lang="en-GB" dirty="0"/>
          </a:p>
        </p:txBody>
      </p:sp>
      <p:sp>
        <p:nvSpPr>
          <p:cNvPr id="15" name="Text Placeholder 14">
            <a:extLst>
              <a:ext uri="{FF2B5EF4-FFF2-40B4-BE49-F238E27FC236}">
                <a16:creationId xmlns:a16="http://schemas.microsoft.com/office/drawing/2014/main" id="{724F486E-DE77-1843-BD39-44AF3B3506E0}"/>
              </a:ext>
            </a:extLst>
          </p:cNvPr>
          <p:cNvSpPr>
            <a:spLocks noGrp="1"/>
          </p:cNvSpPr>
          <p:nvPr>
            <p:ph type="body" sz="quarter" idx="13"/>
          </p:nvPr>
        </p:nvSpPr>
        <p:spPr>
          <a:xfrm>
            <a:off x="638727" y="5144848"/>
            <a:ext cx="2828100"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2">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GB"/>
              <a:t>© 2020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4" cy="380753"/>
          </a:xfrm>
          <a:prstGeom prst="rect">
            <a:avLst/>
          </a:prstGeom>
        </p:spPr>
      </p:pic>
      <p:sp>
        <p:nvSpPr>
          <p:cNvPr id="7" name="Title 1">
            <a:extLst>
              <a:ext uri="{FF2B5EF4-FFF2-40B4-BE49-F238E27FC236}">
                <a16:creationId xmlns:a16="http://schemas.microsoft.com/office/drawing/2014/main" id="{EEC36FD5-ECBC-AF4D-9AE4-6E8B8B5399F3}"/>
              </a:ext>
            </a:extLst>
          </p:cNvPr>
          <p:cNvSpPr>
            <a:spLocks noGrp="1"/>
          </p:cNvSpPr>
          <p:nvPr>
            <p:ph type="ctrTitle"/>
          </p:nvPr>
        </p:nvSpPr>
        <p:spPr>
          <a:xfrm>
            <a:off x="633824" y="2225277"/>
            <a:ext cx="8168098" cy="1359090"/>
          </a:xfrm>
        </p:spPr>
        <p:txBody>
          <a:bodyPr anchor="t" anchorCtr="0"/>
          <a:lstStyle>
            <a:lvl1pPr algn="l">
              <a:lnSpc>
                <a:spcPct val="92000"/>
              </a:lnSpc>
              <a:defRPr sz="4800" b="1" i="0">
                <a:solidFill>
                  <a:schemeClr val="tx1"/>
                </a:solidFill>
                <a:latin typeface="+mj-lt"/>
              </a:defRPr>
            </a:lvl1pPr>
          </a:lstStyle>
          <a:p>
            <a:r>
              <a:rPr lang="en-US"/>
              <a:t>Click to edit Master title style</a:t>
            </a:r>
            <a:endParaRPr lang="en-US" dirty="0"/>
          </a:p>
        </p:txBody>
      </p:sp>
      <p:sp>
        <p:nvSpPr>
          <p:cNvPr id="8" name="Subtitle 2">
            <a:extLst>
              <a:ext uri="{FF2B5EF4-FFF2-40B4-BE49-F238E27FC236}">
                <a16:creationId xmlns:a16="http://schemas.microsoft.com/office/drawing/2014/main" id="{04D4E74E-0012-3040-949B-752A4C805B4A}"/>
              </a:ext>
            </a:extLst>
          </p:cNvPr>
          <p:cNvSpPr>
            <a:spLocks noGrp="1"/>
          </p:cNvSpPr>
          <p:nvPr>
            <p:ph type="subTitle" idx="1"/>
          </p:nvPr>
        </p:nvSpPr>
        <p:spPr>
          <a:xfrm>
            <a:off x="644415" y="3559978"/>
            <a:ext cx="8157142" cy="1359090"/>
          </a:xfrm>
        </p:spPr>
        <p:txBody>
          <a:bodyPr wrap="square" anchor="t">
            <a:spAutoFit/>
          </a:bodyPr>
          <a:lstStyle>
            <a:lvl1pPr marL="0" indent="0" algn="l">
              <a:lnSpc>
                <a:spcPct val="92000"/>
              </a:lnSpc>
              <a:buNone/>
              <a:defRPr sz="4800" b="0">
                <a:solidFill>
                  <a:schemeClr val="tx1"/>
                </a:solidFill>
              </a:defRPr>
            </a:lvl1pPr>
            <a:lvl2pPr marL="609600" indent="0" algn="ctr">
              <a:buNone/>
              <a:defRPr sz="2667"/>
            </a:lvl2pPr>
            <a:lvl3pPr marL="1219200" indent="0" algn="ctr">
              <a:buNone/>
              <a:defRPr sz="2400"/>
            </a:lvl3pPr>
            <a:lvl4pPr marL="1828800" indent="0" algn="ctr">
              <a:buNone/>
              <a:defRPr sz="2133"/>
            </a:lvl4pPr>
            <a:lvl5pPr marL="2438400" indent="0" algn="ctr">
              <a:buNone/>
              <a:defRPr sz="2133"/>
            </a:lvl5pPr>
            <a:lvl6pPr marL="3048000" indent="0" algn="ctr">
              <a:buNone/>
              <a:defRPr sz="2133"/>
            </a:lvl6pPr>
            <a:lvl7pPr marL="3657600" indent="0" algn="ctr">
              <a:buNone/>
              <a:defRPr sz="2133"/>
            </a:lvl7pPr>
            <a:lvl8pPr marL="4267200" indent="0" algn="ctr">
              <a:buNone/>
              <a:defRPr sz="2133"/>
            </a:lvl8pPr>
            <a:lvl9pPr marL="4876800" indent="0" algn="ctr">
              <a:buNone/>
              <a:defRPr sz="2133"/>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D46A7401-EF49-6644-BF4B-3662228A4EEE}"/>
              </a:ext>
            </a:extLst>
          </p:cNvPr>
          <p:cNvCxnSpPr>
            <a:cxnSpLocks/>
          </p:cNvCxnSpPr>
          <p:nvPr userDrawn="1"/>
        </p:nvCxnSpPr>
        <p:spPr>
          <a:xfrm>
            <a:off x="631257" y="4569048"/>
            <a:ext cx="229579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2" name="Text Placeholder 7">
            <a:extLst>
              <a:ext uri="{FF2B5EF4-FFF2-40B4-BE49-F238E27FC236}">
                <a16:creationId xmlns:a16="http://schemas.microsoft.com/office/drawing/2014/main" id="{A223FA4B-1028-AF49-AE1F-0F64B3D8D348}"/>
              </a:ext>
            </a:extLst>
          </p:cNvPr>
          <p:cNvSpPr>
            <a:spLocks noGrp="1"/>
          </p:cNvSpPr>
          <p:nvPr>
            <p:ph type="body" sz="quarter" idx="12" hasCustomPrompt="1"/>
          </p:nvPr>
        </p:nvSpPr>
        <p:spPr>
          <a:xfrm>
            <a:off x="644012" y="4657085"/>
            <a:ext cx="2283036" cy="261983"/>
          </a:xfrm>
        </p:spPr>
        <p:txBody>
          <a:bodyPr/>
          <a:lstStyle>
            <a:lvl1pPr>
              <a:defRPr>
                <a:solidFill>
                  <a:schemeClr val="tx1"/>
                </a:solidFill>
              </a:defRPr>
            </a:lvl1pPr>
          </a:lstStyle>
          <a:p>
            <a:pPr lvl="0"/>
            <a:r>
              <a:rPr lang="en-US" dirty="0"/>
              <a:t>date</a:t>
            </a:r>
            <a:endParaRPr lang="en-GB" dirty="0"/>
          </a:p>
        </p:txBody>
      </p:sp>
      <p:sp>
        <p:nvSpPr>
          <p:cNvPr id="13" name="Text Placeholder 14">
            <a:extLst>
              <a:ext uri="{FF2B5EF4-FFF2-40B4-BE49-F238E27FC236}">
                <a16:creationId xmlns:a16="http://schemas.microsoft.com/office/drawing/2014/main" id="{B6D1BCC1-C66C-AE41-BC60-15F5BFC96623}"/>
              </a:ext>
            </a:extLst>
          </p:cNvPr>
          <p:cNvSpPr>
            <a:spLocks noGrp="1"/>
          </p:cNvSpPr>
          <p:nvPr>
            <p:ph type="body" sz="quarter" idx="13"/>
          </p:nvPr>
        </p:nvSpPr>
        <p:spPr>
          <a:xfrm>
            <a:off x="3180314" y="5144848"/>
            <a:ext cx="2434674"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4" name="Text Placeholder 14">
            <a:extLst>
              <a:ext uri="{FF2B5EF4-FFF2-40B4-BE49-F238E27FC236}">
                <a16:creationId xmlns:a16="http://schemas.microsoft.com/office/drawing/2014/main" id="{139757AE-9E90-4145-928E-608C85BD9064}"/>
              </a:ext>
            </a:extLst>
          </p:cNvPr>
          <p:cNvSpPr>
            <a:spLocks noGrp="1"/>
          </p:cNvSpPr>
          <p:nvPr>
            <p:ph type="body" sz="quarter" idx="14"/>
          </p:nvPr>
        </p:nvSpPr>
        <p:spPr>
          <a:xfrm>
            <a:off x="638727" y="5144848"/>
            <a:ext cx="2434674" cy="1230313"/>
          </a:xfrm>
        </p:spPr>
        <p:txBody>
          <a:bodyPr/>
          <a:lstStyle>
            <a:lvl2pPr>
              <a:defRPr i="1"/>
            </a:lvl2pPr>
            <a:lvl3pPr marL="0" indent="0">
              <a:buNone/>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Tree>
    <p:extLst>
      <p:ext uri="{BB962C8B-B14F-4D97-AF65-F5344CB8AC3E}">
        <p14:creationId xmlns:p14="http://schemas.microsoft.com/office/powerpoint/2010/main" val="25599983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31213-871B-F44C-9951-9B97A0A4F87B}"/>
              </a:ext>
            </a:extLst>
          </p:cNvPr>
          <p:cNvSpPr>
            <a:spLocks noGrp="1"/>
          </p:cNvSpPr>
          <p:nvPr>
            <p:ph type="title"/>
          </p:nvPr>
        </p:nvSpPr>
        <p:spPr/>
        <p:txBody>
          <a:bodyPr/>
          <a:lstStyle/>
          <a:p>
            <a:r>
              <a:rPr lang="en-US"/>
              <a:t>Click to edit Master title style</a:t>
            </a:r>
            <a:endParaRPr lang="en-GB"/>
          </a:p>
        </p:txBody>
      </p:sp>
      <p:sp>
        <p:nvSpPr>
          <p:cNvPr id="3" name="Footer Placeholder 2">
            <a:extLst>
              <a:ext uri="{FF2B5EF4-FFF2-40B4-BE49-F238E27FC236}">
                <a16:creationId xmlns:a16="http://schemas.microsoft.com/office/drawing/2014/main" id="{C8D6414B-4366-284C-8BC8-AFB7EB09D525}"/>
              </a:ext>
            </a:extLst>
          </p:cNvPr>
          <p:cNvSpPr>
            <a:spLocks noGrp="1"/>
          </p:cNvSpPr>
          <p:nvPr>
            <p:ph type="ftr" sz="quarter" idx="10"/>
          </p:nvPr>
        </p:nvSpPr>
        <p:spPr/>
        <p:txBody>
          <a:bodyPr/>
          <a:lstStyle/>
          <a:p>
            <a:r>
              <a:rPr lang="en-GB"/>
              <a:t>© 2020 Capital Law Limited</a:t>
            </a:r>
            <a:endParaRPr lang="en-GB" dirty="0"/>
          </a:p>
        </p:txBody>
      </p:sp>
      <p:sp>
        <p:nvSpPr>
          <p:cNvPr id="7" name="Text Placeholder 6">
            <a:extLst>
              <a:ext uri="{FF2B5EF4-FFF2-40B4-BE49-F238E27FC236}">
                <a16:creationId xmlns:a16="http://schemas.microsoft.com/office/drawing/2014/main" id="{EC80A52A-EFA5-8B4C-96C8-BF364FC6159B}"/>
              </a:ext>
            </a:extLst>
          </p:cNvPr>
          <p:cNvSpPr>
            <a:spLocks noGrp="1"/>
          </p:cNvSpPr>
          <p:nvPr>
            <p:ph type="body" sz="quarter" idx="11" hasCustomPrompt="1"/>
          </p:nvPr>
        </p:nvSpPr>
        <p:spPr>
          <a:xfrm>
            <a:off x="657224" y="1957388"/>
            <a:ext cx="14901864" cy="5757863"/>
          </a:xfrm>
        </p:spPr>
        <p:txBody>
          <a:bodyPr numCol="2" spcCol="360000"/>
          <a:lstStyle>
            <a:lvl1pPr marL="635000" indent="-635000">
              <a:spcAft>
                <a:spcPts val="1400"/>
              </a:spcAft>
              <a:buClr>
                <a:schemeClr val="accent3"/>
              </a:buClr>
              <a:buFont typeface="+mj-lt"/>
              <a:buNone/>
              <a:tabLst/>
              <a:defRPr sz="2400" b="0">
                <a:solidFill>
                  <a:schemeClr val="tx1"/>
                </a:solidFill>
              </a:defRPr>
            </a:lvl1pPr>
          </a:lstStyle>
          <a:p>
            <a:pPr lvl="0"/>
            <a:r>
              <a:rPr lang="en-US" dirty="0"/>
              <a:t>01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38013979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Large 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819E46A1-8E78-5442-849E-086C001DAEAF}"/>
              </a:ext>
            </a:extLst>
          </p:cNvPr>
          <p:cNvSpPr>
            <a:spLocks noGrp="1"/>
          </p:cNvSpPr>
          <p:nvPr>
            <p:ph type="body" sz="quarter" idx="14"/>
          </p:nvPr>
        </p:nvSpPr>
        <p:spPr>
          <a:xfrm>
            <a:off x="8258175" y="1971347"/>
            <a:ext cx="7386638" cy="5543550"/>
          </a:xfrm>
        </p:spPr>
        <p:txBody>
          <a:bodyPr/>
          <a:lstStyle>
            <a:lvl1pPr>
              <a:spcAft>
                <a:spcPts val="1050"/>
              </a:spcAft>
              <a:defRPr sz="2400">
                <a:solidFill>
                  <a:schemeClr val="tx1"/>
                </a:solidFill>
              </a:defRPr>
            </a:lvl1pPr>
            <a:lvl2pPr marL="0" indent="0">
              <a:spcAft>
                <a:spcPts val="1050"/>
              </a:spcAft>
              <a:buFont typeface="Arial" panose="020B0604020202020204" pitchFamily="34" charset="0"/>
              <a:buNone/>
              <a:defRPr sz="2400" b="0"/>
            </a:lvl2pPr>
            <a:lvl3pPr marL="324000" indent="-324000">
              <a:spcAft>
                <a:spcPts val="1050"/>
              </a:spcAft>
              <a:defRPr sz="2400" b="0"/>
            </a:lvl3pPr>
            <a:lvl4pPr marL="342900" indent="-342900">
              <a:spcAft>
                <a:spcPts val="1050"/>
              </a:spcAft>
              <a:buFont typeface=".AppleSystemUIFont"/>
              <a:buChar char="—"/>
              <a:defRPr sz="2400" b="1"/>
            </a:lvl4pPr>
            <a:lvl5pPr>
              <a:spcAft>
                <a:spcPts val="1050"/>
              </a:spcAft>
              <a:defRPr sz="2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Tree>
    <p:extLst>
      <p:ext uri="{BB962C8B-B14F-4D97-AF65-F5344CB8AC3E}">
        <p14:creationId xmlns:p14="http://schemas.microsoft.com/office/powerpoint/2010/main" val="2390431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arge Title, content and logo">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10" name="Text Placeholder 9">
            <a:extLst>
              <a:ext uri="{FF2B5EF4-FFF2-40B4-BE49-F238E27FC236}">
                <a16:creationId xmlns:a16="http://schemas.microsoft.com/office/drawing/2014/main" id="{819E46A1-8E78-5442-849E-086C001DAEAF}"/>
              </a:ext>
            </a:extLst>
          </p:cNvPr>
          <p:cNvSpPr>
            <a:spLocks noGrp="1"/>
          </p:cNvSpPr>
          <p:nvPr>
            <p:ph type="body" sz="quarter" idx="14"/>
          </p:nvPr>
        </p:nvSpPr>
        <p:spPr>
          <a:xfrm>
            <a:off x="10815637" y="1971347"/>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1" name="Picture Placeholder 10">
            <a:extLst>
              <a:ext uri="{FF2B5EF4-FFF2-40B4-BE49-F238E27FC236}">
                <a16:creationId xmlns:a16="http://schemas.microsoft.com/office/drawing/2014/main" id="{B30A7DD4-3CBD-F246-BC53-6BEBEA133B3A}"/>
              </a:ext>
            </a:extLst>
          </p:cNvPr>
          <p:cNvSpPr>
            <a:spLocks noGrp="1"/>
          </p:cNvSpPr>
          <p:nvPr>
            <p:ph type="pic" sz="quarter" idx="15"/>
          </p:nvPr>
        </p:nvSpPr>
        <p:spPr>
          <a:xfrm>
            <a:off x="8262257" y="2037805"/>
            <a:ext cx="2279469" cy="1534069"/>
          </a:xfrm>
        </p:spPr>
        <p:txBody>
          <a:bodyPr/>
          <a:lstStyle>
            <a:lvl1pPr>
              <a:defRPr b="0">
                <a:solidFill>
                  <a:schemeClr val="tx1"/>
                </a:solidFill>
              </a:defRPr>
            </a:lvl1pPr>
          </a:lstStyle>
          <a:p>
            <a:r>
              <a:rPr lang="en-US"/>
              <a:t>Click icon to add picture</a:t>
            </a:r>
            <a:endParaRPr lang="en-GB"/>
          </a:p>
        </p:txBody>
      </p:sp>
      <p:sp>
        <p:nvSpPr>
          <p:cNvPr id="13" name="Text Placeholder 9">
            <a:extLst>
              <a:ext uri="{FF2B5EF4-FFF2-40B4-BE49-F238E27FC236}">
                <a16:creationId xmlns:a16="http://schemas.microsoft.com/office/drawing/2014/main" id="{1DA8D82E-AEB3-3A45-A5CB-6EB9FF9F0538}"/>
              </a:ext>
            </a:extLst>
          </p:cNvPr>
          <p:cNvSpPr>
            <a:spLocks noGrp="1"/>
          </p:cNvSpPr>
          <p:nvPr>
            <p:ph type="body" sz="quarter" idx="16"/>
          </p:nvPr>
        </p:nvSpPr>
        <p:spPr>
          <a:xfrm>
            <a:off x="10815637" y="3774022"/>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4" name="Picture Placeholder 10">
            <a:extLst>
              <a:ext uri="{FF2B5EF4-FFF2-40B4-BE49-F238E27FC236}">
                <a16:creationId xmlns:a16="http://schemas.microsoft.com/office/drawing/2014/main" id="{71A40A3F-DB43-0746-9BDF-2279BF951BC4}"/>
              </a:ext>
            </a:extLst>
          </p:cNvPr>
          <p:cNvSpPr>
            <a:spLocks noGrp="1"/>
          </p:cNvSpPr>
          <p:nvPr>
            <p:ph type="pic" sz="quarter" idx="17"/>
          </p:nvPr>
        </p:nvSpPr>
        <p:spPr>
          <a:xfrm>
            <a:off x="8262257" y="3840480"/>
            <a:ext cx="2279469" cy="1534069"/>
          </a:xfrm>
        </p:spPr>
        <p:txBody>
          <a:bodyPr/>
          <a:lstStyle>
            <a:lvl1pPr>
              <a:defRPr b="0">
                <a:solidFill>
                  <a:schemeClr val="tx1"/>
                </a:solidFill>
              </a:defRPr>
            </a:lvl1pPr>
          </a:lstStyle>
          <a:p>
            <a:r>
              <a:rPr lang="en-US"/>
              <a:t>Click icon to add picture</a:t>
            </a:r>
            <a:endParaRPr lang="en-GB"/>
          </a:p>
        </p:txBody>
      </p:sp>
      <p:sp>
        <p:nvSpPr>
          <p:cNvPr id="15" name="Text Placeholder 9">
            <a:extLst>
              <a:ext uri="{FF2B5EF4-FFF2-40B4-BE49-F238E27FC236}">
                <a16:creationId xmlns:a16="http://schemas.microsoft.com/office/drawing/2014/main" id="{BB65BB96-9728-4C43-BE5A-54FDF86B3593}"/>
              </a:ext>
            </a:extLst>
          </p:cNvPr>
          <p:cNvSpPr>
            <a:spLocks noGrp="1"/>
          </p:cNvSpPr>
          <p:nvPr>
            <p:ph type="body" sz="quarter" idx="18"/>
          </p:nvPr>
        </p:nvSpPr>
        <p:spPr>
          <a:xfrm>
            <a:off x="10815637" y="5576696"/>
            <a:ext cx="4829175" cy="986166"/>
          </a:xfrm>
        </p:spPr>
        <p:txBody>
          <a:bodyPr/>
          <a:lstStyle>
            <a:lvl1pPr>
              <a:defRPr sz="2400" b="0" i="1">
                <a:solidFill>
                  <a:schemeClr val="tx1"/>
                </a:solidFill>
              </a:defRPr>
            </a:lvl1pPr>
            <a:lvl2pPr marL="0" indent="0">
              <a:buFont typeface="Arial" panose="020B0604020202020204" pitchFamily="34" charset="0"/>
              <a:buNone/>
              <a:defRPr sz="2400" b="0"/>
            </a:lvl2pPr>
            <a:lvl3pPr marL="324000" indent="-324000">
              <a:defRPr sz="2400" b="0"/>
            </a:lvl3pPr>
            <a:lvl4pPr marL="342900" indent="-342900">
              <a:buFont typeface=".AppleSystemUIFont"/>
              <a:buChar char="—"/>
              <a:defRPr sz="2400" b="1"/>
            </a:lvl4pPr>
            <a:lvl5pPr>
              <a:defRPr sz="2400"/>
            </a:lvl5pPr>
          </a:lstStyle>
          <a:p>
            <a:pPr lvl="0"/>
            <a:r>
              <a:rPr lang="en-US"/>
              <a:t>Click to edit Master text styles</a:t>
            </a:r>
          </a:p>
          <a:p>
            <a:pPr lvl="1"/>
            <a:r>
              <a:rPr lang="en-US"/>
              <a:t>Second level</a:t>
            </a:r>
          </a:p>
        </p:txBody>
      </p:sp>
      <p:sp>
        <p:nvSpPr>
          <p:cNvPr id="16" name="Picture Placeholder 10">
            <a:extLst>
              <a:ext uri="{FF2B5EF4-FFF2-40B4-BE49-F238E27FC236}">
                <a16:creationId xmlns:a16="http://schemas.microsoft.com/office/drawing/2014/main" id="{E28A0DD3-F4D7-7E4B-ABE2-85198553A9C1}"/>
              </a:ext>
            </a:extLst>
          </p:cNvPr>
          <p:cNvSpPr>
            <a:spLocks noGrp="1"/>
          </p:cNvSpPr>
          <p:nvPr>
            <p:ph type="pic" sz="quarter" idx="19"/>
          </p:nvPr>
        </p:nvSpPr>
        <p:spPr>
          <a:xfrm>
            <a:off x="8262257" y="5643154"/>
            <a:ext cx="2279469" cy="1534069"/>
          </a:xfrm>
        </p:spPr>
        <p:txBody>
          <a:bodyPr/>
          <a:lstStyle>
            <a:lvl1pPr>
              <a:defRPr b="0">
                <a:solidFill>
                  <a:schemeClr val="tx1"/>
                </a:solidFill>
              </a:defRPr>
            </a:lvl1pPr>
          </a:lstStyle>
          <a:p>
            <a:r>
              <a:rPr lang="en-US"/>
              <a:t>Click icon to add picture</a:t>
            </a:r>
            <a:endParaRPr lang="en-GB"/>
          </a:p>
        </p:txBody>
      </p:sp>
    </p:spTree>
    <p:extLst>
      <p:ext uri="{BB962C8B-B14F-4D97-AF65-F5344CB8AC3E}">
        <p14:creationId xmlns:p14="http://schemas.microsoft.com/office/powerpoint/2010/main" val="31875285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arge Title and 2 col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8263735" y="1996192"/>
            <a:ext cx="3600000" cy="5855035"/>
          </a:xfrm>
        </p:spPr>
        <p:txBody>
          <a:bodyPr/>
          <a:lstStyle>
            <a:lvl1pPr>
              <a:spcAft>
                <a:spcPts val="1050"/>
              </a:spcAft>
              <a:defRPr>
                <a:solidFill>
                  <a:schemeClr val="tx1"/>
                </a:solidFill>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12072173" y="1996192"/>
            <a:ext cx="3600000" cy="5855035"/>
          </a:xfrm>
        </p:spPr>
        <p:txBody>
          <a:bodyPr/>
          <a:lstStyle>
            <a:lvl1pPr>
              <a:spcAft>
                <a:spcPts val="1050"/>
              </a:spcAft>
              <a:defRPr>
                <a:solidFill>
                  <a:schemeClr val="tx1"/>
                </a:solidFill>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2">
            <a:extLst>
              <a:ext uri="{FF2B5EF4-FFF2-40B4-BE49-F238E27FC236}">
                <a16:creationId xmlns:a16="http://schemas.microsoft.com/office/drawing/2014/main" id="{942458AB-7C60-C241-AC53-51EF607B2EC8}"/>
              </a:ext>
            </a:extLst>
          </p:cNvPr>
          <p:cNvSpPr>
            <a:spLocks noGrp="1"/>
          </p:cNvSpPr>
          <p:nvPr>
            <p:ph idx="15"/>
          </p:nvPr>
        </p:nvSpPr>
        <p:spPr>
          <a:xfrm>
            <a:off x="633573" y="1972385"/>
            <a:ext cx="6667340" cy="5855035"/>
          </a:xfrm>
        </p:spPr>
        <p:txBody>
          <a:bodyPr/>
          <a:lstStyle>
            <a:lvl1pPr>
              <a:lnSpc>
                <a:spcPct val="91000"/>
              </a:lnSpc>
              <a:defRPr sz="4800" b="0" i="0">
                <a:solidFill>
                  <a:schemeClr val="accent3"/>
                </a:solidFill>
                <a:latin typeface="+mn-lt"/>
              </a:defRPr>
            </a:lvl1pPr>
            <a:lvl2pPr>
              <a:lnSpc>
                <a:spcPct val="91000"/>
              </a:lnSpc>
              <a:defRPr sz="4800" b="1" i="0">
                <a:solidFill>
                  <a:schemeClr val="accent3"/>
                </a:solidFill>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65160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Content and statem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8263735"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12072173"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Text Placeholder 5">
            <a:extLst>
              <a:ext uri="{FF2B5EF4-FFF2-40B4-BE49-F238E27FC236}">
                <a16:creationId xmlns:a16="http://schemas.microsoft.com/office/drawing/2014/main" id="{FFCC531C-CDCC-104E-889B-61BFCB3A345D}"/>
              </a:ext>
            </a:extLst>
          </p:cNvPr>
          <p:cNvSpPr>
            <a:spLocks noGrp="1"/>
          </p:cNvSpPr>
          <p:nvPr>
            <p:ph type="body" sz="quarter" idx="15"/>
          </p:nvPr>
        </p:nvSpPr>
        <p:spPr>
          <a:xfrm>
            <a:off x="636333" y="2032412"/>
            <a:ext cx="6888730" cy="5365750"/>
          </a:xfrm>
        </p:spPr>
        <p:txBody>
          <a:bodyPr/>
          <a:lstStyle>
            <a:lvl1pPr>
              <a:lnSpc>
                <a:spcPct val="87000"/>
              </a:lnSpc>
              <a:defRPr sz="5800" b="1" i="0">
                <a:solidFill>
                  <a:schemeClr val="accent3"/>
                </a:solidFill>
                <a:latin typeface="+mj-lt"/>
              </a:defRPr>
            </a:lvl1pPr>
          </a:lstStyle>
          <a:p>
            <a:pPr lvl="0"/>
            <a:r>
              <a:rPr lang="en-US"/>
              <a:t>Click to edit Master text styles</a:t>
            </a:r>
          </a:p>
        </p:txBody>
      </p:sp>
    </p:spTree>
    <p:extLst>
      <p:ext uri="{BB962C8B-B14F-4D97-AF65-F5344CB8AC3E}">
        <p14:creationId xmlns:p14="http://schemas.microsoft.com/office/powerpoint/2010/main" val="39206372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statem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6" name="Text Placeholder 5">
            <a:extLst>
              <a:ext uri="{FF2B5EF4-FFF2-40B4-BE49-F238E27FC236}">
                <a16:creationId xmlns:a16="http://schemas.microsoft.com/office/drawing/2014/main" id="{FFCC531C-CDCC-104E-889B-61BFCB3A345D}"/>
              </a:ext>
            </a:extLst>
          </p:cNvPr>
          <p:cNvSpPr>
            <a:spLocks noGrp="1"/>
          </p:cNvSpPr>
          <p:nvPr>
            <p:ph type="body" sz="quarter" idx="15"/>
          </p:nvPr>
        </p:nvSpPr>
        <p:spPr>
          <a:xfrm>
            <a:off x="636332" y="1986112"/>
            <a:ext cx="7662715" cy="5365750"/>
          </a:xfrm>
        </p:spPr>
        <p:txBody>
          <a:bodyPr/>
          <a:lstStyle>
            <a:lvl1pPr>
              <a:lnSpc>
                <a:spcPct val="87000"/>
              </a:lnSpc>
              <a:defRPr sz="6000" b="1" i="0">
                <a:solidFill>
                  <a:schemeClr val="accent3"/>
                </a:solidFill>
                <a:latin typeface="+mj-lt"/>
              </a:defRPr>
            </a:lvl1pPr>
          </a:lstStyle>
          <a:p>
            <a:pPr lvl="0"/>
            <a:r>
              <a:rPr lang="en-US"/>
              <a:t>Click to edit Master text styles</a:t>
            </a:r>
          </a:p>
        </p:txBody>
      </p:sp>
    </p:spTree>
    <p:extLst>
      <p:ext uri="{BB962C8B-B14F-4D97-AF65-F5344CB8AC3E}">
        <p14:creationId xmlns:p14="http://schemas.microsoft.com/office/powerpoint/2010/main" val="20019768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4249"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a:xfrm>
            <a:off x="633685" y="8240160"/>
            <a:ext cx="5486936" cy="184666"/>
          </a:xfrm>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4442687"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Content and graph">
    <p:bg>
      <p:bgPr>
        <a:solidFill>
          <a:schemeClr val="tx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4249"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
        <p:nvSpPr>
          <p:cNvPr id="8" name="Content Placeholder 2">
            <a:extLst>
              <a:ext uri="{FF2B5EF4-FFF2-40B4-BE49-F238E27FC236}">
                <a16:creationId xmlns:a16="http://schemas.microsoft.com/office/drawing/2014/main" id="{C275F8AA-0040-0940-A2D9-673DFF407996}"/>
              </a:ext>
            </a:extLst>
          </p:cNvPr>
          <p:cNvSpPr>
            <a:spLocks noGrp="1"/>
          </p:cNvSpPr>
          <p:nvPr>
            <p:ph idx="14"/>
          </p:nvPr>
        </p:nvSpPr>
        <p:spPr>
          <a:xfrm>
            <a:off x="4442687" y="1996192"/>
            <a:ext cx="3600000" cy="5855035"/>
          </a:xfrm>
        </p:spPr>
        <p:txBody>
          <a:bodyPr/>
          <a:lstStyle>
            <a:lvl1pPr>
              <a:spcAft>
                <a:spcPts val="1050"/>
              </a:spcAft>
              <a:defRPr/>
            </a:lvl1pPr>
            <a:lvl2pPr>
              <a:spcAft>
                <a:spcPts val="1050"/>
              </a:spcAft>
              <a:defRPr/>
            </a:lvl2pPr>
            <a:lvl3pPr>
              <a:spcAft>
                <a:spcPts val="1050"/>
              </a:spcAft>
              <a:defRPr/>
            </a:lvl3pPr>
            <a:lvl4pPr>
              <a:spcAft>
                <a:spcPts val="1050"/>
              </a:spcAft>
              <a:defRPr/>
            </a:lvl4pPr>
            <a:lvl5pPr>
              <a:spcAft>
                <a:spcPts val="1050"/>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0794496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large content">
    <p:spTree>
      <p:nvGrpSpPr>
        <p:cNvPr id="1" name=""/>
        <p:cNvGrpSpPr/>
        <p:nvPr/>
      </p:nvGrpSpPr>
      <p:grpSpPr>
        <a:xfrm>
          <a:off x="0" y="0"/>
          <a:ext cx="0" cy="0"/>
          <a:chOff x="0" y="0"/>
          <a:chExt cx="0" cy="0"/>
        </a:xfrm>
      </p:grpSpPr>
      <p:sp>
        <p:nvSpPr>
          <p:cNvPr id="2" name="Title 1"/>
          <p:cNvSpPr>
            <a:spLocks noGrp="1"/>
          </p:cNvSpPr>
          <p:nvPr>
            <p:ph type="title"/>
          </p:nvPr>
        </p:nvSpPr>
        <p:spPr>
          <a:xfrm>
            <a:off x="631257" y="729314"/>
            <a:ext cx="8875350" cy="491439"/>
          </a:xfrm>
        </p:spPr>
        <p:txBody>
          <a:bodyPr/>
          <a:lstStyle/>
          <a:p>
            <a:r>
              <a:rPr lang="en-US"/>
              <a:t>Click to edit Master title style</a:t>
            </a:r>
            <a:endParaRPr lang="en-US" dirty="0"/>
          </a:p>
        </p:txBody>
      </p:sp>
      <p:sp>
        <p:nvSpPr>
          <p:cNvPr id="3" name="Content Placeholder 2"/>
          <p:cNvSpPr>
            <a:spLocks noGrp="1"/>
          </p:cNvSpPr>
          <p:nvPr>
            <p:ph idx="1"/>
          </p:nvPr>
        </p:nvSpPr>
        <p:spPr>
          <a:xfrm>
            <a:off x="633573" y="1958097"/>
            <a:ext cx="9964474" cy="5855035"/>
          </a:xfrm>
        </p:spPr>
        <p:txBody>
          <a:bodyPr/>
          <a:lstStyle>
            <a:lvl1pPr>
              <a:defRPr sz="3400" b="1" i="0">
                <a:solidFill>
                  <a:schemeClr val="tx1"/>
                </a:solidFill>
                <a:latin typeface="+mn-lt"/>
              </a:defRPr>
            </a:lvl1pPr>
            <a:lvl2pPr>
              <a:defRPr sz="3400" b="0" i="0">
                <a:latin typeface="+mn-lt"/>
              </a:defRPr>
            </a:lvl2pPr>
            <a:lvl3pPr>
              <a:defRPr sz="3400">
                <a:latin typeface="+mn-lt"/>
              </a:defRPr>
            </a:lvl3pPr>
            <a:lvl4pPr>
              <a:defRPr sz="3400">
                <a:latin typeface="+mn-lt"/>
              </a:defRPr>
            </a:lvl4pPr>
            <a:lvl5pPr>
              <a:defRPr sz="340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GB"/>
              <a:t>© 2020 Capital Law Limited</a:t>
            </a:r>
            <a:endParaRPr lang="en-GB" dirty="0"/>
          </a:p>
        </p:txBody>
      </p:sp>
      <p:sp>
        <p:nvSpPr>
          <p:cNvPr id="7" name="Subtitle 2">
            <a:extLst>
              <a:ext uri="{FF2B5EF4-FFF2-40B4-BE49-F238E27FC236}">
                <a16:creationId xmlns:a16="http://schemas.microsoft.com/office/drawing/2014/main" id="{4E4DE799-F596-4544-97D0-FC7918CA6ACA}"/>
              </a:ext>
            </a:extLst>
          </p:cNvPr>
          <p:cNvSpPr>
            <a:spLocks noGrp="1"/>
          </p:cNvSpPr>
          <p:nvPr>
            <p:ph type="subTitle" idx="13"/>
          </p:nvPr>
        </p:nvSpPr>
        <p:spPr>
          <a:xfrm>
            <a:off x="634989" y="974532"/>
            <a:ext cx="8871618" cy="246221"/>
          </a:xfrm>
        </p:spPr>
        <p:txBody>
          <a:bodyPr wrap="square">
            <a:spAutoFit/>
          </a:bodyPr>
          <a:lstStyle>
            <a:lvl1pPr marL="0" indent="0" algn="l">
              <a:buNone/>
              <a:defRPr sz="1600" b="0">
                <a:solidFill>
                  <a:schemeClr val="tx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spTree>
    <p:extLst>
      <p:ext uri="{BB962C8B-B14F-4D97-AF65-F5344CB8AC3E}">
        <p14:creationId xmlns:p14="http://schemas.microsoft.com/office/powerpoint/2010/main" val="25614615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userDrawn="1">
  <p:cSld name="Dvider">
    <p:bg>
      <p:bgPr>
        <a:solidFill>
          <a:schemeClr val="accent3"/>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33824" y="2458577"/>
            <a:ext cx="10383945" cy="1606594"/>
          </a:xfrm>
        </p:spPr>
        <p:txBody>
          <a:bodyPr anchor="t" anchorCtr="0"/>
          <a:lstStyle>
            <a:lvl1pPr algn="l">
              <a:lnSpc>
                <a:spcPct val="87000"/>
              </a:lnSpc>
              <a:defRPr sz="12000" b="1" i="0">
                <a:solidFill>
                  <a:schemeClr val="bg1"/>
                </a:solidFill>
                <a:latin typeface="+mj-lt"/>
              </a:defRPr>
            </a:lvl1pPr>
          </a:lstStyle>
          <a:p>
            <a:r>
              <a:rPr lang="en-US"/>
              <a:t>Click to edit Master title style</a:t>
            </a:r>
            <a:endParaRPr lang="en-US" dirty="0"/>
          </a:p>
        </p:txBody>
      </p:sp>
      <p:sp>
        <p:nvSpPr>
          <p:cNvPr id="5" name="Footer Placeholder 4"/>
          <p:cNvSpPr>
            <a:spLocks noGrp="1"/>
          </p:cNvSpPr>
          <p:nvPr>
            <p:ph type="ftr" sz="quarter" idx="11"/>
          </p:nvPr>
        </p:nvSpPr>
        <p:spPr/>
        <p:txBody>
          <a:bodyPr/>
          <a:lstStyle>
            <a:lvl1pPr>
              <a:defRPr>
                <a:solidFill>
                  <a:schemeClr val="bg1"/>
                </a:solidFill>
              </a:defRPr>
            </a:lvl1pPr>
          </a:lstStyle>
          <a:p>
            <a:r>
              <a:rPr lang="en-GB"/>
              <a:t>© 2020 Capital Law Limited</a:t>
            </a:r>
            <a:endParaRPr lang="en-GB"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3" cy="380753"/>
          </a:xfrm>
          <a:prstGeom prst="rect">
            <a:avLst/>
          </a:prstGeom>
        </p:spPr>
      </p:pic>
      <p:cxnSp>
        <p:nvCxnSpPr>
          <p:cNvPr id="9" name="Straight Connector 8">
            <a:extLst>
              <a:ext uri="{FF2B5EF4-FFF2-40B4-BE49-F238E27FC236}">
                <a16:creationId xmlns:a16="http://schemas.microsoft.com/office/drawing/2014/main" id="{960472AB-B318-1849-B224-4EE07F1158D8}"/>
              </a:ext>
            </a:extLst>
          </p:cNvPr>
          <p:cNvCxnSpPr>
            <a:cxnSpLocks/>
          </p:cNvCxnSpPr>
          <p:nvPr userDrawn="1"/>
        </p:nvCxnSpPr>
        <p:spPr>
          <a:xfrm>
            <a:off x="631257" y="631949"/>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231BB2-D745-6F4E-9D1C-B15C1EFED922}"/>
              </a:ext>
            </a:extLst>
          </p:cNvPr>
          <p:cNvCxnSpPr>
            <a:cxnSpLocks/>
          </p:cNvCxnSpPr>
          <p:nvPr userDrawn="1"/>
        </p:nvCxnSpPr>
        <p:spPr>
          <a:xfrm>
            <a:off x="631257" y="8506873"/>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03294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Dvider 2">
    <p:bg>
      <p:bgPr>
        <a:solidFill>
          <a:schemeClr val="accent4"/>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31257" y="2504877"/>
            <a:ext cx="10189073" cy="803297"/>
          </a:xfrm>
        </p:spPr>
        <p:txBody>
          <a:bodyPr anchor="t" anchorCtr="0"/>
          <a:lstStyle>
            <a:lvl1pPr algn="l">
              <a:lnSpc>
                <a:spcPct val="87000"/>
              </a:lnSpc>
              <a:defRPr sz="6000" b="1" i="0">
                <a:solidFill>
                  <a:schemeClr val="bg1"/>
                </a:solidFill>
                <a:latin typeface="+mj-lt"/>
              </a:defRPr>
            </a:lvl1pPr>
          </a:lstStyle>
          <a:p>
            <a:r>
              <a:rPr lang="en-US"/>
              <a:t>Click to edit Master title style</a:t>
            </a:r>
            <a:endParaRPr lang="en-US" dirty="0"/>
          </a:p>
        </p:txBody>
      </p:sp>
      <p:pic>
        <p:nvPicPr>
          <p:cNvPr id="10" name="Picture 9">
            <a:extLst>
              <a:ext uri="{FF2B5EF4-FFF2-40B4-BE49-F238E27FC236}">
                <a16:creationId xmlns:a16="http://schemas.microsoft.com/office/drawing/2014/main" id="{8AC0F8F7-FBAC-D146-ABB5-D7CE936334DA}"/>
              </a:ext>
            </a:extLst>
          </p:cNvPr>
          <p:cNvPicPr>
            <a:picLocks noChangeAspect="1"/>
          </p:cNvPicPr>
          <p:nvPr userDrawn="1"/>
        </p:nvPicPr>
        <p:blipFill>
          <a:blip r:embed="rId2"/>
          <a:stretch>
            <a:fillRect/>
          </a:stretch>
        </p:blipFill>
        <p:spPr>
          <a:xfrm>
            <a:off x="640725" y="729460"/>
            <a:ext cx="1333353" cy="380753"/>
          </a:xfrm>
          <a:prstGeom prst="rect">
            <a:avLst/>
          </a:prstGeom>
        </p:spPr>
      </p:pic>
      <p:sp>
        <p:nvSpPr>
          <p:cNvPr id="8" name="Footer Placeholder 4">
            <a:extLst>
              <a:ext uri="{FF2B5EF4-FFF2-40B4-BE49-F238E27FC236}">
                <a16:creationId xmlns:a16="http://schemas.microsoft.com/office/drawing/2014/main" id="{5E4C052A-C4E1-3541-BA2D-FEF594B42853}"/>
              </a:ext>
            </a:extLst>
          </p:cNvPr>
          <p:cNvSpPr txBox="1">
            <a:spLocks/>
          </p:cNvSpPr>
          <p:nvPr userDrawn="1"/>
        </p:nvSpPr>
        <p:spPr>
          <a:xfrm>
            <a:off x="633685" y="8240160"/>
            <a:ext cx="5486936" cy="184666"/>
          </a:xfrm>
          <a:prstGeom prst="rect">
            <a:avLst/>
          </a:prstGeom>
        </p:spPr>
        <p:txBody>
          <a:bodyPr vert="horz" lIns="0" tIns="0" rIns="0" bIns="0" rtlCol="0" anchor="ctr">
            <a:spAutoFit/>
          </a:bodyPr>
          <a:lstStyle>
            <a:defPPr>
              <a:defRPr lang="en-US"/>
            </a:defPPr>
            <a:lvl1pPr marL="0" algn="l" defTabSz="1219200" rtl="0" eaLnBrk="1" latinLnBrk="0" hangingPunct="1">
              <a:defRPr sz="12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a:lstStyle>
          <a:p>
            <a:r>
              <a:rPr lang="en-GB" dirty="0">
                <a:solidFill>
                  <a:schemeClr val="bg1"/>
                </a:solidFill>
              </a:rPr>
              <a:t>© 2020 Capital Law Limited</a:t>
            </a:r>
          </a:p>
        </p:txBody>
      </p:sp>
      <p:cxnSp>
        <p:nvCxnSpPr>
          <p:cNvPr id="9" name="Straight Connector 8">
            <a:extLst>
              <a:ext uri="{FF2B5EF4-FFF2-40B4-BE49-F238E27FC236}">
                <a16:creationId xmlns:a16="http://schemas.microsoft.com/office/drawing/2014/main" id="{960472AB-B318-1849-B224-4EE07F1158D8}"/>
              </a:ext>
            </a:extLst>
          </p:cNvPr>
          <p:cNvCxnSpPr>
            <a:cxnSpLocks/>
          </p:cNvCxnSpPr>
          <p:nvPr userDrawn="1"/>
        </p:nvCxnSpPr>
        <p:spPr>
          <a:xfrm>
            <a:off x="631257" y="631949"/>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231BB2-D745-6F4E-9D1C-B15C1EFED922}"/>
              </a:ext>
            </a:extLst>
          </p:cNvPr>
          <p:cNvCxnSpPr>
            <a:cxnSpLocks/>
          </p:cNvCxnSpPr>
          <p:nvPr userDrawn="1"/>
        </p:nvCxnSpPr>
        <p:spPr>
          <a:xfrm>
            <a:off x="631257" y="8506873"/>
            <a:ext cx="14985587"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45247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Dvider">
    <p:bg>
      <p:bgPr>
        <a:solidFill>
          <a:srgbClr val="D6D1CA"/>
        </a:solid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lvl1pPr>
              <a:defRPr>
                <a:solidFill>
                  <a:schemeClr val="tx1"/>
                </a:solidFill>
              </a:defRPr>
            </a:lvl1pPr>
          </a:lstStyle>
          <a:p>
            <a:r>
              <a:rPr lang="en-GB"/>
              <a:t>© 2020 Capital Law Limited</a:t>
            </a:r>
            <a:endParaRPr lang="en-GB" dirty="0"/>
          </a:p>
        </p:txBody>
      </p:sp>
      <p:pic>
        <p:nvPicPr>
          <p:cNvPr id="11" name="Picture 10">
            <a:extLst>
              <a:ext uri="{FF2B5EF4-FFF2-40B4-BE49-F238E27FC236}">
                <a16:creationId xmlns:a16="http://schemas.microsoft.com/office/drawing/2014/main" id="{7CF09D3C-B006-5442-8D1A-4818BC22D5B2}"/>
              </a:ext>
            </a:extLst>
          </p:cNvPr>
          <p:cNvPicPr>
            <a:picLocks noChangeAspect="1"/>
          </p:cNvPicPr>
          <p:nvPr userDrawn="1"/>
        </p:nvPicPr>
        <p:blipFill>
          <a:blip r:embed="rId2"/>
          <a:stretch>
            <a:fillRect/>
          </a:stretch>
        </p:blipFill>
        <p:spPr>
          <a:xfrm>
            <a:off x="640725" y="729460"/>
            <a:ext cx="1333354" cy="380753"/>
          </a:xfrm>
          <a:prstGeom prst="rect">
            <a:avLst/>
          </a:prstGeom>
        </p:spPr>
      </p:pic>
      <p:sp>
        <p:nvSpPr>
          <p:cNvPr id="6" name="Title 1">
            <a:extLst>
              <a:ext uri="{FF2B5EF4-FFF2-40B4-BE49-F238E27FC236}">
                <a16:creationId xmlns:a16="http://schemas.microsoft.com/office/drawing/2014/main" id="{C78B413B-295E-1D49-B228-D082B6013891}"/>
              </a:ext>
            </a:extLst>
          </p:cNvPr>
          <p:cNvSpPr>
            <a:spLocks noGrp="1"/>
          </p:cNvSpPr>
          <p:nvPr>
            <p:ph type="ctrTitle"/>
          </p:nvPr>
        </p:nvSpPr>
        <p:spPr>
          <a:xfrm>
            <a:off x="633824" y="2458577"/>
            <a:ext cx="10383945" cy="1606594"/>
          </a:xfrm>
        </p:spPr>
        <p:txBody>
          <a:bodyPr anchor="t" anchorCtr="0"/>
          <a:lstStyle>
            <a:lvl1pPr algn="l">
              <a:lnSpc>
                <a:spcPct val="87000"/>
              </a:lnSpc>
              <a:defRPr sz="12000" b="1" i="0">
                <a:solidFill>
                  <a:schemeClr val="tx1"/>
                </a:solidFill>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28654087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31257" y="729314"/>
            <a:ext cx="4021850" cy="246221"/>
          </a:xfrm>
          <a:prstGeom prst="rect">
            <a:avLst/>
          </a:prstGeom>
        </p:spPr>
        <p:txBody>
          <a:bodyPr vert="horz" wrap="square" lIns="0" tIns="0" rIns="0" bIns="0" rtlCol="0" anchor="t">
            <a:spAutoFit/>
          </a:bodyPr>
          <a:lstStyle/>
          <a:p>
            <a:r>
              <a:rPr lang="en-US"/>
              <a:t>Click to edit Master title style</a:t>
            </a:r>
            <a:endParaRPr lang="en-US" dirty="0"/>
          </a:p>
        </p:txBody>
      </p:sp>
      <p:sp>
        <p:nvSpPr>
          <p:cNvPr id="3" name="Text Placeholder 2"/>
          <p:cNvSpPr>
            <a:spLocks noGrp="1"/>
          </p:cNvSpPr>
          <p:nvPr>
            <p:ph type="body" idx="1"/>
          </p:nvPr>
        </p:nvSpPr>
        <p:spPr>
          <a:xfrm>
            <a:off x="634249" y="1996193"/>
            <a:ext cx="3600000" cy="5801784"/>
          </a:xfrm>
          <a:prstGeom prst="rect">
            <a:avLst/>
          </a:prstGeom>
        </p:spPr>
        <p:txBody>
          <a:bodyPr vert="horz" lIns="0" tIns="0" rIns="0" bIns="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33685" y="8240160"/>
            <a:ext cx="5486936" cy="184666"/>
          </a:xfrm>
          <a:prstGeom prst="rect">
            <a:avLst/>
          </a:prstGeom>
        </p:spPr>
        <p:txBody>
          <a:bodyPr vert="horz" lIns="0" tIns="0" rIns="0" bIns="0" rtlCol="0" anchor="ctr">
            <a:spAutoFit/>
          </a:bodyPr>
          <a:lstStyle>
            <a:lvl1pPr algn="l">
              <a:defRPr sz="1200">
                <a:solidFill>
                  <a:schemeClr val="tx1"/>
                </a:solidFill>
              </a:defRPr>
            </a:lvl1pPr>
          </a:lstStyle>
          <a:p>
            <a:r>
              <a:rPr lang="en-GB"/>
              <a:t>© 2020 Capital Law Limited</a:t>
            </a:r>
            <a:endParaRPr lang="en-GB" dirty="0"/>
          </a:p>
        </p:txBody>
      </p:sp>
      <p:cxnSp>
        <p:nvCxnSpPr>
          <p:cNvPr id="9" name="Straight Connector 8">
            <a:extLst>
              <a:ext uri="{FF2B5EF4-FFF2-40B4-BE49-F238E27FC236}">
                <a16:creationId xmlns:a16="http://schemas.microsoft.com/office/drawing/2014/main" id="{96B8CF0A-056C-954C-B7C5-5FF3D3967816}"/>
              </a:ext>
            </a:extLst>
          </p:cNvPr>
          <p:cNvCxnSpPr>
            <a:cxnSpLocks/>
          </p:cNvCxnSpPr>
          <p:nvPr userDrawn="1"/>
        </p:nvCxnSpPr>
        <p:spPr>
          <a:xfrm>
            <a:off x="631257" y="631949"/>
            <a:ext cx="14985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1C77F08E-A8DE-344E-8B35-65E3BC9261F1}"/>
              </a:ext>
            </a:extLst>
          </p:cNvPr>
          <p:cNvCxnSpPr>
            <a:cxnSpLocks/>
          </p:cNvCxnSpPr>
          <p:nvPr userDrawn="1"/>
        </p:nvCxnSpPr>
        <p:spPr>
          <a:xfrm>
            <a:off x="631257" y="8506873"/>
            <a:ext cx="14985587"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2521631"/>
      </p:ext>
    </p:extLst>
  </p:cSld>
  <p:clrMap bg1="lt1" tx1="dk1" bg2="lt2" tx2="dk2" accent1="accent1" accent2="accent2" accent3="accent3" accent4="accent4" accent5="accent5" accent6="accent6" hlink="hlink" folHlink="folHlink"/>
  <p:sldLayoutIdLst>
    <p:sldLayoutId id="2147483661" r:id="rId1"/>
    <p:sldLayoutId id="2147483663" r:id="rId2"/>
    <p:sldLayoutId id="2147483672" r:id="rId3"/>
    <p:sldLayoutId id="2147483673" r:id="rId4"/>
    <p:sldLayoutId id="2147483674" r:id="rId5"/>
    <p:sldLayoutId id="2147483675" r:id="rId6"/>
    <p:sldLayoutId id="2147483664" r:id="rId7"/>
    <p:sldLayoutId id="2147483666" r:id="rId8"/>
    <p:sldLayoutId id="2147483662" r:id="rId9"/>
    <p:sldLayoutId id="2147483667" r:id="rId10"/>
    <p:sldLayoutId id="2147483668" r:id="rId11"/>
    <p:sldLayoutId id="2147483669" r:id="rId12"/>
    <p:sldLayoutId id="2147483670" r:id="rId13"/>
    <p:sldLayoutId id="2147483671" r:id="rId14"/>
  </p:sldLayoutIdLst>
  <p:hf sldNum="0" hdr="0" dt="0"/>
  <p:txStyles>
    <p:titleStyle>
      <a:lvl1pPr algn="l" defTabSz="1219200" rtl="0" eaLnBrk="1" latinLnBrk="0" hangingPunct="1">
        <a:lnSpc>
          <a:spcPct val="100000"/>
        </a:lnSpc>
        <a:spcBef>
          <a:spcPct val="0"/>
        </a:spcBef>
        <a:buNone/>
        <a:defRPr sz="1600" b="1" kern="1200">
          <a:solidFill>
            <a:schemeClr val="tx1"/>
          </a:solidFill>
          <a:latin typeface="+mj-lt"/>
          <a:ea typeface="+mj-ea"/>
          <a:cs typeface="+mj-cs"/>
        </a:defRPr>
      </a:lvl1pPr>
    </p:titleStyle>
    <p:bodyStyle>
      <a:lvl1pPr marL="0" indent="0" algn="l" defTabSz="1219200" rtl="0" eaLnBrk="1" latinLnBrk="0" hangingPunct="1">
        <a:lnSpc>
          <a:spcPct val="100000"/>
        </a:lnSpc>
        <a:spcBef>
          <a:spcPts val="0"/>
        </a:spcBef>
        <a:buFont typeface="Arial" panose="020B0604020202020204" pitchFamily="34" charset="0"/>
        <a:buNone/>
        <a:tabLst/>
        <a:defRPr sz="1600" b="1" kern="1200">
          <a:solidFill>
            <a:schemeClr val="accent3"/>
          </a:solidFill>
          <a:latin typeface="+mj-lt"/>
          <a:ea typeface="+mn-ea"/>
          <a:cs typeface="+mn-cs"/>
        </a:defRPr>
      </a:lvl1pPr>
      <a:lvl2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2pPr>
      <a:lvl3pPr marL="227013" indent="-227013" algn="l" defTabSz="1219200" rtl="0" eaLnBrk="1" latinLnBrk="0" hangingPunct="1">
        <a:lnSpc>
          <a:spcPct val="100000"/>
        </a:lnSpc>
        <a:spcBef>
          <a:spcPts val="0"/>
        </a:spcBef>
        <a:buFont typeface=".AppleSystemUIFont"/>
        <a:buChar char="—"/>
        <a:tabLst/>
        <a:defRPr sz="1600" b="1" kern="1200">
          <a:solidFill>
            <a:schemeClr val="tx1"/>
          </a:solidFill>
          <a:latin typeface="+mj-lt"/>
          <a:ea typeface="+mn-ea"/>
          <a:cs typeface="+mn-cs"/>
        </a:defRPr>
      </a:lvl3pPr>
      <a:lvl4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4pPr>
      <a:lvl5pPr marL="0" indent="0" algn="l" defTabSz="1219200" rtl="0" eaLnBrk="1" latinLnBrk="0" hangingPunct="1">
        <a:lnSpc>
          <a:spcPct val="100000"/>
        </a:lnSpc>
        <a:spcBef>
          <a:spcPts val="0"/>
        </a:spcBef>
        <a:buFont typeface="Arial" panose="020B0604020202020204" pitchFamily="34" charset="0"/>
        <a:buNone/>
        <a:tabLst/>
        <a:defRPr sz="1600" kern="1200">
          <a:solidFill>
            <a:schemeClr val="tx1"/>
          </a:solidFill>
          <a:latin typeface="+mn-lt"/>
          <a:ea typeface="+mn-ea"/>
          <a:cs typeface="+mn-cs"/>
        </a:defRPr>
      </a:lvl5pPr>
      <a:lvl6pPr marL="33528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6pPr>
      <a:lvl7pPr marL="39624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7pPr>
      <a:lvl8pPr marL="45720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8pPr>
      <a:lvl9pPr marL="5181600" indent="-304800" algn="l" defTabSz="1219200" rtl="0" eaLnBrk="1" latinLnBrk="0" hangingPunct="1">
        <a:lnSpc>
          <a:spcPct val="90000"/>
        </a:lnSpc>
        <a:spcBef>
          <a:spcPts val="667"/>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9200" rtl="0" eaLnBrk="1" latinLnBrk="0" hangingPunct="1">
        <a:defRPr sz="2400" kern="1200">
          <a:solidFill>
            <a:schemeClr val="tx1"/>
          </a:solidFill>
          <a:latin typeface="+mn-lt"/>
          <a:ea typeface="+mn-ea"/>
          <a:cs typeface="+mn-cs"/>
        </a:defRPr>
      </a:lvl1pPr>
      <a:lvl2pPr marL="609600" algn="l" defTabSz="1219200" rtl="0" eaLnBrk="1" latinLnBrk="0" hangingPunct="1">
        <a:defRPr sz="2400" kern="1200">
          <a:solidFill>
            <a:schemeClr val="tx1"/>
          </a:solidFill>
          <a:latin typeface="+mn-lt"/>
          <a:ea typeface="+mn-ea"/>
          <a:cs typeface="+mn-cs"/>
        </a:defRPr>
      </a:lvl2pPr>
      <a:lvl3pPr marL="1219200" algn="l" defTabSz="1219200" rtl="0" eaLnBrk="1" latinLnBrk="0" hangingPunct="1">
        <a:defRPr sz="2400" kern="1200">
          <a:solidFill>
            <a:schemeClr val="tx1"/>
          </a:solidFill>
          <a:latin typeface="+mn-lt"/>
          <a:ea typeface="+mn-ea"/>
          <a:cs typeface="+mn-cs"/>
        </a:defRPr>
      </a:lvl3pPr>
      <a:lvl4pPr marL="1828800" algn="l" defTabSz="1219200" rtl="0" eaLnBrk="1" latinLnBrk="0" hangingPunct="1">
        <a:defRPr sz="2400" kern="1200">
          <a:solidFill>
            <a:schemeClr val="tx1"/>
          </a:solidFill>
          <a:latin typeface="+mn-lt"/>
          <a:ea typeface="+mn-ea"/>
          <a:cs typeface="+mn-cs"/>
        </a:defRPr>
      </a:lvl4pPr>
      <a:lvl5pPr marL="2438400" algn="l" defTabSz="1219200" rtl="0" eaLnBrk="1" latinLnBrk="0" hangingPunct="1">
        <a:defRPr sz="2400" kern="1200">
          <a:solidFill>
            <a:schemeClr val="tx1"/>
          </a:solidFill>
          <a:latin typeface="+mn-lt"/>
          <a:ea typeface="+mn-ea"/>
          <a:cs typeface="+mn-cs"/>
        </a:defRPr>
      </a:lvl5pPr>
      <a:lvl6pPr marL="3048000" algn="l" defTabSz="1219200" rtl="0" eaLnBrk="1" latinLnBrk="0" hangingPunct="1">
        <a:defRPr sz="2400" kern="1200">
          <a:solidFill>
            <a:schemeClr val="tx1"/>
          </a:solidFill>
          <a:latin typeface="+mn-lt"/>
          <a:ea typeface="+mn-ea"/>
          <a:cs typeface="+mn-cs"/>
        </a:defRPr>
      </a:lvl6pPr>
      <a:lvl7pPr marL="3657600" algn="l" defTabSz="1219200" rtl="0" eaLnBrk="1" latinLnBrk="0" hangingPunct="1">
        <a:defRPr sz="2400" kern="1200">
          <a:solidFill>
            <a:schemeClr val="tx1"/>
          </a:solidFill>
          <a:latin typeface="+mn-lt"/>
          <a:ea typeface="+mn-ea"/>
          <a:cs typeface="+mn-cs"/>
        </a:defRPr>
      </a:lvl7pPr>
      <a:lvl8pPr marL="4267200" algn="l" defTabSz="1219200" rtl="0" eaLnBrk="1" latinLnBrk="0" hangingPunct="1">
        <a:defRPr sz="2400" kern="1200">
          <a:solidFill>
            <a:schemeClr val="tx1"/>
          </a:solidFill>
          <a:latin typeface="+mn-lt"/>
          <a:ea typeface="+mn-ea"/>
          <a:cs typeface="+mn-cs"/>
        </a:defRPr>
      </a:lvl8pPr>
      <a:lvl9pPr marL="4876800" algn="l" defTabSz="1219200"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8" Type="http://schemas.openxmlformats.org/officeDocument/2006/relationships/diagramData" Target="../diagrams/data3.xml"/><Relationship Id="rId13" Type="http://schemas.openxmlformats.org/officeDocument/2006/relationships/diagramData" Target="../diagrams/data4.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17" Type="http://schemas.microsoft.com/office/2007/relationships/diagramDrawing" Target="../diagrams/drawing4.xml"/><Relationship Id="rId2" Type="http://schemas.openxmlformats.org/officeDocument/2006/relationships/notesSlide" Target="../notesSlides/notesSlide6.xml"/><Relationship Id="rId16" Type="http://schemas.openxmlformats.org/officeDocument/2006/relationships/diagramColors" Target="../diagrams/colors4.xml"/><Relationship Id="rId1" Type="http://schemas.openxmlformats.org/officeDocument/2006/relationships/slideLayout" Target="../slideLayouts/slideLayout4.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5" Type="http://schemas.openxmlformats.org/officeDocument/2006/relationships/diagramQuickStyle" Target="../diagrams/quickStyle4.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 Id="rId14" Type="http://schemas.openxmlformats.org/officeDocument/2006/relationships/diagramLayout" Target="../diagrams/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ooter Placeholder 14">
            <a:extLst>
              <a:ext uri="{FF2B5EF4-FFF2-40B4-BE49-F238E27FC236}">
                <a16:creationId xmlns:a16="http://schemas.microsoft.com/office/drawing/2014/main" id="{1C054990-3DEC-1D48-B481-BDA2E40A450C}"/>
              </a:ext>
            </a:extLst>
          </p:cNvPr>
          <p:cNvSpPr>
            <a:spLocks noGrp="1"/>
          </p:cNvSpPr>
          <p:nvPr>
            <p:ph type="ftr" sz="quarter" idx="11"/>
          </p:nvPr>
        </p:nvSpPr>
        <p:spPr/>
        <p:txBody>
          <a:bodyPr/>
          <a:lstStyle/>
          <a:p>
            <a:r>
              <a:rPr lang="en-GB"/>
              <a:t>© 2020 Capital Law Limited</a:t>
            </a:r>
            <a:endParaRPr lang="en-GB" dirty="0"/>
          </a:p>
        </p:txBody>
      </p:sp>
      <p:sp>
        <p:nvSpPr>
          <p:cNvPr id="14" name="Title 20">
            <a:extLst>
              <a:ext uri="{FF2B5EF4-FFF2-40B4-BE49-F238E27FC236}">
                <a16:creationId xmlns:a16="http://schemas.microsoft.com/office/drawing/2014/main" id="{AD87713C-B03A-4F9C-896E-85FA4571F440}"/>
              </a:ext>
            </a:extLst>
          </p:cNvPr>
          <p:cNvSpPr>
            <a:spLocks noGrp="1"/>
          </p:cNvSpPr>
          <p:nvPr>
            <p:ph type="ctrTitle"/>
          </p:nvPr>
        </p:nvSpPr>
        <p:spPr>
          <a:xfrm>
            <a:off x="633685" y="2497166"/>
            <a:ext cx="8168098" cy="2038635"/>
          </a:xfrm>
        </p:spPr>
        <p:txBody>
          <a:bodyPr/>
          <a:lstStyle/>
          <a:p>
            <a:r>
              <a:rPr lang="en-GB" dirty="0"/>
              <a:t>Advanced Application of Employment Law</a:t>
            </a:r>
            <a:br>
              <a:rPr lang="en-GB" dirty="0"/>
            </a:br>
            <a:r>
              <a:rPr lang="en-GB" dirty="0"/>
              <a:t>2023/2024</a:t>
            </a:r>
          </a:p>
        </p:txBody>
      </p:sp>
      <p:pic>
        <p:nvPicPr>
          <p:cNvPr id="20" name="Picture 2" descr="University of Wales Trinity Saint David (@UWTSD) | Twitter">
            <a:extLst>
              <a:ext uri="{FF2B5EF4-FFF2-40B4-BE49-F238E27FC236}">
                <a16:creationId xmlns:a16="http://schemas.microsoft.com/office/drawing/2014/main" id="{B1306CC1-2DD0-4C8E-A788-C4ED0141A43E}"/>
              </a:ext>
            </a:extLst>
          </p:cNvPr>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8704173" y="1714869"/>
            <a:ext cx="3603228" cy="3603228"/>
          </a:xfrm>
          <a:prstGeom prst="rect">
            <a:avLst/>
          </a:prstGeom>
          <a:noFill/>
          <a:extLst>
            <a:ext uri="{909E8E84-426E-40DD-AFC4-6F175D3DCCD1}">
              <a14:hiddenFill xmlns:a14="http://schemas.microsoft.com/office/drawing/2010/main">
                <a:solidFill>
                  <a:srgbClr val="FFFFFF"/>
                </a:solidFill>
              </a14:hiddenFill>
            </a:ext>
          </a:extLst>
        </p:spPr>
      </p:pic>
      <p:pic>
        <p:nvPicPr>
          <p:cNvPr id="21" name="Picture 20">
            <a:extLst>
              <a:ext uri="{FF2B5EF4-FFF2-40B4-BE49-F238E27FC236}">
                <a16:creationId xmlns:a16="http://schemas.microsoft.com/office/drawing/2014/main" id="{F0108F81-A1DF-4A42-8A1F-3C90E810F52E}"/>
              </a:ext>
            </a:extLst>
          </p:cNvPr>
          <p:cNvPicPr>
            <a:picLocks noChangeAspect="1"/>
          </p:cNvPicPr>
          <p:nvPr/>
        </p:nvPicPr>
        <p:blipFill>
          <a:blip r:embed="rId3"/>
          <a:stretch>
            <a:fillRect/>
          </a:stretch>
        </p:blipFill>
        <p:spPr>
          <a:xfrm>
            <a:off x="12194363" y="2584070"/>
            <a:ext cx="3048264" cy="1475360"/>
          </a:xfrm>
          <a:prstGeom prst="rect">
            <a:avLst/>
          </a:prstGeom>
        </p:spPr>
      </p:pic>
    </p:spTree>
    <p:extLst>
      <p:ext uri="{BB962C8B-B14F-4D97-AF65-F5344CB8AC3E}">
        <p14:creationId xmlns:p14="http://schemas.microsoft.com/office/powerpoint/2010/main" val="21335155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Footer Placeholder 14">
            <a:extLst>
              <a:ext uri="{FF2B5EF4-FFF2-40B4-BE49-F238E27FC236}">
                <a16:creationId xmlns:a16="http://schemas.microsoft.com/office/drawing/2014/main" id="{1C054990-3DEC-1D48-B481-BDA2E40A450C}"/>
              </a:ext>
            </a:extLst>
          </p:cNvPr>
          <p:cNvSpPr>
            <a:spLocks noGrp="1"/>
          </p:cNvSpPr>
          <p:nvPr>
            <p:ph type="ftr" sz="quarter" idx="11"/>
          </p:nvPr>
        </p:nvSpPr>
        <p:spPr/>
        <p:txBody>
          <a:bodyPr/>
          <a:lstStyle/>
          <a:p>
            <a:r>
              <a:rPr lang="en-GB"/>
              <a:t>© 2020 Capital Law Limited</a:t>
            </a:r>
            <a:endParaRPr lang="en-GB" dirty="0"/>
          </a:p>
        </p:txBody>
      </p:sp>
      <p:sp>
        <p:nvSpPr>
          <p:cNvPr id="17" name="Text Placeholder 16">
            <a:extLst>
              <a:ext uri="{FF2B5EF4-FFF2-40B4-BE49-F238E27FC236}">
                <a16:creationId xmlns:a16="http://schemas.microsoft.com/office/drawing/2014/main" id="{A58AD08F-CB7E-6542-A5E3-B09DB09D43A9}"/>
              </a:ext>
            </a:extLst>
          </p:cNvPr>
          <p:cNvSpPr>
            <a:spLocks noGrp="1"/>
          </p:cNvSpPr>
          <p:nvPr>
            <p:ph type="body" sz="quarter" idx="12"/>
          </p:nvPr>
        </p:nvSpPr>
        <p:spPr/>
        <p:txBody>
          <a:bodyPr/>
          <a:lstStyle/>
          <a:p>
            <a:r>
              <a:rPr lang="en-GB" dirty="0"/>
              <a:t>13.03.2024</a:t>
            </a:r>
          </a:p>
        </p:txBody>
      </p:sp>
      <p:sp>
        <p:nvSpPr>
          <p:cNvPr id="13" name="Text Placeholder 12">
            <a:extLst>
              <a:ext uri="{FF2B5EF4-FFF2-40B4-BE49-F238E27FC236}">
                <a16:creationId xmlns:a16="http://schemas.microsoft.com/office/drawing/2014/main" id="{CD1298E1-C826-6246-8156-3DD0153072B1}"/>
              </a:ext>
            </a:extLst>
          </p:cNvPr>
          <p:cNvSpPr>
            <a:spLocks noGrp="1"/>
          </p:cNvSpPr>
          <p:nvPr>
            <p:ph type="body" sz="quarter" idx="14"/>
          </p:nvPr>
        </p:nvSpPr>
        <p:spPr/>
        <p:txBody>
          <a:bodyPr/>
          <a:lstStyle/>
          <a:p>
            <a:r>
              <a:rPr lang="en-GB" dirty="0"/>
              <a:t>David Sheppard</a:t>
            </a:r>
          </a:p>
          <a:p>
            <a:pPr lvl="1"/>
            <a:r>
              <a:rPr lang="en-GB" dirty="0"/>
              <a:t>Partner</a:t>
            </a:r>
          </a:p>
          <a:p>
            <a:pPr lvl="2"/>
            <a:r>
              <a:rPr lang="en-GB" dirty="0"/>
              <a:t>Employment </a:t>
            </a:r>
          </a:p>
          <a:p>
            <a:pPr lvl="2"/>
            <a:r>
              <a:rPr lang="en-GB" dirty="0"/>
              <a:t>Capital Law Ltd</a:t>
            </a:r>
          </a:p>
          <a:p>
            <a:endParaRPr lang="en-GB" dirty="0"/>
          </a:p>
        </p:txBody>
      </p:sp>
      <p:sp>
        <p:nvSpPr>
          <p:cNvPr id="14" name="Title 20">
            <a:extLst>
              <a:ext uri="{FF2B5EF4-FFF2-40B4-BE49-F238E27FC236}">
                <a16:creationId xmlns:a16="http://schemas.microsoft.com/office/drawing/2014/main" id="{9477C585-E566-4A76-855D-194796C0D196}"/>
              </a:ext>
            </a:extLst>
          </p:cNvPr>
          <p:cNvSpPr>
            <a:spLocks noGrp="1"/>
          </p:cNvSpPr>
          <p:nvPr>
            <p:ph type="ctrTitle"/>
          </p:nvPr>
        </p:nvSpPr>
        <p:spPr>
          <a:xfrm>
            <a:off x="633824" y="3038217"/>
            <a:ext cx="8168098" cy="679545"/>
          </a:xfrm>
        </p:spPr>
        <p:txBody>
          <a:bodyPr/>
          <a:lstStyle/>
          <a:p>
            <a:r>
              <a:rPr lang="en-GB" dirty="0"/>
              <a:t>Employment law</a:t>
            </a:r>
          </a:p>
        </p:txBody>
      </p:sp>
      <p:sp>
        <p:nvSpPr>
          <p:cNvPr id="16" name="Subtitle 22">
            <a:extLst>
              <a:ext uri="{FF2B5EF4-FFF2-40B4-BE49-F238E27FC236}">
                <a16:creationId xmlns:a16="http://schemas.microsoft.com/office/drawing/2014/main" id="{E5F6AA8F-D304-4790-A5F8-5F9AF3EDA985}"/>
              </a:ext>
            </a:extLst>
          </p:cNvPr>
          <p:cNvSpPr>
            <a:spLocks noGrp="1"/>
          </p:cNvSpPr>
          <p:nvPr>
            <p:ph type="subTitle" idx="1"/>
          </p:nvPr>
        </p:nvSpPr>
        <p:spPr>
          <a:xfrm>
            <a:off x="644780" y="3751760"/>
            <a:ext cx="8157142" cy="679545"/>
          </a:xfrm>
        </p:spPr>
        <p:txBody>
          <a:bodyPr/>
          <a:lstStyle/>
          <a:p>
            <a:r>
              <a:rPr lang="en-GB" b="1" dirty="0"/>
              <a:t>TUPE</a:t>
            </a:r>
            <a:endParaRPr lang="en-GB" dirty="0"/>
          </a:p>
        </p:txBody>
      </p:sp>
    </p:spTree>
    <p:extLst>
      <p:ext uri="{BB962C8B-B14F-4D97-AF65-F5344CB8AC3E}">
        <p14:creationId xmlns:p14="http://schemas.microsoft.com/office/powerpoint/2010/main" val="1514679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4F634F5-4CEA-8944-A4CF-0D701A22E1D5}"/>
              </a:ext>
            </a:extLst>
          </p:cNvPr>
          <p:cNvSpPr>
            <a:spLocks noGrp="1"/>
          </p:cNvSpPr>
          <p:nvPr>
            <p:ph type="title"/>
          </p:nvPr>
        </p:nvSpPr>
        <p:spPr>
          <a:xfrm>
            <a:off x="631257" y="729314"/>
            <a:ext cx="4021850" cy="246221"/>
          </a:xfrm>
        </p:spPr>
        <p:txBody>
          <a:bodyPr/>
          <a:lstStyle/>
          <a:p>
            <a:r>
              <a:rPr lang="en-GB" dirty="0"/>
              <a:t>Agenda</a:t>
            </a:r>
          </a:p>
        </p:txBody>
      </p:sp>
      <p:sp>
        <p:nvSpPr>
          <p:cNvPr id="2" name="Footer Placeholder 1">
            <a:extLst>
              <a:ext uri="{FF2B5EF4-FFF2-40B4-BE49-F238E27FC236}">
                <a16:creationId xmlns:a16="http://schemas.microsoft.com/office/drawing/2014/main" id="{8C9C4223-71BA-EE42-8977-9EA02C4F28B8}"/>
              </a:ext>
            </a:extLst>
          </p:cNvPr>
          <p:cNvSpPr>
            <a:spLocks noGrp="1"/>
          </p:cNvSpPr>
          <p:nvPr>
            <p:ph type="ftr" sz="quarter" idx="10"/>
          </p:nvPr>
        </p:nvSpPr>
        <p:spPr/>
        <p:txBody>
          <a:bodyPr/>
          <a:lstStyle/>
          <a:p>
            <a:r>
              <a:rPr lang="en-GB"/>
              <a:t>© 2020 Capital Law Limited</a:t>
            </a:r>
            <a:endParaRPr lang="en-GB" dirty="0"/>
          </a:p>
        </p:txBody>
      </p:sp>
      <p:sp>
        <p:nvSpPr>
          <p:cNvPr id="9" name="Text Placeholder 8">
            <a:extLst>
              <a:ext uri="{FF2B5EF4-FFF2-40B4-BE49-F238E27FC236}">
                <a16:creationId xmlns:a16="http://schemas.microsoft.com/office/drawing/2014/main" id="{28B216CC-4118-CC4D-BC42-F6B9C33CF96A}"/>
              </a:ext>
            </a:extLst>
          </p:cNvPr>
          <p:cNvSpPr>
            <a:spLocks noGrp="1"/>
          </p:cNvSpPr>
          <p:nvPr>
            <p:ph type="body" sz="quarter" idx="11"/>
          </p:nvPr>
        </p:nvSpPr>
        <p:spPr>
          <a:xfrm>
            <a:off x="657224" y="1957389"/>
            <a:ext cx="14901864" cy="3204920"/>
          </a:xfrm>
        </p:spPr>
        <p:txBody>
          <a:bodyPr spcCol="360000"/>
          <a:lstStyle/>
          <a:p>
            <a:pPr>
              <a:spcAft>
                <a:spcPts val="1400"/>
              </a:spcAft>
            </a:pPr>
            <a:r>
              <a:rPr lang="en-GB" dirty="0">
                <a:solidFill>
                  <a:schemeClr val="accent3"/>
                </a:solidFill>
              </a:rPr>
              <a:t>01</a:t>
            </a:r>
            <a:r>
              <a:rPr lang="en-GB" dirty="0"/>
              <a:t> 	What is TUPE?</a:t>
            </a:r>
          </a:p>
          <a:p>
            <a:r>
              <a:rPr lang="en-GB" dirty="0">
                <a:solidFill>
                  <a:schemeClr val="accent3"/>
                </a:solidFill>
              </a:rPr>
              <a:t>02 </a:t>
            </a:r>
            <a:r>
              <a:rPr lang="en-GB" dirty="0"/>
              <a:t>	When is there a TUPE transfer?</a:t>
            </a:r>
          </a:p>
          <a:p>
            <a:r>
              <a:rPr lang="en-GB" dirty="0">
                <a:solidFill>
                  <a:schemeClr val="accent3"/>
                </a:solidFill>
              </a:rPr>
              <a:t>03</a:t>
            </a:r>
            <a:r>
              <a:rPr lang="en-GB" dirty="0"/>
              <a:t>	Which employees transfer?</a:t>
            </a:r>
          </a:p>
          <a:p>
            <a:r>
              <a:rPr lang="en-GB" dirty="0">
                <a:solidFill>
                  <a:schemeClr val="accent3"/>
                </a:solidFill>
              </a:rPr>
              <a:t>04</a:t>
            </a:r>
            <a:r>
              <a:rPr lang="en-GB" dirty="0"/>
              <a:t>	Automatic transfer principle - protection of terms and conditions</a:t>
            </a:r>
          </a:p>
          <a:p>
            <a:r>
              <a:rPr lang="en-GB" dirty="0">
                <a:solidFill>
                  <a:schemeClr val="accent3"/>
                </a:solidFill>
              </a:rPr>
              <a:t>05 </a:t>
            </a:r>
            <a:r>
              <a:rPr lang="en-GB" dirty="0"/>
              <a:t>	Automatic transfer principle - protection from dismissal</a:t>
            </a:r>
          </a:p>
          <a:p>
            <a:r>
              <a:rPr lang="en-GB" dirty="0">
                <a:solidFill>
                  <a:schemeClr val="accent3"/>
                </a:solidFill>
              </a:rPr>
              <a:t>06 	</a:t>
            </a:r>
            <a:r>
              <a:rPr lang="en-GB" dirty="0"/>
              <a:t>Pension issues</a:t>
            </a:r>
          </a:p>
          <a:p>
            <a:r>
              <a:rPr lang="en-GB" dirty="0">
                <a:solidFill>
                  <a:srgbClr val="FF0000"/>
                </a:solidFill>
              </a:rPr>
              <a:t>07</a:t>
            </a:r>
            <a:r>
              <a:rPr lang="en-GB" dirty="0"/>
              <a:t>	Obligation to inform</a:t>
            </a:r>
          </a:p>
          <a:p>
            <a:endParaRPr lang="en-GB" dirty="0"/>
          </a:p>
          <a:p>
            <a:endParaRPr lang="en-GB" dirty="0"/>
          </a:p>
          <a:p>
            <a:r>
              <a:rPr lang="en-GB" dirty="0">
                <a:solidFill>
                  <a:srgbClr val="FF0000"/>
                </a:solidFill>
              </a:rPr>
              <a:t>08</a:t>
            </a:r>
            <a:r>
              <a:rPr lang="en-GB" dirty="0"/>
              <a:t>	Appropriate Representatives</a:t>
            </a:r>
          </a:p>
          <a:p>
            <a:r>
              <a:rPr lang="en-GB" dirty="0">
                <a:solidFill>
                  <a:srgbClr val="FF0000"/>
                </a:solidFill>
              </a:rPr>
              <a:t>09</a:t>
            </a:r>
            <a:r>
              <a:rPr lang="en-GB" dirty="0"/>
              <a:t>	What information is to be given?</a:t>
            </a:r>
          </a:p>
          <a:p>
            <a:r>
              <a:rPr lang="en-GB" dirty="0">
                <a:solidFill>
                  <a:schemeClr val="accent3"/>
                </a:solidFill>
              </a:rPr>
              <a:t>10	</a:t>
            </a:r>
            <a:r>
              <a:rPr lang="en-GB" dirty="0"/>
              <a:t>Obligation to consult</a:t>
            </a:r>
          </a:p>
          <a:p>
            <a:r>
              <a:rPr lang="en-GB" dirty="0">
                <a:solidFill>
                  <a:srgbClr val="FF0000"/>
                </a:solidFill>
              </a:rPr>
              <a:t>11</a:t>
            </a:r>
            <a:r>
              <a:rPr lang="en-GB" dirty="0"/>
              <a:t>	Claims and special circumstances defence</a:t>
            </a:r>
          </a:p>
          <a:p>
            <a:r>
              <a:rPr lang="en-GB" dirty="0">
                <a:solidFill>
                  <a:srgbClr val="FF0000"/>
                </a:solidFill>
              </a:rPr>
              <a:t>12</a:t>
            </a:r>
            <a:r>
              <a:rPr lang="en-GB" dirty="0"/>
              <a:t>	Employee Liability Information</a:t>
            </a:r>
          </a:p>
          <a:p>
            <a:endParaRPr lang="en-GB" dirty="0"/>
          </a:p>
          <a:p>
            <a:endParaRPr lang="en-GB" dirty="0"/>
          </a:p>
          <a:p>
            <a:endParaRPr lang="en-GB" dirty="0"/>
          </a:p>
          <a:p>
            <a:pPr>
              <a:buAutoNum type="arabicPlain" startAt="12"/>
            </a:pPr>
            <a:endParaRPr lang="en-GB" dirty="0"/>
          </a:p>
        </p:txBody>
      </p:sp>
    </p:spTree>
    <p:extLst>
      <p:ext uri="{BB962C8B-B14F-4D97-AF65-F5344CB8AC3E}">
        <p14:creationId xmlns:p14="http://schemas.microsoft.com/office/powerpoint/2010/main" val="527911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D9ABA-80E4-48B2-A83C-548ACD953DA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0B6C3DA-7CCD-4DD1-AAB1-797DE3619C68}"/>
              </a:ext>
            </a:extLst>
          </p:cNvPr>
          <p:cNvSpPr>
            <a:spLocks noGrp="1"/>
          </p:cNvSpPr>
          <p:nvPr>
            <p:ph idx="1"/>
          </p:nvPr>
        </p:nvSpPr>
        <p:spPr/>
        <p:txBody>
          <a:bodyPr/>
          <a:lstStyle/>
          <a:p>
            <a:r>
              <a:rPr lang="en-GB" b="1" dirty="0"/>
              <a:t>01</a:t>
            </a:r>
          </a:p>
          <a:p>
            <a:r>
              <a:rPr lang="en-GB" b="1" dirty="0"/>
              <a:t>What is TUPE?</a:t>
            </a:r>
          </a:p>
        </p:txBody>
      </p:sp>
      <p:sp>
        <p:nvSpPr>
          <p:cNvPr id="4" name="Footer Placeholder 3">
            <a:extLst>
              <a:ext uri="{FF2B5EF4-FFF2-40B4-BE49-F238E27FC236}">
                <a16:creationId xmlns:a16="http://schemas.microsoft.com/office/drawing/2014/main" id="{8FCA3D87-F8DA-48F8-95DE-A7D106010F4E}"/>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C09EAA3-E475-445D-9C92-F724325AAF18}"/>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0E6568E6-9F9A-4ED9-A8B1-DF93F04CD218}"/>
              </a:ext>
            </a:extLst>
          </p:cNvPr>
          <p:cNvSpPr>
            <a:spLocks noGrp="1"/>
          </p:cNvSpPr>
          <p:nvPr>
            <p:ph type="body" sz="quarter" idx="14"/>
          </p:nvPr>
        </p:nvSpPr>
        <p:spPr>
          <a:xfrm>
            <a:off x="7300913" y="974532"/>
            <a:ext cx="7386638" cy="5543550"/>
          </a:xfrm>
        </p:spPr>
        <p:txBody>
          <a:bodyPr/>
          <a:lstStyle/>
          <a:p>
            <a:r>
              <a:rPr lang="en-GB" sz="3600" dirty="0"/>
              <a:t>Pronounced “two p”</a:t>
            </a:r>
          </a:p>
          <a:p>
            <a:r>
              <a:rPr lang="en-GB" sz="3600" u="sng" dirty="0"/>
              <a:t>T</a:t>
            </a:r>
            <a:r>
              <a:rPr lang="en-GB" b="0" dirty="0"/>
              <a:t>ransfer of</a:t>
            </a:r>
            <a:endParaRPr lang="en-GB" dirty="0"/>
          </a:p>
          <a:p>
            <a:r>
              <a:rPr lang="en-GB" sz="3600" u="sng" dirty="0"/>
              <a:t>U</a:t>
            </a:r>
            <a:r>
              <a:rPr lang="en-GB" b="0" dirty="0"/>
              <a:t>ndertakings</a:t>
            </a:r>
            <a:endParaRPr lang="en-GB" dirty="0"/>
          </a:p>
          <a:p>
            <a:r>
              <a:rPr lang="en-GB" dirty="0"/>
              <a:t>(</a:t>
            </a:r>
            <a:r>
              <a:rPr lang="en-GB" sz="3600" u="sng" dirty="0"/>
              <a:t>P</a:t>
            </a:r>
            <a:r>
              <a:rPr lang="en-GB" b="0" dirty="0"/>
              <a:t>rotection of</a:t>
            </a:r>
            <a:endParaRPr lang="en-GB" dirty="0"/>
          </a:p>
          <a:p>
            <a:r>
              <a:rPr lang="en-GB" sz="3600" u="sng" dirty="0"/>
              <a:t>E</a:t>
            </a:r>
            <a:r>
              <a:rPr lang="en-GB" b="0" dirty="0"/>
              <a:t>mployment)</a:t>
            </a:r>
          </a:p>
          <a:p>
            <a:r>
              <a:rPr lang="en-GB" b="0" dirty="0"/>
              <a:t>Regulations 2006</a:t>
            </a:r>
          </a:p>
          <a:p>
            <a:endParaRPr lang="en-GB" b="0" dirty="0"/>
          </a:p>
          <a:p>
            <a:r>
              <a:rPr lang="en-GB" b="0" dirty="0"/>
              <a:t>Implements the EU Acquired Rights Directive into UK law</a:t>
            </a:r>
          </a:p>
          <a:p>
            <a:r>
              <a:rPr lang="en-GB" b="0" dirty="0"/>
              <a:t>Provides critical protections to employees when there is a “relevant transfer” within the meaning of TUPE (aka a TUPE transfer)</a:t>
            </a:r>
          </a:p>
          <a:p>
            <a:r>
              <a:rPr lang="en-GB" b="0" dirty="0"/>
              <a:t>e.g. employees have “</a:t>
            </a:r>
            <a:r>
              <a:rPr lang="en-GB" b="0" dirty="0" err="1"/>
              <a:t>TUPE’d</a:t>
            </a:r>
            <a:r>
              <a:rPr lang="en-GB" b="0" dirty="0"/>
              <a:t> over” </a:t>
            </a:r>
          </a:p>
          <a:p>
            <a:endParaRPr lang="en-GB" b="0" dirty="0"/>
          </a:p>
        </p:txBody>
      </p:sp>
    </p:spTree>
    <p:extLst>
      <p:ext uri="{BB962C8B-B14F-4D97-AF65-F5344CB8AC3E}">
        <p14:creationId xmlns:p14="http://schemas.microsoft.com/office/powerpoint/2010/main" val="8497359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endParaRPr lang="en-GB" dirty="0"/>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US" dirty="0"/>
              <a:t>02</a:t>
            </a:r>
          </a:p>
          <a:p>
            <a:pPr lvl="1"/>
            <a:r>
              <a:rPr lang="en-US" dirty="0"/>
              <a:t>When is there a TUPE transfer?</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endParaRPr lang="en-GB" dirty="0"/>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8128794" y="1589274"/>
            <a:ext cx="7386638" cy="6825412"/>
          </a:xfrm>
        </p:spPr>
        <p:txBody>
          <a:bodyPr/>
          <a:lstStyle/>
          <a:p>
            <a:pPr marL="0" lvl="2" indent="0">
              <a:buNone/>
            </a:pPr>
            <a:r>
              <a:rPr lang="en-GB" b="1" dirty="0"/>
              <a:t>2 forms of TUPE transfer:</a:t>
            </a:r>
          </a:p>
          <a:p>
            <a:pPr marL="0" lvl="2" indent="0">
              <a:buNone/>
            </a:pPr>
            <a:endParaRPr lang="en-GB" dirty="0"/>
          </a:p>
          <a:p>
            <a:pPr marL="457200" lvl="2" indent="-457200">
              <a:buAutoNum type="arabicParenR"/>
            </a:pPr>
            <a:r>
              <a:rPr lang="en-GB" dirty="0"/>
              <a:t>A business transfer </a:t>
            </a:r>
          </a:p>
          <a:p>
            <a:pPr marL="457200" lvl="2" indent="-457200">
              <a:buAutoNum type="arabicParenR"/>
            </a:pPr>
            <a:endParaRPr lang="en-GB" dirty="0"/>
          </a:p>
          <a:p>
            <a:pPr marL="457200" lvl="2" indent="-457200">
              <a:buAutoNum type="arabicParenR"/>
            </a:pPr>
            <a:endParaRPr lang="en-GB" dirty="0"/>
          </a:p>
          <a:p>
            <a:pPr marL="457200" lvl="2" indent="-457200">
              <a:buAutoNum type="arabicParenR"/>
            </a:pPr>
            <a:r>
              <a:rPr lang="en-GB" dirty="0"/>
              <a:t>A service provision change</a:t>
            </a:r>
          </a:p>
          <a:p>
            <a:pPr lvl="2">
              <a:buFont typeface="Georgia" panose="02040502050405020303" pitchFamily="18" charset="0"/>
              <a:buChar char="─"/>
            </a:pPr>
            <a:endParaRPr lang="en-GB" dirty="0"/>
          </a:p>
          <a:p>
            <a:pPr lvl="2">
              <a:buFont typeface="Georgia" panose="02040502050405020303" pitchFamily="18" charset="0"/>
              <a:buChar char="─"/>
            </a:pPr>
            <a:endParaRPr lang="en-GB" dirty="0"/>
          </a:p>
          <a:p>
            <a:pPr marL="0" lvl="2" indent="0">
              <a:buNone/>
            </a:pPr>
            <a:endParaRPr lang="en-GB" dirty="0"/>
          </a:p>
          <a:p>
            <a:pPr lvl="2">
              <a:buFont typeface="Georgia" panose="02040502050405020303" pitchFamily="18" charset="0"/>
              <a:buChar char="─"/>
            </a:pPr>
            <a:endParaRPr lang="en-GB" dirty="0"/>
          </a:p>
          <a:p>
            <a:pPr marL="0" lvl="2" indent="0">
              <a:buNone/>
            </a:pPr>
            <a:endParaRPr lang="en-GB" dirty="0"/>
          </a:p>
          <a:p>
            <a:endParaRPr lang="en-GB" dirty="0"/>
          </a:p>
        </p:txBody>
      </p:sp>
    </p:spTree>
    <p:extLst>
      <p:ext uri="{BB962C8B-B14F-4D97-AF65-F5344CB8AC3E}">
        <p14:creationId xmlns:p14="http://schemas.microsoft.com/office/powerpoint/2010/main" val="33969978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endParaRPr lang="en-GB" dirty="0"/>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US" dirty="0"/>
              <a:t>02</a:t>
            </a:r>
          </a:p>
          <a:p>
            <a:pPr lvl="1"/>
            <a:r>
              <a:rPr lang="en-US" dirty="0"/>
              <a:t>When is there a TUPE transfer?</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endParaRPr lang="en-GB" dirty="0"/>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8128794" y="1589274"/>
            <a:ext cx="7386638" cy="6825412"/>
          </a:xfrm>
        </p:spPr>
        <p:txBody>
          <a:bodyPr/>
          <a:lstStyle/>
          <a:p>
            <a:pPr marL="0" lvl="2" indent="0">
              <a:buNone/>
            </a:pPr>
            <a:r>
              <a:rPr lang="en-GB" b="1" dirty="0"/>
              <a:t>“Business” transfer</a:t>
            </a:r>
          </a:p>
          <a:p>
            <a:pPr lvl="2"/>
            <a:endParaRPr lang="en-GB" dirty="0"/>
          </a:p>
          <a:p>
            <a:pPr lvl="2">
              <a:buFont typeface="Georgia" panose="02040502050405020303" pitchFamily="18" charset="0"/>
              <a:buChar char="─"/>
            </a:pPr>
            <a:endParaRPr lang="en-GB" dirty="0"/>
          </a:p>
          <a:p>
            <a:pPr lvl="2">
              <a:buFont typeface="Georgia" panose="02040502050405020303" pitchFamily="18" charset="0"/>
              <a:buChar char="─"/>
            </a:pPr>
            <a:endParaRPr lang="en-GB" dirty="0"/>
          </a:p>
          <a:p>
            <a:pPr marL="0" lvl="2" indent="0">
              <a:buNone/>
            </a:pPr>
            <a:endParaRPr lang="en-GB" dirty="0"/>
          </a:p>
          <a:p>
            <a:pPr lvl="2">
              <a:buFont typeface="Georgia" panose="02040502050405020303" pitchFamily="18" charset="0"/>
              <a:buChar char="─"/>
            </a:pPr>
            <a:endParaRPr lang="en-GB" dirty="0"/>
          </a:p>
          <a:p>
            <a:pPr marL="0" lvl="2" indent="0">
              <a:buNone/>
            </a:pPr>
            <a:endParaRPr lang="en-GB" dirty="0"/>
          </a:p>
          <a:p>
            <a:endParaRPr lang="en-GB" dirty="0"/>
          </a:p>
        </p:txBody>
      </p:sp>
      <p:graphicFrame>
        <p:nvGraphicFramePr>
          <p:cNvPr id="2" name="Diagram 1">
            <a:extLst>
              <a:ext uri="{FF2B5EF4-FFF2-40B4-BE49-F238E27FC236}">
                <a16:creationId xmlns:a16="http://schemas.microsoft.com/office/drawing/2014/main" id="{63143EF6-A6BD-409F-82A3-89439B1D4632}"/>
              </a:ext>
            </a:extLst>
          </p:cNvPr>
          <p:cNvGraphicFramePr/>
          <p:nvPr>
            <p:extLst>
              <p:ext uri="{D42A27DB-BD31-4B8C-83A1-F6EECF244321}">
                <p14:modId xmlns:p14="http://schemas.microsoft.com/office/powerpoint/2010/main" val="1597674568"/>
              </p:ext>
            </p:extLst>
          </p:nvPr>
        </p:nvGraphicFramePr>
        <p:xfrm>
          <a:off x="6576204" y="1445056"/>
          <a:ext cx="8655088" cy="42663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6F8223CF-4690-4822-B8FB-CFB518513F48}"/>
              </a:ext>
            </a:extLst>
          </p:cNvPr>
          <p:cNvSpPr txBox="1"/>
          <p:nvPr/>
        </p:nvSpPr>
        <p:spPr>
          <a:xfrm>
            <a:off x="7132320" y="5969726"/>
            <a:ext cx="7863840" cy="2308324"/>
          </a:xfrm>
          <a:prstGeom prst="rect">
            <a:avLst/>
          </a:prstGeom>
          <a:noFill/>
        </p:spPr>
        <p:txBody>
          <a:bodyPr wrap="square" rtlCol="0">
            <a:spAutoFit/>
          </a:bodyPr>
          <a:lstStyle/>
          <a:p>
            <a:pPr marL="342900" indent="-342900">
              <a:buFont typeface="Arial" panose="020B0604020202020204" pitchFamily="34" charset="0"/>
              <a:buChar char="•"/>
            </a:pPr>
            <a:r>
              <a:rPr lang="en-GB" dirty="0"/>
              <a:t>A transfer of undertaking or business (or part)</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To another person</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Which is </a:t>
            </a:r>
            <a:r>
              <a:rPr lang="en-GB" b="1" dirty="0"/>
              <a:t>a transfer of an economic entity which retains its identity (the “economic entity test”)</a:t>
            </a:r>
            <a:endParaRPr lang="en-GB" dirty="0"/>
          </a:p>
        </p:txBody>
      </p:sp>
    </p:spTree>
    <p:extLst>
      <p:ext uri="{BB962C8B-B14F-4D97-AF65-F5344CB8AC3E}">
        <p14:creationId xmlns:p14="http://schemas.microsoft.com/office/powerpoint/2010/main" val="35346208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endParaRPr lang="en-GB" dirty="0"/>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US" dirty="0"/>
              <a:t>02</a:t>
            </a:r>
          </a:p>
          <a:p>
            <a:pPr lvl="1"/>
            <a:r>
              <a:rPr lang="en-US" dirty="0"/>
              <a:t>When is there a TUPE transfer?</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endParaRPr lang="en-GB" dirty="0"/>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8128794" y="1589274"/>
            <a:ext cx="7386638" cy="6825412"/>
          </a:xfrm>
        </p:spPr>
        <p:txBody>
          <a:bodyPr/>
          <a:lstStyle/>
          <a:p>
            <a:pPr marL="0" lvl="2" indent="0">
              <a:buNone/>
            </a:pPr>
            <a:r>
              <a:rPr lang="en-GB" b="1" dirty="0"/>
              <a:t>“Business” transfer</a:t>
            </a:r>
          </a:p>
          <a:p>
            <a:pPr lvl="2"/>
            <a:r>
              <a:rPr lang="en-GB" b="1" dirty="0"/>
              <a:t>“economic entity” = </a:t>
            </a:r>
            <a:r>
              <a:rPr lang="en-GB" dirty="0"/>
              <a:t>an organised grouping of resources which has the objective of pursuing an economic activity</a:t>
            </a:r>
          </a:p>
          <a:p>
            <a:pPr lvl="2"/>
            <a:r>
              <a:rPr lang="en-GB" dirty="0"/>
              <a:t>will be a TUPE transfer whether or not it is a transfer of a public or private undertaking and whether or not it is operating for gain</a:t>
            </a:r>
          </a:p>
          <a:p>
            <a:pPr lvl="2"/>
            <a:r>
              <a:rPr lang="en-GB" dirty="0"/>
              <a:t>A transfer may be effected by two or more transactions</a:t>
            </a:r>
          </a:p>
          <a:p>
            <a:pPr lvl="2"/>
            <a:r>
              <a:rPr lang="en-GB" dirty="0"/>
              <a:t>A transfer may take place even though no property transfers to the transferee (e.g. transferee assumes responsibility to continue the activity)</a:t>
            </a:r>
          </a:p>
          <a:p>
            <a:pPr marL="0" lvl="2" indent="0">
              <a:buNone/>
            </a:pPr>
            <a:endParaRPr lang="en-GB" dirty="0"/>
          </a:p>
          <a:p>
            <a:pPr marL="0" lvl="2" indent="0">
              <a:buNone/>
            </a:pPr>
            <a:endParaRPr lang="en-GB" dirty="0"/>
          </a:p>
          <a:p>
            <a:endParaRPr lang="en-GB" dirty="0"/>
          </a:p>
        </p:txBody>
      </p:sp>
    </p:spTree>
    <p:extLst>
      <p:ext uri="{BB962C8B-B14F-4D97-AF65-F5344CB8AC3E}">
        <p14:creationId xmlns:p14="http://schemas.microsoft.com/office/powerpoint/2010/main" val="19783754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endParaRPr lang="en-GB" dirty="0"/>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US" dirty="0"/>
              <a:t>02</a:t>
            </a:r>
          </a:p>
          <a:p>
            <a:pPr lvl="1"/>
            <a:r>
              <a:rPr lang="en-US" dirty="0"/>
              <a:t>When is there a TUPE transfer?</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endParaRPr lang="en-GB" dirty="0"/>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8128794" y="1589274"/>
            <a:ext cx="7386638" cy="6825412"/>
          </a:xfrm>
        </p:spPr>
        <p:txBody>
          <a:bodyPr/>
          <a:lstStyle/>
          <a:p>
            <a:pPr marL="0" lvl="2" indent="0">
              <a:buNone/>
            </a:pPr>
            <a:r>
              <a:rPr lang="en-GB" b="1" dirty="0"/>
              <a:t>“Business” transfer</a:t>
            </a:r>
          </a:p>
          <a:p>
            <a:pPr lvl="2"/>
            <a:r>
              <a:rPr lang="en-GB" dirty="0"/>
              <a:t>Economic entity test is multifactored, and a question of degree – no one factor is determinative</a:t>
            </a:r>
          </a:p>
          <a:p>
            <a:pPr lvl="2"/>
            <a:r>
              <a:rPr lang="en-GB" b="1" dirty="0"/>
              <a:t>Essential question</a:t>
            </a:r>
            <a:r>
              <a:rPr lang="en-GB" dirty="0"/>
              <a:t>: is the business continued by the transferee as a going concern?</a:t>
            </a:r>
          </a:p>
          <a:p>
            <a:pPr lvl="2"/>
            <a:r>
              <a:rPr lang="en-GB" dirty="0"/>
              <a:t>Factors include:</a:t>
            </a:r>
          </a:p>
          <a:p>
            <a:pPr lvl="3">
              <a:buFont typeface="Arial" panose="020B0604020202020204" pitchFamily="34" charset="0"/>
              <a:buChar char="•"/>
            </a:pPr>
            <a:r>
              <a:rPr lang="en-GB" b="0" dirty="0"/>
              <a:t>are the majority of employees transferred?</a:t>
            </a:r>
          </a:p>
          <a:p>
            <a:pPr lvl="3">
              <a:buFont typeface="Arial" panose="020B0604020202020204" pitchFamily="34" charset="0"/>
              <a:buChar char="•"/>
            </a:pPr>
            <a:r>
              <a:rPr lang="en-GB" b="0" dirty="0"/>
              <a:t>Is there a transfer of business assets?</a:t>
            </a:r>
          </a:p>
          <a:p>
            <a:pPr lvl="3">
              <a:buFont typeface="Arial" panose="020B0604020202020204" pitchFamily="34" charset="0"/>
              <a:buChar char="•"/>
            </a:pPr>
            <a:r>
              <a:rPr lang="en-GB" b="0" dirty="0"/>
              <a:t>Is there a transfer of business goodwill?</a:t>
            </a:r>
          </a:p>
          <a:p>
            <a:pPr lvl="3">
              <a:buFont typeface="Arial" panose="020B0604020202020204" pitchFamily="34" charset="0"/>
              <a:buChar char="•"/>
            </a:pPr>
            <a:r>
              <a:rPr lang="en-GB" b="0" dirty="0"/>
              <a:t>Is there a transfer of customers/clients?</a:t>
            </a:r>
          </a:p>
          <a:p>
            <a:pPr lvl="3">
              <a:buFont typeface="Arial" panose="020B0604020202020204" pitchFamily="34" charset="0"/>
              <a:buChar char="•"/>
            </a:pPr>
            <a:r>
              <a:rPr lang="en-GB" b="0" dirty="0"/>
              <a:t>how similar are the activities pre and post-transfer?</a:t>
            </a:r>
          </a:p>
          <a:p>
            <a:pPr lvl="3">
              <a:buFont typeface="Arial" panose="020B0604020202020204" pitchFamily="34" charset="0"/>
              <a:buChar char="•"/>
            </a:pPr>
            <a:endParaRPr lang="en-GB" b="0" dirty="0"/>
          </a:p>
          <a:p>
            <a:pPr lvl="3">
              <a:buFont typeface="Arial" panose="020B0604020202020204" pitchFamily="34" charset="0"/>
              <a:buChar char="•"/>
            </a:pPr>
            <a:endParaRPr lang="en-GB" b="0" dirty="0"/>
          </a:p>
          <a:p>
            <a:pPr marL="0" lvl="2" indent="0">
              <a:buNone/>
            </a:pPr>
            <a:endParaRPr lang="en-GB" dirty="0"/>
          </a:p>
          <a:p>
            <a:pPr marL="0" lvl="2" indent="0">
              <a:buNone/>
            </a:pPr>
            <a:endParaRPr lang="en-GB" dirty="0"/>
          </a:p>
          <a:p>
            <a:endParaRPr lang="en-GB" dirty="0"/>
          </a:p>
        </p:txBody>
      </p:sp>
    </p:spTree>
    <p:extLst>
      <p:ext uri="{BB962C8B-B14F-4D97-AF65-F5344CB8AC3E}">
        <p14:creationId xmlns:p14="http://schemas.microsoft.com/office/powerpoint/2010/main" val="8781807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endParaRPr lang="en-GB" dirty="0"/>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US" dirty="0"/>
              <a:t>02</a:t>
            </a:r>
          </a:p>
          <a:p>
            <a:pPr lvl="1"/>
            <a:r>
              <a:rPr lang="en-US" dirty="0"/>
              <a:t>When is there a TUPE transfer?</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endParaRPr lang="en-GB" dirty="0"/>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8167079" y="729314"/>
            <a:ext cx="7386638" cy="6825412"/>
          </a:xfrm>
        </p:spPr>
        <p:txBody>
          <a:bodyPr/>
          <a:lstStyle/>
          <a:p>
            <a:pPr marL="0" lvl="2" indent="0">
              <a:buNone/>
            </a:pPr>
            <a:r>
              <a:rPr lang="en-GB" b="1" dirty="0"/>
              <a:t>Service provision change</a:t>
            </a:r>
          </a:p>
          <a:p>
            <a:pPr marL="0" lvl="2" indent="0">
              <a:buNone/>
            </a:pPr>
            <a:r>
              <a:rPr lang="en-GB" b="1" dirty="0"/>
              <a:t>3 scenarios:</a:t>
            </a:r>
          </a:p>
          <a:p>
            <a:pPr marL="0" lvl="2" indent="0">
              <a:buNone/>
            </a:pPr>
            <a:r>
              <a:rPr lang="en-GB" b="1" dirty="0"/>
              <a:t>1) Initial outsourcing</a:t>
            </a:r>
          </a:p>
          <a:p>
            <a:pPr marL="0" lvl="2" indent="0">
              <a:buNone/>
            </a:pPr>
            <a:endParaRPr lang="en-GB" b="1" dirty="0"/>
          </a:p>
          <a:p>
            <a:pPr marL="0" lvl="2" indent="0">
              <a:buNone/>
            </a:pPr>
            <a:endParaRPr lang="en-GB" b="1" dirty="0"/>
          </a:p>
          <a:p>
            <a:pPr marL="0" lvl="2" indent="0">
              <a:buNone/>
            </a:pPr>
            <a:r>
              <a:rPr lang="en-GB" dirty="0"/>
              <a:t>	</a:t>
            </a:r>
          </a:p>
          <a:p>
            <a:pPr marL="0" lvl="2" indent="0">
              <a:buNone/>
            </a:pPr>
            <a:endParaRPr lang="en-GB" b="1" dirty="0"/>
          </a:p>
          <a:p>
            <a:pPr marL="0" lvl="2" indent="0">
              <a:buNone/>
            </a:pPr>
            <a:r>
              <a:rPr lang="en-GB" b="1" dirty="0"/>
              <a:t>2) Change of contractor</a:t>
            </a:r>
          </a:p>
          <a:p>
            <a:pPr marL="0" lvl="2" indent="0">
              <a:buNone/>
            </a:pPr>
            <a:endParaRPr lang="en-GB" b="1" dirty="0"/>
          </a:p>
          <a:p>
            <a:pPr marL="0" lvl="2" indent="0">
              <a:buNone/>
            </a:pPr>
            <a:endParaRPr lang="en-GB" b="1" dirty="0"/>
          </a:p>
          <a:p>
            <a:pPr marL="0" lvl="2" indent="0">
              <a:buNone/>
            </a:pPr>
            <a:endParaRPr lang="en-GB" b="1" dirty="0"/>
          </a:p>
          <a:p>
            <a:pPr marL="0" lvl="2" indent="0">
              <a:buNone/>
            </a:pPr>
            <a:r>
              <a:rPr lang="en-GB" b="1" dirty="0"/>
              <a:t>3) Return “in-house”</a:t>
            </a:r>
          </a:p>
          <a:p>
            <a:pPr lvl="2"/>
            <a:endParaRPr lang="en-GB" dirty="0"/>
          </a:p>
          <a:p>
            <a:pPr lvl="2">
              <a:buFont typeface="Georgia" panose="02040502050405020303" pitchFamily="18" charset="0"/>
              <a:buChar char="─"/>
            </a:pPr>
            <a:endParaRPr lang="en-GB" dirty="0"/>
          </a:p>
          <a:p>
            <a:pPr lvl="2">
              <a:buFont typeface="Georgia" panose="02040502050405020303" pitchFamily="18" charset="0"/>
              <a:buChar char="─"/>
            </a:pPr>
            <a:endParaRPr lang="en-GB" dirty="0"/>
          </a:p>
          <a:p>
            <a:pPr marL="0" lvl="2" indent="0">
              <a:buNone/>
            </a:pPr>
            <a:endParaRPr lang="en-GB" dirty="0"/>
          </a:p>
          <a:p>
            <a:pPr lvl="2">
              <a:buFont typeface="Georgia" panose="02040502050405020303" pitchFamily="18" charset="0"/>
              <a:buChar char="─"/>
            </a:pPr>
            <a:endParaRPr lang="en-GB" dirty="0"/>
          </a:p>
          <a:p>
            <a:pPr marL="0" lvl="2" indent="0">
              <a:buNone/>
            </a:pPr>
            <a:endParaRPr lang="en-GB" dirty="0"/>
          </a:p>
          <a:p>
            <a:endParaRPr lang="en-GB" dirty="0"/>
          </a:p>
        </p:txBody>
      </p:sp>
      <p:sp>
        <p:nvSpPr>
          <p:cNvPr id="4" name="TextBox 3">
            <a:extLst>
              <a:ext uri="{FF2B5EF4-FFF2-40B4-BE49-F238E27FC236}">
                <a16:creationId xmlns:a16="http://schemas.microsoft.com/office/drawing/2014/main" id="{6F8223CF-4690-4822-B8FB-CFB518513F48}"/>
              </a:ext>
            </a:extLst>
          </p:cNvPr>
          <p:cNvSpPr txBox="1"/>
          <p:nvPr/>
        </p:nvSpPr>
        <p:spPr>
          <a:xfrm>
            <a:off x="7132320" y="5969726"/>
            <a:ext cx="7863840" cy="461665"/>
          </a:xfrm>
          <a:prstGeom prst="rect">
            <a:avLst/>
          </a:prstGeom>
          <a:noFill/>
        </p:spPr>
        <p:txBody>
          <a:bodyPr wrap="square" rtlCol="0">
            <a:spAutoFit/>
          </a:bodyPr>
          <a:lstStyle/>
          <a:p>
            <a:pPr marL="342900" indent="-342900">
              <a:buFont typeface="Arial" panose="020B0604020202020204" pitchFamily="34" charset="0"/>
              <a:buChar char="•"/>
            </a:pPr>
            <a:endParaRPr lang="en-GB" dirty="0"/>
          </a:p>
        </p:txBody>
      </p:sp>
      <p:graphicFrame>
        <p:nvGraphicFramePr>
          <p:cNvPr id="12" name="Diagram 11">
            <a:extLst>
              <a:ext uri="{FF2B5EF4-FFF2-40B4-BE49-F238E27FC236}">
                <a16:creationId xmlns:a16="http://schemas.microsoft.com/office/drawing/2014/main" id="{A54DDBD2-1BB2-46C7-B716-78BBA6BFCF11}"/>
              </a:ext>
            </a:extLst>
          </p:cNvPr>
          <p:cNvGraphicFramePr/>
          <p:nvPr>
            <p:extLst>
              <p:ext uri="{D42A27DB-BD31-4B8C-83A1-F6EECF244321}">
                <p14:modId xmlns:p14="http://schemas.microsoft.com/office/powerpoint/2010/main" val="171641010"/>
              </p:ext>
            </p:extLst>
          </p:nvPr>
        </p:nvGraphicFramePr>
        <p:xfrm>
          <a:off x="8090510" y="1858789"/>
          <a:ext cx="5794322" cy="21945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4" name="Diagram 13">
            <a:extLst>
              <a:ext uri="{FF2B5EF4-FFF2-40B4-BE49-F238E27FC236}">
                <a16:creationId xmlns:a16="http://schemas.microsoft.com/office/drawing/2014/main" id="{AA34F747-156A-4DD1-A19C-CCB925C9DE02}"/>
              </a:ext>
            </a:extLst>
          </p:cNvPr>
          <p:cNvGraphicFramePr/>
          <p:nvPr>
            <p:extLst>
              <p:ext uri="{D42A27DB-BD31-4B8C-83A1-F6EECF244321}">
                <p14:modId xmlns:p14="http://schemas.microsoft.com/office/powerpoint/2010/main" val="2957129277"/>
              </p:ext>
            </p:extLst>
          </p:nvPr>
        </p:nvGraphicFramePr>
        <p:xfrm>
          <a:off x="8128794" y="4163846"/>
          <a:ext cx="5794322" cy="2194561"/>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15" name="Diagram 14">
            <a:extLst>
              <a:ext uri="{FF2B5EF4-FFF2-40B4-BE49-F238E27FC236}">
                <a16:creationId xmlns:a16="http://schemas.microsoft.com/office/drawing/2014/main" id="{9BB5217E-F500-400C-9261-D3FFD04C2917}"/>
              </a:ext>
            </a:extLst>
          </p:cNvPr>
          <p:cNvGraphicFramePr/>
          <p:nvPr>
            <p:extLst>
              <p:ext uri="{D42A27DB-BD31-4B8C-83A1-F6EECF244321}">
                <p14:modId xmlns:p14="http://schemas.microsoft.com/office/powerpoint/2010/main" val="1622392962"/>
              </p:ext>
            </p:extLst>
          </p:nvPr>
        </p:nvGraphicFramePr>
        <p:xfrm>
          <a:off x="8128794" y="6457445"/>
          <a:ext cx="5794322" cy="2194561"/>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spTree>
    <p:extLst>
      <p:ext uri="{BB962C8B-B14F-4D97-AF65-F5344CB8AC3E}">
        <p14:creationId xmlns:p14="http://schemas.microsoft.com/office/powerpoint/2010/main" val="12925066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ED2AECF-F965-A849-84D8-96222EA02534}"/>
              </a:ext>
            </a:extLst>
          </p:cNvPr>
          <p:cNvSpPr>
            <a:spLocks noGrp="1"/>
          </p:cNvSpPr>
          <p:nvPr>
            <p:ph type="title"/>
          </p:nvPr>
        </p:nvSpPr>
        <p:spPr>
          <a:xfrm>
            <a:off x="631257" y="729314"/>
            <a:ext cx="8875350" cy="246221"/>
          </a:xfrm>
        </p:spPr>
        <p:txBody>
          <a:bodyPr/>
          <a:lstStyle/>
          <a:p>
            <a:endParaRPr lang="en-GB" dirty="0"/>
          </a:p>
        </p:txBody>
      </p:sp>
      <p:sp>
        <p:nvSpPr>
          <p:cNvPr id="6" name="Content Placeholder 5">
            <a:extLst>
              <a:ext uri="{FF2B5EF4-FFF2-40B4-BE49-F238E27FC236}">
                <a16:creationId xmlns:a16="http://schemas.microsoft.com/office/drawing/2014/main" id="{640B2FF7-1C74-1C4E-B847-533F6BF4B9B7}"/>
              </a:ext>
            </a:extLst>
          </p:cNvPr>
          <p:cNvSpPr>
            <a:spLocks noGrp="1"/>
          </p:cNvSpPr>
          <p:nvPr>
            <p:ph idx="1"/>
          </p:nvPr>
        </p:nvSpPr>
        <p:spPr/>
        <p:txBody>
          <a:bodyPr/>
          <a:lstStyle/>
          <a:p>
            <a:r>
              <a:rPr lang="en-US" dirty="0"/>
              <a:t>02</a:t>
            </a:r>
          </a:p>
          <a:p>
            <a:pPr lvl="1"/>
            <a:r>
              <a:rPr lang="en-US" dirty="0"/>
              <a:t>When is there a TUPE transfer?</a:t>
            </a:r>
          </a:p>
        </p:txBody>
      </p:sp>
      <p:sp>
        <p:nvSpPr>
          <p:cNvPr id="3" name="Footer Placeholder 2">
            <a:extLst>
              <a:ext uri="{FF2B5EF4-FFF2-40B4-BE49-F238E27FC236}">
                <a16:creationId xmlns:a16="http://schemas.microsoft.com/office/drawing/2014/main" id="{B4231921-9188-7C4E-A1D0-565DA349DBE6}"/>
              </a:ext>
            </a:extLst>
          </p:cNvPr>
          <p:cNvSpPr>
            <a:spLocks noGrp="1"/>
          </p:cNvSpPr>
          <p:nvPr>
            <p:ph type="ftr" sz="quarter" idx="11"/>
          </p:nvPr>
        </p:nvSpPr>
        <p:spPr/>
        <p:txBody>
          <a:bodyPr/>
          <a:lstStyle/>
          <a:p>
            <a:r>
              <a:rPr lang="en-GB"/>
              <a:t>© 2020 Capital Law Limited</a:t>
            </a:r>
            <a:endParaRPr lang="en-GB" dirty="0"/>
          </a:p>
        </p:txBody>
      </p:sp>
      <p:sp>
        <p:nvSpPr>
          <p:cNvPr id="7" name="Subtitle 6">
            <a:extLst>
              <a:ext uri="{FF2B5EF4-FFF2-40B4-BE49-F238E27FC236}">
                <a16:creationId xmlns:a16="http://schemas.microsoft.com/office/drawing/2014/main" id="{BD764E27-013D-594B-B135-6C2D911B7557}"/>
              </a:ext>
            </a:extLst>
          </p:cNvPr>
          <p:cNvSpPr>
            <a:spLocks noGrp="1"/>
          </p:cNvSpPr>
          <p:nvPr>
            <p:ph type="subTitle" idx="13"/>
          </p:nvPr>
        </p:nvSpPr>
        <p:spPr/>
        <p:txBody>
          <a:bodyPr/>
          <a:lstStyle/>
          <a:p>
            <a:endParaRPr lang="en-GB" dirty="0"/>
          </a:p>
        </p:txBody>
      </p:sp>
      <p:sp>
        <p:nvSpPr>
          <p:cNvPr id="13" name="Text Placeholder 12">
            <a:extLst>
              <a:ext uri="{FF2B5EF4-FFF2-40B4-BE49-F238E27FC236}">
                <a16:creationId xmlns:a16="http://schemas.microsoft.com/office/drawing/2014/main" id="{3C3322F9-9768-6F4A-90CA-7887F79E1DA2}"/>
              </a:ext>
            </a:extLst>
          </p:cNvPr>
          <p:cNvSpPr>
            <a:spLocks noGrp="1"/>
          </p:cNvSpPr>
          <p:nvPr>
            <p:ph type="body" sz="quarter" idx="14"/>
          </p:nvPr>
        </p:nvSpPr>
        <p:spPr>
          <a:xfrm>
            <a:off x="8128794" y="1589274"/>
            <a:ext cx="7386638" cy="6825412"/>
          </a:xfrm>
        </p:spPr>
        <p:txBody>
          <a:bodyPr/>
          <a:lstStyle/>
          <a:p>
            <a:pPr marL="0" lvl="2" indent="0">
              <a:buNone/>
            </a:pPr>
            <a:r>
              <a:rPr lang="en-GB" b="1" dirty="0"/>
              <a:t>Service provision change</a:t>
            </a:r>
          </a:p>
          <a:p>
            <a:pPr lvl="2"/>
            <a:r>
              <a:rPr lang="en-GB" dirty="0"/>
              <a:t>Must also be further conditions satisfied:</a:t>
            </a:r>
          </a:p>
          <a:p>
            <a:pPr marL="457200" lvl="2" indent="-457200">
              <a:buAutoNum type="arabicParenR"/>
            </a:pPr>
            <a:r>
              <a:rPr lang="en-GB" dirty="0"/>
              <a:t>Immediately before the transfer there was:</a:t>
            </a:r>
          </a:p>
          <a:p>
            <a:pPr marL="342900" lvl="4" indent="-342900">
              <a:buFont typeface="Arial" panose="020B0604020202020204" pitchFamily="34" charset="0"/>
              <a:buChar char="•"/>
            </a:pPr>
            <a:r>
              <a:rPr lang="en-GB" dirty="0"/>
              <a:t>an </a:t>
            </a:r>
            <a:r>
              <a:rPr lang="en-GB" b="1" dirty="0"/>
              <a:t>organised grouping of employees</a:t>
            </a:r>
            <a:r>
              <a:rPr lang="en-GB" dirty="0"/>
              <a:t> which had as its </a:t>
            </a:r>
            <a:r>
              <a:rPr lang="en-GB" b="1" dirty="0"/>
              <a:t>principal purpose the carrying out of the activities on behalf of the client</a:t>
            </a:r>
          </a:p>
          <a:p>
            <a:pPr marL="342900" lvl="4" indent="-342900">
              <a:buFont typeface="Arial" panose="020B0604020202020204" pitchFamily="34" charset="0"/>
              <a:buChar char="•"/>
            </a:pPr>
            <a:r>
              <a:rPr lang="en-GB" dirty="0"/>
              <a:t>The activities are not intended by the client to be carried out in connection with a single specific event or task of short-term duration</a:t>
            </a:r>
          </a:p>
          <a:p>
            <a:pPr marL="342900" lvl="4" indent="-342900">
              <a:buFont typeface="Arial" panose="020B0604020202020204" pitchFamily="34" charset="0"/>
              <a:buChar char="•"/>
            </a:pPr>
            <a:r>
              <a:rPr lang="en-GB" dirty="0"/>
              <a:t>The activities do not consist wholly or mainly of the supply of goods for the client’s use</a:t>
            </a:r>
          </a:p>
          <a:p>
            <a:pPr lvl="4"/>
            <a:endParaRPr lang="en-GB" dirty="0"/>
          </a:p>
          <a:p>
            <a:pPr lvl="4"/>
            <a:r>
              <a:rPr lang="en-GB" dirty="0"/>
              <a:t>2) The activities carried on by the transferor are </a:t>
            </a:r>
            <a:r>
              <a:rPr lang="en-GB" b="1" dirty="0"/>
              <a:t>fundamentally the same </a:t>
            </a:r>
            <a:r>
              <a:rPr lang="en-GB" dirty="0"/>
              <a:t>as the activities carried out by the transferee</a:t>
            </a:r>
          </a:p>
        </p:txBody>
      </p:sp>
    </p:spTree>
    <p:extLst>
      <p:ext uri="{BB962C8B-B14F-4D97-AF65-F5344CB8AC3E}">
        <p14:creationId xmlns:p14="http://schemas.microsoft.com/office/powerpoint/2010/main" val="4023185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ABC02-4305-4CFE-8152-F32D95195F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8D315DC-1717-4E9F-8054-496B11912A40}"/>
              </a:ext>
            </a:extLst>
          </p:cNvPr>
          <p:cNvSpPr>
            <a:spLocks noGrp="1"/>
          </p:cNvSpPr>
          <p:nvPr>
            <p:ph idx="1"/>
          </p:nvPr>
        </p:nvSpPr>
        <p:spPr/>
        <p:txBody>
          <a:bodyPr/>
          <a:lstStyle/>
          <a:p>
            <a:r>
              <a:rPr lang="en-GB" dirty="0"/>
              <a:t>02</a:t>
            </a:r>
          </a:p>
          <a:p>
            <a:r>
              <a:rPr lang="en-GB" b="1" dirty="0"/>
              <a:t>When is there a TUPE transfer?</a:t>
            </a:r>
          </a:p>
        </p:txBody>
      </p:sp>
      <p:sp>
        <p:nvSpPr>
          <p:cNvPr id="4" name="Footer Placeholder 3">
            <a:extLst>
              <a:ext uri="{FF2B5EF4-FFF2-40B4-BE49-F238E27FC236}">
                <a16:creationId xmlns:a16="http://schemas.microsoft.com/office/drawing/2014/main" id="{DCCB6E30-9D64-4378-951B-ADE57B5E1C6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67C8D0F-82DB-4590-B221-3A1D0BC2CAFC}"/>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3848C83-57BF-4495-92F1-9A741C2A9ECC}"/>
              </a:ext>
            </a:extLst>
          </p:cNvPr>
          <p:cNvSpPr>
            <a:spLocks noGrp="1"/>
          </p:cNvSpPr>
          <p:nvPr>
            <p:ph type="body" sz="quarter" idx="14"/>
          </p:nvPr>
        </p:nvSpPr>
        <p:spPr>
          <a:xfrm>
            <a:off x="8237377" y="1802420"/>
            <a:ext cx="7386638" cy="5856073"/>
          </a:xfrm>
        </p:spPr>
        <p:txBody>
          <a:bodyPr/>
          <a:lstStyle/>
          <a:p>
            <a:r>
              <a:rPr lang="en-GB" dirty="0"/>
              <a:t>Share sales</a:t>
            </a:r>
          </a:p>
          <a:p>
            <a:pPr marL="342900" indent="-342900">
              <a:buFont typeface="Georgia" panose="02040502050405020303" pitchFamily="18" charset="0"/>
              <a:buChar char="─"/>
            </a:pPr>
            <a:r>
              <a:rPr lang="en-GB" b="0" dirty="0"/>
              <a:t>TUPE does not apply to a transfer of shares in a business per se</a:t>
            </a:r>
          </a:p>
          <a:p>
            <a:pPr marL="342900" indent="-342900">
              <a:buFont typeface="Georgia" panose="02040502050405020303" pitchFamily="18" charset="0"/>
              <a:buChar char="─"/>
            </a:pPr>
            <a:r>
              <a:rPr lang="en-GB" b="0" dirty="0"/>
              <a:t>Employees in a share sale remain employed by the target company</a:t>
            </a:r>
          </a:p>
          <a:p>
            <a:pPr marL="342900" indent="-342900">
              <a:buFont typeface="Georgia" panose="02040502050405020303" pitchFamily="18" charset="0"/>
              <a:buChar char="─"/>
            </a:pPr>
            <a:r>
              <a:rPr lang="en-GB" dirty="0"/>
              <a:t>BUT</a:t>
            </a:r>
            <a:r>
              <a:rPr lang="en-GB" b="0" dirty="0"/>
              <a:t>: it does apply to an business transfer carried out as a precursor to a share sale or a transfer of the business or part of the business to the holding company following a share transfer</a:t>
            </a:r>
          </a:p>
          <a:p>
            <a:pPr marL="342900" indent="-342900">
              <a:buFont typeface="Georgia" panose="02040502050405020303" pitchFamily="18" charset="0"/>
              <a:buChar char="─"/>
            </a:pPr>
            <a:r>
              <a:rPr lang="en-GB" b="0" dirty="0"/>
              <a:t>TUPE potentially triggered by centralisation of management and control to the purchaser of shares in a company and its operations are effectively absorbed into the purchaser company</a:t>
            </a:r>
          </a:p>
          <a:p>
            <a:pPr marL="342900" indent="-342900">
              <a:buFont typeface="Georgia" panose="02040502050405020303" pitchFamily="18" charset="0"/>
              <a:buChar char="─"/>
            </a:pPr>
            <a:endParaRPr lang="en-GB" b="0" dirty="0"/>
          </a:p>
          <a:p>
            <a:endParaRPr lang="en-GB" dirty="0"/>
          </a:p>
        </p:txBody>
      </p:sp>
    </p:spTree>
    <p:extLst>
      <p:ext uri="{BB962C8B-B14F-4D97-AF65-F5344CB8AC3E}">
        <p14:creationId xmlns:p14="http://schemas.microsoft.com/office/powerpoint/2010/main" val="35109828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ABC02-4305-4CFE-8152-F32D95195F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8D315DC-1717-4E9F-8054-496B11912A40}"/>
              </a:ext>
            </a:extLst>
          </p:cNvPr>
          <p:cNvSpPr>
            <a:spLocks noGrp="1"/>
          </p:cNvSpPr>
          <p:nvPr>
            <p:ph idx="1"/>
          </p:nvPr>
        </p:nvSpPr>
        <p:spPr/>
        <p:txBody>
          <a:bodyPr/>
          <a:lstStyle/>
          <a:p>
            <a:r>
              <a:rPr lang="en-GB" dirty="0"/>
              <a:t>03</a:t>
            </a:r>
          </a:p>
          <a:p>
            <a:r>
              <a:rPr lang="en-GB" b="1" dirty="0"/>
              <a:t>Which employees transfer?</a:t>
            </a:r>
          </a:p>
        </p:txBody>
      </p:sp>
      <p:sp>
        <p:nvSpPr>
          <p:cNvPr id="4" name="Footer Placeholder 3">
            <a:extLst>
              <a:ext uri="{FF2B5EF4-FFF2-40B4-BE49-F238E27FC236}">
                <a16:creationId xmlns:a16="http://schemas.microsoft.com/office/drawing/2014/main" id="{DCCB6E30-9D64-4378-951B-ADE57B5E1C6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67C8D0F-82DB-4590-B221-3A1D0BC2CAFC}"/>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3848C83-57BF-4495-92F1-9A741C2A9ECC}"/>
              </a:ext>
            </a:extLst>
          </p:cNvPr>
          <p:cNvSpPr>
            <a:spLocks noGrp="1"/>
          </p:cNvSpPr>
          <p:nvPr>
            <p:ph type="body" sz="quarter" idx="14"/>
          </p:nvPr>
        </p:nvSpPr>
        <p:spPr>
          <a:xfrm>
            <a:off x="8128794" y="1220753"/>
            <a:ext cx="7386638" cy="5856073"/>
          </a:xfrm>
        </p:spPr>
        <p:txBody>
          <a:bodyPr/>
          <a:lstStyle/>
          <a:p>
            <a:pPr marL="342900" indent="-342900">
              <a:buFont typeface="Georgia" panose="02040502050405020303" pitchFamily="18" charset="0"/>
              <a:buChar char="─"/>
            </a:pPr>
            <a:r>
              <a:rPr lang="en-GB" b="0" dirty="0"/>
              <a:t>Key protection of TUPE:</a:t>
            </a:r>
          </a:p>
          <a:p>
            <a:r>
              <a:rPr lang="en-GB" b="0" dirty="0"/>
              <a:t>“</a:t>
            </a:r>
            <a:r>
              <a:rPr lang="en-GB" b="0" i="1" dirty="0"/>
              <a:t>a [TUPE] transfer shall not operate so as to terminate the contract of employment of any person employed by the transferor and </a:t>
            </a:r>
            <a:r>
              <a:rPr lang="en-GB" i="1" u="sng" dirty="0"/>
              <a:t>assigned to the organised grouping of resources or employees that is subject to the relevant transfer…but any such contract shall have effect after the transfer as if originally made between the person so employed and the transferee”</a:t>
            </a:r>
            <a:endParaRPr lang="en-GB" b="0" dirty="0"/>
          </a:p>
          <a:p>
            <a:r>
              <a:rPr lang="en-GB" dirty="0"/>
              <a:t>= Automatic transfer principle</a:t>
            </a:r>
          </a:p>
          <a:p>
            <a:r>
              <a:rPr lang="en-GB" dirty="0"/>
              <a:t>Test of assignment – employees must be assigned immediately before the transfer to be transferred</a:t>
            </a:r>
          </a:p>
          <a:p>
            <a:r>
              <a:rPr lang="en-GB" b="0" dirty="0"/>
              <a:t>Q of degree – their duties are essentially dedicated to the activities or business which are transferring immediately before the transfer</a:t>
            </a:r>
          </a:p>
          <a:p>
            <a:r>
              <a:rPr lang="en-GB" b="0" dirty="0"/>
              <a:t>Factors: proportion of working time, job description, contractual duties</a:t>
            </a:r>
          </a:p>
          <a:p>
            <a:endParaRPr lang="en-GB" dirty="0"/>
          </a:p>
        </p:txBody>
      </p:sp>
    </p:spTree>
    <p:extLst>
      <p:ext uri="{BB962C8B-B14F-4D97-AF65-F5344CB8AC3E}">
        <p14:creationId xmlns:p14="http://schemas.microsoft.com/office/powerpoint/2010/main" val="6652111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ABC02-4305-4CFE-8152-F32D95195F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8D315DC-1717-4E9F-8054-496B11912A40}"/>
              </a:ext>
            </a:extLst>
          </p:cNvPr>
          <p:cNvSpPr>
            <a:spLocks noGrp="1"/>
          </p:cNvSpPr>
          <p:nvPr>
            <p:ph idx="1"/>
          </p:nvPr>
        </p:nvSpPr>
        <p:spPr/>
        <p:txBody>
          <a:bodyPr/>
          <a:lstStyle/>
          <a:p>
            <a:r>
              <a:rPr lang="en-GB" dirty="0"/>
              <a:t>03</a:t>
            </a:r>
          </a:p>
          <a:p>
            <a:r>
              <a:rPr lang="en-GB" b="1" dirty="0"/>
              <a:t>Which employees transfer?</a:t>
            </a:r>
          </a:p>
        </p:txBody>
      </p:sp>
      <p:sp>
        <p:nvSpPr>
          <p:cNvPr id="4" name="Footer Placeholder 3">
            <a:extLst>
              <a:ext uri="{FF2B5EF4-FFF2-40B4-BE49-F238E27FC236}">
                <a16:creationId xmlns:a16="http://schemas.microsoft.com/office/drawing/2014/main" id="{DCCB6E30-9D64-4378-951B-ADE57B5E1C6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67C8D0F-82DB-4590-B221-3A1D0BC2CAFC}"/>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3848C83-57BF-4495-92F1-9A741C2A9ECC}"/>
              </a:ext>
            </a:extLst>
          </p:cNvPr>
          <p:cNvSpPr>
            <a:spLocks noGrp="1"/>
          </p:cNvSpPr>
          <p:nvPr>
            <p:ph type="body" sz="quarter" idx="14"/>
          </p:nvPr>
        </p:nvSpPr>
        <p:spPr>
          <a:xfrm>
            <a:off x="6740434" y="1220753"/>
            <a:ext cx="8774998" cy="5856073"/>
          </a:xfrm>
        </p:spPr>
        <p:txBody>
          <a:bodyPr/>
          <a:lstStyle/>
          <a:p>
            <a:pPr marL="342900" indent="-342900">
              <a:buFontTx/>
              <a:buChar char="-"/>
            </a:pPr>
            <a:r>
              <a:rPr lang="en-GB" dirty="0"/>
              <a:t>Factors determining assignment:</a:t>
            </a:r>
          </a:p>
          <a:p>
            <a:pPr marL="342900" indent="-342900">
              <a:buFontTx/>
              <a:buChar char="-"/>
            </a:pPr>
            <a:r>
              <a:rPr lang="en-GB" b="0" dirty="0"/>
              <a:t>No single determinative factor</a:t>
            </a:r>
          </a:p>
          <a:p>
            <a:pPr marL="342900" indent="-342900">
              <a:buFontTx/>
              <a:buChar char="-"/>
            </a:pPr>
            <a:r>
              <a:rPr lang="en-GB" dirty="0"/>
              <a:t>Percentage of time spent: high percentage (i.e. above 50%) relevant, but not determinative.  </a:t>
            </a:r>
            <a:endParaRPr lang="en-GB" b="0" dirty="0"/>
          </a:p>
          <a:p>
            <a:pPr marL="342900" indent="-342900">
              <a:buFontTx/>
              <a:buChar char="-"/>
            </a:pPr>
            <a:r>
              <a:rPr lang="en-GB" b="0" dirty="0" err="1"/>
              <a:t>E.g</a:t>
            </a:r>
            <a:r>
              <a:rPr lang="en-GB" b="0" dirty="0"/>
              <a:t> cleaner required to service several client offices, and in practice works 80% of their time at a specific office = not assigned, as the cleaner is not dedicated to work for any one specific client</a:t>
            </a:r>
          </a:p>
          <a:p>
            <a:pPr marL="342900" indent="-342900">
              <a:buFontTx/>
              <a:buChar char="-"/>
            </a:pPr>
            <a:r>
              <a:rPr lang="en-GB" dirty="0"/>
              <a:t>Temporary assignment: </a:t>
            </a:r>
            <a:r>
              <a:rPr lang="en-GB" b="0" dirty="0"/>
              <a:t>not sufficiently assigned to transfer.  “Temporary” is a question of degree.</a:t>
            </a:r>
          </a:p>
          <a:p>
            <a:pPr marL="342900" indent="-342900">
              <a:buFontTx/>
              <a:buChar char="-"/>
            </a:pPr>
            <a:r>
              <a:rPr lang="en-GB" b="0" dirty="0"/>
              <a:t>E.g. student nurse temporarily posted to another hospital for training = not assigned to that hospital (not part of the “human stock” of that hospital)</a:t>
            </a:r>
          </a:p>
          <a:p>
            <a:pPr marL="342900" indent="-342900">
              <a:buFontTx/>
              <a:buChar char="-"/>
            </a:pPr>
            <a:r>
              <a:rPr lang="en-GB" b="0" dirty="0"/>
              <a:t>Would cover secondees, short-term relocations etc</a:t>
            </a:r>
          </a:p>
          <a:p>
            <a:pPr marL="342900" indent="-342900">
              <a:buFontTx/>
              <a:buChar char="-"/>
            </a:pPr>
            <a:r>
              <a:rPr lang="en-GB" b="0" dirty="0"/>
              <a:t>Employees absent due to long-term sickness or temporary lay off will transfer; employees permanently incapacitated with no prospect of returning to work do not transfer</a:t>
            </a:r>
            <a:endParaRPr lang="en-GB" dirty="0"/>
          </a:p>
          <a:p>
            <a:endParaRPr lang="en-GB" dirty="0"/>
          </a:p>
        </p:txBody>
      </p:sp>
    </p:spTree>
    <p:extLst>
      <p:ext uri="{BB962C8B-B14F-4D97-AF65-F5344CB8AC3E}">
        <p14:creationId xmlns:p14="http://schemas.microsoft.com/office/powerpoint/2010/main" val="2006125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ABC02-4305-4CFE-8152-F32D95195F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8D315DC-1717-4E9F-8054-496B11912A40}"/>
              </a:ext>
            </a:extLst>
          </p:cNvPr>
          <p:cNvSpPr>
            <a:spLocks noGrp="1"/>
          </p:cNvSpPr>
          <p:nvPr>
            <p:ph idx="1"/>
          </p:nvPr>
        </p:nvSpPr>
        <p:spPr/>
        <p:txBody>
          <a:bodyPr/>
          <a:lstStyle/>
          <a:p>
            <a:r>
              <a:rPr lang="en-GB" dirty="0"/>
              <a:t>03</a:t>
            </a:r>
          </a:p>
          <a:p>
            <a:r>
              <a:rPr lang="en-GB" b="1" dirty="0"/>
              <a:t>Which employees transfer?</a:t>
            </a:r>
          </a:p>
        </p:txBody>
      </p:sp>
      <p:sp>
        <p:nvSpPr>
          <p:cNvPr id="4" name="Footer Placeholder 3">
            <a:extLst>
              <a:ext uri="{FF2B5EF4-FFF2-40B4-BE49-F238E27FC236}">
                <a16:creationId xmlns:a16="http://schemas.microsoft.com/office/drawing/2014/main" id="{DCCB6E30-9D64-4378-951B-ADE57B5E1C6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67C8D0F-82DB-4590-B221-3A1D0BC2CAFC}"/>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3848C83-57BF-4495-92F1-9A741C2A9ECC}"/>
              </a:ext>
            </a:extLst>
          </p:cNvPr>
          <p:cNvSpPr>
            <a:spLocks noGrp="1"/>
          </p:cNvSpPr>
          <p:nvPr>
            <p:ph type="body" sz="quarter" idx="14"/>
          </p:nvPr>
        </p:nvSpPr>
        <p:spPr>
          <a:xfrm>
            <a:off x="8128794" y="1220753"/>
            <a:ext cx="7386638" cy="5856073"/>
          </a:xfrm>
        </p:spPr>
        <p:txBody>
          <a:bodyPr/>
          <a:lstStyle/>
          <a:p>
            <a:pPr marL="342900" indent="-342900">
              <a:buFontTx/>
              <a:buChar char="-"/>
            </a:pPr>
            <a:r>
              <a:rPr lang="en-GB" dirty="0"/>
              <a:t>TUPE only transfers “employees” of the transferor</a:t>
            </a:r>
          </a:p>
          <a:p>
            <a:pPr marL="342900" indent="-342900">
              <a:buFontTx/>
              <a:buChar char="-"/>
            </a:pPr>
            <a:r>
              <a:rPr lang="en-GB" dirty="0"/>
              <a:t>“Employee” defined under TUPE = </a:t>
            </a:r>
            <a:r>
              <a:rPr lang="en-GB" b="0" dirty="0"/>
              <a:t>works under a contract of employment, apprenticeship “</a:t>
            </a:r>
            <a:r>
              <a:rPr lang="en-GB" dirty="0"/>
              <a:t>or otherwise</a:t>
            </a:r>
            <a:r>
              <a:rPr lang="en-GB" b="0" dirty="0"/>
              <a:t>” with the transferor</a:t>
            </a:r>
          </a:p>
          <a:p>
            <a:pPr marL="342900" indent="-342900">
              <a:buFontTx/>
              <a:buChar char="-"/>
            </a:pPr>
            <a:endParaRPr lang="en-GB" b="0" dirty="0"/>
          </a:p>
          <a:p>
            <a:pPr marL="342900" indent="-342900">
              <a:buFontTx/>
              <a:buChar char="-"/>
            </a:pPr>
            <a:r>
              <a:rPr lang="en-GB" b="0" dirty="0"/>
              <a:t>Excludes contractors/self-employed persons engaged by the transferor</a:t>
            </a:r>
          </a:p>
          <a:p>
            <a:pPr marL="342900" indent="-342900">
              <a:buFontTx/>
              <a:buChar char="-"/>
            </a:pPr>
            <a:r>
              <a:rPr lang="en-GB" b="0" dirty="0"/>
              <a:t>Potentially applies to “workers” (i.e. do not have an employment contract, but are not in business on their own account)</a:t>
            </a:r>
          </a:p>
          <a:p>
            <a:pPr marL="342900" indent="-342900">
              <a:buFontTx/>
              <a:buChar char="-"/>
            </a:pPr>
            <a:r>
              <a:rPr lang="en-GB" dirty="0"/>
              <a:t>Would exclude agency/temp workers, if they usually do not have a direct contract with the transferor using their services, and only have a contract with the agency</a:t>
            </a:r>
          </a:p>
          <a:p>
            <a:endParaRPr lang="en-GB" dirty="0"/>
          </a:p>
        </p:txBody>
      </p:sp>
    </p:spTree>
    <p:extLst>
      <p:ext uri="{BB962C8B-B14F-4D97-AF65-F5344CB8AC3E}">
        <p14:creationId xmlns:p14="http://schemas.microsoft.com/office/powerpoint/2010/main" val="37068019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ABC02-4305-4CFE-8152-F32D95195F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8D315DC-1717-4E9F-8054-496B11912A40}"/>
              </a:ext>
            </a:extLst>
          </p:cNvPr>
          <p:cNvSpPr>
            <a:spLocks noGrp="1"/>
          </p:cNvSpPr>
          <p:nvPr>
            <p:ph idx="1"/>
          </p:nvPr>
        </p:nvSpPr>
        <p:spPr>
          <a:xfrm>
            <a:off x="450693" y="1972385"/>
            <a:ext cx="6667340" cy="5855035"/>
          </a:xfrm>
        </p:spPr>
        <p:txBody>
          <a:bodyPr/>
          <a:lstStyle/>
          <a:p>
            <a:r>
              <a:rPr lang="en-GB" dirty="0"/>
              <a:t>03</a:t>
            </a:r>
          </a:p>
          <a:p>
            <a:r>
              <a:rPr lang="en-GB" b="1" dirty="0"/>
              <a:t>Which employees transfer?</a:t>
            </a:r>
          </a:p>
        </p:txBody>
      </p:sp>
      <p:sp>
        <p:nvSpPr>
          <p:cNvPr id="4" name="Footer Placeholder 3">
            <a:extLst>
              <a:ext uri="{FF2B5EF4-FFF2-40B4-BE49-F238E27FC236}">
                <a16:creationId xmlns:a16="http://schemas.microsoft.com/office/drawing/2014/main" id="{DCCB6E30-9D64-4378-951B-ADE57B5E1C6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67C8D0F-82DB-4590-B221-3A1D0BC2CAFC}"/>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3848C83-57BF-4495-92F1-9A741C2A9ECC}"/>
              </a:ext>
            </a:extLst>
          </p:cNvPr>
          <p:cNvSpPr>
            <a:spLocks noGrp="1"/>
          </p:cNvSpPr>
          <p:nvPr>
            <p:ph type="body" sz="quarter" idx="14"/>
          </p:nvPr>
        </p:nvSpPr>
        <p:spPr>
          <a:xfrm>
            <a:off x="6217919" y="1220753"/>
            <a:ext cx="9588975" cy="5856073"/>
          </a:xfrm>
        </p:spPr>
        <p:txBody>
          <a:bodyPr/>
          <a:lstStyle/>
          <a:p>
            <a:pPr marL="342900" indent="-342900">
              <a:buFontTx/>
              <a:buChar char="-"/>
            </a:pPr>
            <a:r>
              <a:rPr lang="en-GB" dirty="0"/>
              <a:t>TUPE only transfers employees assigned “immediately before the transfer”</a:t>
            </a:r>
          </a:p>
          <a:p>
            <a:pPr marL="342900" indent="-342900">
              <a:buFontTx/>
              <a:buChar char="-"/>
            </a:pPr>
            <a:r>
              <a:rPr lang="en-GB" dirty="0"/>
              <a:t>i.e. at the moment of the transfer</a:t>
            </a:r>
            <a:endParaRPr lang="en-GB" b="0" dirty="0"/>
          </a:p>
          <a:p>
            <a:pPr marL="342900" indent="-342900">
              <a:buFontTx/>
              <a:buChar char="-"/>
            </a:pPr>
            <a:r>
              <a:rPr lang="en-GB" b="0" dirty="0"/>
              <a:t>If employment ends before this moment, they are not employed immediately before = not transferred</a:t>
            </a:r>
          </a:p>
          <a:p>
            <a:r>
              <a:rPr lang="en-GB" dirty="0"/>
              <a:t>BUT – key exception</a:t>
            </a:r>
          </a:p>
          <a:p>
            <a:r>
              <a:rPr lang="en-GB" dirty="0"/>
              <a:t>If an employee is dismissed BEFORE the transfer for a reason connected to the transfer </a:t>
            </a:r>
          </a:p>
          <a:p>
            <a:r>
              <a:rPr lang="en-GB" dirty="0"/>
              <a:t>= any outstanding liability for their employment and dismissal transfers to the transferee (see later)</a:t>
            </a:r>
          </a:p>
          <a:p>
            <a:r>
              <a:rPr lang="en-GB" b="0" dirty="0"/>
              <a:t>E.g. Company A dismisses its highly paid employee a day before the transfer in order to increase the business purchase price paid by Company B = automatic unfair dismissal, and liability for his dismissal any other liabilities for his employment transfers to Company B </a:t>
            </a:r>
          </a:p>
          <a:p>
            <a:r>
              <a:rPr lang="en-GB" b="0" dirty="0"/>
              <a:t>If Company A dismissed the employee due to misconduct grounds – no transfer of liability, as dismissal not for a reason connected to the transfer</a:t>
            </a:r>
          </a:p>
          <a:p>
            <a:endParaRPr lang="en-GB" dirty="0"/>
          </a:p>
          <a:p>
            <a:endParaRPr lang="en-GB" dirty="0"/>
          </a:p>
        </p:txBody>
      </p:sp>
    </p:spTree>
    <p:extLst>
      <p:ext uri="{BB962C8B-B14F-4D97-AF65-F5344CB8AC3E}">
        <p14:creationId xmlns:p14="http://schemas.microsoft.com/office/powerpoint/2010/main" val="33267022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ABC02-4305-4CFE-8152-F32D95195F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8D315DC-1717-4E9F-8054-496B11912A40}"/>
              </a:ext>
            </a:extLst>
          </p:cNvPr>
          <p:cNvSpPr>
            <a:spLocks noGrp="1"/>
          </p:cNvSpPr>
          <p:nvPr>
            <p:ph idx="1"/>
          </p:nvPr>
        </p:nvSpPr>
        <p:spPr>
          <a:xfrm>
            <a:off x="450693" y="1972385"/>
            <a:ext cx="6667340" cy="5855035"/>
          </a:xfrm>
        </p:spPr>
        <p:txBody>
          <a:bodyPr/>
          <a:lstStyle/>
          <a:p>
            <a:r>
              <a:rPr lang="en-GB" dirty="0"/>
              <a:t>03</a:t>
            </a:r>
          </a:p>
          <a:p>
            <a:r>
              <a:rPr lang="en-GB" b="1" dirty="0"/>
              <a:t>Which employees transfer?</a:t>
            </a:r>
          </a:p>
        </p:txBody>
      </p:sp>
      <p:sp>
        <p:nvSpPr>
          <p:cNvPr id="4" name="Footer Placeholder 3">
            <a:extLst>
              <a:ext uri="{FF2B5EF4-FFF2-40B4-BE49-F238E27FC236}">
                <a16:creationId xmlns:a16="http://schemas.microsoft.com/office/drawing/2014/main" id="{DCCB6E30-9D64-4378-951B-ADE57B5E1C6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67C8D0F-82DB-4590-B221-3A1D0BC2CAFC}"/>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3848C83-57BF-4495-92F1-9A741C2A9ECC}"/>
              </a:ext>
            </a:extLst>
          </p:cNvPr>
          <p:cNvSpPr>
            <a:spLocks noGrp="1"/>
          </p:cNvSpPr>
          <p:nvPr>
            <p:ph type="body" sz="quarter" idx="14"/>
          </p:nvPr>
        </p:nvSpPr>
        <p:spPr>
          <a:xfrm>
            <a:off x="6217919" y="1220753"/>
            <a:ext cx="9588975" cy="5856073"/>
          </a:xfrm>
        </p:spPr>
        <p:txBody>
          <a:bodyPr/>
          <a:lstStyle/>
          <a:p>
            <a:pPr marL="342900" indent="-342900">
              <a:buFontTx/>
              <a:buChar char="-"/>
            </a:pPr>
            <a:r>
              <a:rPr lang="en-GB" dirty="0"/>
              <a:t>Employees who would transfer have a right to object to transferring</a:t>
            </a:r>
          </a:p>
          <a:p>
            <a:pPr marL="342900" indent="-342900">
              <a:buFontTx/>
              <a:buChar char="-"/>
            </a:pPr>
            <a:r>
              <a:rPr lang="en-GB" b="0" dirty="0"/>
              <a:t>Effect = termination of their employment on the transfer date </a:t>
            </a:r>
            <a:r>
              <a:rPr lang="en-GB" dirty="0"/>
              <a:t>by operation of law</a:t>
            </a:r>
          </a:p>
          <a:p>
            <a:pPr marL="342900" indent="-342900">
              <a:buFontTx/>
              <a:buChar char="-"/>
            </a:pPr>
            <a:r>
              <a:rPr lang="en-GB" dirty="0"/>
              <a:t>No dismissal = no unfair dismissal claim, notice pay entitlement, or redundancy payment etc</a:t>
            </a:r>
          </a:p>
          <a:p>
            <a:pPr marL="342900" indent="-342900">
              <a:buFontTx/>
              <a:buChar char="-"/>
            </a:pPr>
            <a:r>
              <a:rPr lang="en-GB" dirty="0"/>
              <a:t>Entitled to salary up to transfer date and outstanding holiday pay on termination only</a:t>
            </a:r>
          </a:p>
          <a:p>
            <a:pPr marL="342900" indent="-342900">
              <a:buFontTx/>
              <a:buChar char="-"/>
            </a:pPr>
            <a:r>
              <a:rPr lang="en-GB" b="0" dirty="0"/>
              <a:t>Objection not required in writing, but ideally confirmed in writing as evidence</a:t>
            </a:r>
          </a:p>
          <a:p>
            <a:pPr marL="342900" indent="-342900">
              <a:buFontTx/>
              <a:buChar char="-"/>
            </a:pPr>
            <a:r>
              <a:rPr lang="en-GB" b="0" dirty="0"/>
              <a:t>Must be communicated to the transferor or transferee </a:t>
            </a:r>
            <a:r>
              <a:rPr lang="en-GB" dirty="0"/>
              <a:t>usually on or before the transfer.  Objections provided after transfer usually not valid, unless employee was not made aware of the transfer until after the transfer date</a:t>
            </a:r>
          </a:p>
          <a:p>
            <a:endParaRPr lang="en-GB" b="0" dirty="0"/>
          </a:p>
          <a:p>
            <a:endParaRPr lang="en-GB" dirty="0"/>
          </a:p>
          <a:p>
            <a:endParaRPr lang="en-GB" dirty="0"/>
          </a:p>
        </p:txBody>
      </p:sp>
    </p:spTree>
    <p:extLst>
      <p:ext uri="{BB962C8B-B14F-4D97-AF65-F5344CB8AC3E}">
        <p14:creationId xmlns:p14="http://schemas.microsoft.com/office/powerpoint/2010/main" val="6845752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977A1-C3CC-4DA3-8E0B-6A2241285FF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2916B4A-4A18-46B2-A4BF-2021B156ED56}"/>
              </a:ext>
            </a:extLst>
          </p:cNvPr>
          <p:cNvSpPr>
            <a:spLocks noGrp="1"/>
          </p:cNvSpPr>
          <p:nvPr>
            <p:ph idx="1"/>
          </p:nvPr>
        </p:nvSpPr>
        <p:spPr/>
        <p:txBody>
          <a:bodyPr/>
          <a:lstStyle/>
          <a:p>
            <a:r>
              <a:rPr lang="en-GB" b="1" dirty="0"/>
              <a:t>04</a:t>
            </a:r>
          </a:p>
          <a:p>
            <a:r>
              <a:rPr lang="en-GB" b="1" dirty="0"/>
              <a:t>Automatic transfer principle – </a:t>
            </a:r>
          </a:p>
          <a:p>
            <a:r>
              <a:rPr lang="en-GB" b="1" dirty="0"/>
              <a:t>protection of terms and conditions </a:t>
            </a:r>
          </a:p>
        </p:txBody>
      </p:sp>
      <p:sp>
        <p:nvSpPr>
          <p:cNvPr id="4" name="Footer Placeholder 3">
            <a:extLst>
              <a:ext uri="{FF2B5EF4-FFF2-40B4-BE49-F238E27FC236}">
                <a16:creationId xmlns:a16="http://schemas.microsoft.com/office/drawing/2014/main" id="{C0E33936-B06B-449F-A165-2869572EA80D}"/>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064A68F-76C0-4D20-8BFD-AFC42F33DEC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6ED41448-141C-4497-9448-E04CCB8E677A}"/>
              </a:ext>
            </a:extLst>
          </p:cNvPr>
          <p:cNvSpPr>
            <a:spLocks noGrp="1"/>
          </p:cNvSpPr>
          <p:nvPr>
            <p:ph type="body" sz="quarter" idx="14"/>
          </p:nvPr>
        </p:nvSpPr>
        <p:spPr>
          <a:xfrm>
            <a:off x="8128794" y="1233709"/>
            <a:ext cx="7386638" cy="5543550"/>
          </a:xfrm>
        </p:spPr>
        <p:txBody>
          <a:bodyPr/>
          <a:lstStyle/>
          <a:p>
            <a:pPr marL="342900" indent="-342900">
              <a:buFont typeface="Georgia" panose="02040502050405020303" pitchFamily="18" charset="0"/>
              <a:buChar char="─"/>
            </a:pPr>
            <a:r>
              <a:rPr lang="en-GB" dirty="0"/>
              <a:t>Employees who TUPE transfer, transfer on their existing terms of employment immediately before the transfer</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The transferee steps into the transferor's shoes with regard to the transferring employees. All of the transferor's rights, powers, duties and liabilities under or in connection with the transferring employees pass to the transferee and any acts/ omissions of the transferor before the transfer are treated as been done by the transferee.</a:t>
            </a:r>
          </a:p>
          <a:p>
            <a:pPr marL="342900" indent="-342900">
              <a:buFont typeface="Georgia" panose="02040502050405020303" pitchFamily="18" charset="0"/>
              <a:buChar char="─"/>
            </a:pPr>
            <a:r>
              <a:rPr lang="en-GB" b="0" dirty="0"/>
              <a:t>Important to identify what are contractual benefits (which transfer) and non-contractual (which do not)</a:t>
            </a:r>
          </a:p>
          <a:p>
            <a:pPr marL="342900" indent="-342900">
              <a:buFont typeface="Georgia" panose="02040502050405020303" pitchFamily="18" charset="0"/>
              <a:buChar char="─"/>
            </a:pPr>
            <a:r>
              <a:rPr lang="en-GB" dirty="0"/>
              <a:t>Transferring employees’ continuity of service is preserved = relevant to rights of unfair dismissal, redundancy payments and minimum notice periods</a:t>
            </a:r>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28724506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977A1-C3CC-4DA3-8E0B-6A2241285FF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2916B4A-4A18-46B2-A4BF-2021B156ED56}"/>
              </a:ext>
            </a:extLst>
          </p:cNvPr>
          <p:cNvSpPr>
            <a:spLocks noGrp="1"/>
          </p:cNvSpPr>
          <p:nvPr>
            <p:ph idx="1"/>
          </p:nvPr>
        </p:nvSpPr>
        <p:spPr/>
        <p:txBody>
          <a:bodyPr/>
          <a:lstStyle/>
          <a:p>
            <a:r>
              <a:rPr lang="en-GB" b="1" dirty="0"/>
              <a:t>04</a:t>
            </a:r>
          </a:p>
          <a:p>
            <a:r>
              <a:rPr lang="en-GB" b="1" dirty="0"/>
              <a:t>Automatic transfer principle – </a:t>
            </a:r>
          </a:p>
          <a:p>
            <a:r>
              <a:rPr lang="en-GB" b="1" dirty="0"/>
              <a:t>protection of terms and conditions </a:t>
            </a:r>
          </a:p>
        </p:txBody>
      </p:sp>
      <p:sp>
        <p:nvSpPr>
          <p:cNvPr id="4" name="Footer Placeholder 3">
            <a:extLst>
              <a:ext uri="{FF2B5EF4-FFF2-40B4-BE49-F238E27FC236}">
                <a16:creationId xmlns:a16="http://schemas.microsoft.com/office/drawing/2014/main" id="{C0E33936-B06B-449F-A165-2869572EA80D}"/>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064A68F-76C0-4D20-8BFD-AFC42F33DEC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6ED41448-141C-4497-9448-E04CCB8E677A}"/>
              </a:ext>
            </a:extLst>
          </p:cNvPr>
          <p:cNvSpPr>
            <a:spLocks noGrp="1"/>
          </p:cNvSpPr>
          <p:nvPr>
            <p:ph type="body" sz="quarter" idx="14"/>
          </p:nvPr>
        </p:nvSpPr>
        <p:spPr>
          <a:xfrm>
            <a:off x="7485017" y="1233709"/>
            <a:ext cx="8030415" cy="5543550"/>
          </a:xfrm>
        </p:spPr>
        <p:txBody>
          <a:bodyPr/>
          <a:lstStyle/>
          <a:p>
            <a:pPr marL="342900" indent="-342900">
              <a:buFont typeface="Georgia" panose="02040502050405020303" pitchFamily="18" charset="0"/>
              <a:buChar char="─"/>
            </a:pPr>
            <a:r>
              <a:rPr lang="en-GB" dirty="0"/>
              <a:t>Transferee inherits all rights/obligations/liabilities arising pre-transfer</a:t>
            </a:r>
          </a:p>
          <a:p>
            <a:pPr marL="342900" indent="-342900">
              <a:buFont typeface="Georgia" panose="02040502050405020303" pitchFamily="18" charset="0"/>
              <a:buChar char="─"/>
            </a:pPr>
            <a:r>
              <a:rPr lang="en-GB" b="0" dirty="0"/>
              <a:t>e.g. any liabilities for underpayments, personal injury, discrimination etc falling on the transferor </a:t>
            </a:r>
            <a:r>
              <a:rPr lang="en-GB" dirty="0"/>
              <a:t>transfers </a:t>
            </a:r>
            <a:r>
              <a:rPr lang="en-GB" b="0" dirty="0"/>
              <a:t>to the transferee</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dirty="0"/>
              <a:t>If collective agreement applies to employee: </a:t>
            </a:r>
            <a:r>
              <a:rPr lang="en-GB" b="0" dirty="0"/>
              <a:t>terms as at transfer will transfer; any subsequent changes to the collective agreement only apply if the transferee is a party to the collective agreement</a:t>
            </a:r>
          </a:p>
          <a:p>
            <a:pPr marL="342900" indent="-342900">
              <a:buFont typeface="Georgia" panose="02040502050405020303" pitchFamily="18" charset="0"/>
              <a:buChar char="─"/>
            </a:pPr>
            <a:r>
              <a:rPr lang="en-GB" dirty="0"/>
              <a:t>Exception – Pensions: see later</a:t>
            </a:r>
            <a:r>
              <a:rPr lang="en-GB" b="0" dirty="0"/>
              <a:t> </a:t>
            </a:r>
            <a:endParaRPr lang="en-GB" dirty="0"/>
          </a:p>
        </p:txBody>
      </p:sp>
    </p:spTree>
    <p:extLst>
      <p:ext uri="{BB962C8B-B14F-4D97-AF65-F5344CB8AC3E}">
        <p14:creationId xmlns:p14="http://schemas.microsoft.com/office/powerpoint/2010/main" val="313354005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977A1-C3CC-4DA3-8E0B-6A2241285FF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2916B4A-4A18-46B2-A4BF-2021B156ED56}"/>
              </a:ext>
            </a:extLst>
          </p:cNvPr>
          <p:cNvSpPr>
            <a:spLocks noGrp="1"/>
          </p:cNvSpPr>
          <p:nvPr>
            <p:ph idx="1"/>
          </p:nvPr>
        </p:nvSpPr>
        <p:spPr/>
        <p:txBody>
          <a:bodyPr/>
          <a:lstStyle/>
          <a:p>
            <a:r>
              <a:rPr lang="en-GB" b="1" dirty="0"/>
              <a:t>04</a:t>
            </a:r>
          </a:p>
          <a:p>
            <a:r>
              <a:rPr lang="en-GB" b="1" dirty="0"/>
              <a:t>Automatic transfer principle – </a:t>
            </a:r>
          </a:p>
          <a:p>
            <a:r>
              <a:rPr lang="en-GB" b="1" dirty="0"/>
              <a:t>protection of terms and conditions </a:t>
            </a:r>
          </a:p>
        </p:txBody>
      </p:sp>
      <p:sp>
        <p:nvSpPr>
          <p:cNvPr id="4" name="Footer Placeholder 3">
            <a:extLst>
              <a:ext uri="{FF2B5EF4-FFF2-40B4-BE49-F238E27FC236}">
                <a16:creationId xmlns:a16="http://schemas.microsoft.com/office/drawing/2014/main" id="{C0E33936-B06B-449F-A165-2869572EA80D}"/>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064A68F-76C0-4D20-8BFD-AFC42F33DEC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6ED41448-141C-4497-9448-E04CCB8E677A}"/>
              </a:ext>
            </a:extLst>
          </p:cNvPr>
          <p:cNvSpPr>
            <a:spLocks noGrp="1"/>
          </p:cNvSpPr>
          <p:nvPr>
            <p:ph type="body" sz="quarter" idx="14"/>
          </p:nvPr>
        </p:nvSpPr>
        <p:spPr>
          <a:xfrm>
            <a:off x="8128794" y="1233709"/>
            <a:ext cx="7386638" cy="5543550"/>
          </a:xfrm>
        </p:spPr>
        <p:txBody>
          <a:bodyPr/>
          <a:lstStyle/>
          <a:p>
            <a:pPr marL="342900" indent="-342900">
              <a:buFont typeface="Georgia" panose="02040502050405020303" pitchFamily="18" charset="0"/>
              <a:buChar char="─"/>
            </a:pPr>
            <a:r>
              <a:rPr lang="en-GB" dirty="0"/>
              <a:t>Certain liabilities remain with the transferor:</a:t>
            </a:r>
          </a:p>
          <a:p>
            <a:pPr marL="342900" indent="-342900">
              <a:buFont typeface="Georgia" panose="02040502050405020303" pitchFamily="18" charset="0"/>
              <a:buChar char="─"/>
            </a:pPr>
            <a:r>
              <a:rPr lang="en-GB" b="0" dirty="0"/>
              <a:t>Any share options an employee has in the transferor</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Accrued occupational pension rights up to the transfer date (see Pensions later)</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Criminal liabilities arising pre-transfer (e.g. breaches of health and safety law) = remains with transferor</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Responsibilities for making PAYE deductions from wages up to the transfer date</a:t>
            </a:r>
          </a:p>
        </p:txBody>
      </p:sp>
    </p:spTree>
    <p:extLst>
      <p:ext uri="{BB962C8B-B14F-4D97-AF65-F5344CB8AC3E}">
        <p14:creationId xmlns:p14="http://schemas.microsoft.com/office/powerpoint/2010/main" val="25926528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977A1-C3CC-4DA3-8E0B-6A2241285FF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2916B4A-4A18-46B2-A4BF-2021B156ED56}"/>
              </a:ext>
            </a:extLst>
          </p:cNvPr>
          <p:cNvSpPr>
            <a:spLocks noGrp="1"/>
          </p:cNvSpPr>
          <p:nvPr>
            <p:ph idx="1"/>
          </p:nvPr>
        </p:nvSpPr>
        <p:spPr/>
        <p:txBody>
          <a:bodyPr/>
          <a:lstStyle/>
          <a:p>
            <a:r>
              <a:rPr lang="en-GB" b="1" dirty="0"/>
              <a:t>04</a:t>
            </a:r>
          </a:p>
          <a:p>
            <a:r>
              <a:rPr lang="en-GB" b="1" dirty="0"/>
              <a:t>Automatic transfer principle – </a:t>
            </a:r>
          </a:p>
          <a:p>
            <a:r>
              <a:rPr lang="en-GB" b="1" dirty="0"/>
              <a:t>protection of terms and conditions </a:t>
            </a:r>
          </a:p>
        </p:txBody>
      </p:sp>
      <p:sp>
        <p:nvSpPr>
          <p:cNvPr id="4" name="Footer Placeholder 3">
            <a:extLst>
              <a:ext uri="{FF2B5EF4-FFF2-40B4-BE49-F238E27FC236}">
                <a16:creationId xmlns:a16="http://schemas.microsoft.com/office/drawing/2014/main" id="{C0E33936-B06B-449F-A165-2869572EA80D}"/>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064A68F-76C0-4D20-8BFD-AFC42F33DEC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6ED41448-141C-4497-9448-E04CCB8E677A}"/>
              </a:ext>
            </a:extLst>
          </p:cNvPr>
          <p:cNvSpPr>
            <a:spLocks noGrp="1"/>
          </p:cNvSpPr>
          <p:nvPr>
            <p:ph type="body" sz="quarter" idx="14"/>
          </p:nvPr>
        </p:nvSpPr>
        <p:spPr>
          <a:xfrm>
            <a:off x="8128794" y="1233709"/>
            <a:ext cx="7386638" cy="5543550"/>
          </a:xfrm>
        </p:spPr>
        <p:txBody>
          <a:bodyPr/>
          <a:lstStyle/>
          <a:p>
            <a:pPr marL="342900" indent="-342900">
              <a:buFont typeface="Georgia" panose="02040502050405020303" pitchFamily="18" charset="0"/>
              <a:buChar char="─"/>
            </a:pPr>
            <a:r>
              <a:rPr lang="en-GB" dirty="0"/>
              <a:t>Effect of TUPE = any change in a transferring employee’s terms of employment is VOID if </a:t>
            </a:r>
            <a:r>
              <a:rPr lang="en-GB" u="sng" dirty="0"/>
              <a:t>sole or principal reason for change is the transfer</a:t>
            </a:r>
          </a:p>
          <a:p>
            <a:pPr marL="342900" indent="-342900">
              <a:buFont typeface="Georgia" panose="02040502050405020303" pitchFamily="18" charset="0"/>
              <a:buChar char="─"/>
            </a:pPr>
            <a:endParaRPr lang="en-GB" u="sng" dirty="0"/>
          </a:p>
          <a:p>
            <a:pPr marL="342900" lvl="1" indent="-342900">
              <a:buFont typeface="Georgia" panose="02040502050405020303" pitchFamily="18" charset="0"/>
              <a:buChar char="─"/>
            </a:pPr>
            <a:r>
              <a:rPr lang="en-GB" dirty="0"/>
              <a:t>Void even if change is agreed by the employee</a:t>
            </a:r>
          </a:p>
          <a:p>
            <a:pPr marL="342900" lvl="1" indent="-342900">
              <a:buFont typeface="Georgia" panose="02040502050405020303" pitchFamily="18" charset="0"/>
              <a:buChar char="─"/>
            </a:pPr>
            <a:endParaRPr lang="en-GB" dirty="0"/>
          </a:p>
          <a:p>
            <a:pPr marL="342900" lvl="1" indent="-342900">
              <a:buFont typeface="Georgia" panose="02040502050405020303" pitchFamily="18" charset="0"/>
              <a:buChar char="─"/>
            </a:pPr>
            <a:r>
              <a:rPr lang="en-GB" dirty="0"/>
              <a:t>If void change made, employee can cherry pick the most beneficial terms from his valid and void terms</a:t>
            </a:r>
          </a:p>
          <a:p>
            <a:pPr marL="342900" lvl="1" indent="-342900">
              <a:buFont typeface="Georgia" panose="02040502050405020303" pitchFamily="18" charset="0"/>
              <a:buChar char="─"/>
            </a:pPr>
            <a:endParaRPr lang="en-GB" dirty="0"/>
          </a:p>
          <a:p>
            <a:pPr marL="342900" lvl="1" indent="-342900">
              <a:buFont typeface="Georgia" panose="02040502050405020303" pitchFamily="18" charset="0"/>
              <a:buChar char="─"/>
            </a:pPr>
            <a:r>
              <a:rPr lang="en-GB" dirty="0"/>
              <a:t>Agreed changes </a:t>
            </a:r>
            <a:r>
              <a:rPr lang="en-GB" b="1" dirty="0"/>
              <a:t>VALID</a:t>
            </a:r>
            <a:r>
              <a:rPr lang="en-GB" dirty="0"/>
              <a:t> if either:</a:t>
            </a:r>
          </a:p>
          <a:p>
            <a:pPr marL="342900" lvl="1" indent="-342900">
              <a:buFont typeface="Georgia" panose="02040502050405020303" pitchFamily="18" charset="0"/>
              <a:buChar char="─"/>
            </a:pPr>
            <a:r>
              <a:rPr lang="en-GB" dirty="0"/>
              <a:t>1) its reason is not the transfer; or</a:t>
            </a:r>
          </a:p>
          <a:p>
            <a:pPr marL="342900" lvl="1" indent="-342900">
              <a:buFont typeface="Georgia" panose="02040502050405020303" pitchFamily="18" charset="0"/>
              <a:buChar char="─"/>
            </a:pPr>
            <a:r>
              <a:rPr lang="en-GB" dirty="0"/>
              <a:t>2) the reason is an </a:t>
            </a:r>
            <a:r>
              <a:rPr lang="en-GB" b="1" dirty="0"/>
              <a:t>economic, technical or organisational (ETO) reason entailing changes in the workforce</a:t>
            </a:r>
            <a:endParaRPr lang="en-GB" dirty="0"/>
          </a:p>
          <a:p>
            <a:pPr lvl="1"/>
            <a:endParaRPr lang="en-GB" dirty="0"/>
          </a:p>
        </p:txBody>
      </p:sp>
    </p:spTree>
    <p:extLst>
      <p:ext uri="{BB962C8B-B14F-4D97-AF65-F5344CB8AC3E}">
        <p14:creationId xmlns:p14="http://schemas.microsoft.com/office/powerpoint/2010/main" val="4949652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977A1-C3CC-4DA3-8E0B-6A2241285FF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2916B4A-4A18-46B2-A4BF-2021B156ED56}"/>
              </a:ext>
            </a:extLst>
          </p:cNvPr>
          <p:cNvSpPr>
            <a:spLocks noGrp="1"/>
          </p:cNvSpPr>
          <p:nvPr>
            <p:ph idx="1"/>
          </p:nvPr>
        </p:nvSpPr>
        <p:spPr/>
        <p:txBody>
          <a:bodyPr/>
          <a:lstStyle/>
          <a:p>
            <a:r>
              <a:rPr lang="en-GB" b="1" dirty="0"/>
              <a:t>04</a:t>
            </a:r>
          </a:p>
          <a:p>
            <a:r>
              <a:rPr lang="en-GB" b="1" dirty="0"/>
              <a:t>Automatic transfer principle – </a:t>
            </a:r>
          </a:p>
          <a:p>
            <a:r>
              <a:rPr lang="en-GB" b="1" dirty="0"/>
              <a:t>protection of terms and conditions </a:t>
            </a:r>
          </a:p>
        </p:txBody>
      </p:sp>
      <p:sp>
        <p:nvSpPr>
          <p:cNvPr id="4" name="Footer Placeholder 3">
            <a:extLst>
              <a:ext uri="{FF2B5EF4-FFF2-40B4-BE49-F238E27FC236}">
                <a16:creationId xmlns:a16="http://schemas.microsoft.com/office/drawing/2014/main" id="{C0E33936-B06B-449F-A165-2869572EA80D}"/>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064A68F-76C0-4D20-8BFD-AFC42F33DEC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6ED41448-141C-4497-9448-E04CCB8E677A}"/>
              </a:ext>
            </a:extLst>
          </p:cNvPr>
          <p:cNvSpPr>
            <a:spLocks noGrp="1"/>
          </p:cNvSpPr>
          <p:nvPr>
            <p:ph type="body" sz="quarter" idx="14"/>
          </p:nvPr>
        </p:nvSpPr>
        <p:spPr>
          <a:xfrm>
            <a:off x="7406640" y="1233709"/>
            <a:ext cx="8108792" cy="5543550"/>
          </a:xfrm>
        </p:spPr>
        <p:txBody>
          <a:bodyPr/>
          <a:lstStyle/>
          <a:p>
            <a:pPr lvl="1"/>
            <a:r>
              <a:rPr lang="en-GB" b="1" dirty="0"/>
              <a:t>“ETO” Reason – not defined in TUPE</a:t>
            </a:r>
          </a:p>
          <a:p>
            <a:pPr lvl="1"/>
            <a:r>
              <a:rPr lang="en-GB" dirty="0"/>
              <a:t>Govt guidance advises it is likely to include:</a:t>
            </a:r>
          </a:p>
          <a:p>
            <a:pPr marL="342900" lvl="1" indent="-342900">
              <a:buFont typeface="Arial" panose="020B0604020202020204" pitchFamily="34" charset="0"/>
              <a:buChar char="•"/>
            </a:pPr>
            <a:r>
              <a:rPr lang="en-GB" dirty="0"/>
              <a:t>reasons related to profitability or market performance of the business</a:t>
            </a:r>
          </a:p>
          <a:p>
            <a:pPr marL="342900" lvl="1" indent="-342900">
              <a:buFont typeface="Arial" panose="020B0604020202020204" pitchFamily="34" charset="0"/>
              <a:buChar char="•"/>
            </a:pPr>
            <a:r>
              <a:rPr lang="en-GB" dirty="0"/>
              <a:t>reasons related to equipment or production processes</a:t>
            </a:r>
          </a:p>
          <a:p>
            <a:pPr marL="342900" lvl="1" indent="-342900">
              <a:buFont typeface="Arial" panose="020B0604020202020204" pitchFamily="34" charset="0"/>
              <a:buChar char="•"/>
            </a:pPr>
            <a:r>
              <a:rPr lang="en-GB" dirty="0"/>
              <a:t>reasons related to management or organisation structures</a:t>
            </a:r>
          </a:p>
          <a:p>
            <a:pPr lvl="1"/>
            <a:r>
              <a:rPr lang="en-GB" dirty="0"/>
              <a:t>ETO must also “</a:t>
            </a:r>
            <a:r>
              <a:rPr lang="en-GB" b="1" dirty="0"/>
              <a:t>entail changes in the workforce”</a:t>
            </a:r>
          </a:p>
          <a:p>
            <a:pPr lvl="1"/>
            <a:r>
              <a:rPr lang="en-GB" b="1" dirty="0"/>
              <a:t>= results in changes in numbers and/or functions of employees and/or change in workplace</a:t>
            </a:r>
          </a:p>
          <a:p>
            <a:pPr marL="342900" lvl="1" indent="-342900">
              <a:buFont typeface="Arial" panose="020B0604020202020204" pitchFamily="34" charset="0"/>
              <a:buChar char="•"/>
            </a:pPr>
            <a:r>
              <a:rPr lang="en-GB" b="1" dirty="0"/>
              <a:t>Simple harmonisation of transferring employees’ terms with the transferee’s standard terms = NOT AN ETO = VOID</a:t>
            </a:r>
          </a:p>
          <a:p>
            <a:pPr marL="342900" lvl="1" indent="-342900">
              <a:buFont typeface="Arial" panose="020B0604020202020204" pitchFamily="34" charset="0"/>
              <a:buChar char="•"/>
            </a:pPr>
            <a:r>
              <a:rPr lang="en-GB" b="1" dirty="0"/>
              <a:t>Must be part of a wider restructure/</a:t>
            </a:r>
            <a:r>
              <a:rPr lang="en-GB" b="1" dirty="0" err="1"/>
              <a:t>reorganistion</a:t>
            </a:r>
            <a:r>
              <a:rPr lang="en-GB" b="1" dirty="0"/>
              <a:t>/relocation of employees</a:t>
            </a:r>
          </a:p>
        </p:txBody>
      </p:sp>
    </p:spTree>
    <p:extLst>
      <p:ext uri="{BB962C8B-B14F-4D97-AF65-F5344CB8AC3E}">
        <p14:creationId xmlns:p14="http://schemas.microsoft.com/office/powerpoint/2010/main" val="3469030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977A1-C3CC-4DA3-8E0B-6A2241285FF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2916B4A-4A18-46B2-A4BF-2021B156ED56}"/>
              </a:ext>
            </a:extLst>
          </p:cNvPr>
          <p:cNvSpPr>
            <a:spLocks noGrp="1"/>
          </p:cNvSpPr>
          <p:nvPr>
            <p:ph idx="1"/>
          </p:nvPr>
        </p:nvSpPr>
        <p:spPr/>
        <p:txBody>
          <a:bodyPr/>
          <a:lstStyle/>
          <a:p>
            <a:r>
              <a:rPr lang="en-GB" b="1" dirty="0"/>
              <a:t>04</a:t>
            </a:r>
          </a:p>
          <a:p>
            <a:r>
              <a:rPr lang="en-GB" b="1" dirty="0"/>
              <a:t>Automatic transfer principle – </a:t>
            </a:r>
          </a:p>
          <a:p>
            <a:r>
              <a:rPr lang="en-GB" b="1" dirty="0"/>
              <a:t>protection of terms and conditions </a:t>
            </a:r>
          </a:p>
        </p:txBody>
      </p:sp>
      <p:sp>
        <p:nvSpPr>
          <p:cNvPr id="4" name="Footer Placeholder 3">
            <a:extLst>
              <a:ext uri="{FF2B5EF4-FFF2-40B4-BE49-F238E27FC236}">
                <a16:creationId xmlns:a16="http://schemas.microsoft.com/office/drawing/2014/main" id="{C0E33936-B06B-449F-A165-2869572EA80D}"/>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064A68F-76C0-4D20-8BFD-AFC42F33DEC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6ED41448-141C-4497-9448-E04CCB8E677A}"/>
              </a:ext>
            </a:extLst>
          </p:cNvPr>
          <p:cNvSpPr>
            <a:spLocks noGrp="1"/>
          </p:cNvSpPr>
          <p:nvPr>
            <p:ph type="body" sz="quarter" idx="14"/>
          </p:nvPr>
        </p:nvSpPr>
        <p:spPr>
          <a:xfrm>
            <a:off x="6858000" y="729314"/>
            <a:ext cx="8657432" cy="5543550"/>
          </a:xfrm>
        </p:spPr>
        <p:txBody>
          <a:bodyPr/>
          <a:lstStyle/>
          <a:p>
            <a:pPr lvl="1"/>
            <a:r>
              <a:rPr lang="en-GB" b="1" dirty="0"/>
              <a:t>Employee’s remedy if void change in terms and/or not agreed by employee:</a:t>
            </a:r>
          </a:p>
          <a:p>
            <a:pPr marL="457200" lvl="1" indent="-457200">
              <a:buAutoNum type="arabicParenR"/>
            </a:pPr>
            <a:r>
              <a:rPr lang="en-GB" dirty="0"/>
              <a:t>Unlawful deduction from wages/breach of contract claim if change results in drop in remuneration</a:t>
            </a:r>
          </a:p>
          <a:p>
            <a:pPr marL="457200" lvl="1" indent="-457200">
              <a:buAutoNum type="arabicParenR"/>
            </a:pPr>
            <a:endParaRPr lang="en-GB" b="1" dirty="0"/>
          </a:p>
          <a:p>
            <a:pPr marL="457200" lvl="1" indent="-457200">
              <a:buAutoNum type="arabicParenR"/>
            </a:pPr>
            <a:r>
              <a:rPr lang="en-GB" b="1" dirty="0"/>
              <a:t>Resignation and constructive dismissal claim</a:t>
            </a:r>
            <a:r>
              <a:rPr lang="en-GB" dirty="0"/>
              <a:t> if employer commits fundamental breach of employee’s contract = employee needs 2+ years service to bring claim; can also claim for lost notice period pay if resigns without notice in response (no minimum service needed for breach of contract claim); possible release from post-termination restrictions</a:t>
            </a:r>
          </a:p>
          <a:p>
            <a:pPr marL="457200" lvl="1" indent="-457200">
              <a:buAutoNum type="arabicParenR"/>
            </a:pPr>
            <a:r>
              <a:rPr lang="en-GB" dirty="0"/>
              <a:t>Resignation and constructive dismissal claim if TUPE transfer involves or would involve a </a:t>
            </a:r>
            <a:r>
              <a:rPr lang="en-GB" b="1" dirty="0"/>
              <a:t>substantial change in working conditions to an employee’s material detriment = TUPE allows broader grounds to bring constructive dismissal claim = </a:t>
            </a:r>
            <a:r>
              <a:rPr lang="en-GB" dirty="0"/>
              <a:t>employee needs 2+ years service to bring claim; </a:t>
            </a:r>
            <a:r>
              <a:rPr lang="en-GB" b="1" dirty="0"/>
              <a:t>cannot claim lost notice pay or release from restrictions</a:t>
            </a:r>
          </a:p>
        </p:txBody>
      </p:sp>
    </p:spTree>
    <p:extLst>
      <p:ext uri="{BB962C8B-B14F-4D97-AF65-F5344CB8AC3E}">
        <p14:creationId xmlns:p14="http://schemas.microsoft.com/office/powerpoint/2010/main" val="34975051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DFBA0-7445-4791-B8A7-50330188100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517942D-CE5C-4199-842A-8EB0D2B15289}"/>
              </a:ext>
            </a:extLst>
          </p:cNvPr>
          <p:cNvSpPr>
            <a:spLocks noGrp="1"/>
          </p:cNvSpPr>
          <p:nvPr>
            <p:ph idx="1"/>
          </p:nvPr>
        </p:nvSpPr>
        <p:spPr/>
        <p:txBody>
          <a:bodyPr/>
          <a:lstStyle/>
          <a:p>
            <a:r>
              <a:rPr lang="en-GB" b="1" dirty="0"/>
              <a:t>05</a:t>
            </a:r>
          </a:p>
          <a:p>
            <a:r>
              <a:rPr lang="en-GB" b="1" dirty="0"/>
              <a:t>Automatic transfer principle – </a:t>
            </a:r>
          </a:p>
          <a:p>
            <a:endParaRPr lang="en-GB" b="1" dirty="0"/>
          </a:p>
          <a:p>
            <a:r>
              <a:rPr lang="en-GB" b="1" dirty="0"/>
              <a:t>Protection from dismissal</a:t>
            </a:r>
          </a:p>
        </p:txBody>
      </p:sp>
      <p:sp>
        <p:nvSpPr>
          <p:cNvPr id="4" name="Footer Placeholder 3">
            <a:extLst>
              <a:ext uri="{FF2B5EF4-FFF2-40B4-BE49-F238E27FC236}">
                <a16:creationId xmlns:a16="http://schemas.microsoft.com/office/drawing/2014/main" id="{324BD6DC-D81F-4892-9E12-04D3511294B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26A48004-BD08-45E5-9CC5-1DF052728FD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15D8FB1-3CF2-46BB-AAE2-DB43AC2E46ED}"/>
              </a:ext>
            </a:extLst>
          </p:cNvPr>
          <p:cNvSpPr>
            <a:spLocks noGrp="1"/>
          </p:cNvSpPr>
          <p:nvPr>
            <p:ph type="body" sz="quarter" idx="14"/>
          </p:nvPr>
        </p:nvSpPr>
        <p:spPr>
          <a:xfrm>
            <a:off x="6769463" y="1971347"/>
            <a:ext cx="8875350" cy="5543550"/>
          </a:xfrm>
        </p:spPr>
        <p:txBody>
          <a:bodyPr/>
          <a:lstStyle/>
          <a:p>
            <a:pPr marL="342900" indent="-342900">
              <a:buFont typeface="Georgia" panose="02040502050405020303" pitchFamily="18" charset="0"/>
              <a:buChar char="─"/>
            </a:pPr>
            <a:r>
              <a:rPr lang="en-GB" b="0" dirty="0"/>
              <a:t>TUPE does not legally prevent termination of employment</a:t>
            </a:r>
          </a:p>
          <a:p>
            <a:pPr marL="342900" indent="-342900">
              <a:buFont typeface="Georgia" panose="02040502050405020303" pitchFamily="18" charset="0"/>
              <a:buChar char="─"/>
            </a:pPr>
            <a:r>
              <a:rPr lang="en-GB" dirty="0"/>
              <a:t>BUT – dismissal will be AUTOMATICALLY UNFAIR if the </a:t>
            </a:r>
            <a:r>
              <a:rPr lang="en-GB" u="sng" dirty="0"/>
              <a:t>sole or principal reason is the transfer</a:t>
            </a:r>
          </a:p>
          <a:p>
            <a:pPr marL="342900" indent="-342900">
              <a:buFont typeface="Georgia" panose="02040502050405020303" pitchFamily="18" charset="0"/>
              <a:buChar char="─"/>
            </a:pPr>
            <a:endParaRPr lang="en-GB" u="sng" dirty="0"/>
          </a:p>
          <a:p>
            <a:pPr marL="342900" indent="-342900">
              <a:buFont typeface="Georgia" panose="02040502050405020303" pitchFamily="18" charset="0"/>
              <a:buChar char="─"/>
            </a:pPr>
            <a:r>
              <a:rPr lang="en-GB" dirty="0"/>
              <a:t>Dismissal not automatically unfair if either:</a:t>
            </a:r>
          </a:p>
          <a:p>
            <a:pPr marL="342900" indent="-342900">
              <a:buFont typeface="Georgia" panose="02040502050405020303" pitchFamily="18" charset="0"/>
              <a:buChar char="─"/>
            </a:pPr>
            <a:r>
              <a:rPr lang="en-GB" b="0" dirty="0"/>
              <a:t>1) the reason is not the transfer (e.g. misconduct/capability)); or</a:t>
            </a:r>
          </a:p>
          <a:p>
            <a:pPr marL="342900" indent="-342900">
              <a:buFont typeface="Georgia" panose="02040502050405020303" pitchFamily="18" charset="0"/>
              <a:buChar char="─"/>
            </a:pPr>
            <a:r>
              <a:rPr lang="en-GB" b="0" dirty="0"/>
              <a:t>2) the reason is an </a:t>
            </a:r>
            <a:r>
              <a:rPr lang="en-GB" dirty="0"/>
              <a:t>ETO reason entailing changes in the workforce</a:t>
            </a:r>
          </a:p>
          <a:p>
            <a:pPr marL="342900" indent="-342900">
              <a:buFont typeface="Georgia" panose="02040502050405020303" pitchFamily="18" charset="0"/>
              <a:buChar char="─"/>
            </a:pPr>
            <a:r>
              <a:rPr lang="en-GB" dirty="0"/>
              <a:t>If dismissal not automatically unfair, dismissal must still be fair under ordinary principles</a:t>
            </a:r>
          </a:p>
          <a:p>
            <a:pPr marL="342900" indent="-342900">
              <a:buFont typeface="Georgia" panose="02040502050405020303" pitchFamily="18" charset="0"/>
              <a:buChar char="─"/>
            </a:pPr>
            <a:r>
              <a:rPr lang="en-GB" dirty="0"/>
              <a:t>BUT – employee must have 2 or more years continuous service at date of dismissal to be able to bring an unfair dismissal claim = </a:t>
            </a:r>
            <a:r>
              <a:rPr lang="en-GB" b="0" dirty="0"/>
              <a:t>limited protection for employees with short service</a:t>
            </a:r>
            <a:endParaRPr lang="en-GB" dirty="0"/>
          </a:p>
        </p:txBody>
      </p:sp>
    </p:spTree>
    <p:extLst>
      <p:ext uri="{BB962C8B-B14F-4D97-AF65-F5344CB8AC3E}">
        <p14:creationId xmlns:p14="http://schemas.microsoft.com/office/powerpoint/2010/main" val="35243408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DFBA0-7445-4791-B8A7-50330188100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517942D-CE5C-4199-842A-8EB0D2B15289}"/>
              </a:ext>
            </a:extLst>
          </p:cNvPr>
          <p:cNvSpPr>
            <a:spLocks noGrp="1"/>
          </p:cNvSpPr>
          <p:nvPr>
            <p:ph idx="1"/>
          </p:nvPr>
        </p:nvSpPr>
        <p:spPr/>
        <p:txBody>
          <a:bodyPr/>
          <a:lstStyle/>
          <a:p>
            <a:r>
              <a:rPr lang="en-GB" b="1" dirty="0"/>
              <a:t>05</a:t>
            </a:r>
          </a:p>
          <a:p>
            <a:r>
              <a:rPr lang="en-GB" b="1" dirty="0"/>
              <a:t>Automatic transfer principle – </a:t>
            </a:r>
          </a:p>
          <a:p>
            <a:endParaRPr lang="en-GB" b="1" dirty="0"/>
          </a:p>
          <a:p>
            <a:r>
              <a:rPr lang="en-GB" b="1" dirty="0"/>
              <a:t>Protection from dismissal</a:t>
            </a:r>
          </a:p>
        </p:txBody>
      </p:sp>
      <p:sp>
        <p:nvSpPr>
          <p:cNvPr id="4" name="Footer Placeholder 3">
            <a:extLst>
              <a:ext uri="{FF2B5EF4-FFF2-40B4-BE49-F238E27FC236}">
                <a16:creationId xmlns:a16="http://schemas.microsoft.com/office/drawing/2014/main" id="{324BD6DC-D81F-4892-9E12-04D3511294B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26A48004-BD08-45E5-9CC5-1DF052728FD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15D8FB1-3CF2-46BB-AAE2-DB43AC2E46ED}"/>
              </a:ext>
            </a:extLst>
          </p:cNvPr>
          <p:cNvSpPr>
            <a:spLocks noGrp="1"/>
          </p:cNvSpPr>
          <p:nvPr>
            <p:ph type="body" sz="quarter" idx="14"/>
          </p:nvPr>
        </p:nvSpPr>
        <p:spPr>
          <a:xfrm>
            <a:off x="6769463" y="1971347"/>
            <a:ext cx="8875350" cy="5543550"/>
          </a:xfrm>
        </p:spPr>
        <p:txBody>
          <a:bodyPr/>
          <a:lstStyle/>
          <a:p>
            <a:pPr marL="342900" indent="-342900">
              <a:buFont typeface="Georgia" panose="02040502050405020303" pitchFamily="18" charset="0"/>
              <a:buChar char="─"/>
            </a:pPr>
            <a:r>
              <a:rPr lang="en-GB" dirty="0"/>
              <a:t>ETO Reason</a:t>
            </a:r>
            <a:r>
              <a:rPr lang="en-GB" b="0" dirty="0"/>
              <a:t> – same principles and requirements as for changing terms and conditions</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dirty="0"/>
              <a:t>Must be the dismissing employer’s ETO reason</a:t>
            </a:r>
            <a:r>
              <a:rPr lang="en-GB" b="0" dirty="0"/>
              <a:t>: a transferor cannot dismiss employees pre-transfer to implement the transferee’s plans to apply post-transfer</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If dismissal for a valid ETO reason, dismissal is only potentially fair: </a:t>
            </a:r>
            <a:r>
              <a:rPr lang="en-GB" dirty="0"/>
              <a:t>all fair procedures, including fair redundancy consultation processes, must still be followed and dismissal be for a permissible reason (i.e. redundancy or SOSR) for dismissal to be fair</a:t>
            </a:r>
            <a:endParaRPr lang="en-GB" b="0" dirty="0"/>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14573351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59E78-FA35-4DA2-B21A-0D1E5971DE3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2EFB1D5-FC3A-4470-9BB7-35FAA66E45FD}"/>
              </a:ext>
            </a:extLst>
          </p:cNvPr>
          <p:cNvSpPr>
            <a:spLocks noGrp="1"/>
          </p:cNvSpPr>
          <p:nvPr>
            <p:ph idx="1"/>
          </p:nvPr>
        </p:nvSpPr>
        <p:spPr/>
        <p:txBody>
          <a:bodyPr/>
          <a:lstStyle/>
          <a:p>
            <a:r>
              <a:rPr lang="en-GB" b="1" dirty="0"/>
              <a:t>05	</a:t>
            </a:r>
          </a:p>
          <a:p>
            <a:r>
              <a:rPr lang="en-GB" b="1" dirty="0"/>
              <a:t>Automatic transfer principle – </a:t>
            </a:r>
          </a:p>
          <a:p>
            <a:endParaRPr lang="en-GB" b="1" dirty="0"/>
          </a:p>
          <a:p>
            <a:r>
              <a:rPr lang="en-GB" b="1" dirty="0"/>
              <a:t>Protection from dismissal</a:t>
            </a:r>
          </a:p>
          <a:p>
            <a:endParaRPr lang="en-GB" b="1" dirty="0"/>
          </a:p>
        </p:txBody>
      </p:sp>
      <p:sp>
        <p:nvSpPr>
          <p:cNvPr id="4" name="Footer Placeholder 3">
            <a:extLst>
              <a:ext uri="{FF2B5EF4-FFF2-40B4-BE49-F238E27FC236}">
                <a16:creationId xmlns:a16="http://schemas.microsoft.com/office/drawing/2014/main" id="{928B3E97-BC92-4682-9352-1107B17DC7D5}"/>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5F6D091-1392-4314-A9FF-8DE4AF6DFECB}"/>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5427BEFE-3D86-4167-BFFA-1BD2627C0BF1}"/>
              </a:ext>
            </a:extLst>
          </p:cNvPr>
          <p:cNvSpPr>
            <a:spLocks noGrp="1"/>
          </p:cNvSpPr>
          <p:nvPr>
            <p:ph type="body" sz="quarter" idx="14"/>
          </p:nvPr>
        </p:nvSpPr>
        <p:spPr>
          <a:xfrm>
            <a:off x="6748681" y="729314"/>
            <a:ext cx="8875350" cy="6614461"/>
          </a:xfrm>
        </p:spPr>
        <p:txBody>
          <a:bodyPr/>
          <a:lstStyle/>
          <a:p>
            <a:r>
              <a:rPr lang="en-GB" dirty="0"/>
              <a:t>Q – if dismissal is automatically unfair under TUPE, who is liable?</a:t>
            </a:r>
          </a:p>
          <a:p>
            <a:pPr marL="342900" indent="-342900">
              <a:buFont typeface="Georgia" panose="02040502050405020303" pitchFamily="18" charset="0"/>
              <a:buChar char="─"/>
            </a:pPr>
            <a:r>
              <a:rPr lang="en-GB" dirty="0"/>
              <a:t>1) Pre-transfer dismissal by transferor = liability transfers to transferee</a:t>
            </a:r>
          </a:p>
          <a:p>
            <a:pPr marL="342900" indent="-342900">
              <a:buFont typeface="Georgia" panose="02040502050405020303" pitchFamily="18" charset="0"/>
              <a:buChar char="─"/>
            </a:pPr>
            <a:endParaRPr lang="en-GB" dirty="0"/>
          </a:p>
          <a:p>
            <a:pPr marL="342900" indent="-342900">
              <a:buFont typeface="Georgia" panose="02040502050405020303" pitchFamily="18" charset="0"/>
              <a:buChar char="─"/>
            </a:pPr>
            <a:r>
              <a:rPr lang="en-GB" dirty="0"/>
              <a:t>2) Pre-transfer resignation by employee in response to anticipated breach of contract or response to anticipated substantial changes to working conditions to their material detriment = </a:t>
            </a:r>
            <a:r>
              <a:rPr lang="en-GB" b="0" dirty="0"/>
              <a:t>automatically unfair (unless ETO reason)</a:t>
            </a:r>
            <a:r>
              <a:rPr lang="en-GB" dirty="0"/>
              <a:t> = </a:t>
            </a:r>
            <a:r>
              <a:rPr lang="en-GB" b="0" dirty="0"/>
              <a:t>liability transfers to transferee</a:t>
            </a:r>
          </a:p>
          <a:p>
            <a:r>
              <a:rPr lang="en-GB" dirty="0"/>
              <a:t>BUT – if employee resigns pre-transfer + objects to transfer = liability remains with transferor </a:t>
            </a:r>
          </a:p>
          <a:p>
            <a:pPr marL="342900" indent="-342900">
              <a:buFont typeface="Georgia" panose="02040502050405020303" pitchFamily="18" charset="0"/>
              <a:buChar char="─"/>
            </a:pPr>
            <a:r>
              <a:rPr lang="en-GB" dirty="0"/>
              <a:t>3) Pre-transfer dismissal by transferor for reason unconnected to transfer or ETO reason = liability remains with the transferor </a:t>
            </a:r>
            <a:r>
              <a:rPr lang="en-GB" b="0" dirty="0"/>
              <a:t>(</a:t>
            </a:r>
            <a:r>
              <a:rPr lang="en-GB" b="0" dirty="0" err="1"/>
              <a:t>e.g</a:t>
            </a:r>
            <a:r>
              <a:rPr lang="en-GB" b="0" dirty="0"/>
              <a:t> misconduct, capability, genuine redundancies based on transferor’s business needs)</a:t>
            </a:r>
            <a:endParaRPr lang="en-GB" dirty="0"/>
          </a:p>
          <a:p>
            <a:pPr marL="342900" indent="-342900">
              <a:buFont typeface="Georgia" panose="02040502050405020303" pitchFamily="18" charset="0"/>
              <a:buChar char="─"/>
            </a:pPr>
            <a:r>
              <a:rPr lang="en-GB" dirty="0"/>
              <a:t>4) Liability for any post-transfer dismissals always falls on transferee</a:t>
            </a:r>
            <a:endParaRPr lang="en-GB" b="0" dirty="0"/>
          </a:p>
        </p:txBody>
      </p:sp>
    </p:spTree>
    <p:extLst>
      <p:ext uri="{BB962C8B-B14F-4D97-AF65-F5344CB8AC3E}">
        <p14:creationId xmlns:p14="http://schemas.microsoft.com/office/powerpoint/2010/main" val="23578367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8510C0-3B91-48F2-8955-E8D99FDA516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554FB48-09CA-4923-82FD-8BDB5A7FEF11}"/>
              </a:ext>
            </a:extLst>
          </p:cNvPr>
          <p:cNvSpPr>
            <a:spLocks noGrp="1"/>
          </p:cNvSpPr>
          <p:nvPr>
            <p:ph idx="1"/>
          </p:nvPr>
        </p:nvSpPr>
        <p:spPr/>
        <p:txBody>
          <a:bodyPr/>
          <a:lstStyle/>
          <a:p>
            <a:r>
              <a:rPr lang="en-GB" b="1" dirty="0"/>
              <a:t>06</a:t>
            </a:r>
          </a:p>
          <a:p>
            <a:r>
              <a:rPr lang="en-GB" b="1" dirty="0"/>
              <a:t>Pension rights</a:t>
            </a:r>
          </a:p>
        </p:txBody>
      </p:sp>
      <p:sp>
        <p:nvSpPr>
          <p:cNvPr id="4" name="Footer Placeholder 3">
            <a:extLst>
              <a:ext uri="{FF2B5EF4-FFF2-40B4-BE49-F238E27FC236}">
                <a16:creationId xmlns:a16="http://schemas.microsoft.com/office/drawing/2014/main" id="{62F512A1-170D-435B-9607-B88570E06316}"/>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BA7B57E6-6EFC-4892-AA03-B7F920EFBF6B}"/>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D2800126-41AE-4294-8C5E-48437CC9427B}"/>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TUPE excludes the transfer of rights relating to occupational pension schemes, but:</a:t>
            </a:r>
          </a:p>
          <a:p>
            <a:pPr marL="342900" indent="-342900">
              <a:buFont typeface="Georgia" panose="02040502050405020303" pitchFamily="18" charset="0"/>
              <a:buChar char="─"/>
            </a:pPr>
            <a:r>
              <a:rPr lang="en-GB" b="0" dirty="0"/>
              <a:t>Separate pension regulations requires transferring employees with occupational pension scheme benefit entitlements with their former employer to be provided with a minimum level of pension provision by the new employer after the TUPE transfer</a:t>
            </a:r>
          </a:p>
          <a:p>
            <a:endParaRPr lang="en-GB" b="0" dirty="0"/>
          </a:p>
          <a:p>
            <a:pPr marL="342900" indent="-342900">
              <a:buFont typeface="Georgia" panose="02040502050405020303" pitchFamily="18" charset="0"/>
              <a:buChar char="─"/>
            </a:pPr>
            <a:r>
              <a:rPr lang="en-GB" b="0" dirty="0"/>
              <a:t>Occupational pension rights relating to early retirement unrelated to ill health and redundancy may also transfer with the employees </a:t>
            </a:r>
          </a:p>
        </p:txBody>
      </p:sp>
    </p:spTree>
    <p:extLst>
      <p:ext uri="{BB962C8B-B14F-4D97-AF65-F5344CB8AC3E}">
        <p14:creationId xmlns:p14="http://schemas.microsoft.com/office/powerpoint/2010/main" val="41807189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00C5A-D69D-4512-80C2-E8DA98D0914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3BCE151-432D-4C61-BD3C-3679DFC8C525}"/>
              </a:ext>
            </a:extLst>
          </p:cNvPr>
          <p:cNvSpPr>
            <a:spLocks noGrp="1"/>
          </p:cNvSpPr>
          <p:nvPr>
            <p:ph idx="1"/>
          </p:nvPr>
        </p:nvSpPr>
        <p:spPr/>
        <p:txBody>
          <a:bodyPr/>
          <a:lstStyle/>
          <a:p>
            <a:r>
              <a:rPr lang="en-GB" b="1" dirty="0"/>
              <a:t>06</a:t>
            </a:r>
          </a:p>
          <a:p>
            <a:r>
              <a:rPr lang="en-GB" b="1" dirty="0"/>
              <a:t>Pension rights</a:t>
            </a:r>
          </a:p>
          <a:p>
            <a:endParaRPr lang="en-GB" dirty="0"/>
          </a:p>
        </p:txBody>
      </p:sp>
      <p:sp>
        <p:nvSpPr>
          <p:cNvPr id="4" name="Footer Placeholder 3">
            <a:extLst>
              <a:ext uri="{FF2B5EF4-FFF2-40B4-BE49-F238E27FC236}">
                <a16:creationId xmlns:a16="http://schemas.microsoft.com/office/drawing/2014/main" id="{E8F88A36-FCC7-4D9C-9CEE-87CB2A76A73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B07DFC77-B816-4315-8501-5F5035586C49}"/>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6BFE4ACB-32FA-4A72-9D15-7E774B78F72B}"/>
              </a:ext>
            </a:extLst>
          </p:cNvPr>
          <p:cNvSpPr>
            <a:spLocks noGrp="1"/>
          </p:cNvSpPr>
          <p:nvPr>
            <p:ph type="body" sz="quarter" idx="14"/>
          </p:nvPr>
        </p:nvSpPr>
        <p:spPr>
          <a:xfrm>
            <a:off x="8128794" y="1841863"/>
            <a:ext cx="7516019" cy="5673034"/>
          </a:xfrm>
        </p:spPr>
        <p:txBody>
          <a:bodyPr/>
          <a:lstStyle/>
          <a:p>
            <a:r>
              <a:rPr lang="en-GB" b="0" dirty="0"/>
              <a:t>Transferees are obliged to provide pension benefits for transferring employees where the following conditions are satisfied:</a:t>
            </a:r>
          </a:p>
          <a:p>
            <a:pPr marL="342900" indent="-342900">
              <a:buFont typeface="Georgia" panose="02040502050405020303" pitchFamily="18" charset="0"/>
              <a:buChar char="─"/>
            </a:pPr>
            <a:r>
              <a:rPr lang="en-GB" b="0" dirty="0"/>
              <a:t>There is a TUPE transfer.</a:t>
            </a:r>
          </a:p>
          <a:p>
            <a:pPr marL="342900" indent="-342900">
              <a:buFont typeface="Georgia" panose="02040502050405020303" pitchFamily="18" charset="0"/>
              <a:buChar char="─"/>
            </a:pPr>
            <a:r>
              <a:rPr lang="en-GB" b="0" dirty="0"/>
              <a:t>By virtue of the transfer the employee ceases to be employed by the transferor and becomes employed by the transferee.</a:t>
            </a:r>
          </a:p>
          <a:p>
            <a:pPr marL="342900" indent="-342900">
              <a:buFont typeface="Georgia" panose="02040502050405020303" pitchFamily="18" charset="0"/>
              <a:buChar char="─"/>
            </a:pPr>
            <a:r>
              <a:rPr lang="en-GB" b="0" dirty="0"/>
              <a:t>Immediately before the transfer there is an occupational pension scheme in relation to which the transferor is the employer and the employee is:</a:t>
            </a:r>
          </a:p>
          <a:p>
            <a:pPr marL="342900" indent="-342900">
              <a:buFont typeface="Georgia" panose="02040502050405020303" pitchFamily="18" charset="0"/>
              <a:buChar char="─"/>
            </a:pPr>
            <a:r>
              <a:rPr lang="en-GB" b="0" dirty="0"/>
              <a:t>An active member of the scheme; or</a:t>
            </a:r>
          </a:p>
          <a:p>
            <a:pPr marL="342900" indent="-342900">
              <a:buFont typeface="Georgia" panose="02040502050405020303" pitchFamily="18" charset="0"/>
              <a:buChar char="─"/>
            </a:pPr>
            <a:r>
              <a:rPr lang="en-GB" b="0" dirty="0"/>
              <a:t>Eligible to be such a member; or</a:t>
            </a:r>
          </a:p>
          <a:p>
            <a:pPr marL="342900" indent="-342900">
              <a:buFont typeface="Georgia" panose="02040502050405020303" pitchFamily="18" charset="0"/>
              <a:buChar char="─"/>
            </a:pPr>
            <a:r>
              <a:rPr lang="en-GB" b="0" dirty="0"/>
              <a:t>In a probationary period to become eligible to be a member.</a:t>
            </a:r>
          </a:p>
        </p:txBody>
      </p:sp>
    </p:spTree>
    <p:extLst>
      <p:ext uri="{BB962C8B-B14F-4D97-AF65-F5344CB8AC3E}">
        <p14:creationId xmlns:p14="http://schemas.microsoft.com/office/powerpoint/2010/main" val="22689536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24363-515E-4978-8545-264502847E1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78C7B96-D809-4F11-BC9D-C227177AD3A7}"/>
              </a:ext>
            </a:extLst>
          </p:cNvPr>
          <p:cNvSpPr>
            <a:spLocks noGrp="1"/>
          </p:cNvSpPr>
          <p:nvPr>
            <p:ph idx="1"/>
          </p:nvPr>
        </p:nvSpPr>
        <p:spPr/>
        <p:txBody>
          <a:bodyPr/>
          <a:lstStyle/>
          <a:p>
            <a:r>
              <a:rPr lang="en-GB" b="1" dirty="0"/>
              <a:t>06</a:t>
            </a:r>
          </a:p>
          <a:p>
            <a:r>
              <a:rPr lang="en-GB" b="1" dirty="0"/>
              <a:t>Pension rights</a:t>
            </a:r>
          </a:p>
        </p:txBody>
      </p:sp>
      <p:sp>
        <p:nvSpPr>
          <p:cNvPr id="4" name="Footer Placeholder 3">
            <a:extLst>
              <a:ext uri="{FF2B5EF4-FFF2-40B4-BE49-F238E27FC236}">
                <a16:creationId xmlns:a16="http://schemas.microsoft.com/office/drawing/2014/main" id="{551A87A7-931D-4A52-9C4B-BB70BEA8E53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376E116-F0C7-4439-8F15-DE9F8B5C74AC}"/>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AA160F53-A37E-4D15-98F2-1E0F33450658}"/>
              </a:ext>
            </a:extLst>
          </p:cNvPr>
          <p:cNvSpPr>
            <a:spLocks noGrp="1"/>
          </p:cNvSpPr>
          <p:nvPr>
            <p:ph type="body" sz="quarter" idx="14"/>
          </p:nvPr>
        </p:nvSpPr>
        <p:spPr>
          <a:xfrm>
            <a:off x="6960477" y="729314"/>
            <a:ext cx="8871618" cy="5543550"/>
          </a:xfrm>
        </p:spPr>
        <p:txBody>
          <a:bodyPr/>
          <a:lstStyle/>
          <a:p>
            <a:pPr marL="342900" indent="-342900">
              <a:buFont typeface="Georgia" panose="02040502050405020303" pitchFamily="18" charset="0"/>
              <a:buChar char="─"/>
            </a:pPr>
            <a:r>
              <a:rPr lang="en-GB" b="0" dirty="0"/>
              <a:t>Where the transferor's scheme is a </a:t>
            </a:r>
            <a:r>
              <a:rPr lang="en-GB" dirty="0"/>
              <a:t>defined benefit scheme</a:t>
            </a:r>
            <a:r>
              <a:rPr lang="en-GB" b="0" dirty="0"/>
              <a:t>, the transferring employees automatically qualifies for protection.</a:t>
            </a:r>
          </a:p>
          <a:p>
            <a:pPr marL="342900" indent="-342900">
              <a:buFont typeface="Georgia" panose="02040502050405020303" pitchFamily="18" charset="0"/>
              <a:buChar char="─"/>
            </a:pPr>
            <a:r>
              <a:rPr lang="en-GB" b="0" dirty="0"/>
              <a:t>If transferor's scheme is a </a:t>
            </a:r>
            <a:r>
              <a:rPr lang="en-GB" dirty="0"/>
              <a:t>money purchase/defined contribution scheme</a:t>
            </a:r>
            <a:r>
              <a:rPr lang="en-GB" b="0" dirty="0"/>
              <a:t>, the transferring employee qualifies for protection only if the transferor was required to make employer contributions or, if there was no such requirement, at least one such contribution was actually made by the transferor</a:t>
            </a:r>
          </a:p>
          <a:p>
            <a:pPr marL="342900" indent="-342900">
              <a:buFont typeface="Georgia" panose="02040502050405020303" pitchFamily="18" charset="0"/>
              <a:buChar char="─"/>
            </a:pPr>
            <a:r>
              <a:rPr lang="en-GB" b="0" dirty="0"/>
              <a:t>Where an employee qualifies for protection, it becomes a term of their contract with the new employer that the employee will be offered access to a DB, DC or stakeholder scheme that meets the prescribed minimum standards.</a:t>
            </a:r>
          </a:p>
          <a:p>
            <a:pPr marL="342900" indent="-342900">
              <a:buFont typeface="Georgia" panose="02040502050405020303" pitchFamily="18" charset="0"/>
              <a:buChar char="─"/>
            </a:pPr>
            <a:r>
              <a:rPr lang="en-GB" b="0" dirty="0"/>
              <a:t>The new employer may decide which minimum arrangement to offer the new employees, or enable the employees to join its own scheme if it meets or exceeds those minimum standards.</a:t>
            </a:r>
          </a:p>
          <a:p>
            <a:pPr marL="342900" indent="-342900">
              <a:buFont typeface="Georgia" panose="02040502050405020303" pitchFamily="18" charset="0"/>
              <a:buChar char="─"/>
            </a:pPr>
            <a:r>
              <a:rPr lang="en-GB" dirty="0"/>
              <a:t>If transferor pays into an employee’s own stakeholder/personal pension scheme as a term of contract – transferee must continue to pay into scheme at same rate</a:t>
            </a:r>
            <a:r>
              <a:rPr lang="en-GB" b="0" dirty="0"/>
              <a:t> </a:t>
            </a:r>
          </a:p>
        </p:txBody>
      </p:sp>
    </p:spTree>
    <p:extLst>
      <p:ext uri="{BB962C8B-B14F-4D97-AF65-F5344CB8AC3E}">
        <p14:creationId xmlns:p14="http://schemas.microsoft.com/office/powerpoint/2010/main" val="367721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AE115-FCC1-4DD1-8BAE-627E3D65C24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C4EECFD-E375-4A9F-890E-6BC251D5B1D8}"/>
              </a:ext>
            </a:extLst>
          </p:cNvPr>
          <p:cNvSpPr>
            <a:spLocks noGrp="1"/>
          </p:cNvSpPr>
          <p:nvPr>
            <p:ph idx="1"/>
          </p:nvPr>
        </p:nvSpPr>
        <p:spPr/>
        <p:txBody>
          <a:bodyPr/>
          <a:lstStyle/>
          <a:p>
            <a:r>
              <a:rPr lang="en-GB" b="1" dirty="0"/>
              <a:t>06</a:t>
            </a:r>
          </a:p>
          <a:p>
            <a:r>
              <a:rPr lang="en-GB" b="1" dirty="0"/>
              <a:t>Pension rights</a:t>
            </a:r>
          </a:p>
        </p:txBody>
      </p:sp>
      <p:sp>
        <p:nvSpPr>
          <p:cNvPr id="4" name="Footer Placeholder 3">
            <a:extLst>
              <a:ext uri="{FF2B5EF4-FFF2-40B4-BE49-F238E27FC236}">
                <a16:creationId xmlns:a16="http://schemas.microsoft.com/office/drawing/2014/main" id="{1D2EE076-71F5-4ECC-B2EE-181A9E1DDB2C}"/>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3B6A783D-85F5-47F7-B2F9-328AE423A818}"/>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A14491AA-0C32-400C-9B0F-B89CD063CF9E}"/>
              </a:ext>
            </a:extLst>
          </p:cNvPr>
          <p:cNvSpPr>
            <a:spLocks noGrp="1"/>
          </p:cNvSpPr>
          <p:nvPr>
            <p:ph type="body" sz="quarter" idx="14"/>
          </p:nvPr>
        </p:nvSpPr>
        <p:spPr>
          <a:xfrm>
            <a:off x="7105950" y="1097642"/>
            <a:ext cx="8516649" cy="5543550"/>
          </a:xfrm>
        </p:spPr>
        <p:txBody>
          <a:bodyPr/>
          <a:lstStyle/>
          <a:p>
            <a:pPr marL="342900" indent="-342900">
              <a:buFont typeface="Georgia" panose="02040502050405020303" pitchFamily="18" charset="0"/>
              <a:buChar char="─"/>
            </a:pPr>
            <a:r>
              <a:rPr lang="en-GB" b="0" dirty="0"/>
              <a:t>Transferring employees' accrued rights in the seller's occupational pension scheme will be preserved. </a:t>
            </a:r>
          </a:p>
          <a:p>
            <a:pPr marL="342900" indent="-342900">
              <a:buFont typeface="Georgia" panose="02040502050405020303" pitchFamily="18" charset="0"/>
              <a:buChar char="─"/>
            </a:pPr>
            <a:r>
              <a:rPr lang="en-GB" b="0" dirty="0"/>
              <a:t>It may be possible for the accrued pension entitlements in the seller's scheme to be transferred to the new pension arrangement.</a:t>
            </a:r>
          </a:p>
          <a:p>
            <a:pPr marL="342900" indent="-342900">
              <a:buFont typeface="Georgia" panose="02040502050405020303" pitchFamily="18" charset="0"/>
              <a:buChar char="─"/>
            </a:pPr>
            <a:r>
              <a:rPr lang="en-GB" b="0" dirty="0"/>
              <a:t>Death benefit only arrangements and personal pension schemes = not “occupational pensions”, </a:t>
            </a:r>
            <a:r>
              <a:rPr lang="en-GB" dirty="0"/>
              <a:t>therefore will transfer with the transferring employees</a:t>
            </a:r>
            <a:endParaRPr lang="en-GB" b="0" dirty="0"/>
          </a:p>
          <a:p>
            <a:pPr marL="342900" indent="-342900">
              <a:buFont typeface="Georgia" panose="02040502050405020303" pitchFamily="18" charset="0"/>
              <a:buChar char="─"/>
            </a:pPr>
            <a:r>
              <a:rPr lang="en-GB" b="0" dirty="0"/>
              <a:t>Even where the seller's scheme was a Defined Benefit pension scheme, the buyer is not required to offer the employees membership of a DB arrangement = </a:t>
            </a:r>
            <a:r>
              <a:rPr lang="en-GB" dirty="0"/>
              <a:t>as a minimum can offer basic stakeholder pension scheme with employer matching employee contributions up to 6%</a:t>
            </a:r>
          </a:p>
          <a:p>
            <a:pPr marL="342900" indent="-342900">
              <a:buFont typeface="Georgia" panose="02040502050405020303" pitchFamily="18" charset="0"/>
              <a:buChar char="─"/>
            </a:pPr>
            <a:r>
              <a:rPr lang="en-GB" dirty="0"/>
              <a:t>If public sector outsourcing to private sector – transferee usually required by outsourcing body to continue public sector pension (e.g. LGPS, NHSPS, CSPS)</a:t>
            </a:r>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29266269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5BD3E-28B2-42FE-9393-35C4A476B35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AF61F37-B308-4A8D-A578-41C06BD608CE}"/>
              </a:ext>
            </a:extLst>
          </p:cNvPr>
          <p:cNvSpPr>
            <a:spLocks noGrp="1"/>
          </p:cNvSpPr>
          <p:nvPr>
            <p:ph idx="1"/>
          </p:nvPr>
        </p:nvSpPr>
        <p:spPr/>
        <p:txBody>
          <a:bodyPr/>
          <a:lstStyle/>
          <a:p>
            <a:r>
              <a:rPr lang="en-GB" b="1" dirty="0"/>
              <a:t>07</a:t>
            </a:r>
          </a:p>
          <a:p>
            <a:r>
              <a:rPr lang="en-GB" b="1" dirty="0"/>
              <a:t>Obligation to inform </a:t>
            </a:r>
          </a:p>
        </p:txBody>
      </p:sp>
      <p:sp>
        <p:nvSpPr>
          <p:cNvPr id="4" name="Footer Placeholder 3">
            <a:extLst>
              <a:ext uri="{FF2B5EF4-FFF2-40B4-BE49-F238E27FC236}">
                <a16:creationId xmlns:a16="http://schemas.microsoft.com/office/drawing/2014/main" id="{B5AD93CC-32A1-4A47-9F50-89FD22E2DDD1}"/>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5F1274C6-901E-415B-9A46-907F93D31DAD}"/>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E5D0893-4DEC-444B-8854-851945196A17}"/>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TUPE requires the transferor and transferee to:</a:t>
            </a:r>
          </a:p>
          <a:p>
            <a:pPr marL="342900" indent="-342900">
              <a:buFont typeface="Georgia" panose="02040502050405020303" pitchFamily="18" charset="0"/>
              <a:buChar char="─"/>
            </a:pPr>
            <a:r>
              <a:rPr lang="en-GB" b="0" dirty="0"/>
              <a:t>Inform affected employees that a transfer is to take place, as well as the legal, economic and social implications of the transfer, and any measures which they envisage might be taken; </a:t>
            </a:r>
          </a:p>
          <a:p>
            <a:pPr marL="342900" indent="-342900">
              <a:buFont typeface="Georgia" panose="02040502050405020303" pitchFamily="18" charset="0"/>
              <a:buChar char="─"/>
            </a:pPr>
            <a:r>
              <a:rPr lang="en-GB" b="0" dirty="0"/>
              <a:t>And in some circumstances, consult with recognised trade unions or elected employee representatives in relation to any affected employees.</a:t>
            </a:r>
          </a:p>
        </p:txBody>
      </p:sp>
    </p:spTree>
    <p:extLst>
      <p:ext uri="{BB962C8B-B14F-4D97-AF65-F5344CB8AC3E}">
        <p14:creationId xmlns:p14="http://schemas.microsoft.com/office/powerpoint/2010/main" val="35528320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95EBE-EF05-4D96-84C1-B77A9E0CBDF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D570606-4247-477D-BCA1-0D7AF7637D8F}"/>
              </a:ext>
            </a:extLst>
          </p:cNvPr>
          <p:cNvSpPr>
            <a:spLocks noGrp="1"/>
          </p:cNvSpPr>
          <p:nvPr>
            <p:ph idx="1"/>
          </p:nvPr>
        </p:nvSpPr>
        <p:spPr/>
        <p:txBody>
          <a:bodyPr/>
          <a:lstStyle/>
          <a:p>
            <a:r>
              <a:rPr lang="en-GB" b="1" dirty="0"/>
              <a:t>Who is affected?</a:t>
            </a:r>
          </a:p>
        </p:txBody>
      </p:sp>
      <p:sp>
        <p:nvSpPr>
          <p:cNvPr id="4" name="Footer Placeholder 3">
            <a:extLst>
              <a:ext uri="{FF2B5EF4-FFF2-40B4-BE49-F238E27FC236}">
                <a16:creationId xmlns:a16="http://schemas.microsoft.com/office/drawing/2014/main" id="{CEF407E2-85C2-4FB9-B46F-CA7EF1020C0A}"/>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241768E-8C25-4630-B7D0-A921BBCD2C0F}"/>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49AC5BD1-D277-475C-81EF-C88079674389}"/>
              </a:ext>
            </a:extLst>
          </p:cNvPr>
          <p:cNvSpPr>
            <a:spLocks noGrp="1"/>
          </p:cNvSpPr>
          <p:nvPr>
            <p:ph type="body" sz="quarter" idx="14"/>
          </p:nvPr>
        </p:nvSpPr>
        <p:spPr>
          <a:xfrm>
            <a:off x="8237377" y="1800225"/>
            <a:ext cx="7386638" cy="5543550"/>
          </a:xfrm>
        </p:spPr>
        <p:txBody>
          <a:bodyPr/>
          <a:lstStyle/>
          <a:p>
            <a:pPr marL="342900" indent="-342900">
              <a:buFont typeface="Georgia" panose="02040502050405020303" pitchFamily="18" charset="0"/>
              <a:buChar char="─"/>
            </a:pPr>
            <a:r>
              <a:rPr lang="en-GB" b="0" dirty="0"/>
              <a:t>The obligation is in relation to any affected employees defined as "any employees of the transferor or the transferee who may be affected by the transfer or may be affected by measures taken in connection with it". </a:t>
            </a:r>
          </a:p>
          <a:p>
            <a:pPr marL="342900" indent="-342900">
              <a:buFont typeface="Georgia" panose="02040502050405020303" pitchFamily="18" charset="0"/>
              <a:buChar char="─"/>
            </a:pPr>
            <a:r>
              <a:rPr lang="en-GB" b="0" dirty="0"/>
              <a:t>The definition of employees is wider under TUPE than is normally used for employment protection purposes.</a:t>
            </a:r>
          </a:p>
          <a:p>
            <a:pPr marL="342900" indent="-342900">
              <a:buFont typeface="Georgia" panose="02040502050405020303" pitchFamily="18" charset="0"/>
              <a:buChar char="─"/>
            </a:pPr>
            <a:r>
              <a:rPr lang="en-GB" b="0" dirty="0"/>
              <a:t>Guidance identifies the following possible categories of affected employees:</a:t>
            </a:r>
          </a:p>
          <a:p>
            <a:pPr marL="342900" indent="-342900">
              <a:buFont typeface="Georgia" panose="02040502050405020303" pitchFamily="18" charset="0"/>
              <a:buChar char="─"/>
            </a:pPr>
            <a:r>
              <a:rPr lang="en-GB" b="0" dirty="0"/>
              <a:t>Employees who are to be transferred.</a:t>
            </a:r>
          </a:p>
          <a:p>
            <a:pPr marL="342900" indent="-342900">
              <a:buFont typeface="Georgia" panose="02040502050405020303" pitchFamily="18" charset="0"/>
              <a:buChar char="─"/>
            </a:pPr>
            <a:r>
              <a:rPr lang="en-GB" b="0" dirty="0"/>
              <a:t>Employees of the transferor who are not being transferred to the transferee but whose jobs may be affected by the transfer.</a:t>
            </a:r>
          </a:p>
          <a:p>
            <a:pPr marL="342900" indent="-342900">
              <a:buFont typeface="Georgia" panose="02040502050405020303" pitchFamily="18" charset="0"/>
              <a:buChar char="─"/>
            </a:pPr>
            <a:r>
              <a:rPr lang="en-GB" b="0" dirty="0"/>
              <a:t>Employees of the transferee whose jobs may be affected as a result of the transfer.</a:t>
            </a:r>
          </a:p>
        </p:txBody>
      </p:sp>
    </p:spTree>
    <p:extLst>
      <p:ext uri="{BB962C8B-B14F-4D97-AF65-F5344CB8AC3E}">
        <p14:creationId xmlns:p14="http://schemas.microsoft.com/office/powerpoint/2010/main" val="31797732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D8052-8535-451C-86F8-7815EDAEEA2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4049782-498B-4F93-B365-02A9EB602976}"/>
              </a:ext>
            </a:extLst>
          </p:cNvPr>
          <p:cNvSpPr>
            <a:spLocks noGrp="1"/>
          </p:cNvSpPr>
          <p:nvPr>
            <p:ph idx="1"/>
          </p:nvPr>
        </p:nvSpPr>
        <p:spPr/>
        <p:txBody>
          <a:bodyPr/>
          <a:lstStyle/>
          <a:p>
            <a:r>
              <a:rPr lang="en-GB" b="1" dirty="0"/>
              <a:t>08</a:t>
            </a:r>
          </a:p>
          <a:p>
            <a:r>
              <a:rPr lang="en-GB" b="1" dirty="0"/>
              <a:t>Appropriate representatives</a:t>
            </a:r>
          </a:p>
        </p:txBody>
      </p:sp>
      <p:sp>
        <p:nvSpPr>
          <p:cNvPr id="4" name="Footer Placeholder 3">
            <a:extLst>
              <a:ext uri="{FF2B5EF4-FFF2-40B4-BE49-F238E27FC236}">
                <a16:creationId xmlns:a16="http://schemas.microsoft.com/office/drawing/2014/main" id="{7CB375E4-47D3-45AD-AAEC-EE970F002252}"/>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7D73518-6BF1-4C8A-8B44-F204F3349448}"/>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67EC1581-7831-4A8B-ADE4-6C536F75B0AD}"/>
              </a:ext>
            </a:extLst>
          </p:cNvPr>
          <p:cNvSpPr>
            <a:spLocks noGrp="1"/>
          </p:cNvSpPr>
          <p:nvPr>
            <p:ph type="body" sz="quarter" idx="14"/>
          </p:nvPr>
        </p:nvSpPr>
        <p:spPr>
          <a:xfrm>
            <a:off x="8237377" y="1765495"/>
            <a:ext cx="7386638" cy="6268813"/>
          </a:xfrm>
        </p:spPr>
        <p:txBody>
          <a:bodyPr/>
          <a:lstStyle/>
          <a:p>
            <a:pPr marL="342900" indent="-342900">
              <a:buFont typeface="Georgia" panose="02040502050405020303" pitchFamily="18" charset="0"/>
              <a:buChar char="─"/>
            </a:pPr>
            <a:r>
              <a:rPr lang="en-GB" b="0" dirty="0"/>
              <a:t>The obligation relates to "appropriate representatives" of affected employees.</a:t>
            </a:r>
          </a:p>
          <a:p>
            <a:pPr marL="342900" indent="-342900">
              <a:buFont typeface="Georgia" panose="02040502050405020303" pitchFamily="18" charset="0"/>
              <a:buChar char="─"/>
            </a:pPr>
            <a:r>
              <a:rPr lang="en-GB" b="0" dirty="0"/>
              <a:t>If an employer recognises a trade union, it must inform and, if relevant, consult representatives of that union.</a:t>
            </a:r>
          </a:p>
          <a:p>
            <a:pPr marL="342900" indent="-342900">
              <a:buFont typeface="Georgia" panose="02040502050405020303" pitchFamily="18" charset="0"/>
              <a:buChar char="─"/>
            </a:pPr>
            <a:r>
              <a:rPr lang="en-GB" b="0" dirty="0"/>
              <a:t>Appropriate representatives are either existing employee representatives or new ones specially elected for the transfer. </a:t>
            </a:r>
          </a:p>
          <a:p>
            <a:pPr marL="342900" indent="-342900">
              <a:buFont typeface="Georgia" panose="02040502050405020303" pitchFamily="18" charset="0"/>
              <a:buChar char="─"/>
            </a:pPr>
            <a:r>
              <a:rPr lang="en-GB" b="0" dirty="0"/>
              <a:t>If existing representatives are used, their remit and appointment must give them the  authority to undertake this role. </a:t>
            </a:r>
          </a:p>
          <a:p>
            <a:pPr marL="342900" indent="-342900">
              <a:buFont typeface="Georgia" panose="02040502050405020303" pitchFamily="18" charset="0"/>
              <a:buChar char="─"/>
            </a:pPr>
            <a:r>
              <a:rPr lang="en-GB" dirty="0"/>
              <a:t>Same definition as appropriate representatives for collective redundancy (see 06.03.24 slides)</a:t>
            </a:r>
          </a:p>
        </p:txBody>
      </p:sp>
    </p:spTree>
    <p:extLst>
      <p:ext uri="{BB962C8B-B14F-4D97-AF65-F5344CB8AC3E}">
        <p14:creationId xmlns:p14="http://schemas.microsoft.com/office/powerpoint/2010/main" val="309420513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E9FE3-9E55-4FB0-82FD-85D08B5CED8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1CE4295-DDB9-485B-AE0D-2BAFA8F32280}"/>
              </a:ext>
            </a:extLst>
          </p:cNvPr>
          <p:cNvSpPr>
            <a:spLocks noGrp="1"/>
          </p:cNvSpPr>
          <p:nvPr>
            <p:ph idx="1"/>
          </p:nvPr>
        </p:nvSpPr>
        <p:spPr/>
        <p:txBody>
          <a:bodyPr/>
          <a:lstStyle/>
          <a:p>
            <a:r>
              <a:rPr lang="en-GB" b="1" dirty="0"/>
              <a:t>Appropriate representatives</a:t>
            </a:r>
          </a:p>
          <a:p>
            <a:endParaRPr lang="en-GB" dirty="0"/>
          </a:p>
        </p:txBody>
      </p:sp>
      <p:sp>
        <p:nvSpPr>
          <p:cNvPr id="4" name="Footer Placeholder 3">
            <a:extLst>
              <a:ext uri="{FF2B5EF4-FFF2-40B4-BE49-F238E27FC236}">
                <a16:creationId xmlns:a16="http://schemas.microsoft.com/office/drawing/2014/main" id="{1747EE17-84ED-44D5-8821-E331A9A3025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2680DB0C-47F3-418D-B35B-B5723E1A839F}"/>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D371A099-A32F-4467-868D-4C28B6186EB0}"/>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The employer must allow the representatives access to the affected employees and provide them with such accommodation and other facilities as may be appropriate.</a:t>
            </a:r>
          </a:p>
          <a:p>
            <a:pPr marL="342900" indent="-342900">
              <a:buFont typeface="Georgia" panose="02040502050405020303" pitchFamily="18" charset="0"/>
              <a:buChar char="─"/>
            </a:pPr>
            <a:r>
              <a:rPr lang="en-GB" b="0" dirty="0"/>
              <a:t>Sometimes a trade union will be recognised for one group of employees but not for another.</a:t>
            </a:r>
          </a:p>
          <a:p>
            <a:pPr marL="342900" indent="-342900">
              <a:buFont typeface="Georgia" panose="02040502050405020303" pitchFamily="18" charset="0"/>
              <a:buChar char="─"/>
            </a:pPr>
            <a:r>
              <a:rPr lang="en-GB" b="0" dirty="0"/>
              <a:t>Regulations require that the employer should consult with union representatives for employees represented by a union, and, for the remaining employees, should consult with employee representatives, or even the employees themselves, if there are only a few of them.</a:t>
            </a:r>
          </a:p>
          <a:p>
            <a:endParaRPr lang="en-GB" b="0" dirty="0"/>
          </a:p>
        </p:txBody>
      </p:sp>
    </p:spTree>
    <p:extLst>
      <p:ext uri="{BB962C8B-B14F-4D97-AF65-F5344CB8AC3E}">
        <p14:creationId xmlns:p14="http://schemas.microsoft.com/office/powerpoint/2010/main" val="33468372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96FD1-507B-47C0-9CC5-774C70AB476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21526D5-793A-4A3B-BF69-6641464C0368}"/>
              </a:ext>
            </a:extLst>
          </p:cNvPr>
          <p:cNvSpPr>
            <a:spLocks noGrp="1"/>
          </p:cNvSpPr>
          <p:nvPr>
            <p:ph idx="1"/>
          </p:nvPr>
        </p:nvSpPr>
        <p:spPr/>
        <p:txBody>
          <a:bodyPr/>
          <a:lstStyle/>
          <a:p>
            <a:r>
              <a:rPr lang="en-GB" b="1" dirty="0"/>
              <a:t>Election of employee representatives</a:t>
            </a:r>
          </a:p>
        </p:txBody>
      </p:sp>
      <p:sp>
        <p:nvSpPr>
          <p:cNvPr id="4" name="Footer Placeholder 3">
            <a:extLst>
              <a:ext uri="{FF2B5EF4-FFF2-40B4-BE49-F238E27FC236}">
                <a16:creationId xmlns:a16="http://schemas.microsoft.com/office/drawing/2014/main" id="{CAE77D68-9FCB-46EB-8D06-9816FC637D05}"/>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18955AA8-6AE3-4102-BB1C-B9C43DDEC8A8}"/>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122B47C3-522A-4BEB-9007-963C254F746D}"/>
              </a:ext>
            </a:extLst>
          </p:cNvPr>
          <p:cNvSpPr>
            <a:spLocks noGrp="1"/>
          </p:cNvSpPr>
          <p:nvPr>
            <p:ph type="body" sz="quarter" idx="14"/>
          </p:nvPr>
        </p:nvSpPr>
        <p:spPr>
          <a:xfrm>
            <a:off x="8237265" y="1875064"/>
            <a:ext cx="7386638" cy="6443339"/>
          </a:xfrm>
        </p:spPr>
        <p:txBody>
          <a:bodyPr/>
          <a:lstStyle/>
          <a:p>
            <a:pPr marL="342900" indent="-342900">
              <a:buFont typeface="Georgia" panose="02040502050405020303" pitchFamily="18" charset="0"/>
              <a:buChar char="─"/>
            </a:pPr>
            <a:r>
              <a:rPr lang="en-GB" b="0" dirty="0"/>
              <a:t>The employer must make arrangements that are reasonably practicable to ensure that the election is fair.</a:t>
            </a:r>
          </a:p>
          <a:p>
            <a:pPr marL="342900" indent="-342900">
              <a:buFont typeface="Georgia" panose="02040502050405020303" pitchFamily="18" charset="0"/>
              <a:buChar char="─"/>
            </a:pPr>
            <a:r>
              <a:rPr lang="en-GB" b="0" dirty="0"/>
              <a:t>The employer determines the number of representatives.</a:t>
            </a:r>
          </a:p>
          <a:p>
            <a:pPr marL="342900" indent="-342900">
              <a:buFont typeface="Georgia" panose="02040502050405020303" pitchFamily="18" charset="0"/>
              <a:buChar char="─"/>
            </a:pPr>
            <a:r>
              <a:rPr lang="en-GB" b="0" dirty="0"/>
              <a:t> The employer should ensure that there are sufficient representatives to represent the interests of all the affected employees.</a:t>
            </a:r>
          </a:p>
          <a:p>
            <a:pPr marL="342900" indent="-342900">
              <a:buFont typeface="Georgia" panose="02040502050405020303" pitchFamily="18" charset="0"/>
              <a:buChar char="─"/>
            </a:pPr>
            <a:r>
              <a:rPr lang="en-GB" b="0" dirty="0"/>
              <a:t>The employer must determine whether different classes of affected employee will have their own representatives or whether the representatives will represent affected employees as a whole.</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172643248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9F7F7-7AEF-456C-B557-B703BDFC2C3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EB3F486-0617-494C-9D06-4D71EB2C77A7}"/>
              </a:ext>
            </a:extLst>
          </p:cNvPr>
          <p:cNvSpPr>
            <a:spLocks noGrp="1"/>
          </p:cNvSpPr>
          <p:nvPr>
            <p:ph idx="1"/>
          </p:nvPr>
        </p:nvSpPr>
        <p:spPr/>
        <p:txBody>
          <a:bodyPr/>
          <a:lstStyle/>
          <a:p>
            <a:r>
              <a:rPr lang="en-GB" b="1" dirty="0"/>
              <a:t>Election of employee representatives</a:t>
            </a:r>
          </a:p>
          <a:p>
            <a:endParaRPr lang="en-GB" dirty="0"/>
          </a:p>
        </p:txBody>
      </p:sp>
      <p:sp>
        <p:nvSpPr>
          <p:cNvPr id="4" name="Footer Placeholder 3">
            <a:extLst>
              <a:ext uri="{FF2B5EF4-FFF2-40B4-BE49-F238E27FC236}">
                <a16:creationId xmlns:a16="http://schemas.microsoft.com/office/drawing/2014/main" id="{552C619E-D038-4F04-AB6D-827ABEA4850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90BADE0A-B4F7-405D-8CFB-D26AC4648983}"/>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67D0FA5B-7113-42A6-8CD6-BD745B2F2FB2}"/>
              </a:ext>
            </a:extLst>
          </p:cNvPr>
          <p:cNvSpPr>
            <a:spLocks noGrp="1"/>
          </p:cNvSpPr>
          <p:nvPr>
            <p:ph type="body" sz="quarter" idx="14"/>
          </p:nvPr>
        </p:nvSpPr>
        <p:spPr>
          <a:xfrm>
            <a:off x="8128794" y="1800225"/>
            <a:ext cx="7386638" cy="5543550"/>
          </a:xfrm>
        </p:spPr>
        <p:txBody>
          <a:bodyPr/>
          <a:lstStyle/>
          <a:p>
            <a:pPr marL="342900" indent="-342900">
              <a:buFont typeface="Georgia" panose="02040502050405020303" pitchFamily="18" charset="0"/>
              <a:buChar char="─"/>
            </a:pPr>
            <a:r>
              <a:rPr lang="en-GB" b="0" dirty="0"/>
              <a:t>All candidates for election must be affected employees on the date of the election.</a:t>
            </a:r>
          </a:p>
          <a:p>
            <a:pPr marL="342900" indent="-342900">
              <a:buFont typeface="Georgia" panose="02040502050405020303" pitchFamily="18" charset="0"/>
              <a:buChar char="─"/>
            </a:pPr>
            <a:r>
              <a:rPr lang="en-GB" b="0" dirty="0"/>
              <a:t>No affected employee should be unreasonably excluded from standing for election.</a:t>
            </a:r>
          </a:p>
          <a:p>
            <a:pPr marL="342900" indent="-342900">
              <a:buFont typeface="Georgia" panose="02040502050405020303" pitchFamily="18" charset="0"/>
              <a:buChar char="─"/>
            </a:pPr>
            <a:r>
              <a:rPr lang="en-GB" b="0" dirty="0"/>
              <a:t>All affected employees on the date of the election are entitled to vote for representatives.</a:t>
            </a:r>
          </a:p>
          <a:p>
            <a:pPr marL="342900" indent="-342900">
              <a:buFont typeface="Georgia" panose="02040502050405020303" pitchFamily="18" charset="0"/>
              <a:buChar char="─"/>
            </a:pPr>
            <a:r>
              <a:rPr lang="en-GB" b="0" dirty="0"/>
              <a:t>Employees are entitled to vote for as many candidates as there are representatives to be elected to represent them for their particular class of employee.</a:t>
            </a:r>
          </a:p>
          <a:p>
            <a:pPr marL="342900" indent="-342900">
              <a:buFont typeface="Georgia" panose="02040502050405020303" pitchFamily="18" charset="0"/>
              <a:buChar char="─"/>
            </a:pPr>
            <a:r>
              <a:rPr lang="en-GB" b="0" dirty="0"/>
              <a:t>As for as reasonably practicable voting should be in secret and that the votes given at the election should be accurately counted.</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60406800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A484A-741F-4BA9-821B-0BB005A27B0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3ACB391-C19C-43D8-A650-E96084B4BDC1}"/>
              </a:ext>
            </a:extLst>
          </p:cNvPr>
          <p:cNvSpPr>
            <a:spLocks noGrp="1"/>
          </p:cNvSpPr>
          <p:nvPr>
            <p:ph idx="1"/>
          </p:nvPr>
        </p:nvSpPr>
        <p:spPr/>
        <p:txBody>
          <a:bodyPr/>
          <a:lstStyle/>
          <a:p>
            <a:r>
              <a:rPr lang="en-GB" b="1" dirty="0"/>
              <a:t>Election of employee representatives</a:t>
            </a:r>
          </a:p>
          <a:p>
            <a:endParaRPr lang="en-GB" dirty="0"/>
          </a:p>
        </p:txBody>
      </p:sp>
      <p:sp>
        <p:nvSpPr>
          <p:cNvPr id="4" name="Footer Placeholder 3">
            <a:extLst>
              <a:ext uri="{FF2B5EF4-FFF2-40B4-BE49-F238E27FC236}">
                <a16:creationId xmlns:a16="http://schemas.microsoft.com/office/drawing/2014/main" id="{C1D84E41-0B28-437F-9062-3CEC6125B3EE}"/>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EB5066A8-DEE5-43CF-8FE1-0A8C4CEF838B}"/>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06A5B74D-602D-4EEF-8B3B-71155A0D78A9}"/>
              </a:ext>
            </a:extLst>
          </p:cNvPr>
          <p:cNvSpPr>
            <a:spLocks noGrp="1"/>
          </p:cNvSpPr>
          <p:nvPr>
            <p:ph type="body" sz="quarter" idx="14"/>
          </p:nvPr>
        </p:nvSpPr>
        <p:spPr>
          <a:xfrm>
            <a:off x="7965021" y="1800225"/>
            <a:ext cx="7386638" cy="5543550"/>
          </a:xfrm>
        </p:spPr>
        <p:txBody>
          <a:bodyPr/>
          <a:lstStyle/>
          <a:p>
            <a:pPr marL="342900" indent="-342900">
              <a:buFont typeface="Georgia" panose="02040502050405020303" pitchFamily="18" charset="0"/>
              <a:buChar char="─"/>
            </a:pPr>
            <a:r>
              <a:rPr lang="en-GB" b="0" dirty="0"/>
              <a:t>Where an elected employee representative ceases to act, a substitute is required if any of the affected employees would no longer be represented as a result. </a:t>
            </a:r>
          </a:p>
          <a:p>
            <a:pPr marL="342900" indent="-342900">
              <a:buFont typeface="Georgia" panose="02040502050405020303" pitchFamily="18" charset="0"/>
              <a:buChar char="─"/>
            </a:pPr>
            <a:r>
              <a:rPr lang="en-GB" b="0" dirty="0"/>
              <a:t>The employer must arrange a further election for the unrepresented affected employees to elect a further representative.</a:t>
            </a:r>
          </a:p>
          <a:p>
            <a:pPr marL="342900" indent="-342900">
              <a:buFont typeface="Georgia" panose="02040502050405020303" pitchFamily="18" charset="0"/>
              <a:buChar char="─"/>
            </a:pPr>
            <a:r>
              <a:rPr lang="en-GB" b="0" dirty="0"/>
              <a:t>The employer should determine the term of office of employee representatives before the election. The term must be sufficient to enable information to be given and consultation completed.</a:t>
            </a:r>
          </a:p>
          <a:p>
            <a:pPr marL="342900" indent="-342900">
              <a:buFont typeface="Georgia" panose="02040502050405020303" pitchFamily="18" charset="0"/>
              <a:buChar char="─"/>
            </a:pPr>
            <a:r>
              <a:rPr lang="en-GB" b="0" dirty="0"/>
              <a:t>If either the transferor or transferee does not recognise a trade union or have appropriate elected employee representatives in place, they will need to hold elections for appropriate representatives before the consultation process can begin.</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a:p>
            <a:endParaRPr lang="en-GB" dirty="0"/>
          </a:p>
        </p:txBody>
      </p:sp>
    </p:spTree>
    <p:extLst>
      <p:ext uri="{BB962C8B-B14F-4D97-AF65-F5344CB8AC3E}">
        <p14:creationId xmlns:p14="http://schemas.microsoft.com/office/powerpoint/2010/main" val="217110368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F216A-C700-4750-A94A-F904DAF70E1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25C99CF-D3F0-41CB-9B14-8233AA737B86}"/>
              </a:ext>
            </a:extLst>
          </p:cNvPr>
          <p:cNvSpPr>
            <a:spLocks noGrp="1"/>
          </p:cNvSpPr>
          <p:nvPr>
            <p:ph idx="1"/>
          </p:nvPr>
        </p:nvSpPr>
        <p:spPr/>
        <p:txBody>
          <a:bodyPr/>
          <a:lstStyle/>
          <a:p>
            <a:r>
              <a:rPr lang="en-GB" b="1" dirty="0"/>
              <a:t>09</a:t>
            </a:r>
          </a:p>
          <a:p>
            <a:r>
              <a:rPr lang="en-GB" b="1" dirty="0"/>
              <a:t>What information is to be given</a:t>
            </a:r>
          </a:p>
        </p:txBody>
      </p:sp>
      <p:sp>
        <p:nvSpPr>
          <p:cNvPr id="4" name="Footer Placeholder 3">
            <a:extLst>
              <a:ext uri="{FF2B5EF4-FFF2-40B4-BE49-F238E27FC236}">
                <a16:creationId xmlns:a16="http://schemas.microsoft.com/office/drawing/2014/main" id="{CB359B64-7D03-4CEA-92E7-9F02B9E99B42}"/>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E2D5DAEA-6FF8-44AB-98D4-048F923C3624}"/>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7D0E06BD-6BBC-4DF4-9F8C-ED7FD6D0FC14}"/>
              </a:ext>
            </a:extLst>
          </p:cNvPr>
          <p:cNvSpPr>
            <a:spLocks noGrp="1"/>
          </p:cNvSpPr>
          <p:nvPr>
            <p:ph type="body" sz="quarter" idx="14"/>
          </p:nvPr>
        </p:nvSpPr>
        <p:spPr>
          <a:xfrm>
            <a:off x="8128794" y="1097642"/>
            <a:ext cx="7386638" cy="5543550"/>
          </a:xfrm>
        </p:spPr>
        <p:txBody>
          <a:bodyPr/>
          <a:lstStyle/>
          <a:p>
            <a:pPr marL="342900" indent="-342900">
              <a:buFont typeface="Georgia" panose="02040502050405020303" pitchFamily="18" charset="0"/>
              <a:buChar char="─"/>
            </a:pPr>
            <a:r>
              <a:rPr lang="en-GB" b="0" dirty="0"/>
              <a:t>The representatives should be informed that they will be transferred, the date (or proposed date) when it is to take place and the reasons for it.</a:t>
            </a:r>
          </a:p>
          <a:p>
            <a:pPr marL="342900" indent="-342900">
              <a:buFont typeface="Georgia" panose="02040502050405020303" pitchFamily="18" charset="0"/>
              <a:buChar char="─"/>
            </a:pPr>
            <a:r>
              <a:rPr lang="en-GB" b="0" dirty="0"/>
              <a:t>Where there is more than one reason for the transfer, all reasons should be provided.</a:t>
            </a:r>
          </a:p>
          <a:p>
            <a:pPr marL="342900" indent="-342900">
              <a:buFont typeface="Georgia" panose="02040502050405020303" pitchFamily="18" charset="0"/>
              <a:buChar char="─"/>
            </a:pPr>
            <a:r>
              <a:rPr lang="en-GB" b="0" dirty="0"/>
              <a:t>The representatives should be informed of the legal, economic and social implications of the transfer for the affected employees</a:t>
            </a:r>
          </a:p>
          <a:p>
            <a:pPr marL="342900" indent="-342900">
              <a:buFont typeface="Georgia" panose="02040502050405020303" pitchFamily="18" charset="0"/>
              <a:buChar char="─"/>
            </a:pPr>
            <a:r>
              <a:rPr lang="en-GB" b="0" dirty="0"/>
              <a:t>The Court confirmed that the employer is only obliged to provide information on what, in its "genuine belief", are the legal, economic and social implications of the transfer.</a:t>
            </a:r>
          </a:p>
          <a:p>
            <a:pPr marL="342900" indent="-342900">
              <a:buFont typeface="Georgia" panose="02040502050405020303" pitchFamily="18" charset="0"/>
              <a:buChar char="─"/>
            </a:pPr>
            <a:r>
              <a:rPr lang="en-GB" b="0" dirty="0"/>
              <a:t>There is no requirement that the employer needs to provide the representatives with information about the employees' right to object.</a:t>
            </a:r>
          </a:p>
          <a:p>
            <a:pPr marL="342900" indent="-342900">
              <a:buFont typeface="Georgia" panose="02040502050405020303" pitchFamily="18" charset="0"/>
              <a:buChar char="─"/>
            </a:pPr>
            <a:r>
              <a:rPr lang="en-GB" dirty="0"/>
              <a:t>Legal obligation is to provide information in writing to employee representatives, and not employees directly</a:t>
            </a:r>
          </a:p>
        </p:txBody>
      </p:sp>
    </p:spTree>
    <p:extLst>
      <p:ext uri="{BB962C8B-B14F-4D97-AF65-F5344CB8AC3E}">
        <p14:creationId xmlns:p14="http://schemas.microsoft.com/office/powerpoint/2010/main" val="8924152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88403-1861-45E7-B8D3-6270B5C2D18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32BBD29-F782-46E9-A600-3C9C062B5C0E}"/>
              </a:ext>
            </a:extLst>
          </p:cNvPr>
          <p:cNvSpPr>
            <a:spLocks noGrp="1"/>
          </p:cNvSpPr>
          <p:nvPr>
            <p:ph idx="1"/>
          </p:nvPr>
        </p:nvSpPr>
        <p:spPr/>
        <p:txBody>
          <a:bodyPr/>
          <a:lstStyle/>
          <a:p>
            <a:r>
              <a:rPr lang="en-GB" b="1" dirty="0"/>
              <a:t>What information is to be given - legal, economic, social</a:t>
            </a:r>
          </a:p>
          <a:p>
            <a:endParaRPr lang="en-GB" dirty="0"/>
          </a:p>
        </p:txBody>
      </p:sp>
      <p:sp>
        <p:nvSpPr>
          <p:cNvPr id="4" name="Footer Placeholder 3">
            <a:extLst>
              <a:ext uri="{FF2B5EF4-FFF2-40B4-BE49-F238E27FC236}">
                <a16:creationId xmlns:a16="http://schemas.microsoft.com/office/drawing/2014/main" id="{ACA135A0-632E-4015-8957-3E4F9B1B31FD}"/>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4794F5F1-6CEB-4762-9705-339CC9F7C4BC}"/>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C7223518-4732-49AD-B09B-E992400CD7EC}"/>
              </a:ext>
            </a:extLst>
          </p:cNvPr>
          <p:cNvSpPr>
            <a:spLocks noGrp="1"/>
          </p:cNvSpPr>
          <p:nvPr>
            <p:ph type="body" sz="quarter" idx="14"/>
          </p:nvPr>
        </p:nvSpPr>
        <p:spPr>
          <a:xfrm>
            <a:off x="7928072" y="1550625"/>
            <a:ext cx="7386638" cy="5543550"/>
          </a:xfrm>
        </p:spPr>
        <p:txBody>
          <a:bodyPr/>
          <a:lstStyle/>
          <a:p>
            <a:pPr marL="342900" indent="-342900">
              <a:buFont typeface="Georgia" panose="02040502050405020303" pitchFamily="18" charset="0"/>
              <a:buChar char="─"/>
            </a:pPr>
            <a:r>
              <a:rPr lang="en-GB" dirty="0"/>
              <a:t>The legal implications: </a:t>
            </a:r>
            <a:r>
              <a:rPr lang="en-GB" b="0" dirty="0"/>
              <a:t>could include whether TUPE is likely to apply, the potential effect of TUPE and the impact on the employees' legal rights, whether contractual or statutory. This would include any proposed changes to the employees' terms.</a:t>
            </a:r>
          </a:p>
          <a:p>
            <a:pPr marL="342900" indent="-342900">
              <a:buFont typeface="Georgia" panose="02040502050405020303" pitchFamily="18" charset="0"/>
              <a:buChar char="─"/>
            </a:pPr>
            <a:r>
              <a:rPr lang="en-GB" dirty="0"/>
              <a:t>The economic implications: </a:t>
            </a:r>
            <a:r>
              <a:rPr lang="en-GB" b="0" dirty="0"/>
              <a:t>could include any potential effect on the employees' pay, benefits or the amount of work they might expect (if they are hourly paid), and possibly sufficient information about the potential transferee to enable the employees to assess its "worth" e.g. how financially secure it is.</a:t>
            </a:r>
          </a:p>
          <a:p>
            <a:pPr marL="342900" indent="-342900">
              <a:buFont typeface="Georgia" panose="02040502050405020303" pitchFamily="18" charset="0"/>
              <a:buChar char="─"/>
            </a:pPr>
            <a:r>
              <a:rPr lang="en-GB" dirty="0"/>
              <a:t>The social implications: </a:t>
            </a:r>
            <a:r>
              <a:rPr lang="en-GB" b="0" dirty="0"/>
              <a:t>might be information about a change in working hours, shift patterns or, where the transferee intends to move the business, information about the new location such as house prices, details of schools etc</a:t>
            </a:r>
          </a:p>
        </p:txBody>
      </p:sp>
    </p:spTree>
    <p:extLst>
      <p:ext uri="{BB962C8B-B14F-4D97-AF65-F5344CB8AC3E}">
        <p14:creationId xmlns:p14="http://schemas.microsoft.com/office/powerpoint/2010/main" val="35000842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08AFF-BF2D-4FAD-917F-AFB960C2561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0E0FC2A-10D2-414D-AD66-95A258BC2A2D}"/>
              </a:ext>
            </a:extLst>
          </p:cNvPr>
          <p:cNvSpPr>
            <a:spLocks noGrp="1"/>
          </p:cNvSpPr>
          <p:nvPr>
            <p:ph idx="1"/>
          </p:nvPr>
        </p:nvSpPr>
        <p:spPr/>
        <p:txBody>
          <a:bodyPr/>
          <a:lstStyle/>
          <a:p>
            <a:r>
              <a:rPr lang="en-GB" b="1" dirty="0"/>
              <a:t>What information is to be given - measures</a:t>
            </a:r>
          </a:p>
        </p:txBody>
      </p:sp>
      <p:sp>
        <p:nvSpPr>
          <p:cNvPr id="4" name="Footer Placeholder 3">
            <a:extLst>
              <a:ext uri="{FF2B5EF4-FFF2-40B4-BE49-F238E27FC236}">
                <a16:creationId xmlns:a16="http://schemas.microsoft.com/office/drawing/2014/main" id="{ABB0FCD4-E1C8-4D56-8A10-C407034DE897}"/>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B9211289-B595-4982-B756-15E7F59F9044}"/>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12B9F02C-C445-4E72-8FBC-83D2C2C9586E}"/>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The measures which the employer envisages it will take in connection with the transfer in relation to "any affected employees" or, if no measures are to be taken, that fact. </a:t>
            </a:r>
          </a:p>
          <a:p>
            <a:pPr marL="342900" indent="-342900">
              <a:buFont typeface="Georgia" panose="02040502050405020303" pitchFamily="18" charset="0"/>
              <a:buChar char="─"/>
            </a:pPr>
            <a:r>
              <a:rPr lang="en-GB" b="0" dirty="0"/>
              <a:t>The transferor must also provide information about any measures that the transferee envisages it will take in relation to the transferring employees in connection with the transfer or, if the transferee envisages taking no measures, that fact.</a:t>
            </a:r>
          </a:p>
          <a:p>
            <a:pPr marL="342900" indent="-342900">
              <a:buFont typeface="Georgia" panose="02040502050405020303" pitchFamily="18" charset="0"/>
              <a:buChar char="─"/>
            </a:pPr>
            <a:r>
              <a:rPr lang="en-GB" b="0" dirty="0"/>
              <a:t>The transferee has an obligation to provide the information to the transferor in time to allow the transferor to perform its obligation to give the relevant information to the union/employee representatives (known as the “</a:t>
            </a:r>
            <a:r>
              <a:rPr lang="en-GB" dirty="0"/>
              <a:t>measures letter</a:t>
            </a:r>
            <a:r>
              <a:rPr lang="en-GB" b="0" dirty="0"/>
              <a:t>”)</a:t>
            </a:r>
          </a:p>
          <a:p>
            <a:endParaRPr lang="en-GB" b="0" dirty="0"/>
          </a:p>
        </p:txBody>
      </p:sp>
    </p:spTree>
    <p:extLst>
      <p:ext uri="{BB962C8B-B14F-4D97-AF65-F5344CB8AC3E}">
        <p14:creationId xmlns:p14="http://schemas.microsoft.com/office/powerpoint/2010/main" val="166264236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0487A1-13ED-4AF0-A66A-09E20154C30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A852F0C-E348-4D81-B0E6-65F91CD63ED0}"/>
              </a:ext>
            </a:extLst>
          </p:cNvPr>
          <p:cNvSpPr>
            <a:spLocks noGrp="1"/>
          </p:cNvSpPr>
          <p:nvPr>
            <p:ph idx="1"/>
          </p:nvPr>
        </p:nvSpPr>
        <p:spPr/>
        <p:txBody>
          <a:bodyPr/>
          <a:lstStyle/>
          <a:p>
            <a:r>
              <a:rPr lang="en-GB" b="1" dirty="0"/>
              <a:t>Timing</a:t>
            </a:r>
          </a:p>
        </p:txBody>
      </p:sp>
      <p:sp>
        <p:nvSpPr>
          <p:cNvPr id="4" name="Footer Placeholder 3">
            <a:extLst>
              <a:ext uri="{FF2B5EF4-FFF2-40B4-BE49-F238E27FC236}">
                <a16:creationId xmlns:a16="http://schemas.microsoft.com/office/drawing/2014/main" id="{37ADB61B-E941-475F-95B5-64A9A1663B86}"/>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0832F2C5-E9D7-4574-90C8-80A2D28C30A3}"/>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4ADFAC4B-766A-445F-B1AD-4C94A18C1675}"/>
              </a:ext>
            </a:extLst>
          </p:cNvPr>
          <p:cNvSpPr>
            <a:spLocks noGrp="1"/>
          </p:cNvSpPr>
          <p:nvPr>
            <p:ph type="body" sz="quarter" idx="14"/>
          </p:nvPr>
        </p:nvSpPr>
        <p:spPr>
          <a:xfrm>
            <a:off x="7951373" y="1800225"/>
            <a:ext cx="7386638" cy="5543550"/>
          </a:xfrm>
        </p:spPr>
        <p:txBody>
          <a:bodyPr/>
          <a:lstStyle/>
          <a:p>
            <a:pPr marL="342900" indent="-342900">
              <a:buFont typeface="Georgia" panose="02040502050405020303" pitchFamily="18" charset="0"/>
              <a:buChar char="─"/>
            </a:pPr>
            <a:r>
              <a:rPr lang="en-GB" b="0" dirty="0"/>
              <a:t>The employer must inform the appropriate representatives of the information "long enough before the relevant transfer to enable the employer of any affected employees to consult the appropriate representatives of any affected employees" </a:t>
            </a:r>
          </a:p>
          <a:p>
            <a:pPr marL="342900" indent="-342900">
              <a:buFont typeface="Georgia" panose="02040502050405020303" pitchFamily="18" charset="0"/>
              <a:buChar char="─"/>
            </a:pPr>
            <a:r>
              <a:rPr lang="en-GB" b="0" dirty="0"/>
              <a:t>The Acquired Rights Directive suggests that it means "in good time" </a:t>
            </a:r>
          </a:p>
          <a:p>
            <a:pPr marL="342900" indent="-342900">
              <a:buFont typeface="Georgia" panose="02040502050405020303" pitchFamily="18" charset="0"/>
              <a:buChar char="─"/>
            </a:pPr>
            <a:r>
              <a:rPr lang="en-GB" b="0" dirty="0"/>
              <a:t>There is no minimum time limit, and much depends on the extent of any changes which are likely to take place.</a:t>
            </a:r>
          </a:p>
          <a:p>
            <a:pPr marL="342900" indent="-342900">
              <a:buFont typeface="Georgia" panose="02040502050405020303" pitchFamily="18" charset="0"/>
              <a:buChar char="─"/>
            </a:pPr>
            <a:r>
              <a:rPr lang="en-GB" b="0" dirty="0"/>
              <a:t>It is not sufficient to just send the information to all the affected employees (from whom the representatives are then elected) before the elections have taken place. If this has been done, the information should be re-sent to the elected representatives after the election in order to avoid a breach of the laws.</a:t>
            </a:r>
          </a:p>
        </p:txBody>
      </p:sp>
    </p:spTree>
    <p:extLst>
      <p:ext uri="{BB962C8B-B14F-4D97-AF65-F5344CB8AC3E}">
        <p14:creationId xmlns:p14="http://schemas.microsoft.com/office/powerpoint/2010/main" val="17689265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77C3D-6AC2-4BA8-9C4B-6728101B5B7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202D933-7F33-4C82-B7DA-D835BCBB0760}"/>
              </a:ext>
            </a:extLst>
          </p:cNvPr>
          <p:cNvSpPr>
            <a:spLocks noGrp="1"/>
          </p:cNvSpPr>
          <p:nvPr>
            <p:ph idx="1"/>
          </p:nvPr>
        </p:nvSpPr>
        <p:spPr/>
        <p:txBody>
          <a:bodyPr/>
          <a:lstStyle/>
          <a:p>
            <a:r>
              <a:rPr lang="en-GB" b="1" dirty="0"/>
              <a:t>Information about Agency workers</a:t>
            </a:r>
          </a:p>
        </p:txBody>
      </p:sp>
      <p:sp>
        <p:nvSpPr>
          <p:cNvPr id="4" name="Footer Placeholder 3">
            <a:extLst>
              <a:ext uri="{FF2B5EF4-FFF2-40B4-BE49-F238E27FC236}">
                <a16:creationId xmlns:a16="http://schemas.microsoft.com/office/drawing/2014/main" id="{B26D9852-A164-43C1-88BE-219B85B3EC42}"/>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9C9E3758-9D6C-4C8D-B17F-A60602D28168}"/>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4F7830D0-8AEE-4505-8C8E-C231E3A3CF61}"/>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TUPE requires that suitable information regarding the use of Agency workers should be given to employee representatives.</a:t>
            </a:r>
          </a:p>
          <a:p>
            <a:pPr marL="342900" indent="-342900">
              <a:buFont typeface="Georgia" panose="02040502050405020303" pitchFamily="18" charset="0"/>
              <a:buChar char="─"/>
            </a:pPr>
            <a:r>
              <a:rPr lang="en-GB" b="0" dirty="0"/>
              <a:t>This includes:</a:t>
            </a:r>
          </a:p>
          <a:p>
            <a:pPr marL="342900" indent="-342900">
              <a:buFont typeface="Georgia" panose="02040502050405020303" pitchFamily="18" charset="0"/>
              <a:buChar char="─"/>
            </a:pPr>
            <a:r>
              <a:rPr lang="en-GB" b="0" dirty="0"/>
              <a:t>The number of agency workers working temporarily for and under the supervision and direction of the employer</a:t>
            </a:r>
          </a:p>
          <a:p>
            <a:pPr marL="342900" indent="-342900">
              <a:buFont typeface="Georgia" panose="02040502050405020303" pitchFamily="18" charset="0"/>
              <a:buChar char="─"/>
            </a:pPr>
            <a:r>
              <a:rPr lang="en-GB" b="0" dirty="0"/>
              <a:t>The parts of the employer's undertaking in which those agency workers are working</a:t>
            </a:r>
          </a:p>
          <a:p>
            <a:pPr marL="342900" indent="-342900">
              <a:buFont typeface="Georgia" panose="02040502050405020303" pitchFamily="18" charset="0"/>
              <a:buChar char="─"/>
            </a:pPr>
            <a:r>
              <a:rPr lang="en-GB" b="0" dirty="0"/>
              <a:t>The type of work those agency workers are carrying out</a:t>
            </a:r>
          </a:p>
          <a:p>
            <a:pPr marL="342900" indent="-342900">
              <a:buFont typeface="Georgia" panose="02040502050405020303" pitchFamily="18" charset="0"/>
              <a:buChar char="─"/>
            </a:pPr>
            <a:r>
              <a:rPr lang="en-GB" b="0" dirty="0"/>
              <a:t>The term "suitable information" goes wider than the other information, because it relates to the employer's use of agency workers throughout its business and not just in the part being transferred.</a:t>
            </a:r>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49992195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A14C5-EB65-4C3C-94A3-D36F81A619D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06AF990-A78E-46B2-AF31-4034993DF7A9}"/>
              </a:ext>
            </a:extLst>
          </p:cNvPr>
          <p:cNvSpPr>
            <a:spLocks noGrp="1"/>
          </p:cNvSpPr>
          <p:nvPr>
            <p:ph idx="1"/>
          </p:nvPr>
        </p:nvSpPr>
        <p:spPr/>
        <p:txBody>
          <a:bodyPr/>
          <a:lstStyle/>
          <a:p>
            <a:r>
              <a:rPr lang="en-GB" b="1" dirty="0"/>
              <a:t>10</a:t>
            </a:r>
          </a:p>
          <a:p>
            <a:r>
              <a:rPr lang="en-GB" b="1" dirty="0"/>
              <a:t>The obligation to consult</a:t>
            </a:r>
          </a:p>
        </p:txBody>
      </p:sp>
      <p:sp>
        <p:nvSpPr>
          <p:cNvPr id="4" name="Footer Placeholder 3">
            <a:extLst>
              <a:ext uri="{FF2B5EF4-FFF2-40B4-BE49-F238E27FC236}">
                <a16:creationId xmlns:a16="http://schemas.microsoft.com/office/drawing/2014/main" id="{702F6E21-3FE1-41CB-8751-084E69DFA41E}"/>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D1DC712-EF45-47D3-8CE3-D7A848DCC8E8}"/>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0F1D51EB-C8E6-4F1C-A58B-DA1A31844A82}"/>
              </a:ext>
            </a:extLst>
          </p:cNvPr>
          <p:cNvSpPr>
            <a:spLocks noGrp="1"/>
          </p:cNvSpPr>
          <p:nvPr>
            <p:ph type="body" sz="quarter" idx="14"/>
          </p:nvPr>
        </p:nvSpPr>
        <p:spPr>
          <a:xfrm>
            <a:off x="7874758" y="1283508"/>
            <a:ext cx="7633577" cy="5543550"/>
          </a:xfrm>
        </p:spPr>
        <p:txBody>
          <a:bodyPr/>
          <a:lstStyle/>
          <a:p>
            <a:pPr marL="342900" indent="-342900">
              <a:buFont typeface="Georgia" panose="02040502050405020303" pitchFamily="18" charset="0"/>
              <a:buChar char="─"/>
            </a:pPr>
            <a:r>
              <a:rPr lang="en-GB" dirty="0"/>
              <a:t>Obligation to consult distinct from obligation to inform</a:t>
            </a:r>
          </a:p>
          <a:p>
            <a:pPr marL="342900" indent="-342900">
              <a:buFont typeface="Georgia" panose="02040502050405020303" pitchFamily="18" charset="0"/>
              <a:buChar char="─"/>
            </a:pPr>
            <a:r>
              <a:rPr lang="en-GB" b="0" dirty="0"/>
              <a:t>The obligation to consul is only triggered if the relevant employer envisages that, in connection with the transfer, </a:t>
            </a:r>
            <a:r>
              <a:rPr lang="en-GB" dirty="0"/>
              <a:t>it will be taking measures in relation to any affected employees</a:t>
            </a:r>
            <a:r>
              <a:rPr lang="en-GB" b="0" dirty="0"/>
              <a:t>.</a:t>
            </a:r>
          </a:p>
          <a:p>
            <a:pPr marL="342900" indent="-342900">
              <a:buFont typeface="Georgia" panose="02040502050405020303" pitchFamily="18" charset="0"/>
              <a:buChar char="─"/>
            </a:pPr>
            <a:r>
              <a:rPr lang="en-GB" b="0" dirty="0"/>
              <a:t>It seems that "envisages" indicates the formulation of some definite plan/proposal which the employer intends to implement because of the TUPE transfer.</a:t>
            </a:r>
          </a:p>
          <a:p>
            <a:pPr marL="342900" indent="-342900">
              <a:buFont typeface="Georgia" panose="02040502050405020303" pitchFamily="18" charset="0"/>
              <a:buChar char="─"/>
            </a:pPr>
            <a:r>
              <a:rPr lang="en-GB" b="0" dirty="0"/>
              <a:t> The employer does not need to consult trade unions and/or elected representatives on measures which are merely a possibility where there has been no actual/ contingent decision to put them into effect, or which have no causal or time connection with the TUPE transfer itself. </a:t>
            </a:r>
          </a:p>
          <a:p>
            <a:pPr marL="342900" indent="-342900">
              <a:buFont typeface="Georgia" panose="02040502050405020303" pitchFamily="18" charset="0"/>
              <a:buChar char="─"/>
            </a:pPr>
            <a:r>
              <a:rPr lang="en-GB" b="0" dirty="0"/>
              <a:t>The word "measures" includes a positive act or omission by the employer.</a:t>
            </a:r>
          </a:p>
          <a:p>
            <a:endParaRPr lang="en-GB" b="0" dirty="0"/>
          </a:p>
        </p:txBody>
      </p:sp>
    </p:spTree>
    <p:extLst>
      <p:ext uri="{BB962C8B-B14F-4D97-AF65-F5344CB8AC3E}">
        <p14:creationId xmlns:p14="http://schemas.microsoft.com/office/powerpoint/2010/main" val="376879632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FD0F3-820E-44D8-82D4-166493AB7E2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B897BB1-BFD0-4D7C-8158-4CBDF45ECE96}"/>
              </a:ext>
            </a:extLst>
          </p:cNvPr>
          <p:cNvSpPr>
            <a:spLocks noGrp="1"/>
          </p:cNvSpPr>
          <p:nvPr>
            <p:ph idx="1"/>
          </p:nvPr>
        </p:nvSpPr>
        <p:spPr/>
        <p:txBody>
          <a:bodyPr/>
          <a:lstStyle/>
          <a:p>
            <a:endParaRPr lang="en-GB" b="1" dirty="0"/>
          </a:p>
          <a:p>
            <a:r>
              <a:rPr lang="en-GB" b="1" dirty="0"/>
              <a:t>The obligation to consult	</a:t>
            </a:r>
          </a:p>
        </p:txBody>
      </p:sp>
      <p:sp>
        <p:nvSpPr>
          <p:cNvPr id="4" name="Footer Placeholder 3">
            <a:extLst>
              <a:ext uri="{FF2B5EF4-FFF2-40B4-BE49-F238E27FC236}">
                <a16:creationId xmlns:a16="http://schemas.microsoft.com/office/drawing/2014/main" id="{4A4E2539-E63F-4695-9CB6-A6C77DD0F040}"/>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43610415-E575-4578-B22D-D6702D7FE8D9}"/>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5C16AE20-3F55-4774-936F-71F1ED3B1E72}"/>
              </a:ext>
            </a:extLst>
          </p:cNvPr>
          <p:cNvSpPr>
            <a:spLocks noGrp="1"/>
          </p:cNvSpPr>
          <p:nvPr>
            <p:ph type="body" sz="quarter" idx="14"/>
          </p:nvPr>
        </p:nvSpPr>
        <p:spPr>
          <a:xfrm>
            <a:off x="8128794" y="1684744"/>
            <a:ext cx="7386638" cy="5543550"/>
          </a:xfrm>
        </p:spPr>
        <p:txBody>
          <a:bodyPr/>
          <a:lstStyle/>
          <a:p>
            <a:pPr marL="342900" indent="-342900">
              <a:buFont typeface="Georgia" panose="02040502050405020303" pitchFamily="18" charset="0"/>
              <a:buChar char="─"/>
            </a:pPr>
            <a:r>
              <a:rPr lang="en-GB" b="0" dirty="0"/>
              <a:t>“</a:t>
            </a:r>
            <a:r>
              <a:rPr lang="en-GB" dirty="0"/>
              <a:t>Consultation</a:t>
            </a:r>
            <a:r>
              <a:rPr lang="en-GB" b="0" dirty="0"/>
              <a:t>” = more than just giving the representatives the opportunity to state their views: it must be with a view to seeking their agreement to the measures. Thus the employer must negotiate concerning any measures in good faith and without a closed mind.  </a:t>
            </a:r>
          </a:p>
          <a:p>
            <a:pPr marL="342900" indent="-342900">
              <a:buFont typeface="Georgia" panose="02040502050405020303" pitchFamily="18" charset="0"/>
              <a:buChar char="─"/>
            </a:pPr>
            <a:r>
              <a:rPr lang="en-GB" dirty="0"/>
              <a:t>BUT – no obligation on the employer to reach agreement regarding measures</a:t>
            </a:r>
          </a:p>
          <a:p>
            <a:pPr marL="342900" indent="-342900">
              <a:buFont typeface="Georgia" panose="02040502050405020303" pitchFamily="18" charset="0"/>
              <a:buChar char="─"/>
            </a:pPr>
            <a:r>
              <a:rPr lang="en-GB" dirty="0"/>
              <a:t>Transferor would consult on measures it takes in relation to its employees</a:t>
            </a:r>
          </a:p>
          <a:p>
            <a:pPr marL="342900" indent="-342900">
              <a:buFont typeface="Georgia" panose="02040502050405020303" pitchFamily="18" charset="0"/>
              <a:buChar char="─"/>
            </a:pPr>
            <a:r>
              <a:rPr lang="en-GB" dirty="0"/>
              <a:t>Transferee would consult on measures it takes in relation to its employees pre-transfer </a:t>
            </a:r>
          </a:p>
          <a:p>
            <a:pPr marL="342900" indent="-342900">
              <a:buFont typeface="Georgia" panose="02040502050405020303" pitchFamily="18" charset="0"/>
              <a:buChar char="─"/>
            </a:pPr>
            <a:r>
              <a:rPr lang="en-GB" b="0" dirty="0"/>
              <a:t>Transferor can agree to allow the transferee to consult with transferring employees </a:t>
            </a:r>
            <a:r>
              <a:rPr lang="en-GB" dirty="0"/>
              <a:t>before</a:t>
            </a:r>
            <a:r>
              <a:rPr lang="en-GB" b="0" dirty="0"/>
              <a:t> transfer for </a:t>
            </a:r>
            <a:r>
              <a:rPr lang="en-GB" dirty="0"/>
              <a:t>collective redundancy consultation purposes</a:t>
            </a:r>
            <a:r>
              <a:rPr lang="en-GB" b="0" dirty="0"/>
              <a:t> (covered last week)</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210963200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7D41-F53A-4215-9F89-8EF3351BF41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5E4873F-5C2C-4D8C-8DDC-7717B506A1F6}"/>
              </a:ext>
            </a:extLst>
          </p:cNvPr>
          <p:cNvSpPr>
            <a:spLocks noGrp="1"/>
          </p:cNvSpPr>
          <p:nvPr>
            <p:ph idx="1"/>
          </p:nvPr>
        </p:nvSpPr>
        <p:spPr/>
        <p:txBody>
          <a:bodyPr/>
          <a:lstStyle/>
          <a:p>
            <a:r>
              <a:rPr lang="en-GB" b="1" dirty="0"/>
              <a:t>11</a:t>
            </a:r>
          </a:p>
          <a:p>
            <a:r>
              <a:rPr lang="en-GB" b="1" dirty="0"/>
              <a:t>Claims and special circumstances defence </a:t>
            </a:r>
          </a:p>
        </p:txBody>
      </p:sp>
      <p:sp>
        <p:nvSpPr>
          <p:cNvPr id="4" name="Footer Placeholder 3">
            <a:extLst>
              <a:ext uri="{FF2B5EF4-FFF2-40B4-BE49-F238E27FC236}">
                <a16:creationId xmlns:a16="http://schemas.microsoft.com/office/drawing/2014/main" id="{0FFE6745-F77B-4FFF-BE7D-A17648F9C9BC}"/>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23C401E-B5B8-4C6A-BE41-E59EE14A188D}"/>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6EDC268-32F5-49FC-8FE1-B6F89477E7B2}"/>
              </a:ext>
            </a:extLst>
          </p:cNvPr>
          <p:cNvSpPr>
            <a:spLocks noGrp="1"/>
          </p:cNvSpPr>
          <p:nvPr>
            <p:ph type="body" sz="quarter" idx="14"/>
          </p:nvPr>
        </p:nvSpPr>
        <p:spPr>
          <a:xfrm>
            <a:off x="7300913" y="711069"/>
            <a:ext cx="8083890" cy="5543550"/>
          </a:xfrm>
        </p:spPr>
        <p:txBody>
          <a:bodyPr/>
          <a:lstStyle/>
          <a:p>
            <a:r>
              <a:rPr lang="en-GB" dirty="0"/>
              <a:t>If employer fails to inform (and consult if applicable) with appropriate representatives under TUPE = liable for claims</a:t>
            </a:r>
          </a:p>
          <a:p>
            <a:r>
              <a:rPr lang="en-GB" dirty="0"/>
              <a:t>Same principles as failure to collectively consult for redundancy</a:t>
            </a:r>
          </a:p>
          <a:p>
            <a:pPr marL="342900" indent="-342900">
              <a:buFont typeface="Arial" panose="020B0604020202020204" pitchFamily="34" charset="0"/>
              <a:buChar char="•"/>
            </a:pPr>
            <a:r>
              <a:rPr lang="en-GB" b="0" dirty="0"/>
              <a:t>If there is a failure to allow an election or ensure a proper election of reps = </a:t>
            </a:r>
            <a:r>
              <a:rPr lang="en-GB" dirty="0"/>
              <a:t>claims brought by any affected employee to whom the failure related</a:t>
            </a:r>
            <a:r>
              <a:rPr lang="en-GB" b="0" dirty="0"/>
              <a:t> (e.g. failure to facilitate rep election for office staff = office staff can bring claims)</a:t>
            </a:r>
          </a:p>
          <a:p>
            <a:pPr marL="342900" indent="-342900">
              <a:buFont typeface="Arial" panose="020B0604020202020204" pitchFamily="34" charset="0"/>
              <a:buChar char="•"/>
            </a:pPr>
            <a:r>
              <a:rPr lang="en-GB" b="0" dirty="0"/>
              <a:t>If there is a failure to properly inform or consult with the reps = </a:t>
            </a:r>
            <a:r>
              <a:rPr lang="en-GB" dirty="0"/>
              <a:t>claim brought by the reps to whom the failure related on behalf of the employees they represent</a:t>
            </a:r>
          </a:p>
          <a:p>
            <a:pPr marL="342900" indent="-342900">
              <a:buFont typeface="Arial" panose="020B0604020202020204" pitchFamily="34" charset="0"/>
              <a:buChar char="•"/>
            </a:pPr>
            <a:r>
              <a:rPr lang="en-GB" b="0" dirty="0"/>
              <a:t>If there is a failure to properly inform or consult a trade union  = </a:t>
            </a:r>
            <a:r>
              <a:rPr lang="en-GB" dirty="0"/>
              <a:t>claim brought by the relevant trade union</a:t>
            </a:r>
          </a:p>
          <a:p>
            <a:pPr marL="342900" indent="-342900">
              <a:buFont typeface="Arial" panose="020B0604020202020204" pitchFamily="34" charset="0"/>
              <a:buChar char="•"/>
            </a:pPr>
            <a:r>
              <a:rPr lang="en-GB" b="0" dirty="0"/>
              <a:t>For any situations where there is no reps or unions in place = </a:t>
            </a:r>
            <a:r>
              <a:rPr lang="en-GB" dirty="0"/>
              <a:t>claims brought by the affected employees individually or as a group claim</a:t>
            </a:r>
            <a:endParaRPr lang="en-GB" b="0" dirty="0"/>
          </a:p>
        </p:txBody>
      </p:sp>
    </p:spTree>
    <p:extLst>
      <p:ext uri="{BB962C8B-B14F-4D97-AF65-F5344CB8AC3E}">
        <p14:creationId xmlns:p14="http://schemas.microsoft.com/office/powerpoint/2010/main" val="167655862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7D41-F53A-4215-9F89-8EF3351BF41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5E4873F-5C2C-4D8C-8DDC-7717B506A1F6}"/>
              </a:ext>
            </a:extLst>
          </p:cNvPr>
          <p:cNvSpPr>
            <a:spLocks noGrp="1"/>
          </p:cNvSpPr>
          <p:nvPr>
            <p:ph idx="1"/>
          </p:nvPr>
        </p:nvSpPr>
        <p:spPr/>
        <p:txBody>
          <a:bodyPr/>
          <a:lstStyle/>
          <a:p>
            <a:endParaRPr lang="en-GB" b="1" dirty="0"/>
          </a:p>
          <a:p>
            <a:r>
              <a:rPr lang="en-GB" b="1" dirty="0"/>
              <a:t>Claims and special circumstances defence </a:t>
            </a:r>
          </a:p>
        </p:txBody>
      </p:sp>
      <p:sp>
        <p:nvSpPr>
          <p:cNvPr id="4" name="Footer Placeholder 3">
            <a:extLst>
              <a:ext uri="{FF2B5EF4-FFF2-40B4-BE49-F238E27FC236}">
                <a16:creationId xmlns:a16="http://schemas.microsoft.com/office/drawing/2014/main" id="{0FFE6745-F77B-4FFF-BE7D-A17648F9C9BC}"/>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23C401E-B5B8-4C6A-BE41-E59EE14A188D}"/>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6EDC268-32F5-49FC-8FE1-B6F89477E7B2}"/>
              </a:ext>
            </a:extLst>
          </p:cNvPr>
          <p:cNvSpPr>
            <a:spLocks noGrp="1"/>
          </p:cNvSpPr>
          <p:nvPr>
            <p:ph type="body" sz="quarter" idx="14"/>
          </p:nvPr>
        </p:nvSpPr>
        <p:spPr>
          <a:xfrm>
            <a:off x="7300913" y="974532"/>
            <a:ext cx="8214519" cy="5543550"/>
          </a:xfrm>
        </p:spPr>
        <p:txBody>
          <a:bodyPr/>
          <a:lstStyle/>
          <a:p>
            <a:pPr marL="342900" indent="-342900">
              <a:buFont typeface="Arial" panose="020B0604020202020204" pitchFamily="34" charset="0"/>
              <a:buChar char="•"/>
            </a:pPr>
            <a:r>
              <a:rPr lang="en-GB" b="0" dirty="0"/>
              <a:t>If claim successful, remedy=</a:t>
            </a:r>
          </a:p>
          <a:p>
            <a:pPr marL="457200" indent="-457200">
              <a:buAutoNum type="arabicParenR"/>
            </a:pPr>
            <a:r>
              <a:rPr lang="en-GB" b="0" dirty="0"/>
              <a:t>Declaration by tribunal the complaint is well-founded; and</a:t>
            </a:r>
          </a:p>
          <a:p>
            <a:pPr marL="457200" indent="-457200">
              <a:buAutoNum type="arabicParenR"/>
            </a:pPr>
            <a:r>
              <a:rPr lang="en-GB" dirty="0"/>
              <a:t>“appropriate compensation“</a:t>
            </a:r>
          </a:p>
          <a:p>
            <a:pPr marL="342900" indent="-342900">
              <a:buFont typeface="Arial" panose="020B0604020202020204" pitchFamily="34" charset="0"/>
              <a:buChar char="•"/>
            </a:pPr>
            <a:r>
              <a:rPr lang="en-GB" b="0" dirty="0"/>
              <a:t>If claim against transferor successful =</a:t>
            </a:r>
          </a:p>
          <a:p>
            <a:pPr marL="342900" indent="-342900">
              <a:buFont typeface="Arial" panose="020B0604020202020204" pitchFamily="34" charset="0"/>
              <a:buChar char="•"/>
            </a:pPr>
            <a:r>
              <a:rPr lang="en-GB" b="0" dirty="0"/>
              <a:t>Order for compensation issued against transferor, </a:t>
            </a:r>
            <a:r>
              <a:rPr lang="en-GB" dirty="0"/>
              <a:t>BUT</a:t>
            </a:r>
            <a:r>
              <a:rPr lang="en-GB" b="0" dirty="0"/>
              <a:t> </a:t>
            </a:r>
            <a:r>
              <a:rPr lang="en-GB" dirty="0"/>
              <a:t>transferor and transferee are jointly liable</a:t>
            </a:r>
          </a:p>
          <a:p>
            <a:pPr marL="342900" indent="-342900">
              <a:buFont typeface="Arial" panose="020B0604020202020204" pitchFamily="34" charset="0"/>
              <a:buChar char="•"/>
            </a:pPr>
            <a:r>
              <a:rPr lang="en-GB" b="0" dirty="0"/>
              <a:t>Also, if failure to comply due to transferee’s failure to provide sufficient measures information – </a:t>
            </a:r>
            <a:r>
              <a:rPr lang="en-GB" dirty="0"/>
              <a:t>tribunal can specify amount of compensation payable by transferee – could be 100% liability on transferee</a:t>
            </a:r>
          </a:p>
          <a:p>
            <a:pPr marL="342900" indent="-342900">
              <a:buFont typeface="Arial" panose="020B0604020202020204" pitchFamily="34" charset="0"/>
              <a:buChar char="•"/>
            </a:pPr>
            <a:r>
              <a:rPr lang="en-GB" b="0" dirty="0"/>
              <a:t>If claim against transferee successful = only transferee is liable</a:t>
            </a:r>
          </a:p>
          <a:p>
            <a:r>
              <a:rPr lang="en-GB" dirty="0"/>
              <a:t>Incentive on transferee to ensure transferor conducts pre-transfer informing and consultation properly = joint meetings/FAQs etc</a:t>
            </a:r>
          </a:p>
        </p:txBody>
      </p:sp>
    </p:spTree>
    <p:extLst>
      <p:ext uri="{BB962C8B-B14F-4D97-AF65-F5344CB8AC3E}">
        <p14:creationId xmlns:p14="http://schemas.microsoft.com/office/powerpoint/2010/main" val="303842353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7D41-F53A-4215-9F89-8EF3351BF41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5E4873F-5C2C-4D8C-8DDC-7717B506A1F6}"/>
              </a:ext>
            </a:extLst>
          </p:cNvPr>
          <p:cNvSpPr>
            <a:spLocks noGrp="1"/>
          </p:cNvSpPr>
          <p:nvPr>
            <p:ph idx="1"/>
          </p:nvPr>
        </p:nvSpPr>
        <p:spPr/>
        <p:txBody>
          <a:bodyPr/>
          <a:lstStyle/>
          <a:p>
            <a:endParaRPr lang="en-GB" b="1" dirty="0"/>
          </a:p>
          <a:p>
            <a:r>
              <a:rPr lang="en-GB" b="1" dirty="0"/>
              <a:t>Claims and special circumstances defence </a:t>
            </a:r>
          </a:p>
        </p:txBody>
      </p:sp>
      <p:sp>
        <p:nvSpPr>
          <p:cNvPr id="4" name="Footer Placeholder 3">
            <a:extLst>
              <a:ext uri="{FF2B5EF4-FFF2-40B4-BE49-F238E27FC236}">
                <a16:creationId xmlns:a16="http://schemas.microsoft.com/office/drawing/2014/main" id="{0FFE6745-F77B-4FFF-BE7D-A17648F9C9BC}"/>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23C401E-B5B8-4C6A-BE41-E59EE14A188D}"/>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6EDC268-32F5-49FC-8FE1-B6F89477E7B2}"/>
              </a:ext>
            </a:extLst>
          </p:cNvPr>
          <p:cNvSpPr>
            <a:spLocks noGrp="1"/>
          </p:cNvSpPr>
          <p:nvPr>
            <p:ph type="body" sz="quarter" idx="14"/>
          </p:nvPr>
        </p:nvSpPr>
        <p:spPr>
          <a:xfrm>
            <a:off x="7300913" y="974532"/>
            <a:ext cx="8214519" cy="5543550"/>
          </a:xfrm>
        </p:spPr>
        <p:txBody>
          <a:bodyPr/>
          <a:lstStyle/>
          <a:p>
            <a:r>
              <a:rPr lang="en-GB" b="0" dirty="0"/>
              <a:t>“Appropriate compensation”</a:t>
            </a:r>
          </a:p>
          <a:p>
            <a:r>
              <a:rPr lang="en-GB" b="0" dirty="0"/>
              <a:t>= a sum which is just and equitable having regard to the seriousness of the failure to comply</a:t>
            </a:r>
          </a:p>
          <a:p>
            <a:r>
              <a:rPr lang="en-GB" dirty="0"/>
              <a:t>Maximum compensation = 13 weeks pay based on actual pay, not capped, for each affected employee bringing a claim (or represented by the union/rep)</a:t>
            </a:r>
          </a:p>
          <a:p>
            <a:r>
              <a:rPr lang="en-GB" dirty="0"/>
              <a:t>13 weeks pay = starting point, reduced based on level of compliance with the requirements of TUPE </a:t>
            </a:r>
          </a:p>
          <a:p>
            <a:r>
              <a:rPr lang="en-GB" b="0" dirty="0"/>
              <a:t>Technical breaches can result in reduced compensation payments</a:t>
            </a:r>
          </a:p>
          <a:p>
            <a:r>
              <a:rPr lang="en-GB" dirty="0"/>
              <a:t>Huge liability for large scale transfers of employees = 1/4 of annual payroll costs</a:t>
            </a:r>
          </a:p>
          <a:p>
            <a:endParaRPr lang="en-GB" b="0" dirty="0"/>
          </a:p>
          <a:p>
            <a:endParaRPr lang="en-GB" b="0" dirty="0"/>
          </a:p>
        </p:txBody>
      </p:sp>
    </p:spTree>
    <p:extLst>
      <p:ext uri="{BB962C8B-B14F-4D97-AF65-F5344CB8AC3E}">
        <p14:creationId xmlns:p14="http://schemas.microsoft.com/office/powerpoint/2010/main" val="425069363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27D41-F53A-4215-9F89-8EF3351BF41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5E4873F-5C2C-4D8C-8DDC-7717B506A1F6}"/>
              </a:ext>
            </a:extLst>
          </p:cNvPr>
          <p:cNvSpPr>
            <a:spLocks noGrp="1"/>
          </p:cNvSpPr>
          <p:nvPr>
            <p:ph idx="1"/>
          </p:nvPr>
        </p:nvSpPr>
        <p:spPr/>
        <p:txBody>
          <a:bodyPr/>
          <a:lstStyle/>
          <a:p>
            <a:endParaRPr lang="en-GB" b="1" dirty="0"/>
          </a:p>
          <a:p>
            <a:r>
              <a:rPr lang="en-GB" b="1" dirty="0"/>
              <a:t>Claims and special circumstances defence </a:t>
            </a:r>
          </a:p>
        </p:txBody>
      </p:sp>
      <p:sp>
        <p:nvSpPr>
          <p:cNvPr id="4" name="Footer Placeholder 3">
            <a:extLst>
              <a:ext uri="{FF2B5EF4-FFF2-40B4-BE49-F238E27FC236}">
                <a16:creationId xmlns:a16="http://schemas.microsoft.com/office/drawing/2014/main" id="{0FFE6745-F77B-4FFF-BE7D-A17648F9C9BC}"/>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723C401E-B5B8-4C6A-BE41-E59EE14A188D}"/>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6EDC268-32F5-49FC-8FE1-B6F89477E7B2}"/>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An employer has a defence for failure to inform or consult if it can show that there were special circumstances making it not reasonably practicable for information to be given or consultation to take place, and that it had done the  its best to comply in the circumstances. However, this defence is likely to be construed very narrowly.</a:t>
            </a:r>
          </a:p>
          <a:p>
            <a:pPr marL="342900" indent="-342900">
              <a:buFont typeface="Georgia" panose="02040502050405020303" pitchFamily="18" charset="0"/>
              <a:buChar char="─"/>
            </a:pPr>
            <a:r>
              <a:rPr lang="en-GB" b="0" dirty="0"/>
              <a:t>Commercial confidentiality is not necessarily regarded as being a sufficient reason to make the defence available. </a:t>
            </a:r>
          </a:p>
          <a:p>
            <a:pPr marL="342900" indent="-342900">
              <a:buFont typeface="Georgia" panose="02040502050405020303" pitchFamily="18" charset="0"/>
              <a:buChar char="─"/>
            </a:pPr>
            <a:r>
              <a:rPr lang="en-GB" b="0" dirty="0"/>
              <a:t>In general there is nothing stopping a transferor and transferee from providing a reasonable period of time between exchange and completion to allow the information and consultation processes to run their course.</a:t>
            </a:r>
          </a:p>
        </p:txBody>
      </p:sp>
    </p:spTree>
    <p:extLst>
      <p:ext uri="{BB962C8B-B14F-4D97-AF65-F5344CB8AC3E}">
        <p14:creationId xmlns:p14="http://schemas.microsoft.com/office/powerpoint/2010/main" val="406180573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8456A-D895-4693-9240-AE15791EEDC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F1647B7-218C-4407-9B68-AAA98B795B73}"/>
              </a:ext>
            </a:extLst>
          </p:cNvPr>
          <p:cNvSpPr>
            <a:spLocks noGrp="1"/>
          </p:cNvSpPr>
          <p:nvPr>
            <p:ph idx="1"/>
          </p:nvPr>
        </p:nvSpPr>
        <p:spPr/>
        <p:txBody>
          <a:bodyPr/>
          <a:lstStyle/>
          <a:p>
            <a:endParaRPr lang="en-GB" b="1" dirty="0"/>
          </a:p>
          <a:p>
            <a:r>
              <a:rPr lang="en-GB" b="1" dirty="0"/>
              <a:t>Claims and special circumstances defence </a:t>
            </a:r>
          </a:p>
        </p:txBody>
      </p:sp>
      <p:sp>
        <p:nvSpPr>
          <p:cNvPr id="4" name="Footer Placeholder 3">
            <a:extLst>
              <a:ext uri="{FF2B5EF4-FFF2-40B4-BE49-F238E27FC236}">
                <a16:creationId xmlns:a16="http://schemas.microsoft.com/office/drawing/2014/main" id="{B9D27C8E-7B21-47FE-AC7F-59E1E9CC8C83}"/>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B5EA85DC-46B6-4801-AA27-9CBA3AFCA345}"/>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5E64B07D-598E-4515-AF34-246DD17044AC}"/>
              </a:ext>
            </a:extLst>
          </p:cNvPr>
          <p:cNvSpPr>
            <a:spLocks noGrp="1"/>
          </p:cNvSpPr>
          <p:nvPr>
            <p:ph type="body" sz="quarter" idx="14"/>
          </p:nvPr>
        </p:nvSpPr>
        <p:spPr>
          <a:xfrm>
            <a:off x="8258175" y="1659862"/>
            <a:ext cx="7386638" cy="5855035"/>
          </a:xfrm>
        </p:spPr>
        <p:txBody>
          <a:bodyPr/>
          <a:lstStyle/>
          <a:p>
            <a:r>
              <a:rPr lang="en-GB" dirty="0"/>
              <a:t>Unison v Somerset Council</a:t>
            </a:r>
          </a:p>
          <a:p>
            <a:pPr marL="342900" indent="-342900">
              <a:buFont typeface="Georgia" panose="02040502050405020303" pitchFamily="18" charset="0"/>
              <a:buChar char="─"/>
            </a:pPr>
            <a:r>
              <a:rPr lang="en-GB" b="0" dirty="0"/>
              <a:t>Special circumstances defence was successfully established. </a:t>
            </a:r>
          </a:p>
          <a:p>
            <a:pPr marL="342900" indent="-342900">
              <a:buFont typeface="Georgia" panose="02040502050405020303" pitchFamily="18" charset="0"/>
              <a:buChar char="─"/>
            </a:pPr>
            <a:r>
              <a:rPr lang="en-GB" b="0" dirty="0"/>
              <a:t>The EAT refused to overturn a tribunal's findings that the rapid sequence of events, imminent deadline and the possibility that the whole transaction might collapse were special circumstances making it not reasonably practicable to consult about a measure which arose shortly before the transfer.</a:t>
            </a:r>
          </a:p>
          <a:p>
            <a:pPr marL="342900" indent="-342900">
              <a:buFont typeface="Georgia" panose="02040502050405020303" pitchFamily="18" charset="0"/>
              <a:buChar char="─"/>
            </a:pPr>
            <a:r>
              <a:rPr lang="en-GB" b="0" dirty="0"/>
              <a:t>BUT, generally even if full compliance is not possible, employers should comply as far as reasonably practicable.  </a:t>
            </a:r>
            <a:r>
              <a:rPr lang="en-GB" dirty="0"/>
              <a:t>Very rare for special circumstances defence to fully remove liability</a:t>
            </a:r>
            <a:r>
              <a:rPr lang="en-GB" b="0" dirty="0"/>
              <a:t> </a:t>
            </a:r>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193151564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787CC-7D8C-4DF9-B68A-835C24852C1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CFB91D6-71C6-42B5-B336-A25483691A51}"/>
              </a:ext>
            </a:extLst>
          </p:cNvPr>
          <p:cNvSpPr>
            <a:spLocks noGrp="1"/>
          </p:cNvSpPr>
          <p:nvPr>
            <p:ph idx="1"/>
          </p:nvPr>
        </p:nvSpPr>
        <p:spPr/>
        <p:txBody>
          <a:bodyPr/>
          <a:lstStyle/>
          <a:p>
            <a:endParaRPr lang="en-GB" b="1" dirty="0"/>
          </a:p>
          <a:p>
            <a:r>
              <a:rPr lang="en-GB" b="1" dirty="0"/>
              <a:t>Claims and special circumstances defence:</a:t>
            </a:r>
          </a:p>
          <a:p>
            <a:endParaRPr lang="en-GB" b="1" dirty="0"/>
          </a:p>
          <a:p>
            <a:r>
              <a:rPr lang="en-GB" b="1" dirty="0"/>
              <a:t>Businesses with fewer than 10 employees</a:t>
            </a:r>
          </a:p>
        </p:txBody>
      </p:sp>
      <p:sp>
        <p:nvSpPr>
          <p:cNvPr id="4" name="Footer Placeholder 3">
            <a:extLst>
              <a:ext uri="{FF2B5EF4-FFF2-40B4-BE49-F238E27FC236}">
                <a16:creationId xmlns:a16="http://schemas.microsoft.com/office/drawing/2014/main" id="{579739FD-6643-44C0-ABCD-8330AA9FB9D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C278CDEA-D902-4DFD-BE98-C46F17842102}"/>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8F28DC1-5EEF-4116-B5CE-29B2177D2FE7}"/>
              </a:ext>
            </a:extLst>
          </p:cNvPr>
          <p:cNvSpPr>
            <a:spLocks noGrp="1"/>
          </p:cNvSpPr>
          <p:nvPr>
            <p:ph type="body" sz="quarter" idx="14"/>
          </p:nvPr>
        </p:nvSpPr>
        <p:spPr/>
        <p:txBody>
          <a:bodyPr/>
          <a:lstStyle/>
          <a:p>
            <a:pPr marL="342900" indent="-342900">
              <a:buFont typeface="Georgia" panose="02040502050405020303" pitchFamily="18" charset="0"/>
              <a:buChar char="─"/>
            </a:pPr>
            <a:r>
              <a:rPr lang="en-GB" dirty="0"/>
              <a:t>Microbusiness exemption in force since 2014</a:t>
            </a:r>
          </a:p>
          <a:p>
            <a:pPr marL="342900" indent="-342900">
              <a:buFont typeface="Georgia" panose="02040502050405020303" pitchFamily="18" charset="0"/>
              <a:buChar char="─"/>
            </a:pPr>
            <a:r>
              <a:rPr lang="en-GB" b="0" dirty="0"/>
              <a:t>Applies to employers with fewer than 10 employees </a:t>
            </a:r>
            <a:r>
              <a:rPr lang="en-GB" dirty="0"/>
              <a:t>at the date the obligation to inform arises (not a defence for collective redundancy consultation)</a:t>
            </a:r>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r>
              <a:rPr lang="en-GB" b="0" dirty="0"/>
              <a:t>No requirement to inform/consult with or arrange election of employee representatives if there is no recognised trade union or pre-existing employee representatives of the affected employees</a:t>
            </a:r>
          </a:p>
          <a:p>
            <a:pPr marL="342900" indent="-342900">
              <a:buFont typeface="Georgia" panose="02040502050405020303" pitchFamily="18" charset="0"/>
              <a:buChar char="─"/>
            </a:pPr>
            <a:r>
              <a:rPr lang="en-GB" dirty="0"/>
              <a:t>BUT: employer must still inform and consult with each individual affected employee</a:t>
            </a:r>
            <a:r>
              <a:rPr lang="en-GB" b="0" dirty="0"/>
              <a:t> </a:t>
            </a:r>
          </a:p>
          <a:p>
            <a:pPr marL="342900" indent="-342900">
              <a:buFont typeface="Georgia" panose="02040502050405020303" pitchFamily="18" charset="0"/>
              <a:buChar char="─"/>
            </a:pPr>
            <a:r>
              <a:rPr lang="en-GB" dirty="0"/>
              <a:t>From 1 July 2024: microbusiness exemption extended to employers with fewer than 50 employees, or transfer of fewer than 10 employees</a:t>
            </a:r>
          </a:p>
        </p:txBody>
      </p:sp>
    </p:spTree>
    <p:extLst>
      <p:ext uri="{BB962C8B-B14F-4D97-AF65-F5344CB8AC3E}">
        <p14:creationId xmlns:p14="http://schemas.microsoft.com/office/powerpoint/2010/main" val="267827970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65561-9534-411C-A82E-0DFDE8496F7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608BF93-6528-4CD8-B526-9B02FD977314}"/>
              </a:ext>
            </a:extLst>
          </p:cNvPr>
          <p:cNvSpPr>
            <a:spLocks noGrp="1"/>
          </p:cNvSpPr>
          <p:nvPr>
            <p:ph idx="1"/>
          </p:nvPr>
        </p:nvSpPr>
        <p:spPr/>
        <p:txBody>
          <a:bodyPr/>
          <a:lstStyle/>
          <a:p>
            <a:r>
              <a:rPr lang="en-GB" b="1" dirty="0"/>
              <a:t>12</a:t>
            </a:r>
          </a:p>
          <a:p>
            <a:r>
              <a:rPr lang="en-GB" b="1" dirty="0"/>
              <a:t>Employee liability obligation</a:t>
            </a:r>
          </a:p>
        </p:txBody>
      </p:sp>
      <p:sp>
        <p:nvSpPr>
          <p:cNvPr id="4" name="Footer Placeholder 3">
            <a:extLst>
              <a:ext uri="{FF2B5EF4-FFF2-40B4-BE49-F238E27FC236}">
                <a16:creationId xmlns:a16="http://schemas.microsoft.com/office/drawing/2014/main" id="{3011766E-6AD6-456F-84B4-A1C49E8108DE}"/>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A0B334FC-3567-4A10-B0B0-AFB79DB0E920}"/>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4892EFCF-7B80-4478-BF1F-8EC49433178F}"/>
              </a:ext>
            </a:extLst>
          </p:cNvPr>
          <p:cNvSpPr>
            <a:spLocks noGrp="1"/>
          </p:cNvSpPr>
          <p:nvPr>
            <p:ph type="body" sz="quarter" idx="14"/>
          </p:nvPr>
        </p:nvSpPr>
        <p:spPr>
          <a:xfrm>
            <a:off x="8128794" y="1142765"/>
            <a:ext cx="7386638" cy="5543550"/>
          </a:xfrm>
        </p:spPr>
        <p:txBody>
          <a:bodyPr/>
          <a:lstStyle/>
          <a:p>
            <a:pPr marL="342900" indent="-342900">
              <a:buFont typeface="Georgia" panose="02040502050405020303" pitchFamily="18" charset="0"/>
              <a:buChar char="─"/>
            </a:pPr>
            <a:r>
              <a:rPr lang="en-GB" b="0" dirty="0"/>
              <a:t>TUPE requires the transferor to provide the transferee with certain information about the transferring employees or those who ought to transfer. This is known as the employee liability information</a:t>
            </a:r>
          </a:p>
          <a:p>
            <a:pPr marL="342900" indent="-342900">
              <a:buFont typeface="Georgia" panose="02040502050405020303" pitchFamily="18" charset="0"/>
              <a:buChar char="─"/>
            </a:pPr>
            <a:r>
              <a:rPr lang="en-GB" b="0" dirty="0"/>
              <a:t>The transferor should provide ELI about all the transferring employees, including those on maternity and sick leave.</a:t>
            </a:r>
          </a:p>
          <a:p>
            <a:pPr marL="342900" indent="-342900">
              <a:buFont typeface="Georgia" panose="02040502050405020303" pitchFamily="18" charset="0"/>
              <a:buChar char="─"/>
            </a:pPr>
            <a:r>
              <a:rPr lang="en-GB" b="0" dirty="0"/>
              <a:t>Employees that would have transferred if they had not been automatically unfairly dismissed in the circumstances described under TUPE laws should also be included in the ELI</a:t>
            </a:r>
          </a:p>
          <a:p>
            <a:pPr marL="342900" indent="-342900">
              <a:buFont typeface="Georgia" panose="02040502050405020303" pitchFamily="18" charset="0"/>
              <a:buChar char="─"/>
            </a:pPr>
            <a:r>
              <a:rPr lang="en-GB" b="0" dirty="0"/>
              <a:t>ELI must be provided no later than </a:t>
            </a:r>
            <a:r>
              <a:rPr lang="en-GB" dirty="0"/>
              <a:t>28 days before the transfer</a:t>
            </a:r>
          </a:p>
          <a:p>
            <a:pPr marL="342900" indent="-342900">
              <a:buFont typeface="Georgia" panose="02040502050405020303" pitchFamily="18" charset="0"/>
              <a:buChar char="─"/>
            </a:pPr>
            <a:r>
              <a:rPr lang="en-GB" b="0" dirty="0"/>
              <a:t>Obligation on transferor to provide updated ELI as soon as reasonably practicable after any changes</a:t>
            </a:r>
          </a:p>
          <a:p>
            <a:pPr marL="342900" indent="-342900">
              <a:buFont typeface="Georgia" panose="02040502050405020303" pitchFamily="18" charset="0"/>
              <a:buChar char="─"/>
            </a:pPr>
            <a:r>
              <a:rPr lang="en-GB" b="0" dirty="0"/>
              <a:t>ELI to be correct within 14 days of date it is provided</a:t>
            </a:r>
          </a:p>
        </p:txBody>
      </p:sp>
    </p:spTree>
    <p:extLst>
      <p:ext uri="{BB962C8B-B14F-4D97-AF65-F5344CB8AC3E}">
        <p14:creationId xmlns:p14="http://schemas.microsoft.com/office/powerpoint/2010/main" val="65194684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DBFAB-9AC7-47A4-A509-C2722DCB697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4D79383-8D5C-43BC-966F-42EEB3240E5A}"/>
              </a:ext>
            </a:extLst>
          </p:cNvPr>
          <p:cNvSpPr>
            <a:spLocks noGrp="1"/>
          </p:cNvSpPr>
          <p:nvPr>
            <p:ph idx="1"/>
          </p:nvPr>
        </p:nvSpPr>
        <p:spPr/>
        <p:txBody>
          <a:bodyPr/>
          <a:lstStyle/>
          <a:p>
            <a:r>
              <a:rPr lang="en-GB" b="1" dirty="0"/>
              <a:t>What information needs to be provided?</a:t>
            </a:r>
          </a:p>
        </p:txBody>
      </p:sp>
      <p:sp>
        <p:nvSpPr>
          <p:cNvPr id="4" name="Footer Placeholder 3">
            <a:extLst>
              <a:ext uri="{FF2B5EF4-FFF2-40B4-BE49-F238E27FC236}">
                <a16:creationId xmlns:a16="http://schemas.microsoft.com/office/drawing/2014/main" id="{F74DFB6D-125B-4DDF-8972-E5AAB9908B92}"/>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F74C2E6E-3800-4F46-9653-7020BBF6F8CC}"/>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AE58399D-F37D-411F-96C8-2270F4906E1A}"/>
              </a:ext>
            </a:extLst>
          </p:cNvPr>
          <p:cNvSpPr>
            <a:spLocks noGrp="1"/>
          </p:cNvSpPr>
          <p:nvPr>
            <p:ph type="body" sz="quarter" idx="14"/>
          </p:nvPr>
        </p:nvSpPr>
        <p:spPr>
          <a:xfrm>
            <a:off x="8258175" y="1800225"/>
            <a:ext cx="7386638" cy="5543550"/>
          </a:xfrm>
        </p:spPr>
        <p:txBody>
          <a:bodyPr/>
          <a:lstStyle/>
          <a:p>
            <a:pPr marL="342900" indent="-342900">
              <a:buFont typeface="Georgia" panose="02040502050405020303" pitchFamily="18" charset="0"/>
              <a:buChar char="─"/>
            </a:pPr>
            <a:r>
              <a:rPr lang="en-GB" b="0" dirty="0"/>
              <a:t>The identity and age of the employees who will transfer (do not need to provide their address).</a:t>
            </a:r>
          </a:p>
          <a:p>
            <a:pPr marL="342900" indent="-342900">
              <a:buFont typeface="Georgia" panose="02040502050405020303" pitchFamily="18" charset="0"/>
              <a:buChar char="─"/>
            </a:pPr>
            <a:r>
              <a:rPr lang="en-GB" b="0" dirty="0"/>
              <a:t>Particulars of employment that an employer is obliged to give to an employee under section 1 of the Employment Rights Act 1996.</a:t>
            </a:r>
          </a:p>
          <a:p>
            <a:pPr marL="342900" indent="-342900">
              <a:buFont typeface="Georgia" panose="02040502050405020303" pitchFamily="18" charset="0"/>
              <a:buChar char="─"/>
            </a:pPr>
            <a:r>
              <a:rPr lang="en-GB" b="0" dirty="0"/>
              <a:t>Any disciplinary proceedings taken against an employee or grievance brought by an employee in the previous two years relating exclusively or primarily to the resolution of disputes applied.</a:t>
            </a:r>
          </a:p>
          <a:p>
            <a:pPr marL="342900" indent="-342900">
              <a:buFont typeface="Georgia" panose="02040502050405020303" pitchFamily="18" charset="0"/>
              <a:buChar char="─"/>
            </a:pPr>
            <a:r>
              <a:rPr lang="en-GB" b="0" dirty="0"/>
              <a:t>Employers may have a policy that details of any disciplinary action will be retained for only one year. </a:t>
            </a:r>
          </a:p>
          <a:p>
            <a:pPr marL="342900" indent="-342900">
              <a:buFont typeface="Georgia" panose="02040502050405020303" pitchFamily="18" charset="0"/>
              <a:buChar char="─"/>
            </a:pPr>
            <a:r>
              <a:rPr lang="en-GB" b="0" dirty="0"/>
              <a:t>Thus it may be appropriate to amend such policies to provide that they will be retained on file, but disregarded for disciplinary purposes after a year.</a:t>
            </a:r>
          </a:p>
        </p:txBody>
      </p:sp>
    </p:spTree>
    <p:extLst>
      <p:ext uri="{BB962C8B-B14F-4D97-AF65-F5344CB8AC3E}">
        <p14:creationId xmlns:p14="http://schemas.microsoft.com/office/powerpoint/2010/main" val="183557979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DEFDC-7F75-46A9-A7CB-760B1084A8C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4974C68-C2F5-472F-92D5-99E5F50066B8}"/>
              </a:ext>
            </a:extLst>
          </p:cNvPr>
          <p:cNvSpPr>
            <a:spLocks noGrp="1"/>
          </p:cNvSpPr>
          <p:nvPr>
            <p:ph idx="1"/>
          </p:nvPr>
        </p:nvSpPr>
        <p:spPr/>
        <p:txBody>
          <a:bodyPr/>
          <a:lstStyle/>
          <a:p>
            <a:r>
              <a:rPr lang="en-GB" b="1" dirty="0"/>
              <a:t>What information needs to be provided?</a:t>
            </a:r>
          </a:p>
          <a:p>
            <a:endParaRPr lang="en-GB" dirty="0"/>
          </a:p>
        </p:txBody>
      </p:sp>
      <p:sp>
        <p:nvSpPr>
          <p:cNvPr id="4" name="Footer Placeholder 3">
            <a:extLst>
              <a:ext uri="{FF2B5EF4-FFF2-40B4-BE49-F238E27FC236}">
                <a16:creationId xmlns:a16="http://schemas.microsoft.com/office/drawing/2014/main" id="{50D572A1-6BCA-4706-8F7D-0800C1B680C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0BF4FA2E-268E-4455-9068-53451A7F2FEA}"/>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DA53E433-72DA-4BE4-BB79-25F58F0099B1}"/>
              </a:ext>
            </a:extLst>
          </p:cNvPr>
          <p:cNvSpPr>
            <a:spLocks noGrp="1"/>
          </p:cNvSpPr>
          <p:nvPr>
            <p:ph type="body" sz="quarter" idx="14"/>
          </p:nvPr>
        </p:nvSpPr>
        <p:spPr>
          <a:xfrm>
            <a:off x="8128794" y="1856096"/>
            <a:ext cx="7516019" cy="5658801"/>
          </a:xfrm>
        </p:spPr>
        <p:txBody>
          <a:bodyPr/>
          <a:lstStyle/>
          <a:p>
            <a:pPr marL="342900" indent="-342900">
              <a:buFont typeface="Georgia" panose="02040502050405020303" pitchFamily="18" charset="0"/>
              <a:buChar char="─"/>
            </a:pPr>
            <a:r>
              <a:rPr lang="en-GB" b="0" dirty="0"/>
              <a:t>Any legal actions taken by those employees against the seller in the previous two years, and any such potential legal actions where the seller has reasonable grounds to believe such actions might occur.</a:t>
            </a:r>
          </a:p>
          <a:p>
            <a:pPr marL="342900" indent="-342900">
              <a:buFont typeface="Georgia" panose="02040502050405020303" pitchFamily="18" charset="0"/>
              <a:buChar char="─"/>
            </a:pPr>
            <a:r>
              <a:rPr lang="en-GB" b="0" dirty="0"/>
              <a:t>Information on any collective agreements affecting those employees which will still have effect after the transfer.</a:t>
            </a:r>
          </a:p>
          <a:p>
            <a:pPr marL="342900" indent="-342900">
              <a:buFont typeface="Georgia" panose="02040502050405020303" pitchFamily="18" charset="0"/>
              <a:buChar char="─"/>
            </a:pPr>
            <a:r>
              <a:rPr lang="en-GB" b="0" dirty="0"/>
              <a:t>Information must be provided in writing or in other forms which are "readily accessible" to the transferee.</a:t>
            </a:r>
          </a:p>
          <a:p>
            <a:pPr marL="342900" indent="-342900">
              <a:buFont typeface="Georgia" panose="02040502050405020303" pitchFamily="18" charset="0"/>
              <a:buChar char="─"/>
            </a:pPr>
            <a:r>
              <a:rPr lang="en-GB" b="0" dirty="0"/>
              <a:t>Guidance suggests that it may be possible to send computer data files or provide access to the transferor's data storage </a:t>
            </a:r>
          </a:p>
          <a:p>
            <a:pPr marL="342900" indent="-342900">
              <a:buFont typeface="Georgia" panose="02040502050405020303" pitchFamily="18" charset="0"/>
              <a:buChar char="─"/>
            </a:pPr>
            <a:r>
              <a:rPr lang="en-GB" b="0" dirty="0"/>
              <a:t>The transferor could supply staff handbooks, sample contracts or collective agreements. </a:t>
            </a:r>
          </a:p>
          <a:p>
            <a:endParaRPr lang="en-GB" b="0" dirty="0"/>
          </a:p>
          <a:p>
            <a:pPr marL="342900" indent="-342900">
              <a:buFont typeface="Georgia" panose="02040502050405020303" pitchFamily="18" charset="0"/>
              <a:buChar char="─"/>
            </a:pPr>
            <a:endParaRPr lang="en-GB" b="0" dirty="0"/>
          </a:p>
          <a:p>
            <a:pPr marL="342900" indent="-342900">
              <a:buFont typeface="Georgia" panose="02040502050405020303" pitchFamily="18" charset="0"/>
              <a:buChar char="─"/>
            </a:pPr>
            <a:endParaRPr lang="en-GB" b="0" dirty="0"/>
          </a:p>
        </p:txBody>
      </p:sp>
    </p:spTree>
    <p:extLst>
      <p:ext uri="{BB962C8B-B14F-4D97-AF65-F5344CB8AC3E}">
        <p14:creationId xmlns:p14="http://schemas.microsoft.com/office/powerpoint/2010/main" val="448785950"/>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65170-6493-4362-BCC7-356C1DEE729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6320D92-CAE1-4B34-9017-53A783207D5C}"/>
              </a:ext>
            </a:extLst>
          </p:cNvPr>
          <p:cNvSpPr>
            <a:spLocks noGrp="1"/>
          </p:cNvSpPr>
          <p:nvPr>
            <p:ph idx="1"/>
          </p:nvPr>
        </p:nvSpPr>
        <p:spPr/>
        <p:txBody>
          <a:bodyPr/>
          <a:lstStyle/>
          <a:p>
            <a:r>
              <a:rPr lang="en-GB" b="1" dirty="0"/>
              <a:t>Who must give and receive the ELI</a:t>
            </a:r>
          </a:p>
        </p:txBody>
      </p:sp>
      <p:sp>
        <p:nvSpPr>
          <p:cNvPr id="4" name="Footer Placeholder 3">
            <a:extLst>
              <a:ext uri="{FF2B5EF4-FFF2-40B4-BE49-F238E27FC236}">
                <a16:creationId xmlns:a16="http://schemas.microsoft.com/office/drawing/2014/main" id="{0160157C-200A-44A8-92BB-98003E683408}"/>
              </a:ext>
            </a:extLst>
          </p:cNvPr>
          <p:cNvSpPr>
            <a:spLocks noGrp="1"/>
          </p:cNvSpPr>
          <p:nvPr>
            <p:ph type="ftr" sz="quarter" idx="11"/>
          </p:nvPr>
        </p:nvSpPr>
        <p:spPr/>
        <p:txBody>
          <a:bodyPr/>
          <a:lstStyle/>
          <a:p>
            <a:r>
              <a:rPr lang="en-GB"/>
              <a:t>© 2020 Capital Law Limited</a:t>
            </a:r>
            <a:endParaRPr lang="en-GB" dirty="0"/>
          </a:p>
        </p:txBody>
      </p:sp>
      <p:sp>
        <p:nvSpPr>
          <p:cNvPr id="5" name="Subtitle 4">
            <a:extLst>
              <a:ext uri="{FF2B5EF4-FFF2-40B4-BE49-F238E27FC236}">
                <a16:creationId xmlns:a16="http://schemas.microsoft.com/office/drawing/2014/main" id="{5F788164-C597-4C00-8584-7F440F482B37}"/>
              </a:ext>
            </a:extLst>
          </p:cNvPr>
          <p:cNvSpPr>
            <a:spLocks noGrp="1"/>
          </p:cNvSpPr>
          <p:nvPr>
            <p:ph type="subTitle" idx="13"/>
          </p:nvPr>
        </p:nvSpPr>
        <p:spPr/>
        <p:txBody>
          <a:bodyPr/>
          <a:lstStyle/>
          <a:p>
            <a:endParaRPr lang="en-GB"/>
          </a:p>
        </p:txBody>
      </p:sp>
      <p:sp>
        <p:nvSpPr>
          <p:cNvPr id="6" name="Text Placeholder 5">
            <a:extLst>
              <a:ext uri="{FF2B5EF4-FFF2-40B4-BE49-F238E27FC236}">
                <a16:creationId xmlns:a16="http://schemas.microsoft.com/office/drawing/2014/main" id="{97184E75-174E-40A1-B2B7-09EE7E0FBD51}"/>
              </a:ext>
            </a:extLst>
          </p:cNvPr>
          <p:cNvSpPr>
            <a:spLocks noGrp="1"/>
          </p:cNvSpPr>
          <p:nvPr>
            <p:ph type="body" sz="quarter" idx="14"/>
          </p:nvPr>
        </p:nvSpPr>
        <p:spPr/>
        <p:txBody>
          <a:bodyPr/>
          <a:lstStyle/>
          <a:p>
            <a:pPr marL="342900" indent="-342900">
              <a:buFont typeface="Georgia" panose="02040502050405020303" pitchFamily="18" charset="0"/>
              <a:buChar char="─"/>
            </a:pPr>
            <a:r>
              <a:rPr lang="en-GB" b="0" dirty="0"/>
              <a:t>Information can be given through a third party</a:t>
            </a:r>
          </a:p>
          <a:p>
            <a:pPr marL="342900" indent="-342900">
              <a:buFont typeface="Georgia" panose="02040502050405020303" pitchFamily="18" charset="0"/>
              <a:buChar char="─"/>
            </a:pPr>
            <a:r>
              <a:rPr lang="en-GB" b="0" dirty="0"/>
              <a:t>It is not clear who would be liable if the third party does not pass the information to the transferee</a:t>
            </a:r>
          </a:p>
          <a:p>
            <a:pPr marL="342900" indent="-342900">
              <a:buFont typeface="Georgia" panose="02040502050405020303" pitchFamily="18" charset="0"/>
              <a:buChar char="─"/>
            </a:pPr>
            <a:r>
              <a:rPr lang="en-GB" b="0" dirty="0"/>
              <a:t>It may be appropriate in certain circumstances to seek an indemnity from the third party</a:t>
            </a:r>
          </a:p>
          <a:p>
            <a:pPr marL="342900" indent="-342900">
              <a:buFont typeface="Georgia" panose="02040502050405020303" pitchFamily="18" charset="0"/>
              <a:buChar char="─"/>
            </a:pPr>
            <a:r>
              <a:rPr lang="en-GB" b="0" dirty="0"/>
              <a:t>The transferor may be able to assume that it is sufficient for the purposes of imputing knowledge to the transferee to pass on information to the transferee's advisers. </a:t>
            </a:r>
          </a:p>
          <a:p>
            <a:pPr marL="342900" indent="-342900">
              <a:buFont typeface="Georgia" panose="02040502050405020303" pitchFamily="18" charset="0"/>
              <a:buChar char="─"/>
            </a:pPr>
            <a:r>
              <a:rPr lang="en-GB" b="0" dirty="0"/>
              <a:t>It is unclear whether this will satisfy the transferor's obligations under TUPE.</a:t>
            </a:r>
          </a:p>
        </p:txBody>
      </p:sp>
    </p:spTree>
    <p:extLst>
      <p:ext uri="{BB962C8B-B14F-4D97-AF65-F5344CB8AC3E}">
        <p14:creationId xmlns:p14="http://schemas.microsoft.com/office/powerpoint/2010/main" val="102610840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6FA690E0-A666-A848-B97F-C2250D9A65A7}"/>
              </a:ext>
            </a:extLst>
          </p:cNvPr>
          <p:cNvSpPr>
            <a:spLocks noGrp="1"/>
          </p:cNvSpPr>
          <p:nvPr>
            <p:ph type="ctrTitle"/>
          </p:nvPr>
        </p:nvSpPr>
        <p:spPr>
          <a:xfrm>
            <a:off x="633685" y="1813785"/>
            <a:ext cx="10383945" cy="6426375"/>
          </a:xfrm>
        </p:spPr>
        <p:txBody>
          <a:bodyPr/>
          <a:lstStyle/>
          <a:p>
            <a:r>
              <a:rPr lang="en-GB" dirty="0"/>
              <a:t>Thank you for listening </a:t>
            </a:r>
            <a:br>
              <a:rPr lang="en-GB" dirty="0"/>
            </a:br>
            <a:r>
              <a:rPr lang="en-GB" dirty="0"/>
              <a:t>Any questions?</a:t>
            </a:r>
          </a:p>
        </p:txBody>
      </p:sp>
      <p:sp>
        <p:nvSpPr>
          <p:cNvPr id="2" name="Footer Placeholder 1">
            <a:extLst>
              <a:ext uri="{FF2B5EF4-FFF2-40B4-BE49-F238E27FC236}">
                <a16:creationId xmlns:a16="http://schemas.microsoft.com/office/drawing/2014/main" id="{01A2935B-6BF3-4552-AB14-6D823ABBC0F6}"/>
              </a:ext>
            </a:extLst>
          </p:cNvPr>
          <p:cNvSpPr>
            <a:spLocks noGrp="1"/>
          </p:cNvSpPr>
          <p:nvPr>
            <p:ph type="ftr" sz="quarter" idx="11"/>
          </p:nvPr>
        </p:nvSpPr>
        <p:spPr/>
        <p:txBody>
          <a:bodyPr/>
          <a:lstStyle/>
          <a:p>
            <a:pPr marL="0" marR="0" lvl="0" indent="0" algn="l" defTabSz="12192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FFFFFF"/>
                </a:solidFill>
                <a:effectLst/>
                <a:uLnTx/>
                <a:uFillTx/>
                <a:latin typeface="Georgia" panose="02040502050405020303"/>
                <a:ea typeface="+mn-ea"/>
                <a:cs typeface="+mn-cs"/>
              </a:rPr>
              <a:t>© 2020 Capital Law Limited</a:t>
            </a:r>
            <a:endParaRPr kumimoji="0" lang="en-GB" sz="1200" b="0" i="0" u="none" strike="noStrike" kern="1200" cap="none" spc="0" normalizeH="0" baseline="0" noProof="0" dirty="0">
              <a:ln>
                <a:noFill/>
              </a:ln>
              <a:solidFill>
                <a:srgbClr val="FFFFFF"/>
              </a:solidFill>
              <a:effectLst/>
              <a:uLnTx/>
              <a:uFillTx/>
              <a:latin typeface="Georgia" panose="02040502050405020303"/>
              <a:ea typeface="+mn-ea"/>
              <a:cs typeface="+mn-cs"/>
            </a:endParaRPr>
          </a:p>
        </p:txBody>
      </p:sp>
    </p:spTree>
    <p:extLst>
      <p:ext uri="{BB962C8B-B14F-4D97-AF65-F5344CB8AC3E}">
        <p14:creationId xmlns:p14="http://schemas.microsoft.com/office/powerpoint/2010/main" val="845535603"/>
      </p:ext>
    </p:extLst>
  </p:cSld>
  <p:clrMapOvr>
    <a:masterClrMapping/>
  </p:clrMapOvr>
</p:sld>
</file>

<file path=ppt/theme/theme1.xml><?xml version="1.0" encoding="utf-8"?>
<a:theme xmlns:a="http://schemas.openxmlformats.org/drawingml/2006/main" name="Office Theme">
  <a:themeElements>
    <a:clrScheme name="Custom 33">
      <a:dk1>
        <a:srgbClr val="000000"/>
      </a:dk1>
      <a:lt1>
        <a:srgbClr val="FFFFFF"/>
      </a:lt1>
      <a:dk2>
        <a:srgbClr val="F2F2F2"/>
      </a:dk2>
      <a:lt2>
        <a:srgbClr val="FFFFFF"/>
      </a:lt2>
      <a:accent1>
        <a:srgbClr val="5B6670"/>
      </a:accent1>
      <a:accent2>
        <a:srgbClr val="FFBA40"/>
      </a:accent2>
      <a:accent3>
        <a:srgbClr val="E63200"/>
      </a:accent3>
      <a:accent4>
        <a:srgbClr val="656D78"/>
      </a:accent4>
      <a:accent5>
        <a:srgbClr val="26A3A8"/>
      </a:accent5>
      <a:accent6>
        <a:srgbClr val="8F9E52"/>
      </a:accent6>
      <a:hlink>
        <a:srgbClr val="000000"/>
      </a:hlink>
      <a:folHlink>
        <a:srgbClr val="000000"/>
      </a:folHlink>
    </a:clrScheme>
    <a:fontScheme name="Georgia">
      <a:maj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6E236BB5-96D6-45E2-B3F9-04B6235318D2}" vid="{5017343E-A41F-4E89-B6B2-5234F1A91A2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8E1CEB72DD71B46BC8265427A534F0C" ma:contentTypeVersion="8" ma:contentTypeDescription="Create a new document." ma:contentTypeScope="" ma:versionID="a68962bccca99552b5c8b8221b94d6cd">
  <xsd:schema xmlns:xsd="http://www.w3.org/2001/XMLSchema" xmlns:xs="http://www.w3.org/2001/XMLSchema" xmlns:p="http://schemas.microsoft.com/office/2006/metadata/properties" xmlns:ns2="fe0da911-7dc8-4a19-93cb-49203d7b328f" targetNamespace="http://schemas.microsoft.com/office/2006/metadata/properties" ma:root="true" ma:fieldsID="204b1e7b1df07ef62b987d5381e0b40b" ns2:_="">
    <xsd:import namespace="fe0da911-7dc8-4a19-93cb-49203d7b328f"/>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e0da911-7dc8-4a19-93cb-49203d7b328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8C93BD8-FFC5-4312-9F03-75ED26225FF3}"/>
</file>

<file path=customXml/itemProps2.xml><?xml version="1.0" encoding="utf-8"?>
<ds:datastoreItem xmlns:ds="http://schemas.openxmlformats.org/officeDocument/2006/customXml" ds:itemID="{111913EE-67E5-4CCE-884D-817D165959F0}">
  <ds:schemaRefs>
    <ds:schemaRef ds:uri="http://purl.org/dc/terms/"/>
    <ds:schemaRef ds:uri="http://purl.org/dc/dcmitype/"/>
    <ds:schemaRef ds:uri="http://schemas.microsoft.com/office/2006/documentManagement/types"/>
    <ds:schemaRef ds:uri="http://schemas.microsoft.com/office/2006/metadata/properties"/>
    <ds:schemaRef ds:uri="http://purl.org/dc/elements/1.1/"/>
    <ds:schemaRef ds:uri="http://www.w3.org/XML/1998/namespace"/>
    <ds:schemaRef ds:uri="7b371449-43eb-435e-a0a2-287b0bfa5005"/>
    <ds:schemaRef ds:uri="http://schemas.microsoft.com/office/infopath/2007/PartnerControls"/>
    <ds:schemaRef ds:uri="http://schemas.openxmlformats.org/package/2006/metadata/core-properties"/>
  </ds:schemaRefs>
</ds:datastoreItem>
</file>

<file path=customXml/itemProps3.xml><?xml version="1.0" encoding="utf-8"?>
<ds:datastoreItem xmlns:ds="http://schemas.openxmlformats.org/officeDocument/2006/customXml" ds:itemID="{0BBD2FDB-584E-4CAA-BD0E-028304EBB05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6</TotalTime>
  <Words>8410</Words>
  <Application>Microsoft Office PowerPoint</Application>
  <PresentationFormat>Custom</PresentationFormat>
  <Paragraphs>651</Paragraphs>
  <Slides>54</Slides>
  <Notes>50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54</vt:i4>
      </vt:variant>
    </vt:vector>
  </HeadingPairs>
  <TitlesOfParts>
    <vt:vector size="59" baseType="lpstr">
      <vt:lpstr>.AppleSystemUIFont</vt:lpstr>
      <vt:lpstr>Arial</vt:lpstr>
      <vt:lpstr>Calibri</vt:lpstr>
      <vt:lpstr>Georgia</vt:lpstr>
      <vt:lpstr>Office Theme</vt:lpstr>
      <vt:lpstr>Advanced Application of Employment Law 2023/2024</vt:lpstr>
      <vt:lpstr>Employment law</vt:lpstr>
      <vt:lpstr>Agenda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 for listening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Heading</dc:title>
  <dc:creator>Dale Pulling</dc:creator>
  <cp:lastModifiedBy>David Sheppard</cp:lastModifiedBy>
  <cp:revision>57</cp:revision>
  <cp:lastPrinted>2018-02-15T23:48:39Z</cp:lastPrinted>
  <dcterms:created xsi:type="dcterms:W3CDTF">2019-12-31T10:44:14Z</dcterms:created>
  <dcterms:modified xsi:type="dcterms:W3CDTF">2024-03-11T16:02:48Z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0x01010079EE99C87BB8D346904CC4E65218BB50</vt:lpwstr>
  </property>
</Properties>
</file>