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9" r:id="rId3"/>
    <p:sldId id="257" r:id="rId4"/>
    <p:sldId id="258" r:id="rId5"/>
    <p:sldId id="260"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4576A-83AE-4607-9F33-C0E31949E42C}" v="226" dt="2024-04-11T16:41:48.744"/>
    <p1510:client id="{B620E146-85CC-4FE3-A48E-7C5181849187}" v="5" dt="2024-04-11T17:03:05.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704" autoAdjust="0"/>
  </p:normalViewPr>
  <p:slideViewPr>
    <p:cSldViewPr snapToGrid="0">
      <p:cViewPr varScale="1">
        <p:scale>
          <a:sx n="89" d="100"/>
          <a:sy n="89" d="100"/>
        </p:scale>
        <p:origin x="437"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abela Dobre" userId="303d20a5e376c11c" providerId="LiveId" clId="{B620E146-85CC-4FE3-A48E-7C5181849187}"/>
    <pc:docChg chg="modSld">
      <pc:chgData name="Mirabela Dobre" userId="303d20a5e376c11c" providerId="LiveId" clId="{B620E146-85CC-4FE3-A48E-7C5181849187}" dt="2024-04-11T17:03:05.582" v="4"/>
      <pc:docMkLst>
        <pc:docMk/>
      </pc:docMkLst>
      <pc:sldChg chg="modSp">
        <pc:chgData name="Mirabela Dobre" userId="303d20a5e376c11c" providerId="LiveId" clId="{B620E146-85CC-4FE3-A48E-7C5181849187}" dt="2024-04-11T17:03:05.582" v="4"/>
        <pc:sldMkLst>
          <pc:docMk/>
          <pc:sldMk cId="1327664670" sldId="256"/>
        </pc:sldMkLst>
        <pc:graphicFrameChg chg="mod">
          <ac:chgData name="Mirabela Dobre" userId="303d20a5e376c11c" providerId="LiveId" clId="{B620E146-85CC-4FE3-A48E-7C5181849187}" dt="2024-04-11T17:03:05.582" v="4"/>
          <ac:graphicFrameMkLst>
            <pc:docMk/>
            <pc:sldMk cId="1327664670" sldId="256"/>
            <ac:graphicFrameMk id="13" creationId="{CE7FE732-D8EA-06FC-21DE-35F376AD495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F6DA6E-620E-4DE6-B9FB-432759F6479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0E70724B-1D87-4F67-AD6D-A68BCB42C984}">
      <dgm:prSet/>
      <dgm:spPr/>
      <dgm:t>
        <a:bodyPr/>
        <a:lstStyle/>
        <a:p>
          <a:r>
            <a:rPr lang="en-US" b="1" i="0"/>
            <a:t>BT Group PLC </a:t>
          </a:r>
          <a:endParaRPr lang="en-US"/>
        </a:p>
      </dgm:t>
    </dgm:pt>
    <dgm:pt modelId="{E61E52AF-F9AD-4F60-8992-05BB1C782B7C}" type="parTrans" cxnId="{D54C38C6-28B8-4EFB-B45E-EFC69CDDFDA5}">
      <dgm:prSet/>
      <dgm:spPr/>
      <dgm:t>
        <a:bodyPr/>
        <a:lstStyle/>
        <a:p>
          <a:endParaRPr lang="en-US"/>
        </a:p>
      </dgm:t>
    </dgm:pt>
    <dgm:pt modelId="{CB9249F4-CD62-4DD1-862F-7F604F04E286}" type="sibTrans" cxnId="{D54C38C6-28B8-4EFB-B45E-EFC69CDDFDA5}">
      <dgm:prSet/>
      <dgm:spPr/>
      <dgm:t>
        <a:bodyPr/>
        <a:lstStyle/>
        <a:p>
          <a:endParaRPr lang="en-US"/>
        </a:p>
      </dgm:t>
    </dgm:pt>
    <dgm:pt modelId="{65D6B072-BD10-4F4C-A940-6F3FEDFFD3B7}">
      <dgm:prSet/>
      <dgm:spPr/>
      <dgm:t>
        <a:bodyPr/>
        <a:lstStyle/>
        <a:p>
          <a:r>
            <a:rPr lang="en-US" b="1" i="0"/>
            <a:t>SWOT Analysis  report </a:t>
          </a:r>
          <a:endParaRPr lang="en-US"/>
        </a:p>
      </dgm:t>
    </dgm:pt>
    <dgm:pt modelId="{14E04534-2D0C-47B9-B7B7-9D381BC6DF01}" type="parTrans" cxnId="{CCB94F8F-06E8-4A48-A583-A68698DCB0B3}">
      <dgm:prSet/>
      <dgm:spPr/>
      <dgm:t>
        <a:bodyPr/>
        <a:lstStyle/>
        <a:p>
          <a:endParaRPr lang="en-US"/>
        </a:p>
      </dgm:t>
    </dgm:pt>
    <dgm:pt modelId="{D219B2DF-C443-4966-9E4F-B1252047F93F}" type="sibTrans" cxnId="{CCB94F8F-06E8-4A48-A583-A68698DCB0B3}">
      <dgm:prSet/>
      <dgm:spPr/>
      <dgm:t>
        <a:bodyPr/>
        <a:lstStyle/>
        <a:p>
          <a:endParaRPr lang="en-US"/>
        </a:p>
      </dgm:t>
    </dgm:pt>
    <dgm:pt modelId="{8AC6A6E1-2EB7-4B9F-889C-631108821512}" type="pres">
      <dgm:prSet presAssocID="{C9F6DA6E-620E-4DE6-B9FB-432759F6479F}" presName="CompostProcess" presStyleCnt="0">
        <dgm:presLayoutVars>
          <dgm:dir/>
          <dgm:resizeHandles val="exact"/>
        </dgm:presLayoutVars>
      </dgm:prSet>
      <dgm:spPr/>
    </dgm:pt>
    <dgm:pt modelId="{3BA3151F-2104-4598-921E-BCEB9753DA6B}" type="pres">
      <dgm:prSet presAssocID="{C9F6DA6E-620E-4DE6-B9FB-432759F6479F}" presName="arrow" presStyleLbl="bgShp" presStyleIdx="0" presStyleCnt="1"/>
      <dgm:spPr/>
    </dgm:pt>
    <dgm:pt modelId="{DE272974-E24D-4055-A04B-5C825DFB5602}" type="pres">
      <dgm:prSet presAssocID="{C9F6DA6E-620E-4DE6-B9FB-432759F6479F}" presName="linearProcess" presStyleCnt="0"/>
      <dgm:spPr/>
    </dgm:pt>
    <dgm:pt modelId="{6646EA55-C8C0-4404-AC2E-BBE981C9485A}" type="pres">
      <dgm:prSet presAssocID="{0E70724B-1D87-4F67-AD6D-A68BCB42C984}" presName="textNode" presStyleLbl="node1" presStyleIdx="0" presStyleCnt="2">
        <dgm:presLayoutVars>
          <dgm:bulletEnabled val="1"/>
        </dgm:presLayoutVars>
      </dgm:prSet>
      <dgm:spPr/>
    </dgm:pt>
    <dgm:pt modelId="{F4877705-C5B3-4223-87D9-1F96AB546FAF}" type="pres">
      <dgm:prSet presAssocID="{CB9249F4-CD62-4DD1-862F-7F604F04E286}" presName="sibTrans" presStyleCnt="0"/>
      <dgm:spPr/>
    </dgm:pt>
    <dgm:pt modelId="{5392968F-B5A7-4B6F-BB2B-629D3C7C9A2E}" type="pres">
      <dgm:prSet presAssocID="{65D6B072-BD10-4F4C-A940-6F3FEDFFD3B7}" presName="textNode" presStyleLbl="node1" presStyleIdx="1" presStyleCnt="2">
        <dgm:presLayoutVars>
          <dgm:bulletEnabled val="1"/>
        </dgm:presLayoutVars>
      </dgm:prSet>
      <dgm:spPr/>
    </dgm:pt>
  </dgm:ptLst>
  <dgm:cxnLst>
    <dgm:cxn modelId="{6522880F-CF66-4F7A-858B-F5DAF3E9949E}" type="presOf" srcId="{C9F6DA6E-620E-4DE6-B9FB-432759F6479F}" destId="{8AC6A6E1-2EB7-4B9F-889C-631108821512}" srcOrd="0" destOrd="0" presId="urn:microsoft.com/office/officeart/2005/8/layout/hProcess9"/>
    <dgm:cxn modelId="{A2F07C7E-16BE-4EF5-BC27-B267EEED7368}" type="presOf" srcId="{0E70724B-1D87-4F67-AD6D-A68BCB42C984}" destId="{6646EA55-C8C0-4404-AC2E-BBE981C9485A}" srcOrd="0" destOrd="0" presId="urn:microsoft.com/office/officeart/2005/8/layout/hProcess9"/>
    <dgm:cxn modelId="{CCB94F8F-06E8-4A48-A583-A68698DCB0B3}" srcId="{C9F6DA6E-620E-4DE6-B9FB-432759F6479F}" destId="{65D6B072-BD10-4F4C-A940-6F3FEDFFD3B7}" srcOrd="1" destOrd="0" parTransId="{14E04534-2D0C-47B9-B7B7-9D381BC6DF01}" sibTransId="{D219B2DF-C443-4966-9E4F-B1252047F93F}"/>
    <dgm:cxn modelId="{D54C38C6-28B8-4EFB-B45E-EFC69CDDFDA5}" srcId="{C9F6DA6E-620E-4DE6-B9FB-432759F6479F}" destId="{0E70724B-1D87-4F67-AD6D-A68BCB42C984}" srcOrd="0" destOrd="0" parTransId="{E61E52AF-F9AD-4F60-8992-05BB1C782B7C}" sibTransId="{CB9249F4-CD62-4DD1-862F-7F604F04E286}"/>
    <dgm:cxn modelId="{3C57DAD5-FDED-4B10-B851-00E2DD5F19BC}" type="presOf" srcId="{65D6B072-BD10-4F4C-A940-6F3FEDFFD3B7}" destId="{5392968F-B5A7-4B6F-BB2B-629D3C7C9A2E}" srcOrd="0" destOrd="0" presId="urn:microsoft.com/office/officeart/2005/8/layout/hProcess9"/>
    <dgm:cxn modelId="{9D26B8C8-EA5C-4D47-B9A9-22AC97FC6914}" type="presParOf" srcId="{8AC6A6E1-2EB7-4B9F-889C-631108821512}" destId="{3BA3151F-2104-4598-921E-BCEB9753DA6B}" srcOrd="0" destOrd="0" presId="urn:microsoft.com/office/officeart/2005/8/layout/hProcess9"/>
    <dgm:cxn modelId="{2BE945B8-C249-4274-A568-8041F75B313B}" type="presParOf" srcId="{8AC6A6E1-2EB7-4B9F-889C-631108821512}" destId="{DE272974-E24D-4055-A04B-5C825DFB5602}" srcOrd="1" destOrd="0" presId="urn:microsoft.com/office/officeart/2005/8/layout/hProcess9"/>
    <dgm:cxn modelId="{5BCC247C-7C42-422E-A645-A3380F7E2B58}" type="presParOf" srcId="{DE272974-E24D-4055-A04B-5C825DFB5602}" destId="{6646EA55-C8C0-4404-AC2E-BBE981C9485A}" srcOrd="0" destOrd="0" presId="urn:microsoft.com/office/officeart/2005/8/layout/hProcess9"/>
    <dgm:cxn modelId="{9EC091CB-70F8-4EC8-8167-BF03133FDFA9}" type="presParOf" srcId="{DE272974-E24D-4055-A04B-5C825DFB5602}" destId="{F4877705-C5B3-4223-87D9-1F96AB546FAF}" srcOrd="1" destOrd="0" presId="urn:microsoft.com/office/officeart/2005/8/layout/hProcess9"/>
    <dgm:cxn modelId="{52A5DDF9-51C6-42DE-8AD6-A5F25C7CD2E1}" type="presParOf" srcId="{DE272974-E24D-4055-A04B-5C825DFB5602}" destId="{5392968F-B5A7-4B6F-BB2B-629D3C7C9A2E}" srcOrd="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53B65D-9CE5-4F2C-A51E-9633FB32716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A1621AA-F30E-428C-A843-209C79659452}">
      <dgm:prSet/>
      <dgm:spPr/>
      <dgm:t>
        <a:bodyPr/>
        <a:lstStyle/>
        <a:p>
          <a:r>
            <a:rPr lang="en-US" b="1"/>
            <a:t>Prepared by  : Mirabela Laura Dobre  </a:t>
          </a:r>
          <a:endParaRPr lang="en-US"/>
        </a:p>
      </dgm:t>
    </dgm:pt>
    <dgm:pt modelId="{CADECB66-F390-456B-9667-CC20606F52AC}" type="parTrans" cxnId="{F0F00EF3-DB2E-4F27-9A62-365FEE4303C8}">
      <dgm:prSet/>
      <dgm:spPr/>
      <dgm:t>
        <a:bodyPr/>
        <a:lstStyle/>
        <a:p>
          <a:endParaRPr lang="en-US"/>
        </a:p>
      </dgm:t>
    </dgm:pt>
    <dgm:pt modelId="{4EB0F841-C622-40EB-BA65-138CC70834F4}" type="sibTrans" cxnId="{F0F00EF3-DB2E-4F27-9A62-365FEE4303C8}">
      <dgm:prSet/>
      <dgm:spPr/>
      <dgm:t>
        <a:bodyPr/>
        <a:lstStyle/>
        <a:p>
          <a:endParaRPr lang="en-US"/>
        </a:p>
      </dgm:t>
    </dgm:pt>
    <dgm:pt modelId="{FA59D786-1D1D-4E84-99EF-1F30AEDBBD92}">
      <dgm:prSet/>
      <dgm:spPr/>
      <dgm:t>
        <a:bodyPr/>
        <a:lstStyle/>
        <a:p>
          <a:r>
            <a:rPr lang="en-US" b="1"/>
            <a:t>Student    ID  : 2315966                                                  </a:t>
          </a:r>
          <a:endParaRPr lang="en-US"/>
        </a:p>
      </dgm:t>
    </dgm:pt>
    <dgm:pt modelId="{F8FFB022-5F72-43B6-B93C-6798F80631B7}" type="parTrans" cxnId="{0691A875-18F4-4424-A298-F40F2C3E54AA}">
      <dgm:prSet/>
      <dgm:spPr/>
      <dgm:t>
        <a:bodyPr/>
        <a:lstStyle/>
        <a:p>
          <a:endParaRPr lang="en-US"/>
        </a:p>
      </dgm:t>
    </dgm:pt>
    <dgm:pt modelId="{90D65ECC-6A63-41B0-964D-B474FE0607F0}" type="sibTrans" cxnId="{0691A875-18F4-4424-A298-F40F2C3E54AA}">
      <dgm:prSet/>
      <dgm:spPr/>
      <dgm:t>
        <a:bodyPr/>
        <a:lstStyle/>
        <a:p>
          <a:endParaRPr lang="en-US"/>
        </a:p>
      </dgm:t>
    </dgm:pt>
    <dgm:pt modelId="{7F0232CB-5452-447B-B8BE-81FD408A44B2}">
      <dgm:prSet/>
      <dgm:spPr/>
      <dgm:t>
        <a:bodyPr/>
        <a:lstStyle/>
        <a:p>
          <a:r>
            <a:rPr lang="en-US" b="1"/>
            <a:t>Department  : Business Management</a:t>
          </a:r>
          <a:endParaRPr lang="en-US"/>
        </a:p>
      </dgm:t>
    </dgm:pt>
    <dgm:pt modelId="{997BF838-B5C7-4016-BBC8-DAC93396EF57}" type="parTrans" cxnId="{0E4CC2B9-C49F-46BD-BA22-BBCF827294ED}">
      <dgm:prSet/>
      <dgm:spPr/>
      <dgm:t>
        <a:bodyPr/>
        <a:lstStyle/>
        <a:p>
          <a:endParaRPr lang="en-US"/>
        </a:p>
      </dgm:t>
    </dgm:pt>
    <dgm:pt modelId="{B7793352-C011-46BF-89DE-F0B0E334972E}" type="sibTrans" cxnId="{0E4CC2B9-C49F-46BD-BA22-BBCF827294ED}">
      <dgm:prSet/>
      <dgm:spPr/>
      <dgm:t>
        <a:bodyPr/>
        <a:lstStyle/>
        <a:p>
          <a:endParaRPr lang="en-US"/>
        </a:p>
      </dgm:t>
    </dgm:pt>
    <dgm:pt modelId="{9D67FBFE-A8FF-4D6D-9F34-2EA2DF4AAB92}">
      <dgm:prSet/>
      <dgm:spPr/>
      <dgm:t>
        <a:bodyPr/>
        <a:lstStyle/>
        <a:p>
          <a:r>
            <a:rPr lang="en-US" b="1"/>
            <a:t>Lecturer         :  Dr. Laila Maazouz</a:t>
          </a:r>
          <a:endParaRPr lang="en-US"/>
        </a:p>
      </dgm:t>
    </dgm:pt>
    <dgm:pt modelId="{F8AA8C2E-BB37-4CC7-BA48-D123DFBA2049}" type="parTrans" cxnId="{FC70FE49-0F4A-4FB1-8FE0-B641EA3BC394}">
      <dgm:prSet/>
      <dgm:spPr/>
      <dgm:t>
        <a:bodyPr/>
        <a:lstStyle/>
        <a:p>
          <a:endParaRPr lang="en-US"/>
        </a:p>
      </dgm:t>
    </dgm:pt>
    <dgm:pt modelId="{83D8FC02-5D51-4B9B-8D12-32AF366C129C}" type="sibTrans" cxnId="{FC70FE49-0F4A-4FB1-8FE0-B641EA3BC394}">
      <dgm:prSet/>
      <dgm:spPr/>
      <dgm:t>
        <a:bodyPr/>
        <a:lstStyle/>
        <a:p>
          <a:endParaRPr lang="en-US"/>
        </a:p>
      </dgm:t>
    </dgm:pt>
    <dgm:pt modelId="{C7D17863-8F9E-4A86-9AED-A18380BE46B8}">
      <dgm:prSet/>
      <dgm:spPr/>
      <dgm:t>
        <a:bodyPr/>
        <a:lstStyle/>
        <a:p>
          <a:r>
            <a:rPr lang="en-US" b="1"/>
            <a:t>Module code: LCBB4007   </a:t>
          </a:r>
          <a:endParaRPr lang="en-US"/>
        </a:p>
      </dgm:t>
    </dgm:pt>
    <dgm:pt modelId="{CD0928CC-FBDF-42AE-8F78-EFE861D28B05}" type="parTrans" cxnId="{BC7DBAF0-EB0E-411D-AF52-EFE66CA6BF69}">
      <dgm:prSet/>
      <dgm:spPr/>
      <dgm:t>
        <a:bodyPr/>
        <a:lstStyle/>
        <a:p>
          <a:endParaRPr lang="en-US"/>
        </a:p>
      </dgm:t>
    </dgm:pt>
    <dgm:pt modelId="{E9CEF85A-5974-4BAA-9522-DD4CFAB78D40}" type="sibTrans" cxnId="{BC7DBAF0-EB0E-411D-AF52-EFE66CA6BF69}">
      <dgm:prSet/>
      <dgm:spPr/>
      <dgm:t>
        <a:bodyPr/>
        <a:lstStyle/>
        <a:p>
          <a:endParaRPr lang="en-US"/>
        </a:p>
      </dgm:t>
    </dgm:pt>
    <dgm:pt modelId="{091962AC-D62F-440F-B54B-C7E22DF15A60}" type="pres">
      <dgm:prSet presAssocID="{5D53B65D-9CE5-4F2C-A51E-9633FB32716C}" presName="linear" presStyleCnt="0">
        <dgm:presLayoutVars>
          <dgm:animLvl val="lvl"/>
          <dgm:resizeHandles val="exact"/>
        </dgm:presLayoutVars>
      </dgm:prSet>
      <dgm:spPr/>
    </dgm:pt>
    <dgm:pt modelId="{6CC4BD6C-A201-45B8-996B-E099D58BCD0F}" type="pres">
      <dgm:prSet presAssocID="{9A1621AA-F30E-428C-A843-209C79659452}" presName="parentText" presStyleLbl="node1" presStyleIdx="0" presStyleCnt="5" custLinFactNeighborY="83200">
        <dgm:presLayoutVars>
          <dgm:chMax val="0"/>
          <dgm:bulletEnabled val="1"/>
        </dgm:presLayoutVars>
      </dgm:prSet>
      <dgm:spPr/>
    </dgm:pt>
    <dgm:pt modelId="{435089CF-DDEC-495F-B803-3DCC12951219}" type="pres">
      <dgm:prSet presAssocID="{4EB0F841-C622-40EB-BA65-138CC70834F4}" presName="spacer" presStyleCnt="0"/>
      <dgm:spPr/>
    </dgm:pt>
    <dgm:pt modelId="{0960E1E7-F500-4086-B9F4-CF476FD1F67B}" type="pres">
      <dgm:prSet presAssocID="{FA59D786-1D1D-4E84-99EF-1F30AEDBBD92}" presName="parentText" presStyleLbl="node1" presStyleIdx="1" presStyleCnt="5">
        <dgm:presLayoutVars>
          <dgm:chMax val="0"/>
          <dgm:bulletEnabled val="1"/>
        </dgm:presLayoutVars>
      </dgm:prSet>
      <dgm:spPr/>
    </dgm:pt>
    <dgm:pt modelId="{A96FFD9C-287D-4754-BDE1-7C5C14541162}" type="pres">
      <dgm:prSet presAssocID="{90D65ECC-6A63-41B0-964D-B474FE0607F0}" presName="spacer" presStyleCnt="0"/>
      <dgm:spPr/>
    </dgm:pt>
    <dgm:pt modelId="{A2FEE93F-D11B-4E36-BF11-BD35E67140E5}" type="pres">
      <dgm:prSet presAssocID="{7F0232CB-5452-447B-B8BE-81FD408A44B2}" presName="parentText" presStyleLbl="node1" presStyleIdx="2" presStyleCnt="5">
        <dgm:presLayoutVars>
          <dgm:chMax val="0"/>
          <dgm:bulletEnabled val="1"/>
        </dgm:presLayoutVars>
      </dgm:prSet>
      <dgm:spPr/>
    </dgm:pt>
    <dgm:pt modelId="{047EA7C0-7651-4717-8C65-AFB91DAB953C}" type="pres">
      <dgm:prSet presAssocID="{B7793352-C011-46BF-89DE-F0B0E334972E}" presName="spacer" presStyleCnt="0"/>
      <dgm:spPr/>
    </dgm:pt>
    <dgm:pt modelId="{A0353ACB-75C2-4E5F-8F48-E8C8922BD57C}" type="pres">
      <dgm:prSet presAssocID="{9D67FBFE-A8FF-4D6D-9F34-2EA2DF4AAB92}" presName="parentText" presStyleLbl="node1" presStyleIdx="3" presStyleCnt="5">
        <dgm:presLayoutVars>
          <dgm:chMax val="0"/>
          <dgm:bulletEnabled val="1"/>
        </dgm:presLayoutVars>
      </dgm:prSet>
      <dgm:spPr/>
    </dgm:pt>
    <dgm:pt modelId="{ACC28F3F-5021-4BAC-B831-0DF82150080D}" type="pres">
      <dgm:prSet presAssocID="{83D8FC02-5D51-4B9B-8D12-32AF366C129C}" presName="spacer" presStyleCnt="0"/>
      <dgm:spPr/>
    </dgm:pt>
    <dgm:pt modelId="{C94DD05A-9191-4F2D-984A-ECB695BE4E35}" type="pres">
      <dgm:prSet presAssocID="{C7D17863-8F9E-4A86-9AED-A18380BE46B8}" presName="parentText" presStyleLbl="node1" presStyleIdx="4" presStyleCnt="5">
        <dgm:presLayoutVars>
          <dgm:chMax val="0"/>
          <dgm:bulletEnabled val="1"/>
        </dgm:presLayoutVars>
      </dgm:prSet>
      <dgm:spPr/>
    </dgm:pt>
  </dgm:ptLst>
  <dgm:cxnLst>
    <dgm:cxn modelId="{B98B1118-080B-4CB5-9EF2-88961D0F5D65}" type="presOf" srcId="{FA59D786-1D1D-4E84-99EF-1F30AEDBBD92}" destId="{0960E1E7-F500-4086-B9F4-CF476FD1F67B}" srcOrd="0" destOrd="0" presId="urn:microsoft.com/office/officeart/2005/8/layout/vList2"/>
    <dgm:cxn modelId="{984A0F1E-1956-4EA9-8CCE-3FAC42576D95}" type="presOf" srcId="{7F0232CB-5452-447B-B8BE-81FD408A44B2}" destId="{A2FEE93F-D11B-4E36-BF11-BD35E67140E5}" srcOrd="0" destOrd="0" presId="urn:microsoft.com/office/officeart/2005/8/layout/vList2"/>
    <dgm:cxn modelId="{3D21722A-34C6-48BF-9A5E-335482EE6113}" type="presOf" srcId="{9A1621AA-F30E-428C-A843-209C79659452}" destId="{6CC4BD6C-A201-45B8-996B-E099D58BCD0F}" srcOrd="0" destOrd="0" presId="urn:microsoft.com/office/officeart/2005/8/layout/vList2"/>
    <dgm:cxn modelId="{FC70FE49-0F4A-4FB1-8FE0-B641EA3BC394}" srcId="{5D53B65D-9CE5-4F2C-A51E-9633FB32716C}" destId="{9D67FBFE-A8FF-4D6D-9F34-2EA2DF4AAB92}" srcOrd="3" destOrd="0" parTransId="{F8AA8C2E-BB37-4CC7-BA48-D123DFBA2049}" sibTransId="{83D8FC02-5D51-4B9B-8D12-32AF366C129C}"/>
    <dgm:cxn modelId="{0691A875-18F4-4424-A298-F40F2C3E54AA}" srcId="{5D53B65D-9CE5-4F2C-A51E-9633FB32716C}" destId="{FA59D786-1D1D-4E84-99EF-1F30AEDBBD92}" srcOrd="1" destOrd="0" parTransId="{F8FFB022-5F72-43B6-B93C-6798F80631B7}" sibTransId="{90D65ECC-6A63-41B0-964D-B474FE0607F0}"/>
    <dgm:cxn modelId="{AF18097F-179B-4E2C-917D-7464B5BEBA2A}" type="presOf" srcId="{9D67FBFE-A8FF-4D6D-9F34-2EA2DF4AAB92}" destId="{A0353ACB-75C2-4E5F-8F48-E8C8922BD57C}" srcOrd="0" destOrd="0" presId="urn:microsoft.com/office/officeart/2005/8/layout/vList2"/>
    <dgm:cxn modelId="{45E31783-36B3-4B75-A1FB-FF120C1B8625}" type="presOf" srcId="{C7D17863-8F9E-4A86-9AED-A18380BE46B8}" destId="{C94DD05A-9191-4F2D-984A-ECB695BE4E35}" srcOrd="0" destOrd="0" presId="urn:microsoft.com/office/officeart/2005/8/layout/vList2"/>
    <dgm:cxn modelId="{3E7CBD99-0F4F-423D-BA72-86141978B521}" type="presOf" srcId="{5D53B65D-9CE5-4F2C-A51E-9633FB32716C}" destId="{091962AC-D62F-440F-B54B-C7E22DF15A60}" srcOrd="0" destOrd="0" presId="urn:microsoft.com/office/officeart/2005/8/layout/vList2"/>
    <dgm:cxn modelId="{0E4CC2B9-C49F-46BD-BA22-BBCF827294ED}" srcId="{5D53B65D-9CE5-4F2C-A51E-9633FB32716C}" destId="{7F0232CB-5452-447B-B8BE-81FD408A44B2}" srcOrd="2" destOrd="0" parTransId="{997BF838-B5C7-4016-BBC8-DAC93396EF57}" sibTransId="{B7793352-C011-46BF-89DE-F0B0E334972E}"/>
    <dgm:cxn modelId="{BC7DBAF0-EB0E-411D-AF52-EFE66CA6BF69}" srcId="{5D53B65D-9CE5-4F2C-A51E-9633FB32716C}" destId="{C7D17863-8F9E-4A86-9AED-A18380BE46B8}" srcOrd="4" destOrd="0" parTransId="{CD0928CC-FBDF-42AE-8F78-EFE861D28B05}" sibTransId="{E9CEF85A-5974-4BAA-9522-DD4CFAB78D40}"/>
    <dgm:cxn modelId="{F0F00EF3-DB2E-4F27-9A62-365FEE4303C8}" srcId="{5D53B65D-9CE5-4F2C-A51E-9633FB32716C}" destId="{9A1621AA-F30E-428C-A843-209C79659452}" srcOrd="0" destOrd="0" parTransId="{CADECB66-F390-456B-9667-CC20606F52AC}" sibTransId="{4EB0F841-C622-40EB-BA65-138CC70834F4}"/>
    <dgm:cxn modelId="{CE37A241-F1EC-4353-9C4D-412ABB95AF15}" type="presParOf" srcId="{091962AC-D62F-440F-B54B-C7E22DF15A60}" destId="{6CC4BD6C-A201-45B8-996B-E099D58BCD0F}" srcOrd="0" destOrd="0" presId="urn:microsoft.com/office/officeart/2005/8/layout/vList2"/>
    <dgm:cxn modelId="{C7D9FA58-53AF-4B3B-8602-2A7FD4B07250}" type="presParOf" srcId="{091962AC-D62F-440F-B54B-C7E22DF15A60}" destId="{435089CF-DDEC-495F-B803-3DCC12951219}" srcOrd="1" destOrd="0" presId="urn:microsoft.com/office/officeart/2005/8/layout/vList2"/>
    <dgm:cxn modelId="{B97EE51E-E530-4870-99AB-0C6AA082AB36}" type="presParOf" srcId="{091962AC-D62F-440F-B54B-C7E22DF15A60}" destId="{0960E1E7-F500-4086-B9F4-CF476FD1F67B}" srcOrd="2" destOrd="0" presId="urn:microsoft.com/office/officeart/2005/8/layout/vList2"/>
    <dgm:cxn modelId="{B487C37B-69DB-420C-AFA8-ADA7C0749E06}" type="presParOf" srcId="{091962AC-D62F-440F-B54B-C7E22DF15A60}" destId="{A96FFD9C-287D-4754-BDE1-7C5C14541162}" srcOrd="3" destOrd="0" presId="urn:microsoft.com/office/officeart/2005/8/layout/vList2"/>
    <dgm:cxn modelId="{B42F7D88-138D-4463-BD0D-2EA13B1D4FAC}" type="presParOf" srcId="{091962AC-D62F-440F-B54B-C7E22DF15A60}" destId="{A2FEE93F-D11B-4E36-BF11-BD35E67140E5}" srcOrd="4" destOrd="0" presId="urn:microsoft.com/office/officeart/2005/8/layout/vList2"/>
    <dgm:cxn modelId="{82AC0523-F406-44D1-B255-747532D439C7}" type="presParOf" srcId="{091962AC-D62F-440F-B54B-C7E22DF15A60}" destId="{047EA7C0-7651-4717-8C65-AFB91DAB953C}" srcOrd="5" destOrd="0" presId="urn:microsoft.com/office/officeart/2005/8/layout/vList2"/>
    <dgm:cxn modelId="{021EEA9E-610B-4F6D-9A19-78BF2345C7CB}" type="presParOf" srcId="{091962AC-D62F-440F-B54B-C7E22DF15A60}" destId="{A0353ACB-75C2-4E5F-8F48-E8C8922BD57C}" srcOrd="6" destOrd="0" presId="urn:microsoft.com/office/officeart/2005/8/layout/vList2"/>
    <dgm:cxn modelId="{6F647511-8913-4A1B-A1D7-F711CC08D3EA}" type="presParOf" srcId="{091962AC-D62F-440F-B54B-C7E22DF15A60}" destId="{ACC28F3F-5021-4BAC-B831-0DF82150080D}" srcOrd="7" destOrd="0" presId="urn:microsoft.com/office/officeart/2005/8/layout/vList2"/>
    <dgm:cxn modelId="{3562628D-13AB-4B81-8C1B-C6F31D5E28DA}" type="presParOf" srcId="{091962AC-D62F-440F-B54B-C7E22DF15A60}" destId="{C94DD05A-9191-4F2D-984A-ECB695BE4E35}"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F95E7D-72F2-4E2E-BD69-0B276543C99E}"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B61287E0-B9BE-4504-8E8A-50D3328DC67F}">
      <dgm:prSet/>
      <dgm:spPr/>
      <dgm:t>
        <a:bodyPr/>
        <a:lstStyle/>
        <a:p>
          <a:r>
            <a:rPr lang="en-US" dirty="0"/>
            <a:t>Introduction</a:t>
          </a:r>
        </a:p>
      </dgm:t>
    </dgm:pt>
    <dgm:pt modelId="{A4ABB7F8-0082-4E84-A34E-7AEDDC7BFE25}" type="parTrans" cxnId="{64E76070-B5C6-497F-A0DB-36D133643D7D}">
      <dgm:prSet/>
      <dgm:spPr/>
      <dgm:t>
        <a:bodyPr/>
        <a:lstStyle/>
        <a:p>
          <a:endParaRPr lang="en-US"/>
        </a:p>
      </dgm:t>
    </dgm:pt>
    <dgm:pt modelId="{E9E4A1E1-AFAA-44C8-B35A-8E09C985AEFA}" type="sibTrans" cxnId="{64E76070-B5C6-497F-A0DB-36D133643D7D}">
      <dgm:prSet/>
      <dgm:spPr/>
      <dgm:t>
        <a:bodyPr/>
        <a:lstStyle/>
        <a:p>
          <a:endParaRPr lang="en-US"/>
        </a:p>
      </dgm:t>
    </dgm:pt>
    <dgm:pt modelId="{A0423833-FB1E-410A-8C97-2758B687B4C6}">
      <dgm:prSet/>
      <dgm:spPr/>
      <dgm:t>
        <a:bodyPr/>
        <a:lstStyle/>
        <a:p>
          <a:r>
            <a:rPr lang="en-US"/>
            <a:t>Organizational Overview</a:t>
          </a:r>
        </a:p>
      </dgm:t>
    </dgm:pt>
    <dgm:pt modelId="{8C899244-9817-4F14-9D40-50C7A9F35441}" type="parTrans" cxnId="{02429B70-271B-40EC-8A2F-BC14D1081F1A}">
      <dgm:prSet/>
      <dgm:spPr/>
      <dgm:t>
        <a:bodyPr/>
        <a:lstStyle/>
        <a:p>
          <a:endParaRPr lang="en-US"/>
        </a:p>
      </dgm:t>
    </dgm:pt>
    <dgm:pt modelId="{9FD8BB6C-72C2-42C5-8919-AB3A5C7EFACD}" type="sibTrans" cxnId="{02429B70-271B-40EC-8A2F-BC14D1081F1A}">
      <dgm:prSet/>
      <dgm:spPr/>
      <dgm:t>
        <a:bodyPr/>
        <a:lstStyle/>
        <a:p>
          <a:endParaRPr lang="en-US"/>
        </a:p>
      </dgm:t>
    </dgm:pt>
    <dgm:pt modelId="{21B2E16A-BB21-4FEC-9875-E69061228549}">
      <dgm:prSet/>
      <dgm:spPr/>
      <dgm:t>
        <a:bodyPr/>
        <a:lstStyle/>
        <a:p>
          <a:r>
            <a:rPr lang="en-US"/>
            <a:t>SWOT Analysis</a:t>
          </a:r>
        </a:p>
      </dgm:t>
    </dgm:pt>
    <dgm:pt modelId="{4BD2E265-A392-4780-A741-89C633776C3B}" type="parTrans" cxnId="{13982F69-1B67-480E-B43A-BDF73AD46690}">
      <dgm:prSet/>
      <dgm:spPr/>
      <dgm:t>
        <a:bodyPr/>
        <a:lstStyle/>
        <a:p>
          <a:endParaRPr lang="en-US"/>
        </a:p>
      </dgm:t>
    </dgm:pt>
    <dgm:pt modelId="{40D710EE-EEEA-4959-B540-27D603138DC4}" type="sibTrans" cxnId="{13982F69-1B67-480E-B43A-BDF73AD46690}">
      <dgm:prSet/>
      <dgm:spPr/>
      <dgm:t>
        <a:bodyPr/>
        <a:lstStyle/>
        <a:p>
          <a:endParaRPr lang="en-US"/>
        </a:p>
      </dgm:t>
    </dgm:pt>
    <dgm:pt modelId="{9EF0B964-5BF6-4CCE-9809-3665D5A3B171}">
      <dgm:prSet/>
      <dgm:spPr/>
      <dgm:t>
        <a:bodyPr/>
        <a:lstStyle/>
        <a:p>
          <a:r>
            <a:rPr lang="en-US"/>
            <a:t>Conclusions</a:t>
          </a:r>
        </a:p>
      </dgm:t>
    </dgm:pt>
    <dgm:pt modelId="{066CB914-A199-444F-B8D1-AF9869206B4E}" type="parTrans" cxnId="{81AE7DFC-6F5D-4223-9619-9FE654076C70}">
      <dgm:prSet/>
      <dgm:spPr/>
      <dgm:t>
        <a:bodyPr/>
        <a:lstStyle/>
        <a:p>
          <a:endParaRPr lang="en-US"/>
        </a:p>
      </dgm:t>
    </dgm:pt>
    <dgm:pt modelId="{9B50F390-9CA6-45D7-9CE6-13EC2BB8DCB1}" type="sibTrans" cxnId="{81AE7DFC-6F5D-4223-9619-9FE654076C70}">
      <dgm:prSet/>
      <dgm:spPr/>
      <dgm:t>
        <a:bodyPr/>
        <a:lstStyle/>
        <a:p>
          <a:endParaRPr lang="en-US"/>
        </a:p>
      </dgm:t>
    </dgm:pt>
    <dgm:pt modelId="{4FA60EC3-FEA2-4D9F-BA71-F8FA148AA67C}">
      <dgm:prSet/>
      <dgm:spPr/>
      <dgm:t>
        <a:bodyPr/>
        <a:lstStyle/>
        <a:p>
          <a:r>
            <a:rPr lang="en-US" b="1"/>
            <a:t>References</a:t>
          </a:r>
          <a:endParaRPr lang="en-US"/>
        </a:p>
      </dgm:t>
    </dgm:pt>
    <dgm:pt modelId="{B6CC35F9-DCD5-418F-8DBF-BBE5F3325EF4}" type="parTrans" cxnId="{AF607625-8704-468B-A86D-AE8F15E4FC74}">
      <dgm:prSet/>
      <dgm:spPr/>
      <dgm:t>
        <a:bodyPr/>
        <a:lstStyle/>
        <a:p>
          <a:endParaRPr lang="en-US"/>
        </a:p>
      </dgm:t>
    </dgm:pt>
    <dgm:pt modelId="{47ACBF62-706C-4C18-973C-4FEAA6234E5F}" type="sibTrans" cxnId="{AF607625-8704-468B-A86D-AE8F15E4FC74}">
      <dgm:prSet/>
      <dgm:spPr/>
      <dgm:t>
        <a:bodyPr/>
        <a:lstStyle/>
        <a:p>
          <a:endParaRPr lang="en-US"/>
        </a:p>
      </dgm:t>
    </dgm:pt>
    <dgm:pt modelId="{26AA55FB-AB5A-4B0F-AB31-73681702CA74}" type="pres">
      <dgm:prSet presAssocID="{23F95E7D-72F2-4E2E-BD69-0B276543C99E}" presName="linear" presStyleCnt="0">
        <dgm:presLayoutVars>
          <dgm:animLvl val="lvl"/>
          <dgm:resizeHandles val="exact"/>
        </dgm:presLayoutVars>
      </dgm:prSet>
      <dgm:spPr/>
    </dgm:pt>
    <dgm:pt modelId="{5060666A-A795-49CB-AF8E-EE9717404F7B}" type="pres">
      <dgm:prSet presAssocID="{B61287E0-B9BE-4504-8E8A-50D3328DC67F}" presName="parentText" presStyleLbl="node1" presStyleIdx="0" presStyleCnt="5">
        <dgm:presLayoutVars>
          <dgm:chMax val="0"/>
          <dgm:bulletEnabled val="1"/>
        </dgm:presLayoutVars>
      </dgm:prSet>
      <dgm:spPr/>
    </dgm:pt>
    <dgm:pt modelId="{01C76BB0-8EBB-4FCC-943A-E90437C44734}" type="pres">
      <dgm:prSet presAssocID="{E9E4A1E1-AFAA-44C8-B35A-8E09C985AEFA}" presName="spacer" presStyleCnt="0"/>
      <dgm:spPr/>
    </dgm:pt>
    <dgm:pt modelId="{5D44D172-4275-494F-B7D7-5161D3F9056B}" type="pres">
      <dgm:prSet presAssocID="{A0423833-FB1E-410A-8C97-2758B687B4C6}" presName="parentText" presStyleLbl="node1" presStyleIdx="1" presStyleCnt="5">
        <dgm:presLayoutVars>
          <dgm:chMax val="0"/>
          <dgm:bulletEnabled val="1"/>
        </dgm:presLayoutVars>
      </dgm:prSet>
      <dgm:spPr/>
    </dgm:pt>
    <dgm:pt modelId="{B12F2B1C-1505-4BF2-846D-014D6820A1D7}" type="pres">
      <dgm:prSet presAssocID="{9FD8BB6C-72C2-42C5-8919-AB3A5C7EFACD}" presName="spacer" presStyleCnt="0"/>
      <dgm:spPr/>
    </dgm:pt>
    <dgm:pt modelId="{D9F390CA-685A-4DDD-9E68-4DA016A51E9F}" type="pres">
      <dgm:prSet presAssocID="{21B2E16A-BB21-4FEC-9875-E69061228549}" presName="parentText" presStyleLbl="node1" presStyleIdx="2" presStyleCnt="5">
        <dgm:presLayoutVars>
          <dgm:chMax val="0"/>
          <dgm:bulletEnabled val="1"/>
        </dgm:presLayoutVars>
      </dgm:prSet>
      <dgm:spPr/>
    </dgm:pt>
    <dgm:pt modelId="{70E6BAE8-366B-4786-B1D0-CAB9202FC0FD}" type="pres">
      <dgm:prSet presAssocID="{40D710EE-EEEA-4959-B540-27D603138DC4}" presName="spacer" presStyleCnt="0"/>
      <dgm:spPr/>
    </dgm:pt>
    <dgm:pt modelId="{3F556F0F-6252-4BB2-B902-298FA1F01721}" type="pres">
      <dgm:prSet presAssocID="{9EF0B964-5BF6-4CCE-9809-3665D5A3B171}" presName="parentText" presStyleLbl="node1" presStyleIdx="3" presStyleCnt="5">
        <dgm:presLayoutVars>
          <dgm:chMax val="0"/>
          <dgm:bulletEnabled val="1"/>
        </dgm:presLayoutVars>
      </dgm:prSet>
      <dgm:spPr/>
    </dgm:pt>
    <dgm:pt modelId="{E6EB805E-D20D-45E8-A2FB-9A8AB71FB365}" type="pres">
      <dgm:prSet presAssocID="{9B50F390-9CA6-45D7-9CE6-13EC2BB8DCB1}" presName="spacer" presStyleCnt="0"/>
      <dgm:spPr/>
    </dgm:pt>
    <dgm:pt modelId="{E9C72568-2586-4E2F-B106-05A6EF219780}" type="pres">
      <dgm:prSet presAssocID="{4FA60EC3-FEA2-4D9F-BA71-F8FA148AA67C}" presName="parentText" presStyleLbl="node1" presStyleIdx="4" presStyleCnt="5">
        <dgm:presLayoutVars>
          <dgm:chMax val="0"/>
          <dgm:bulletEnabled val="1"/>
        </dgm:presLayoutVars>
      </dgm:prSet>
      <dgm:spPr/>
    </dgm:pt>
  </dgm:ptLst>
  <dgm:cxnLst>
    <dgm:cxn modelId="{F8FB1009-48D2-4EE4-8919-362A2D73A723}" type="presOf" srcId="{21B2E16A-BB21-4FEC-9875-E69061228549}" destId="{D9F390CA-685A-4DDD-9E68-4DA016A51E9F}" srcOrd="0" destOrd="0" presId="urn:microsoft.com/office/officeart/2005/8/layout/vList2"/>
    <dgm:cxn modelId="{AF607625-8704-468B-A86D-AE8F15E4FC74}" srcId="{23F95E7D-72F2-4E2E-BD69-0B276543C99E}" destId="{4FA60EC3-FEA2-4D9F-BA71-F8FA148AA67C}" srcOrd="4" destOrd="0" parTransId="{B6CC35F9-DCD5-418F-8DBF-BBE5F3325EF4}" sibTransId="{47ACBF62-706C-4C18-973C-4FEAA6234E5F}"/>
    <dgm:cxn modelId="{64855031-6202-4671-AB21-B0EF3B661E4D}" type="presOf" srcId="{23F95E7D-72F2-4E2E-BD69-0B276543C99E}" destId="{26AA55FB-AB5A-4B0F-AB31-73681702CA74}" srcOrd="0" destOrd="0" presId="urn:microsoft.com/office/officeart/2005/8/layout/vList2"/>
    <dgm:cxn modelId="{13982F69-1B67-480E-B43A-BDF73AD46690}" srcId="{23F95E7D-72F2-4E2E-BD69-0B276543C99E}" destId="{21B2E16A-BB21-4FEC-9875-E69061228549}" srcOrd="2" destOrd="0" parTransId="{4BD2E265-A392-4780-A741-89C633776C3B}" sibTransId="{40D710EE-EEEA-4959-B540-27D603138DC4}"/>
    <dgm:cxn modelId="{64E76070-B5C6-497F-A0DB-36D133643D7D}" srcId="{23F95E7D-72F2-4E2E-BD69-0B276543C99E}" destId="{B61287E0-B9BE-4504-8E8A-50D3328DC67F}" srcOrd="0" destOrd="0" parTransId="{A4ABB7F8-0082-4E84-A34E-7AEDDC7BFE25}" sibTransId="{E9E4A1E1-AFAA-44C8-B35A-8E09C985AEFA}"/>
    <dgm:cxn modelId="{02429B70-271B-40EC-8A2F-BC14D1081F1A}" srcId="{23F95E7D-72F2-4E2E-BD69-0B276543C99E}" destId="{A0423833-FB1E-410A-8C97-2758B687B4C6}" srcOrd="1" destOrd="0" parTransId="{8C899244-9817-4F14-9D40-50C7A9F35441}" sibTransId="{9FD8BB6C-72C2-42C5-8919-AB3A5C7EFACD}"/>
    <dgm:cxn modelId="{909C4771-32FC-43F3-8973-50E2EDD5EDBC}" type="presOf" srcId="{9EF0B964-5BF6-4CCE-9809-3665D5A3B171}" destId="{3F556F0F-6252-4BB2-B902-298FA1F01721}" srcOrd="0" destOrd="0" presId="urn:microsoft.com/office/officeart/2005/8/layout/vList2"/>
    <dgm:cxn modelId="{E2F83D52-4223-401E-AA4C-D5576A8045DB}" type="presOf" srcId="{A0423833-FB1E-410A-8C97-2758B687B4C6}" destId="{5D44D172-4275-494F-B7D7-5161D3F9056B}" srcOrd="0" destOrd="0" presId="urn:microsoft.com/office/officeart/2005/8/layout/vList2"/>
    <dgm:cxn modelId="{50B821BB-0D02-46D6-8D00-881776286D69}" type="presOf" srcId="{B61287E0-B9BE-4504-8E8A-50D3328DC67F}" destId="{5060666A-A795-49CB-AF8E-EE9717404F7B}" srcOrd="0" destOrd="0" presId="urn:microsoft.com/office/officeart/2005/8/layout/vList2"/>
    <dgm:cxn modelId="{EFFF11BE-32D0-4D0D-BD31-73C229A0DF9C}" type="presOf" srcId="{4FA60EC3-FEA2-4D9F-BA71-F8FA148AA67C}" destId="{E9C72568-2586-4E2F-B106-05A6EF219780}" srcOrd="0" destOrd="0" presId="urn:microsoft.com/office/officeart/2005/8/layout/vList2"/>
    <dgm:cxn modelId="{81AE7DFC-6F5D-4223-9619-9FE654076C70}" srcId="{23F95E7D-72F2-4E2E-BD69-0B276543C99E}" destId="{9EF0B964-5BF6-4CCE-9809-3665D5A3B171}" srcOrd="3" destOrd="0" parTransId="{066CB914-A199-444F-B8D1-AF9869206B4E}" sibTransId="{9B50F390-9CA6-45D7-9CE6-13EC2BB8DCB1}"/>
    <dgm:cxn modelId="{C5451577-F8B6-4A91-9E81-A5E30D4DD217}" type="presParOf" srcId="{26AA55FB-AB5A-4B0F-AB31-73681702CA74}" destId="{5060666A-A795-49CB-AF8E-EE9717404F7B}" srcOrd="0" destOrd="0" presId="urn:microsoft.com/office/officeart/2005/8/layout/vList2"/>
    <dgm:cxn modelId="{0A29E366-3376-4A87-A25B-BE2C8635414C}" type="presParOf" srcId="{26AA55FB-AB5A-4B0F-AB31-73681702CA74}" destId="{01C76BB0-8EBB-4FCC-943A-E90437C44734}" srcOrd="1" destOrd="0" presId="urn:microsoft.com/office/officeart/2005/8/layout/vList2"/>
    <dgm:cxn modelId="{13C0AD56-7BA2-4520-A1BD-4BD1948852B6}" type="presParOf" srcId="{26AA55FB-AB5A-4B0F-AB31-73681702CA74}" destId="{5D44D172-4275-494F-B7D7-5161D3F9056B}" srcOrd="2" destOrd="0" presId="urn:microsoft.com/office/officeart/2005/8/layout/vList2"/>
    <dgm:cxn modelId="{25B304C3-3362-4FAF-8168-1160AED20166}" type="presParOf" srcId="{26AA55FB-AB5A-4B0F-AB31-73681702CA74}" destId="{B12F2B1C-1505-4BF2-846D-014D6820A1D7}" srcOrd="3" destOrd="0" presId="urn:microsoft.com/office/officeart/2005/8/layout/vList2"/>
    <dgm:cxn modelId="{27A8D1A3-A4FA-4E51-8A39-ED7A2416A89B}" type="presParOf" srcId="{26AA55FB-AB5A-4B0F-AB31-73681702CA74}" destId="{D9F390CA-685A-4DDD-9E68-4DA016A51E9F}" srcOrd="4" destOrd="0" presId="urn:microsoft.com/office/officeart/2005/8/layout/vList2"/>
    <dgm:cxn modelId="{B161FE78-0066-4C70-98A6-1E1AE663D7EC}" type="presParOf" srcId="{26AA55FB-AB5A-4B0F-AB31-73681702CA74}" destId="{70E6BAE8-366B-4786-B1D0-CAB9202FC0FD}" srcOrd="5" destOrd="0" presId="urn:microsoft.com/office/officeart/2005/8/layout/vList2"/>
    <dgm:cxn modelId="{409BDBD2-D969-428D-87E0-DADF0B36FC49}" type="presParOf" srcId="{26AA55FB-AB5A-4B0F-AB31-73681702CA74}" destId="{3F556F0F-6252-4BB2-B902-298FA1F01721}" srcOrd="6" destOrd="0" presId="urn:microsoft.com/office/officeart/2005/8/layout/vList2"/>
    <dgm:cxn modelId="{2EAF4567-9D97-4FF3-A577-C6D04BEAF09F}" type="presParOf" srcId="{26AA55FB-AB5A-4B0F-AB31-73681702CA74}" destId="{E6EB805E-D20D-45E8-A2FB-9A8AB71FB365}" srcOrd="7" destOrd="0" presId="urn:microsoft.com/office/officeart/2005/8/layout/vList2"/>
    <dgm:cxn modelId="{5BA0F91F-C135-4D9C-8EE5-34F5E3F15B6B}" type="presParOf" srcId="{26AA55FB-AB5A-4B0F-AB31-73681702CA74}" destId="{E9C72568-2586-4E2F-B106-05A6EF21978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7118FE-7E24-4797-9CBB-F54A65BCA865}" type="doc">
      <dgm:prSet loTypeId="urn:microsoft.com/office/officeart/2008/layout/SquareAccentList" loCatId="list" qsTypeId="urn:microsoft.com/office/officeart/2005/8/quickstyle/simple1" qsCatId="simple" csTypeId="urn:microsoft.com/office/officeart/2005/8/colors/accent1_2" csCatId="accent1" phldr="1"/>
      <dgm:spPr/>
      <dgm:t>
        <a:bodyPr/>
        <a:lstStyle/>
        <a:p>
          <a:endParaRPr lang="en-US"/>
        </a:p>
      </dgm:t>
    </dgm:pt>
    <dgm:pt modelId="{7948FBCA-E615-4348-B933-B9931F3CE52C}">
      <dgm:prSet phldrT="[Text]" custT="1"/>
      <dgm:spPr/>
      <dgm:t>
        <a:bodyPr/>
        <a:lstStyle/>
        <a:p>
          <a:r>
            <a:rPr lang="en-GB" sz="2000" b="1" i="0" dirty="0">
              <a:solidFill>
                <a:srgbClr val="FFFF00"/>
              </a:solidFill>
              <a:effectLst/>
              <a:latin typeface="Arial" panose="020B0604020202020204" pitchFamily="34" charset="0"/>
            </a:rPr>
            <a:t>Internal strategic </a:t>
          </a:r>
          <a:r>
            <a:rPr lang="en-GB" sz="2000" b="1" i="0" dirty="0" err="1">
              <a:solidFill>
                <a:srgbClr val="FFFF00"/>
              </a:solidFill>
              <a:effectLst/>
              <a:latin typeface="Arial" panose="020B0604020202020204" pitchFamily="34" charset="0"/>
            </a:rPr>
            <a:t>strategic</a:t>
          </a:r>
          <a:r>
            <a:rPr lang="en-GB" sz="2000" b="1" i="0" dirty="0">
              <a:effectLst/>
              <a:latin typeface="Arial" panose="020B0604020202020204" pitchFamily="34" charset="0"/>
            </a:rPr>
            <a:t> </a:t>
          </a:r>
          <a:endParaRPr lang="en-US" sz="2000" dirty="0"/>
        </a:p>
      </dgm:t>
    </dgm:pt>
    <dgm:pt modelId="{9FC9D546-80C2-441E-A22B-11639C635319}" type="parTrans" cxnId="{73A6B78C-AA27-4144-AD10-D6776ABC4E52}">
      <dgm:prSet/>
      <dgm:spPr/>
      <dgm:t>
        <a:bodyPr/>
        <a:lstStyle/>
        <a:p>
          <a:endParaRPr lang="en-US"/>
        </a:p>
      </dgm:t>
    </dgm:pt>
    <dgm:pt modelId="{45E3B4B5-5500-40E8-84E6-F12E17EF6FC0}" type="sibTrans" cxnId="{73A6B78C-AA27-4144-AD10-D6776ABC4E52}">
      <dgm:prSet/>
      <dgm:spPr/>
      <dgm:t>
        <a:bodyPr/>
        <a:lstStyle/>
        <a:p>
          <a:endParaRPr lang="en-US"/>
        </a:p>
      </dgm:t>
    </dgm:pt>
    <dgm:pt modelId="{9A74D45E-FE78-4BEE-84D9-AC6C345BCA60}">
      <dgm:prSet phldrT="[Text]" custT="1"/>
      <dgm:spPr/>
      <dgm:t>
        <a:bodyPr/>
        <a:lstStyle/>
        <a:p>
          <a:r>
            <a:rPr lang="en-GB" sz="1800" b="1" i="0" dirty="0">
              <a:solidFill>
                <a:srgbClr val="FFFF00"/>
              </a:solidFill>
              <a:effectLst/>
              <a:latin typeface="Arial" panose="020B0604020202020204" pitchFamily="34" charset="0"/>
            </a:rPr>
            <a:t>Strengths</a:t>
          </a:r>
          <a:endParaRPr lang="en-US" sz="1800" dirty="0"/>
        </a:p>
      </dgm:t>
    </dgm:pt>
    <dgm:pt modelId="{DF62B804-674D-4B2A-A833-349B4C2E9F0A}" type="parTrans" cxnId="{A9C1F180-569F-4FF3-808F-DD29D2A903F4}">
      <dgm:prSet/>
      <dgm:spPr/>
      <dgm:t>
        <a:bodyPr/>
        <a:lstStyle/>
        <a:p>
          <a:endParaRPr lang="en-US"/>
        </a:p>
      </dgm:t>
    </dgm:pt>
    <dgm:pt modelId="{FEED68FE-BB60-4B72-AFA4-EB8255B004BD}" type="sibTrans" cxnId="{A9C1F180-569F-4FF3-808F-DD29D2A903F4}">
      <dgm:prSet/>
      <dgm:spPr/>
      <dgm:t>
        <a:bodyPr/>
        <a:lstStyle/>
        <a:p>
          <a:endParaRPr lang="en-US"/>
        </a:p>
      </dgm:t>
    </dgm:pt>
    <dgm:pt modelId="{1CE1402B-7C3A-4A93-BE14-2E246463B285}">
      <dgm:prSet phldrT="[Text]" phldr="1"/>
      <dgm:spPr/>
      <dgm:t>
        <a:bodyPr/>
        <a:lstStyle/>
        <a:p>
          <a:endParaRPr lang="en-US" dirty="0"/>
        </a:p>
      </dgm:t>
    </dgm:pt>
    <dgm:pt modelId="{AD4362F8-7AF0-4986-A9EF-CE69C9289A0C}" type="parTrans" cxnId="{A1EA5392-85DB-4D17-88F1-A3B294C5F116}">
      <dgm:prSet/>
      <dgm:spPr/>
      <dgm:t>
        <a:bodyPr/>
        <a:lstStyle/>
        <a:p>
          <a:endParaRPr lang="en-US"/>
        </a:p>
      </dgm:t>
    </dgm:pt>
    <dgm:pt modelId="{4A35E5E9-D1B3-48B7-B429-B4C13BE85C47}" type="sibTrans" cxnId="{A1EA5392-85DB-4D17-88F1-A3B294C5F116}">
      <dgm:prSet/>
      <dgm:spPr/>
      <dgm:t>
        <a:bodyPr/>
        <a:lstStyle/>
        <a:p>
          <a:endParaRPr lang="en-US"/>
        </a:p>
      </dgm:t>
    </dgm:pt>
    <dgm:pt modelId="{C20A09BC-BBB0-4B2A-9249-F21406E601E2}">
      <dgm:prSet phldrT="[Text]" custT="1"/>
      <dgm:spPr/>
      <dgm:t>
        <a:bodyPr/>
        <a:lstStyle/>
        <a:p>
          <a:r>
            <a:rPr lang="en-GB" sz="1800" b="1" i="0" dirty="0">
              <a:solidFill>
                <a:srgbClr val="00B050"/>
              </a:solidFill>
              <a:effectLst/>
              <a:latin typeface="Arial" panose="020B0604020202020204" pitchFamily="34" charset="0"/>
            </a:rPr>
            <a:t>Opportunities</a:t>
          </a:r>
          <a:endParaRPr lang="en-US" sz="1800" dirty="0"/>
        </a:p>
      </dgm:t>
    </dgm:pt>
    <dgm:pt modelId="{2D3F4B47-F47E-4FBA-BDF5-607A4D4A7161}" type="parTrans" cxnId="{7B4952E4-1FD5-469C-B0DE-4884D28F6784}">
      <dgm:prSet/>
      <dgm:spPr/>
      <dgm:t>
        <a:bodyPr/>
        <a:lstStyle/>
        <a:p>
          <a:endParaRPr lang="en-US"/>
        </a:p>
      </dgm:t>
    </dgm:pt>
    <dgm:pt modelId="{C8192FB3-6248-4951-AEE8-EFBC0BD6D423}" type="sibTrans" cxnId="{7B4952E4-1FD5-469C-B0DE-4884D28F6784}">
      <dgm:prSet/>
      <dgm:spPr/>
      <dgm:t>
        <a:bodyPr/>
        <a:lstStyle/>
        <a:p>
          <a:endParaRPr lang="en-US"/>
        </a:p>
      </dgm:t>
    </dgm:pt>
    <dgm:pt modelId="{A7225BD4-5B38-4958-9678-8AB50B30D743}">
      <dgm:prSet phldrT="[Text]" custT="1"/>
      <dgm:spPr/>
      <dgm:t>
        <a:bodyPr/>
        <a:lstStyle/>
        <a:p>
          <a:r>
            <a:rPr lang="en-GB" sz="1800" b="1" i="0" dirty="0">
              <a:solidFill>
                <a:srgbClr val="00B050"/>
              </a:solidFill>
              <a:effectLst/>
              <a:latin typeface="Arial" panose="020B0604020202020204" pitchFamily="34" charset="0"/>
            </a:rPr>
            <a:t>Threats</a:t>
          </a:r>
          <a:endParaRPr lang="en-US" sz="1800" dirty="0"/>
        </a:p>
      </dgm:t>
    </dgm:pt>
    <dgm:pt modelId="{18AEED54-F2A6-4218-8105-53617E256861}" type="parTrans" cxnId="{AC3997BE-376A-4F17-9C96-0DBCFC14FF52}">
      <dgm:prSet/>
      <dgm:spPr/>
      <dgm:t>
        <a:bodyPr/>
        <a:lstStyle/>
        <a:p>
          <a:endParaRPr lang="en-US"/>
        </a:p>
      </dgm:t>
    </dgm:pt>
    <dgm:pt modelId="{E72EE308-2195-49D0-9058-3234F9AE476F}" type="sibTrans" cxnId="{AC3997BE-376A-4F17-9C96-0DBCFC14FF52}">
      <dgm:prSet/>
      <dgm:spPr/>
      <dgm:t>
        <a:bodyPr/>
        <a:lstStyle/>
        <a:p>
          <a:endParaRPr lang="en-US"/>
        </a:p>
      </dgm:t>
    </dgm:pt>
    <dgm:pt modelId="{5F06D25C-18B8-48FA-A043-632326F71B80}">
      <dgm:prSet phldrT="[Text]" phldr="1"/>
      <dgm:spPr/>
      <dgm:t>
        <a:bodyPr/>
        <a:lstStyle/>
        <a:p>
          <a:endParaRPr lang="en-US" dirty="0"/>
        </a:p>
      </dgm:t>
    </dgm:pt>
    <dgm:pt modelId="{B2DBDB72-7496-417E-BE17-DC9DB2D0C6DF}" type="parTrans" cxnId="{37219703-BD9D-4CDF-847A-F235AF6B2D18}">
      <dgm:prSet/>
      <dgm:spPr/>
      <dgm:t>
        <a:bodyPr/>
        <a:lstStyle/>
        <a:p>
          <a:endParaRPr lang="en-US"/>
        </a:p>
      </dgm:t>
    </dgm:pt>
    <dgm:pt modelId="{7A3C46AA-5FAF-4854-B325-ABEB2F72109F}" type="sibTrans" cxnId="{37219703-BD9D-4CDF-847A-F235AF6B2D18}">
      <dgm:prSet/>
      <dgm:spPr/>
      <dgm:t>
        <a:bodyPr/>
        <a:lstStyle/>
        <a:p>
          <a:endParaRPr lang="en-US"/>
        </a:p>
      </dgm:t>
    </dgm:pt>
    <dgm:pt modelId="{76CA38AB-6611-45AB-8981-E3565741ED66}">
      <dgm:prSet custT="1"/>
      <dgm:spPr/>
      <dgm:t>
        <a:bodyPr/>
        <a:lstStyle/>
        <a:p>
          <a:r>
            <a:rPr lang="en-GB" sz="1800" b="1" i="0" dirty="0">
              <a:solidFill>
                <a:srgbClr val="FFFF00"/>
              </a:solidFill>
              <a:effectLst/>
              <a:latin typeface="Arial" panose="020B0604020202020204" pitchFamily="34" charset="0"/>
            </a:rPr>
            <a:t>Weaknesses</a:t>
          </a:r>
          <a:endParaRPr lang="en-US" sz="1800" dirty="0"/>
        </a:p>
      </dgm:t>
    </dgm:pt>
    <dgm:pt modelId="{47FF3E5F-2B97-47D1-8A07-E464369CAC92}" type="parTrans" cxnId="{6BD83F99-2BB3-4B70-8BF1-658C5AC676E0}">
      <dgm:prSet/>
      <dgm:spPr/>
      <dgm:t>
        <a:bodyPr/>
        <a:lstStyle/>
        <a:p>
          <a:endParaRPr lang="en-US"/>
        </a:p>
      </dgm:t>
    </dgm:pt>
    <dgm:pt modelId="{296E7D67-689D-4D25-8597-83D179BF02D9}" type="sibTrans" cxnId="{6BD83F99-2BB3-4B70-8BF1-658C5AC676E0}">
      <dgm:prSet/>
      <dgm:spPr/>
      <dgm:t>
        <a:bodyPr/>
        <a:lstStyle/>
        <a:p>
          <a:endParaRPr lang="en-US"/>
        </a:p>
      </dgm:t>
    </dgm:pt>
    <dgm:pt modelId="{91DF84A2-342A-4C05-BDF4-0BC9AA70EFCD}">
      <dgm:prSet phldrT="[Text]" custT="1"/>
      <dgm:spPr/>
      <dgm:t>
        <a:bodyPr/>
        <a:lstStyle/>
        <a:p>
          <a:r>
            <a:rPr lang="en-GB" sz="2000" b="1" dirty="0">
              <a:solidFill>
                <a:srgbClr val="00B050"/>
              </a:solidFill>
              <a:latin typeface="Arial" panose="020B0604020202020204" pitchFamily="34" charset="0"/>
            </a:rPr>
            <a:t>External strategic factors</a:t>
          </a:r>
          <a:endParaRPr lang="en-US" sz="2000" dirty="0"/>
        </a:p>
      </dgm:t>
    </dgm:pt>
    <dgm:pt modelId="{B5480C1C-514C-4991-A709-055740F9F609}" type="sibTrans" cxnId="{E3AD4541-F506-4A21-86B4-B6932C40587D}">
      <dgm:prSet/>
      <dgm:spPr/>
      <dgm:t>
        <a:bodyPr/>
        <a:lstStyle/>
        <a:p>
          <a:endParaRPr lang="en-US"/>
        </a:p>
      </dgm:t>
    </dgm:pt>
    <dgm:pt modelId="{69977F93-7A22-4E51-B0AA-E787DA43B9FF}" type="parTrans" cxnId="{E3AD4541-F506-4A21-86B4-B6932C40587D}">
      <dgm:prSet/>
      <dgm:spPr/>
      <dgm:t>
        <a:bodyPr/>
        <a:lstStyle/>
        <a:p>
          <a:endParaRPr lang="en-US"/>
        </a:p>
      </dgm:t>
    </dgm:pt>
    <dgm:pt modelId="{75231592-0638-4C34-BF1A-D8CDDFEE8D6D}" type="pres">
      <dgm:prSet presAssocID="{5E7118FE-7E24-4797-9CBB-F54A65BCA865}" presName="layout" presStyleCnt="0">
        <dgm:presLayoutVars>
          <dgm:chMax/>
          <dgm:chPref/>
          <dgm:dir/>
          <dgm:resizeHandles/>
        </dgm:presLayoutVars>
      </dgm:prSet>
      <dgm:spPr/>
    </dgm:pt>
    <dgm:pt modelId="{56D1569E-3914-4E36-8B8D-5CDAD3D8EB08}" type="pres">
      <dgm:prSet presAssocID="{7948FBCA-E615-4348-B933-B9931F3CE52C}" presName="root" presStyleCnt="0">
        <dgm:presLayoutVars>
          <dgm:chMax/>
          <dgm:chPref/>
        </dgm:presLayoutVars>
      </dgm:prSet>
      <dgm:spPr/>
    </dgm:pt>
    <dgm:pt modelId="{CFE5AE27-504C-4CE9-ADDD-3E253AB6B096}" type="pres">
      <dgm:prSet presAssocID="{7948FBCA-E615-4348-B933-B9931F3CE52C}" presName="rootComposite" presStyleCnt="0">
        <dgm:presLayoutVars/>
      </dgm:prSet>
      <dgm:spPr/>
    </dgm:pt>
    <dgm:pt modelId="{957722FC-3031-4522-A530-631D33EA5608}" type="pres">
      <dgm:prSet presAssocID="{7948FBCA-E615-4348-B933-B9931F3CE52C}" presName="ParentAccent" presStyleLbl="alignNode1" presStyleIdx="0" presStyleCnt="2"/>
      <dgm:spPr/>
    </dgm:pt>
    <dgm:pt modelId="{0E918086-C69B-4367-8E7B-06BA20A6FAAD}" type="pres">
      <dgm:prSet presAssocID="{7948FBCA-E615-4348-B933-B9931F3CE52C}" presName="ParentSmallAccent" presStyleLbl="fgAcc1" presStyleIdx="0" presStyleCnt="2"/>
      <dgm:spPr/>
    </dgm:pt>
    <dgm:pt modelId="{65D42094-C6BE-4D0A-91DE-65906D526482}" type="pres">
      <dgm:prSet presAssocID="{7948FBCA-E615-4348-B933-B9931F3CE52C}" presName="Parent" presStyleLbl="revTx" presStyleIdx="0" presStyleCnt="8">
        <dgm:presLayoutVars>
          <dgm:chMax/>
          <dgm:chPref val="4"/>
          <dgm:bulletEnabled val="1"/>
        </dgm:presLayoutVars>
      </dgm:prSet>
      <dgm:spPr/>
    </dgm:pt>
    <dgm:pt modelId="{B1BEF6A4-DBFD-422A-96BD-6884BC720948}" type="pres">
      <dgm:prSet presAssocID="{7948FBCA-E615-4348-B933-B9931F3CE52C}" presName="childShape" presStyleCnt="0">
        <dgm:presLayoutVars>
          <dgm:chMax val="0"/>
          <dgm:chPref val="0"/>
        </dgm:presLayoutVars>
      </dgm:prSet>
      <dgm:spPr/>
    </dgm:pt>
    <dgm:pt modelId="{73847C2D-E7BC-4A1D-8BC4-A205F917EDD6}" type="pres">
      <dgm:prSet presAssocID="{9A74D45E-FE78-4BEE-84D9-AC6C345BCA60}" presName="childComposite" presStyleCnt="0">
        <dgm:presLayoutVars>
          <dgm:chMax val="0"/>
          <dgm:chPref val="0"/>
        </dgm:presLayoutVars>
      </dgm:prSet>
      <dgm:spPr/>
    </dgm:pt>
    <dgm:pt modelId="{55DFBC57-BFD2-4959-924A-54EE8E205099}" type="pres">
      <dgm:prSet presAssocID="{9A74D45E-FE78-4BEE-84D9-AC6C345BCA60}" presName="ChildAccent" presStyleLbl="solidFgAcc1" presStyleIdx="0" presStyleCnt="6"/>
      <dgm:spPr/>
    </dgm:pt>
    <dgm:pt modelId="{CFA2BB73-56B7-4B27-B373-C76A2A663DBE}" type="pres">
      <dgm:prSet presAssocID="{9A74D45E-FE78-4BEE-84D9-AC6C345BCA60}" presName="Child" presStyleLbl="revTx" presStyleIdx="1" presStyleCnt="8">
        <dgm:presLayoutVars>
          <dgm:chMax val="0"/>
          <dgm:chPref val="0"/>
          <dgm:bulletEnabled val="1"/>
        </dgm:presLayoutVars>
      </dgm:prSet>
      <dgm:spPr/>
    </dgm:pt>
    <dgm:pt modelId="{BA2538F7-B1ED-4D6B-B65A-62086CAB9255}" type="pres">
      <dgm:prSet presAssocID="{76CA38AB-6611-45AB-8981-E3565741ED66}" presName="childComposite" presStyleCnt="0">
        <dgm:presLayoutVars>
          <dgm:chMax val="0"/>
          <dgm:chPref val="0"/>
        </dgm:presLayoutVars>
      </dgm:prSet>
      <dgm:spPr/>
    </dgm:pt>
    <dgm:pt modelId="{FDF2F08E-4AAD-4840-B826-F573BD0456F4}" type="pres">
      <dgm:prSet presAssocID="{76CA38AB-6611-45AB-8981-E3565741ED66}" presName="ChildAccent" presStyleLbl="solidFgAcc1" presStyleIdx="1" presStyleCnt="6"/>
      <dgm:spPr/>
    </dgm:pt>
    <dgm:pt modelId="{0583D9AD-0DB4-43CA-B4EF-E92F90BE9F1C}" type="pres">
      <dgm:prSet presAssocID="{76CA38AB-6611-45AB-8981-E3565741ED66}" presName="Child" presStyleLbl="revTx" presStyleIdx="2" presStyleCnt="8">
        <dgm:presLayoutVars>
          <dgm:chMax val="0"/>
          <dgm:chPref val="0"/>
          <dgm:bulletEnabled val="1"/>
        </dgm:presLayoutVars>
      </dgm:prSet>
      <dgm:spPr/>
    </dgm:pt>
    <dgm:pt modelId="{CCA86080-2265-4621-B967-BEAA658BAA87}" type="pres">
      <dgm:prSet presAssocID="{1CE1402B-7C3A-4A93-BE14-2E246463B285}" presName="childComposite" presStyleCnt="0">
        <dgm:presLayoutVars>
          <dgm:chMax val="0"/>
          <dgm:chPref val="0"/>
        </dgm:presLayoutVars>
      </dgm:prSet>
      <dgm:spPr/>
    </dgm:pt>
    <dgm:pt modelId="{373D384C-F33D-4511-88A3-1517BC73BC55}" type="pres">
      <dgm:prSet presAssocID="{1CE1402B-7C3A-4A93-BE14-2E246463B285}" presName="ChildAccent" presStyleLbl="solidFgAcc1" presStyleIdx="2" presStyleCnt="6" custScaleX="1365772" custScaleY="229587" custLinFactNeighborX="-942" custLinFactNeighborY="60836"/>
      <dgm:spPr/>
    </dgm:pt>
    <dgm:pt modelId="{91A3B3E9-E478-464B-9CD8-005E748AE5B8}" type="pres">
      <dgm:prSet presAssocID="{1CE1402B-7C3A-4A93-BE14-2E246463B285}" presName="Child" presStyleLbl="revTx" presStyleIdx="3" presStyleCnt="8">
        <dgm:presLayoutVars>
          <dgm:chMax val="0"/>
          <dgm:chPref val="0"/>
          <dgm:bulletEnabled val="1"/>
        </dgm:presLayoutVars>
      </dgm:prSet>
      <dgm:spPr/>
    </dgm:pt>
    <dgm:pt modelId="{53A52F41-5F97-47C0-B438-6A337B0DF863}" type="pres">
      <dgm:prSet presAssocID="{91DF84A2-342A-4C05-BDF4-0BC9AA70EFCD}" presName="root" presStyleCnt="0">
        <dgm:presLayoutVars>
          <dgm:chMax/>
          <dgm:chPref/>
        </dgm:presLayoutVars>
      </dgm:prSet>
      <dgm:spPr/>
    </dgm:pt>
    <dgm:pt modelId="{83EE8E4A-72D7-411E-BF0C-91D35928B4CD}" type="pres">
      <dgm:prSet presAssocID="{91DF84A2-342A-4C05-BDF4-0BC9AA70EFCD}" presName="rootComposite" presStyleCnt="0">
        <dgm:presLayoutVars/>
      </dgm:prSet>
      <dgm:spPr/>
    </dgm:pt>
    <dgm:pt modelId="{3E5C32CA-D57C-47C4-807D-2B633D947BE0}" type="pres">
      <dgm:prSet presAssocID="{91DF84A2-342A-4C05-BDF4-0BC9AA70EFCD}" presName="ParentAccent" presStyleLbl="alignNode1" presStyleIdx="1" presStyleCnt="2"/>
      <dgm:spPr/>
    </dgm:pt>
    <dgm:pt modelId="{141A4D1D-5343-4791-BE64-8C4B9E341381}" type="pres">
      <dgm:prSet presAssocID="{91DF84A2-342A-4C05-BDF4-0BC9AA70EFCD}" presName="ParentSmallAccent" presStyleLbl="fgAcc1" presStyleIdx="1" presStyleCnt="2"/>
      <dgm:spPr/>
    </dgm:pt>
    <dgm:pt modelId="{B27A85EC-884E-4BDF-9013-3C2C105F39E1}" type="pres">
      <dgm:prSet presAssocID="{91DF84A2-342A-4C05-BDF4-0BC9AA70EFCD}" presName="Parent" presStyleLbl="revTx" presStyleIdx="4" presStyleCnt="8">
        <dgm:presLayoutVars>
          <dgm:chMax/>
          <dgm:chPref val="4"/>
          <dgm:bulletEnabled val="1"/>
        </dgm:presLayoutVars>
      </dgm:prSet>
      <dgm:spPr/>
    </dgm:pt>
    <dgm:pt modelId="{EA95C577-E6D4-4A2E-A608-75D4ACA5720C}" type="pres">
      <dgm:prSet presAssocID="{91DF84A2-342A-4C05-BDF4-0BC9AA70EFCD}" presName="childShape" presStyleCnt="0">
        <dgm:presLayoutVars>
          <dgm:chMax val="0"/>
          <dgm:chPref val="0"/>
        </dgm:presLayoutVars>
      </dgm:prSet>
      <dgm:spPr/>
    </dgm:pt>
    <dgm:pt modelId="{7CB9C8D4-F64C-49B9-80E2-945630372C37}" type="pres">
      <dgm:prSet presAssocID="{C20A09BC-BBB0-4B2A-9249-F21406E601E2}" presName="childComposite" presStyleCnt="0">
        <dgm:presLayoutVars>
          <dgm:chMax val="0"/>
          <dgm:chPref val="0"/>
        </dgm:presLayoutVars>
      </dgm:prSet>
      <dgm:spPr/>
    </dgm:pt>
    <dgm:pt modelId="{5AC2EAAA-D485-4031-AEAE-151A1993F5A4}" type="pres">
      <dgm:prSet presAssocID="{C20A09BC-BBB0-4B2A-9249-F21406E601E2}" presName="ChildAccent" presStyleLbl="solidFgAcc1" presStyleIdx="3" presStyleCnt="6"/>
      <dgm:spPr/>
    </dgm:pt>
    <dgm:pt modelId="{F7189A33-B7AB-41F2-8BA8-8309D91594AE}" type="pres">
      <dgm:prSet presAssocID="{C20A09BC-BBB0-4B2A-9249-F21406E601E2}" presName="Child" presStyleLbl="revTx" presStyleIdx="5" presStyleCnt="8">
        <dgm:presLayoutVars>
          <dgm:chMax val="0"/>
          <dgm:chPref val="0"/>
          <dgm:bulletEnabled val="1"/>
        </dgm:presLayoutVars>
      </dgm:prSet>
      <dgm:spPr/>
    </dgm:pt>
    <dgm:pt modelId="{AC161BEE-44EC-46FE-9ABF-BB5EA34D5313}" type="pres">
      <dgm:prSet presAssocID="{A7225BD4-5B38-4958-9678-8AB50B30D743}" presName="childComposite" presStyleCnt="0">
        <dgm:presLayoutVars>
          <dgm:chMax val="0"/>
          <dgm:chPref val="0"/>
        </dgm:presLayoutVars>
      </dgm:prSet>
      <dgm:spPr/>
    </dgm:pt>
    <dgm:pt modelId="{AAD29588-5296-4DAE-9DBF-55B896882C10}" type="pres">
      <dgm:prSet presAssocID="{A7225BD4-5B38-4958-9678-8AB50B30D743}" presName="ChildAccent" presStyleLbl="solidFgAcc1" presStyleIdx="4" presStyleCnt="6"/>
      <dgm:spPr/>
    </dgm:pt>
    <dgm:pt modelId="{84C4B2B3-DFDE-4241-BD16-D16EA11E5FEB}" type="pres">
      <dgm:prSet presAssocID="{A7225BD4-5B38-4958-9678-8AB50B30D743}" presName="Child" presStyleLbl="revTx" presStyleIdx="6" presStyleCnt="8">
        <dgm:presLayoutVars>
          <dgm:chMax val="0"/>
          <dgm:chPref val="0"/>
          <dgm:bulletEnabled val="1"/>
        </dgm:presLayoutVars>
      </dgm:prSet>
      <dgm:spPr/>
    </dgm:pt>
    <dgm:pt modelId="{E4D26A0E-A2B2-4E7D-AFCA-3233A9D53DD9}" type="pres">
      <dgm:prSet presAssocID="{5F06D25C-18B8-48FA-A043-632326F71B80}" presName="childComposite" presStyleCnt="0">
        <dgm:presLayoutVars>
          <dgm:chMax val="0"/>
          <dgm:chPref val="0"/>
        </dgm:presLayoutVars>
      </dgm:prSet>
      <dgm:spPr/>
    </dgm:pt>
    <dgm:pt modelId="{26ACE79D-CF29-4D7A-A168-69C0F00F30A9}" type="pres">
      <dgm:prSet presAssocID="{5F06D25C-18B8-48FA-A043-632326F71B80}" presName="ChildAccent" presStyleLbl="solidFgAcc1" presStyleIdx="5" presStyleCnt="6" custScaleX="1360100" custScaleY="221532" custLinFactNeighborX="10035" custLinFactNeighborY="43318"/>
      <dgm:spPr/>
    </dgm:pt>
    <dgm:pt modelId="{38E67969-DC2D-41DB-8D32-22A1B16C5D03}" type="pres">
      <dgm:prSet presAssocID="{5F06D25C-18B8-48FA-A043-632326F71B80}" presName="Child" presStyleLbl="revTx" presStyleIdx="7" presStyleCnt="8">
        <dgm:presLayoutVars>
          <dgm:chMax val="0"/>
          <dgm:chPref val="0"/>
          <dgm:bulletEnabled val="1"/>
        </dgm:presLayoutVars>
      </dgm:prSet>
      <dgm:spPr/>
    </dgm:pt>
  </dgm:ptLst>
  <dgm:cxnLst>
    <dgm:cxn modelId="{37219703-BD9D-4CDF-847A-F235AF6B2D18}" srcId="{91DF84A2-342A-4C05-BDF4-0BC9AA70EFCD}" destId="{5F06D25C-18B8-48FA-A043-632326F71B80}" srcOrd="2" destOrd="0" parTransId="{B2DBDB72-7496-417E-BE17-DC9DB2D0C6DF}" sibTransId="{7A3C46AA-5FAF-4854-B325-ABEB2F72109F}"/>
    <dgm:cxn modelId="{96E9CB16-8E83-4F9C-931A-1BF11669F584}" type="presOf" srcId="{7948FBCA-E615-4348-B933-B9931F3CE52C}" destId="{65D42094-C6BE-4D0A-91DE-65906D526482}" srcOrd="0" destOrd="0" presId="urn:microsoft.com/office/officeart/2008/layout/SquareAccentList"/>
    <dgm:cxn modelId="{E3AD4541-F506-4A21-86B4-B6932C40587D}" srcId="{5E7118FE-7E24-4797-9CBB-F54A65BCA865}" destId="{91DF84A2-342A-4C05-BDF4-0BC9AA70EFCD}" srcOrd="1" destOrd="0" parTransId="{69977F93-7A22-4E51-B0AA-E787DA43B9FF}" sibTransId="{B5480C1C-514C-4991-A709-055740F9F609}"/>
    <dgm:cxn modelId="{54C8CA79-5A03-4DFE-9F58-7AEB7040E6B2}" type="presOf" srcId="{76CA38AB-6611-45AB-8981-E3565741ED66}" destId="{0583D9AD-0DB4-43CA-B4EF-E92F90BE9F1C}" srcOrd="0" destOrd="0" presId="urn:microsoft.com/office/officeart/2008/layout/SquareAccentList"/>
    <dgm:cxn modelId="{A9C1F180-569F-4FF3-808F-DD29D2A903F4}" srcId="{7948FBCA-E615-4348-B933-B9931F3CE52C}" destId="{9A74D45E-FE78-4BEE-84D9-AC6C345BCA60}" srcOrd="0" destOrd="0" parTransId="{DF62B804-674D-4B2A-A833-349B4C2E9F0A}" sibTransId="{FEED68FE-BB60-4B72-AFA4-EB8255B004BD}"/>
    <dgm:cxn modelId="{45E9608A-EBB1-4C31-A0DC-98A1E20FF28F}" type="presOf" srcId="{5E7118FE-7E24-4797-9CBB-F54A65BCA865}" destId="{75231592-0638-4C34-BF1A-D8CDDFEE8D6D}" srcOrd="0" destOrd="0" presId="urn:microsoft.com/office/officeart/2008/layout/SquareAccentList"/>
    <dgm:cxn modelId="{C9F2398B-DCB2-4DF8-91B7-611389ABA2B4}" type="presOf" srcId="{1CE1402B-7C3A-4A93-BE14-2E246463B285}" destId="{91A3B3E9-E478-464B-9CD8-005E748AE5B8}" srcOrd="0" destOrd="0" presId="urn:microsoft.com/office/officeart/2008/layout/SquareAccentList"/>
    <dgm:cxn modelId="{0A93908C-2840-4C82-9374-B6FA231C7953}" type="presOf" srcId="{5F06D25C-18B8-48FA-A043-632326F71B80}" destId="{38E67969-DC2D-41DB-8D32-22A1B16C5D03}" srcOrd="0" destOrd="0" presId="urn:microsoft.com/office/officeart/2008/layout/SquareAccentList"/>
    <dgm:cxn modelId="{73A6B78C-AA27-4144-AD10-D6776ABC4E52}" srcId="{5E7118FE-7E24-4797-9CBB-F54A65BCA865}" destId="{7948FBCA-E615-4348-B933-B9931F3CE52C}" srcOrd="0" destOrd="0" parTransId="{9FC9D546-80C2-441E-A22B-11639C635319}" sibTransId="{45E3B4B5-5500-40E8-84E6-F12E17EF6FC0}"/>
    <dgm:cxn modelId="{98B00390-7062-4D99-8C9E-19E9F4F5FA9E}" type="presOf" srcId="{A7225BD4-5B38-4958-9678-8AB50B30D743}" destId="{84C4B2B3-DFDE-4241-BD16-D16EA11E5FEB}" srcOrd="0" destOrd="0" presId="urn:microsoft.com/office/officeart/2008/layout/SquareAccentList"/>
    <dgm:cxn modelId="{A1EA5392-85DB-4D17-88F1-A3B294C5F116}" srcId="{7948FBCA-E615-4348-B933-B9931F3CE52C}" destId="{1CE1402B-7C3A-4A93-BE14-2E246463B285}" srcOrd="2" destOrd="0" parTransId="{AD4362F8-7AF0-4986-A9EF-CE69C9289A0C}" sibTransId="{4A35E5E9-D1B3-48B7-B429-B4C13BE85C47}"/>
    <dgm:cxn modelId="{6BD83F99-2BB3-4B70-8BF1-658C5AC676E0}" srcId="{7948FBCA-E615-4348-B933-B9931F3CE52C}" destId="{76CA38AB-6611-45AB-8981-E3565741ED66}" srcOrd="1" destOrd="0" parTransId="{47FF3E5F-2B97-47D1-8A07-E464369CAC92}" sibTransId="{296E7D67-689D-4D25-8597-83D179BF02D9}"/>
    <dgm:cxn modelId="{AC3997BE-376A-4F17-9C96-0DBCFC14FF52}" srcId="{91DF84A2-342A-4C05-BDF4-0BC9AA70EFCD}" destId="{A7225BD4-5B38-4958-9678-8AB50B30D743}" srcOrd="1" destOrd="0" parTransId="{18AEED54-F2A6-4218-8105-53617E256861}" sibTransId="{E72EE308-2195-49D0-9058-3234F9AE476F}"/>
    <dgm:cxn modelId="{2F039DCC-C593-4BF7-9785-75A7AC4AA141}" type="presOf" srcId="{91DF84A2-342A-4C05-BDF4-0BC9AA70EFCD}" destId="{B27A85EC-884E-4BDF-9013-3C2C105F39E1}" srcOrd="0" destOrd="0" presId="urn:microsoft.com/office/officeart/2008/layout/SquareAccentList"/>
    <dgm:cxn modelId="{DC76AAD4-28C6-4E00-8C59-B0FEDD5C4747}" type="presOf" srcId="{C20A09BC-BBB0-4B2A-9249-F21406E601E2}" destId="{F7189A33-B7AB-41F2-8BA8-8309D91594AE}" srcOrd="0" destOrd="0" presId="urn:microsoft.com/office/officeart/2008/layout/SquareAccentList"/>
    <dgm:cxn modelId="{7B4952E4-1FD5-469C-B0DE-4884D28F6784}" srcId="{91DF84A2-342A-4C05-BDF4-0BC9AA70EFCD}" destId="{C20A09BC-BBB0-4B2A-9249-F21406E601E2}" srcOrd="0" destOrd="0" parTransId="{2D3F4B47-F47E-4FBA-BDF5-607A4D4A7161}" sibTransId="{C8192FB3-6248-4951-AEE8-EFBC0BD6D423}"/>
    <dgm:cxn modelId="{8D52C0FE-A38A-4210-807D-67693417A4EB}" type="presOf" srcId="{9A74D45E-FE78-4BEE-84D9-AC6C345BCA60}" destId="{CFA2BB73-56B7-4B27-B373-C76A2A663DBE}" srcOrd="0" destOrd="0" presId="urn:microsoft.com/office/officeart/2008/layout/SquareAccentList"/>
    <dgm:cxn modelId="{9D101247-8E5D-4C35-8FCD-1E8AF707570E}" type="presParOf" srcId="{75231592-0638-4C34-BF1A-D8CDDFEE8D6D}" destId="{56D1569E-3914-4E36-8B8D-5CDAD3D8EB08}" srcOrd="0" destOrd="0" presId="urn:microsoft.com/office/officeart/2008/layout/SquareAccentList"/>
    <dgm:cxn modelId="{23508966-F7A2-4C74-99F1-7186B8270B9A}" type="presParOf" srcId="{56D1569E-3914-4E36-8B8D-5CDAD3D8EB08}" destId="{CFE5AE27-504C-4CE9-ADDD-3E253AB6B096}" srcOrd="0" destOrd="0" presId="urn:microsoft.com/office/officeart/2008/layout/SquareAccentList"/>
    <dgm:cxn modelId="{FD429184-51EA-435E-8AAD-F11277CB9B35}" type="presParOf" srcId="{CFE5AE27-504C-4CE9-ADDD-3E253AB6B096}" destId="{957722FC-3031-4522-A530-631D33EA5608}" srcOrd="0" destOrd="0" presId="urn:microsoft.com/office/officeart/2008/layout/SquareAccentList"/>
    <dgm:cxn modelId="{259BDFC5-478A-4A13-8246-9A177342CBC1}" type="presParOf" srcId="{CFE5AE27-504C-4CE9-ADDD-3E253AB6B096}" destId="{0E918086-C69B-4367-8E7B-06BA20A6FAAD}" srcOrd="1" destOrd="0" presId="urn:microsoft.com/office/officeart/2008/layout/SquareAccentList"/>
    <dgm:cxn modelId="{310B2BEF-C68C-4B7D-940E-B9D61240E725}" type="presParOf" srcId="{CFE5AE27-504C-4CE9-ADDD-3E253AB6B096}" destId="{65D42094-C6BE-4D0A-91DE-65906D526482}" srcOrd="2" destOrd="0" presId="urn:microsoft.com/office/officeart/2008/layout/SquareAccentList"/>
    <dgm:cxn modelId="{25BD77D5-3C29-4A54-8A85-9E76582330F8}" type="presParOf" srcId="{56D1569E-3914-4E36-8B8D-5CDAD3D8EB08}" destId="{B1BEF6A4-DBFD-422A-96BD-6884BC720948}" srcOrd="1" destOrd="0" presId="urn:microsoft.com/office/officeart/2008/layout/SquareAccentList"/>
    <dgm:cxn modelId="{8398C00B-9478-471A-B512-2E5EB922F208}" type="presParOf" srcId="{B1BEF6A4-DBFD-422A-96BD-6884BC720948}" destId="{73847C2D-E7BC-4A1D-8BC4-A205F917EDD6}" srcOrd="0" destOrd="0" presId="urn:microsoft.com/office/officeart/2008/layout/SquareAccentList"/>
    <dgm:cxn modelId="{A3F0EE4D-7BF0-4111-A810-7F5C9C0AD474}" type="presParOf" srcId="{73847C2D-E7BC-4A1D-8BC4-A205F917EDD6}" destId="{55DFBC57-BFD2-4959-924A-54EE8E205099}" srcOrd="0" destOrd="0" presId="urn:microsoft.com/office/officeart/2008/layout/SquareAccentList"/>
    <dgm:cxn modelId="{D0DE6C21-AEAC-4BD2-9B0E-8B473C40434F}" type="presParOf" srcId="{73847C2D-E7BC-4A1D-8BC4-A205F917EDD6}" destId="{CFA2BB73-56B7-4B27-B373-C76A2A663DBE}" srcOrd="1" destOrd="0" presId="urn:microsoft.com/office/officeart/2008/layout/SquareAccentList"/>
    <dgm:cxn modelId="{6BB7561B-CD2A-4DCE-B8C7-9BBB2FD97DF5}" type="presParOf" srcId="{B1BEF6A4-DBFD-422A-96BD-6884BC720948}" destId="{BA2538F7-B1ED-4D6B-B65A-62086CAB9255}" srcOrd="1" destOrd="0" presId="urn:microsoft.com/office/officeart/2008/layout/SquareAccentList"/>
    <dgm:cxn modelId="{7AFD7864-A510-4C3D-8559-A126AD8BE072}" type="presParOf" srcId="{BA2538F7-B1ED-4D6B-B65A-62086CAB9255}" destId="{FDF2F08E-4AAD-4840-B826-F573BD0456F4}" srcOrd="0" destOrd="0" presId="urn:microsoft.com/office/officeart/2008/layout/SquareAccentList"/>
    <dgm:cxn modelId="{89C32B1A-16AC-4258-BCF0-AC4498C96313}" type="presParOf" srcId="{BA2538F7-B1ED-4D6B-B65A-62086CAB9255}" destId="{0583D9AD-0DB4-43CA-B4EF-E92F90BE9F1C}" srcOrd="1" destOrd="0" presId="urn:microsoft.com/office/officeart/2008/layout/SquareAccentList"/>
    <dgm:cxn modelId="{FB0B23A0-242C-4C21-91A3-8BD14F435CD0}" type="presParOf" srcId="{B1BEF6A4-DBFD-422A-96BD-6884BC720948}" destId="{CCA86080-2265-4621-B967-BEAA658BAA87}" srcOrd="2" destOrd="0" presId="urn:microsoft.com/office/officeart/2008/layout/SquareAccentList"/>
    <dgm:cxn modelId="{D6B73ABD-3C9B-455B-9970-92075F874851}" type="presParOf" srcId="{CCA86080-2265-4621-B967-BEAA658BAA87}" destId="{373D384C-F33D-4511-88A3-1517BC73BC55}" srcOrd="0" destOrd="0" presId="urn:microsoft.com/office/officeart/2008/layout/SquareAccentList"/>
    <dgm:cxn modelId="{3415B1E6-A61E-4407-9FD0-95B68D258CBB}" type="presParOf" srcId="{CCA86080-2265-4621-B967-BEAA658BAA87}" destId="{91A3B3E9-E478-464B-9CD8-005E748AE5B8}" srcOrd="1" destOrd="0" presId="urn:microsoft.com/office/officeart/2008/layout/SquareAccentList"/>
    <dgm:cxn modelId="{3A49C841-C027-474B-8FED-1BF87AA863AB}" type="presParOf" srcId="{75231592-0638-4C34-BF1A-D8CDDFEE8D6D}" destId="{53A52F41-5F97-47C0-B438-6A337B0DF863}" srcOrd="1" destOrd="0" presId="urn:microsoft.com/office/officeart/2008/layout/SquareAccentList"/>
    <dgm:cxn modelId="{884CA539-7845-437F-A8CD-FD60AF991E4F}" type="presParOf" srcId="{53A52F41-5F97-47C0-B438-6A337B0DF863}" destId="{83EE8E4A-72D7-411E-BF0C-91D35928B4CD}" srcOrd="0" destOrd="0" presId="urn:microsoft.com/office/officeart/2008/layout/SquareAccentList"/>
    <dgm:cxn modelId="{B981B91A-F784-48D3-ACBA-05ADC01182EF}" type="presParOf" srcId="{83EE8E4A-72D7-411E-BF0C-91D35928B4CD}" destId="{3E5C32CA-D57C-47C4-807D-2B633D947BE0}" srcOrd="0" destOrd="0" presId="urn:microsoft.com/office/officeart/2008/layout/SquareAccentList"/>
    <dgm:cxn modelId="{EAB8E53C-F985-48A4-B054-2BD0D2F80701}" type="presParOf" srcId="{83EE8E4A-72D7-411E-BF0C-91D35928B4CD}" destId="{141A4D1D-5343-4791-BE64-8C4B9E341381}" srcOrd="1" destOrd="0" presId="urn:microsoft.com/office/officeart/2008/layout/SquareAccentList"/>
    <dgm:cxn modelId="{68DF49BE-56FA-42CE-B4B6-F34F7AB23782}" type="presParOf" srcId="{83EE8E4A-72D7-411E-BF0C-91D35928B4CD}" destId="{B27A85EC-884E-4BDF-9013-3C2C105F39E1}" srcOrd="2" destOrd="0" presId="urn:microsoft.com/office/officeart/2008/layout/SquareAccentList"/>
    <dgm:cxn modelId="{72CDBD83-36A7-44B0-8A1B-43D42F805E0F}" type="presParOf" srcId="{53A52F41-5F97-47C0-B438-6A337B0DF863}" destId="{EA95C577-E6D4-4A2E-A608-75D4ACA5720C}" srcOrd="1" destOrd="0" presId="urn:microsoft.com/office/officeart/2008/layout/SquareAccentList"/>
    <dgm:cxn modelId="{9BBAC83A-91F0-44A1-81E6-543FDAB6720B}" type="presParOf" srcId="{EA95C577-E6D4-4A2E-A608-75D4ACA5720C}" destId="{7CB9C8D4-F64C-49B9-80E2-945630372C37}" srcOrd="0" destOrd="0" presId="urn:microsoft.com/office/officeart/2008/layout/SquareAccentList"/>
    <dgm:cxn modelId="{648EAA7D-C64F-43EB-A85A-A7FF12290477}" type="presParOf" srcId="{7CB9C8D4-F64C-49B9-80E2-945630372C37}" destId="{5AC2EAAA-D485-4031-AEAE-151A1993F5A4}" srcOrd="0" destOrd="0" presId="urn:microsoft.com/office/officeart/2008/layout/SquareAccentList"/>
    <dgm:cxn modelId="{C27362C8-67A4-453F-8C11-E4C5B434DE6C}" type="presParOf" srcId="{7CB9C8D4-F64C-49B9-80E2-945630372C37}" destId="{F7189A33-B7AB-41F2-8BA8-8309D91594AE}" srcOrd="1" destOrd="0" presId="urn:microsoft.com/office/officeart/2008/layout/SquareAccentList"/>
    <dgm:cxn modelId="{CD230740-D7BE-4FC3-AAC5-AB967F4F3FFB}" type="presParOf" srcId="{EA95C577-E6D4-4A2E-A608-75D4ACA5720C}" destId="{AC161BEE-44EC-46FE-9ABF-BB5EA34D5313}" srcOrd="1" destOrd="0" presId="urn:microsoft.com/office/officeart/2008/layout/SquareAccentList"/>
    <dgm:cxn modelId="{E4D113F5-F55A-4591-B686-F3EEF4BEDB49}" type="presParOf" srcId="{AC161BEE-44EC-46FE-9ABF-BB5EA34D5313}" destId="{AAD29588-5296-4DAE-9DBF-55B896882C10}" srcOrd="0" destOrd="0" presId="urn:microsoft.com/office/officeart/2008/layout/SquareAccentList"/>
    <dgm:cxn modelId="{DF441125-1EEB-4CDD-9AF7-E215A202F458}" type="presParOf" srcId="{AC161BEE-44EC-46FE-9ABF-BB5EA34D5313}" destId="{84C4B2B3-DFDE-4241-BD16-D16EA11E5FEB}" srcOrd="1" destOrd="0" presId="urn:microsoft.com/office/officeart/2008/layout/SquareAccentList"/>
    <dgm:cxn modelId="{15D93F6D-C5BA-4A65-A8CD-4EBF124D2D97}" type="presParOf" srcId="{EA95C577-E6D4-4A2E-A608-75D4ACA5720C}" destId="{E4D26A0E-A2B2-4E7D-AFCA-3233A9D53DD9}" srcOrd="2" destOrd="0" presId="urn:microsoft.com/office/officeart/2008/layout/SquareAccentList"/>
    <dgm:cxn modelId="{1D993FBD-7B59-4737-953B-E125B8830034}" type="presParOf" srcId="{E4D26A0E-A2B2-4E7D-AFCA-3233A9D53DD9}" destId="{26ACE79D-CF29-4D7A-A168-69C0F00F30A9}" srcOrd="0" destOrd="0" presId="urn:microsoft.com/office/officeart/2008/layout/SquareAccentList"/>
    <dgm:cxn modelId="{6A1D2170-0B4B-449E-BA8A-FBC2AE0D196D}" type="presParOf" srcId="{E4D26A0E-A2B2-4E7D-AFCA-3233A9D53DD9}" destId="{38E67969-DC2D-41DB-8D32-22A1B16C5D03}" srcOrd="1" destOrd="0" presId="urn:microsoft.com/office/officeart/2008/layout/SquareAccent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3151F-2104-4598-921E-BCEB9753DA6B}">
      <dsp:nvSpPr>
        <dsp:cNvPr id="0" name=""/>
        <dsp:cNvSpPr/>
      </dsp:nvSpPr>
      <dsp:spPr>
        <a:xfrm>
          <a:off x="424239" y="0"/>
          <a:ext cx="4808050" cy="315102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46EA55-C8C0-4404-AC2E-BBE981C9485A}">
      <dsp:nvSpPr>
        <dsp:cNvPr id="0" name=""/>
        <dsp:cNvSpPr/>
      </dsp:nvSpPr>
      <dsp:spPr>
        <a:xfrm>
          <a:off x="69" y="945308"/>
          <a:ext cx="2759215" cy="12604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i="0" kern="1200"/>
            <a:t>BT Group PLC </a:t>
          </a:r>
          <a:endParaRPr lang="en-US" sz="3000" kern="1200"/>
        </a:p>
      </dsp:txBody>
      <dsp:txXfrm>
        <a:off x="61597" y="1006836"/>
        <a:ext cx="2636159" cy="1137356"/>
      </dsp:txXfrm>
    </dsp:sp>
    <dsp:sp modelId="{5392968F-B5A7-4B6F-BB2B-629D3C7C9A2E}">
      <dsp:nvSpPr>
        <dsp:cNvPr id="0" name=""/>
        <dsp:cNvSpPr/>
      </dsp:nvSpPr>
      <dsp:spPr>
        <a:xfrm>
          <a:off x="2897245" y="945308"/>
          <a:ext cx="2759215" cy="126041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i="0" kern="1200"/>
            <a:t>SWOT Analysis  report </a:t>
          </a:r>
          <a:endParaRPr lang="en-US" sz="3000" kern="1200"/>
        </a:p>
      </dsp:txBody>
      <dsp:txXfrm>
        <a:off x="2958773" y="1006836"/>
        <a:ext cx="2636159" cy="1137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4BD6C-A201-45B8-996B-E099D58BCD0F}">
      <dsp:nvSpPr>
        <dsp:cNvPr id="0" name=""/>
        <dsp:cNvSpPr/>
      </dsp:nvSpPr>
      <dsp:spPr>
        <a:xfrm>
          <a:off x="0" y="45065"/>
          <a:ext cx="5337486" cy="43173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Prepared by  : Mirabela Laura Dobre  </a:t>
          </a:r>
          <a:endParaRPr lang="en-US" sz="1800" kern="1200"/>
        </a:p>
      </dsp:txBody>
      <dsp:txXfrm>
        <a:off x="21075" y="66140"/>
        <a:ext cx="5295336" cy="389580"/>
      </dsp:txXfrm>
    </dsp:sp>
    <dsp:sp modelId="{0960E1E7-F500-4086-B9F4-CF476FD1F67B}">
      <dsp:nvSpPr>
        <dsp:cNvPr id="0" name=""/>
        <dsp:cNvSpPr/>
      </dsp:nvSpPr>
      <dsp:spPr>
        <a:xfrm>
          <a:off x="0" y="485505"/>
          <a:ext cx="5337486" cy="43173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Student    ID  : 2315966                                                  </a:t>
          </a:r>
          <a:endParaRPr lang="en-US" sz="1800" kern="1200"/>
        </a:p>
      </dsp:txBody>
      <dsp:txXfrm>
        <a:off x="21075" y="506580"/>
        <a:ext cx="5295336" cy="389580"/>
      </dsp:txXfrm>
    </dsp:sp>
    <dsp:sp modelId="{A2FEE93F-D11B-4E36-BF11-BD35E67140E5}">
      <dsp:nvSpPr>
        <dsp:cNvPr id="0" name=""/>
        <dsp:cNvSpPr/>
      </dsp:nvSpPr>
      <dsp:spPr>
        <a:xfrm>
          <a:off x="0" y="969075"/>
          <a:ext cx="5337486" cy="43173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Department  : Business Management</a:t>
          </a:r>
          <a:endParaRPr lang="en-US" sz="1800" kern="1200"/>
        </a:p>
      </dsp:txBody>
      <dsp:txXfrm>
        <a:off x="21075" y="990150"/>
        <a:ext cx="5295336" cy="389580"/>
      </dsp:txXfrm>
    </dsp:sp>
    <dsp:sp modelId="{A0353ACB-75C2-4E5F-8F48-E8C8922BD57C}">
      <dsp:nvSpPr>
        <dsp:cNvPr id="0" name=""/>
        <dsp:cNvSpPr/>
      </dsp:nvSpPr>
      <dsp:spPr>
        <a:xfrm>
          <a:off x="0" y="1452645"/>
          <a:ext cx="5337486" cy="43173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Lecturer         :  Dr. Laila Maazouz</a:t>
          </a:r>
          <a:endParaRPr lang="en-US" sz="1800" kern="1200"/>
        </a:p>
      </dsp:txBody>
      <dsp:txXfrm>
        <a:off x="21075" y="1473720"/>
        <a:ext cx="5295336" cy="389580"/>
      </dsp:txXfrm>
    </dsp:sp>
    <dsp:sp modelId="{C94DD05A-9191-4F2D-984A-ECB695BE4E35}">
      <dsp:nvSpPr>
        <dsp:cNvPr id="0" name=""/>
        <dsp:cNvSpPr/>
      </dsp:nvSpPr>
      <dsp:spPr>
        <a:xfrm>
          <a:off x="0" y="1936215"/>
          <a:ext cx="5337486" cy="43173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Module code: LCBB4007   </a:t>
          </a:r>
          <a:endParaRPr lang="en-US" sz="1800" kern="1200"/>
        </a:p>
      </dsp:txBody>
      <dsp:txXfrm>
        <a:off x="21075" y="1957290"/>
        <a:ext cx="5295336" cy="389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60666A-A795-49CB-AF8E-EE9717404F7B}">
      <dsp:nvSpPr>
        <dsp:cNvPr id="0" name=""/>
        <dsp:cNvSpPr/>
      </dsp:nvSpPr>
      <dsp:spPr>
        <a:xfrm>
          <a:off x="0" y="44081"/>
          <a:ext cx="6545199" cy="86346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Introduction</a:t>
          </a:r>
        </a:p>
      </dsp:txBody>
      <dsp:txXfrm>
        <a:off x="42151" y="86232"/>
        <a:ext cx="6460897" cy="779158"/>
      </dsp:txXfrm>
    </dsp:sp>
    <dsp:sp modelId="{5D44D172-4275-494F-B7D7-5161D3F9056B}">
      <dsp:nvSpPr>
        <dsp:cNvPr id="0" name=""/>
        <dsp:cNvSpPr/>
      </dsp:nvSpPr>
      <dsp:spPr>
        <a:xfrm>
          <a:off x="0" y="1011221"/>
          <a:ext cx="6545199" cy="863460"/>
        </a:xfrm>
        <a:prstGeom prst="roundRect">
          <a:avLst/>
        </a:prstGeom>
        <a:gradFill rotWithShape="0">
          <a:gsLst>
            <a:gs pos="0">
              <a:schemeClr val="accent5">
                <a:hueOff val="-501234"/>
                <a:satOff val="276"/>
                <a:lumOff val="1324"/>
                <a:alphaOff val="0"/>
                <a:tint val="98000"/>
                <a:lumMod val="100000"/>
              </a:schemeClr>
            </a:gs>
            <a:gs pos="100000">
              <a:schemeClr val="accent5">
                <a:hueOff val="-501234"/>
                <a:satOff val="276"/>
                <a:lumOff val="132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Organizational Overview</a:t>
          </a:r>
        </a:p>
      </dsp:txBody>
      <dsp:txXfrm>
        <a:off x="42151" y="1053372"/>
        <a:ext cx="6460897" cy="779158"/>
      </dsp:txXfrm>
    </dsp:sp>
    <dsp:sp modelId="{D9F390CA-685A-4DDD-9E68-4DA016A51E9F}">
      <dsp:nvSpPr>
        <dsp:cNvPr id="0" name=""/>
        <dsp:cNvSpPr/>
      </dsp:nvSpPr>
      <dsp:spPr>
        <a:xfrm>
          <a:off x="0" y="1978361"/>
          <a:ext cx="6545199" cy="86346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SWOT Analysis</a:t>
          </a:r>
        </a:p>
      </dsp:txBody>
      <dsp:txXfrm>
        <a:off x="42151" y="2020512"/>
        <a:ext cx="6460897" cy="779158"/>
      </dsp:txXfrm>
    </dsp:sp>
    <dsp:sp modelId="{3F556F0F-6252-4BB2-B902-298FA1F01721}">
      <dsp:nvSpPr>
        <dsp:cNvPr id="0" name=""/>
        <dsp:cNvSpPr/>
      </dsp:nvSpPr>
      <dsp:spPr>
        <a:xfrm>
          <a:off x="0" y="2945501"/>
          <a:ext cx="6545199" cy="863460"/>
        </a:xfrm>
        <a:prstGeom prst="roundRect">
          <a:avLst/>
        </a:prstGeom>
        <a:gradFill rotWithShape="0">
          <a:gsLst>
            <a:gs pos="0">
              <a:schemeClr val="accent5">
                <a:hueOff val="-1503703"/>
                <a:satOff val="827"/>
                <a:lumOff val="3971"/>
                <a:alphaOff val="0"/>
                <a:tint val="98000"/>
                <a:lumMod val="100000"/>
              </a:schemeClr>
            </a:gs>
            <a:gs pos="100000">
              <a:schemeClr val="accent5">
                <a:hueOff val="-1503703"/>
                <a:satOff val="827"/>
                <a:lumOff val="397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Conclusions</a:t>
          </a:r>
        </a:p>
      </dsp:txBody>
      <dsp:txXfrm>
        <a:off x="42151" y="2987652"/>
        <a:ext cx="6460897" cy="779158"/>
      </dsp:txXfrm>
    </dsp:sp>
    <dsp:sp modelId="{E9C72568-2586-4E2F-B106-05A6EF219780}">
      <dsp:nvSpPr>
        <dsp:cNvPr id="0" name=""/>
        <dsp:cNvSpPr/>
      </dsp:nvSpPr>
      <dsp:spPr>
        <a:xfrm>
          <a:off x="0" y="3912641"/>
          <a:ext cx="6545199" cy="86346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kern="1200"/>
            <a:t>References</a:t>
          </a:r>
          <a:endParaRPr lang="en-US" sz="3600" kern="1200"/>
        </a:p>
      </dsp:txBody>
      <dsp:txXfrm>
        <a:off x="42151" y="3954792"/>
        <a:ext cx="6460897" cy="7791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722FC-3031-4522-A530-631D33EA5608}">
      <dsp:nvSpPr>
        <dsp:cNvPr id="0" name=""/>
        <dsp:cNvSpPr/>
      </dsp:nvSpPr>
      <dsp:spPr>
        <a:xfrm>
          <a:off x="1654" y="505436"/>
          <a:ext cx="2391541" cy="28135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918086-C69B-4367-8E7B-06BA20A6FAAD}">
      <dsp:nvSpPr>
        <dsp:cNvPr id="0" name=""/>
        <dsp:cNvSpPr/>
      </dsp:nvSpPr>
      <dsp:spPr>
        <a:xfrm>
          <a:off x="1654" y="611103"/>
          <a:ext cx="175691" cy="175691"/>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D42094-C6BE-4D0A-91DE-65906D526482}">
      <dsp:nvSpPr>
        <dsp:cNvPr id="0" name=""/>
        <dsp:cNvSpPr/>
      </dsp:nvSpPr>
      <dsp:spPr>
        <a:xfrm>
          <a:off x="1654" y="0"/>
          <a:ext cx="2391541" cy="505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GB" sz="2000" b="1" i="0" kern="1200" dirty="0">
              <a:solidFill>
                <a:srgbClr val="FFFF00"/>
              </a:solidFill>
              <a:effectLst/>
              <a:latin typeface="Arial" panose="020B0604020202020204" pitchFamily="34" charset="0"/>
            </a:rPr>
            <a:t>Internal strategic </a:t>
          </a:r>
          <a:r>
            <a:rPr lang="en-GB" sz="2000" b="1" i="0" kern="1200" dirty="0" err="1">
              <a:solidFill>
                <a:srgbClr val="FFFF00"/>
              </a:solidFill>
              <a:effectLst/>
              <a:latin typeface="Arial" panose="020B0604020202020204" pitchFamily="34" charset="0"/>
            </a:rPr>
            <a:t>strategic</a:t>
          </a:r>
          <a:r>
            <a:rPr lang="en-GB" sz="2000" b="1" i="0" kern="1200" dirty="0">
              <a:effectLst/>
              <a:latin typeface="Arial" panose="020B0604020202020204" pitchFamily="34" charset="0"/>
            </a:rPr>
            <a:t> </a:t>
          </a:r>
          <a:endParaRPr lang="en-US" sz="2000" kern="1200" dirty="0"/>
        </a:p>
      </dsp:txBody>
      <dsp:txXfrm>
        <a:off x="1654" y="0"/>
        <a:ext cx="2391541" cy="505436"/>
      </dsp:txXfrm>
    </dsp:sp>
    <dsp:sp modelId="{55DFBC57-BFD2-4959-924A-54EE8E205099}">
      <dsp:nvSpPr>
        <dsp:cNvPr id="0" name=""/>
        <dsp:cNvSpPr/>
      </dsp:nvSpPr>
      <dsp:spPr>
        <a:xfrm>
          <a:off x="1113552" y="1020634"/>
          <a:ext cx="175686" cy="175686"/>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FA2BB73-56B7-4B27-B373-C76A2A663DBE}">
      <dsp:nvSpPr>
        <dsp:cNvPr id="0" name=""/>
        <dsp:cNvSpPr/>
      </dsp:nvSpPr>
      <dsp:spPr>
        <a:xfrm>
          <a:off x="1280960" y="903714"/>
          <a:ext cx="2224133" cy="409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rgbClr val="FFFF00"/>
              </a:solidFill>
              <a:effectLst/>
              <a:latin typeface="Arial" panose="020B0604020202020204" pitchFamily="34" charset="0"/>
            </a:rPr>
            <a:t>Strengths</a:t>
          </a:r>
          <a:endParaRPr lang="en-US" sz="1800" kern="1200" dirty="0"/>
        </a:p>
      </dsp:txBody>
      <dsp:txXfrm>
        <a:off x="1280960" y="903714"/>
        <a:ext cx="2224133" cy="409526"/>
      </dsp:txXfrm>
    </dsp:sp>
    <dsp:sp modelId="{FDF2F08E-4AAD-4840-B826-F573BD0456F4}">
      <dsp:nvSpPr>
        <dsp:cNvPr id="0" name=""/>
        <dsp:cNvSpPr/>
      </dsp:nvSpPr>
      <dsp:spPr>
        <a:xfrm>
          <a:off x="1113552" y="1430161"/>
          <a:ext cx="175686" cy="175686"/>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83D9AD-0DB4-43CA-B4EF-E92F90BE9F1C}">
      <dsp:nvSpPr>
        <dsp:cNvPr id="0" name=""/>
        <dsp:cNvSpPr/>
      </dsp:nvSpPr>
      <dsp:spPr>
        <a:xfrm>
          <a:off x="1280960" y="1313241"/>
          <a:ext cx="2224133" cy="409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rgbClr val="FFFF00"/>
              </a:solidFill>
              <a:effectLst/>
              <a:latin typeface="Arial" panose="020B0604020202020204" pitchFamily="34" charset="0"/>
            </a:rPr>
            <a:t>Weaknesses</a:t>
          </a:r>
          <a:endParaRPr lang="en-US" sz="1800" kern="1200" dirty="0"/>
        </a:p>
      </dsp:txBody>
      <dsp:txXfrm>
        <a:off x="1280960" y="1313241"/>
        <a:ext cx="2224133" cy="409526"/>
      </dsp:txXfrm>
    </dsp:sp>
    <dsp:sp modelId="{373D384C-F33D-4511-88A3-1517BC73BC55}">
      <dsp:nvSpPr>
        <dsp:cNvPr id="0" name=""/>
        <dsp:cNvSpPr/>
      </dsp:nvSpPr>
      <dsp:spPr>
        <a:xfrm>
          <a:off x="0" y="1832735"/>
          <a:ext cx="2399483" cy="403354"/>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A3B3E9-E478-464B-9CD8-005E748AE5B8}">
      <dsp:nvSpPr>
        <dsp:cNvPr id="0" name=""/>
        <dsp:cNvSpPr/>
      </dsp:nvSpPr>
      <dsp:spPr>
        <a:xfrm>
          <a:off x="1280960" y="1722767"/>
          <a:ext cx="2224133" cy="409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endParaRPr lang="en-US" sz="1400" kern="1200" dirty="0"/>
        </a:p>
      </dsp:txBody>
      <dsp:txXfrm>
        <a:off x="1280960" y="1722767"/>
        <a:ext cx="2224133" cy="409526"/>
      </dsp:txXfrm>
    </dsp:sp>
    <dsp:sp modelId="{3E5C32CA-D57C-47C4-807D-2B633D947BE0}">
      <dsp:nvSpPr>
        <dsp:cNvPr id="0" name=""/>
        <dsp:cNvSpPr/>
      </dsp:nvSpPr>
      <dsp:spPr>
        <a:xfrm>
          <a:off x="3624670" y="505436"/>
          <a:ext cx="2391541" cy="281357"/>
        </a:xfrm>
        <a:prstGeom prst="rect">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1A4D1D-5343-4791-BE64-8C4B9E341381}">
      <dsp:nvSpPr>
        <dsp:cNvPr id="0" name=""/>
        <dsp:cNvSpPr/>
      </dsp:nvSpPr>
      <dsp:spPr>
        <a:xfrm>
          <a:off x="3624670" y="611103"/>
          <a:ext cx="175691" cy="175691"/>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7A85EC-884E-4BDF-9013-3C2C105F39E1}">
      <dsp:nvSpPr>
        <dsp:cNvPr id="0" name=""/>
        <dsp:cNvSpPr/>
      </dsp:nvSpPr>
      <dsp:spPr>
        <a:xfrm>
          <a:off x="3624670" y="0"/>
          <a:ext cx="2391541" cy="505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25400" rIns="38100" bIns="25400" numCol="1" spcCol="1270" anchor="ctr" anchorCtr="0">
          <a:noAutofit/>
        </a:bodyPr>
        <a:lstStyle/>
        <a:p>
          <a:pPr marL="0" lvl="0" indent="0" algn="l" defTabSz="889000">
            <a:lnSpc>
              <a:spcPct val="90000"/>
            </a:lnSpc>
            <a:spcBef>
              <a:spcPct val="0"/>
            </a:spcBef>
            <a:spcAft>
              <a:spcPct val="35000"/>
            </a:spcAft>
            <a:buNone/>
          </a:pPr>
          <a:r>
            <a:rPr lang="en-GB" sz="2000" b="1" kern="1200" dirty="0">
              <a:solidFill>
                <a:srgbClr val="00B050"/>
              </a:solidFill>
              <a:latin typeface="Arial" panose="020B0604020202020204" pitchFamily="34" charset="0"/>
            </a:rPr>
            <a:t>External strategic factors</a:t>
          </a:r>
          <a:endParaRPr lang="en-US" sz="2000" kern="1200" dirty="0"/>
        </a:p>
      </dsp:txBody>
      <dsp:txXfrm>
        <a:off x="3624670" y="0"/>
        <a:ext cx="2391541" cy="505436"/>
      </dsp:txXfrm>
    </dsp:sp>
    <dsp:sp modelId="{5AC2EAAA-D485-4031-AEAE-151A1993F5A4}">
      <dsp:nvSpPr>
        <dsp:cNvPr id="0" name=""/>
        <dsp:cNvSpPr/>
      </dsp:nvSpPr>
      <dsp:spPr>
        <a:xfrm>
          <a:off x="4731586" y="1020634"/>
          <a:ext cx="175686" cy="175686"/>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7189A33-B7AB-41F2-8BA8-8309D91594AE}">
      <dsp:nvSpPr>
        <dsp:cNvPr id="0" name=""/>
        <dsp:cNvSpPr/>
      </dsp:nvSpPr>
      <dsp:spPr>
        <a:xfrm>
          <a:off x="4898994" y="903714"/>
          <a:ext cx="2224133" cy="409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rgbClr val="00B050"/>
              </a:solidFill>
              <a:effectLst/>
              <a:latin typeface="Arial" panose="020B0604020202020204" pitchFamily="34" charset="0"/>
            </a:rPr>
            <a:t>Opportunities</a:t>
          </a:r>
          <a:endParaRPr lang="en-US" sz="1800" kern="1200" dirty="0"/>
        </a:p>
      </dsp:txBody>
      <dsp:txXfrm>
        <a:off x="4898994" y="903714"/>
        <a:ext cx="2224133" cy="409526"/>
      </dsp:txXfrm>
    </dsp:sp>
    <dsp:sp modelId="{AAD29588-5296-4DAE-9DBF-55B896882C10}">
      <dsp:nvSpPr>
        <dsp:cNvPr id="0" name=""/>
        <dsp:cNvSpPr/>
      </dsp:nvSpPr>
      <dsp:spPr>
        <a:xfrm>
          <a:off x="4731586" y="1430161"/>
          <a:ext cx="175686" cy="175686"/>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C4B2B3-DFDE-4241-BD16-D16EA11E5FEB}">
      <dsp:nvSpPr>
        <dsp:cNvPr id="0" name=""/>
        <dsp:cNvSpPr/>
      </dsp:nvSpPr>
      <dsp:spPr>
        <a:xfrm>
          <a:off x="4898994" y="1313241"/>
          <a:ext cx="2224133" cy="409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b="1" i="0" kern="1200" dirty="0">
              <a:solidFill>
                <a:srgbClr val="00B050"/>
              </a:solidFill>
              <a:effectLst/>
              <a:latin typeface="Arial" panose="020B0604020202020204" pitchFamily="34" charset="0"/>
            </a:rPr>
            <a:t>Threats</a:t>
          </a:r>
          <a:endParaRPr lang="en-US" sz="1800" kern="1200" dirty="0"/>
        </a:p>
      </dsp:txBody>
      <dsp:txXfrm>
        <a:off x="4898994" y="1313241"/>
        <a:ext cx="2224133" cy="409526"/>
      </dsp:txXfrm>
    </dsp:sp>
    <dsp:sp modelId="{26ACE79D-CF29-4D7A-A168-69C0F00F30A9}">
      <dsp:nvSpPr>
        <dsp:cNvPr id="0" name=""/>
        <dsp:cNvSpPr/>
      </dsp:nvSpPr>
      <dsp:spPr>
        <a:xfrm>
          <a:off x="3642300" y="1809033"/>
          <a:ext cx="2389518" cy="389202"/>
        </a:xfrm>
        <a:prstGeom prst="rect">
          <a:avLst/>
        </a:prstGeom>
        <a:solidFill>
          <a:schemeClr val="l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E67969-DC2D-41DB-8D32-22A1B16C5D03}">
      <dsp:nvSpPr>
        <dsp:cNvPr id="0" name=""/>
        <dsp:cNvSpPr/>
      </dsp:nvSpPr>
      <dsp:spPr>
        <a:xfrm>
          <a:off x="4898994" y="1722767"/>
          <a:ext cx="2224133" cy="409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90000"/>
            </a:lnSpc>
            <a:spcBef>
              <a:spcPct val="0"/>
            </a:spcBef>
            <a:spcAft>
              <a:spcPct val="35000"/>
            </a:spcAft>
            <a:buNone/>
          </a:pPr>
          <a:endParaRPr lang="en-US" sz="1400" kern="1200" dirty="0"/>
        </a:p>
      </dsp:txBody>
      <dsp:txXfrm>
        <a:off x="4898994" y="1722767"/>
        <a:ext cx="2224133" cy="40952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FB0B6D-7525-EB40-8527-94865132C865}" type="datetimeFigureOut">
              <a:rPr lang="en-US" smtClean="0"/>
              <a:t>4/11/2024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52DF6-2D3E-164A-8246-ADCF88131CA2}" type="slidenum">
              <a:rPr lang="en-US" smtClean="0"/>
              <a:t>‹#›</a:t>
            </a:fld>
            <a:endParaRPr lang="en-US"/>
          </a:p>
        </p:txBody>
      </p:sp>
    </p:spTree>
    <p:extLst>
      <p:ext uri="{BB962C8B-B14F-4D97-AF65-F5344CB8AC3E}">
        <p14:creationId xmlns:p14="http://schemas.microsoft.com/office/powerpoint/2010/main" val="2713089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rPr>
              <a:t>History and Founding of BT</a:t>
            </a:r>
          </a:p>
          <a:p>
            <a:r>
              <a:rPr lang="en-GB" sz="1800" dirty="0">
                <a:effectLst/>
                <a:latin typeface="Arial" panose="020B0604020202020204" pitchFamily="34" charset="0"/>
                <a:ea typeface="Arial" panose="020B0604020202020204" pitchFamily="34" charset="0"/>
              </a:rPr>
              <a:t>To oversee the early British telegraph network, the Post Office Telegraphs department merged to become the British Telegraph Company (BT Group) in 1846. The privatisation and subsequent transformation into a public company known as British Telecom took place in 1984 in compliance with the British Telecommunications Act (BT, 2022). British Telecommunications (BT) was an early adopter of digital mobile network technology in the UK after purchasing </a:t>
            </a:r>
            <a:r>
              <a:rPr lang="en-GB" sz="1800" dirty="0" err="1">
                <a:effectLst/>
                <a:latin typeface="Arial" panose="020B0604020202020204" pitchFamily="34" charset="0"/>
                <a:ea typeface="Arial" panose="020B0604020202020204" pitchFamily="34" charset="0"/>
              </a:rPr>
              <a:t>Cellnet</a:t>
            </a:r>
            <a:r>
              <a:rPr lang="en-GB" sz="1800" dirty="0">
                <a:effectLst/>
                <a:latin typeface="Arial" panose="020B0604020202020204" pitchFamily="34" charset="0"/>
                <a:ea typeface="Arial" panose="020B0604020202020204" pitchFamily="34" charset="0"/>
              </a:rPr>
              <a:t> in 1991.</a:t>
            </a:r>
          </a:p>
          <a:p>
            <a:endParaRPr lang="en-GB" sz="1800" dirty="0">
              <a:effectLst/>
              <a:latin typeface="Arial" panose="020B0604020202020204" pitchFamily="34" charset="0"/>
              <a:ea typeface="Arial" panose="020B0604020202020204" pitchFamily="34" charset="0"/>
            </a:endParaRPr>
          </a:p>
          <a:p>
            <a:r>
              <a:rPr lang="en-GB" sz="1800" b="1" dirty="0">
                <a:effectLst/>
                <a:latin typeface="Arial" panose="020B0604020202020204" pitchFamily="34" charset="0"/>
              </a:rPr>
              <a:t>Products and Services Offered  </a:t>
            </a:r>
          </a:p>
          <a:p>
            <a:r>
              <a:rPr lang="en-GB" sz="1800" dirty="0">
                <a:effectLst/>
                <a:latin typeface="Arial" panose="020B0604020202020204" pitchFamily="34" charset="0"/>
                <a:ea typeface="Arial" panose="020B0604020202020204" pitchFamily="34" charset="0"/>
              </a:rPr>
              <a:t>For both business and personal use, Broadband Technology (BT) offers a wide range of mobile and fixed communication solutions. Customers may get mobile phone plans, broadband internet, television bundle offers, and landline phone services here. BT Sport is a vital platform that covers a variety of sports, including football from the Premier League (Khan, 2022). Globally, BT Business serves large corporations and government agencies by way of connection solutions, network services, IT systems, security, and support. The operation and rental of broadband infrastructure and fixed network components to other telecom carriers is also the responsibility of the wholesale divisions.</a:t>
            </a:r>
          </a:p>
          <a:p>
            <a:endParaRPr lang="en-GB" sz="1800" dirty="0">
              <a:effectLst/>
              <a:latin typeface="Arial" panose="020B0604020202020204" pitchFamily="34" charset="0"/>
              <a:ea typeface="Arial" panose="020B0604020202020204" pitchFamily="34" charset="0"/>
            </a:endParaRPr>
          </a:p>
          <a:p>
            <a:r>
              <a:rPr lang="en-GB" sz="1800" b="1" dirty="0">
                <a:effectLst/>
                <a:latin typeface="Arial" panose="020B0604020202020204" pitchFamily="34" charset="0"/>
              </a:rPr>
              <a:t>Market Position and Competitors</a:t>
            </a:r>
          </a:p>
          <a:p>
            <a:r>
              <a:rPr lang="en-GB" sz="1800" dirty="0">
                <a:effectLst/>
                <a:latin typeface="Arial" panose="020B0604020202020204" pitchFamily="34" charset="0"/>
                <a:ea typeface="Arial" panose="020B0604020202020204" pitchFamily="34" charset="0"/>
              </a:rPr>
              <a:t>In the United Kingdom, BT Group maintains the largest share in the fixed-line telephone and broadband markets. Among the most formidable rivals are mobile network providers like EE, O2, and Three (Sutherland, 2020). In terms of internet and connectivity, Virgin Media, Sky, and Vodafone are among the other rivals. In addition, BT faces competition in the global telecoms industry from other large multinational businesses including Verizon, AT&amp;T, Nokia, Deutsche Telekom, and NTT.</a:t>
            </a:r>
          </a:p>
          <a:p>
            <a:endParaRPr lang="en-GB" sz="1800" dirty="0">
              <a:effectLst/>
              <a:latin typeface="Arial" panose="020B0604020202020204" pitchFamily="34" charset="0"/>
              <a:ea typeface="Arial" panose="020B0604020202020204" pitchFamily="34" charset="0"/>
            </a:endParaRPr>
          </a:p>
          <a:p>
            <a:r>
              <a:rPr lang="en-GB" sz="1800" b="1" dirty="0">
                <a:effectLst/>
                <a:latin typeface="Arial" panose="020B0604020202020204" pitchFamily="34" charset="0"/>
              </a:rPr>
              <a:t>Revenue Streams and Financial Performance</a:t>
            </a:r>
          </a:p>
          <a:p>
            <a:r>
              <a:rPr lang="en-GB" sz="1800" dirty="0">
                <a:effectLst/>
                <a:latin typeface="Arial" panose="020B0604020202020204" pitchFamily="34" charset="0"/>
                <a:ea typeface="Arial" panose="020B0604020202020204" pitchFamily="34" charset="0"/>
              </a:rPr>
              <a:t>Total revenue for BT in the fiscal year 2021 was £23.39 billion, with profitability of £1.96 billion (Statista, 2023). Demand for communication infrastructure increased, although development slowed in some areas due to the global epidemic. A growing number of BT customers are choosing services with more capacity, thus the company has invested heavily in expanding its fibre internet network. Worldwide, the firm employs some 100,000 people in various capacities, including full-time employees and independent contractors. Both the consumer and business sectors contribute to the BT Group's bottom line. The Global division generates around 40% of the total revenue by offering services related to international networking and outsourcing. The consumer sector accounts for almost 30% of total income; this comprises residentially marketed fixed-line telephones, broadband internet, television, and mobile phone services. The company's income has been steadily climbing for a number of years, with BT expecting that number to rise from £22.9 billion in 2019 to £23.4 billion in 2021 (Statista, 2023). Nevertheless, in 2020, profits dropped from £2.35 billion to £1.67 billion due to commercial clients cutting back on expenditure due to the pandemic. Regaining profitability in 2021 is a testament to the company's resiliency and capacity to recover. Stringent cost controls and ongoing investment in network infrastructure have allowed BT to maintain a solid position in a competitive industry.</a:t>
            </a:r>
          </a:p>
          <a:p>
            <a:endParaRPr lang="en-US" dirty="0"/>
          </a:p>
        </p:txBody>
      </p:sp>
      <p:sp>
        <p:nvSpPr>
          <p:cNvPr id="4" name="Slide Number Placeholder 3"/>
          <p:cNvSpPr>
            <a:spLocks noGrp="1"/>
          </p:cNvSpPr>
          <p:nvPr>
            <p:ph type="sldNum" sz="quarter" idx="5"/>
          </p:nvPr>
        </p:nvSpPr>
        <p:spPr/>
        <p:txBody>
          <a:bodyPr/>
          <a:lstStyle/>
          <a:p>
            <a:fld id="{38052DF6-2D3E-164A-8246-ADCF88131CA2}" type="slidenum">
              <a:rPr lang="en-US" smtClean="0"/>
              <a:t>4</a:t>
            </a:fld>
            <a:endParaRPr lang="en-US"/>
          </a:p>
        </p:txBody>
      </p:sp>
    </p:spTree>
    <p:extLst>
      <p:ext uri="{BB962C8B-B14F-4D97-AF65-F5344CB8AC3E}">
        <p14:creationId xmlns:p14="http://schemas.microsoft.com/office/powerpoint/2010/main" val="20082537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4/11/2024</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eg"/><Relationship Id="rId13" Type="http://schemas.microsoft.com/office/2007/relationships/diagramDrawing" Target="../diagrams/drawing2.xml"/><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QuickStyle" Target="../diagrams/quickStyle2.xml"/><Relationship Id="rId5" Type="http://schemas.openxmlformats.org/officeDocument/2006/relationships/diagramQuickStyle" Target="../diagrams/quickStyle1.xml"/><Relationship Id="rId10" Type="http://schemas.openxmlformats.org/officeDocument/2006/relationships/diagramLayout" Target="../diagrams/layout2.xml"/><Relationship Id="rId4" Type="http://schemas.openxmlformats.org/officeDocument/2006/relationships/diagramLayout" Target="../diagrams/layout1.xml"/><Relationship Id="rId9" Type="http://schemas.openxmlformats.org/officeDocument/2006/relationships/diagramData" Target="../diagrams/data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4" name="Rectangle 333">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336" name="Picture 335">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a:extLst>
              <a:ext uri="{FF2B5EF4-FFF2-40B4-BE49-F238E27FC236}">
                <a16:creationId xmlns:a16="http://schemas.microsoft.com/office/drawing/2014/main" id="{65D69613-588A-B1F3-31D9-92FA2FCAA134}"/>
              </a:ext>
            </a:extLst>
          </p:cNvPr>
          <p:cNvSpPr>
            <a:spLocks noGrp="1"/>
          </p:cNvSpPr>
          <p:nvPr>
            <p:ph type="ctrTitle"/>
          </p:nvPr>
        </p:nvSpPr>
        <p:spPr>
          <a:xfrm>
            <a:off x="486876" y="2032000"/>
            <a:ext cx="4513792" cy="2819398"/>
          </a:xfrm>
        </p:spPr>
        <p:txBody>
          <a:bodyPr>
            <a:normAutofit/>
          </a:bodyPr>
          <a:lstStyle/>
          <a:p>
            <a:r>
              <a:rPr lang="en-US" dirty="0">
                <a:solidFill>
                  <a:srgbClr val="FFFFFF"/>
                </a:solidFill>
              </a:rPr>
              <a:t> </a:t>
            </a:r>
          </a:p>
        </p:txBody>
      </p:sp>
      <p:graphicFrame>
        <p:nvGraphicFramePr>
          <p:cNvPr id="16" name="Diagram 15">
            <a:extLst>
              <a:ext uri="{FF2B5EF4-FFF2-40B4-BE49-F238E27FC236}">
                <a16:creationId xmlns:a16="http://schemas.microsoft.com/office/drawing/2014/main" id="{F1433639-05D7-32AB-B04A-7F34B5A58567}"/>
              </a:ext>
            </a:extLst>
          </p:cNvPr>
          <p:cNvGraphicFramePr/>
          <p:nvPr>
            <p:extLst>
              <p:ext uri="{D42A27DB-BD31-4B8C-83A1-F6EECF244321}">
                <p14:modId xmlns:p14="http://schemas.microsoft.com/office/powerpoint/2010/main" val="2553563227"/>
              </p:ext>
            </p:extLst>
          </p:nvPr>
        </p:nvGraphicFramePr>
        <p:xfrm>
          <a:off x="167756" y="-69385"/>
          <a:ext cx="5656530" cy="31510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useBgFill="1">
        <p:nvSpPr>
          <p:cNvPr id="333"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335"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7" name="Group 336">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38" name="Straight Connector 337">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8" name="Straight Connector 347">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9" name="Straight Connector 348">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0" name="Straight Connector 349">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1" name="Straight Connector 350">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2" name="Straight Connector 351">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14" name="Picture 13" descr="A colorful dots on a white background&#10;&#10;Description automatically generated">
            <a:extLst>
              <a:ext uri="{FF2B5EF4-FFF2-40B4-BE49-F238E27FC236}">
                <a16:creationId xmlns:a16="http://schemas.microsoft.com/office/drawing/2014/main" id="{B72E085C-FE66-C4EF-2ECC-63C6830AACCE}"/>
              </a:ext>
            </a:extLst>
          </p:cNvPr>
          <p:cNvPicPr>
            <a:picLocks noChangeAspect="1"/>
          </p:cNvPicPr>
          <p:nvPr/>
        </p:nvPicPr>
        <p:blipFill rotWithShape="1">
          <a:blip r:embed="rId8"/>
          <a:srcRect t="18773"/>
          <a:stretch/>
        </p:blipFill>
        <p:spPr>
          <a:xfrm>
            <a:off x="6664679" y="2598289"/>
            <a:ext cx="5124328" cy="2882419"/>
          </a:xfrm>
          <a:prstGeom prst="rect">
            <a:avLst/>
          </a:prstGeom>
        </p:spPr>
      </p:pic>
      <p:graphicFrame>
        <p:nvGraphicFramePr>
          <p:cNvPr id="13" name="Diagram 12">
            <a:extLst>
              <a:ext uri="{FF2B5EF4-FFF2-40B4-BE49-F238E27FC236}">
                <a16:creationId xmlns:a16="http://schemas.microsoft.com/office/drawing/2014/main" id="{CE7FE732-D8EA-06FC-21DE-35F376AD4957}"/>
              </a:ext>
            </a:extLst>
          </p:cNvPr>
          <p:cNvGraphicFramePr/>
          <p:nvPr>
            <p:extLst>
              <p:ext uri="{D42A27DB-BD31-4B8C-83A1-F6EECF244321}">
                <p14:modId xmlns:p14="http://schemas.microsoft.com/office/powerpoint/2010/main" val="1321183547"/>
              </p:ext>
            </p:extLst>
          </p:nvPr>
        </p:nvGraphicFramePr>
        <p:xfrm>
          <a:off x="187133" y="4467817"/>
          <a:ext cx="5337487" cy="236988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3276646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45D8A56-E324-02EB-B55D-F202F718D7B7}"/>
              </a:ext>
            </a:extLst>
          </p:cNvPr>
          <p:cNvSpPr>
            <a:spLocks noGrp="1"/>
          </p:cNvSpPr>
          <p:nvPr>
            <p:ph type="title"/>
          </p:nvPr>
        </p:nvSpPr>
        <p:spPr>
          <a:xfrm>
            <a:off x="685801" y="643466"/>
            <a:ext cx="3127442" cy="4995333"/>
          </a:xfrm>
        </p:spPr>
        <p:txBody>
          <a:bodyPr>
            <a:normAutofit/>
          </a:bodyPr>
          <a:lstStyle/>
          <a:p>
            <a:r>
              <a:rPr lang="en-US" b="1" dirty="0">
                <a:solidFill>
                  <a:srgbClr val="FFFFFF"/>
                </a:solidFill>
              </a:rPr>
              <a:t>Table of contents</a:t>
            </a:r>
          </a:p>
        </p:txBody>
      </p:sp>
      <p:graphicFrame>
        <p:nvGraphicFramePr>
          <p:cNvPr id="5" name="Content Placeholder 2">
            <a:extLst>
              <a:ext uri="{FF2B5EF4-FFF2-40B4-BE49-F238E27FC236}">
                <a16:creationId xmlns:a16="http://schemas.microsoft.com/office/drawing/2014/main" id="{7118DF19-8582-A745-1756-67BF0C834C0B}"/>
              </a:ext>
            </a:extLst>
          </p:cNvPr>
          <p:cNvGraphicFramePr>
            <a:graphicFrameLocks noGrp="1"/>
          </p:cNvGraphicFramePr>
          <p:nvPr>
            <p:ph idx="1"/>
            <p:extLst>
              <p:ext uri="{D42A27DB-BD31-4B8C-83A1-F6EECF244321}">
                <p14:modId xmlns:p14="http://schemas.microsoft.com/office/powerpoint/2010/main" val="3402202755"/>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410826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F187C-FC1E-2F02-9775-855572AD0E0B}"/>
              </a:ext>
            </a:extLst>
          </p:cNvPr>
          <p:cNvSpPr>
            <a:spLocks noGrp="1"/>
          </p:cNvSpPr>
          <p:nvPr>
            <p:ph type="title"/>
          </p:nvPr>
        </p:nvSpPr>
        <p:spPr>
          <a:xfrm>
            <a:off x="546537" y="1479458"/>
            <a:ext cx="3798652" cy="3005847"/>
          </a:xfrm>
        </p:spPr>
        <p:txBody>
          <a:bodyPr>
            <a:normAutofit/>
            <a:scene3d>
              <a:camera prst="orthographicFront"/>
              <a:lightRig rig="threePt" dir="t"/>
            </a:scene3d>
            <a:sp3d prstMaterial="metal"/>
          </a:bodyPr>
          <a:lstStyle/>
          <a:p>
            <a:pPr algn="r"/>
            <a:r>
              <a:rPr lang="en-GB" b="1" dirty="0">
                <a:latin typeface="Arial" panose="020B0604020202020204" pitchFamily="34" charset="0"/>
                <a:cs typeface="Arial" panose="020B0604020202020204" pitchFamily="34" charset="0"/>
              </a:rPr>
              <a:t> INTRODUCTION</a:t>
            </a:r>
            <a:endParaRPr lang="en-US" b="1" dirty="0">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B78EA1-4170-2C4E-C8FF-4E082213A191}"/>
              </a:ext>
            </a:extLst>
          </p:cNvPr>
          <p:cNvSpPr>
            <a:spLocks noGrp="1"/>
          </p:cNvSpPr>
          <p:nvPr>
            <p:ph idx="1"/>
          </p:nvPr>
        </p:nvSpPr>
        <p:spPr>
          <a:xfrm>
            <a:off x="4988658" y="1150076"/>
            <a:ext cx="6517543" cy="4557849"/>
          </a:xfrm>
        </p:spPr>
        <p:txBody>
          <a:bodyPr>
            <a:noAutofit/>
          </a:bodyPr>
          <a:lstStyle/>
          <a:p>
            <a:pPr>
              <a:lnSpc>
                <a:spcPct val="90000"/>
              </a:lnSpc>
              <a:buFont typeface="Wingdings" panose="05000000000000000000" pitchFamily="2" charset="2"/>
              <a:buChar char="q"/>
            </a:pPr>
            <a:r>
              <a:rPr lang="en-US" dirty="0"/>
              <a:t>Among the world's most prosperous and prominent telecommunications service providers, BT Group PLC ranks high in terms of revenue. </a:t>
            </a:r>
            <a:r>
              <a:rPr lang="en-GB" dirty="0"/>
              <a:t> </a:t>
            </a:r>
          </a:p>
          <a:p>
            <a:pPr>
              <a:lnSpc>
                <a:spcPct val="90000"/>
              </a:lnSpc>
              <a:buFont typeface="Wingdings" panose="05000000000000000000" pitchFamily="2" charset="2"/>
              <a:buChar char="q"/>
            </a:pPr>
            <a:r>
              <a:rPr lang="en-US" dirty="0"/>
              <a:t>BT is a global company that serves clients in over 180 countries with fixed-line, internet, mobile, and television services, in addition to business solutions (Jolly, 2023). </a:t>
            </a:r>
            <a:endParaRPr lang="en-GB" dirty="0"/>
          </a:p>
          <a:p>
            <a:pPr>
              <a:lnSpc>
                <a:spcPct val="90000"/>
              </a:lnSpc>
              <a:buFont typeface="Wingdings" panose="05000000000000000000" pitchFamily="2" charset="2"/>
              <a:buChar char="q"/>
            </a:pPr>
            <a:r>
              <a:rPr lang="en-US" dirty="0"/>
              <a:t>It will focus on BT since it offers a fascinating case study of a large British multinational firm that participates in a rapidly evolving telecommunications sector.</a:t>
            </a:r>
            <a:endParaRPr lang="en-GB" dirty="0"/>
          </a:p>
          <a:p>
            <a:pPr>
              <a:lnSpc>
                <a:spcPct val="90000"/>
              </a:lnSpc>
              <a:buFont typeface="Wingdings" panose="05000000000000000000" pitchFamily="2" charset="2"/>
              <a:buChar char="q"/>
            </a:pPr>
            <a:r>
              <a:rPr lang="en-US" dirty="0"/>
              <a:t> The communications business is now undergoing significant change due to new technologies and changing customer demands. </a:t>
            </a:r>
            <a:endParaRPr lang="en-GB" dirty="0"/>
          </a:p>
          <a:p>
            <a:pPr>
              <a:lnSpc>
                <a:spcPct val="90000"/>
              </a:lnSpc>
              <a:buFont typeface="Wingdings" panose="05000000000000000000" pitchFamily="2" charset="2"/>
              <a:buChar char="q"/>
            </a:pPr>
            <a:r>
              <a:rPr lang="en-US" dirty="0"/>
              <a:t>As part of its report, this will provide a high-level overview of BT and use a SWOT analysis to look at the company's internal opportunities and threats, strengths and weaknesses. </a:t>
            </a:r>
            <a:endParaRPr lang="en-GB" dirty="0"/>
          </a:p>
          <a:p>
            <a:pPr>
              <a:lnSpc>
                <a:spcPct val="90000"/>
              </a:lnSpc>
              <a:buFont typeface="Wingdings" panose="05000000000000000000" pitchFamily="2" charset="2"/>
              <a:buChar char="q"/>
            </a:pPr>
            <a:r>
              <a:rPr lang="en-US" dirty="0"/>
              <a:t>A summary of the key findings will be presented at the end. Part one of this report is an introduction; part two is a business overview; part three is a SWOT analysis; and part four is the conclusion.</a:t>
            </a:r>
          </a:p>
        </p:txBody>
      </p:sp>
      <p:sp>
        <p:nvSpPr>
          <p:cNvPr id="5" name="TextBox 4">
            <a:extLst>
              <a:ext uri="{FF2B5EF4-FFF2-40B4-BE49-F238E27FC236}">
                <a16:creationId xmlns:a16="http://schemas.microsoft.com/office/drawing/2014/main" id="{650EBF32-5219-539F-D3A0-AEE85177515D}"/>
              </a:ext>
            </a:extLst>
          </p:cNvPr>
          <p:cNvSpPr txBox="1"/>
          <p:nvPr/>
        </p:nvSpPr>
        <p:spPr>
          <a:xfrm>
            <a:off x="5184074" y="2512126"/>
            <a:ext cx="1828800" cy="1828800"/>
          </a:xfrm>
          <a:prstGeom prst="rect">
            <a:avLst/>
          </a:prstGeom>
          <a:noFill/>
        </p:spPr>
        <p:txBody>
          <a:bodyPr wrap="square" rtlCol="0">
            <a:spAutoFit/>
          </a:bodyPr>
          <a:lstStyle/>
          <a:p>
            <a:pPr algn="l"/>
            <a:endParaRPr lang="en-US" dirty="0"/>
          </a:p>
        </p:txBody>
      </p:sp>
      <p:sp>
        <p:nvSpPr>
          <p:cNvPr id="6" name="Oval 5">
            <a:extLst>
              <a:ext uri="{FF2B5EF4-FFF2-40B4-BE49-F238E27FC236}">
                <a16:creationId xmlns:a16="http://schemas.microsoft.com/office/drawing/2014/main" id="{0F3ACA94-B669-AE9D-F850-C9758118F67B}"/>
              </a:ext>
            </a:extLst>
          </p:cNvPr>
          <p:cNvSpPr/>
          <p:nvPr/>
        </p:nvSpPr>
        <p:spPr>
          <a:xfrm>
            <a:off x="1351720" y="565058"/>
            <a:ext cx="1828800" cy="1828800"/>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5400" b="1" i="1" dirty="0"/>
              <a:t>BT</a:t>
            </a:r>
            <a:r>
              <a:rPr lang="en-GB" dirty="0"/>
              <a:t> </a:t>
            </a:r>
            <a:endParaRPr lang="en-US" dirty="0"/>
          </a:p>
        </p:txBody>
      </p:sp>
    </p:spTree>
    <p:extLst>
      <p:ext uri="{BB962C8B-B14F-4D97-AF65-F5344CB8AC3E}">
        <p14:creationId xmlns:p14="http://schemas.microsoft.com/office/powerpoint/2010/main" val="2765736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EF01-8E18-C028-FF9E-4AF8028435F4}"/>
              </a:ext>
            </a:extLst>
          </p:cNvPr>
          <p:cNvSpPr>
            <a:spLocks noGrp="1"/>
          </p:cNvSpPr>
          <p:nvPr>
            <p:ph type="title"/>
          </p:nvPr>
        </p:nvSpPr>
        <p:spPr>
          <a:xfrm>
            <a:off x="158370" y="256963"/>
            <a:ext cx="4826523" cy="1901775"/>
          </a:xfrm>
        </p:spPr>
        <p:txBody>
          <a:bodyPr>
            <a:normAutofit/>
          </a:bodyPr>
          <a:lstStyle/>
          <a:p>
            <a:r>
              <a:rPr lang="en-GB" b="1" dirty="0" err="1"/>
              <a:t>ORganiSational</a:t>
            </a:r>
            <a:r>
              <a:rPr lang="en-GB" b="1" dirty="0"/>
              <a:t> </a:t>
            </a:r>
            <a:r>
              <a:rPr lang="en-GB" b="1" dirty="0" err="1"/>
              <a:t>OVerview</a:t>
            </a:r>
            <a:endParaRPr lang="en-US" b="1" dirty="0"/>
          </a:p>
        </p:txBody>
      </p:sp>
      <p:pic>
        <p:nvPicPr>
          <p:cNvPr id="6" name="Picture 5" descr="Low angle view of modern skyscrapers rising straight up against a dramatic sky">
            <a:extLst>
              <a:ext uri="{FF2B5EF4-FFF2-40B4-BE49-F238E27FC236}">
                <a16:creationId xmlns:a16="http://schemas.microsoft.com/office/drawing/2014/main" id="{98C9A12E-B5CE-5377-6736-87417B21E577}"/>
              </a:ext>
            </a:extLst>
          </p:cNvPr>
          <p:cNvPicPr>
            <a:picLocks noChangeAspect="1"/>
          </p:cNvPicPr>
          <p:nvPr/>
        </p:nvPicPr>
        <p:blipFill rotWithShape="1">
          <a:blip r:embed="rId4"/>
          <a:srcRect l="4886" r="21599" b="-2"/>
          <a:stretch/>
        </p:blipFill>
        <p:spPr>
          <a:xfrm>
            <a:off x="158370" y="2465807"/>
            <a:ext cx="4554255" cy="4135230"/>
          </a:xfrm>
          <a:prstGeom prst="rect">
            <a:avLst/>
          </a:prstGeom>
        </p:spPr>
      </p:pic>
      <p:sp>
        <p:nvSpPr>
          <p:cNvPr id="3" name="Content Placeholder 2">
            <a:extLst>
              <a:ext uri="{FF2B5EF4-FFF2-40B4-BE49-F238E27FC236}">
                <a16:creationId xmlns:a16="http://schemas.microsoft.com/office/drawing/2014/main" id="{867F5F30-13B5-8C74-A258-F172ED6C75C8}"/>
              </a:ext>
            </a:extLst>
          </p:cNvPr>
          <p:cNvSpPr>
            <a:spLocks noGrp="1"/>
          </p:cNvSpPr>
          <p:nvPr>
            <p:ph idx="1"/>
          </p:nvPr>
        </p:nvSpPr>
        <p:spPr>
          <a:xfrm>
            <a:off x="5109328" y="65988"/>
            <a:ext cx="6924302" cy="6617616"/>
          </a:xfrm>
        </p:spPr>
        <p:txBody>
          <a:bodyPr>
            <a:noAutofit/>
          </a:bodyPr>
          <a:lstStyle/>
          <a:p>
            <a:pPr>
              <a:lnSpc>
                <a:spcPct val="90000"/>
              </a:lnSpc>
              <a:buFont typeface="Wingdings" panose="05000000000000000000" pitchFamily="2" charset="2"/>
              <a:buChar char="q"/>
            </a:pPr>
            <a:r>
              <a:rPr lang="en-US" dirty="0"/>
              <a:t>The </a:t>
            </a:r>
            <a:r>
              <a:rPr lang="en-US" dirty="0" err="1"/>
              <a:t>privatisation</a:t>
            </a:r>
            <a:r>
              <a:rPr lang="en-US" dirty="0"/>
              <a:t> and subsequent transformation into a public company known as British Telecom took place in 1984 in compliance with the British Telecommunications Act (BT, 2022). </a:t>
            </a:r>
            <a:endParaRPr lang="en-GB" dirty="0"/>
          </a:p>
          <a:p>
            <a:pPr>
              <a:lnSpc>
                <a:spcPct val="90000"/>
              </a:lnSpc>
              <a:buFont typeface="Wingdings" panose="05000000000000000000" pitchFamily="2" charset="2"/>
              <a:buChar char="q"/>
            </a:pPr>
            <a:r>
              <a:rPr lang="en-US" dirty="0"/>
              <a:t>British Telecommunications (BT) was an early adopter of digital mobile network technology in the UK after purchasing </a:t>
            </a:r>
            <a:r>
              <a:rPr lang="en-US" dirty="0" err="1"/>
              <a:t>Cellnet</a:t>
            </a:r>
            <a:r>
              <a:rPr lang="en-US" dirty="0"/>
              <a:t> in 1991.</a:t>
            </a:r>
            <a:endParaRPr lang="en-GB" dirty="0"/>
          </a:p>
          <a:p>
            <a:pPr>
              <a:lnSpc>
                <a:spcPct val="90000"/>
              </a:lnSpc>
              <a:buFont typeface="Wingdings" panose="05000000000000000000" pitchFamily="2" charset="2"/>
              <a:buChar char="q"/>
            </a:pPr>
            <a:r>
              <a:rPr lang="en-US" dirty="0"/>
              <a:t>For both business and personal use, Broadband Technology (BT) offers a wide range of mobile and fixed communication solutions. </a:t>
            </a:r>
            <a:endParaRPr lang="en-GB" dirty="0"/>
          </a:p>
          <a:p>
            <a:pPr>
              <a:lnSpc>
                <a:spcPct val="90000"/>
              </a:lnSpc>
              <a:buFont typeface="Wingdings" panose="05000000000000000000" pitchFamily="2" charset="2"/>
              <a:buChar char="q"/>
            </a:pPr>
            <a:r>
              <a:rPr lang="en-GB" dirty="0"/>
              <a:t>Globally, BT Business serves large corporations and government agencies by way of connection solutions, network services, IT systems, security, and support.</a:t>
            </a:r>
          </a:p>
          <a:p>
            <a:pPr>
              <a:lnSpc>
                <a:spcPct val="90000"/>
              </a:lnSpc>
              <a:buFont typeface="Wingdings" panose="05000000000000000000" pitchFamily="2" charset="2"/>
              <a:buChar char="q"/>
            </a:pPr>
            <a:r>
              <a:rPr lang="en-GB" dirty="0"/>
              <a:t>In the United Kingdom, BT Group maintains the largest share in the fixed-line telephone and broadband markets.</a:t>
            </a:r>
          </a:p>
          <a:p>
            <a:pPr>
              <a:lnSpc>
                <a:spcPct val="90000"/>
              </a:lnSpc>
              <a:buFont typeface="Wingdings" panose="05000000000000000000" pitchFamily="2" charset="2"/>
              <a:buChar char="q"/>
            </a:pPr>
            <a:r>
              <a:rPr lang="en-GB" dirty="0"/>
              <a:t> Among the most formidable rivals are mobile network providers like EE, O2, and Three (Sutherland, 2020).</a:t>
            </a:r>
          </a:p>
          <a:p>
            <a:pPr>
              <a:lnSpc>
                <a:spcPct val="90000"/>
              </a:lnSpc>
              <a:buFont typeface="Wingdings" panose="05000000000000000000" pitchFamily="2" charset="2"/>
              <a:buChar char="q"/>
            </a:pPr>
            <a:r>
              <a:rPr lang="en-GB" dirty="0"/>
              <a:t> In terms of internet and connectivity, Virgin Media, Sky, and Vodafone are among the other rivals. </a:t>
            </a:r>
          </a:p>
          <a:p>
            <a:pPr>
              <a:lnSpc>
                <a:spcPct val="90000"/>
              </a:lnSpc>
              <a:buFont typeface="Wingdings" panose="05000000000000000000" pitchFamily="2" charset="2"/>
              <a:buChar char="q"/>
            </a:pPr>
            <a:r>
              <a:rPr lang="en-GB" dirty="0"/>
              <a:t>Total revenue for BT in the fiscal year 2021 was £23.39 billion, with profitability of £1.96 billion (Statista, 2023)</a:t>
            </a:r>
          </a:p>
          <a:p>
            <a:pPr>
              <a:lnSpc>
                <a:spcPct val="90000"/>
              </a:lnSpc>
              <a:buFont typeface="Wingdings" panose="05000000000000000000" pitchFamily="2" charset="2"/>
              <a:buChar char="q"/>
            </a:pPr>
            <a:r>
              <a:rPr lang="en-GB" dirty="0"/>
              <a:t>Worldwide, the firm employs some 100,000 people in various capacities, including full-time employees and independent contractors. </a:t>
            </a:r>
          </a:p>
        </p:txBody>
      </p:sp>
    </p:spTree>
    <p:extLst>
      <p:ext uri="{BB962C8B-B14F-4D97-AF65-F5344CB8AC3E}">
        <p14:creationId xmlns:p14="http://schemas.microsoft.com/office/powerpoint/2010/main" val="3321897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059F4-A1E3-5071-B8E9-93E78715A534}"/>
              </a:ext>
            </a:extLst>
          </p:cNvPr>
          <p:cNvSpPr>
            <a:spLocks noGrp="1"/>
          </p:cNvSpPr>
          <p:nvPr>
            <p:ph type="title"/>
          </p:nvPr>
        </p:nvSpPr>
        <p:spPr>
          <a:xfrm>
            <a:off x="4955458" y="639097"/>
            <a:ext cx="6593075" cy="1612490"/>
          </a:xfrm>
        </p:spPr>
        <p:txBody>
          <a:bodyPr>
            <a:normAutofit/>
          </a:bodyPr>
          <a:lstStyle/>
          <a:p>
            <a:r>
              <a:rPr lang="en-GB" b="1" i="0" dirty="0">
                <a:effectLst/>
                <a:latin typeface="Arial" panose="020B0604020202020204" pitchFamily="34" charset="0"/>
              </a:rPr>
              <a:t>SWOT Analysis </a:t>
            </a:r>
            <a:endParaRPr lang="en-US" dirty="0"/>
          </a:p>
        </p:txBody>
      </p:sp>
      <p:pic>
        <p:nvPicPr>
          <p:cNvPr id="5" name="Picture 4" descr="Geometric shapes on a wooden background">
            <a:extLst>
              <a:ext uri="{FF2B5EF4-FFF2-40B4-BE49-F238E27FC236}">
                <a16:creationId xmlns:a16="http://schemas.microsoft.com/office/drawing/2014/main" id="{A2D3260A-D200-76B0-43E4-15928C50A120}"/>
              </a:ext>
            </a:extLst>
          </p:cNvPr>
          <p:cNvPicPr>
            <a:picLocks noChangeAspect="1"/>
          </p:cNvPicPr>
          <p:nvPr/>
        </p:nvPicPr>
        <p:blipFill rotWithShape="1">
          <a:blip r:embed="rId3"/>
          <a:srcRect l="20815" r="34061" b="-2"/>
          <a:stretch/>
        </p:blipFill>
        <p:spPr>
          <a:xfrm>
            <a:off x="0" y="0"/>
            <a:ext cx="4635988" cy="6858000"/>
          </a:xfrm>
          <a:prstGeom prst="rect">
            <a:avLst/>
          </a:prstGeom>
        </p:spPr>
      </p:pic>
      <p:sp>
        <p:nvSpPr>
          <p:cNvPr id="3" name="Content Placeholder 2">
            <a:extLst>
              <a:ext uri="{FF2B5EF4-FFF2-40B4-BE49-F238E27FC236}">
                <a16:creationId xmlns:a16="http://schemas.microsoft.com/office/drawing/2014/main" id="{3DDD498F-08FF-1F93-1A26-612C2A653FE8}"/>
              </a:ext>
            </a:extLst>
          </p:cNvPr>
          <p:cNvSpPr>
            <a:spLocks noGrp="1"/>
          </p:cNvSpPr>
          <p:nvPr>
            <p:ph idx="1"/>
          </p:nvPr>
        </p:nvSpPr>
        <p:spPr>
          <a:xfrm>
            <a:off x="10505440" y="6736080"/>
            <a:ext cx="1824212" cy="243840"/>
          </a:xfrm>
          <a:noFill/>
        </p:spPr>
        <p:txBody>
          <a:bodyPr>
            <a:normAutofit fontScale="62500" lnSpcReduction="20000"/>
          </a:bodyPr>
          <a:lstStyle/>
          <a:p>
            <a:pPr marL="0" indent="0">
              <a:buNone/>
            </a:pPr>
            <a:endParaRPr lang="en-GB" b="1" i="0" dirty="0">
              <a:solidFill>
                <a:srgbClr val="00B050"/>
              </a:solidFill>
              <a:effectLst/>
              <a:latin typeface="Arial" panose="020B0604020202020204" pitchFamily="34" charset="0"/>
            </a:endParaRPr>
          </a:p>
        </p:txBody>
      </p:sp>
      <p:graphicFrame>
        <p:nvGraphicFramePr>
          <p:cNvPr id="11" name="Diagram 10">
            <a:extLst>
              <a:ext uri="{FF2B5EF4-FFF2-40B4-BE49-F238E27FC236}">
                <a16:creationId xmlns:a16="http://schemas.microsoft.com/office/drawing/2014/main" id="{78EAD2EC-2211-45C6-B02C-54D15452919F}"/>
              </a:ext>
            </a:extLst>
          </p:cNvPr>
          <p:cNvGraphicFramePr/>
          <p:nvPr>
            <p:extLst>
              <p:ext uri="{D42A27DB-BD31-4B8C-83A1-F6EECF244321}">
                <p14:modId xmlns:p14="http://schemas.microsoft.com/office/powerpoint/2010/main" val="1624074841"/>
              </p:ext>
            </p:extLst>
          </p:nvPr>
        </p:nvGraphicFramePr>
        <p:xfrm>
          <a:off x="4955458" y="2854960"/>
          <a:ext cx="7124782" cy="3616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830881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3" name="Picture 12" descr="Sphere of mesh and nodes">
            <a:extLst>
              <a:ext uri="{FF2B5EF4-FFF2-40B4-BE49-F238E27FC236}">
                <a16:creationId xmlns:a16="http://schemas.microsoft.com/office/drawing/2014/main" id="{C0C3129D-86BD-7797-214A-BE179AD68C1B}"/>
              </a:ext>
            </a:extLst>
          </p:cNvPr>
          <p:cNvPicPr>
            <a:picLocks noChangeAspect="1"/>
          </p:cNvPicPr>
          <p:nvPr/>
        </p:nvPicPr>
        <p:blipFill rotWithShape="1">
          <a:blip r:embed="rId4"/>
          <a:srcRect l="40144" r="9156"/>
          <a:stretch/>
        </p:blipFill>
        <p:spPr>
          <a:xfrm>
            <a:off x="20" y="975"/>
            <a:ext cx="4635988" cy="6858000"/>
          </a:xfrm>
          <a:prstGeom prst="rect">
            <a:avLst/>
          </a:prstGeom>
        </p:spPr>
      </p:pic>
      <p:sp>
        <p:nvSpPr>
          <p:cNvPr id="4" name="TextBox 3">
            <a:extLst>
              <a:ext uri="{FF2B5EF4-FFF2-40B4-BE49-F238E27FC236}">
                <a16:creationId xmlns:a16="http://schemas.microsoft.com/office/drawing/2014/main" id="{A467F491-DF61-48D7-9A8A-7180025E4727}"/>
              </a:ext>
            </a:extLst>
          </p:cNvPr>
          <p:cNvSpPr txBox="1"/>
          <p:nvPr/>
        </p:nvSpPr>
        <p:spPr>
          <a:xfrm>
            <a:off x="4955458" y="496112"/>
            <a:ext cx="7116568" cy="5727708"/>
          </a:xfrm>
          <a:prstGeom prst="rect">
            <a:avLst/>
          </a:prstGeom>
        </p:spPr>
        <p:txBody>
          <a:bodyPr vert="horz" lIns="91440" tIns="45720" rIns="91440" bIns="45720" rtlCol="0" anchor="ctr">
            <a:normAutofit lnSpcReduction="10000"/>
          </a:bodyPr>
          <a:lstStyle/>
          <a:p>
            <a:pPr lvl="0">
              <a:lnSpc>
                <a:spcPct val="90000"/>
              </a:lnSpc>
              <a:spcAft>
                <a:spcPts val="1000"/>
              </a:spcAft>
              <a:buClr>
                <a:schemeClr val="tx1"/>
              </a:buClr>
              <a:buSzPct val="100000"/>
            </a:pPr>
            <a:r>
              <a:rPr lang="en-US" sz="3600" b="1" i="0" dirty="0">
                <a:solidFill>
                  <a:srgbClr val="FFFF00"/>
                </a:solidFill>
              </a:rPr>
              <a:t>Strengths</a:t>
            </a:r>
          </a:p>
          <a:p>
            <a:pPr lvl="0">
              <a:lnSpc>
                <a:spcPct val="90000"/>
              </a:lnSpc>
              <a:spcAft>
                <a:spcPts val="1000"/>
              </a:spcAft>
              <a:buClr>
                <a:schemeClr val="tx1"/>
              </a:buClr>
              <a:buSzPct val="100000"/>
            </a:pPr>
            <a:endParaRPr lang="en-US" b="1" i="0" dirty="0"/>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BT's ability to stay ahead of the competition is due to its many core assets.</a:t>
            </a:r>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Having formerly been the exclusive provider of telecommunications services to the British government, it now owns and operates a massive domestic infrastructure network covering the whole country.</a:t>
            </a:r>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Broadband cables, phone poles, and exchanges are all part of this system. </a:t>
            </a:r>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This network gives the </a:t>
            </a:r>
            <a:r>
              <a:rPr lang="en-US" b="0" i="0" dirty="0" err="1"/>
              <a:t>organisation</a:t>
            </a:r>
            <a:r>
              <a:rPr lang="en-US" b="0" i="0" dirty="0"/>
              <a:t> considerable coverage, which allows it to keep excellent market positions. </a:t>
            </a:r>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On top of that, BT is a globally </a:t>
            </a:r>
            <a:r>
              <a:rPr lang="en-US" b="0" i="0" dirty="0" err="1"/>
              <a:t>recognised</a:t>
            </a:r>
            <a:r>
              <a:rPr lang="en-US" b="0" i="0" dirty="0"/>
              <a:t> brand that is known for dependable and high-quality connection and networking services. </a:t>
            </a:r>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Its strong turnover and profits allow it to reinvest in R&amp;D for new technologies, and it has a lot of financial resources overall (Seal, 2023). </a:t>
            </a:r>
          </a:p>
          <a:p>
            <a:pPr marL="285750" lvl="0" indent="-285750">
              <a:lnSpc>
                <a:spcPct val="90000"/>
              </a:lnSpc>
              <a:spcAft>
                <a:spcPts val="1000"/>
              </a:spcAft>
              <a:buClr>
                <a:schemeClr val="tx1"/>
              </a:buClr>
              <a:buSzPct val="100000"/>
              <a:buFont typeface="Wingdings" panose="05000000000000000000" pitchFamily="2" charset="2"/>
              <a:buChar char="q"/>
            </a:pPr>
            <a:r>
              <a:rPr lang="en-US" b="0" i="0" dirty="0"/>
              <a:t>It has been serving a large, skilled, and experienced workforce for decades by providing cutting-edge solutions for business and residential connections and information technology. </a:t>
            </a:r>
            <a:endParaRPr lang="en-US" b="1" dirty="0"/>
          </a:p>
          <a:p>
            <a:pPr marL="285750" lvl="0" indent="-285750">
              <a:lnSpc>
                <a:spcPct val="90000"/>
              </a:lnSpc>
              <a:spcAft>
                <a:spcPts val="1000"/>
              </a:spcAft>
              <a:buClr>
                <a:schemeClr val="tx1"/>
              </a:buClr>
              <a:buSzPct val="100000"/>
              <a:buFont typeface="Wingdings" panose="05000000000000000000" pitchFamily="2" charset="2"/>
              <a:buChar char="q"/>
            </a:pPr>
            <a:endParaRPr lang="en-US" dirty="0"/>
          </a:p>
        </p:txBody>
      </p:sp>
    </p:spTree>
    <p:extLst>
      <p:ext uri="{BB962C8B-B14F-4D97-AF65-F5344CB8AC3E}">
        <p14:creationId xmlns:p14="http://schemas.microsoft.com/office/powerpoint/2010/main" val="26255138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5" name="Picture 4" descr="Aerial view of a city skyline">
            <a:extLst>
              <a:ext uri="{FF2B5EF4-FFF2-40B4-BE49-F238E27FC236}">
                <a16:creationId xmlns:a16="http://schemas.microsoft.com/office/drawing/2014/main" id="{DF72D62A-D05A-8A18-2CF3-3D448113B1BB}"/>
              </a:ext>
            </a:extLst>
          </p:cNvPr>
          <p:cNvPicPr>
            <a:picLocks noChangeAspect="1"/>
          </p:cNvPicPr>
          <p:nvPr/>
        </p:nvPicPr>
        <p:blipFill rotWithShape="1">
          <a:blip r:embed="rId4"/>
          <a:srcRect l="12635" r="13850" b="-2"/>
          <a:stretch/>
        </p:blipFill>
        <p:spPr>
          <a:xfrm>
            <a:off x="0" y="0"/>
            <a:ext cx="4641011" cy="6858000"/>
          </a:xfrm>
          <a:prstGeom prst="rect">
            <a:avLst/>
          </a:prstGeom>
        </p:spPr>
      </p:pic>
      <p:sp>
        <p:nvSpPr>
          <p:cNvPr id="3" name="TextBox 2">
            <a:extLst>
              <a:ext uri="{FF2B5EF4-FFF2-40B4-BE49-F238E27FC236}">
                <a16:creationId xmlns:a16="http://schemas.microsoft.com/office/drawing/2014/main" id="{1251BD3C-D784-8E67-BE14-B26DCC35E735}"/>
              </a:ext>
            </a:extLst>
          </p:cNvPr>
          <p:cNvSpPr txBox="1"/>
          <p:nvPr/>
        </p:nvSpPr>
        <p:spPr>
          <a:xfrm>
            <a:off x="4955875" y="983411"/>
            <a:ext cx="6918085" cy="4644509"/>
          </a:xfrm>
          <a:prstGeom prst="rect">
            <a:avLst/>
          </a:prstGeom>
        </p:spPr>
        <p:txBody>
          <a:bodyPr vert="horz" lIns="91440" tIns="45720" rIns="91440" bIns="45720" rtlCol="0" anchor="ctr">
            <a:noAutofit/>
          </a:bodyPr>
          <a:lstStyle/>
          <a:p>
            <a:pPr>
              <a:lnSpc>
                <a:spcPct val="90000"/>
              </a:lnSpc>
              <a:spcAft>
                <a:spcPts val="1000"/>
              </a:spcAft>
              <a:buClr>
                <a:schemeClr val="tx1"/>
              </a:buClr>
              <a:buSzPct val="100000"/>
            </a:pPr>
            <a:r>
              <a:rPr lang="en-GB" sz="3600" b="1" i="0" dirty="0">
                <a:solidFill>
                  <a:srgbClr val="FFFF00"/>
                </a:solidFill>
                <a:effectLst/>
                <a:latin typeface="Arial" panose="020B0604020202020204" pitchFamily="34" charset="0"/>
              </a:rPr>
              <a:t>Weaknesses</a:t>
            </a:r>
            <a:r>
              <a:rPr lang="en-GB" b="1" i="0" dirty="0">
                <a:solidFill>
                  <a:srgbClr val="FFFF00"/>
                </a:solidFill>
                <a:effectLst/>
                <a:latin typeface="Arial" panose="020B0604020202020204" pitchFamily="34" charset="0"/>
              </a:rPr>
              <a:t> </a:t>
            </a:r>
          </a:p>
          <a:p>
            <a:pPr marL="285750" indent="-285750">
              <a:lnSpc>
                <a:spcPct val="90000"/>
              </a:lnSpc>
              <a:spcAft>
                <a:spcPts val="1000"/>
              </a:spcAft>
              <a:buClr>
                <a:schemeClr val="tx1"/>
              </a:buClr>
              <a:buSzPct val="100000"/>
              <a:buFont typeface="Wingdings" panose="05000000000000000000" pitchFamily="2" charset="2"/>
              <a:buChar char="q"/>
            </a:pPr>
            <a:endParaRPr lang="en-US" b="1" i="0" dirty="0">
              <a:solidFill>
                <a:srgbClr val="FFFF00"/>
              </a:solidFill>
            </a:endParaRPr>
          </a:p>
          <a:p>
            <a:pPr marL="285750" indent="-285750">
              <a:lnSpc>
                <a:spcPct val="90000"/>
              </a:lnSpc>
              <a:spcAft>
                <a:spcPts val="1000"/>
              </a:spcAft>
              <a:buClr>
                <a:schemeClr val="tx1"/>
              </a:buClr>
              <a:buSzPct val="100000"/>
              <a:buFont typeface="Wingdings" panose="05000000000000000000" pitchFamily="2" charset="2"/>
              <a:buChar char="q"/>
            </a:pPr>
            <a:r>
              <a:rPr lang="en-US" b="0" i="0" dirty="0"/>
              <a:t>As networks get older, BT's massive legacy infrastructure becomes more expensive to maintain, which is one of the company's shortcomings. </a:t>
            </a:r>
          </a:p>
          <a:p>
            <a:pPr marL="285750" indent="-285750">
              <a:lnSpc>
                <a:spcPct val="90000"/>
              </a:lnSpc>
              <a:spcAft>
                <a:spcPts val="1000"/>
              </a:spcAft>
              <a:buClr>
                <a:schemeClr val="tx1"/>
              </a:buClr>
              <a:buSzPct val="100000"/>
              <a:buFont typeface="Wingdings" panose="05000000000000000000" pitchFamily="2" charset="2"/>
              <a:buChar char="q"/>
            </a:pPr>
            <a:r>
              <a:rPr lang="en-US" b="0" i="0" dirty="0"/>
              <a:t>It will take a lot of money to replace all of the copper connections, exchanges, and cell towers throughout the country since it is so complicated.</a:t>
            </a:r>
          </a:p>
          <a:p>
            <a:pPr marL="285750" indent="-285750">
              <a:lnSpc>
                <a:spcPct val="90000"/>
              </a:lnSpc>
              <a:spcAft>
                <a:spcPts val="1000"/>
              </a:spcAft>
              <a:buClr>
                <a:schemeClr val="tx1"/>
              </a:buClr>
              <a:buSzPct val="100000"/>
              <a:buFont typeface="Wingdings" panose="05000000000000000000" pitchFamily="2" charset="2"/>
              <a:buChar char="q"/>
            </a:pPr>
            <a:r>
              <a:rPr lang="en-US" b="0" i="0" dirty="0"/>
              <a:t> This is because technological advancements are occurring at a rapid pace. </a:t>
            </a:r>
          </a:p>
          <a:p>
            <a:pPr marL="285750" indent="-285750">
              <a:lnSpc>
                <a:spcPct val="90000"/>
              </a:lnSpc>
              <a:spcAft>
                <a:spcPts val="1000"/>
              </a:spcAft>
              <a:buClr>
                <a:schemeClr val="tx1"/>
              </a:buClr>
              <a:buSzPct val="100000"/>
              <a:buFont typeface="Wingdings" panose="05000000000000000000" pitchFamily="2" charset="2"/>
              <a:buChar char="q"/>
            </a:pPr>
            <a:r>
              <a:rPr lang="en-US" b="0" i="0" dirty="0"/>
              <a:t>Also, BT has problems getting investments that are specific to Open Reach but could be good for other providers.</a:t>
            </a:r>
          </a:p>
          <a:p>
            <a:pPr marL="285750" indent="-285750">
              <a:lnSpc>
                <a:spcPct val="90000"/>
              </a:lnSpc>
              <a:spcAft>
                <a:spcPts val="1000"/>
              </a:spcAft>
              <a:buClr>
                <a:schemeClr val="tx1"/>
              </a:buClr>
              <a:buSzPct val="100000"/>
              <a:buFont typeface="Wingdings" panose="05000000000000000000" pitchFamily="2" charset="2"/>
              <a:buChar char="q"/>
            </a:pPr>
            <a:r>
              <a:rPr lang="en-US" b="0" i="0" dirty="0"/>
              <a:t> Since certain houses and businesses are still affected by fluctuations in the reliability of exchanges and trunk lines, there is definitely space for improvement when it comes to consumer satisfaction (Wild, 2024). Problems with management and coordination stem from the fact that its several business areas are quite different. </a:t>
            </a:r>
          </a:p>
          <a:p>
            <a:pPr marL="285750" indent="-285750">
              <a:lnSpc>
                <a:spcPct val="90000"/>
              </a:lnSpc>
              <a:spcAft>
                <a:spcPts val="1000"/>
              </a:spcAft>
              <a:buClr>
                <a:schemeClr val="tx1"/>
              </a:buClr>
              <a:buSzPct val="100000"/>
              <a:buFont typeface="Wingdings" panose="05000000000000000000" pitchFamily="2" charset="2"/>
              <a:buChar char="q"/>
            </a:pPr>
            <a:r>
              <a:rPr lang="en-US" b="0" i="0" dirty="0"/>
              <a:t>Expenses related to customer acquisition and retention are on the rise, which is putting pressure on profits in consumer-facing firms that face intense competition. </a:t>
            </a:r>
            <a:r>
              <a:rPr lang="en-US" b="1" i="0" dirty="0"/>
              <a:t> </a:t>
            </a:r>
            <a:endParaRPr lang="en-US" dirty="0"/>
          </a:p>
        </p:txBody>
      </p:sp>
    </p:spTree>
    <p:extLst>
      <p:ext uri="{BB962C8B-B14F-4D97-AF65-F5344CB8AC3E}">
        <p14:creationId xmlns:p14="http://schemas.microsoft.com/office/powerpoint/2010/main" val="3763777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1A491-4C84-55D2-5617-7B14B90B2EAD}"/>
              </a:ext>
            </a:extLst>
          </p:cNvPr>
          <p:cNvSpPr>
            <a:spLocks noGrp="1"/>
          </p:cNvSpPr>
          <p:nvPr>
            <p:ph type="title"/>
          </p:nvPr>
        </p:nvSpPr>
        <p:spPr>
          <a:xfrm>
            <a:off x="4994694" y="388188"/>
            <a:ext cx="5922265" cy="888521"/>
          </a:xfrm>
        </p:spPr>
        <p:txBody>
          <a:bodyPr>
            <a:normAutofit fontScale="90000"/>
          </a:bodyPr>
          <a:lstStyle/>
          <a:p>
            <a:pPr>
              <a:lnSpc>
                <a:spcPct val="90000"/>
              </a:lnSpc>
            </a:pPr>
            <a:r>
              <a:rPr lang="en-GB" sz="4000" b="1" dirty="0">
                <a:solidFill>
                  <a:srgbClr val="00B050"/>
                </a:solidFill>
                <a:effectLst/>
                <a:latin typeface="Arial" panose="020B0604020202020204" pitchFamily="34" charset="0"/>
              </a:rPr>
              <a:t>Opportunities</a:t>
            </a:r>
            <a:br>
              <a:rPr lang="en-GB" sz="3300" b="1" dirty="0">
                <a:effectLst/>
                <a:latin typeface="Arial" panose="020B0604020202020204" pitchFamily="34" charset="0"/>
              </a:rPr>
            </a:br>
            <a:endParaRPr lang="en-US" sz="3300" dirty="0"/>
          </a:p>
        </p:txBody>
      </p:sp>
      <p:pic>
        <p:nvPicPr>
          <p:cNvPr id="7" name="Picture 6" descr="Graph on document with pen">
            <a:extLst>
              <a:ext uri="{FF2B5EF4-FFF2-40B4-BE49-F238E27FC236}">
                <a16:creationId xmlns:a16="http://schemas.microsoft.com/office/drawing/2014/main" id="{6910DF08-3FF7-B843-EC9D-88459E323B0A}"/>
              </a:ext>
            </a:extLst>
          </p:cNvPr>
          <p:cNvPicPr>
            <a:picLocks noChangeAspect="1"/>
          </p:cNvPicPr>
          <p:nvPr/>
        </p:nvPicPr>
        <p:blipFill rotWithShape="1">
          <a:blip r:embed="rId3"/>
          <a:srcRect l="20104" r="6381" b="-2"/>
          <a:stretch/>
        </p:blipFill>
        <p:spPr>
          <a:xfrm>
            <a:off x="20" y="975"/>
            <a:ext cx="4688712" cy="6858000"/>
          </a:xfrm>
          <a:prstGeom prst="rect">
            <a:avLst/>
          </a:prstGeom>
        </p:spPr>
      </p:pic>
      <p:sp>
        <p:nvSpPr>
          <p:cNvPr id="3" name="Content Placeholder 2">
            <a:extLst>
              <a:ext uri="{FF2B5EF4-FFF2-40B4-BE49-F238E27FC236}">
                <a16:creationId xmlns:a16="http://schemas.microsoft.com/office/drawing/2014/main" id="{EB9C1930-70D5-243F-9AFC-9F93406E8D25}"/>
              </a:ext>
            </a:extLst>
          </p:cNvPr>
          <p:cNvSpPr>
            <a:spLocks noGrp="1"/>
          </p:cNvSpPr>
          <p:nvPr>
            <p:ph idx="1"/>
          </p:nvPr>
        </p:nvSpPr>
        <p:spPr>
          <a:xfrm>
            <a:off x="5046453" y="1147313"/>
            <a:ext cx="6676845" cy="5710687"/>
          </a:xfrm>
        </p:spPr>
        <p:txBody>
          <a:bodyPr>
            <a:noAutofit/>
          </a:bodyPr>
          <a:lstStyle/>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BT has excellent opportunities to grow its market share in the UK thanks to the continuous rollout of full-fibre broadband networks.</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Massive investment from the industry is on the horizon as a consequence of the government's plans to achieve nationwide fibre coverage by 2030. </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This investment in network management and execution is an opportunity that BT can easily seize thanks to its strong position.</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5G, IoT connectivity, and cloud-based platforms are just a few of the development areas that BT has been able to take advantage of through its expansion into new service areas and technology collaborations (Frontier Economics, 2023).</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Public sector contracts for cybersecurity and digital infrastructure also present an opportunity to earn revenue.</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International expansion into less developed areas has the potential to boost diversity and profitability.</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New business models that utilise analytics techniques to make advantage of network data provide further prospects.</a:t>
            </a:r>
          </a:p>
          <a:p>
            <a:pPr>
              <a:lnSpc>
                <a:spcPct val="90000"/>
              </a:lnSpc>
              <a:buFont typeface="Wingdings" panose="05000000000000000000" pitchFamily="2" charset="2"/>
              <a:buChar char="q"/>
            </a:pPr>
            <a:endParaRPr lang="en-US" dirty="0"/>
          </a:p>
        </p:txBody>
      </p:sp>
    </p:spTree>
    <p:extLst>
      <p:ext uri="{BB962C8B-B14F-4D97-AF65-F5344CB8AC3E}">
        <p14:creationId xmlns:p14="http://schemas.microsoft.com/office/powerpoint/2010/main" val="950574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73522-A280-438C-7635-E6786994875F}"/>
              </a:ext>
            </a:extLst>
          </p:cNvPr>
          <p:cNvSpPr>
            <a:spLocks noGrp="1"/>
          </p:cNvSpPr>
          <p:nvPr>
            <p:ph type="title"/>
          </p:nvPr>
        </p:nvSpPr>
        <p:spPr>
          <a:xfrm>
            <a:off x="5358243" y="176718"/>
            <a:ext cx="3706762" cy="1608124"/>
          </a:xfrm>
        </p:spPr>
        <p:txBody>
          <a:bodyPr>
            <a:normAutofit/>
          </a:bodyPr>
          <a:lstStyle/>
          <a:p>
            <a:r>
              <a:rPr lang="en-GB" b="1" dirty="0">
                <a:solidFill>
                  <a:srgbClr val="00B050"/>
                </a:solidFill>
                <a:effectLst/>
                <a:latin typeface="Arial" panose="020B0604020202020204" pitchFamily="34" charset="0"/>
              </a:rPr>
              <a:t>Threats</a:t>
            </a:r>
            <a:br>
              <a:rPr lang="en-GB" b="1" dirty="0">
                <a:effectLst/>
                <a:latin typeface="Arial" panose="020B0604020202020204" pitchFamily="34" charset="0"/>
              </a:rPr>
            </a:br>
            <a:endParaRPr lang="en-US" dirty="0"/>
          </a:p>
        </p:txBody>
      </p:sp>
      <p:pic>
        <p:nvPicPr>
          <p:cNvPr id="6" name="Picture 5" descr="Padlock on computer motherboard">
            <a:extLst>
              <a:ext uri="{FF2B5EF4-FFF2-40B4-BE49-F238E27FC236}">
                <a16:creationId xmlns:a16="http://schemas.microsoft.com/office/drawing/2014/main" id="{183FB911-6AD4-7AFF-9583-4023F1F74266}"/>
              </a:ext>
            </a:extLst>
          </p:cNvPr>
          <p:cNvPicPr>
            <a:picLocks noChangeAspect="1"/>
          </p:cNvPicPr>
          <p:nvPr/>
        </p:nvPicPr>
        <p:blipFill rotWithShape="1">
          <a:blip r:embed="rId3"/>
          <a:srcRect l="1566" r="24919" b="-2"/>
          <a:stretch/>
        </p:blipFill>
        <p:spPr>
          <a:xfrm>
            <a:off x="20" y="975"/>
            <a:ext cx="4902720" cy="6858000"/>
          </a:xfrm>
          <a:prstGeom prst="rect">
            <a:avLst/>
          </a:prstGeom>
        </p:spPr>
      </p:pic>
      <p:sp>
        <p:nvSpPr>
          <p:cNvPr id="3" name="Content Placeholder 2">
            <a:extLst>
              <a:ext uri="{FF2B5EF4-FFF2-40B4-BE49-F238E27FC236}">
                <a16:creationId xmlns:a16="http://schemas.microsoft.com/office/drawing/2014/main" id="{5A09D740-D34E-6060-910C-F70EA32B7C9D}"/>
              </a:ext>
            </a:extLst>
          </p:cNvPr>
          <p:cNvSpPr>
            <a:spLocks noGrp="1"/>
          </p:cNvSpPr>
          <p:nvPr>
            <p:ph idx="1"/>
          </p:nvPr>
        </p:nvSpPr>
        <p:spPr>
          <a:xfrm>
            <a:off x="5358243" y="1694264"/>
            <a:ext cx="5943600" cy="4745215"/>
          </a:xfrm>
        </p:spPr>
        <p:txBody>
          <a:bodyPr>
            <a:noAutofit/>
          </a:bodyPr>
          <a:lstStyle/>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The threat of new entrants is always present, but it is especially acute in the case of Virgin Media, which is rapidly expanding its own cable and fibre networks.</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Disruptive mobile virtual network operators' aggressive pricing policies, including those of Sky, Tesco, and Vodafone, are another element that adds to price pressure.</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New technologies, such open-access networks that allow for more infrastructure sharing, might reduce BT's monopoly on some parts of the network.</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Novel strategic approaches are required to accommodate the rise of over-the-top (OTT) services like Facebook, WhatsApp, and Skype as substitutes for conventional telephone networks (</a:t>
            </a:r>
            <a:r>
              <a:rPr lang="en-GB" dirty="0" err="1">
                <a:effectLst/>
                <a:latin typeface="Arial" panose="020B0604020202020204" pitchFamily="34" charset="0"/>
                <a:ea typeface="Arial" panose="020B0604020202020204" pitchFamily="34" charset="0"/>
              </a:rPr>
              <a:t>Sweney</a:t>
            </a:r>
            <a:r>
              <a:rPr lang="en-GB" dirty="0">
                <a:effectLst/>
                <a:latin typeface="Arial" panose="020B0604020202020204" pitchFamily="34" charset="0"/>
                <a:ea typeface="Arial" panose="020B0604020202020204" pitchFamily="34" charset="0"/>
              </a:rPr>
              <a:t>, 2020).</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 Concerns about cybersecurity risks and vulnerabilities are among the most pressing issues. </a:t>
            </a:r>
          </a:p>
          <a:p>
            <a:pPr>
              <a:lnSpc>
                <a:spcPct val="90000"/>
              </a:lnSpc>
              <a:buFont typeface="Wingdings" panose="05000000000000000000" pitchFamily="2" charset="2"/>
              <a:buChar char="q"/>
            </a:pPr>
            <a:r>
              <a:rPr lang="en-GB" dirty="0">
                <a:effectLst/>
                <a:latin typeface="Arial" panose="020B0604020202020204" pitchFamily="34" charset="0"/>
                <a:ea typeface="Arial" panose="020B0604020202020204" pitchFamily="34" charset="0"/>
              </a:rPr>
              <a:t>Hence, some long-term revenue streams are under jeopardy due to shifting consumer habits, such as a decline in fixed phone lines.</a:t>
            </a:r>
          </a:p>
          <a:p>
            <a:pPr>
              <a:lnSpc>
                <a:spcPct val="90000"/>
              </a:lnSpc>
              <a:buFont typeface="Wingdings" panose="05000000000000000000" pitchFamily="2" charset="2"/>
              <a:buChar char="q"/>
            </a:pPr>
            <a:endParaRPr lang="en-US" dirty="0"/>
          </a:p>
        </p:txBody>
      </p:sp>
    </p:spTree>
    <p:extLst>
      <p:ext uri="{BB962C8B-B14F-4D97-AF65-F5344CB8AC3E}">
        <p14:creationId xmlns:p14="http://schemas.microsoft.com/office/powerpoint/2010/main" val="3737276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63663-0BA6-1684-B13B-5255FBE5F365}"/>
              </a:ext>
            </a:extLst>
          </p:cNvPr>
          <p:cNvSpPr>
            <a:spLocks noGrp="1"/>
          </p:cNvSpPr>
          <p:nvPr>
            <p:ph type="title"/>
          </p:nvPr>
        </p:nvSpPr>
        <p:spPr>
          <a:xfrm>
            <a:off x="685799" y="1150076"/>
            <a:ext cx="3659389" cy="4557849"/>
          </a:xfrm>
        </p:spPr>
        <p:txBody>
          <a:bodyPr>
            <a:normAutofit/>
          </a:bodyPr>
          <a:lstStyle/>
          <a:p>
            <a:pPr algn="r"/>
            <a:r>
              <a:rPr lang="en-GB" b="1" kern="0" dirty="0">
                <a:effectLst/>
                <a:latin typeface="Arial" panose="020B0604020202020204" pitchFamily="34" charset="0"/>
              </a:rPr>
              <a:t>Conclusions</a:t>
            </a:r>
            <a:br>
              <a:rPr lang="en-GB" b="1" kern="0" dirty="0">
                <a:effectLst/>
                <a:latin typeface="Arial" panose="020B0604020202020204" pitchFamily="34" charset="0"/>
              </a:rPr>
            </a:br>
            <a:endParaRPr lang="en-US" dirty="0"/>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FD09A5-A3E7-C9CB-9BC4-D44E208D0F4A}"/>
              </a:ext>
            </a:extLst>
          </p:cNvPr>
          <p:cNvSpPr>
            <a:spLocks noGrp="1"/>
          </p:cNvSpPr>
          <p:nvPr>
            <p:ph idx="1"/>
          </p:nvPr>
        </p:nvSpPr>
        <p:spPr>
          <a:xfrm>
            <a:off x="4988658" y="1150076"/>
            <a:ext cx="6517543" cy="4557849"/>
          </a:xfrm>
        </p:spPr>
        <p:txBody>
          <a:bodyPr>
            <a:normAutofit/>
          </a:bodyPr>
          <a:lstStyle/>
          <a:p>
            <a:pPr>
              <a:buFont typeface="Wingdings" panose="05000000000000000000" pitchFamily="2" charset="2"/>
              <a:buChar char="q"/>
            </a:pPr>
            <a:r>
              <a:rPr lang="en-GB" dirty="0">
                <a:effectLst/>
                <a:latin typeface="Arial" panose="020B0604020202020204" pitchFamily="34" charset="0"/>
                <a:ea typeface="Arial" panose="020B0604020202020204" pitchFamily="34" charset="0"/>
              </a:rPr>
              <a:t>The British telecom giant BT Group, which competes in a highly competitive global industry, was the focus of this report. </a:t>
            </a:r>
          </a:p>
          <a:p>
            <a:pPr>
              <a:buFont typeface="Wingdings" panose="05000000000000000000" pitchFamily="2" charset="2"/>
              <a:buChar char="q"/>
            </a:pPr>
            <a:r>
              <a:rPr lang="en-GB" dirty="0">
                <a:effectLst/>
                <a:latin typeface="Arial" panose="020B0604020202020204" pitchFamily="34" charset="0"/>
                <a:ea typeface="Arial" panose="020B0604020202020204" pitchFamily="34" charset="0"/>
              </a:rPr>
              <a:t>Problems with legacy assets and competitiveness persist for BT despite the fact that the corporation has significant advantages in terms of scale, infrastructure, and expertise. </a:t>
            </a:r>
          </a:p>
          <a:p>
            <a:pPr>
              <a:buFont typeface="Wingdings" panose="05000000000000000000" pitchFamily="2" charset="2"/>
              <a:buChar char="q"/>
            </a:pPr>
            <a:r>
              <a:rPr lang="en-GB" dirty="0">
                <a:effectLst/>
                <a:latin typeface="Arial" panose="020B0604020202020204" pitchFamily="34" charset="0"/>
                <a:ea typeface="Arial" panose="020B0604020202020204" pitchFamily="34" charset="0"/>
              </a:rPr>
              <a:t>The future success and expansion of BT depends on the company's capacity to invest in new technology and adjust to changes in the market.</a:t>
            </a:r>
          </a:p>
          <a:p>
            <a:pPr>
              <a:buFont typeface="Wingdings" panose="05000000000000000000" pitchFamily="2" charset="2"/>
              <a:buChar char="q"/>
            </a:pPr>
            <a:endParaRPr lang="en-US" dirty="0"/>
          </a:p>
        </p:txBody>
      </p:sp>
      <p:sp>
        <p:nvSpPr>
          <p:cNvPr id="4" name="Oval 3">
            <a:extLst>
              <a:ext uri="{FF2B5EF4-FFF2-40B4-BE49-F238E27FC236}">
                <a16:creationId xmlns:a16="http://schemas.microsoft.com/office/drawing/2014/main" id="{7BE56B37-0300-2FF0-D0F8-B50491B4B3ED}"/>
              </a:ext>
            </a:extLst>
          </p:cNvPr>
          <p:cNvSpPr/>
          <p:nvPr/>
        </p:nvSpPr>
        <p:spPr>
          <a:xfrm>
            <a:off x="1298713" y="495485"/>
            <a:ext cx="1828800" cy="1828800"/>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sz="5400" b="1" i="1" dirty="0"/>
              <a:t>BT</a:t>
            </a:r>
            <a:r>
              <a:rPr lang="en-GB" dirty="0"/>
              <a:t> </a:t>
            </a:r>
            <a:endParaRPr lang="en-US" dirty="0"/>
          </a:p>
        </p:txBody>
      </p:sp>
    </p:spTree>
    <p:extLst>
      <p:ext uri="{BB962C8B-B14F-4D97-AF65-F5344CB8AC3E}">
        <p14:creationId xmlns:p14="http://schemas.microsoft.com/office/powerpoint/2010/main" val="3585575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555F2-2AED-96F8-58E0-28B1620AC8F2}"/>
              </a:ext>
            </a:extLst>
          </p:cNvPr>
          <p:cNvSpPr>
            <a:spLocks noGrp="1"/>
          </p:cNvSpPr>
          <p:nvPr>
            <p:ph type="title"/>
          </p:nvPr>
        </p:nvSpPr>
        <p:spPr>
          <a:xfrm>
            <a:off x="710121" y="419347"/>
            <a:ext cx="9766959" cy="1187531"/>
          </a:xfrm>
        </p:spPr>
        <p:txBody>
          <a:bodyPr>
            <a:normAutofit fontScale="90000"/>
          </a:bodyPr>
          <a:lstStyle/>
          <a:p>
            <a:r>
              <a:rPr lang="en-GB" sz="4000" b="1" kern="0" dirty="0">
                <a:effectLst/>
                <a:latin typeface="Arial" panose="020B0604020202020204" pitchFamily="34" charset="0"/>
              </a:rPr>
              <a:t>References</a:t>
            </a:r>
            <a:br>
              <a:rPr lang="en-GB" sz="1800" b="1" kern="0" dirty="0">
                <a:effectLst/>
                <a:latin typeface="Arial" panose="020B0604020202020204" pitchFamily="34" charset="0"/>
              </a:rPr>
            </a:br>
            <a:endParaRPr lang="en-US" dirty="0"/>
          </a:p>
        </p:txBody>
      </p:sp>
      <p:sp>
        <p:nvSpPr>
          <p:cNvPr id="5" name="Content Placeholder 4">
            <a:extLst>
              <a:ext uri="{FF2B5EF4-FFF2-40B4-BE49-F238E27FC236}">
                <a16:creationId xmlns:a16="http://schemas.microsoft.com/office/drawing/2014/main" id="{31DC0688-8837-85AE-ECB8-DC942596ABA4}"/>
              </a:ext>
            </a:extLst>
          </p:cNvPr>
          <p:cNvSpPr>
            <a:spLocks noGrp="1"/>
          </p:cNvSpPr>
          <p:nvPr>
            <p:ph idx="1"/>
          </p:nvPr>
        </p:nvSpPr>
        <p:spPr>
          <a:xfrm>
            <a:off x="710121" y="1521525"/>
            <a:ext cx="10509167" cy="4917128"/>
          </a:xfrm>
        </p:spPr>
        <p:txBody>
          <a:bodyPr>
            <a:normAutofit fontScale="77500" lnSpcReduction="20000"/>
          </a:bodyPr>
          <a:lstStyle/>
          <a:p>
            <a:pPr>
              <a:buFont typeface="Wingdings" panose="05000000000000000000" pitchFamily="2" charset="2"/>
              <a:buChar char="q"/>
            </a:pPr>
            <a:r>
              <a:rPr lang="en-GB" sz="2300" dirty="0">
                <a:effectLst/>
                <a:latin typeface="Arial" panose="020B0604020202020204" pitchFamily="34" charset="0"/>
                <a:ea typeface="Times New Roman" panose="02020603050405020304" pitchFamily="18" charset="0"/>
              </a:rPr>
              <a:t>BT (2022). </a:t>
            </a:r>
            <a:r>
              <a:rPr lang="en-GB" sz="2300" i="1" dirty="0">
                <a:effectLst/>
                <a:latin typeface="Arial" panose="020B0604020202020204" pitchFamily="34" charset="0"/>
                <a:ea typeface="Times New Roman" panose="02020603050405020304" pitchFamily="18" charset="0"/>
              </a:rPr>
              <a:t>Our history - About BT | BT Plc</a:t>
            </a:r>
            <a:r>
              <a:rPr lang="en-GB" sz="2300" dirty="0">
                <a:effectLst/>
                <a:latin typeface="Arial" panose="020B0604020202020204" pitchFamily="34" charset="0"/>
                <a:ea typeface="Times New Roman" panose="02020603050405020304" pitchFamily="18" charset="0"/>
              </a:rPr>
              <a:t>. [online] </a:t>
            </a:r>
            <a:r>
              <a:rPr lang="en-GB" sz="2300" dirty="0" err="1">
                <a:effectLst/>
                <a:latin typeface="Arial" panose="020B0604020202020204" pitchFamily="34" charset="0"/>
                <a:ea typeface="Times New Roman" panose="02020603050405020304" pitchFamily="18" charset="0"/>
              </a:rPr>
              <a:t>www.bt.com</a:t>
            </a:r>
            <a:r>
              <a:rPr lang="en-GB" sz="2300" dirty="0">
                <a:effectLst/>
                <a:latin typeface="Arial" panose="020B0604020202020204" pitchFamily="34" charset="0"/>
                <a:ea typeface="Times New Roman" panose="02020603050405020304" pitchFamily="18" charset="0"/>
              </a:rPr>
              <a:t>. Available at: https://www.bt.com/about/bt/our-history.</a:t>
            </a:r>
            <a:endParaRPr lang="en-GB" sz="23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2300" dirty="0">
                <a:effectLst/>
                <a:latin typeface="Arial" panose="020B0604020202020204" pitchFamily="34" charset="0"/>
                <a:ea typeface="Times New Roman" panose="02020603050405020304" pitchFamily="18" charset="0"/>
              </a:rPr>
              <a:t>Frontier Economics. (2023). </a:t>
            </a:r>
            <a:r>
              <a:rPr lang="en-GB" sz="2300" i="1" dirty="0">
                <a:effectLst/>
                <a:latin typeface="Arial" panose="020B0604020202020204" pitchFamily="34" charset="0"/>
                <a:ea typeface="Times New Roman" panose="02020603050405020304" pitchFamily="18" charset="0"/>
              </a:rPr>
              <a:t>What lies in store for the telecoms sector in 2023 and beyond?</a:t>
            </a:r>
            <a:r>
              <a:rPr lang="en-GB" sz="2300" dirty="0">
                <a:effectLst/>
                <a:latin typeface="Arial" panose="020B0604020202020204" pitchFamily="34" charset="0"/>
                <a:ea typeface="Times New Roman" panose="02020603050405020304" pitchFamily="18" charset="0"/>
              </a:rPr>
              <a:t> [online] Available at: https://www.frontier-economics.com/uk/en/news-and-insights/articles/article-i10073-what-lies-in-store-for-the-telecoms-sector-in-2023-and-beyond/.</a:t>
            </a:r>
            <a:endParaRPr lang="en-GB" sz="23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2300" dirty="0">
                <a:effectLst/>
                <a:latin typeface="Arial" panose="020B0604020202020204" pitchFamily="34" charset="0"/>
                <a:ea typeface="Times New Roman" panose="02020603050405020304" pitchFamily="18" charset="0"/>
              </a:rPr>
              <a:t>Jolly, J. (2023). BT begins search for new CEO to lead cost-cutting programme. </a:t>
            </a:r>
            <a:r>
              <a:rPr lang="en-GB" sz="2300" i="1" dirty="0">
                <a:effectLst/>
                <a:latin typeface="Arial" panose="020B0604020202020204" pitchFamily="34" charset="0"/>
                <a:ea typeface="Times New Roman" panose="02020603050405020304" pitchFamily="18" charset="0"/>
              </a:rPr>
              <a:t>The Guardian</a:t>
            </a:r>
            <a:r>
              <a:rPr lang="en-GB" sz="2300" dirty="0">
                <a:effectLst/>
                <a:latin typeface="Arial" panose="020B0604020202020204" pitchFamily="34" charset="0"/>
                <a:ea typeface="Times New Roman" panose="02020603050405020304" pitchFamily="18" charset="0"/>
              </a:rPr>
              <a:t>. [online] 9 Jul. Available at: https://www.theguardian.com/business/2023/jul/09/bt-begins-search-for-new-ceo-to-lead-cost-cutting-programme.</a:t>
            </a:r>
            <a:endParaRPr lang="en-GB" sz="23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2300" dirty="0">
                <a:effectLst/>
                <a:latin typeface="Arial" panose="020B0604020202020204" pitchFamily="34" charset="0"/>
                <a:ea typeface="Times New Roman" panose="02020603050405020304" pitchFamily="18" charset="0"/>
              </a:rPr>
              <a:t>Khan, D. (2022). BT plans to expand presence in India to build products for digital transformation: </a:t>
            </a:r>
            <a:r>
              <a:rPr lang="en-GB" sz="2300" dirty="0" err="1">
                <a:effectLst/>
                <a:latin typeface="Arial" panose="020B0604020202020204" pitchFamily="34" charset="0"/>
                <a:ea typeface="Times New Roman" panose="02020603050405020304" pitchFamily="18" charset="0"/>
              </a:rPr>
              <a:t>Harmeen</a:t>
            </a:r>
            <a:r>
              <a:rPr lang="en-GB" sz="2300" dirty="0">
                <a:effectLst/>
                <a:latin typeface="Arial" panose="020B0604020202020204" pitchFamily="34" charset="0"/>
                <a:ea typeface="Times New Roman" panose="02020603050405020304" pitchFamily="18" charset="0"/>
              </a:rPr>
              <a:t> Mehta. </a:t>
            </a:r>
            <a:r>
              <a:rPr lang="en-GB" sz="2300" i="1" dirty="0">
                <a:effectLst/>
                <a:latin typeface="Arial" panose="020B0604020202020204" pitchFamily="34" charset="0"/>
                <a:ea typeface="Times New Roman" panose="02020603050405020304" pitchFamily="18" charset="0"/>
              </a:rPr>
              <a:t>The Economic Times</a:t>
            </a:r>
            <a:r>
              <a:rPr lang="en-GB" sz="2300" dirty="0">
                <a:effectLst/>
                <a:latin typeface="Arial" panose="020B0604020202020204" pitchFamily="34" charset="0"/>
                <a:ea typeface="Times New Roman" panose="02020603050405020304" pitchFamily="18" charset="0"/>
              </a:rPr>
              <a:t>. [online] Available at: https://economictimes.indiatimes.com/industry/telecom/telecom-news/bt-plans-to-expand-presence-in-india-to-build-products-for-digital-transformation-harmeen-mehta/articleshow/89035472.cms?from=mdr.</a:t>
            </a:r>
            <a:endParaRPr lang="en-GB" sz="23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2300" dirty="0">
                <a:effectLst/>
                <a:latin typeface="Arial" panose="020B0604020202020204" pitchFamily="34" charset="0"/>
                <a:ea typeface="Times New Roman" panose="02020603050405020304" pitchFamily="18" charset="0"/>
              </a:rPr>
              <a:t>Seal, T. (2023). BT Accused of Stifling Competition by Broadband Network Rivals. </a:t>
            </a:r>
            <a:r>
              <a:rPr lang="en-GB" sz="2300" i="1" dirty="0" err="1">
                <a:effectLst/>
                <a:latin typeface="Arial" panose="020B0604020202020204" pitchFamily="34" charset="0"/>
                <a:ea typeface="Times New Roman" panose="02020603050405020304" pitchFamily="18" charset="0"/>
              </a:rPr>
              <a:t>Bloomberg.com</a:t>
            </a:r>
            <a:r>
              <a:rPr lang="en-GB" sz="2300" dirty="0">
                <a:effectLst/>
                <a:latin typeface="Arial" panose="020B0604020202020204" pitchFamily="34" charset="0"/>
                <a:ea typeface="Times New Roman" panose="02020603050405020304" pitchFamily="18" charset="0"/>
              </a:rPr>
              <a:t>. [online] 21 Mar. Available at: https://www.bloomberg.com/news/articles/2023-03-21/bt-accused-of-stifling-competition-by-broadband-network-rivals [Accessed 4 Apr. 2024].</a:t>
            </a:r>
            <a:endParaRPr lang="en-GB" sz="23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endParaRPr lang="en-US" dirty="0"/>
          </a:p>
        </p:txBody>
      </p:sp>
    </p:spTree>
    <p:extLst>
      <p:ext uri="{BB962C8B-B14F-4D97-AF65-F5344CB8AC3E}">
        <p14:creationId xmlns:p14="http://schemas.microsoft.com/office/powerpoint/2010/main" val="4108436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5059B-B834-5D74-6B24-5F2A0A0B7B96}"/>
              </a:ext>
            </a:extLst>
          </p:cNvPr>
          <p:cNvSpPr>
            <a:spLocks noGrp="1"/>
          </p:cNvSpPr>
          <p:nvPr>
            <p:ph type="title"/>
          </p:nvPr>
        </p:nvSpPr>
        <p:spPr>
          <a:xfrm>
            <a:off x="685801" y="376137"/>
            <a:ext cx="10131425" cy="1122218"/>
          </a:xfrm>
        </p:spPr>
        <p:txBody>
          <a:bodyPr/>
          <a:lstStyle/>
          <a:p>
            <a:r>
              <a:rPr lang="en-GB" b="1" kern="0" dirty="0">
                <a:effectLst/>
                <a:latin typeface="Arial" panose="020B0604020202020204" pitchFamily="34" charset="0"/>
              </a:rPr>
              <a:t>References</a:t>
            </a:r>
            <a:endParaRPr lang="en-US" dirty="0"/>
          </a:p>
        </p:txBody>
      </p:sp>
      <p:sp>
        <p:nvSpPr>
          <p:cNvPr id="3" name="Content Placeholder 2">
            <a:extLst>
              <a:ext uri="{FF2B5EF4-FFF2-40B4-BE49-F238E27FC236}">
                <a16:creationId xmlns:a16="http://schemas.microsoft.com/office/drawing/2014/main" id="{8FCE7D32-2ED9-E58A-3EDC-4740B68386D1}"/>
              </a:ext>
            </a:extLst>
          </p:cNvPr>
          <p:cNvSpPr>
            <a:spLocks noGrp="1"/>
          </p:cNvSpPr>
          <p:nvPr>
            <p:ph idx="1"/>
          </p:nvPr>
        </p:nvSpPr>
        <p:spPr>
          <a:xfrm>
            <a:off x="685801" y="1750979"/>
            <a:ext cx="10131425" cy="4040221"/>
          </a:xfrm>
        </p:spPr>
        <p:txBody>
          <a:bodyPr/>
          <a:lstStyle/>
          <a:p>
            <a:pPr>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rPr>
              <a:t>Statista. (2023). </a:t>
            </a:r>
            <a:r>
              <a:rPr lang="en-GB" sz="1800" i="1" dirty="0">
                <a:effectLst/>
                <a:latin typeface="Arial" panose="020B0604020202020204" pitchFamily="34" charset="0"/>
                <a:ea typeface="Times New Roman" panose="02020603050405020304" pitchFamily="18" charset="0"/>
              </a:rPr>
              <a:t>BT Group: total revenue per quarter | Statistics</a:t>
            </a:r>
            <a:r>
              <a:rPr lang="en-GB" sz="1800" dirty="0">
                <a:effectLst/>
                <a:latin typeface="Arial" panose="020B0604020202020204" pitchFamily="34" charset="0"/>
                <a:ea typeface="Times New Roman" panose="02020603050405020304" pitchFamily="18" charset="0"/>
              </a:rPr>
              <a:t>. [online] Available at: https://www.statista.com/statistics/290243/british-telecommunications-bt-total-revenue/.</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rPr>
              <a:t>Sutherland, E. (2020). A Short History of UK Telecommunications Manufacturing. </a:t>
            </a:r>
            <a:r>
              <a:rPr lang="en-GB" sz="1800" i="1" dirty="0">
                <a:effectLst/>
                <a:latin typeface="Arial" panose="020B0604020202020204" pitchFamily="34" charset="0"/>
                <a:ea typeface="Times New Roman" panose="02020603050405020304" pitchFamily="18" charset="0"/>
              </a:rPr>
              <a:t>SSRN Electronic Journal</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doi:https</a:t>
            </a:r>
            <a:r>
              <a:rPr lang="en-GB" sz="1800" dirty="0">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Times New Roman" panose="02020603050405020304" pitchFamily="18" charset="0"/>
              </a:rPr>
              <a:t>doi.org</a:t>
            </a:r>
            <a:r>
              <a:rPr lang="en-GB" sz="1800" dirty="0">
                <a:effectLst/>
                <a:latin typeface="Arial" panose="020B0604020202020204" pitchFamily="34" charset="0"/>
                <a:ea typeface="Times New Roman" panose="02020603050405020304" pitchFamily="18" charset="0"/>
              </a:rPr>
              <a:t>/10.2139/ssrn.3561293.</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err="1">
                <a:effectLst/>
                <a:latin typeface="Arial" panose="020B0604020202020204" pitchFamily="34" charset="0"/>
                <a:ea typeface="Times New Roman" panose="02020603050405020304" pitchFamily="18" charset="0"/>
              </a:rPr>
              <a:t>Sweney</a:t>
            </a:r>
            <a:r>
              <a:rPr lang="en-GB" sz="1800" dirty="0">
                <a:effectLst/>
                <a:latin typeface="Arial" panose="020B0604020202020204" pitchFamily="34" charset="0"/>
                <a:ea typeface="Times New Roman" panose="02020603050405020304" pitchFamily="18" charset="0"/>
              </a:rPr>
              <a:t>, M. (2020). Lockdown drives UK TV streaming customers to more than 32m. </a:t>
            </a:r>
            <a:r>
              <a:rPr lang="en-GB" sz="1800" i="1" dirty="0">
                <a:effectLst/>
                <a:latin typeface="Arial" panose="020B0604020202020204" pitchFamily="34" charset="0"/>
                <a:ea typeface="Times New Roman" panose="02020603050405020304" pitchFamily="18" charset="0"/>
              </a:rPr>
              <a:t>The Guardian</a:t>
            </a:r>
            <a:r>
              <a:rPr lang="en-GB" sz="1800" dirty="0">
                <a:effectLst/>
                <a:latin typeface="Arial" panose="020B0604020202020204" pitchFamily="34" charset="0"/>
                <a:ea typeface="Times New Roman" panose="02020603050405020304" pitchFamily="18" charset="0"/>
              </a:rPr>
              <a:t>. [online] 27 Dec. Available at: https://www.theguardian.com/tv-and-radio/2020/dec/27/netflix-amazon-and-disney-push-uk-to-more-than-32m-tv-streaming-customers.</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GB" sz="1800" dirty="0">
                <a:effectLst/>
                <a:latin typeface="Arial" panose="020B0604020202020204" pitchFamily="34" charset="0"/>
                <a:ea typeface="Times New Roman" panose="02020603050405020304" pitchFamily="18" charset="0"/>
              </a:rPr>
              <a:t>Wild, R. (2024). </a:t>
            </a:r>
            <a:r>
              <a:rPr lang="en-GB" sz="1800" i="1" dirty="0">
                <a:effectLst/>
                <a:latin typeface="Arial" panose="020B0604020202020204" pitchFamily="34" charset="0"/>
                <a:ea typeface="Times New Roman" panose="02020603050405020304" pitchFamily="18" charset="0"/>
              </a:rPr>
              <a:t>Big Price Hikes Deliver Another Quarter Of Profit Growth At BT Group</a:t>
            </a:r>
            <a:r>
              <a:rPr lang="en-GB" sz="1800" dirty="0">
                <a:effectLst/>
                <a:latin typeface="Arial" panose="020B0604020202020204" pitchFamily="34" charset="0"/>
                <a:ea typeface="Times New Roman" panose="02020603050405020304" pitchFamily="18" charset="0"/>
              </a:rPr>
              <a:t>. [online] Forbes. Available at: https://www.forbes.com/sites/roystonwild/2024/02/01/big-price-hikes-deliver-another-quarter-of-profit-growth-at-bt-group/?sh=48bcf5a527cb [Accessed 4 Apr. 2024].</a:t>
            </a:r>
            <a:endParaRPr lang="en-GB"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endParaRPr lang="en-US" dirty="0"/>
          </a:p>
        </p:txBody>
      </p:sp>
    </p:spTree>
    <p:extLst>
      <p:ext uri="{BB962C8B-B14F-4D97-AF65-F5344CB8AC3E}">
        <p14:creationId xmlns:p14="http://schemas.microsoft.com/office/powerpoint/2010/main" val="8374829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421</TotalTime>
  <Words>2148</Words>
  <Application>Microsoft Office PowerPoint</Application>
  <PresentationFormat>Widescreen</PresentationFormat>
  <Paragraphs>99</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Calibri</vt:lpstr>
      <vt:lpstr>Calibri Light</vt:lpstr>
      <vt:lpstr>Times New Roman</vt:lpstr>
      <vt:lpstr>Wingdings</vt:lpstr>
      <vt:lpstr>Celestial</vt:lpstr>
      <vt:lpstr> </vt:lpstr>
      <vt:lpstr>Table of contents</vt:lpstr>
      <vt:lpstr> INTRODUCTION</vt:lpstr>
      <vt:lpstr>ORganiSational OVerview</vt:lpstr>
      <vt:lpstr>SWOT Analysis </vt:lpstr>
      <vt:lpstr>PowerPoint Presentation</vt:lpstr>
      <vt:lpstr>PowerPoint Presentation</vt:lpstr>
      <vt:lpstr>Opportunities </vt:lpstr>
      <vt:lpstr>Threats </vt:lpstr>
      <vt:lpstr>Conclusions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Mirabela Dobre</dc:creator>
  <cp:lastModifiedBy>Mirabela Dobre</cp:lastModifiedBy>
  <cp:revision>6</cp:revision>
  <dcterms:created xsi:type="dcterms:W3CDTF">2024-04-08T17:52:52Z</dcterms:created>
  <dcterms:modified xsi:type="dcterms:W3CDTF">2024-04-11T17:03:14Z</dcterms:modified>
</cp:coreProperties>
</file>