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9" r:id="rId1"/>
  </p:sldMasterIdLst>
  <p:notesMasterIdLst>
    <p:notesMasterId r:id="rId14"/>
  </p:notesMasterIdLst>
  <p:handoutMasterIdLst>
    <p:handoutMasterId r:id="rId15"/>
  </p:handoutMasterIdLst>
  <p:sldIdLst>
    <p:sldId id="286" r:id="rId2"/>
    <p:sldId id="257" r:id="rId3"/>
    <p:sldId id="258" r:id="rId4"/>
    <p:sldId id="270" r:id="rId5"/>
    <p:sldId id="263" r:id="rId6"/>
    <p:sldId id="292" r:id="rId7"/>
    <p:sldId id="275" r:id="rId8"/>
    <p:sldId id="291" r:id="rId9"/>
    <p:sldId id="264" r:id="rId10"/>
    <p:sldId id="277" r:id="rId11"/>
    <p:sldId id="280" r:id="rId12"/>
    <p:sldId id="293" r:id="rId13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3891" autoAdjust="0"/>
  </p:normalViewPr>
  <p:slideViewPr>
    <p:cSldViewPr>
      <p:cViewPr varScale="1">
        <p:scale>
          <a:sx n="73" d="100"/>
          <a:sy n="73" d="100"/>
        </p:scale>
        <p:origin x="1320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lah Al Mamun" userId="7b5ef901-f473-404d-ae81-8f91a9a08898" providerId="ADAL" clId="{29811E0C-AB6D-49DE-88CB-3FAC9B06AC49}"/>
    <pc:docChg chg="modSld">
      <pc:chgData name="Abdullah Al Mamun" userId="7b5ef901-f473-404d-ae81-8f91a9a08898" providerId="ADAL" clId="{29811E0C-AB6D-49DE-88CB-3FAC9B06AC49}" dt="2018-11-02T16:49:49.030" v="9" actId="20577"/>
      <pc:docMkLst>
        <pc:docMk/>
      </pc:docMkLst>
      <pc:sldChg chg="modSp">
        <pc:chgData name="Abdullah Al Mamun" userId="7b5ef901-f473-404d-ae81-8f91a9a08898" providerId="ADAL" clId="{29811E0C-AB6D-49DE-88CB-3FAC9B06AC49}" dt="2018-11-02T16:49:49.030" v="9" actId="20577"/>
        <pc:sldMkLst>
          <pc:docMk/>
          <pc:sldMk cId="0" sldId="292"/>
        </pc:sldMkLst>
        <pc:spChg chg="mod">
          <ac:chgData name="Abdullah Al Mamun" userId="7b5ef901-f473-404d-ae81-8f91a9a08898" providerId="ADAL" clId="{29811E0C-AB6D-49DE-88CB-3FAC9B06AC49}" dt="2018-11-02T16:49:49.030" v="9" actId="20577"/>
          <ac:spMkLst>
            <pc:docMk/>
            <pc:sldMk cId="0" sldId="292"/>
            <ac:spMk id="15362" creationId="{55850F8A-0C27-4FF0-93E6-D6A42889774F}"/>
          </ac:spMkLst>
        </pc:spChg>
      </pc:sldChg>
    </pc:docChg>
  </pc:docChgLst>
  <pc:docChgLst>
    <pc:chgData name="Abdullah Al Mamun" userId="S::a.almamun@uwtsd.ac.uk::7b5ef901-f473-404d-ae81-8f91a9a08898" providerId="AD" clId="Web-{47D52957-9EFF-29F1-BD7E-C1AF0E04D21D}"/>
    <pc:docChg chg="modSld">
      <pc:chgData name="Abdullah Al Mamun" userId="S::a.almamun@uwtsd.ac.uk::7b5ef901-f473-404d-ae81-8f91a9a08898" providerId="AD" clId="Web-{47D52957-9EFF-29F1-BD7E-C1AF0E04D21D}" dt="2018-10-31T13:17:13.604" v="3" actId="20577"/>
      <pc:docMkLst>
        <pc:docMk/>
      </pc:docMkLst>
      <pc:sldChg chg="modSp">
        <pc:chgData name="Abdullah Al Mamun" userId="S::a.almamun@uwtsd.ac.uk::7b5ef901-f473-404d-ae81-8f91a9a08898" providerId="AD" clId="Web-{47D52957-9EFF-29F1-BD7E-C1AF0E04D21D}" dt="2018-10-31T13:17:13.604" v="3" actId="20577"/>
        <pc:sldMkLst>
          <pc:docMk/>
          <pc:sldMk cId="0" sldId="264"/>
        </pc:sldMkLst>
        <pc:spChg chg="mod">
          <ac:chgData name="Abdullah Al Mamun" userId="S::a.almamun@uwtsd.ac.uk::7b5ef901-f473-404d-ae81-8f91a9a08898" providerId="AD" clId="Web-{47D52957-9EFF-29F1-BD7E-C1AF0E04D21D}" dt="2018-10-31T13:17:13.604" v="3" actId="20577"/>
          <ac:spMkLst>
            <pc:docMk/>
            <pc:sldMk cId="0" sldId="264"/>
            <ac:spMk id="21508" creationId="{7E1D03A8-4DD0-4E57-BE8D-394AB158399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87FD8E4F-A0B4-4AF4-B28E-441061BD46F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867EB52-D78D-4F38-A54E-67C9F8520377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9333477A-9A53-4764-8640-9139F766220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72A19F92-535C-448B-8699-8A1ED6BA69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54423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pPr>
              <a:defRPr/>
            </a:pPr>
            <a:fld id="{259325D9-C7C0-42EB-AEBB-E19A63C4F488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pPr>
              <a:defRPr/>
            </a:pPr>
            <a:r>
              <a:rPr lang="en-GB" altLang="en-US" smtClean="0"/>
              <a:t>Mary March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pPr>
              <a:defRPr/>
            </a:pPr>
            <a:fld id="{2F733F99-5C49-4C7A-AF84-B7546E8A6B5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100198596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pPr>
              <a:defRPr/>
            </a:pPr>
            <a:r>
              <a:rPr lang="en-GB" altLang="en-US" smtClean="0"/>
              <a:t>Mary March</a:t>
            </a: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pPr>
              <a:defRPr/>
            </a:pPr>
            <a:fld id="{101007CA-6A5A-466A-BC7B-D9FB033B9BF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6826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B73E60-0876-4F4A-8F82-84A1B1823F5C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pPr>
              <a:defRPr/>
            </a:pPr>
            <a:fld id="{B597A0D0-E8BB-4015-B311-33B1E3A1E81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8511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29F174-4E7E-4651-BE04-FB34C38F7A97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F3E2FC-8669-4267-A62E-33FE30C83C5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539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F98087-ED90-4911-BE74-9A997ABD6711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E0A6B8-DA9D-4B8D-895D-5FCD4DD918C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8975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22D1C0-EA1F-4F8B-8785-B07BF54BD0F9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CCDFD50-638D-4B7D-8CA4-BA6FE506198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1443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C9B511-EA7C-47B7-97E3-4B5B1A80CF69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5821EE-AFC6-47E5-BF66-66E4B21DAC7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01628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487C5A-1B21-445F-A5EA-4485B0FC1EAF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B02990-287C-41FC-9BF8-A67E112CA0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693440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188D40-EA84-4741-A93C-333A7A4EA90F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57F800-730A-4389-AB21-8BF89553559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0472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2540983"/>
      </p:ext>
    </p:extLst>
  </p:cSld>
  <p:clrMapOvr>
    <a:masterClrMapping/>
  </p:clrMapOvr>
  <p:hf sldNum="0"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9827179"/>
      </p:ext>
    </p:extLst>
  </p:cSld>
  <p:clrMapOvr>
    <a:masterClrMapping/>
  </p:clrMapOvr>
  <p:hf sldNum="0"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9064304"/>
      </p:ext>
    </p:extLst>
  </p:cSld>
  <p:clrMapOvr>
    <a:masterClrMapping/>
  </p:clrMapOvr>
  <p:hf sldNum="0"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242916"/>
      </p:ext>
    </p:extLst>
  </p:cSld>
  <p:clrMapOvr>
    <a:masterClrMapping/>
  </p:clrMapOvr>
  <p:hf sldNum="0"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3428010"/>
      </p:ext>
    </p:extLst>
  </p:cSld>
  <p:clrMapOvr>
    <a:masterClrMapping/>
  </p:clrMapOvr>
  <p:hf sldNum="0"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0175500"/>
      </p:ext>
    </p:extLst>
  </p:cSld>
  <p:clrMapOvr>
    <a:masterClrMapping/>
  </p:clrMapOvr>
  <p:hf sldNum="0"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A90FD6-5905-4EA8-AD06-91B3123ED931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8FE9CA-6F00-4071-81A8-4EBE4EFA0F4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85325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C6DEAE-81AF-4D2F-BBD0-D85B4251B949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79077C-C058-415F-A9A2-BF6E8D9D1A4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842308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 smtClean="0"/>
              <a:pPr>
                <a:defRPr/>
              </a:pPr>
              <a:t>17/01/2019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5117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0" r:id="rId1"/>
    <p:sldLayoutId id="2147484001" r:id="rId2"/>
    <p:sldLayoutId id="2147484002" r:id="rId3"/>
    <p:sldLayoutId id="2147484003" r:id="rId4"/>
    <p:sldLayoutId id="2147484004" r:id="rId5"/>
    <p:sldLayoutId id="2147484005" r:id="rId6"/>
    <p:sldLayoutId id="2147484006" r:id="rId7"/>
    <p:sldLayoutId id="2147484007" r:id="rId8"/>
    <p:sldLayoutId id="2147484008" r:id="rId9"/>
    <p:sldLayoutId id="2147484009" r:id="rId10"/>
    <p:sldLayoutId id="2147484010" r:id="rId11"/>
    <p:sldLayoutId id="2147484011" r:id="rId12"/>
    <p:sldLayoutId id="2147484012" r:id="rId13"/>
    <p:sldLayoutId id="2147484013" r:id="rId14"/>
    <p:sldLayoutId id="2147484014" r:id="rId15"/>
    <p:sldLayoutId id="2147484015" r:id="rId16"/>
    <p:sldLayoutId id="2147484016" r:id="rId17"/>
  </p:sldLayoutIdLst>
  <p:hf sldNum="0" hdr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3" y="110535"/>
            <a:ext cx="7561263" cy="1143000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en-US" b="1" dirty="0"/>
              <a:t>BUSINESS PLAN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624" y="1292725"/>
            <a:ext cx="7561263" cy="1888127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 smtClean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 smtClean="0"/>
              <a:t>Title: Chittos Chillax </a:t>
            </a:r>
            <a:r>
              <a:rPr lang="en-GB" altLang="en-US" sz="2400" dirty="0" err="1" smtClean="0"/>
              <a:t>playzone</a:t>
            </a:r>
            <a:endParaRPr lang="en-GB" altLang="en-US" sz="2400" dirty="0" smtClean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 smtClean="0"/>
              <a:t>Names: </a:t>
            </a:r>
            <a:r>
              <a:rPr lang="en-GB" altLang="en-US" sz="2400" dirty="0" err="1" smtClean="0"/>
              <a:t>Samina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Rehman</a:t>
            </a:r>
            <a:r>
              <a:rPr lang="en-GB" altLang="en-US" sz="2400" dirty="0" smtClean="0"/>
              <a:t> 1714937 and </a:t>
            </a:r>
            <a:r>
              <a:rPr lang="en-GB" altLang="en-US" sz="2400" dirty="0" err="1" smtClean="0"/>
              <a:t>Sajeela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Tabasam</a:t>
            </a:r>
            <a:r>
              <a:rPr lang="en-GB" altLang="en-US" sz="2400" smtClean="0"/>
              <a:t> 1713435</a:t>
            </a:r>
            <a:endParaRPr lang="en-GB" altLang="en-US" sz="2400" dirty="0" smtClean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 smtClean="0"/>
              <a:t>Group: 7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 smtClean="0"/>
              <a:t>Lecturer  Name: </a:t>
            </a:r>
            <a:r>
              <a:rPr lang="en-GB" altLang="en-US" sz="2400" dirty="0" err="1" smtClean="0"/>
              <a:t>Olu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Adegbite</a:t>
            </a:r>
            <a:endParaRPr lang="en-GB" altLang="en-US" sz="2400" dirty="0" smtClean="0"/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338696"/>
            <a:ext cx="7561263" cy="2447925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616" y="198438"/>
            <a:ext cx="7571184" cy="9271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Executive Summary</a:t>
            </a:r>
            <a:endParaRPr lang="en-GB" altLang="en-US" sz="3600" dirty="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7704" y="4400227"/>
            <a:ext cx="7128792" cy="221188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Chittos </a:t>
            </a:r>
            <a:r>
              <a:rPr lang="en-GB" altLang="en-US" dirty="0"/>
              <a:t>C</a:t>
            </a:r>
            <a:r>
              <a:rPr lang="en-GB" altLang="en-US" dirty="0" smtClean="0"/>
              <a:t>hillaxe is an amusement indoor play zone where children can have physical activities and spend quality time with other children.</a:t>
            </a:r>
            <a:endParaRPr lang="en-GB" alt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3131840" y="980728"/>
            <a:ext cx="2913161" cy="3173700"/>
            <a:chOff x="0" y="0"/>
            <a:chExt cx="1793875" cy="2027870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Business / Company Overview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608" y="1398589"/>
            <a:ext cx="7643192" cy="3326556"/>
          </a:xfrm>
          <a:ln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en-US" dirty="0" smtClean="0"/>
              <a:t>Chittos Chillaxe indoor soft play zone.</a:t>
            </a:r>
          </a:p>
          <a:p>
            <a:r>
              <a:rPr lang="en-GB" altLang="en-US" dirty="0" smtClean="0"/>
              <a:t>Running by professional entrepreneurs.</a:t>
            </a:r>
          </a:p>
          <a:p>
            <a:r>
              <a:rPr lang="en-GB" altLang="en-US" dirty="0" smtClean="0"/>
              <a:t>Established since 2013 and five star rating.</a:t>
            </a:r>
          </a:p>
          <a:p>
            <a:r>
              <a:rPr lang="en-GB" altLang="en-US" dirty="0" smtClean="0"/>
              <a:t>Offering young children from 6months to 11 years.</a:t>
            </a:r>
          </a:p>
          <a:p>
            <a:r>
              <a:rPr lang="en-GB" altLang="en-US" dirty="0" smtClean="0"/>
              <a:t>Giving chance to socialize and learn new skills.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6876256" y="4869160"/>
            <a:ext cx="1810544" cy="1773965"/>
            <a:chOff x="0" y="0"/>
            <a:chExt cx="1793875" cy="202787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Products and Services</a:t>
            </a:r>
            <a:endParaRPr lang="en-GB" altLang="en-US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79712" y="1196752"/>
            <a:ext cx="4968552" cy="3384376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Soft play area                                              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Go cart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Bouncy castle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Slides and jungle gym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Balls pool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Cafeteria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6948264" y="4797152"/>
            <a:ext cx="1738536" cy="1845973"/>
            <a:chOff x="0" y="0"/>
            <a:chExt cx="1793875" cy="2027870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 Target Market</a:t>
            </a:r>
            <a:endParaRPr lang="en-GB" altLang="en-US" sz="3600" dirty="0"/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3768" y="1470025"/>
            <a:ext cx="6203032" cy="2751063"/>
          </a:xfr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 fontScale="92500" lnSpcReduction="10000"/>
          </a:bodyPr>
          <a:lstStyle/>
          <a:p>
            <a:endParaRPr lang="en-US" altLang="en-US" dirty="0" smtClean="0"/>
          </a:p>
          <a:p>
            <a:r>
              <a:rPr lang="en-US" altLang="en-US" dirty="0" smtClean="0"/>
              <a:t>Families with young children. </a:t>
            </a:r>
          </a:p>
          <a:p>
            <a:r>
              <a:rPr lang="en-US" altLang="en-US" dirty="0" smtClean="0"/>
              <a:t>School social gatherings.</a:t>
            </a:r>
          </a:p>
          <a:p>
            <a:r>
              <a:rPr lang="en-US" altLang="en-US" dirty="0" smtClean="0"/>
              <a:t>Birthdays events.</a:t>
            </a:r>
          </a:p>
          <a:p>
            <a:r>
              <a:rPr lang="en-US" altLang="en-US" dirty="0" smtClean="0"/>
              <a:t>Organizing charity events.</a:t>
            </a:r>
          </a:p>
          <a:p>
            <a:r>
              <a:rPr lang="en-US" altLang="en-US" dirty="0" smtClean="0"/>
              <a:t>Price , products , promotions &amp; place </a:t>
            </a:r>
          </a:p>
          <a:p>
            <a:endParaRPr lang="en-US" alt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6660232" y="4509120"/>
            <a:ext cx="2026568" cy="2134005"/>
            <a:chOff x="0" y="0"/>
            <a:chExt cx="1793875" cy="202787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 Competitors</a:t>
            </a:r>
            <a:endParaRPr lang="en-GB" altLang="en-US" sz="3600" dirty="0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5856" y="1470025"/>
            <a:ext cx="2952328" cy="2679055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en-US" altLang="en-US" dirty="0" smtClean="0"/>
          </a:p>
          <a:p>
            <a:r>
              <a:rPr lang="en-US" altLang="en-US" dirty="0" smtClean="0"/>
              <a:t>Hickory </a:t>
            </a:r>
            <a:r>
              <a:rPr lang="en-US" altLang="en-US" dirty="0" err="1"/>
              <a:t>D</a:t>
            </a:r>
            <a:r>
              <a:rPr lang="en-US" altLang="en-US" dirty="0" err="1" smtClean="0"/>
              <a:t>ickory</a:t>
            </a:r>
            <a:r>
              <a:rPr lang="en-US" altLang="en-US" dirty="0" smtClean="0"/>
              <a:t> </a:t>
            </a:r>
          </a:p>
          <a:p>
            <a:r>
              <a:rPr lang="en-US" altLang="en-US" dirty="0" smtClean="0"/>
              <a:t>Humpty Dumpty </a:t>
            </a:r>
          </a:p>
          <a:p>
            <a:r>
              <a:rPr lang="en-US" altLang="en-US" dirty="0" smtClean="0"/>
              <a:t>Tiny </a:t>
            </a:r>
            <a:r>
              <a:rPr lang="en-US" altLang="en-US" dirty="0" err="1"/>
              <a:t>T</a:t>
            </a:r>
            <a:r>
              <a:rPr lang="en-US" altLang="en-US" dirty="0" err="1" smtClean="0"/>
              <a:t>errorz</a:t>
            </a:r>
            <a:endParaRPr lang="en-US" altLang="en-US" dirty="0" smtClean="0"/>
          </a:p>
          <a:p>
            <a:r>
              <a:rPr lang="en-US" altLang="en-US" dirty="0" smtClean="0"/>
              <a:t>Monster </a:t>
            </a:r>
            <a:r>
              <a:rPr lang="en-US" altLang="en-US" dirty="0" err="1"/>
              <a:t>M</a:t>
            </a:r>
            <a:r>
              <a:rPr lang="en-US" altLang="en-US" dirty="0" err="1" smtClean="0"/>
              <a:t>ayham</a:t>
            </a:r>
            <a:endParaRPr lang="en-US" altLang="en-US" dirty="0" smtClean="0"/>
          </a:p>
          <a:p>
            <a:endParaRPr lang="en-US" alt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3615308" y="4581128"/>
            <a:ext cx="2036812" cy="1989989"/>
            <a:chOff x="0" y="0"/>
            <a:chExt cx="1793875" cy="202787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Marketing and Sales Plan</a:t>
            </a:r>
            <a:endParaRPr lang="en-GB" altLang="en-US" sz="3600" dirty="0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3422" y="1916832"/>
            <a:ext cx="3122794" cy="3096344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algn="just">
              <a:lnSpc>
                <a:spcPct val="90000"/>
              </a:lnSpc>
            </a:pPr>
            <a:r>
              <a:rPr lang="en-GB" altLang="en-US" sz="2800" dirty="0" smtClean="0"/>
              <a:t>Face book </a:t>
            </a:r>
          </a:p>
          <a:p>
            <a:pPr algn="just">
              <a:lnSpc>
                <a:spcPct val="90000"/>
              </a:lnSpc>
            </a:pPr>
            <a:r>
              <a:rPr lang="en-GB" altLang="en-US" sz="2800" dirty="0" smtClean="0"/>
              <a:t>Twitter</a:t>
            </a:r>
          </a:p>
          <a:p>
            <a:pPr algn="just">
              <a:lnSpc>
                <a:spcPct val="90000"/>
              </a:lnSpc>
            </a:pPr>
            <a:r>
              <a:rPr lang="en-GB" altLang="en-US" sz="2800" dirty="0" smtClean="0"/>
              <a:t>Instagram</a:t>
            </a:r>
          </a:p>
          <a:p>
            <a:pPr algn="just">
              <a:lnSpc>
                <a:spcPct val="90000"/>
              </a:lnSpc>
            </a:pPr>
            <a:r>
              <a:rPr lang="en-GB" altLang="en-US" sz="2800" dirty="0" smtClean="0"/>
              <a:t>Giving coupons </a:t>
            </a:r>
          </a:p>
          <a:p>
            <a:pPr algn="just">
              <a:lnSpc>
                <a:spcPct val="90000"/>
              </a:lnSpc>
            </a:pPr>
            <a:endParaRPr lang="en-GB" altLang="en-US" sz="2800" dirty="0"/>
          </a:p>
        </p:txBody>
      </p:sp>
      <p:grpSp>
        <p:nvGrpSpPr>
          <p:cNvPr id="6" name="Group 5"/>
          <p:cNvGrpSpPr/>
          <p:nvPr/>
        </p:nvGrpSpPr>
        <p:grpSpPr>
          <a:xfrm>
            <a:off x="7380312" y="5229200"/>
            <a:ext cx="1306488" cy="1413925"/>
            <a:chOff x="0" y="0"/>
            <a:chExt cx="1793875" cy="202787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Management Team</a:t>
            </a:r>
            <a:endParaRPr lang="en-GB" altLang="en-US" sz="3600" i="1" dirty="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3808" y="1628800"/>
            <a:ext cx="3456384" cy="36004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800" b="1" dirty="0" smtClean="0"/>
              <a:t>Manager </a:t>
            </a:r>
          </a:p>
          <a:p>
            <a:pPr algn="just">
              <a:lnSpc>
                <a:spcPct val="90000"/>
              </a:lnSpc>
            </a:pPr>
            <a:r>
              <a:rPr lang="en-GB" altLang="en-US" sz="2800" b="1" dirty="0" err="1" smtClean="0"/>
              <a:t>Samina</a:t>
            </a:r>
            <a:r>
              <a:rPr lang="en-GB" altLang="en-US" sz="2800" b="1" dirty="0" smtClean="0"/>
              <a:t> </a:t>
            </a:r>
            <a:r>
              <a:rPr lang="en-GB" altLang="en-US" sz="2800" b="1" dirty="0" err="1" smtClean="0"/>
              <a:t>Rehman</a:t>
            </a:r>
            <a:endParaRPr lang="en-GB" altLang="en-US" sz="2800" b="1" dirty="0" smtClean="0"/>
          </a:p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sz="2800" b="1" dirty="0" smtClean="0"/>
          </a:p>
          <a:p>
            <a:pPr algn="just">
              <a:lnSpc>
                <a:spcPct val="90000"/>
              </a:lnSpc>
            </a:pPr>
            <a:r>
              <a:rPr lang="en-GB" altLang="en-US" sz="2800" b="1" dirty="0" smtClean="0"/>
              <a:t>Deputy manager</a:t>
            </a:r>
          </a:p>
          <a:p>
            <a:pPr algn="just">
              <a:lnSpc>
                <a:spcPct val="90000"/>
              </a:lnSpc>
            </a:pPr>
            <a:r>
              <a:rPr lang="en-GB" altLang="en-US" sz="2800" b="1" dirty="0" err="1" smtClean="0"/>
              <a:t>Sajeela</a:t>
            </a:r>
            <a:r>
              <a:rPr lang="en-GB" altLang="en-US" sz="2800" b="1" dirty="0" smtClean="0"/>
              <a:t> </a:t>
            </a:r>
            <a:r>
              <a:rPr lang="en-GB" altLang="en-US" sz="2800" b="1" dirty="0" err="1" smtClean="0"/>
              <a:t>Tabassam</a:t>
            </a:r>
            <a:endParaRPr lang="en-GB" altLang="en-US" sz="2800" b="1" dirty="0"/>
          </a:p>
        </p:txBody>
      </p:sp>
      <p:grpSp>
        <p:nvGrpSpPr>
          <p:cNvPr id="6" name="Group 5"/>
          <p:cNvGrpSpPr/>
          <p:nvPr/>
        </p:nvGrpSpPr>
        <p:grpSpPr>
          <a:xfrm>
            <a:off x="7380312" y="5229200"/>
            <a:ext cx="1306488" cy="1413925"/>
            <a:chOff x="0" y="0"/>
            <a:chExt cx="1793875" cy="202787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813502-7FEA-41FE-B4B2-3DF07B94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38" y="114300"/>
            <a:ext cx="8229600" cy="1223963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Financial plan</a:t>
            </a:r>
            <a:endParaRPr lang="en-GB" altLang="en-US" sz="3600" i="1"/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7E1D03A8-4DD0-4E57-BE8D-394AB1583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2522538"/>
            <a:ext cx="3401516" cy="18129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en-GB" altLang="en-US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Cashflow Forecast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Profit and Loss</a:t>
            </a:r>
          </a:p>
        </p:txBody>
      </p:sp>
      <p:sp>
        <p:nvSpPr>
          <p:cNvPr id="21509" name="Content Placeholder 2">
            <a:extLst>
              <a:ext uri="{FF2B5EF4-FFF2-40B4-BE49-F238E27FC236}">
                <a16:creationId xmlns:a16="http://schemas.microsoft.com/office/drawing/2014/main" id="{F27A1459-A396-4806-94BF-C57AFE2B5389}"/>
              </a:ext>
            </a:extLst>
          </p:cNvPr>
          <p:cNvSpPr txBox="1">
            <a:spLocks/>
          </p:cNvSpPr>
          <p:nvPr/>
        </p:nvSpPr>
        <p:spPr bwMode="auto">
          <a:xfrm>
            <a:off x="4499992" y="1988840"/>
            <a:ext cx="4186808" cy="2374154"/>
          </a:xfrm>
          <a:prstGeom prst="rect">
            <a:avLst/>
          </a:prstGeom>
          <a:solidFill>
            <a:schemeClr val="accent6">
              <a:alpha val="50000"/>
            </a:schemeClr>
          </a:solidFill>
          <a:ln>
            <a:noFill/>
          </a:ln>
          <a:ex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 smtClean="0"/>
              <a:t>Start-up Cost: £</a:t>
            </a:r>
            <a:r>
              <a:rPr lang="en-GB" altLang="en-US" sz="2400" dirty="0"/>
              <a:t>6</a:t>
            </a:r>
            <a:r>
              <a:rPr lang="en-GB" altLang="en-US" sz="2400" dirty="0" smtClean="0"/>
              <a:t>5,000</a:t>
            </a:r>
            <a:endParaRPr lang="en-GB" altLang="en-US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 smtClean="0"/>
              <a:t>Total gross sale: £162,000</a:t>
            </a:r>
            <a:endParaRPr lang="en-GB" altLang="en-US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Total Expenses</a:t>
            </a:r>
            <a:r>
              <a:rPr lang="en-GB" altLang="en-US" sz="2400" dirty="0" smtClean="0"/>
              <a:t>: £85,000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G</a:t>
            </a:r>
            <a:r>
              <a:rPr lang="en-GB" altLang="en-US" sz="2400" dirty="0" smtClean="0"/>
              <a:t>ross </a:t>
            </a:r>
            <a:r>
              <a:rPr lang="en-GB" altLang="en-US" sz="2400" dirty="0"/>
              <a:t>Profit</a:t>
            </a:r>
            <a:r>
              <a:rPr lang="en-GB" altLang="en-US" sz="2400" dirty="0" smtClean="0"/>
              <a:t>: £77,000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smtClean="0"/>
              <a:t>Net </a:t>
            </a:r>
            <a:r>
              <a:rPr lang="en-GB" altLang="en-US" sz="2400" dirty="0" smtClean="0"/>
              <a:t>profit</a:t>
            </a:r>
            <a:r>
              <a:rPr lang="en-GB" altLang="en-US" sz="2400" smtClean="0"/>
              <a:t>: £ 64,000</a:t>
            </a:r>
            <a:endParaRPr lang="en-GB" altLang="en-US" sz="2400" dirty="0"/>
          </a:p>
          <a:p>
            <a:pPr marL="0" indent="0">
              <a:buNone/>
            </a:pPr>
            <a:endParaRPr lang="en-GB" altLang="en-US" sz="2400" dirty="0"/>
          </a:p>
        </p:txBody>
      </p:sp>
      <p:grpSp>
        <p:nvGrpSpPr>
          <p:cNvPr id="7" name="Group 6"/>
          <p:cNvGrpSpPr/>
          <p:nvPr/>
        </p:nvGrpSpPr>
        <p:grpSpPr>
          <a:xfrm>
            <a:off x="7380312" y="5229200"/>
            <a:ext cx="1306488" cy="1413925"/>
            <a:chOff x="0" y="0"/>
            <a:chExt cx="1793875" cy="2027870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FDEC0B85-945B-4257-AED0-591402148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261"/>
            <a:ext cx="8229600" cy="1081088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SWOT Analysis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7380312" y="5229200"/>
            <a:ext cx="1306488" cy="1413925"/>
            <a:chOff x="0" y="0"/>
            <a:chExt cx="1793875" cy="202787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sp>
        <p:nvSpPr>
          <p:cNvPr id="23555" name="Rectangle 3">
            <a:extLst>
              <a:ext uri="{FF2B5EF4-FFF2-40B4-BE49-F238E27FC236}">
                <a16:creationId xmlns:a16="http://schemas.microsoft.com/office/drawing/2014/main" id="{8FE9C6BA-5E7A-4109-B292-E9A53D072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1379539"/>
            <a:ext cx="7715200" cy="3705646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 smtClean="0"/>
              <a:t>Strengths: Preferred equipment, colourful and attractive as possible, promoting social skills.</a:t>
            </a:r>
            <a:endParaRPr lang="en-GB" altLang="en-US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 smtClean="0"/>
              <a:t>Weaknesses: location, health and hygiene issues trained employees, certified approval.</a:t>
            </a:r>
            <a:endParaRPr lang="en-GB" altLang="en-US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 smtClean="0"/>
              <a:t>Opportunities: targeting school schedule, giving coupons, bringing new customers in.</a:t>
            </a:r>
            <a:endParaRPr lang="en-GB" altLang="en-US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 smtClean="0"/>
              <a:t>Threats: not knowing your competitors, power cuts.</a:t>
            </a:r>
            <a:endParaRPr lang="en-GB" altLang="en-US" dirty="0"/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PESTLE Analysis</a:t>
            </a:r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616" y="1470025"/>
            <a:ext cx="7571184" cy="354315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dirty="0" smtClean="0"/>
              <a:t>Political: Government policies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 smtClean="0"/>
              <a:t>Economical: Interest rates, general tax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 smtClean="0"/>
              <a:t>Social: Lifestyle trends, lone parents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 smtClean="0"/>
              <a:t>Technological: Use of technologies, broadband access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 smtClean="0"/>
              <a:t>Legal: Legal authorities, Ofsted regulations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 smtClean="0"/>
              <a:t>Environmental: Waste disposal, planning laws</a:t>
            </a:r>
            <a:endParaRPr lang="en-GB" alt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7380312" y="5229200"/>
            <a:ext cx="1306488" cy="1413925"/>
            <a:chOff x="0" y="0"/>
            <a:chExt cx="1793875" cy="202787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012" y="169692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R</a:t>
            </a:r>
            <a:r>
              <a:rPr lang="en-GB" altLang="en-US" sz="3600" b="1" i="1" dirty="0" smtClean="0"/>
              <a:t>eferences</a:t>
            </a:r>
            <a:endParaRPr lang="en-GB" altLang="en-US" sz="3600" b="1" i="1" dirty="0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624" y="1052736"/>
            <a:ext cx="7499176" cy="403244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lvl="0"/>
            <a:r>
              <a:rPr lang="en-GB" altLang="en-US" dirty="0" smtClean="0"/>
              <a:t> </a:t>
            </a:r>
            <a:r>
              <a:rPr lang="en-GB" sz="3300" dirty="0"/>
              <a:t>Blackwell, E (2011). </a:t>
            </a:r>
            <a:r>
              <a:rPr lang="en-GB" sz="3300" i="1" dirty="0"/>
              <a:t>how to prepare a business plan</a:t>
            </a:r>
            <a:r>
              <a:rPr lang="en-GB" sz="3300" dirty="0"/>
              <a:t>. London: London. Philadelphia : </a:t>
            </a:r>
            <a:r>
              <a:rPr lang="en-GB" sz="3300" dirty="0" err="1"/>
              <a:t>Kogan</a:t>
            </a:r>
            <a:r>
              <a:rPr lang="en-GB" sz="3300" dirty="0"/>
              <a:t> page. vi 192 p ; 22cm.</a:t>
            </a:r>
          </a:p>
          <a:p>
            <a:r>
              <a:rPr lang="en-GB" sz="3300" dirty="0"/>
              <a:t> </a:t>
            </a:r>
          </a:p>
          <a:p>
            <a:pPr lvl="0"/>
            <a:r>
              <a:rPr lang="en-GB" sz="3300" dirty="0" err="1"/>
              <a:t>Maglaff</a:t>
            </a:r>
            <a:r>
              <a:rPr lang="en-GB" sz="3300" dirty="0"/>
              <a:t>, L. (2003). Small Business. Available: https://www.smallbusiness.chron.businessplan.com. Last accessed 10th December, 2018.</a:t>
            </a:r>
          </a:p>
          <a:p>
            <a:r>
              <a:rPr lang="en-GB" sz="3300" dirty="0"/>
              <a:t> </a:t>
            </a:r>
          </a:p>
          <a:p>
            <a:pPr lvl="0"/>
            <a:r>
              <a:rPr lang="en-GB" sz="3300" dirty="0"/>
              <a:t>Ward, S. (20 October, 2018). </a:t>
            </a:r>
            <a:r>
              <a:rPr lang="en-GB" sz="3300" i="1" dirty="0"/>
              <a:t>Business Plan. </a:t>
            </a:r>
            <a:r>
              <a:rPr lang="en-GB" sz="3300" dirty="0"/>
              <a:t>Available: https://www.thebalancesmb.com&gt;business. plan. Last accessed 03-12-2018.</a:t>
            </a:r>
          </a:p>
          <a:p>
            <a:r>
              <a:rPr lang="en-GB" sz="3300" dirty="0"/>
              <a:t> </a:t>
            </a:r>
          </a:p>
          <a:p>
            <a:pPr lvl="0"/>
            <a:r>
              <a:rPr lang="en-GB" sz="3300" dirty="0"/>
              <a:t> </a:t>
            </a:r>
            <a:r>
              <a:rPr lang="en-GB" sz="3300" dirty="0" err="1"/>
              <a:t>Mariotti</a:t>
            </a:r>
            <a:r>
              <a:rPr lang="en-GB" sz="3300" dirty="0"/>
              <a:t> &amp; </a:t>
            </a:r>
            <a:r>
              <a:rPr lang="en-GB" sz="3300" dirty="0" err="1"/>
              <a:t>Glackin</a:t>
            </a:r>
            <a:r>
              <a:rPr lang="en-GB" sz="3300" dirty="0"/>
              <a:t> (2013). (2013). </a:t>
            </a:r>
            <a:r>
              <a:rPr lang="en-GB" sz="3300" i="1" dirty="0"/>
              <a:t>Entrepreneurship: Starting and Operating a Small Business.</a:t>
            </a:r>
            <a:r>
              <a:rPr lang="en-GB" sz="3300" dirty="0"/>
              <a:t> New Jersey: Pearson Education, Inc., pp.47-74.</a:t>
            </a:r>
          </a:p>
          <a:p>
            <a:pPr marL="0" indent="0">
              <a:buNone/>
            </a:pPr>
            <a:endParaRPr lang="en-GB" altLang="en-US" dirty="0"/>
          </a:p>
        </p:txBody>
      </p:sp>
      <p:grpSp>
        <p:nvGrpSpPr>
          <p:cNvPr id="6" name="Group 5"/>
          <p:cNvGrpSpPr/>
          <p:nvPr/>
        </p:nvGrpSpPr>
        <p:grpSpPr>
          <a:xfrm>
            <a:off x="7380312" y="5229200"/>
            <a:ext cx="1306488" cy="1413925"/>
            <a:chOff x="0" y="0"/>
            <a:chExt cx="1793875" cy="202787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306" t="26233" r="37375" b="11653"/>
            <a:stretch/>
          </p:blipFill>
          <p:spPr bwMode="auto">
            <a:xfrm>
              <a:off x="0" y="0"/>
              <a:ext cx="1793875" cy="200088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382" t="79234" r="59350" b="13533"/>
            <a:stretch/>
          </p:blipFill>
          <p:spPr bwMode="auto">
            <a:xfrm>
              <a:off x="756874" y="1906287"/>
              <a:ext cx="487363" cy="121583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946431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1829</TotalTime>
  <Words>311</Words>
  <Application>Microsoft Office PowerPoint</Application>
  <PresentationFormat>On-screen Show (4:3)</PresentationFormat>
  <Paragraphs>86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Corbel</vt:lpstr>
      <vt:lpstr>Myriad Pro</vt:lpstr>
      <vt:lpstr>Wingdings</vt:lpstr>
      <vt:lpstr>Parallax</vt:lpstr>
      <vt:lpstr>BUSINESS PLAN</vt:lpstr>
      <vt:lpstr>Executive Summary</vt:lpstr>
      <vt:lpstr>Business / Company Overview</vt:lpstr>
      <vt:lpstr>Products and Services</vt:lpstr>
      <vt:lpstr> Target Market</vt:lpstr>
      <vt:lpstr> Competitors</vt:lpstr>
      <vt:lpstr>Marketing and Sales Plan</vt:lpstr>
      <vt:lpstr>Management Team</vt:lpstr>
      <vt:lpstr>Financial plan</vt:lpstr>
      <vt:lpstr>SWOT Analysis</vt:lpstr>
      <vt:lpstr>PESTLE Analysis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ZIA</cp:lastModifiedBy>
  <cp:revision>120</cp:revision>
  <cp:lastPrinted>2018-03-20T16:28:46Z</cp:lastPrinted>
  <dcterms:created xsi:type="dcterms:W3CDTF">2004-11-12T17:24:38Z</dcterms:created>
  <dcterms:modified xsi:type="dcterms:W3CDTF">2019-01-17T11:34:23Z</dcterms:modified>
</cp:coreProperties>
</file>