
<file path=[Content_Types].xml><?xml version="1.0" encoding="utf-8"?>
<Types xmlns="http://schemas.openxmlformats.org/package/2006/content-types">
  <Default Extension="bmp" ContentType="image/bmp"/>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ags/tag2.xml" ContentType="application/vnd.openxmlformats-officedocument.presentationml.tags+xml"/>
  <Override PartName="/ppt/notesSlides/notesSlide1.xml" ContentType="application/vnd.openxmlformats-officedocument.presentationml.notesSlide+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notesSlides/notesSlide6.xml" ContentType="application/vnd.openxmlformats-officedocument.presentationml.notesSlide+xml"/>
  <Override PartName="/ppt/tags/tag67.xml" ContentType="application/vnd.openxmlformats-officedocument.presentationml.tags+xml"/>
  <Override PartName="/ppt/notesSlides/notesSlide7.xml" ContentType="application/vnd.openxmlformats-officedocument.presentationml.notesSlide+xml"/>
  <Override PartName="/ppt/tags/tag68.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7" r:id="rId4"/>
  </p:sldMasterIdLst>
  <p:notesMasterIdLst>
    <p:notesMasterId r:id="rId43"/>
  </p:notesMasterIdLst>
  <p:sldIdLst>
    <p:sldId id="256" r:id="rId5"/>
    <p:sldId id="514" r:id="rId6"/>
    <p:sldId id="594" r:id="rId7"/>
    <p:sldId id="603" r:id="rId8"/>
    <p:sldId id="257" r:id="rId9"/>
    <p:sldId id="552" r:id="rId10"/>
    <p:sldId id="585" r:id="rId11"/>
    <p:sldId id="527" r:id="rId12"/>
    <p:sldId id="576" r:id="rId13"/>
    <p:sldId id="602" r:id="rId14"/>
    <p:sldId id="580" r:id="rId15"/>
    <p:sldId id="581" r:id="rId16"/>
    <p:sldId id="582" r:id="rId17"/>
    <p:sldId id="583" r:id="rId18"/>
    <p:sldId id="579" r:id="rId19"/>
    <p:sldId id="584" r:id="rId20"/>
    <p:sldId id="587" r:id="rId21"/>
    <p:sldId id="586" r:id="rId22"/>
    <p:sldId id="606" r:id="rId23"/>
    <p:sldId id="607" r:id="rId24"/>
    <p:sldId id="608" r:id="rId25"/>
    <p:sldId id="588" r:id="rId26"/>
    <p:sldId id="596" r:id="rId27"/>
    <p:sldId id="604" r:id="rId28"/>
    <p:sldId id="590" r:id="rId29"/>
    <p:sldId id="591" r:id="rId30"/>
    <p:sldId id="595" r:id="rId31"/>
    <p:sldId id="610" r:id="rId32"/>
    <p:sldId id="599" r:id="rId33"/>
    <p:sldId id="600" r:id="rId34"/>
    <p:sldId id="597" r:id="rId35"/>
    <p:sldId id="271" r:id="rId36"/>
    <p:sldId id="609" r:id="rId37"/>
    <p:sldId id="530" r:id="rId38"/>
    <p:sldId id="577" r:id="rId39"/>
    <p:sldId id="517" r:id="rId40"/>
    <p:sldId id="589" r:id="rId41"/>
    <p:sldId id="520" r:id="rId42"/>
  </p:sldIdLst>
  <p:sldSz cx="12192000" cy="6858000"/>
  <p:notesSz cx="6858000" cy="9144000"/>
  <p:custDataLst>
    <p:tags r:id="rId44"/>
  </p:custDataLst>
  <p:defaultTextStyle>
    <a:defPPr>
      <a:defRPr lang="en-US"/>
    </a:defPPr>
    <a:lvl1pPr marL="0" algn="l" defTabSz="914309" rtl="0" eaLnBrk="1" latinLnBrk="0" hangingPunct="1">
      <a:defRPr sz="1800" kern="1200">
        <a:solidFill>
          <a:schemeClr val="tx1"/>
        </a:solidFill>
        <a:latin typeface="+mn-lt"/>
        <a:ea typeface="+mn-ea"/>
        <a:cs typeface="+mn-cs"/>
      </a:defRPr>
    </a:lvl1pPr>
    <a:lvl2pPr marL="457154" algn="l" defTabSz="914309" rtl="0" eaLnBrk="1" latinLnBrk="0" hangingPunct="1">
      <a:defRPr sz="1800" kern="1200">
        <a:solidFill>
          <a:schemeClr val="tx1"/>
        </a:solidFill>
        <a:latin typeface="+mn-lt"/>
        <a:ea typeface="+mn-ea"/>
        <a:cs typeface="+mn-cs"/>
      </a:defRPr>
    </a:lvl2pPr>
    <a:lvl3pPr marL="914309" algn="l" defTabSz="914309" rtl="0" eaLnBrk="1" latinLnBrk="0" hangingPunct="1">
      <a:defRPr sz="1800" kern="1200">
        <a:solidFill>
          <a:schemeClr val="tx1"/>
        </a:solidFill>
        <a:latin typeface="+mn-lt"/>
        <a:ea typeface="+mn-ea"/>
        <a:cs typeface="+mn-cs"/>
      </a:defRPr>
    </a:lvl3pPr>
    <a:lvl4pPr marL="1371463" algn="l" defTabSz="914309" rtl="0" eaLnBrk="1" latinLnBrk="0" hangingPunct="1">
      <a:defRPr sz="1800" kern="1200">
        <a:solidFill>
          <a:schemeClr val="tx1"/>
        </a:solidFill>
        <a:latin typeface="+mn-lt"/>
        <a:ea typeface="+mn-ea"/>
        <a:cs typeface="+mn-cs"/>
      </a:defRPr>
    </a:lvl4pPr>
    <a:lvl5pPr marL="1828617" algn="l" defTabSz="914309" rtl="0" eaLnBrk="1" latinLnBrk="0" hangingPunct="1">
      <a:defRPr sz="1800" kern="1200">
        <a:solidFill>
          <a:schemeClr val="tx1"/>
        </a:solidFill>
        <a:latin typeface="+mn-lt"/>
        <a:ea typeface="+mn-ea"/>
        <a:cs typeface="+mn-cs"/>
      </a:defRPr>
    </a:lvl5pPr>
    <a:lvl6pPr marL="2285771" algn="l" defTabSz="914309" rtl="0" eaLnBrk="1" latinLnBrk="0" hangingPunct="1">
      <a:defRPr sz="1800" kern="1200">
        <a:solidFill>
          <a:schemeClr val="tx1"/>
        </a:solidFill>
        <a:latin typeface="+mn-lt"/>
        <a:ea typeface="+mn-ea"/>
        <a:cs typeface="+mn-cs"/>
      </a:defRPr>
    </a:lvl6pPr>
    <a:lvl7pPr marL="2742926" algn="l" defTabSz="914309" rtl="0" eaLnBrk="1" latinLnBrk="0" hangingPunct="1">
      <a:defRPr sz="1800" kern="1200">
        <a:solidFill>
          <a:schemeClr val="tx1"/>
        </a:solidFill>
        <a:latin typeface="+mn-lt"/>
        <a:ea typeface="+mn-ea"/>
        <a:cs typeface="+mn-cs"/>
      </a:defRPr>
    </a:lvl7pPr>
    <a:lvl8pPr marL="3200080" algn="l" defTabSz="914309" rtl="0" eaLnBrk="1" latinLnBrk="0" hangingPunct="1">
      <a:defRPr sz="1800" kern="1200">
        <a:solidFill>
          <a:schemeClr val="tx1"/>
        </a:solidFill>
        <a:latin typeface="+mn-lt"/>
        <a:ea typeface="+mn-ea"/>
        <a:cs typeface="+mn-cs"/>
      </a:defRPr>
    </a:lvl8pPr>
    <a:lvl9pPr marL="3657234" algn="l" defTabSz="914309"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40" userDrawn="1">
          <p15:clr>
            <a:srgbClr val="A4A3A4"/>
          </p15:clr>
        </p15:guide>
        <p15:guide id="2" pos="256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B3838"/>
    <a:srgbClr val="007F7C"/>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067" autoAdjust="0"/>
  </p:normalViewPr>
  <p:slideViewPr>
    <p:cSldViewPr snapToGrid="0">
      <p:cViewPr varScale="1">
        <p:scale>
          <a:sx n="56" d="100"/>
          <a:sy n="56" d="100"/>
        </p:scale>
        <p:origin x="1044" y="48"/>
      </p:cViewPr>
      <p:guideLst>
        <p:guide orient="horz" pos="1440"/>
        <p:guide pos="256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gs" Target="tags/tag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02/02/2024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309" rtl="0" eaLnBrk="1" latinLnBrk="0" hangingPunct="1">
      <a:defRPr sz="1200" kern="1200">
        <a:solidFill>
          <a:schemeClr val="tx1"/>
        </a:solidFill>
        <a:latin typeface="+mn-lt"/>
        <a:ea typeface="+mn-ea"/>
        <a:cs typeface="+mn-cs"/>
      </a:defRPr>
    </a:lvl1pPr>
    <a:lvl2pPr marL="457154" algn="l" defTabSz="914309" rtl="0" eaLnBrk="1" latinLnBrk="0" hangingPunct="1">
      <a:defRPr sz="1200" kern="1200">
        <a:solidFill>
          <a:schemeClr val="tx1"/>
        </a:solidFill>
        <a:latin typeface="+mn-lt"/>
        <a:ea typeface="+mn-ea"/>
        <a:cs typeface="+mn-cs"/>
      </a:defRPr>
    </a:lvl2pPr>
    <a:lvl3pPr marL="914309" algn="l" defTabSz="914309" rtl="0" eaLnBrk="1" latinLnBrk="0" hangingPunct="1">
      <a:defRPr sz="1200" kern="1200">
        <a:solidFill>
          <a:schemeClr val="tx1"/>
        </a:solidFill>
        <a:latin typeface="+mn-lt"/>
        <a:ea typeface="+mn-ea"/>
        <a:cs typeface="+mn-cs"/>
      </a:defRPr>
    </a:lvl3pPr>
    <a:lvl4pPr marL="1371463" algn="l" defTabSz="914309" rtl="0" eaLnBrk="1" latinLnBrk="0" hangingPunct="1">
      <a:defRPr sz="1200" kern="1200">
        <a:solidFill>
          <a:schemeClr val="tx1"/>
        </a:solidFill>
        <a:latin typeface="+mn-lt"/>
        <a:ea typeface="+mn-ea"/>
        <a:cs typeface="+mn-cs"/>
      </a:defRPr>
    </a:lvl4pPr>
    <a:lvl5pPr marL="1828617" algn="l" defTabSz="914309" rtl="0" eaLnBrk="1" latinLnBrk="0" hangingPunct="1">
      <a:defRPr sz="1200" kern="1200">
        <a:solidFill>
          <a:schemeClr val="tx1"/>
        </a:solidFill>
        <a:latin typeface="+mn-lt"/>
        <a:ea typeface="+mn-ea"/>
        <a:cs typeface="+mn-cs"/>
      </a:defRPr>
    </a:lvl5pPr>
    <a:lvl6pPr marL="2285771" algn="l" defTabSz="914309" rtl="0" eaLnBrk="1" latinLnBrk="0" hangingPunct="1">
      <a:defRPr sz="1200" kern="1200">
        <a:solidFill>
          <a:schemeClr val="tx1"/>
        </a:solidFill>
        <a:latin typeface="+mn-lt"/>
        <a:ea typeface="+mn-ea"/>
        <a:cs typeface="+mn-cs"/>
      </a:defRPr>
    </a:lvl6pPr>
    <a:lvl7pPr marL="2742926" algn="l" defTabSz="914309" rtl="0" eaLnBrk="1" latinLnBrk="0" hangingPunct="1">
      <a:defRPr sz="1200" kern="1200">
        <a:solidFill>
          <a:schemeClr val="tx1"/>
        </a:solidFill>
        <a:latin typeface="+mn-lt"/>
        <a:ea typeface="+mn-ea"/>
        <a:cs typeface="+mn-cs"/>
      </a:defRPr>
    </a:lvl7pPr>
    <a:lvl8pPr marL="3200080" algn="l" defTabSz="914309" rtl="0" eaLnBrk="1" latinLnBrk="0" hangingPunct="1">
      <a:defRPr sz="1200" kern="1200">
        <a:solidFill>
          <a:schemeClr val="tx1"/>
        </a:solidFill>
        <a:latin typeface="+mn-lt"/>
        <a:ea typeface="+mn-ea"/>
        <a:cs typeface="+mn-cs"/>
      </a:defRPr>
    </a:lvl8pPr>
    <a:lvl9pPr marL="3657234" algn="l" defTabSz="914309"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8680519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835615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68535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Click on the hamburger icon</a:t>
            </a:r>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2908490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delete a video, you can try again. Try as many times as you like! Some positivity.</a:t>
            </a:r>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833422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endParaRPr lang="en-GB" dirty="0"/>
          </a:p>
        </p:txBody>
      </p:sp>
      <p:sp>
        <p:nvSpPr>
          <p:cNvPr id="4" name="Slide Number Placeholder 3"/>
          <p:cNvSpPr>
            <a:spLocks noGrp="1"/>
          </p:cNvSpPr>
          <p:nvPr>
            <p:ph type="sldNum" sz="quarter" idx="10"/>
          </p:nvPr>
        </p:nvSpPr>
        <p:spPr/>
        <p:txBody>
          <a:bodyPr/>
          <a:lstStyle/>
          <a:p>
            <a:fld id="{7BBEF564-350D-498C-93AA-E4433983656B}" type="slidenum">
              <a:rPr lang="en-GB" smtClean="0"/>
              <a:t>32</a:t>
            </a:fld>
            <a:endParaRPr lang="en-GB"/>
          </a:p>
        </p:txBody>
      </p:sp>
    </p:spTree>
    <p:extLst>
      <p:ext uri="{BB962C8B-B14F-4D97-AF65-F5344CB8AC3E}">
        <p14:creationId xmlns:p14="http://schemas.microsoft.com/office/powerpoint/2010/main" val="150091359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35</a:t>
            </a:fld>
            <a:endParaRPr lang="en-GB"/>
          </a:p>
        </p:txBody>
      </p:sp>
    </p:spTree>
    <p:extLst>
      <p:ext uri="{BB962C8B-B14F-4D97-AF65-F5344CB8AC3E}">
        <p14:creationId xmlns:p14="http://schemas.microsoft.com/office/powerpoint/2010/main" val="212093741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4.png"/><Relationship Id="rId18" Type="http://schemas.openxmlformats.org/officeDocument/2006/relationships/image" Target="../media/image17.svg"/><Relationship Id="rId3" Type="http://schemas.openxmlformats.org/officeDocument/2006/relationships/image" Target="../media/image7.jpeg"/><Relationship Id="rId21" Type="http://schemas.openxmlformats.org/officeDocument/2006/relationships/hyperlink" Target="mailto:s.gill@uwtsd.ac.uk" TargetMode="External"/><Relationship Id="rId7" Type="http://schemas.openxmlformats.org/officeDocument/2006/relationships/image" Target="../media/image11.png"/><Relationship Id="rId12" Type="http://schemas.openxmlformats.org/officeDocument/2006/relationships/image" Target="../media/image13.jpeg"/><Relationship Id="rId17" Type="http://schemas.openxmlformats.org/officeDocument/2006/relationships/image" Target="../media/image16.png"/><Relationship Id="rId2" Type="http://schemas.openxmlformats.org/officeDocument/2006/relationships/slideMaster" Target="../slideMasters/slideMaster1.xml"/><Relationship Id="rId16" Type="http://schemas.openxmlformats.org/officeDocument/2006/relationships/image" Target="../media/image15.png"/><Relationship Id="rId20" Type="http://schemas.openxmlformats.org/officeDocument/2006/relationships/hyperlink" Target="mailto:r.covello@uwtsd.ac.uk" TargetMode="External"/><Relationship Id="rId1" Type="http://schemas.openxmlformats.org/officeDocument/2006/relationships/themeOverride" Target="../theme/themeOverride1.xml"/><Relationship Id="rId6" Type="http://schemas.openxmlformats.org/officeDocument/2006/relationships/image" Target="../media/image10.svg"/><Relationship Id="rId11" Type="http://schemas.openxmlformats.org/officeDocument/2006/relationships/hyperlink" Target="mailto:t.johal@uwtsd.ac.uk" TargetMode="External"/><Relationship Id="rId5" Type="http://schemas.openxmlformats.org/officeDocument/2006/relationships/image" Target="../media/image9.png"/><Relationship Id="rId15" Type="http://schemas.openxmlformats.org/officeDocument/2006/relationships/hyperlink" Target="mailto:g.couch@uwtsd.ac.uk" TargetMode="External"/><Relationship Id="rId10" Type="http://schemas.openxmlformats.org/officeDocument/2006/relationships/hyperlink" Target="https://bit.ly/UWTSD-DSA-Booking-form" TargetMode="External"/><Relationship Id="rId19" Type="http://schemas.openxmlformats.org/officeDocument/2006/relationships/hyperlink" Target="mailto:j.hill@uwtsd.ac.uk" TargetMode="External"/><Relationship Id="rId4" Type="http://schemas.openxmlformats.org/officeDocument/2006/relationships/image" Target="../media/image8.jpeg"/><Relationship Id="rId9" Type="http://schemas.openxmlformats.org/officeDocument/2006/relationships/hyperlink" Target="mailto:digitalskills@uwtsd.ac.uk" TargetMode="External"/><Relationship Id="rId14" Type="http://schemas.microsoft.com/office/2007/relationships/hdphoto" Target="../media/hdphoto1.wdp"/></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Subtitle 2"/>
          <p:cNvSpPr>
            <a:spLocks noGrp="1"/>
          </p:cNvSpPr>
          <p:nvPr>
            <p:ph type="subTitle" idx="1"/>
          </p:nvPr>
        </p:nvSpPr>
        <p:spPr>
          <a:xfrm>
            <a:off x="6378927" y="4698065"/>
            <a:ext cx="5435249" cy="1046857"/>
          </a:xfrm>
        </p:spPr>
        <p:txBody>
          <a:bodyPr/>
          <a:lstStyle>
            <a:lvl1pPr marL="0" indent="0" algn="l">
              <a:buNone/>
              <a:defRPr sz="2400"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430282" y="777"/>
            <a:ext cx="1372730" cy="1062138"/>
          </a:xfrm>
          <a:prstGeom prst="rect">
            <a:avLst/>
          </a:prstGeom>
        </p:spPr>
      </p:pic>
      <p:pic>
        <p:nvPicPr>
          <p:cNvPr id="10" name="Picture 9"/>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424764" y="447657"/>
            <a:ext cx="1419921" cy="542381"/>
          </a:xfrm>
          <a:prstGeom prst="rect">
            <a:avLst/>
          </a:prstGeom>
        </p:spPr>
      </p:pic>
      <p:pic>
        <p:nvPicPr>
          <p:cNvPr id="12" name="Picture 1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217021" y="6460717"/>
            <a:ext cx="1597155" cy="225552"/>
          </a:xfrm>
          <a:prstGeom prst="rect">
            <a:avLst/>
          </a:prstGeom>
        </p:spPr>
      </p:pic>
      <p:pic>
        <p:nvPicPr>
          <p:cNvPr id="14" name="Picture 1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400349" y="6472466"/>
            <a:ext cx="1493523" cy="234696"/>
          </a:xfrm>
          <a:prstGeom prst="rect">
            <a:avLst/>
          </a:prstGeom>
        </p:spPr>
      </p:pic>
      <p:pic>
        <p:nvPicPr>
          <p:cNvPr id="15" name="Picture 1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246997" y="6411950"/>
            <a:ext cx="1859284" cy="323089"/>
          </a:xfrm>
          <a:prstGeom prst="rect">
            <a:avLst/>
          </a:prstGeom>
        </p:spPr>
      </p:pic>
      <p:cxnSp>
        <p:nvCxnSpPr>
          <p:cNvPr id="18" name="Straight Connector 17"/>
          <p:cNvCxnSpPr/>
          <p:nvPr/>
        </p:nvCxnSpPr>
        <p:spPr>
          <a:xfrm>
            <a:off x="6367978"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286001"/>
            <a:ext cx="5446198" cy="2225400"/>
          </a:xfrm>
        </p:spPr>
        <p:txBody>
          <a:bodyPr anchor="b"/>
          <a:lstStyle>
            <a:lvl1pPr algn="l">
              <a:defRPr/>
            </a:lvl1pPr>
          </a:lstStyle>
          <a:p>
            <a:r>
              <a:rPr lang="en-US"/>
              <a:t>Click to edit Master title style</a:t>
            </a:r>
            <a:endParaRPr lang="en-GB"/>
          </a:p>
        </p:txBody>
      </p:sp>
    </p:spTree>
    <p:extLst>
      <p:ext uri="{BB962C8B-B14F-4D97-AF65-F5344CB8AC3E}">
        <p14:creationId xmlns:p14="http://schemas.microsoft.com/office/powerpoint/2010/main" val="1944380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blank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a:p>
        </p:txBody>
      </p:sp>
      <p:sp>
        <p:nvSpPr>
          <p:cNvPr id="7" name="Rectangle 6"/>
          <p:cNvSpPr/>
          <p:nvPr/>
        </p:nvSpPr>
        <p:spPr>
          <a:xfrm>
            <a:off x="6102220" y="2"/>
            <a:ext cx="6089780"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9" name="Title 1"/>
          <p:cNvSpPr txBox="1">
            <a:spLocks/>
          </p:cNvSpPr>
          <p:nvPr/>
        </p:nvSpPr>
        <p:spPr>
          <a:xfrm>
            <a:off x="6367978" y="2109159"/>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sz="4000"/>
          </a:p>
        </p:txBody>
      </p:sp>
      <p:sp>
        <p:nvSpPr>
          <p:cNvPr id="4" name="Title 3"/>
          <p:cNvSpPr>
            <a:spLocks noGrp="1"/>
          </p:cNvSpPr>
          <p:nvPr>
            <p:ph type="title"/>
          </p:nvPr>
        </p:nvSpPr>
        <p:spPr>
          <a:xfrm>
            <a:off x="6367978" y="2109158"/>
            <a:ext cx="5446198" cy="2977189"/>
          </a:xfrm>
        </p:spPr>
        <p:txBody>
          <a:bodyPr anchor="t"/>
          <a:lstStyle>
            <a:lvl1pPr algn="l">
              <a:defRPr/>
            </a:lvl1pPr>
          </a:lstStyle>
          <a:p>
            <a:r>
              <a:rPr lang="en-US"/>
              <a:t>Click to edit Master title style</a:t>
            </a:r>
            <a:endParaRPr lang="en-GB"/>
          </a:p>
        </p:txBody>
      </p:sp>
    </p:spTree>
    <p:extLst>
      <p:ext uri="{BB962C8B-B14F-4D97-AF65-F5344CB8AC3E}">
        <p14:creationId xmlns:p14="http://schemas.microsoft.com/office/powerpoint/2010/main" val="38338327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a:p>
        </p:txBody>
      </p:sp>
      <p:sp>
        <p:nvSpPr>
          <p:cNvPr id="7" name="Rectangle 6"/>
          <p:cNvSpPr/>
          <p:nvPr/>
        </p:nvSpPr>
        <p:spPr>
          <a:xfrm>
            <a:off x="0" y="1"/>
            <a:ext cx="4315626" cy="6857999"/>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3" name="Subtitle 2"/>
          <p:cNvSpPr>
            <a:spLocks noGrp="1"/>
          </p:cNvSpPr>
          <p:nvPr>
            <p:ph type="subTitle" idx="1"/>
          </p:nvPr>
        </p:nvSpPr>
        <p:spPr>
          <a:xfrm>
            <a:off x="286222" y="1263534"/>
            <a:ext cx="3670481" cy="3641841"/>
          </a:xfrm>
        </p:spPr>
        <p:txBody>
          <a:bodyPr>
            <a:normAutofit/>
          </a:bodyPr>
          <a:lstStyle>
            <a:lvl1pPr marL="0" indent="0" algn="l">
              <a:buNone/>
              <a:defRPr sz="4000" i="1" baseline="0">
                <a:solidFill>
                  <a:schemeClr val="bg1"/>
                </a:solidFill>
              </a:defRPr>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7646" y="218255"/>
            <a:ext cx="1023113" cy="1023113"/>
          </a:xfrm>
          <a:prstGeom prst="rect">
            <a:avLst/>
          </a:prstGeom>
        </p:spPr>
      </p:pic>
    </p:spTree>
    <p:extLst>
      <p:ext uri="{BB962C8B-B14F-4D97-AF65-F5344CB8AC3E}">
        <p14:creationId xmlns:p14="http://schemas.microsoft.com/office/powerpoint/2010/main" val="2398234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am slide">
    <p:bg>
      <p:bgPr>
        <a:solidFill>
          <a:srgbClr val="F9F9F9"/>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A79A354-98EF-EF61-AC5C-7AEFE3CD04AD}"/>
              </a:ext>
            </a:extLst>
          </p:cNvPr>
          <p:cNvSpPr txBox="1">
            <a:spLocks/>
          </p:cNvSpPr>
          <p:nvPr userDrawn="1"/>
        </p:nvSpPr>
        <p:spPr>
          <a:xfrm>
            <a:off x="2047681" y="77487"/>
            <a:ext cx="8096639" cy="100391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bg1"/>
                </a:solidFill>
                <a:latin typeface="+mj-lt"/>
                <a:ea typeface="+mj-ea"/>
                <a:cs typeface="+mj-cs"/>
              </a:defRPr>
            </a:lvl1pPr>
          </a:lstStyle>
          <a:p>
            <a:pPr algn="ctr"/>
            <a:r>
              <a:rPr lang="en-GB"/>
              <a:t>Meet the Digital Skills Team</a:t>
            </a:r>
          </a:p>
        </p:txBody>
      </p:sp>
      <p:pic>
        <p:nvPicPr>
          <p:cNvPr id="21" name="Picture 20" descr="A person wearing glasses&#10;&#10;Description automatically generated with medium confidence">
            <a:extLst>
              <a:ext uri="{FF2B5EF4-FFF2-40B4-BE49-F238E27FC236}">
                <a16:creationId xmlns:a16="http://schemas.microsoft.com/office/drawing/2014/main" id="{A7171707-5E79-1B93-0951-93AD7B200E5D}"/>
              </a:ext>
            </a:extLst>
          </p:cNvPr>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1092690" y="1668923"/>
            <a:ext cx="1195200" cy="1195200"/>
          </a:xfrm>
          <a:prstGeom prst="rect">
            <a:avLst/>
          </a:prstGeom>
        </p:spPr>
      </p:pic>
      <p:pic>
        <p:nvPicPr>
          <p:cNvPr id="22" name="Picture 21" descr="A picture containing person, person, necktie, wall&#10;&#10;Description automatically generated">
            <a:extLst>
              <a:ext uri="{FF2B5EF4-FFF2-40B4-BE49-F238E27FC236}">
                <a16:creationId xmlns:a16="http://schemas.microsoft.com/office/drawing/2014/main" id="{C6ECFBC1-6C5E-CD10-1682-D40CE694F6E5}"/>
              </a:ext>
            </a:extLst>
          </p:cNvPr>
          <p:cNvPicPr>
            <a:picLocks noChangeAspect="1"/>
          </p:cNvPicPr>
          <p:nvPr userDrawn="1"/>
        </p:nvPicPr>
        <p:blipFill rotWithShape="1">
          <a:blip r:embed="rId4" cstate="print">
            <a:extLst>
              <a:ext uri="{28A0092B-C50C-407E-A947-70E740481C1C}">
                <a14:useLocalDpi xmlns:a14="http://schemas.microsoft.com/office/drawing/2010/main" val="0"/>
              </a:ext>
            </a:extLst>
          </a:blip>
          <a:srcRect l="1847" r="1847"/>
          <a:stretch/>
        </p:blipFill>
        <p:spPr>
          <a:xfrm>
            <a:off x="6637222" y="3174012"/>
            <a:ext cx="1195200" cy="1195200"/>
          </a:xfrm>
          <a:prstGeom prst="rect">
            <a:avLst/>
          </a:prstGeom>
        </p:spPr>
      </p:pic>
      <p:pic>
        <p:nvPicPr>
          <p:cNvPr id="23" name="Graphic 22" descr="Open envelope outline">
            <a:extLst>
              <a:ext uri="{FF2B5EF4-FFF2-40B4-BE49-F238E27FC236}">
                <a16:creationId xmlns:a16="http://schemas.microsoft.com/office/drawing/2014/main" id="{B8E5A3C8-15F4-7E96-0B9B-182803905C2C}"/>
              </a:ext>
            </a:extLst>
          </p:cNvPr>
          <p:cNvPicPr>
            <a:picLocks noChangeAspect="1"/>
          </p:cNvPicPr>
          <p:nvPr userDrawn="1"/>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602836" y="4704573"/>
            <a:ext cx="321641" cy="321641"/>
          </a:xfrm>
          <a:prstGeom prst="rect">
            <a:avLst/>
          </a:prstGeom>
        </p:spPr>
      </p:pic>
      <p:pic>
        <p:nvPicPr>
          <p:cNvPr id="24" name="Graphic 23" descr="Internet outline">
            <a:extLst>
              <a:ext uri="{FF2B5EF4-FFF2-40B4-BE49-F238E27FC236}">
                <a16:creationId xmlns:a16="http://schemas.microsoft.com/office/drawing/2014/main" id="{FFDFD370-D28A-E05E-9A40-6F2F009066F8}"/>
              </a:ext>
            </a:extLst>
          </p:cNvPr>
          <p:cNvPicPr>
            <a:picLocks noChangeAspect="1"/>
          </p:cNvPicPr>
          <p:nvPr userDrawn="1"/>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576953" y="5254393"/>
            <a:ext cx="369331" cy="369331"/>
          </a:xfrm>
          <a:prstGeom prst="rect">
            <a:avLst/>
          </a:prstGeom>
        </p:spPr>
      </p:pic>
      <p:sp>
        <p:nvSpPr>
          <p:cNvPr id="25" name="TextBox 24">
            <a:extLst>
              <a:ext uri="{FF2B5EF4-FFF2-40B4-BE49-F238E27FC236}">
                <a16:creationId xmlns:a16="http://schemas.microsoft.com/office/drawing/2014/main" id="{3A5A41D3-FC5D-9265-DED6-48D09E23D56D}"/>
              </a:ext>
            </a:extLst>
          </p:cNvPr>
          <p:cNvSpPr txBox="1"/>
          <p:nvPr userDrawn="1"/>
        </p:nvSpPr>
        <p:spPr>
          <a:xfrm>
            <a:off x="6968089" y="4679101"/>
            <a:ext cx="5094601" cy="1754326"/>
          </a:xfrm>
          <a:prstGeom prst="rect">
            <a:avLst/>
          </a:prstGeom>
          <a:noFill/>
        </p:spPr>
        <p:txBody>
          <a:bodyPr wrap="square" rtlCol="0">
            <a:spAutoFit/>
          </a:bodyPr>
          <a:lstStyle/>
          <a:p>
            <a:pPr algn="l" rtl="0" fontAlgn="base"/>
            <a:r>
              <a:rPr lang="en-GB">
                <a:solidFill>
                  <a:srgbClr val="000000"/>
                </a:solidFill>
                <a:latin typeface="Calibri Light" panose="020F0302020204030204" pitchFamily="34" charset="0"/>
              </a:rPr>
              <a:t>E-mail: </a:t>
            </a:r>
            <a:r>
              <a:rPr lang="en-GB" u="sng">
                <a:solidFill>
                  <a:srgbClr val="034A90"/>
                </a:solidFill>
                <a:latin typeface="Calibri Light" panose="020F0302020204030204" pitchFamily="34" charset="0"/>
                <a:hlinkClick r:id="rId9"/>
              </a:rPr>
              <a:t>digitalskills@uwtsd.ac.uk</a:t>
            </a:r>
            <a:r>
              <a:rPr lang="en-GB">
                <a:solidFill>
                  <a:srgbClr val="000000"/>
                </a:solidFill>
                <a:latin typeface="Calibri Light" panose="020F0302020204030204" pitchFamily="34" charset="0"/>
              </a:rPr>
              <a:t>​</a:t>
            </a:r>
            <a:endParaRPr lang="en-GB">
              <a:solidFill>
                <a:srgbClr val="000000"/>
              </a:solidFill>
              <a:latin typeface="Segoe UI" panose="020B0502040204020203"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Website: </a:t>
            </a:r>
            <a:r>
              <a:rPr lang="en-GB" u="sng">
                <a:solidFill>
                  <a:srgbClr val="034A90"/>
                </a:solidFill>
                <a:latin typeface="Calibri Light" panose="020F0302020204030204" pitchFamily="34" charset="0"/>
              </a:rPr>
              <a:t>digitalskills.uwtsd.ac.uk</a:t>
            </a:r>
            <a:endParaRPr lang="en-GB" u="sng">
              <a:solidFill>
                <a:srgbClr val="000000"/>
              </a:solidFill>
              <a:latin typeface="Calibri Light" panose="020F0302020204030204"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Book us: </a:t>
            </a:r>
            <a:r>
              <a:rPr lang="en-GB">
                <a:solidFill>
                  <a:srgbClr val="000000"/>
                </a:solidFill>
                <a:latin typeface="Calibri Light" panose="020F0302020204030204" pitchFamily="34" charset="0"/>
                <a:hlinkClick r:id="rId10"/>
              </a:rPr>
              <a:t>bit.ly/UWTSD-DSA-Booking-form</a:t>
            </a:r>
            <a:endParaRPr lang="en-GB">
              <a:solidFill>
                <a:srgbClr val="000000"/>
              </a:solidFill>
              <a:latin typeface="Segoe UI" panose="020B0502040204020203" pitchFamily="34" charset="0"/>
            </a:endParaRPr>
          </a:p>
          <a:p>
            <a:endParaRPr lang="en-GB"/>
          </a:p>
        </p:txBody>
      </p:sp>
      <p:sp>
        <p:nvSpPr>
          <p:cNvPr id="26" name="Text Placeholder 4">
            <a:extLst>
              <a:ext uri="{FF2B5EF4-FFF2-40B4-BE49-F238E27FC236}">
                <a16:creationId xmlns:a16="http://schemas.microsoft.com/office/drawing/2014/main" id="{8C0EA172-1B6E-9780-88A9-5224BC399415}"/>
              </a:ext>
            </a:extLst>
          </p:cNvPr>
          <p:cNvSpPr txBox="1">
            <a:spLocks/>
          </p:cNvSpPr>
          <p:nvPr userDrawn="1"/>
        </p:nvSpPr>
        <p:spPr>
          <a:xfrm>
            <a:off x="2501057"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Tarandeep Johal</a:t>
            </a:r>
          </a:p>
          <a:p>
            <a:pPr>
              <a:lnSpc>
                <a:spcPct val="100000"/>
              </a:lnSpc>
              <a:spcBef>
                <a:spcPts val="0"/>
              </a:spcBef>
            </a:pPr>
            <a:r>
              <a:rPr lang="en-GB" sz="2400"/>
              <a:t>IICL</a:t>
            </a:r>
          </a:p>
          <a:p>
            <a:pPr>
              <a:lnSpc>
                <a:spcPct val="100000"/>
              </a:lnSpc>
              <a:spcBef>
                <a:spcPts val="0"/>
              </a:spcBef>
            </a:pPr>
            <a:r>
              <a:rPr lang="en-GB" sz="2400">
                <a:hlinkClick r:id="rId11"/>
              </a:rPr>
              <a:t>t.johal@uwtsd.ac.uk</a:t>
            </a:r>
            <a:r>
              <a:rPr lang="en-GB" sz="2400"/>
              <a:t> </a:t>
            </a:r>
          </a:p>
        </p:txBody>
      </p:sp>
      <p:pic>
        <p:nvPicPr>
          <p:cNvPr id="27" name="Picture 26">
            <a:extLst>
              <a:ext uri="{FF2B5EF4-FFF2-40B4-BE49-F238E27FC236}">
                <a16:creationId xmlns:a16="http://schemas.microsoft.com/office/drawing/2014/main" id="{7AC42349-9F18-449A-DE8A-30D4E740E4BC}"/>
              </a:ext>
            </a:extLst>
          </p:cNvPr>
          <p:cNvPicPr>
            <a:picLocks noChangeAspect="1"/>
          </p:cNvPicPr>
          <p:nvPr userDrawn="1"/>
        </p:nvPicPr>
        <p:blipFill>
          <a:blip r:embed="rId12" cstate="print">
            <a:extLst>
              <a:ext uri="{28A0092B-C50C-407E-A947-70E740481C1C}">
                <a14:useLocalDpi xmlns:a14="http://schemas.microsoft.com/office/drawing/2010/main" val="0"/>
              </a:ext>
            </a:extLst>
          </a:blip>
          <a:srcRect/>
          <a:stretch/>
        </p:blipFill>
        <p:spPr>
          <a:xfrm>
            <a:off x="6637222" y="1668923"/>
            <a:ext cx="1195200" cy="1195200"/>
          </a:xfrm>
          <a:prstGeom prst="rect">
            <a:avLst/>
          </a:prstGeom>
        </p:spPr>
      </p:pic>
      <p:pic>
        <p:nvPicPr>
          <p:cNvPr id="28" name="Picture 27" descr="A person smiling for the camera&#10;&#10;Description automatically generated with medium confidence">
            <a:extLst>
              <a:ext uri="{FF2B5EF4-FFF2-40B4-BE49-F238E27FC236}">
                <a16:creationId xmlns:a16="http://schemas.microsoft.com/office/drawing/2014/main" id="{4508AC9A-64C8-A026-A599-B08950E92C66}"/>
              </a:ext>
            </a:extLst>
          </p:cNvPr>
          <p:cNvPicPr>
            <a:picLocks noChangeAspect="1"/>
          </p:cNvPicPr>
          <p:nvPr userDrawn="1"/>
        </p:nvPicPr>
        <p:blipFill>
          <a:blip r:embed="rId13" cstate="print">
            <a:extLst>
              <a:ext uri="{BEBA8EAE-BF5A-486C-A8C5-ECC9F3942E4B}">
                <a14:imgProps xmlns:a14="http://schemas.microsoft.com/office/drawing/2010/main">
                  <a14:imgLayer r:embed="rId14">
                    <a14:imgEffect>
                      <a14:saturation sat="0"/>
                    </a14:imgEffect>
                  </a14:imgLayer>
                </a14:imgProps>
              </a:ext>
              <a:ext uri="{28A0092B-C50C-407E-A947-70E740481C1C}">
                <a14:useLocalDpi xmlns:a14="http://schemas.microsoft.com/office/drawing/2010/main" val="0"/>
              </a:ext>
            </a:extLst>
          </a:blip>
          <a:stretch>
            <a:fillRect/>
          </a:stretch>
        </p:blipFill>
        <p:spPr>
          <a:xfrm>
            <a:off x="1093644" y="3174966"/>
            <a:ext cx="1193293" cy="1193293"/>
          </a:xfrm>
          <a:prstGeom prst="rect">
            <a:avLst/>
          </a:prstGeom>
        </p:spPr>
      </p:pic>
      <p:sp>
        <p:nvSpPr>
          <p:cNvPr id="29" name="Text Placeholder 4">
            <a:extLst>
              <a:ext uri="{FF2B5EF4-FFF2-40B4-BE49-F238E27FC236}">
                <a16:creationId xmlns:a16="http://schemas.microsoft.com/office/drawing/2014/main" id="{33C05799-8D84-4652-17A6-17DA976AC348}"/>
              </a:ext>
            </a:extLst>
          </p:cNvPr>
          <p:cNvSpPr txBox="1">
            <a:spLocks/>
          </p:cNvSpPr>
          <p:nvPr userDrawn="1"/>
        </p:nvSpPr>
        <p:spPr>
          <a:xfrm>
            <a:off x="2501057" y="4679101"/>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Gwen Couch</a:t>
            </a:r>
          </a:p>
          <a:p>
            <a:pPr>
              <a:lnSpc>
                <a:spcPct val="100000"/>
              </a:lnSpc>
              <a:spcBef>
                <a:spcPts val="0"/>
              </a:spcBef>
            </a:pPr>
            <a:r>
              <a:rPr lang="en-GB" sz="2400"/>
              <a:t>IEH</a:t>
            </a:r>
          </a:p>
          <a:p>
            <a:pPr>
              <a:lnSpc>
                <a:spcPct val="100000"/>
              </a:lnSpc>
              <a:spcBef>
                <a:spcPts val="0"/>
              </a:spcBef>
            </a:pPr>
            <a:r>
              <a:rPr lang="en-GB" sz="2400">
                <a:hlinkClick r:id="rId15"/>
              </a:rPr>
              <a:t>g.couch@uwtsd.ac.uk</a:t>
            </a:r>
            <a:r>
              <a:rPr lang="en-GB" sz="2400"/>
              <a:t> </a:t>
            </a:r>
          </a:p>
        </p:txBody>
      </p:sp>
      <p:pic>
        <p:nvPicPr>
          <p:cNvPr id="30" name="Picture 6">
            <a:extLst>
              <a:ext uri="{FF2B5EF4-FFF2-40B4-BE49-F238E27FC236}">
                <a16:creationId xmlns:a16="http://schemas.microsoft.com/office/drawing/2014/main" id="{8D82C08A-60B5-751C-5A6D-D67A1E95D9E7}"/>
              </a:ext>
            </a:extLst>
          </p:cNvPr>
          <p:cNvPicPr>
            <a:picLocks noChangeAspect="1"/>
          </p:cNvPicPr>
          <p:nvPr userDrawn="1"/>
        </p:nvPicPr>
        <p:blipFill rotWithShape="1">
          <a:blip r:embed="rId16"/>
          <a:srcRect l="3481" r="4473" b="23317"/>
          <a:stretch/>
        </p:blipFill>
        <p:spPr>
          <a:xfrm>
            <a:off x="1094863" y="4679102"/>
            <a:ext cx="1195200" cy="1193293"/>
          </a:xfrm>
          <a:prstGeom prst="rect">
            <a:avLst/>
          </a:prstGeom>
        </p:spPr>
      </p:pic>
      <p:pic>
        <p:nvPicPr>
          <p:cNvPr id="31" name="Graphic 30" descr="Daily calendar outline">
            <a:extLst>
              <a:ext uri="{FF2B5EF4-FFF2-40B4-BE49-F238E27FC236}">
                <a16:creationId xmlns:a16="http://schemas.microsoft.com/office/drawing/2014/main" id="{752F2402-D921-C75D-1DAE-CF7B37D9D805}"/>
              </a:ext>
            </a:extLst>
          </p:cNvPr>
          <p:cNvPicPr>
            <a:picLocks noChangeAspect="1"/>
          </p:cNvPicPr>
          <p:nvPr userDrawn="1"/>
        </p:nvPicPr>
        <p:blipFill>
          <a:blip r:embed="rId17" cstate="print">
            <a:extLst>
              <a:ext uri="{28A0092B-C50C-407E-A947-70E740481C1C}">
                <a14:useLocalDpi xmlns:a14="http://schemas.microsoft.com/office/drawing/2010/main" val="0"/>
              </a:ext>
              <a:ext uri="{96DAC541-7B7A-43D3-8B79-37D633B846F1}">
                <asvg:svgBlip xmlns:asvg="http://schemas.microsoft.com/office/drawing/2016/SVG/main" r:embed="rId18"/>
              </a:ext>
            </a:extLst>
          </a:blip>
          <a:srcRect/>
          <a:stretch/>
        </p:blipFill>
        <p:spPr>
          <a:xfrm>
            <a:off x="6576953" y="5771631"/>
            <a:ext cx="369331" cy="369331"/>
          </a:xfrm>
          <a:prstGeom prst="rect">
            <a:avLst/>
          </a:prstGeom>
        </p:spPr>
      </p:pic>
      <p:sp>
        <p:nvSpPr>
          <p:cNvPr id="33" name="Text Placeholder 4">
            <a:extLst>
              <a:ext uri="{FF2B5EF4-FFF2-40B4-BE49-F238E27FC236}">
                <a16:creationId xmlns:a16="http://schemas.microsoft.com/office/drawing/2014/main" id="{56858745-AEAA-3F9E-0E10-548EDF1BB431}"/>
              </a:ext>
            </a:extLst>
          </p:cNvPr>
          <p:cNvSpPr txBox="1">
            <a:spLocks/>
          </p:cNvSpPr>
          <p:nvPr userDrawn="1"/>
        </p:nvSpPr>
        <p:spPr>
          <a:xfrm>
            <a:off x="2501057"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Jessica Hill</a:t>
            </a:r>
            <a:br>
              <a:rPr lang="en-GB" sz="2400"/>
            </a:br>
            <a:r>
              <a:rPr lang="en-GB" sz="2400"/>
              <a:t>IMH</a:t>
            </a:r>
          </a:p>
          <a:p>
            <a:pPr>
              <a:lnSpc>
                <a:spcPct val="100000"/>
              </a:lnSpc>
              <a:spcBef>
                <a:spcPts val="0"/>
              </a:spcBef>
            </a:pPr>
            <a:r>
              <a:rPr lang="en-GB" sz="2400">
                <a:hlinkClick r:id="rId19"/>
              </a:rPr>
              <a:t>j.hill@uwtsd.ac.uk</a:t>
            </a:r>
            <a:r>
              <a:rPr lang="en-GB" sz="2400"/>
              <a:t> </a:t>
            </a:r>
          </a:p>
        </p:txBody>
      </p:sp>
      <p:sp>
        <p:nvSpPr>
          <p:cNvPr id="34" name="Text Placeholder 4">
            <a:extLst>
              <a:ext uri="{FF2B5EF4-FFF2-40B4-BE49-F238E27FC236}">
                <a16:creationId xmlns:a16="http://schemas.microsoft.com/office/drawing/2014/main" id="{15F02DC5-A04B-A5AF-75D1-C29B843D0766}"/>
              </a:ext>
            </a:extLst>
          </p:cNvPr>
          <p:cNvSpPr txBox="1">
            <a:spLocks/>
          </p:cNvSpPr>
          <p:nvPr userDrawn="1"/>
        </p:nvSpPr>
        <p:spPr>
          <a:xfrm>
            <a:off x="8016032"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Roger Covello </a:t>
            </a:r>
          </a:p>
          <a:p>
            <a:pPr>
              <a:lnSpc>
                <a:spcPct val="100000"/>
              </a:lnSpc>
              <a:spcBef>
                <a:spcPts val="0"/>
              </a:spcBef>
            </a:pPr>
            <a:r>
              <a:rPr lang="en-GB" sz="2400"/>
              <a:t>Learning Technologist</a:t>
            </a:r>
          </a:p>
          <a:p>
            <a:pPr>
              <a:lnSpc>
                <a:spcPct val="100000"/>
              </a:lnSpc>
              <a:spcBef>
                <a:spcPts val="0"/>
              </a:spcBef>
            </a:pPr>
            <a:r>
              <a:rPr lang="en-GB" sz="2400">
                <a:hlinkClick r:id="rId20"/>
              </a:rPr>
              <a:t>r.covello@uwtsd.ac.uk</a:t>
            </a:r>
            <a:r>
              <a:rPr lang="en-GB" sz="2400"/>
              <a:t> </a:t>
            </a:r>
          </a:p>
        </p:txBody>
      </p:sp>
      <p:sp>
        <p:nvSpPr>
          <p:cNvPr id="35" name="Text Placeholder 4">
            <a:extLst>
              <a:ext uri="{FF2B5EF4-FFF2-40B4-BE49-F238E27FC236}">
                <a16:creationId xmlns:a16="http://schemas.microsoft.com/office/drawing/2014/main" id="{D837DD6A-867B-CFFA-B6D8-2322F1161D19}"/>
              </a:ext>
            </a:extLst>
          </p:cNvPr>
          <p:cNvSpPr txBox="1">
            <a:spLocks/>
          </p:cNvSpPr>
          <p:nvPr userDrawn="1"/>
        </p:nvSpPr>
        <p:spPr>
          <a:xfrm>
            <a:off x="8016032" y="166987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Stuart Gill</a:t>
            </a:r>
          </a:p>
          <a:p>
            <a:pPr>
              <a:lnSpc>
                <a:spcPct val="100000"/>
              </a:lnSpc>
              <a:spcBef>
                <a:spcPts val="0"/>
              </a:spcBef>
            </a:pPr>
            <a:r>
              <a:rPr lang="en-GB" sz="2400"/>
              <a:t>WISA</a:t>
            </a:r>
          </a:p>
          <a:p>
            <a:pPr>
              <a:lnSpc>
                <a:spcPct val="100000"/>
              </a:lnSpc>
              <a:spcBef>
                <a:spcPts val="0"/>
              </a:spcBef>
            </a:pPr>
            <a:r>
              <a:rPr lang="en-GB" sz="2400">
                <a:hlinkClick r:id="rId21"/>
              </a:rPr>
              <a:t>s.gill@uwtsd.ac.uk</a:t>
            </a:r>
            <a:endParaRPr lang="en-GB" sz="2400"/>
          </a:p>
        </p:txBody>
      </p:sp>
    </p:spTree>
    <p:extLst>
      <p:ext uri="{BB962C8B-B14F-4D97-AF65-F5344CB8AC3E}">
        <p14:creationId xmlns:p14="http://schemas.microsoft.com/office/powerpoint/2010/main" val="271513558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11" name="Text Placeholder 3"/>
          <p:cNvSpPr>
            <a:spLocks noGrp="1"/>
          </p:cNvSpPr>
          <p:nvPr>
            <p:ph type="body" sz="half" idx="2"/>
          </p:nvPr>
        </p:nvSpPr>
        <p:spPr>
          <a:xfrm>
            <a:off x="1580973" y="2007979"/>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2" name="Text Placeholder 31"/>
          <p:cNvSpPr>
            <a:spLocks noGrp="1"/>
          </p:cNvSpPr>
          <p:nvPr>
            <p:ph type="body" sz="quarter" idx="20" hasCustomPrompt="1"/>
          </p:nvPr>
        </p:nvSpPr>
        <p:spPr>
          <a:xfrm>
            <a:off x="698243"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27" name="Text Placeholder 3"/>
          <p:cNvSpPr>
            <a:spLocks noGrp="1"/>
          </p:cNvSpPr>
          <p:nvPr>
            <p:ph type="body" sz="half" idx="21"/>
          </p:nvPr>
        </p:nvSpPr>
        <p:spPr>
          <a:xfrm>
            <a:off x="1580973" y="2958615"/>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28" name="Text Placeholder 31"/>
          <p:cNvSpPr>
            <a:spLocks noGrp="1"/>
          </p:cNvSpPr>
          <p:nvPr>
            <p:ph type="body" sz="quarter" idx="22" hasCustomPrompt="1"/>
          </p:nvPr>
        </p:nvSpPr>
        <p:spPr>
          <a:xfrm>
            <a:off x="698243"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1" name="Text Placeholder 3"/>
          <p:cNvSpPr>
            <a:spLocks noGrp="1"/>
          </p:cNvSpPr>
          <p:nvPr>
            <p:ph type="body" sz="half" idx="23"/>
          </p:nvPr>
        </p:nvSpPr>
        <p:spPr>
          <a:xfrm>
            <a:off x="1580973" y="3896217"/>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3" name="Text Placeholder 31"/>
          <p:cNvSpPr>
            <a:spLocks noGrp="1"/>
          </p:cNvSpPr>
          <p:nvPr>
            <p:ph type="body" sz="quarter" idx="24" hasCustomPrompt="1"/>
          </p:nvPr>
        </p:nvSpPr>
        <p:spPr>
          <a:xfrm>
            <a:off x="698243"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4" name="Text Placeholder 3"/>
          <p:cNvSpPr>
            <a:spLocks noGrp="1"/>
          </p:cNvSpPr>
          <p:nvPr>
            <p:ph type="body" sz="half" idx="25"/>
          </p:nvPr>
        </p:nvSpPr>
        <p:spPr>
          <a:xfrm>
            <a:off x="1580973" y="4846853"/>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5" name="Text Placeholder 31"/>
          <p:cNvSpPr>
            <a:spLocks noGrp="1"/>
          </p:cNvSpPr>
          <p:nvPr>
            <p:ph type="body" sz="quarter" idx="26" hasCustomPrompt="1"/>
          </p:nvPr>
        </p:nvSpPr>
        <p:spPr>
          <a:xfrm>
            <a:off x="698243"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6" name="Text Placeholder 3"/>
          <p:cNvSpPr>
            <a:spLocks noGrp="1"/>
          </p:cNvSpPr>
          <p:nvPr>
            <p:ph type="body" sz="half" idx="27"/>
          </p:nvPr>
        </p:nvSpPr>
        <p:spPr>
          <a:xfrm>
            <a:off x="7263061" y="1999589"/>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7" name="Text Placeholder 31"/>
          <p:cNvSpPr>
            <a:spLocks noGrp="1"/>
          </p:cNvSpPr>
          <p:nvPr>
            <p:ph type="body" sz="quarter" idx="28" hasCustomPrompt="1"/>
          </p:nvPr>
        </p:nvSpPr>
        <p:spPr>
          <a:xfrm>
            <a:off x="6380331"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38" name="Text Placeholder 3"/>
          <p:cNvSpPr>
            <a:spLocks noGrp="1"/>
          </p:cNvSpPr>
          <p:nvPr>
            <p:ph type="body" sz="half" idx="29"/>
          </p:nvPr>
        </p:nvSpPr>
        <p:spPr>
          <a:xfrm>
            <a:off x="7263061" y="2950225"/>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39" name="Text Placeholder 31"/>
          <p:cNvSpPr>
            <a:spLocks noGrp="1"/>
          </p:cNvSpPr>
          <p:nvPr>
            <p:ph type="body" sz="quarter" idx="30" hasCustomPrompt="1"/>
          </p:nvPr>
        </p:nvSpPr>
        <p:spPr>
          <a:xfrm>
            <a:off x="6380331"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0" name="Text Placeholder 3"/>
          <p:cNvSpPr>
            <a:spLocks noGrp="1"/>
          </p:cNvSpPr>
          <p:nvPr>
            <p:ph type="body" sz="half" idx="31"/>
          </p:nvPr>
        </p:nvSpPr>
        <p:spPr>
          <a:xfrm>
            <a:off x="7263061" y="3887827"/>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41" name="Text Placeholder 31"/>
          <p:cNvSpPr>
            <a:spLocks noGrp="1"/>
          </p:cNvSpPr>
          <p:nvPr>
            <p:ph type="body" sz="quarter" idx="32" hasCustomPrompt="1"/>
          </p:nvPr>
        </p:nvSpPr>
        <p:spPr>
          <a:xfrm>
            <a:off x="6380331"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
        <p:nvSpPr>
          <p:cNvPr id="42" name="Text Placeholder 3"/>
          <p:cNvSpPr>
            <a:spLocks noGrp="1"/>
          </p:cNvSpPr>
          <p:nvPr>
            <p:ph type="body" sz="half" idx="33"/>
          </p:nvPr>
        </p:nvSpPr>
        <p:spPr>
          <a:xfrm>
            <a:off x="7263061" y="4838463"/>
            <a:ext cx="4272896" cy="685717"/>
          </a:xfrm>
        </p:spPr>
        <p:txBody>
          <a:bodyPr anchor="ctr">
            <a:normAutofit/>
          </a:bodyPr>
          <a:lstStyle>
            <a:lvl1pPr marL="0" indent="0">
              <a:buFont typeface="Arial" panose="020B0604020202020204" pitchFamily="34" charset="0"/>
              <a:buNone/>
              <a:defRPr sz="28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43" name="Text Placeholder 31"/>
          <p:cNvSpPr>
            <a:spLocks noGrp="1"/>
          </p:cNvSpPr>
          <p:nvPr>
            <p:ph type="body" sz="quarter" idx="34" hasCustomPrompt="1"/>
          </p:nvPr>
        </p:nvSpPr>
        <p:spPr>
          <a:xfrm>
            <a:off x="6380331"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a:t>#</a:t>
            </a:r>
          </a:p>
        </p:txBody>
      </p:sp>
    </p:spTree>
    <p:extLst>
      <p:ext uri="{BB962C8B-B14F-4D97-AF65-F5344CB8AC3E}">
        <p14:creationId xmlns:p14="http://schemas.microsoft.com/office/powerpoint/2010/main" val="3499685750"/>
      </p:ext>
    </p:extLst>
  </p:cSld>
  <p:clrMapOvr>
    <a:masterClrMapping/>
  </p:clrMapOvr>
  <p:extLst>
    <p:ext uri="{DCECCB84-F9BA-43D5-87BE-67443E8EF086}">
      <p15:sldGuideLst xmlns:p15="http://schemas.microsoft.com/office/powerpoint/2012/main">
        <p15:guide id="1" orient="horz" pos="1440" userDrawn="1">
          <p15:clr>
            <a:srgbClr val="FBAE40"/>
          </p15:clr>
        </p15:guide>
        <p15:guide id="2" pos="256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8" y="1600202"/>
            <a:ext cx="5233081" cy="45656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a:p>
        </p:txBody>
      </p:sp>
      <p:sp>
        <p:nvSpPr>
          <p:cNvPr id="8" name="Picture Placeholder 7"/>
          <p:cNvSpPr>
            <a:spLocks noGrp="1"/>
          </p:cNvSpPr>
          <p:nvPr>
            <p:ph type="pic" sz="quarter" idx="13"/>
          </p:nvPr>
        </p:nvSpPr>
        <p:spPr>
          <a:xfrm>
            <a:off x="6254750" y="1600202"/>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098385264"/>
      </p:ext>
    </p:extLst>
  </p:cSld>
  <p:clrMapOvr>
    <a:masterClrMapping/>
  </p:clrMapOvr>
  <p:extLst>
    <p:ext uri="{DCECCB84-F9BA-43D5-87BE-67443E8EF086}">
      <p15:sldGuideLst xmlns:p15="http://schemas.microsoft.com/office/powerpoint/2012/main">
        <p15:guide id="1" orient="horz" pos="1440"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4"/>
            <a:ext cx="5253038"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4"/>
            <a:ext cx="5238750" cy="45735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8559319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3" y="1592264"/>
            <a:ext cx="5253297" cy="49472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p:cNvSpPr>
            <a:spLocks noGrp="1"/>
          </p:cNvSpPr>
          <p:nvPr>
            <p:ph sz="half" idx="2"/>
          </p:nvPr>
        </p:nvSpPr>
        <p:spPr>
          <a:xfrm>
            <a:off x="698243" y="2105368"/>
            <a:ext cx="5253296"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54750" y="2105367"/>
            <a:ext cx="5275262" cy="406048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a:p>
        </p:txBody>
      </p:sp>
    </p:spTree>
    <p:extLst>
      <p:ext uri="{BB962C8B-B14F-4D97-AF65-F5344CB8AC3E}">
        <p14:creationId xmlns:p14="http://schemas.microsoft.com/office/powerpoint/2010/main" val="21935574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29576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21282475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709738"/>
            <a:ext cx="12192000" cy="4379912"/>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Title 1"/>
          <p:cNvSpPr>
            <a:spLocks noGrp="1"/>
          </p:cNvSpPr>
          <p:nvPr>
            <p:ph type="title"/>
          </p:nvPr>
        </p:nvSpPr>
        <p:spPr>
          <a:xfrm>
            <a:off x="1063689" y="1709739"/>
            <a:ext cx="10283761" cy="2852737"/>
          </a:xfrm>
        </p:spPr>
        <p:txBody>
          <a:bodyPr anchor="b"/>
          <a:lstStyle>
            <a:lvl1pPr>
              <a:defRPr sz="6000">
                <a:solidFill>
                  <a:schemeClr val="bg1"/>
                </a:solidFill>
              </a:defRPr>
            </a:lvl1pPr>
          </a:lstStyle>
          <a:p>
            <a:r>
              <a:rPr lang="en-US"/>
              <a:t>Click to edit Master title style</a:t>
            </a:r>
            <a:endParaRPr lang="en-GB"/>
          </a:p>
        </p:txBody>
      </p:sp>
      <p:sp>
        <p:nvSpPr>
          <p:cNvPr id="3" name="Text Placeholder 2"/>
          <p:cNvSpPr>
            <a:spLocks noGrp="1"/>
          </p:cNvSpPr>
          <p:nvPr>
            <p:ph type="body" idx="1"/>
          </p:nvPr>
        </p:nvSpPr>
        <p:spPr>
          <a:xfrm>
            <a:off x="1063689" y="4589464"/>
            <a:ext cx="10283761" cy="1500187"/>
          </a:xfrm>
        </p:spPr>
        <p:txBody>
          <a:bodyPr/>
          <a:lstStyle>
            <a:lvl1pPr marL="0" indent="0">
              <a:buNone/>
              <a:defRPr sz="2400">
                <a:solidFill>
                  <a:schemeClr val="bg1"/>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4766078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9319766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96292985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ac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698242" y="79200"/>
            <a:ext cx="10795518" cy="1003916"/>
          </a:xfrm>
        </p:spPr>
        <p:txBody>
          <a:bodyPr/>
          <a:lstStyle>
            <a:lvl1pPr>
              <a:defRPr baseline="0"/>
            </a:lvl1pPr>
          </a:lstStyle>
          <a:p>
            <a:r>
              <a:rPr lang="en-US"/>
              <a:t>For more information please contact:</a:t>
            </a:r>
            <a:endParaRPr lang="en-GB"/>
          </a:p>
        </p:txBody>
      </p:sp>
      <p:sp>
        <p:nvSpPr>
          <p:cNvPr id="4" name="Picture Placeholder 3"/>
          <p:cNvSpPr>
            <a:spLocks noGrp="1"/>
          </p:cNvSpPr>
          <p:nvPr>
            <p:ph type="pic" sz="quarter" idx="10"/>
          </p:nvPr>
        </p:nvSpPr>
        <p:spPr>
          <a:xfrm>
            <a:off x="6254750" y="1592264"/>
            <a:ext cx="5238750" cy="4573587"/>
          </a:xfrm>
        </p:spPr>
        <p:txBody>
          <a:bodyPr/>
          <a:lstStyle/>
          <a:p>
            <a:r>
              <a:rPr lang="en-US"/>
              <a:t>Click icon to add picture</a:t>
            </a:r>
            <a:endParaRPr lang="en-GB"/>
          </a:p>
        </p:txBody>
      </p:sp>
      <p:sp>
        <p:nvSpPr>
          <p:cNvPr id="6" name="Text Placeholder 5"/>
          <p:cNvSpPr>
            <a:spLocks noGrp="1"/>
          </p:cNvSpPr>
          <p:nvPr>
            <p:ph type="body" sz="quarter" idx="11"/>
          </p:nvPr>
        </p:nvSpPr>
        <p:spPr>
          <a:xfrm>
            <a:off x="698500" y="1592264"/>
            <a:ext cx="5253038" cy="4573587"/>
          </a:xfrm>
        </p:spPr>
        <p:txBody>
          <a:bodyPr/>
          <a:lstStyle>
            <a:lvl1pPr marL="0" indent="0">
              <a:buNone/>
              <a:defRPr/>
            </a:lvl1pPr>
            <a:lvl2pPr marL="457223" indent="0">
              <a:buNone/>
              <a:defRPr/>
            </a:lvl2pPr>
            <a:lvl3pPr marL="914446" indent="0">
              <a:buNone/>
              <a:defRPr/>
            </a:lvl3pPr>
            <a:lvl4pPr marL="1371669" indent="0">
              <a:buNone/>
              <a:defRPr/>
            </a:lvl4pPr>
            <a:lvl5pPr marL="1828891" indent="0">
              <a:buNone/>
              <a:defRPr/>
            </a:lvl5pPr>
          </a:lstStyle>
          <a:p>
            <a:pPr lvl="0"/>
            <a:r>
              <a:rPr lang="en-US"/>
              <a:t>Click to edit Master text styles</a:t>
            </a:r>
          </a:p>
        </p:txBody>
      </p:sp>
    </p:spTree>
    <p:extLst>
      <p:ext uri="{BB962C8B-B14F-4D97-AF65-F5344CB8AC3E}">
        <p14:creationId xmlns:p14="http://schemas.microsoft.com/office/powerpoint/2010/main" val="39369994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ocial media">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40984" y="3141138"/>
            <a:ext cx="5210554" cy="818800"/>
          </a:xfrm>
          <a:prstGeom prst="rect">
            <a:avLst/>
          </a:prstGeom>
        </p:spPr>
      </p:pic>
      <p:pic>
        <p:nvPicPr>
          <p:cNvPr id="5" name="Picture Placeholder 24"/>
          <p:cNvPicPr>
            <a:picLocks noChangeAspect="1"/>
          </p:cNvPicPr>
          <p:nvPr/>
        </p:nvPicPr>
        <p:blipFill>
          <a:blip r:embed="rId3"/>
          <a:srcRect t="6165" b="6165"/>
          <a:stretch>
            <a:fillRect/>
          </a:stretch>
        </p:blipFill>
        <p:spPr>
          <a:xfrm>
            <a:off x="6254750" y="1600202"/>
            <a:ext cx="5239011" cy="4565650"/>
          </a:xfrm>
          <a:prstGeom prst="rect">
            <a:avLst/>
          </a:prstGeom>
        </p:spPr>
      </p:pic>
      <p:sp>
        <p:nvSpPr>
          <p:cNvPr id="6" name="TextBox 5"/>
          <p:cNvSpPr txBox="1"/>
          <p:nvPr/>
        </p:nvSpPr>
        <p:spPr>
          <a:xfrm>
            <a:off x="698242" y="1600202"/>
            <a:ext cx="5253296" cy="4437112"/>
          </a:xfrm>
          <a:prstGeom prst="rect">
            <a:avLst/>
          </a:prstGeom>
          <a:noFill/>
        </p:spPr>
        <p:txBody>
          <a:bodyPr wrap="square" rtlCol="0">
            <a:spAutoFit/>
          </a:bodyPr>
          <a:lstStyle/>
          <a:p>
            <a:pPr marL="0" marR="0" lvl="0" indent="0" algn="l" defTabSz="914446" rtl="0" eaLnBrk="1" fontAlgn="auto" latinLnBrk="0" hangingPunct="1">
              <a:lnSpc>
                <a:spcPct val="150000"/>
              </a:lnSpc>
              <a:spcBef>
                <a:spcPts val="1000"/>
              </a:spcBef>
              <a:spcAft>
                <a:spcPts val="0"/>
              </a:spcAft>
              <a:buClrTx/>
              <a:buSzTx/>
              <a:buFont typeface="Wingdings" panose="05000000000000000000" pitchFamily="2" charset="2"/>
              <a:buNone/>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We are on </a:t>
            </a:r>
            <a:r>
              <a:rPr kumimoji="0" lang="en-GB" sz="2800" b="1" i="0" u="none" strike="noStrike" kern="1200" cap="none" spc="0" normalizeH="0" baseline="0" noProof="0">
                <a:ln>
                  <a:noFill/>
                </a:ln>
                <a:solidFill>
                  <a:prstClr val="black"/>
                </a:solidFill>
                <a:effectLst/>
                <a:uLnTx/>
                <a:uFillTx/>
                <a:latin typeface="+mn-lt"/>
                <a:ea typeface="+mn-ea"/>
                <a:cs typeface="+mn-cs"/>
              </a:rPr>
              <a:t>Facebook</a:t>
            </a:r>
            <a:r>
              <a:rPr kumimoji="0" lang="en-GB" sz="2800" b="0" i="0" u="none" strike="noStrike" kern="1200" cap="none" spc="0" normalizeH="0" baseline="0" noProof="0">
                <a:ln>
                  <a:noFill/>
                </a:ln>
                <a:solidFill>
                  <a:prstClr val="black"/>
                </a:solidFill>
                <a:effectLst/>
                <a:uLnTx/>
                <a:uFillTx/>
                <a:latin typeface="+mn-lt"/>
                <a:ea typeface="+mn-ea"/>
                <a:cs typeface="+mn-cs"/>
              </a:rPr>
              <a:t>, </a:t>
            </a:r>
            <a:r>
              <a:rPr kumimoji="0" lang="en-GB" sz="2800" b="1" i="0" u="none" strike="noStrike" kern="1200" cap="none" spc="0" normalizeH="0" baseline="0" noProof="0">
                <a:ln>
                  <a:noFill/>
                </a:ln>
                <a:solidFill>
                  <a:prstClr val="black"/>
                </a:solidFill>
                <a:effectLst/>
                <a:uLnTx/>
                <a:uFillTx/>
                <a:latin typeface="+mn-lt"/>
                <a:ea typeface="+mn-ea"/>
                <a:cs typeface="+mn-cs"/>
              </a:rPr>
              <a:t>Twitter</a:t>
            </a:r>
            <a:r>
              <a:rPr kumimoji="0" lang="en-GB" sz="2800" b="0" i="0" u="none" strike="noStrike" kern="1200" cap="none" spc="0" normalizeH="0" baseline="0" noProof="0">
                <a:ln>
                  <a:noFill/>
                </a:ln>
                <a:solidFill>
                  <a:prstClr val="black"/>
                </a:solidFill>
                <a:effectLst/>
                <a:uLnTx/>
                <a:uFillTx/>
                <a:latin typeface="+mn-lt"/>
                <a:ea typeface="+mn-ea"/>
                <a:cs typeface="+mn-cs"/>
              </a:rPr>
              <a:t> and </a:t>
            </a:r>
            <a:r>
              <a:rPr kumimoji="0" lang="en-GB" sz="2800" b="1" i="0" u="none" strike="noStrike" kern="1200" cap="none" spc="0" normalizeH="0" baseline="0" noProof="0">
                <a:ln>
                  <a:noFill/>
                </a:ln>
                <a:solidFill>
                  <a:prstClr val="black"/>
                </a:solidFill>
                <a:effectLst/>
                <a:uLnTx/>
                <a:uFillTx/>
                <a:latin typeface="+mn-lt"/>
                <a:ea typeface="+mn-ea"/>
                <a:cs typeface="+mn-cs"/>
              </a:rPr>
              <a:t>Instagram</a:t>
            </a:r>
            <a:r>
              <a:rPr kumimoji="0" lang="en-GB" sz="2800" b="0" i="0" u="none" strike="noStrike" kern="1200" cap="none" spc="0" normalizeH="0" baseline="0" noProof="0">
                <a:ln>
                  <a:noFill/>
                </a:ln>
                <a:solidFill>
                  <a:prstClr val="black"/>
                </a:solidFill>
                <a:effectLst/>
                <a:uLnTx/>
                <a:uFillTx/>
                <a:latin typeface="+mn-lt"/>
                <a:ea typeface="+mn-ea"/>
                <a:cs typeface="+mn-cs"/>
              </a:rPr>
              <a:t>!</a:t>
            </a:r>
          </a:p>
          <a:p>
            <a:pPr marL="0" marR="0" lvl="0" indent="0" algn="l" defTabSz="914446"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2800" b="0" i="0" u="none" strike="noStrike" kern="1200" cap="none" spc="0" normalizeH="0" baseline="0" noProof="0">
              <a:ln>
                <a:noFill/>
              </a:ln>
              <a:solidFill>
                <a:prstClr val="black"/>
              </a:solidFill>
              <a:effectLst/>
              <a:uLnTx/>
              <a:uFillTx/>
              <a:latin typeface="+mn-lt"/>
              <a:ea typeface="+mn-ea"/>
              <a:cs typeface="+mn-cs"/>
            </a:endParaRPr>
          </a:p>
          <a:p>
            <a:pPr marL="0" marR="0" lvl="0" indent="0" algn="l" defTabSz="914446" rtl="0" eaLnBrk="1" fontAlgn="auto" latinLnBrk="0" hangingPunct="1">
              <a:lnSpc>
                <a:spcPct val="150000"/>
              </a:lnSpc>
              <a:spcBef>
                <a:spcPts val="1000"/>
              </a:spcBef>
              <a:spcAft>
                <a:spcPts val="0"/>
              </a:spcAft>
              <a:buClrTx/>
              <a:buSzTx/>
              <a:buFont typeface="Wingdings" panose="05000000000000000000" pitchFamily="2" charset="2"/>
              <a:buNone/>
              <a:tabLst/>
              <a:defRPr/>
            </a:pPr>
            <a:endParaRPr kumimoji="0" lang="en-GB" sz="800" b="0" i="0" u="none" strike="noStrike" kern="1200" cap="none" spc="0" normalizeH="0" baseline="0" noProof="0">
              <a:ln>
                <a:noFill/>
              </a:ln>
              <a:solidFill>
                <a:prstClr val="black"/>
              </a:solidFill>
              <a:effectLst/>
              <a:uLnTx/>
              <a:uFillTx/>
              <a:latin typeface="+mn-lt"/>
              <a:ea typeface="+mn-ea"/>
              <a:cs typeface="+mn-cs"/>
            </a:endParaRPr>
          </a:p>
          <a:p>
            <a:pPr marL="228611" marR="0" lvl="0" indent="-228611" algn="l" defTabSz="914446"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Follow us to find out what’s new!</a:t>
            </a:r>
          </a:p>
          <a:p>
            <a:pPr marL="228611" marR="0" lvl="0" indent="-228611" algn="l" defTabSz="914446" rtl="0" eaLnBrk="1" fontAlgn="auto" latinLnBrk="0" hangingPunct="1">
              <a:lnSpc>
                <a:spcPct val="150000"/>
              </a:lnSpc>
              <a:spcBef>
                <a:spcPts val="1000"/>
              </a:spcBef>
              <a:spcAft>
                <a:spcPts val="0"/>
              </a:spcAft>
              <a:buClrTx/>
              <a:buSzTx/>
              <a:buFont typeface="Wingdings" panose="05000000000000000000" pitchFamily="2" charset="2"/>
              <a:buChar char="§"/>
              <a:tabLst/>
              <a:defRPr/>
            </a:pPr>
            <a:r>
              <a:rPr kumimoji="0" lang="en-GB" sz="2800" b="0" i="0" u="none" strike="noStrike" kern="1200" cap="none" spc="0" normalizeH="0" baseline="0" noProof="0">
                <a:ln>
                  <a:noFill/>
                </a:ln>
                <a:solidFill>
                  <a:prstClr val="black"/>
                </a:solidFill>
                <a:effectLst/>
                <a:uLnTx/>
                <a:uFillTx/>
                <a:latin typeface="+mn-lt"/>
                <a:ea typeface="+mn-ea"/>
                <a:cs typeface="+mn-cs"/>
              </a:rPr>
              <a:t>Share what you’re reading! </a:t>
            </a:r>
          </a:p>
          <a:p>
            <a:endParaRPr lang="en-GB" sz="2700"/>
          </a:p>
        </p:txBody>
      </p:sp>
      <p:sp>
        <p:nvSpPr>
          <p:cNvPr id="7" name="TextBox 6"/>
          <p:cNvSpPr txBox="1"/>
          <p:nvPr/>
        </p:nvSpPr>
        <p:spPr>
          <a:xfrm>
            <a:off x="696000" y="79200"/>
            <a:ext cx="10800000" cy="1004400"/>
          </a:xfrm>
          <a:prstGeom prst="rect">
            <a:avLst/>
          </a:prstGeom>
        </p:spPr>
        <p:txBody>
          <a:bodyPr vert="horz" lIns="91440" tIns="45720" rIns="91440" bIns="45720" rtlCol="0" anchor="ctr">
            <a:normAutofit/>
          </a:bodyPr>
          <a:lstStyle>
            <a:lvl1pPr algn="ctr">
              <a:lnSpc>
                <a:spcPct val="90000"/>
              </a:lnSpc>
              <a:spcBef>
                <a:spcPct val="0"/>
              </a:spcBef>
              <a:buNone/>
              <a:defRPr sz="4400">
                <a:solidFill>
                  <a:schemeClr val="bg1"/>
                </a:solidFill>
                <a:latin typeface="+mj-lt"/>
                <a:ea typeface="+mj-ea"/>
                <a:cs typeface="+mj-cs"/>
              </a:defRPr>
            </a:lvl1pPr>
          </a:lstStyle>
          <a:p>
            <a:pPr lvl="0"/>
            <a:r>
              <a:rPr lang="en-US" sz="4400" noProof="0"/>
              <a:t>Find us on social media!</a:t>
            </a:r>
            <a:endParaRPr lang="en-GB" sz="4400"/>
          </a:p>
        </p:txBody>
      </p:sp>
    </p:spTree>
    <p:extLst>
      <p:ext uri="{BB962C8B-B14F-4D97-AF65-F5344CB8AC3E}">
        <p14:creationId xmlns:p14="http://schemas.microsoft.com/office/powerpoint/2010/main" val="38410233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115411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
  <p:cSld name="Title and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142B0-6E33-FD5F-72F4-860B13809192}"/>
              </a:ext>
            </a:extLst>
          </p:cNvPr>
          <p:cNvSpPr>
            <a:spLocks noGrp="1"/>
          </p:cNvSpPr>
          <p:nvPr>
            <p:ph type="title"/>
          </p:nvPr>
        </p:nvSpPr>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9F43A9-4345-2037-25B7-3AF019024D48}"/>
              </a:ext>
            </a:extLst>
          </p:cNvPr>
          <p:cNvSpPr>
            <a:spLocks noGrp="1"/>
          </p:cNvSpPr>
          <p:nvPr>
            <p:ph type="body"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503945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E4C67-751B-0C13-5B20-A66136FBBBA4}"/>
              </a:ext>
            </a:extLst>
          </p:cNvPr>
          <p:cNvSpPr>
            <a:spLocks noGrp="1"/>
          </p:cNvSpPr>
          <p:nvPr>
            <p:ph type="title"/>
          </p:nvPr>
        </p:nvSpPr>
        <p:spPr/>
        <p:txBody>
          <a:bodyPr/>
          <a:lstStyle/>
          <a:p>
            <a:r>
              <a:rPr lang="en-US"/>
              <a:t>Click to edit Master title style</a:t>
            </a:r>
            <a:endParaRPr lang="en-FI"/>
          </a:p>
        </p:txBody>
      </p:sp>
      <p:sp>
        <p:nvSpPr>
          <p:cNvPr id="3" name="Content Placeholder 2">
            <a:extLst>
              <a:ext uri="{FF2B5EF4-FFF2-40B4-BE49-F238E27FC236}">
                <a16:creationId xmlns:a16="http://schemas.microsoft.com/office/drawing/2014/main" id="{B31EBE19-7DC9-23D5-13D6-28B77C1F903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
        <p:nvSpPr>
          <p:cNvPr id="4" name="Date Placeholder 3">
            <a:extLst>
              <a:ext uri="{FF2B5EF4-FFF2-40B4-BE49-F238E27FC236}">
                <a16:creationId xmlns:a16="http://schemas.microsoft.com/office/drawing/2014/main" id="{2AC23BD2-AEFD-1ABB-BBFB-6EC29B70EBD0}"/>
              </a:ext>
            </a:extLst>
          </p:cNvPr>
          <p:cNvSpPr>
            <a:spLocks noGrp="1"/>
          </p:cNvSpPr>
          <p:nvPr>
            <p:ph type="dt" sz="half" idx="10"/>
          </p:nvPr>
        </p:nvSpPr>
        <p:spPr/>
        <p:txBody>
          <a:bodyPr/>
          <a:lstStyle/>
          <a:p>
            <a:fld id="{A915BD7B-8104-4932-BDB9-78535C72F589}" type="datetimeFigureOut">
              <a:rPr lang="en-FI" smtClean="0"/>
              <a:t>02/02/2024</a:t>
            </a:fld>
            <a:endParaRPr lang="en-FI"/>
          </a:p>
        </p:txBody>
      </p:sp>
      <p:sp>
        <p:nvSpPr>
          <p:cNvPr id="5" name="Footer Placeholder 4">
            <a:extLst>
              <a:ext uri="{FF2B5EF4-FFF2-40B4-BE49-F238E27FC236}">
                <a16:creationId xmlns:a16="http://schemas.microsoft.com/office/drawing/2014/main" id="{B41644A3-35C0-177E-55D0-21467DB092FE}"/>
              </a:ext>
            </a:extLst>
          </p:cNvPr>
          <p:cNvSpPr>
            <a:spLocks noGrp="1"/>
          </p:cNvSpPr>
          <p:nvPr>
            <p:ph type="ftr" sz="quarter" idx="11"/>
          </p:nvPr>
        </p:nvSpPr>
        <p:spPr/>
        <p:txBody>
          <a:bodyPr/>
          <a:lstStyle/>
          <a:p>
            <a:endParaRPr lang="en-FI"/>
          </a:p>
        </p:txBody>
      </p:sp>
      <p:sp>
        <p:nvSpPr>
          <p:cNvPr id="6" name="Slide Number Placeholder 5">
            <a:extLst>
              <a:ext uri="{FF2B5EF4-FFF2-40B4-BE49-F238E27FC236}">
                <a16:creationId xmlns:a16="http://schemas.microsoft.com/office/drawing/2014/main" id="{FD7A3C5B-0955-141E-1241-1D1E9377E400}"/>
              </a:ext>
            </a:extLst>
          </p:cNvPr>
          <p:cNvSpPr>
            <a:spLocks noGrp="1"/>
          </p:cNvSpPr>
          <p:nvPr>
            <p:ph type="sldNum" sz="quarter" idx="12"/>
          </p:nvPr>
        </p:nvSpPr>
        <p:spPr/>
        <p:txBody>
          <a:bodyPr/>
          <a:lstStyle/>
          <a:p>
            <a:fld id="{223D7E2C-7A9C-4A34-AF73-686455238EA2}" type="slidenum">
              <a:rPr lang="en-FI" smtClean="0"/>
              <a:t>‹#›</a:t>
            </a:fld>
            <a:endParaRPr lang="en-FI"/>
          </a:p>
        </p:txBody>
      </p:sp>
    </p:spTree>
    <p:extLst>
      <p:ext uri="{BB962C8B-B14F-4D97-AF65-F5344CB8AC3E}">
        <p14:creationId xmlns:p14="http://schemas.microsoft.com/office/powerpoint/2010/main" val="35168182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2.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p:nvSpPr>
        <p:spPr>
          <a:xfrm>
            <a:off x="0" y="714"/>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6" name="Rectangle 25"/>
          <p:cNvSpPr/>
          <p:nvPr/>
        </p:nvSpPr>
        <p:spPr>
          <a:xfrm>
            <a:off x="0" y="713"/>
            <a:ext cx="12192000" cy="1276152"/>
          </a:xfrm>
          <a:prstGeom prst="rect">
            <a:avLst/>
          </a:prstGeom>
          <a:solidFill>
            <a:schemeClr val="bg2">
              <a:lumMod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8" name="Rectangle 17"/>
          <p:cNvSpPr/>
          <p:nvPr/>
        </p:nvSpPr>
        <p:spPr>
          <a:xfrm>
            <a:off x="0" y="6311900"/>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Title Placeholder 1"/>
          <p:cNvSpPr>
            <a:spLocks noGrp="1"/>
          </p:cNvSpPr>
          <p:nvPr>
            <p:ph type="title"/>
          </p:nvPr>
        </p:nvSpPr>
        <p:spPr>
          <a:xfrm>
            <a:off x="696000" y="79200"/>
            <a:ext cx="10800000" cy="100391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10" name="Picture 9"/>
          <p:cNvPicPr>
            <a:picLocks noChangeAspect="1"/>
          </p:cNvPicPr>
          <p:nvPr/>
        </p:nvPicPr>
        <p:blipFill>
          <a:blip r:embed="rId20" cstate="print">
            <a:extLst>
              <a:ext uri="{28A0092B-C50C-407E-A947-70E740481C1C}">
                <a14:useLocalDpi xmlns:a14="http://schemas.microsoft.com/office/drawing/2010/main" val="0"/>
              </a:ext>
            </a:extLst>
          </a:blip>
          <a:stretch>
            <a:fillRect/>
          </a:stretch>
        </p:blipFill>
        <p:spPr>
          <a:xfrm>
            <a:off x="9896606" y="6468047"/>
            <a:ext cx="1597155" cy="225552"/>
          </a:xfrm>
          <a:prstGeom prst="rect">
            <a:avLst/>
          </a:prstGeom>
        </p:spPr>
      </p:pic>
      <p:pic>
        <p:nvPicPr>
          <p:cNvPr id="11" name="Picture 10"/>
          <p:cNvPicPr>
            <a:picLocks noChangeAspect="1"/>
          </p:cNvPicPr>
          <p:nvPr/>
        </p:nvPicPr>
        <p:blipFill>
          <a:blip r:embed="rId21" cstate="print">
            <a:extLst>
              <a:ext uri="{28A0092B-C50C-407E-A947-70E740481C1C}">
                <a14:useLocalDpi xmlns:a14="http://schemas.microsoft.com/office/drawing/2010/main" val="0"/>
              </a:ext>
            </a:extLst>
          </a:blip>
          <a:stretch>
            <a:fillRect/>
          </a:stretch>
        </p:blipFill>
        <p:spPr>
          <a:xfrm>
            <a:off x="5349240" y="6452997"/>
            <a:ext cx="1493523" cy="234696"/>
          </a:xfrm>
          <a:prstGeom prst="rect">
            <a:avLst/>
          </a:prstGeom>
        </p:spPr>
      </p:pic>
      <p:pic>
        <p:nvPicPr>
          <p:cNvPr id="12" name="Picture 11"/>
          <p:cNvPicPr>
            <a:picLocks noChangeAspect="1"/>
          </p:cNvPicPr>
          <p:nvPr/>
        </p:nvPicPr>
        <p:blipFill>
          <a:blip r:embed="rId22" cstate="print">
            <a:extLst>
              <a:ext uri="{28A0092B-C50C-407E-A947-70E740481C1C}">
                <a14:useLocalDpi xmlns:a14="http://schemas.microsoft.com/office/drawing/2010/main" val="0"/>
              </a:ext>
            </a:extLst>
          </a:blip>
          <a:stretch>
            <a:fillRect/>
          </a:stretch>
        </p:blipFill>
        <p:spPr>
          <a:xfrm>
            <a:off x="698242" y="6419279"/>
            <a:ext cx="1859284" cy="323089"/>
          </a:xfrm>
          <a:prstGeom prst="rect">
            <a:avLst/>
          </a:prstGeom>
        </p:spPr>
      </p:pic>
    </p:spTree>
    <p:extLst>
      <p:ext uri="{BB962C8B-B14F-4D97-AF65-F5344CB8AC3E}">
        <p14:creationId xmlns:p14="http://schemas.microsoft.com/office/powerpoint/2010/main" val="2892757886"/>
      </p:ext>
    </p:extLst>
  </p:cSld>
  <p:clrMap bg1="lt1" tx1="dk1" bg2="lt2" tx2="dk2" accent1="accent1" accent2="accent2" accent3="accent3" accent4="accent4" accent5="accent5" accent6="accent6" hlink="hlink" folHlink="folHlink"/>
  <p:sldLayoutIdLst>
    <p:sldLayoutId id="2147483718" r:id="rId1"/>
    <p:sldLayoutId id="2147483734" r:id="rId2"/>
    <p:sldLayoutId id="2147483719" r:id="rId3"/>
    <p:sldLayoutId id="2147483735" r:id="rId4"/>
    <p:sldLayoutId id="2147483720" r:id="rId5"/>
    <p:sldLayoutId id="2147483721" r:id="rId6"/>
    <p:sldLayoutId id="2147483722" r:id="rId7"/>
    <p:sldLayoutId id="2147483723" r:id="rId8"/>
    <p:sldLayoutId id="2147483724" r:id="rId9"/>
    <p:sldLayoutId id="2147483725" r:id="rId10"/>
    <p:sldLayoutId id="2147483726" r:id="rId11"/>
    <p:sldLayoutId id="2147483727" r:id="rId12"/>
    <p:sldLayoutId id="2147483728" r:id="rId13"/>
    <p:sldLayoutId id="2147483729" r:id="rId14"/>
    <p:sldLayoutId id="2147483730" r:id="rId15"/>
    <p:sldLayoutId id="2147483731" r:id="rId16"/>
    <p:sldLayoutId id="2147483733" r:id="rId17"/>
    <p:sldLayoutId id="2147483736" r:id="rId18"/>
  </p:sldLayoutIdLst>
  <p:txStyles>
    <p:titleStyle>
      <a:lvl1pPr algn="ctr" defTabSz="914446"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669" userDrawn="1">
          <p15:clr>
            <a:srgbClr val="F26B43"/>
          </p15:clr>
        </p15:guide>
        <p15:guide id="2" pos="2560" userDrawn="1">
          <p15:clr>
            <a:srgbClr val="F26B43"/>
          </p15:clr>
        </p15:guide>
        <p15:guide id="3" orient="horz" pos="2589" userDrawn="1">
          <p15:clr>
            <a:srgbClr val="F26B43"/>
          </p15:clr>
        </p15:guide>
        <p15:guide id="4" pos="2627" userDrawn="1">
          <p15:clr>
            <a:srgbClr val="F26B43"/>
          </p15:clr>
        </p15:guide>
        <p15:guide id="5" pos="24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ags" Target="../tags/tag2.xml"/><Relationship Id="rId4" Type="http://schemas.openxmlformats.org/officeDocument/2006/relationships/image" Target="../media/image20.jpeg"/></Relationships>
</file>

<file path=ppt/slides/_rels/slide2.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notesSlide" Target="../notesSlides/notesSlide2.xml"/><Relationship Id="rId7" Type="http://schemas.openxmlformats.org/officeDocument/2006/relationships/image" Target="../media/image24.svg"/><Relationship Id="rId2" Type="http://schemas.openxmlformats.org/officeDocument/2006/relationships/slideLayout" Target="../slideLayouts/slideLayout9.xml"/><Relationship Id="rId1" Type="http://schemas.openxmlformats.org/officeDocument/2006/relationships/tags" Target="../tags/tag3.xml"/><Relationship Id="rId6" Type="http://schemas.openxmlformats.org/officeDocument/2006/relationships/image" Target="../media/image23.png"/><Relationship Id="rId11" Type="http://schemas.openxmlformats.org/officeDocument/2006/relationships/image" Target="../media/image28.svg"/><Relationship Id="rId5" Type="http://schemas.openxmlformats.org/officeDocument/2006/relationships/image" Target="../media/image22.svg"/><Relationship Id="rId10" Type="http://schemas.openxmlformats.org/officeDocument/2006/relationships/image" Target="../media/image27.png"/><Relationship Id="rId4" Type="http://schemas.openxmlformats.org/officeDocument/2006/relationships/image" Target="../media/image21.png"/><Relationship Id="rId9" Type="http://schemas.openxmlformats.org/officeDocument/2006/relationships/image" Target="../media/image26.svg"/></Relationships>
</file>

<file path=ppt/slides/_rels/slide3.xml.rels><?xml version="1.0" encoding="UTF-8" standalone="yes"?>
<Relationships xmlns="http://schemas.openxmlformats.org/package/2006/relationships"><Relationship Id="rId3" Type="http://schemas.openxmlformats.org/officeDocument/2006/relationships/tags" Target="../tags/tag6.xml"/><Relationship Id="rId2" Type="http://schemas.openxmlformats.org/officeDocument/2006/relationships/tags" Target="../tags/tag5.xml"/><Relationship Id="rId1" Type="http://schemas.openxmlformats.org/officeDocument/2006/relationships/tags" Target="../tags/tag4.xml"/><Relationship Id="rId6" Type="http://schemas.openxmlformats.org/officeDocument/2006/relationships/image" Target="../media/image30.bmp"/><Relationship Id="rId5" Type="http://schemas.openxmlformats.org/officeDocument/2006/relationships/image" Target="../media/image29.png"/><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tags" Target="../tags/tag14.xml"/><Relationship Id="rId3" Type="http://schemas.openxmlformats.org/officeDocument/2006/relationships/tags" Target="../tags/tag9.xml"/><Relationship Id="rId7" Type="http://schemas.openxmlformats.org/officeDocument/2006/relationships/tags" Target="../tags/tag13.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tags" Target="../tags/tag12.xml"/><Relationship Id="rId5" Type="http://schemas.openxmlformats.org/officeDocument/2006/relationships/tags" Target="../tags/tag11.xml"/><Relationship Id="rId4" Type="http://schemas.openxmlformats.org/officeDocument/2006/relationships/tags" Target="../tags/tag10.xml"/><Relationship Id="rId9"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8" Type="http://schemas.openxmlformats.org/officeDocument/2006/relationships/tags" Target="../tags/tag22.xml"/><Relationship Id="rId3" Type="http://schemas.openxmlformats.org/officeDocument/2006/relationships/tags" Target="../tags/tag17.xml"/><Relationship Id="rId7" Type="http://schemas.openxmlformats.org/officeDocument/2006/relationships/tags" Target="../tags/tag21.xml"/><Relationship Id="rId12" Type="http://schemas.openxmlformats.org/officeDocument/2006/relationships/image" Target="../media/image31.png"/><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tags" Target="../tags/tag20.xml"/><Relationship Id="rId11" Type="http://schemas.openxmlformats.org/officeDocument/2006/relationships/slideLayout" Target="../slideLayouts/slideLayout18.xml"/><Relationship Id="rId5" Type="http://schemas.openxmlformats.org/officeDocument/2006/relationships/tags" Target="../tags/tag19.xml"/><Relationship Id="rId10" Type="http://schemas.openxmlformats.org/officeDocument/2006/relationships/tags" Target="../tags/tag24.xml"/><Relationship Id="rId4" Type="http://schemas.openxmlformats.org/officeDocument/2006/relationships/tags" Target="../tags/tag18.xml"/><Relationship Id="rId9" Type="http://schemas.openxmlformats.org/officeDocument/2006/relationships/tags" Target="../tags/tag23.xml"/></Relationships>
</file>

<file path=ppt/slides/_rels/slide6.xml.rels><?xml version="1.0" encoding="UTF-8" standalone="yes"?>
<Relationships xmlns="http://schemas.openxmlformats.org/package/2006/relationships"><Relationship Id="rId8" Type="http://schemas.openxmlformats.org/officeDocument/2006/relationships/image" Target="../media/image10.svg"/><Relationship Id="rId13" Type="http://schemas.openxmlformats.org/officeDocument/2006/relationships/hyperlink" Target="https://bit.ly/UWTSD-DSA-Booking-form" TargetMode="External"/><Relationship Id="rId18" Type="http://schemas.openxmlformats.org/officeDocument/2006/relationships/hyperlink" Target="mailto:g.couch@uwtsd.ac.uk" TargetMode="External"/><Relationship Id="rId3" Type="http://schemas.openxmlformats.org/officeDocument/2006/relationships/hyperlink" Target="mailto:s.gill@uwtsd.ac.uk" TargetMode="External"/><Relationship Id="rId21" Type="http://schemas.openxmlformats.org/officeDocument/2006/relationships/image" Target="../media/image17.svg"/><Relationship Id="rId7" Type="http://schemas.openxmlformats.org/officeDocument/2006/relationships/image" Target="../media/image9.png"/><Relationship Id="rId12" Type="http://schemas.openxmlformats.org/officeDocument/2006/relationships/hyperlink" Target="https://digitalskills.uwtsd.ac.uk/" TargetMode="External"/><Relationship Id="rId17" Type="http://schemas.microsoft.com/office/2007/relationships/hdphoto" Target="../media/hdphoto1.wdp"/><Relationship Id="rId2" Type="http://schemas.openxmlformats.org/officeDocument/2006/relationships/hyperlink" Target="mailto:j.hill@uwtsd.ac.uk" TargetMode="External"/><Relationship Id="rId16" Type="http://schemas.openxmlformats.org/officeDocument/2006/relationships/image" Target="../media/image14.png"/><Relationship Id="rId20" Type="http://schemas.openxmlformats.org/officeDocument/2006/relationships/image" Target="../media/image16.png"/><Relationship Id="rId1" Type="http://schemas.openxmlformats.org/officeDocument/2006/relationships/slideLayout" Target="../slideLayouts/slideLayout5.xml"/><Relationship Id="rId6" Type="http://schemas.openxmlformats.org/officeDocument/2006/relationships/image" Target="../media/image8.jpeg"/><Relationship Id="rId11" Type="http://schemas.openxmlformats.org/officeDocument/2006/relationships/hyperlink" Target="mailto:digitalskills@uwtsd.ac.uk" TargetMode="External"/><Relationship Id="rId5" Type="http://schemas.openxmlformats.org/officeDocument/2006/relationships/image" Target="../media/image7.jpeg"/><Relationship Id="rId15" Type="http://schemas.openxmlformats.org/officeDocument/2006/relationships/image" Target="../media/image13.jpeg"/><Relationship Id="rId10" Type="http://schemas.openxmlformats.org/officeDocument/2006/relationships/image" Target="../media/image12.svg"/><Relationship Id="rId19" Type="http://schemas.openxmlformats.org/officeDocument/2006/relationships/image" Target="../media/image15.png"/><Relationship Id="rId4" Type="http://schemas.openxmlformats.org/officeDocument/2006/relationships/hyperlink" Target="mailto:r.covello@uwtsd.ac.uk" TargetMode="External"/><Relationship Id="rId9" Type="http://schemas.openxmlformats.org/officeDocument/2006/relationships/image" Target="../media/image11.png"/><Relationship Id="rId14" Type="http://schemas.openxmlformats.org/officeDocument/2006/relationships/hyperlink" Target="mailto:t.johal@uwtsd.ac.uk"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image" Target="../media/image45.pn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8" Type="http://schemas.openxmlformats.org/officeDocument/2006/relationships/tags" Target="../tags/tag32.xml"/><Relationship Id="rId13" Type="http://schemas.openxmlformats.org/officeDocument/2006/relationships/tags" Target="../tags/tag37.xml"/><Relationship Id="rId18" Type="http://schemas.openxmlformats.org/officeDocument/2006/relationships/tags" Target="../tags/tag42.xml"/><Relationship Id="rId3" Type="http://schemas.openxmlformats.org/officeDocument/2006/relationships/tags" Target="../tags/tag27.xml"/><Relationship Id="rId21" Type="http://schemas.openxmlformats.org/officeDocument/2006/relationships/tags" Target="../tags/tag45.xml"/><Relationship Id="rId7" Type="http://schemas.openxmlformats.org/officeDocument/2006/relationships/tags" Target="../tags/tag31.xml"/><Relationship Id="rId12" Type="http://schemas.openxmlformats.org/officeDocument/2006/relationships/tags" Target="../tags/tag36.xml"/><Relationship Id="rId17" Type="http://schemas.openxmlformats.org/officeDocument/2006/relationships/tags" Target="../tags/tag41.xml"/><Relationship Id="rId2" Type="http://schemas.openxmlformats.org/officeDocument/2006/relationships/tags" Target="../tags/tag26.xml"/><Relationship Id="rId16" Type="http://schemas.openxmlformats.org/officeDocument/2006/relationships/tags" Target="../tags/tag40.xml"/><Relationship Id="rId20" Type="http://schemas.openxmlformats.org/officeDocument/2006/relationships/tags" Target="../tags/tag44.xml"/><Relationship Id="rId1" Type="http://schemas.openxmlformats.org/officeDocument/2006/relationships/tags" Target="../tags/tag25.xml"/><Relationship Id="rId6" Type="http://schemas.openxmlformats.org/officeDocument/2006/relationships/tags" Target="../tags/tag30.xml"/><Relationship Id="rId11" Type="http://schemas.openxmlformats.org/officeDocument/2006/relationships/tags" Target="../tags/tag35.xml"/><Relationship Id="rId5" Type="http://schemas.openxmlformats.org/officeDocument/2006/relationships/tags" Target="../tags/tag29.xml"/><Relationship Id="rId15" Type="http://schemas.openxmlformats.org/officeDocument/2006/relationships/tags" Target="../tags/tag39.xml"/><Relationship Id="rId10" Type="http://schemas.openxmlformats.org/officeDocument/2006/relationships/tags" Target="../tags/tag34.xml"/><Relationship Id="rId19" Type="http://schemas.openxmlformats.org/officeDocument/2006/relationships/tags" Target="../tags/tag43.xml"/><Relationship Id="rId4" Type="http://schemas.openxmlformats.org/officeDocument/2006/relationships/tags" Target="../tags/tag28.xml"/><Relationship Id="rId9" Type="http://schemas.openxmlformats.org/officeDocument/2006/relationships/tags" Target="../tags/tag33.xml"/><Relationship Id="rId14" Type="http://schemas.openxmlformats.org/officeDocument/2006/relationships/tags" Target="../tags/tag38.xml"/><Relationship Id="rId22"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8" Type="http://schemas.openxmlformats.org/officeDocument/2006/relationships/tags" Target="../tags/tag53.xml"/><Relationship Id="rId13" Type="http://schemas.openxmlformats.org/officeDocument/2006/relationships/tags" Target="../tags/tag58.xml"/><Relationship Id="rId18" Type="http://schemas.openxmlformats.org/officeDocument/2006/relationships/tags" Target="../tags/tag63.xml"/><Relationship Id="rId3" Type="http://schemas.openxmlformats.org/officeDocument/2006/relationships/tags" Target="../tags/tag48.xml"/><Relationship Id="rId21" Type="http://schemas.openxmlformats.org/officeDocument/2006/relationships/slideLayout" Target="../slideLayouts/slideLayout12.xml"/><Relationship Id="rId7" Type="http://schemas.openxmlformats.org/officeDocument/2006/relationships/tags" Target="../tags/tag52.xml"/><Relationship Id="rId12" Type="http://schemas.openxmlformats.org/officeDocument/2006/relationships/tags" Target="../tags/tag57.xml"/><Relationship Id="rId17" Type="http://schemas.openxmlformats.org/officeDocument/2006/relationships/tags" Target="../tags/tag62.xml"/><Relationship Id="rId2" Type="http://schemas.openxmlformats.org/officeDocument/2006/relationships/tags" Target="../tags/tag47.xml"/><Relationship Id="rId16" Type="http://schemas.openxmlformats.org/officeDocument/2006/relationships/tags" Target="../tags/tag61.xml"/><Relationship Id="rId20" Type="http://schemas.openxmlformats.org/officeDocument/2006/relationships/tags" Target="../tags/tag65.xml"/><Relationship Id="rId1" Type="http://schemas.openxmlformats.org/officeDocument/2006/relationships/tags" Target="../tags/tag46.xml"/><Relationship Id="rId6" Type="http://schemas.openxmlformats.org/officeDocument/2006/relationships/tags" Target="../tags/tag51.xml"/><Relationship Id="rId11" Type="http://schemas.openxmlformats.org/officeDocument/2006/relationships/tags" Target="../tags/tag56.xml"/><Relationship Id="rId5" Type="http://schemas.openxmlformats.org/officeDocument/2006/relationships/tags" Target="../tags/tag50.xml"/><Relationship Id="rId15" Type="http://schemas.openxmlformats.org/officeDocument/2006/relationships/tags" Target="../tags/tag60.xml"/><Relationship Id="rId10" Type="http://schemas.openxmlformats.org/officeDocument/2006/relationships/tags" Target="../tags/tag55.xml"/><Relationship Id="rId19" Type="http://schemas.openxmlformats.org/officeDocument/2006/relationships/tags" Target="../tags/tag64.xml"/><Relationship Id="rId4" Type="http://schemas.openxmlformats.org/officeDocument/2006/relationships/tags" Target="../tags/tag49.xml"/><Relationship Id="rId9" Type="http://schemas.openxmlformats.org/officeDocument/2006/relationships/tags" Target="../tags/tag54.xml"/><Relationship Id="rId14" Type="http://schemas.openxmlformats.org/officeDocument/2006/relationships/tags" Target="../tags/tag59.xml"/></Relationships>
</file>

<file path=ppt/slides/_rels/slide31.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8" Type="http://schemas.openxmlformats.org/officeDocument/2006/relationships/image" Target="../media/image56.png"/><Relationship Id="rId13" Type="http://schemas.openxmlformats.org/officeDocument/2006/relationships/hyperlink" Target="https://longviewoneducation.org/home/linkedin-shiny-icon-logo-5/" TargetMode="External"/><Relationship Id="rId3" Type="http://schemas.openxmlformats.org/officeDocument/2006/relationships/notesSlide" Target="../notesSlides/notesSlide6.xml"/><Relationship Id="rId7" Type="http://schemas.openxmlformats.org/officeDocument/2006/relationships/image" Target="../media/image22.svg"/><Relationship Id="rId12" Type="http://schemas.openxmlformats.org/officeDocument/2006/relationships/image" Target="../media/image60.png"/><Relationship Id="rId2" Type="http://schemas.openxmlformats.org/officeDocument/2006/relationships/slideLayout" Target="../slideLayouts/slideLayout3.xml"/><Relationship Id="rId1" Type="http://schemas.openxmlformats.org/officeDocument/2006/relationships/tags" Target="../tags/tag66.xml"/><Relationship Id="rId6" Type="http://schemas.openxmlformats.org/officeDocument/2006/relationships/image" Target="../media/image21.png"/><Relationship Id="rId11" Type="http://schemas.openxmlformats.org/officeDocument/2006/relationships/image" Target="../media/image59.svg"/><Relationship Id="rId5" Type="http://schemas.openxmlformats.org/officeDocument/2006/relationships/image" Target="../media/image55.svg"/><Relationship Id="rId10" Type="http://schemas.openxmlformats.org/officeDocument/2006/relationships/image" Target="../media/image58.png"/><Relationship Id="rId4" Type="http://schemas.openxmlformats.org/officeDocument/2006/relationships/image" Target="../media/image54.png"/><Relationship Id="rId9" Type="http://schemas.openxmlformats.org/officeDocument/2006/relationships/image" Target="../media/image57.svg"/><Relationship Id="rId14" Type="http://schemas.openxmlformats.org/officeDocument/2006/relationships/hyperlink" Target="https://lnkd.in/equPUue" TargetMode="Externa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61.png"/><Relationship Id="rId2" Type="http://schemas.openxmlformats.org/officeDocument/2006/relationships/slideLayout" Target="../slideLayouts/slideLayout9.xml"/><Relationship Id="rId1" Type="http://schemas.openxmlformats.org/officeDocument/2006/relationships/tags" Target="../tags/tag67.xml"/></Relationships>
</file>

<file path=ppt/slides/_rels/slide35.xml.rels><?xml version="1.0" encoding="UTF-8" standalone="yes"?>
<Relationships xmlns="http://schemas.openxmlformats.org/package/2006/relationships"><Relationship Id="rId8" Type="http://schemas.openxmlformats.org/officeDocument/2006/relationships/hyperlink" Target="https://support.microsoft.com/en-gb/office/where-to-find-stream-video-and-audio-settings-3f599f11-e929-41ea-936d-7426ec9c0ef5" TargetMode="External"/><Relationship Id="rId3" Type="http://schemas.openxmlformats.org/officeDocument/2006/relationships/hyperlink" Target="https://uowtsd.sharepoint.com/:b:/t/DigiCenterresources_GRP/EW0EWNaykc1Psz45lGRb34EBCwCuUpEInIrk4i2z6ePQ4A?e=7PXIfS" TargetMode="External"/><Relationship Id="rId7" Type="http://schemas.openxmlformats.org/officeDocument/2006/relationships/hyperlink" Target="https://support.microsoft.com/en-us/office/share-files-in-microsoft-teams-0c4d34ee-5dd8-46d5-ab35-0d227b5e6eb5" TargetMode="External"/><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hyperlink" Target="https://support.microsoft.com/en-us/office/upload-and-share-files-57b669db-678e-424e-b0a0-15d19215cb12?wt.mc_id=otc_microsoft_teams" TargetMode="External"/><Relationship Id="rId5" Type="http://schemas.openxmlformats.org/officeDocument/2006/relationships/hyperlink" Target="https://uowtsd.sharepoint.com/teams/DigiCenterresources_GRP/Shared%20Documents/Forms/AllItems.aspx?id=%2Fteams%2FDigiCenterresources%5FGRP%2FShared%20Documents%2FGuides%2FGuides%20English%2FHow%20to%20trim%20a%20video%20in%20OneDrive%20%2Epdf&amp;parent=%2Fteams%2FDigiCenterresources%5FGRP%2FShared%20Documents%2FGuides%2FGuides%20English&amp;p=true&amp;ga=1" TargetMode="External"/><Relationship Id="rId4" Type="http://schemas.openxmlformats.org/officeDocument/2006/relationships/hyperlink" Target="https://uowtsd.sharepoint.com/:v:/t/DigiCenterresources_GRP/EZHMnmayh-5DpmrhfwKzv2MBfxmYLLRL-2wKvbcSvNTY-g?nav=eyJyZWZlcnJhbEluZm8iOnsicmVmZXJyYWxBcHAiOiJTdHJlYW1XZWJBcHAiLCJyZWZlcnJhbFZpZXciOiJTaGFyZURpYWxvZyIsInJlZmVycmFsQXBwUGxhdGZvcm0iOiJXZWIiLCJyZWZlcnJhbE1vZGUiOiJ2aWV3In19&amp;e=IITo8K" TargetMode="External"/><Relationship Id="rId9" Type="http://schemas.openxmlformats.org/officeDocument/2006/relationships/hyperlink" Target="https://www.linkedin.com/learning/powerpoint-2019-essential-training/record-and-narrate-a-presentation?u=77966930" TargetMode="Externa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hyperlink" Target="https://bit.ly/DigitalSkillsTrainingFeedbackForm"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8" Type="http://schemas.openxmlformats.org/officeDocument/2006/relationships/image" Target="../media/image67.png"/><Relationship Id="rId3" Type="http://schemas.openxmlformats.org/officeDocument/2006/relationships/hyperlink" Target="https://bit.ly/DigiCentre" TargetMode="External"/><Relationship Id="rId7" Type="http://schemas.openxmlformats.org/officeDocument/2006/relationships/image" Target="../media/image66.png"/><Relationship Id="rId12" Type="http://schemas.openxmlformats.org/officeDocument/2006/relationships/image" Target="../media/image71.png"/><Relationship Id="rId2" Type="http://schemas.openxmlformats.org/officeDocument/2006/relationships/slideLayout" Target="../slideLayouts/slideLayout1.xml"/><Relationship Id="rId1" Type="http://schemas.openxmlformats.org/officeDocument/2006/relationships/tags" Target="../tags/tag68.xml"/><Relationship Id="rId6" Type="http://schemas.openxmlformats.org/officeDocument/2006/relationships/image" Target="../media/image65.png"/><Relationship Id="rId11" Type="http://schemas.openxmlformats.org/officeDocument/2006/relationships/image" Target="../media/image70.png"/><Relationship Id="rId5" Type="http://schemas.openxmlformats.org/officeDocument/2006/relationships/image" Target="../media/image64.svg"/><Relationship Id="rId10" Type="http://schemas.openxmlformats.org/officeDocument/2006/relationships/image" Target="../media/image69.png"/><Relationship Id="rId4" Type="http://schemas.openxmlformats.org/officeDocument/2006/relationships/image" Target="../media/image63.png"/><Relationship Id="rId9" Type="http://schemas.openxmlformats.org/officeDocument/2006/relationships/image" Target="../media/image6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vert="horz" lIns="91440" tIns="45720" rIns="91440" bIns="45720" rtlCol="0" anchor="t">
            <a:normAutofit fontScale="85000" lnSpcReduction="20000"/>
          </a:bodyPr>
          <a:lstStyle/>
          <a:p>
            <a:r>
              <a:rPr lang="en-GB" i="1" dirty="0"/>
              <a:t>By Jess Hill</a:t>
            </a:r>
          </a:p>
          <a:p>
            <a:r>
              <a:rPr lang="en-GB" i="1" dirty="0"/>
              <a:t>Digital Skills Advisor</a:t>
            </a:r>
          </a:p>
          <a:p>
            <a:r>
              <a:rPr lang="en-GB" i="1" dirty="0"/>
              <a:t>Library and Learning Resources Team</a:t>
            </a:r>
          </a:p>
        </p:txBody>
      </p:sp>
      <p:sp>
        <p:nvSpPr>
          <p:cNvPr id="4" name="Title 3"/>
          <p:cNvSpPr>
            <a:spLocks noGrp="1"/>
          </p:cNvSpPr>
          <p:nvPr>
            <p:ph type="title"/>
          </p:nvPr>
        </p:nvSpPr>
        <p:spPr/>
        <p:txBody>
          <a:bodyPr anchor="b">
            <a:normAutofit/>
          </a:bodyPr>
          <a:lstStyle/>
          <a:p>
            <a:r>
              <a:rPr lang="en-GB" dirty="0"/>
              <a:t>Digital skills – how to create a video presentation</a:t>
            </a:r>
          </a:p>
        </p:txBody>
      </p:sp>
      <p:sp>
        <p:nvSpPr>
          <p:cNvPr id="6" name="Rectangle 5">
            <a:extLst>
              <a:ext uri="{FF2B5EF4-FFF2-40B4-BE49-F238E27FC236}">
                <a16:creationId xmlns:a16="http://schemas.microsoft.com/office/drawing/2014/main" id="{9F93D200-E413-4A1C-BCE8-31DA40AD7B63}"/>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23" name="Lightning Bolt 22" descr="-">
            <a:extLst>
              <a:ext uri="{FF2B5EF4-FFF2-40B4-BE49-F238E27FC236}">
                <a16:creationId xmlns:a16="http://schemas.microsoft.com/office/drawing/2014/main" id="{48A9BB88-F6E2-E5F0-5F12-7571D6ED32BD}"/>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2" name="Lightning Bolt 1" descr="-">
            <a:extLst>
              <a:ext uri="{FF2B5EF4-FFF2-40B4-BE49-F238E27FC236}">
                <a16:creationId xmlns:a16="http://schemas.microsoft.com/office/drawing/2014/main" id="{7F7CBA3B-40DD-6044-4F18-23220A86CE0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5" name="Lightning Bolt 4" descr="-">
            <a:extLst>
              <a:ext uri="{FF2B5EF4-FFF2-40B4-BE49-F238E27FC236}">
                <a16:creationId xmlns:a16="http://schemas.microsoft.com/office/drawing/2014/main" id="{BC8F7FA0-4BA3-E184-CE0F-1CEAA3B4A4F3}"/>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7" name="Lightning Bolt 6" descr="-">
            <a:extLst>
              <a:ext uri="{FF2B5EF4-FFF2-40B4-BE49-F238E27FC236}">
                <a16:creationId xmlns:a16="http://schemas.microsoft.com/office/drawing/2014/main" id="{837A5FA4-3D54-9D74-CA4D-92C4D0FEEEF8}"/>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9" name="Lightning Bolt 8" descr="-">
            <a:extLst>
              <a:ext uri="{FF2B5EF4-FFF2-40B4-BE49-F238E27FC236}">
                <a16:creationId xmlns:a16="http://schemas.microsoft.com/office/drawing/2014/main" id="{35A7C160-B3F3-558E-C55C-97331911AB3A}"/>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Lightning Bolt 9" descr="-">
            <a:extLst>
              <a:ext uri="{FF2B5EF4-FFF2-40B4-BE49-F238E27FC236}">
                <a16:creationId xmlns:a16="http://schemas.microsoft.com/office/drawing/2014/main" id="{33C8F870-778E-E99F-9F74-26EDB1DC970C}"/>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1" name="Lightning Bolt 10" descr="-">
            <a:extLst>
              <a:ext uri="{FF2B5EF4-FFF2-40B4-BE49-F238E27FC236}">
                <a16:creationId xmlns:a16="http://schemas.microsoft.com/office/drawing/2014/main" id="{F0FB9CD6-E630-0087-A3F0-7370F5FF21F0}"/>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2" name="Lightning Bolt 11" descr="-">
            <a:extLst>
              <a:ext uri="{FF2B5EF4-FFF2-40B4-BE49-F238E27FC236}">
                <a16:creationId xmlns:a16="http://schemas.microsoft.com/office/drawing/2014/main" id="{5C32518A-BF75-39DD-CD8D-4F7A8BF69B77}"/>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3" name="Lightning Bolt 12" descr="-">
            <a:extLst>
              <a:ext uri="{FF2B5EF4-FFF2-40B4-BE49-F238E27FC236}">
                <a16:creationId xmlns:a16="http://schemas.microsoft.com/office/drawing/2014/main" id="{69F8CD9C-4C4A-3997-1592-C36DF6D51E7F}"/>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4" name="Lightning Bolt 13" descr="-">
            <a:extLst>
              <a:ext uri="{FF2B5EF4-FFF2-40B4-BE49-F238E27FC236}">
                <a16:creationId xmlns:a16="http://schemas.microsoft.com/office/drawing/2014/main" id="{366F7017-7DC2-E0E6-B3AF-2DFCAC88AE22}"/>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5" name="Picture 24" descr="A hand holding a transparent device&#10;&#10;Description automatically generated">
            <a:extLst>
              <a:ext uri="{FF2B5EF4-FFF2-40B4-BE49-F238E27FC236}">
                <a16:creationId xmlns:a16="http://schemas.microsoft.com/office/drawing/2014/main" id="{7021C2A6-84DE-21F2-137F-E0DEFBC53373}"/>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l="25040" t="-1112" r="24696" b="-30776"/>
          <a:stretch/>
        </p:blipFill>
        <p:spPr>
          <a:xfrm>
            <a:off x="0" y="-64107"/>
            <a:ext cx="6096000" cy="9055228"/>
          </a:xfrm>
          <a:prstGeom prst="rect">
            <a:avLst/>
          </a:prstGeom>
        </p:spPr>
      </p:pic>
    </p:spTree>
    <p:extLst>
      <p:ext uri="{BB962C8B-B14F-4D97-AF65-F5344CB8AC3E}">
        <p14:creationId xmlns:p14="http://schemas.microsoft.com/office/powerpoint/2010/main" val="3799625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8AAEABC-48BB-9A34-79A4-BCD32E4B0649}"/>
              </a:ext>
            </a:extLst>
          </p:cNvPr>
          <p:cNvSpPr txBox="1"/>
          <p:nvPr/>
        </p:nvSpPr>
        <p:spPr>
          <a:xfrm>
            <a:off x="664991" y="-22266"/>
            <a:ext cx="10795518" cy="100391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GB" sz="4400">
                <a:solidFill>
                  <a:schemeClr val="bg1"/>
                </a:solidFill>
                <a:latin typeface="+mj-lt"/>
                <a:ea typeface="+mj-ea"/>
                <a:cs typeface="+mj-cs"/>
              </a:rPr>
              <a:t>Introduction and agenda for today</a:t>
            </a:r>
          </a:p>
        </p:txBody>
      </p:sp>
      <p:grpSp>
        <p:nvGrpSpPr>
          <p:cNvPr id="4" name="Group 3">
            <a:extLst>
              <a:ext uri="{FF2B5EF4-FFF2-40B4-BE49-F238E27FC236}">
                <a16:creationId xmlns:a16="http://schemas.microsoft.com/office/drawing/2014/main" id="{D547264C-D7D3-E0F7-1129-9362BE758068}"/>
              </a:ext>
            </a:extLst>
          </p:cNvPr>
          <p:cNvGrpSpPr/>
          <p:nvPr/>
        </p:nvGrpSpPr>
        <p:grpSpPr>
          <a:xfrm>
            <a:off x="781050" y="2524342"/>
            <a:ext cx="11830050" cy="3592656"/>
            <a:chOff x="1236628" y="1292094"/>
            <a:chExt cx="8185911" cy="2559081"/>
          </a:xfrm>
        </p:grpSpPr>
        <p:sp>
          <p:nvSpPr>
            <p:cNvPr id="6" name="Rectangle 5" descr="Users">
              <a:extLst>
                <a:ext uri="{FF2B5EF4-FFF2-40B4-BE49-F238E27FC236}">
                  <a16:creationId xmlns:a16="http://schemas.microsoft.com/office/drawing/2014/main" id="{74A88CCF-99D4-E789-DC76-E212114EF29E}"/>
                </a:ext>
              </a:extLst>
            </p:cNvPr>
            <p:cNvSpPr/>
            <p:nvPr/>
          </p:nvSpPr>
          <p:spPr>
            <a:xfrm>
              <a:off x="1236628" y="1292094"/>
              <a:ext cx="778899" cy="855563"/>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sz="2700"/>
            </a:p>
          </p:txBody>
        </p:sp>
        <p:sp>
          <p:nvSpPr>
            <p:cNvPr id="7" name="Freeform: Shape 6">
              <a:extLst>
                <a:ext uri="{FF2B5EF4-FFF2-40B4-BE49-F238E27FC236}">
                  <a16:creationId xmlns:a16="http://schemas.microsoft.com/office/drawing/2014/main" id="{C77456C1-46B9-CFEA-0642-01D7011A8EFB}"/>
                </a:ext>
              </a:extLst>
            </p:cNvPr>
            <p:cNvSpPr/>
            <p:nvPr/>
          </p:nvSpPr>
          <p:spPr>
            <a:xfrm>
              <a:off x="1306202" y="2168348"/>
              <a:ext cx="1075102" cy="610626"/>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000" dirty="0"/>
                <a:t>Meet the Digital Skills Team</a:t>
              </a:r>
            </a:p>
          </p:txBody>
        </p:sp>
        <p:sp>
          <p:nvSpPr>
            <p:cNvPr id="8" name="Freeform: Shape 7">
              <a:extLst>
                <a:ext uri="{FF2B5EF4-FFF2-40B4-BE49-F238E27FC236}">
                  <a16:creationId xmlns:a16="http://schemas.microsoft.com/office/drawing/2014/main" id="{F88EE777-C334-37D7-89A5-825052EE1115}"/>
                </a:ext>
              </a:extLst>
            </p:cNvPr>
            <p:cNvSpPr/>
            <p:nvPr/>
          </p:nvSpPr>
          <p:spPr>
            <a:xfrm>
              <a:off x="1302800" y="2935433"/>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endParaRPr lang="en-GB" sz="1600" dirty="0"/>
            </a:p>
          </p:txBody>
        </p:sp>
        <p:sp>
          <p:nvSpPr>
            <p:cNvPr id="12" name="Rectangle 11" descr="Magnifying glass">
              <a:extLst>
                <a:ext uri="{FF2B5EF4-FFF2-40B4-BE49-F238E27FC236}">
                  <a16:creationId xmlns:a16="http://schemas.microsoft.com/office/drawing/2014/main" id="{C65B799F-2C64-49CB-65DE-EF6895718EED}"/>
                </a:ext>
              </a:extLst>
            </p:cNvPr>
            <p:cNvSpPr/>
            <p:nvPr/>
          </p:nvSpPr>
          <p:spPr>
            <a:xfrm>
              <a:off x="7329155" y="1312785"/>
              <a:ext cx="778899" cy="855563"/>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accent1">
                <a:hueOff val="0"/>
                <a:satOff val="0"/>
                <a:lumOff val="0"/>
                <a:alphaOff val="0"/>
              </a:schemeClr>
            </a:effectRef>
            <a:fontRef idx="minor">
              <a:schemeClr val="lt1"/>
            </a:fontRef>
          </p:style>
          <p:txBody>
            <a:bodyPr/>
            <a:lstStyle/>
            <a:p>
              <a:endParaRPr lang="en-GB" sz="2700" dirty="0"/>
            </a:p>
          </p:txBody>
        </p:sp>
        <p:sp>
          <p:nvSpPr>
            <p:cNvPr id="13" name="Freeform: Shape 12">
              <a:extLst>
                <a:ext uri="{FF2B5EF4-FFF2-40B4-BE49-F238E27FC236}">
                  <a16:creationId xmlns:a16="http://schemas.microsoft.com/office/drawing/2014/main" id="{30FB6B3C-0BD9-93BE-6A5A-0F673BC987EA}"/>
                </a:ext>
              </a:extLst>
            </p:cNvPr>
            <p:cNvSpPr/>
            <p:nvPr/>
          </p:nvSpPr>
          <p:spPr>
            <a:xfrm>
              <a:off x="7197114" y="2290326"/>
              <a:ext cx="2225425" cy="366669"/>
            </a:xfrm>
            <a:custGeom>
              <a:avLst/>
              <a:gdLst>
                <a:gd name="connsiteX0" fmla="*/ 0 w 2107315"/>
                <a:gd name="connsiteY0" fmla="*/ 0 h 316097"/>
                <a:gd name="connsiteX1" fmla="*/ 2107315 w 2107315"/>
                <a:gd name="connsiteY1" fmla="*/ 0 h 316097"/>
                <a:gd name="connsiteX2" fmla="*/ 2107315 w 2107315"/>
                <a:gd name="connsiteY2" fmla="*/ 316097 h 316097"/>
                <a:gd name="connsiteX3" fmla="*/ 0 w 2107315"/>
                <a:gd name="connsiteY3" fmla="*/ 316097 h 316097"/>
                <a:gd name="connsiteX4" fmla="*/ 0 w 2107315"/>
                <a:gd name="connsiteY4" fmla="*/ 0 h 316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316097">
                  <a:moveTo>
                    <a:pt x="0" y="0"/>
                  </a:moveTo>
                  <a:lnTo>
                    <a:pt x="2107315" y="0"/>
                  </a:lnTo>
                  <a:lnTo>
                    <a:pt x="2107315" y="316097"/>
                  </a:lnTo>
                  <a:lnTo>
                    <a:pt x="0" y="31609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889044">
                <a:spcBef>
                  <a:spcPct val="0"/>
                </a:spcBef>
                <a:spcAft>
                  <a:spcPct val="35000"/>
                </a:spcAft>
                <a:defRPr b="1"/>
              </a:pPr>
              <a:r>
                <a:rPr lang="en-GB" sz="2000" dirty="0"/>
                <a:t>Further Resources</a:t>
              </a:r>
            </a:p>
          </p:txBody>
        </p:sp>
        <p:sp>
          <p:nvSpPr>
            <p:cNvPr id="14" name="Freeform: Shape 13">
              <a:extLst>
                <a:ext uri="{FF2B5EF4-FFF2-40B4-BE49-F238E27FC236}">
                  <a16:creationId xmlns:a16="http://schemas.microsoft.com/office/drawing/2014/main" id="{BA7856F8-428F-ED67-6127-987CC00F2D90}"/>
                </a:ext>
              </a:extLst>
            </p:cNvPr>
            <p:cNvSpPr/>
            <p:nvPr/>
          </p:nvSpPr>
          <p:spPr>
            <a:xfrm>
              <a:off x="6532550" y="2935433"/>
              <a:ext cx="2225425" cy="915742"/>
            </a:xfrm>
            <a:custGeom>
              <a:avLst/>
              <a:gdLst>
                <a:gd name="connsiteX0" fmla="*/ 0 w 2107315"/>
                <a:gd name="connsiteY0" fmla="*/ 0 h 789439"/>
                <a:gd name="connsiteX1" fmla="*/ 2107315 w 2107315"/>
                <a:gd name="connsiteY1" fmla="*/ 0 h 789439"/>
                <a:gd name="connsiteX2" fmla="*/ 2107315 w 2107315"/>
                <a:gd name="connsiteY2" fmla="*/ 789439 h 789439"/>
                <a:gd name="connsiteX3" fmla="*/ 0 w 2107315"/>
                <a:gd name="connsiteY3" fmla="*/ 789439 h 789439"/>
                <a:gd name="connsiteX4" fmla="*/ 0 w 2107315"/>
                <a:gd name="connsiteY4" fmla="*/ 0 h 789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07315" h="789439">
                  <a:moveTo>
                    <a:pt x="0" y="0"/>
                  </a:moveTo>
                  <a:lnTo>
                    <a:pt x="2107315" y="0"/>
                  </a:lnTo>
                  <a:lnTo>
                    <a:pt x="2107315" y="789439"/>
                  </a:lnTo>
                  <a:lnTo>
                    <a:pt x="0" y="78943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defTabSz="666783">
                <a:spcBef>
                  <a:spcPct val="0"/>
                </a:spcBef>
                <a:spcAft>
                  <a:spcPct val="35000"/>
                </a:spcAft>
              </a:pPr>
              <a:endParaRPr lang="en-GB" sz="1600" dirty="0">
                <a:cs typeface="Calibri Light"/>
              </a:endParaRPr>
            </a:p>
          </p:txBody>
        </p:sp>
      </p:grpSp>
      <p:sp>
        <p:nvSpPr>
          <p:cNvPr id="24" name="Rectangle 23">
            <a:extLst>
              <a:ext uri="{FF2B5EF4-FFF2-40B4-BE49-F238E27FC236}">
                <a16:creationId xmlns:a16="http://schemas.microsoft.com/office/drawing/2014/main" id="{9FD49339-2906-42F1-BF6D-F6B5A127FCE0}"/>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grpSp>
        <p:nvGrpSpPr>
          <p:cNvPr id="15" name="Group 14">
            <a:extLst>
              <a:ext uri="{FF2B5EF4-FFF2-40B4-BE49-F238E27FC236}">
                <a16:creationId xmlns:a16="http://schemas.microsoft.com/office/drawing/2014/main" id="{9F97A7B3-F4E2-553C-A7D5-87F2000B50F8}"/>
              </a:ext>
            </a:extLst>
          </p:cNvPr>
          <p:cNvGrpSpPr/>
          <p:nvPr/>
        </p:nvGrpSpPr>
        <p:grpSpPr>
          <a:xfrm>
            <a:off x="3138645" y="2665996"/>
            <a:ext cx="5552991" cy="2064868"/>
            <a:chOff x="2462478" y="1934776"/>
            <a:chExt cx="5552991" cy="2064868"/>
          </a:xfrm>
        </p:grpSpPr>
        <p:sp>
          <p:nvSpPr>
            <p:cNvPr id="2" name="TextBox 1">
              <a:extLst>
                <a:ext uri="{FF2B5EF4-FFF2-40B4-BE49-F238E27FC236}">
                  <a16:creationId xmlns:a16="http://schemas.microsoft.com/office/drawing/2014/main" id="{0FAB4CF3-3D8C-D0EC-37E2-0183ECE1296D}"/>
                </a:ext>
              </a:extLst>
            </p:cNvPr>
            <p:cNvSpPr txBox="1"/>
            <p:nvPr/>
          </p:nvSpPr>
          <p:spPr>
            <a:xfrm>
              <a:off x="2462478" y="2983981"/>
              <a:ext cx="2422447" cy="1015663"/>
            </a:xfrm>
            <a:prstGeom prst="rect">
              <a:avLst/>
            </a:prstGeom>
            <a:noFill/>
          </p:spPr>
          <p:txBody>
            <a:bodyPr wrap="square" rtlCol="0">
              <a:spAutoFit/>
            </a:bodyPr>
            <a:lstStyle/>
            <a:p>
              <a:r>
                <a:rPr lang="en-GB" sz="2000" b="1" dirty="0"/>
                <a:t>How to create a video using Microsoft Stream</a:t>
              </a:r>
            </a:p>
          </p:txBody>
        </p:sp>
        <p:pic>
          <p:nvPicPr>
            <p:cNvPr id="9" name="Graphic 8" descr="Clapper board">
              <a:extLst>
                <a:ext uri="{FF2B5EF4-FFF2-40B4-BE49-F238E27FC236}">
                  <a16:creationId xmlns:a16="http://schemas.microsoft.com/office/drawing/2014/main" id="{AA7B712E-63BD-33A0-AE5E-C3B57F6F6E4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952750" y="1934776"/>
              <a:ext cx="914400" cy="914400"/>
            </a:xfrm>
            <a:prstGeom prst="rect">
              <a:avLst/>
            </a:prstGeom>
          </p:spPr>
        </p:pic>
        <p:sp>
          <p:nvSpPr>
            <p:cNvPr id="11" name="TextBox 10">
              <a:extLst>
                <a:ext uri="{FF2B5EF4-FFF2-40B4-BE49-F238E27FC236}">
                  <a16:creationId xmlns:a16="http://schemas.microsoft.com/office/drawing/2014/main" id="{5D84965E-CCF4-6661-5902-EAEBEA18495F}"/>
                </a:ext>
              </a:extLst>
            </p:cNvPr>
            <p:cNvSpPr txBox="1"/>
            <p:nvPr/>
          </p:nvSpPr>
          <p:spPr>
            <a:xfrm>
              <a:off x="5593022" y="3164080"/>
              <a:ext cx="2422447" cy="707886"/>
            </a:xfrm>
            <a:prstGeom prst="rect">
              <a:avLst/>
            </a:prstGeom>
            <a:noFill/>
          </p:spPr>
          <p:txBody>
            <a:bodyPr wrap="square" rtlCol="0">
              <a:spAutoFit/>
            </a:bodyPr>
            <a:lstStyle/>
            <a:p>
              <a:r>
                <a:rPr lang="en-GB" sz="2000" b="1" dirty="0"/>
                <a:t>How we can support you</a:t>
              </a:r>
            </a:p>
          </p:txBody>
        </p:sp>
      </p:grpSp>
      <p:pic>
        <p:nvPicPr>
          <p:cNvPr id="17" name="Graphic 16" descr="Open hand with solid fill">
            <a:extLst>
              <a:ext uri="{FF2B5EF4-FFF2-40B4-BE49-F238E27FC236}">
                <a16:creationId xmlns:a16="http://schemas.microsoft.com/office/drawing/2014/main" id="{60E25A54-DEDE-F094-A663-3BC065D01BD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810375" y="2618796"/>
            <a:ext cx="914400" cy="914400"/>
          </a:xfrm>
          <a:prstGeom prst="rect">
            <a:avLst/>
          </a:prstGeom>
        </p:spPr>
      </p:pic>
      <p:sp>
        <p:nvSpPr>
          <p:cNvPr id="16" name="Lightning Bolt 15" descr="-">
            <a:extLst>
              <a:ext uri="{FF2B5EF4-FFF2-40B4-BE49-F238E27FC236}">
                <a16:creationId xmlns:a16="http://schemas.microsoft.com/office/drawing/2014/main" id="{E69C0CCA-CB9B-2B20-1560-6F21E1CC196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Lightning Bolt 17" descr="-">
            <a:extLst>
              <a:ext uri="{FF2B5EF4-FFF2-40B4-BE49-F238E27FC236}">
                <a16:creationId xmlns:a16="http://schemas.microsoft.com/office/drawing/2014/main" id="{C1B06AB6-5866-43DF-13B4-C655F387A0FB}"/>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66811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2" name="Group 11" descr="Instructions for participating in the polling session">
            <a:extLst>
              <a:ext uri="{FF2B5EF4-FFF2-40B4-BE49-F238E27FC236}">
                <a16:creationId xmlns:a16="http://schemas.microsoft.com/office/drawing/2014/main" id="{B57E75A1-2444-FCE7-448C-5BC85D8FAC23}"/>
              </a:ext>
            </a:extLst>
          </p:cNvPr>
          <p:cNvGrpSpPr/>
          <p:nvPr/>
        </p:nvGrpSpPr>
        <p:grpSpPr>
          <a:xfrm>
            <a:off x="-2085108" y="1303441"/>
            <a:ext cx="10169236" cy="4084517"/>
            <a:chOff x="127000" y="606687"/>
            <a:chExt cx="11938000" cy="4840244"/>
          </a:xfrm>
        </p:grpSpPr>
        <p:pic>
          <p:nvPicPr>
            <p:cNvPr id="5" name="InstructionHeader" descr="Vevox">
              <a:extLst>
                <a:ext uri="{FF2B5EF4-FFF2-40B4-BE49-F238E27FC236}">
                  <a16:creationId xmlns:a16="http://schemas.microsoft.com/office/drawing/2014/main" id="{7B87C911-415C-50D0-FE0B-AA42BF15CD9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485874" y="606687"/>
              <a:ext cx="4749196" cy="1329043"/>
            </a:xfrm>
            <a:prstGeom prst="rect">
              <a:avLst/>
            </a:prstGeom>
          </p:spPr>
        </p:pic>
        <p:sp>
          <p:nvSpPr>
            <p:cNvPr id="7" name="InstructionContentPara1">
              <a:extLst>
                <a:ext uri="{FF2B5EF4-FFF2-40B4-BE49-F238E27FC236}">
                  <a16:creationId xmlns:a16="http://schemas.microsoft.com/office/drawing/2014/main" id="{0B8AB5C2-CFEA-8E4A-22FD-0DB0F5A8F6C3}"/>
                </a:ext>
              </a:extLst>
            </p:cNvPr>
            <p:cNvSpPr txBox="1"/>
            <p:nvPr>
              <p:custDataLst>
                <p:tags r:id="rId2"/>
              </p:custDataLst>
            </p:nvPr>
          </p:nvSpPr>
          <p:spPr>
            <a:xfrm>
              <a:off x="127000" y="2218043"/>
              <a:ext cx="11938000" cy="646331"/>
            </a:xfrm>
            <a:prstGeom prst="rect">
              <a:avLst/>
            </a:prstGeom>
            <a:noFill/>
          </p:spPr>
          <p:txBody>
            <a:bodyPr vert="horz" wrap="square" rtlCol="0">
              <a:normAutofit fontScale="92500" lnSpcReduction="10000"/>
            </a:bodyPr>
            <a:lstStyle/>
            <a:p>
              <a:pPr algn="ctr"/>
              <a:r>
                <a:rPr lang="en-GB" sz="3600"/>
                <a:t>Join at </a:t>
              </a:r>
              <a:r>
                <a:rPr lang="en-GB" sz="3600">
                  <a:solidFill>
                    <a:srgbClr val="00AEEF"/>
                  </a:solidFill>
                </a:rPr>
                <a:t>vevox.app</a:t>
              </a:r>
            </a:p>
          </p:txBody>
        </p:sp>
        <p:sp>
          <p:nvSpPr>
            <p:cNvPr id="8" name="InstructionContentPara2">
              <a:extLst>
                <a:ext uri="{FF2B5EF4-FFF2-40B4-BE49-F238E27FC236}">
                  <a16:creationId xmlns:a16="http://schemas.microsoft.com/office/drawing/2014/main" id="{CBA63564-52C1-87E3-EB52-54CC81689C52}"/>
                </a:ext>
              </a:extLst>
            </p:cNvPr>
            <p:cNvSpPr txBox="1"/>
            <p:nvPr>
              <p:custDataLst>
                <p:tags r:id="rId3"/>
              </p:custDataLst>
            </p:nvPr>
          </p:nvSpPr>
          <p:spPr>
            <a:xfrm>
              <a:off x="127000" y="3429000"/>
              <a:ext cx="11938000" cy="765917"/>
            </a:xfrm>
            <a:prstGeom prst="rect">
              <a:avLst/>
            </a:prstGeom>
            <a:noFill/>
          </p:spPr>
          <p:txBody>
            <a:bodyPr vert="horz" wrap="square" rtlCol="0">
              <a:spAutoFit/>
            </a:bodyPr>
            <a:lstStyle/>
            <a:p>
              <a:pPr algn="ctr"/>
              <a:r>
                <a:rPr lang="en-GB" sz="3600"/>
                <a:t>Or search </a:t>
              </a:r>
              <a:r>
                <a:rPr lang="en-GB" sz="3600">
                  <a:solidFill>
                    <a:srgbClr val="00AEEF"/>
                  </a:solidFill>
                </a:rPr>
                <a:t>Vevox</a:t>
              </a:r>
              <a:r>
                <a:rPr lang="en-GB" sz="3600"/>
                <a:t> in the app store</a:t>
              </a:r>
              <a:endParaRPr lang="en-GB" sz="3600" dirty="0"/>
            </a:p>
          </p:txBody>
        </p:sp>
        <p:sp>
          <p:nvSpPr>
            <p:cNvPr id="9" name="InstructionContentMeetingId" descr="Session ID">
              <a:extLst>
                <a:ext uri="{FF2B5EF4-FFF2-40B4-BE49-F238E27FC236}">
                  <a16:creationId xmlns:a16="http://schemas.microsoft.com/office/drawing/2014/main" id="{F5420659-F239-FFA8-C78C-8EA740F307CC}"/>
                </a:ext>
              </a:extLst>
            </p:cNvPr>
            <p:cNvSpPr txBox="1"/>
            <p:nvPr/>
          </p:nvSpPr>
          <p:spPr>
            <a:xfrm>
              <a:off x="127000" y="4800600"/>
              <a:ext cx="11938000" cy="646331"/>
            </a:xfrm>
            <a:prstGeom prst="rect">
              <a:avLst/>
            </a:prstGeom>
            <a:noFill/>
          </p:spPr>
          <p:txBody>
            <a:bodyPr vert="horz" wrap="square" rtlCol="0">
              <a:normAutofit fontScale="92500" lnSpcReduction="10000"/>
            </a:bodyPr>
            <a:lstStyle/>
            <a:p>
              <a:pPr algn="ctr"/>
              <a:r>
                <a:rPr lang="en-GB" sz="3600" b="1"/>
                <a:t>ID: 124-326-985</a:t>
              </a:r>
              <a:endParaRPr lang="en-GB" sz="3600" b="1" dirty="0"/>
            </a:p>
          </p:txBody>
        </p:sp>
      </p:grpSp>
      <p:pic>
        <p:nvPicPr>
          <p:cNvPr id="4" name="MeetingNumberQrCode" descr="QR code">
            <a:extLst>
              <a:ext uri="{FF2B5EF4-FFF2-40B4-BE49-F238E27FC236}">
                <a16:creationId xmlns:a16="http://schemas.microsoft.com/office/drawing/2014/main" id="{189AA1B4-7D12-3C8B-03A3-1A48C1BD89C6}"/>
              </a:ext>
            </a:extLst>
          </p:cNvPr>
          <p:cNvPicPr>
            <a:picLocks/>
          </p:cNvPicPr>
          <p:nvPr/>
        </p:nvPicPr>
        <p:blipFill>
          <a:blip r:embed="rId6">
            <a:extLst>
              <a:ext uri="{28A0092B-C50C-407E-A947-70E740481C1C}">
                <a14:useLocalDpi xmlns:a14="http://schemas.microsoft.com/office/drawing/2010/main" val="0"/>
              </a:ext>
            </a:extLst>
          </a:blip>
          <a:stretch>
            <a:fillRect/>
          </a:stretch>
        </p:blipFill>
        <p:spPr>
          <a:xfrm>
            <a:off x="6407475" y="644236"/>
            <a:ext cx="5008418" cy="5361709"/>
          </a:xfrm>
          <a:prstGeom prst="rect">
            <a:avLst/>
          </a:prstGeom>
        </p:spPr>
      </p:pic>
    </p:spTree>
    <p:custDataLst>
      <p:tags r:id="rId1"/>
    </p:custDataLst>
    <p:extLst>
      <p:ext uri="{BB962C8B-B14F-4D97-AF65-F5344CB8AC3E}">
        <p14:creationId xmlns:p14="http://schemas.microsoft.com/office/powerpoint/2010/main" val="1070157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09B0499-57DE-206E-9386-B1C7530D7078}"/>
              </a:ext>
            </a:extLst>
          </p:cNvPr>
          <p:cNvSpPr>
            <a:spLocks noGrp="1"/>
          </p:cNvSpPr>
          <p:nvPr>
            <p:ph type="title"/>
            <p:custDataLst>
              <p:tags r:id="rId2"/>
            </p:custDataLst>
          </p:nvPr>
        </p:nvSpPr>
        <p:spPr>
          <a:xfrm>
            <a:off x="63500" y="377123"/>
            <a:ext cx="12128500" cy="1003916"/>
          </a:xfrm>
        </p:spPr>
        <p:txBody>
          <a:bodyPr>
            <a:noAutofit/>
          </a:bodyPr>
          <a:lstStyle/>
          <a:p>
            <a:r>
              <a:rPr lang="en-GB" sz="2800" dirty="0"/>
              <a:t>Is there any aspect that concerns you about creating a video presentation?</a:t>
            </a:r>
          </a:p>
        </p:txBody>
      </p:sp>
      <p:sp>
        <p:nvSpPr>
          <p:cNvPr id="4" name="Rectangle: Rounded Corners 3">
            <a:extLst>
              <a:ext uri="{FF2B5EF4-FFF2-40B4-BE49-F238E27FC236}">
                <a16:creationId xmlns:a16="http://schemas.microsoft.com/office/drawing/2014/main" id="{1D6EEE31-87EF-4EF9-8817-A04D24545EA0}"/>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1/0</a:t>
            </a:r>
          </a:p>
        </p:txBody>
      </p:sp>
      <p:sp>
        <p:nvSpPr>
          <p:cNvPr id="5" name="Rectangle: Rounded Corners 4">
            <a:extLst>
              <a:ext uri="{FF2B5EF4-FFF2-40B4-BE49-F238E27FC236}">
                <a16:creationId xmlns:a16="http://schemas.microsoft.com/office/drawing/2014/main" id="{4DF9F64C-52F4-4416-AA69-D9343F5A6772}"/>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65078E9C-7256-47F9-B444-EC25A295114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97E5F4EB-E417-4041-881C-2DE3F29D139E}"/>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9" name="TextBox 8">
            <a:extLst>
              <a:ext uri="{FF2B5EF4-FFF2-40B4-BE49-F238E27FC236}">
                <a16:creationId xmlns:a16="http://schemas.microsoft.com/office/drawing/2014/main" id="{8FAC59DF-AA51-4131-8714-39F9F7AF35F5}"/>
              </a:ext>
            </a:extLst>
          </p:cNvPr>
          <p:cNvSpPr txBox="1"/>
          <p:nvPr>
            <p:custDataLst>
              <p:tags r:id="rId7"/>
            </p:custDataLst>
          </p:nvPr>
        </p:nvSpPr>
        <p:spPr>
          <a:xfrm>
            <a:off x="7403164" y="1213461"/>
            <a:ext cx="1968500" cy="381000"/>
          </a:xfrm>
          <a:prstGeom prst="rect">
            <a:avLst/>
          </a:prstGeom>
          <a:noFill/>
        </p:spPr>
        <p:txBody>
          <a:bodyPr vertOverflow="overflow" vert="horz" wrap="square" rtlCol="0" anchor="t">
            <a:spAutoFit/>
          </a:bodyPr>
          <a:lstStyle/>
          <a:p>
            <a:pPr algn="l"/>
            <a:r>
              <a:rPr lang="en-GB" dirty="0"/>
              <a:t>Join at: </a:t>
            </a:r>
            <a:r>
              <a:rPr lang="en-GB" b="1" dirty="0" err="1"/>
              <a:t>vevox.app</a:t>
            </a:r>
            <a:endParaRPr lang="en-GB" dirty="0"/>
          </a:p>
        </p:txBody>
      </p:sp>
      <p:sp>
        <p:nvSpPr>
          <p:cNvPr id="10" name="TextBox 9">
            <a:extLst>
              <a:ext uri="{FF2B5EF4-FFF2-40B4-BE49-F238E27FC236}">
                <a16:creationId xmlns:a16="http://schemas.microsoft.com/office/drawing/2014/main" id="{ABFF87AB-464C-4BA5-9EF6-94F63D42D4A9}"/>
              </a:ext>
            </a:extLst>
          </p:cNvPr>
          <p:cNvSpPr txBox="1"/>
          <p:nvPr>
            <p:custDataLst>
              <p:tags r:id="rId8"/>
            </p:custDataLst>
          </p:nvPr>
        </p:nvSpPr>
        <p:spPr>
          <a:xfrm>
            <a:off x="9715758" y="1213461"/>
            <a:ext cx="1778000" cy="381000"/>
          </a:xfrm>
          <a:prstGeom prst="rect">
            <a:avLst/>
          </a:prstGeom>
          <a:noFill/>
        </p:spPr>
        <p:txBody>
          <a:bodyPr vertOverflow="overflow" vert="horz" wrap="square" rtlCol="0" anchor="t">
            <a:spAutoFit/>
          </a:bodyPr>
          <a:lstStyle/>
          <a:p>
            <a:pPr algn="l"/>
            <a:r>
              <a:rPr lang="en-GB"/>
              <a:t>ID: </a:t>
            </a:r>
            <a:r>
              <a:rPr lang="en-GB" b="1"/>
              <a:t>124-326-985</a:t>
            </a:r>
            <a:endParaRPr lang="en-GB" dirty="0"/>
          </a:p>
        </p:txBody>
      </p:sp>
    </p:spTree>
    <p:custDataLst>
      <p:tags r:id="rId1"/>
    </p:custDataLst>
    <p:extLst>
      <p:ext uri="{BB962C8B-B14F-4D97-AF65-F5344CB8AC3E}">
        <p14:creationId xmlns:p14="http://schemas.microsoft.com/office/powerpoint/2010/main" val="39252041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con&#10;&#10;Description automatically generated">
            <a:extLst>
              <a:ext uri="{FF2B5EF4-FFF2-40B4-BE49-F238E27FC236}">
                <a16:creationId xmlns:a16="http://schemas.microsoft.com/office/drawing/2014/main" id="{F9B9CF4C-409E-8709-2658-ED512972C5B3}"/>
              </a:ext>
            </a:extLst>
          </p:cNvPr>
          <p:cNvPicPr>
            <a:picLocks noChangeAspect="1"/>
          </p:cNvPicPr>
          <p:nvPr>
            <p:custDataLst>
              <p:tags r:id="rId2"/>
            </p:custDataLst>
          </p:nvPr>
        </p:nvPicPr>
        <p:blipFill>
          <a:blip r:embed="rId12">
            <a:extLst>
              <a:ext uri="{28A0092B-C50C-407E-A947-70E740481C1C}">
                <a14:useLocalDpi xmlns:a14="http://schemas.microsoft.com/office/drawing/2010/main" val="0"/>
              </a:ext>
            </a:extLst>
          </a:blip>
          <a:stretch>
            <a:fillRect/>
          </a:stretch>
        </p:blipFill>
        <p:spPr>
          <a:xfrm>
            <a:off x="-3683000" y="1841500"/>
            <a:ext cx="13970000" cy="3810000"/>
          </a:xfrm>
          <a:prstGeom prst="rect">
            <a:avLst/>
          </a:prstGeom>
        </p:spPr>
      </p:pic>
      <p:sp>
        <p:nvSpPr>
          <p:cNvPr id="2" name="TextBox 1">
            <a:extLst>
              <a:ext uri="{FF2B5EF4-FFF2-40B4-BE49-F238E27FC236}">
                <a16:creationId xmlns:a16="http://schemas.microsoft.com/office/drawing/2014/main" id="{90FD7A06-CC55-44E2-AAB4-E68BC42439F3}"/>
              </a:ext>
            </a:extLst>
          </p:cNvPr>
          <p:cNvSpPr txBox="1"/>
          <p:nvPr>
            <p:custDataLst>
              <p:tags r:id="rId3"/>
            </p:custDataLst>
          </p:nvPr>
        </p:nvSpPr>
        <p:spPr>
          <a:xfrm>
            <a:off x="63500" y="368300"/>
            <a:ext cx="12128500" cy="1003300"/>
          </a:xfrm>
          <a:prstGeom prst="rect">
            <a:avLst/>
          </a:prstGeom>
          <a:noFill/>
        </p:spPr>
        <p:txBody>
          <a:bodyPr vertOverflow="overflow" vert="horz" wrap="square" lIns="91440" tIns="45720" rIns="91440" bIns="45720" rtlCol="0" anchor="ctr" anchorCtr="0">
            <a:noAutofit/>
          </a:bodyPr>
          <a:lstStyle/>
          <a:p>
            <a:pPr algn="ctr"/>
            <a:r>
              <a:rPr lang="en-GB" sz="2800">
                <a:solidFill>
                  <a:srgbClr val="FFFFFF"/>
                </a:solidFill>
                <a:latin typeface="Lucida Sans"/>
              </a:rPr>
              <a:t>Is there any aspect that concerns you about creating a video presentation?</a:t>
            </a:r>
          </a:p>
        </p:txBody>
      </p:sp>
      <p:sp>
        <p:nvSpPr>
          <p:cNvPr id="3" name="Rectangle: Rounded Corners 2">
            <a:extLst>
              <a:ext uri="{FF2B5EF4-FFF2-40B4-BE49-F238E27FC236}">
                <a16:creationId xmlns:a16="http://schemas.microsoft.com/office/drawing/2014/main" id="{7B6FAB04-106F-424A-983F-2337509F4E6C}"/>
              </a:ext>
            </a:extLst>
          </p:cNvPr>
          <p:cNvSpPr/>
          <p:nvPr>
            <p:custDataLst>
              <p:tags r:id="rId4"/>
            </p:custDataLst>
          </p:nvPr>
        </p:nvSpPr>
        <p:spPr>
          <a:xfrm>
            <a:off x="63500" y="63500"/>
            <a:ext cx="1905000" cy="381000"/>
          </a:xfrm>
          <a:prstGeom prst="roundRect">
            <a:avLst/>
          </a:prstGeom>
          <a:solidFill>
            <a:srgbClr val="007F7C">
              <a:alpha val="100000"/>
            </a:srgbClr>
          </a:solidFill>
          <a:ln w="12700" cap="flat" cmpd="sng" algn="ctr">
            <a:solidFill>
              <a:srgbClr val="003231">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rtlCol="0" anchor="t" anchorCtr="0">
            <a:noAutofit/>
          </a:bodyPr>
          <a:lstStyle/>
          <a:p>
            <a:pPr algn="ctr"/>
            <a:r>
              <a:rPr lang="en-GB">
                <a:solidFill>
                  <a:srgbClr val="FFFFFF"/>
                </a:solidFill>
                <a:latin typeface="Calibri Light"/>
                <a:cs typeface="Calibri Light"/>
              </a:rPr>
              <a:t>1</a:t>
            </a:r>
          </a:p>
        </p:txBody>
      </p:sp>
      <p:sp>
        <p:nvSpPr>
          <p:cNvPr id="4" name="Rectangle: Rounded Corners 3">
            <a:extLst>
              <a:ext uri="{FF2B5EF4-FFF2-40B4-BE49-F238E27FC236}">
                <a16:creationId xmlns:a16="http://schemas.microsoft.com/office/drawing/2014/main" id="{27E74FDC-FEE0-4CAA-A64E-101A98242BE4}"/>
              </a:ext>
            </a:extLst>
          </p:cNvPr>
          <p:cNvSpPr/>
          <p:nvPr>
            <p:custDataLst>
              <p:tags r:id="rId5"/>
            </p:custDataLst>
          </p:nvPr>
        </p:nvSpPr>
        <p:spPr>
          <a:xfrm>
            <a:off x="10223500" y="63500"/>
            <a:ext cx="1905000" cy="381000"/>
          </a:xfrm>
          <a:prstGeom prst="roundRect">
            <a:avLst/>
          </a:prstGeom>
          <a:solidFill>
            <a:srgbClr val="007F7C">
              <a:alpha val="100000"/>
            </a:srgbClr>
          </a:solidFill>
          <a:ln w="12700" cap="flat" cmpd="sng" algn="ctr">
            <a:solidFill>
              <a:srgbClr val="003231">
                <a:alpha val="10000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square" rtlCol="0" anchor="t" anchorCtr="0">
            <a:noAutofit/>
          </a:bodyPr>
          <a:lstStyle/>
          <a:p>
            <a:pPr algn="ctr"/>
            <a:r>
              <a:rPr lang="en-GB">
                <a:solidFill>
                  <a:srgbClr val="FFFFFF"/>
                </a:solidFill>
                <a:latin typeface="Calibri Light"/>
                <a:cs typeface="Calibri Light"/>
              </a:rPr>
              <a:t>Preparing Results</a:t>
            </a:r>
          </a:p>
        </p:txBody>
      </p:sp>
      <p:sp>
        <p:nvSpPr>
          <p:cNvPr id="6" name="Oval 5">
            <a:extLst>
              <a:ext uri="{FF2B5EF4-FFF2-40B4-BE49-F238E27FC236}">
                <a16:creationId xmlns:a16="http://schemas.microsoft.com/office/drawing/2014/main" id="{3FBCF420-534B-4C0A-A032-D9137011DA04}"/>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Rectangle: Top Corners Snipped 6">
            <a:extLst>
              <a:ext uri="{FF2B5EF4-FFF2-40B4-BE49-F238E27FC236}">
                <a16:creationId xmlns:a16="http://schemas.microsoft.com/office/drawing/2014/main" id="{6F335CB4-898E-4245-8772-72ADDB2DD38A}"/>
              </a:ext>
            </a:extLst>
          </p:cNvPr>
          <p:cNvSpPr/>
          <p:nvPr>
            <p:custDataLst>
              <p:tags r:id="rId7"/>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2894967C-3D86-4C46-894A-8E27D58A71F9}"/>
              </a:ext>
            </a:extLst>
          </p:cNvPr>
          <p:cNvSpPr txBox="1"/>
          <p:nvPr>
            <p:custDataLst>
              <p:tags r:id="rId8"/>
            </p:custDataLst>
          </p:nvPr>
        </p:nvSpPr>
        <p:spPr>
          <a:xfrm>
            <a:off x="7391400" y="1206500"/>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9" name="TextBox 8">
            <a:extLst>
              <a:ext uri="{FF2B5EF4-FFF2-40B4-BE49-F238E27FC236}">
                <a16:creationId xmlns:a16="http://schemas.microsoft.com/office/drawing/2014/main" id="{BE2B4927-40DF-46A4-8719-2BD407DB4FC1}"/>
              </a:ext>
            </a:extLst>
          </p:cNvPr>
          <p:cNvSpPr txBox="1"/>
          <p:nvPr>
            <p:custDataLst>
              <p:tags r:id="rId9"/>
            </p:custDataLst>
          </p:nvPr>
        </p:nvSpPr>
        <p:spPr>
          <a:xfrm>
            <a:off x="9715500" y="1206500"/>
            <a:ext cx="1778000" cy="381000"/>
          </a:xfrm>
          <a:prstGeom prst="rect">
            <a:avLst/>
          </a:prstGeom>
          <a:noFill/>
        </p:spPr>
        <p:txBody>
          <a:bodyPr vertOverflow="overflow" vert="horz" wrap="square" rtlCol="0" anchor="t">
            <a:spAutoFit/>
          </a:bodyPr>
          <a:lstStyle/>
          <a:p>
            <a:pPr algn="l"/>
            <a:r>
              <a:rPr lang="en-GB"/>
              <a:t>ID: </a:t>
            </a:r>
            <a:r>
              <a:rPr lang="en-GB" b="1"/>
              <a:t>124-326-985</a:t>
            </a:r>
            <a:endParaRPr lang="en-GB"/>
          </a:p>
        </p:txBody>
      </p:sp>
      <p:sp>
        <p:nvSpPr>
          <p:cNvPr id="10" name="Rectangle 9">
            <a:extLst>
              <a:ext uri="{FF2B5EF4-FFF2-40B4-BE49-F238E27FC236}">
                <a16:creationId xmlns:a16="http://schemas.microsoft.com/office/drawing/2014/main" id="{3EA99C7D-D86E-4492-9B6A-7FD7256D20F7}"/>
              </a:ext>
            </a:extLst>
          </p:cNvPr>
          <p:cNvSpPr/>
          <p:nvPr>
            <p:custDataLst>
              <p:tags r:id="rId10"/>
            </p:custDataLst>
          </p:nvPr>
        </p:nvSpPr>
        <p:spPr>
          <a:xfrm>
            <a:off x="-3683000" y="5270500"/>
            <a:ext cx="13970000" cy="762000"/>
          </a:xfrm>
          <a:prstGeom prst="rect">
            <a:avLst/>
          </a:prstGeom>
          <a:solidFill>
            <a:srgbClr val="666666">
              <a:alpha val="40000"/>
              <a:alpha val="0"/>
              <a:alpha val="40000"/>
            </a:srgbClr>
          </a:solidFill>
          <a:ln w="12700" cap="flat" cmpd="sng" algn="ctr">
            <a:solidFill>
              <a:srgbClr val="808080">
                <a:alpha val="40000"/>
                <a:alpha val="0"/>
                <a:alpha val="40000"/>
              </a:srgbClr>
            </a:solidFill>
            <a:prstDash val="dash"/>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1"/>
          <a:lstStyle/>
          <a:p>
            <a:pPr algn="l"/>
            <a:r>
              <a:rPr lang="en-GB" sz="8000">
                <a:solidFill>
                  <a:srgbClr val="FFFFFF"/>
                </a:solidFill>
              </a:rPr>
              <a:t>RESULTS SLIDE</a:t>
            </a:r>
          </a:p>
        </p:txBody>
      </p:sp>
    </p:spTree>
    <p:custDataLst>
      <p:tags r:id="rId1"/>
    </p:custDataLst>
    <p:extLst>
      <p:ext uri="{BB962C8B-B14F-4D97-AF65-F5344CB8AC3E}">
        <p14:creationId xmlns:p14="http://schemas.microsoft.com/office/powerpoint/2010/main" val="9290242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EA717-2088-98AB-136D-61397B7DF461}"/>
              </a:ext>
            </a:extLst>
          </p:cNvPr>
          <p:cNvSpPr>
            <a:spLocks noGrp="1"/>
          </p:cNvSpPr>
          <p:nvPr>
            <p:ph type="title"/>
          </p:nvPr>
        </p:nvSpPr>
        <p:spPr>
          <a:xfrm>
            <a:off x="2047681" y="77487"/>
            <a:ext cx="8096639" cy="1003916"/>
          </a:xfrm>
        </p:spPr>
        <p:txBody>
          <a:bodyPr anchor="ctr"/>
          <a:lstStyle/>
          <a:p>
            <a:pPr algn="ctr"/>
            <a:r>
              <a:rPr lang="en-GB"/>
              <a:t>Meet the Digital Skills Team</a:t>
            </a:r>
          </a:p>
        </p:txBody>
      </p:sp>
      <p:sp>
        <p:nvSpPr>
          <p:cNvPr id="3" name="Text Placeholder 2">
            <a:extLst>
              <a:ext uri="{FF2B5EF4-FFF2-40B4-BE49-F238E27FC236}">
                <a16:creationId xmlns:a16="http://schemas.microsoft.com/office/drawing/2014/main" id="{C75D0A94-A37D-DC63-B1EB-BCB295220927}"/>
              </a:ext>
            </a:extLst>
          </p:cNvPr>
          <p:cNvSpPr>
            <a:spLocks noGrp="1"/>
          </p:cNvSpPr>
          <p:nvPr>
            <p:ph type="body" sz="half" idx="2"/>
          </p:nvPr>
        </p:nvSpPr>
        <p:spPr>
          <a:xfrm>
            <a:off x="2426295" y="1668923"/>
            <a:ext cx="3204672" cy="1195200"/>
          </a:xfrm>
        </p:spPr>
        <p:txBody>
          <a:bodyPr>
            <a:noAutofit/>
          </a:bodyPr>
          <a:lstStyle/>
          <a:p>
            <a:pPr>
              <a:lnSpc>
                <a:spcPct val="100000"/>
              </a:lnSpc>
              <a:spcBef>
                <a:spcPts val="0"/>
              </a:spcBef>
            </a:pPr>
            <a:r>
              <a:rPr lang="en-GB" sz="2400"/>
              <a:t>Jessica Hill</a:t>
            </a:r>
            <a:br>
              <a:rPr lang="en-GB" sz="2400"/>
            </a:br>
            <a:r>
              <a:rPr lang="en-GB" sz="2400"/>
              <a:t>IMH</a:t>
            </a:r>
          </a:p>
          <a:p>
            <a:pPr>
              <a:lnSpc>
                <a:spcPct val="100000"/>
              </a:lnSpc>
              <a:spcBef>
                <a:spcPts val="0"/>
              </a:spcBef>
            </a:pPr>
            <a:r>
              <a:rPr lang="en-GB" sz="2400">
                <a:hlinkClick r:id="rId2"/>
              </a:rPr>
              <a:t>j.hill@uwtsd.ac.uk</a:t>
            </a:r>
            <a:r>
              <a:rPr lang="en-GB" sz="2400"/>
              <a:t> </a:t>
            </a:r>
          </a:p>
        </p:txBody>
      </p:sp>
      <p:sp>
        <p:nvSpPr>
          <p:cNvPr id="11" name="Text Placeholder 10">
            <a:extLst>
              <a:ext uri="{FF2B5EF4-FFF2-40B4-BE49-F238E27FC236}">
                <a16:creationId xmlns:a16="http://schemas.microsoft.com/office/drawing/2014/main" id="{4002261A-2250-440F-9FED-6F87E241AB38}"/>
              </a:ext>
            </a:extLst>
          </p:cNvPr>
          <p:cNvSpPr>
            <a:spLocks noGrp="1"/>
          </p:cNvSpPr>
          <p:nvPr>
            <p:ph type="body" sz="half" idx="27"/>
          </p:nvPr>
        </p:nvSpPr>
        <p:spPr>
          <a:xfrm>
            <a:off x="8028714" y="1668924"/>
            <a:ext cx="3204672" cy="1195199"/>
          </a:xfrm>
          <a:noFill/>
        </p:spPr>
        <p:txBody>
          <a:bodyPr>
            <a:normAutofit/>
          </a:bodyPr>
          <a:lstStyle/>
          <a:p>
            <a:pPr>
              <a:lnSpc>
                <a:spcPct val="100000"/>
              </a:lnSpc>
              <a:spcBef>
                <a:spcPts val="0"/>
              </a:spcBef>
            </a:pPr>
            <a:r>
              <a:rPr lang="en-GB" sz="2400"/>
              <a:t>Stuart Gill</a:t>
            </a:r>
          </a:p>
          <a:p>
            <a:pPr>
              <a:lnSpc>
                <a:spcPct val="100000"/>
              </a:lnSpc>
              <a:spcBef>
                <a:spcPts val="0"/>
              </a:spcBef>
            </a:pPr>
            <a:r>
              <a:rPr lang="en-GB" sz="2400"/>
              <a:t>WISA</a:t>
            </a:r>
          </a:p>
          <a:p>
            <a:pPr>
              <a:lnSpc>
                <a:spcPct val="100000"/>
              </a:lnSpc>
              <a:spcBef>
                <a:spcPts val="0"/>
              </a:spcBef>
            </a:pPr>
            <a:r>
              <a:rPr lang="en-GB" sz="2400">
                <a:hlinkClick r:id="rId3"/>
              </a:rPr>
              <a:t>s.gill@uwtsd.ac.uk</a:t>
            </a:r>
            <a:endParaRPr lang="en-GB" sz="2400"/>
          </a:p>
        </p:txBody>
      </p:sp>
      <p:sp>
        <p:nvSpPr>
          <p:cNvPr id="13" name="Text Placeholder 12">
            <a:extLst>
              <a:ext uri="{FF2B5EF4-FFF2-40B4-BE49-F238E27FC236}">
                <a16:creationId xmlns:a16="http://schemas.microsoft.com/office/drawing/2014/main" id="{A849C7A0-927B-2A2C-37F8-ECFFD23108B8}"/>
              </a:ext>
            </a:extLst>
          </p:cNvPr>
          <p:cNvSpPr>
            <a:spLocks noGrp="1"/>
          </p:cNvSpPr>
          <p:nvPr>
            <p:ph type="body" sz="quarter" idx="29"/>
          </p:nvPr>
        </p:nvSpPr>
        <p:spPr>
          <a:xfrm>
            <a:off x="8027598" y="3174013"/>
            <a:ext cx="3204672" cy="1195199"/>
          </a:xfrm>
        </p:spPr>
        <p:txBody>
          <a:bodyPr>
            <a:noAutofit/>
          </a:bodyPr>
          <a:lstStyle/>
          <a:p>
            <a:pPr>
              <a:lnSpc>
                <a:spcPct val="100000"/>
              </a:lnSpc>
              <a:spcBef>
                <a:spcPts val="0"/>
              </a:spcBef>
            </a:pPr>
            <a:r>
              <a:rPr lang="en-GB" sz="2400"/>
              <a:t>Roger Covello </a:t>
            </a:r>
          </a:p>
          <a:p>
            <a:pPr>
              <a:lnSpc>
                <a:spcPct val="100000"/>
              </a:lnSpc>
              <a:spcBef>
                <a:spcPts val="0"/>
              </a:spcBef>
            </a:pPr>
            <a:r>
              <a:rPr lang="en-GB" sz="2400"/>
              <a:t>Learning Technologist</a:t>
            </a:r>
          </a:p>
          <a:p>
            <a:pPr>
              <a:lnSpc>
                <a:spcPct val="100000"/>
              </a:lnSpc>
              <a:spcBef>
                <a:spcPts val="0"/>
              </a:spcBef>
            </a:pPr>
            <a:r>
              <a:rPr lang="en-GB" sz="2400">
                <a:hlinkClick r:id="rId4"/>
              </a:rPr>
              <a:t>r.covello@uwtsd.ac.uk</a:t>
            </a:r>
            <a:r>
              <a:rPr lang="en-GB" sz="2400"/>
              <a:t> </a:t>
            </a:r>
          </a:p>
        </p:txBody>
      </p:sp>
      <p:pic>
        <p:nvPicPr>
          <p:cNvPr id="22" name="Picture 21" descr="A person wearing glasses&#10;&#10;Description automatically generated with medium confidence">
            <a:extLst>
              <a:ext uri="{FF2B5EF4-FFF2-40B4-BE49-F238E27FC236}">
                <a16:creationId xmlns:a16="http://schemas.microsoft.com/office/drawing/2014/main" id="{84A7DCE9-3099-41A9-BB84-074CC5F3B759}"/>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092690" y="1668923"/>
            <a:ext cx="1195200" cy="1195200"/>
          </a:xfrm>
          <a:prstGeom prst="rect">
            <a:avLst/>
          </a:prstGeom>
        </p:spPr>
      </p:pic>
      <p:pic>
        <p:nvPicPr>
          <p:cNvPr id="31" name="Picture 30" descr="A picture containing person, person, necktie, wall&#10;&#10;Description automatically generated">
            <a:extLst>
              <a:ext uri="{FF2B5EF4-FFF2-40B4-BE49-F238E27FC236}">
                <a16:creationId xmlns:a16="http://schemas.microsoft.com/office/drawing/2014/main" id="{CB46B675-C7FD-4985-5C0B-2151339EE4DD}"/>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1847" r="1847"/>
          <a:stretch/>
        </p:blipFill>
        <p:spPr>
          <a:xfrm>
            <a:off x="6637222" y="3174012"/>
            <a:ext cx="1195200" cy="1195200"/>
          </a:xfrm>
          <a:prstGeom prst="rect">
            <a:avLst/>
          </a:prstGeom>
        </p:spPr>
      </p:pic>
      <p:pic>
        <p:nvPicPr>
          <p:cNvPr id="41" name="Graphic 40" descr="Open envelope outline">
            <a:extLst>
              <a:ext uri="{FF2B5EF4-FFF2-40B4-BE49-F238E27FC236}">
                <a16:creationId xmlns:a16="http://schemas.microsoft.com/office/drawing/2014/main" id="{E019B158-D37A-C273-C3B1-9D7778566705}"/>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6602836" y="4704573"/>
            <a:ext cx="321641" cy="321641"/>
          </a:xfrm>
          <a:prstGeom prst="rect">
            <a:avLst/>
          </a:prstGeom>
        </p:spPr>
      </p:pic>
      <p:pic>
        <p:nvPicPr>
          <p:cNvPr id="43" name="Graphic 42" descr="Internet outline">
            <a:extLst>
              <a:ext uri="{FF2B5EF4-FFF2-40B4-BE49-F238E27FC236}">
                <a16:creationId xmlns:a16="http://schemas.microsoft.com/office/drawing/2014/main" id="{EED57563-B5D2-59C0-364D-9AB1A4B9D331}"/>
              </a:ext>
            </a:extLst>
          </p:cNvPr>
          <p:cNvPicPr>
            <a:picLocks noChangeAspect="1"/>
          </p:cNvPicPr>
          <p:nvPr/>
        </p:nvPicPr>
        <p:blipFill>
          <a:blip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576953" y="5254393"/>
            <a:ext cx="369331" cy="369331"/>
          </a:xfrm>
          <a:prstGeom prst="rect">
            <a:avLst/>
          </a:prstGeom>
        </p:spPr>
      </p:pic>
      <p:sp>
        <p:nvSpPr>
          <p:cNvPr id="44" name="TextBox 43">
            <a:extLst>
              <a:ext uri="{FF2B5EF4-FFF2-40B4-BE49-F238E27FC236}">
                <a16:creationId xmlns:a16="http://schemas.microsoft.com/office/drawing/2014/main" id="{766D173A-27D5-9534-F936-C310362AC563}"/>
              </a:ext>
            </a:extLst>
          </p:cNvPr>
          <p:cNvSpPr txBox="1"/>
          <p:nvPr/>
        </p:nvSpPr>
        <p:spPr>
          <a:xfrm>
            <a:off x="6968089" y="4679101"/>
            <a:ext cx="5094601" cy="1754326"/>
          </a:xfrm>
          <a:prstGeom prst="rect">
            <a:avLst/>
          </a:prstGeom>
          <a:noFill/>
        </p:spPr>
        <p:txBody>
          <a:bodyPr wrap="square" rtlCol="0">
            <a:spAutoFit/>
          </a:bodyPr>
          <a:lstStyle/>
          <a:p>
            <a:pPr algn="l" rtl="0" fontAlgn="base"/>
            <a:r>
              <a:rPr lang="en-GB">
                <a:solidFill>
                  <a:srgbClr val="000000"/>
                </a:solidFill>
                <a:latin typeface="Calibri Light" panose="020F0302020204030204" pitchFamily="34" charset="0"/>
              </a:rPr>
              <a:t>E-mail: </a:t>
            </a:r>
            <a:r>
              <a:rPr lang="en-GB" u="sng">
                <a:solidFill>
                  <a:srgbClr val="034A90"/>
                </a:solidFill>
                <a:latin typeface="Calibri Light" panose="020F0302020204030204" pitchFamily="34" charset="0"/>
                <a:hlinkClick r:id="rId11"/>
              </a:rPr>
              <a:t>digitalskills@uwtsd.ac.uk</a:t>
            </a:r>
            <a:r>
              <a:rPr lang="en-GB">
                <a:solidFill>
                  <a:srgbClr val="000000"/>
                </a:solidFill>
                <a:latin typeface="Calibri Light" panose="020F0302020204030204" pitchFamily="34" charset="0"/>
              </a:rPr>
              <a:t>​</a:t>
            </a:r>
            <a:endParaRPr lang="en-GB">
              <a:solidFill>
                <a:srgbClr val="000000"/>
              </a:solidFill>
              <a:latin typeface="Segoe UI" panose="020B0502040204020203"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Website: </a:t>
            </a:r>
            <a:r>
              <a:rPr lang="en-GB" u="sng">
                <a:solidFill>
                  <a:srgbClr val="034A90"/>
                </a:solidFill>
                <a:latin typeface="Calibri Light" panose="020F0302020204030204" pitchFamily="34" charset="0"/>
                <a:hlinkClick r:id="rId12"/>
              </a:rPr>
              <a:t>digitalskills.uwtsd.ac.uk</a:t>
            </a:r>
            <a:endParaRPr lang="en-GB" u="sng">
              <a:solidFill>
                <a:srgbClr val="000000"/>
              </a:solidFill>
              <a:latin typeface="Calibri Light" panose="020F0302020204030204" pitchFamily="34" charset="0"/>
            </a:endParaRPr>
          </a:p>
          <a:p>
            <a:pPr algn="l" rtl="0" fontAlgn="base"/>
            <a:r>
              <a:rPr lang="en-GB">
                <a:solidFill>
                  <a:srgbClr val="000000"/>
                </a:solidFill>
                <a:latin typeface="Calibri Light" panose="020F0302020204030204" pitchFamily="34" charset="0"/>
              </a:rPr>
              <a:t>​</a:t>
            </a:r>
          </a:p>
          <a:p>
            <a:pPr algn="l" rtl="0" fontAlgn="base"/>
            <a:r>
              <a:rPr lang="en-GB">
                <a:solidFill>
                  <a:srgbClr val="000000"/>
                </a:solidFill>
                <a:latin typeface="Calibri Light" panose="020F0302020204030204" pitchFamily="34" charset="0"/>
              </a:rPr>
              <a:t>Book us: </a:t>
            </a:r>
            <a:r>
              <a:rPr lang="en-GB">
                <a:solidFill>
                  <a:srgbClr val="000000"/>
                </a:solidFill>
                <a:latin typeface="Calibri Light" panose="020F0302020204030204" pitchFamily="34" charset="0"/>
                <a:hlinkClick r:id="rId13"/>
              </a:rPr>
              <a:t>bit.ly/UWTSD-DSA-Booking-form</a:t>
            </a:r>
            <a:endParaRPr lang="en-GB">
              <a:solidFill>
                <a:srgbClr val="000000"/>
              </a:solidFill>
              <a:latin typeface="Segoe UI" panose="020B0502040204020203" pitchFamily="34" charset="0"/>
            </a:endParaRPr>
          </a:p>
          <a:p>
            <a:endParaRPr lang="en-GB"/>
          </a:p>
        </p:txBody>
      </p:sp>
      <p:sp>
        <p:nvSpPr>
          <p:cNvPr id="71" name="Text Placeholder 4">
            <a:extLst>
              <a:ext uri="{FF2B5EF4-FFF2-40B4-BE49-F238E27FC236}">
                <a16:creationId xmlns:a16="http://schemas.microsoft.com/office/drawing/2014/main" id="{B78C909F-BF20-7B38-5598-A1362780157C}"/>
              </a:ext>
            </a:extLst>
          </p:cNvPr>
          <p:cNvSpPr txBox="1">
            <a:spLocks/>
          </p:cNvSpPr>
          <p:nvPr/>
        </p:nvSpPr>
        <p:spPr>
          <a:xfrm>
            <a:off x="2501057" y="3174966"/>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Tarandeep Johal</a:t>
            </a:r>
          </a:p>
          <a:p>
            <a:pPr>
              <a:lnSpc>
                <a:spcPct val="100000"/>
              </a:lnSpc>
              <a:spcBef>
                <a:spcPts val="0"/>
              </a:spcBef>
            </a:pPr>
            <a:r>
              <a:rPr lang="en-GB" sz="2400"/>
              <a:t>IICL</a:t>
            </a:r>
          </a:p>
          <a:p>
            <a:pPr>
              <a:lnSpc>
                <a:spcPct val="100000"/>
              </a:lnSpc>
              <a:spcBef>
                <a:spcPts val="0"/>
              </a:spcBef>
            </a:pPr>
            <a:r>
              <a:rPr lang="en-GB" sz="2400">
                <a:hlinkClick r:id="rId14"/>
              </a:rPr>
              <a:t>t.johal@uwtsd.ac.uk</a:t>
            </a:r>
            <a:r>
              <a:rPr lang="en-GB" sz="2400"/>
              <a:t> </a:t>
            </a:r>
          </a:p>
        </p:txBody>
      </p:sp>
      <p:pic>
        <p:nvPicPr>
          <p:cNvPr id="73" name="Picture 72">
            <a:extLst>
              <a:ext uri="{FF2B5EF4-FFF2-40B4-BE49-F238E27FC236}">
                <a16:creationId xmlns:a16="http://schemas.microsoft.com/office/drawing/2014/main" id="{00B557FC-2CD8-32B3-0F8F-0C6B8EA79858}"/>
              </a:ext>
            </a:extLst>
          </p:cNvPr>
          <p:cNvPicPr>
            <a:picLocks noChangeAspect="1"/>
          </p:cNvPicPr>
          <p:nvPr/>
        </p:nvPicPr>
        <p:blipFill>
          <a:blip r:embed="rId15" cstate="print">
            <a:extLst>
              <a:ext uri="{28A0092B-C50C-407E-A947-70E740481C1C}">
                <a14:useLocalDpi xmlns:a14="http://schemas.microsoft.com/office/drawing/2010/main" val="0"/>
              </a:ext>
            </a:extLst>
          </a:blip>
          <a:srcRect/>
          <a:stretch/>
        </p:blipFill>
        <p:spPr>
          <a:xfrm>
            <a:off x="6637222" y="1668923"/>
            <a:ext cx="1195200" cy="1195200"/>
          </a:xfrm>
          <a:prstGeom prst="rect">
            <a:avLst/>
          </a:prstGeom>
        </p:spPr>
      </p:pic>
      <p:pic>
        <p:nvPicPr>
          <p:cNvPr id="74" name="Picture 73" descr="A person smiling for the camera&#10;&#10;Description automatically generated with medium confidence">
            <a:extLst>
              <a:ext uri="{FF2B5EF4-FFF2-40B4-BE49-F238E27FC236}">
                <a16:creationId xmlns:a16="http://schemas.microsoft.com/office/drawing/2014/main" id="{3559F6A6-ECFF-0440-F923-21D51D00A5D8}"/>
              </a:ext>
            </a:extLst>
          </p:cNvPr>
          <p:cNvPicPr>
            <a:picLocks noChangeAspect="1"/>
          </p:cNvPicPr>
          <p:nvPr/>
        </p:nvPicPr>
        <p:blipFill>
          <a:blip r:embed="rId16" cstate="print">
            <a:extLst>
              <a:ext uri="{BEBA8EAE-BF5A-486C-A8C5-ECC9F3942E4B}">
                <a14:imgProps xmlns:a14="http://schemas.microsoft.com/office/drawing/2010/main">
                  <a14:imgLayer r:embed="rId17">
                    <a14:imgEffect>
                      <a14:saturation sat="0"/>
                    </a14:imgEffect>
                  </a14:imgLayer>
                </a14:imgProps>
              </a:ext>
              <a:ext uri="{28A0092B-C50C-407E-A947-70E740481C1C}">
                <a14:useLocalDpi xmlns:a14="http://schemas.microsoft.com/office/drawing/2010/main" val="0"/>
              </a:ext>
            </a:extLst>
          </a:blip>
          <a:stretch>
            <a:fillRect/>
          </a:stretch>
        </p:blipFill>
        <p:spPr>
          <a:xfrm>
            <a:off x="1093644" y="3174966"/>
            <a:ext cx="1193293" cy="1193293"/>
          </a:xfrm>
          <a:prstGeom prst="rect">
            <a:avLst/>
          </a:prstGeom>
        </p:spPr>
      </p:pic>
      <p:sp>
        <p:nvSpPr>
          <p:cNvPr id="4" name="Text Placeholder 4">
            <a:extLst>
              <a:ext uri="{FF2B5EF4-FFF2-40B4-BE49-F238E27FC236}">
                <a16:creationId xmlns:a16="http://schemas.microsoft.com/office/drawing/2014/main" id="{D4090F9D-40CE-D2F8-1585-66086E775E7F}"/>
              </a:ext>
            </a:extLst>
          </p:cNvPr>
          <p:cNvSpPr txBox="1">
            <a:spLocks/>
          </p:cNvSpPr>
          <p:nvPr/>
        </p:nvSpPr>
        <p:spPr>
          <a:xfrm>
            <a:off x="2501057" y="4679101"/>
            <a:ext cx="3204672" cy="1193293"/>
          </a:xfrm>
          <a:prstGeom prst="rect">
            <a:avLst/>
          </a:prstGeom>
        </p:spPr>
        <p:txBody>
          <a:bodyPr vert="horz" lIns="91440" tIns="45720" rIns="91440" bIns="45720" rtlCol="0" anchor="ctr">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Wingdings" panose="05000000000000000000" pitchFamily="2" charset="2"/>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Wingdings" panose="05000000000000000000" pitchFamily="2" charset="2"/>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Wingdings" panose="05000000000000000000" pitchFamily="2" charset="2"/>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a:lnSpc>
                <a:spcPct val="100000"/>
              </a:lnSpc>
              <a:spcBef>
                <a:spcPts val="0"/>
              </a:spcBef>
            </a:pPr>
            <a:r>
              <a:rPr lang="en-GB" sz="2400"/>
              <a:t>Gwen Couch</a:t>
            </a:r>
          </a:p>
          <a:p>
            <a:pPr>
              <a:lnSpc>
                <a:spcPct val="100000"/>
              </a:lnSpc>
              <a:spcBef>
                <a:spcPts val="0"/>
              </a:spcBef>
            </a:pPr>
            <a:r>
              <a:rPr lang="en-GB" sz="2400"/>
              <a:t>IEH</a:t>
            </a:r>
          </a:p>
          <a:p>
            <a:pPr>
              <a:lnSpc>
                <a:spcPct val="100000"/>
              </a:lnSpc>
              <a:spcBef>
                <a:spcPts val="0"/>
              </a:spcBef>
            </a:pPr>
            <a:r>
              <a:rPr lang="en-GB" sz="2400">
                <a:hlinkClick r:id="rId18"/>
              </a:rPr>
              <a:t>g.couch@uwtsd.ac.uk</a:t>
            </a:r>
            <a:r>
              <a:rPr lang="en-GB" sz="2400"/>
              <a:t> </a:t>
            </a:r>
          </a:p>
        </p:txBody>
      </p:sp>
      <p:pic>
        <p:nvPicPr>
          <p:cNvPr id="5" name="Picture 6">
            <a:extLst>
              <a:ext uri="{FF2B5EF4-FFF2-40B4-BE49-F238E27FC236}">
                <a16:creationId xmlns:a16="http://schemas.microsoft.com/office/drawing/2014/main" id="{09B9DD22-989F-C042-9E69-EC52BC2F9C9C}"/>
              </a:ext>
            </a:extLst>
          </p:cNvPr>
          <p:cNvPicPr>
            <a:picLocks noChangeAspect="1"/>
          </p:cNvPicPr>
          <p:nvPr/>
        </p:nvPicPr>
        <p:blipFill rotWithShape="1">
          <a:blip r:embed="rId19"/>
          <a:srcRect l="3481" r="4473" b="23317"/>
          <a:stretch/>
        </p:blipFill>
        <p:spPr>
          <a:xfrm>
            <a:off x="1094863" y="4679102"/>
            <a:ext cx="1195200" cy="1193293"/>
          </a:xfrm>
          <a:prstGeom prst="rect">
            <a:avLst/>
          </a:prstGeom>
        </p:spPr>
      </p:pic>
      <p:pic>
        <p:nvPicPr>
          <p:cNvPr id="6" name="Graphic 5" descr="Daily calendar outline">
            <a:extLst>
              <a:ext uri="{FF2B5EF4-FFF2-40B4-BE49-F238E27FC236}">
                <a16:creationId xmlns:a16="http://schemas.microsoft.com/office/drawing/2014/main" id="{BFD890A9-EFFB-D8D1-00A5-AE47358B2CEF}"/>
              </a:ext>
            </a:extLst>
          </p:cNvPr>
          <p:cNvPicPr>
            <a:picLocks noChangeAspect="1"/>
          </p:cNvPicPr>
          <p:nvPr/>
        </p:nvPicPr>
        <p:blipFill>
          <a:blip r:embed="rId20" cstate="print">
            <a:extLst>
              <a:ext uri="{28A0092B-C50C-407E-A947-70E740481C1C}">
                <a14:useLocalDpi xmlns:a14="http://schemas.microsoft.com/office/drawing/2010/main" val="0"/>
              </a:ext>
              <a:ext uri="{96DAC541-7B7A-43D3-8B79-37D633B846F1}">
                <asvg:svgBlip xmlns:asvg="http://schemas.microsoft.com/office/drawing/2016/SVG/main" r:embed="rId21"/>
              </a:ext>
            </a:extLst>
          </a:blip>
          <a:srcRect/>
          <a:stretch/>
        </p:blipFill>
        <p:spPr>
          <a:xfrm>
            <a:off x="6576953" y="5771631"/>
            <a:ext cx="369331" cy="369331"/>
          </a:xfrm>
          <a:prstGeom prst="rect">
            <a:avLst/>
          </a:prstGeom>
        </p:spPr>
      </p:pic>
    </p:spTree>
    <p:extLst>
      <p:ext uri="{BB962C8B-B14F-4D97-AF65-F5344CB8AC3E}">
        <p14:creationId xmlns:p14="http://schemas.microsoft.com/office/powerpoint/2010/main" val="32694339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show="0">
  <p:cSld>
    <p:bg>
      <p:bgPr>
        <a:blipFill>
          <a:blip r:embed="rId2">
            <a:alphaModFix amt="92000"/>
          </a:blip>
          <a:stretch>
            <a:fillRect/>
          </a:stretch>
        </a:blipFill>
        <a:effectLst/>
      </p:bgPr>
    </p:bg>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11CC7991-4740-08CC-830B-D1D161A34E34}"/>
              </a:ext>
            </a:extLst>
          </p:cNvPr>
          <p:cNvGrpSpPr/>
          <p:nvPr/>
        </p:nvGrpSpPr>
        <p:grpSpPr>
          <a:xfrm>
            <a:off x="6839815" y="91261"/>
            <a:ext cx="3675784" cy="1910835"/>
            <a:chOff x="4476750" y="1626838"/>
            <a:chExt cx="3238500" cy="1685925"/>
          </a:xfrm>
          <a:solidFill>
            <a:schemeClr val="bg1"/>
          </a:solidFill>
        </p:grpSpPr>
        <p:sp>
          <p:nvSpPr>
            <p:cNvPr id="15" name="Speech Bubble: Oval 14">
              <a:extLst>
                <a:ext uri="{FF2B5EF4-FFF2-40B4-BE49-F238E27FC236}">
                  <a16:creationId xmlns:a16="http://schemas.microsoft.com/office/drawing/2014/main" id="{6ACCADBF-898A-8EEC-391A-85328C03113E}"/>
                </a:ext>
              </a:extLst>
            </p:cNvPr>
            <p:cNvSpPr/>
            <p:nvPr/>
          </p:nvSpPr>
          <p:spPr>
            <a:xfrm>
              <a:off x="4476750" y="1626838"/>
              <a:ext cx="3238500" cy="1685925"/>
            </a:xfrm>
            <a:prstGeom prst="wedgeEllipseCallout">
              <a:avLst>
                <a:gd name="adj1" fmla="val -56421"/>
                <a:gd name="adj2" fmla="val 41031"/>
              </a:avLst>
            </a:prstGeom>
            <a:grp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7" name="TextBox 16">
              <a:extLst>
                <a:ext uri="{FF2B5EF4-FFF2-40B4-BE49-F238E27FC236}">
                  <a16:creationId xmlns:a16="http://schemas.microsoft.com/office/drawing/2014/main" id="{FFEAEE43-CE7E-4439-F7C8-B76A2825597F}"/>
                </a:ext>
              </a:extLst>
            </p:cNvPr>
            <p:cNvSpPr txBox="1"/>
            <p:nvPr/>
          </p:nvSpPr>
          <p:spPr>
            <a:xfrm>
              <a:off x="4652963" y="2285134"/>
              <a:ext cx="2886074" cy="325861"/>
            </a:xfrm>
            <a:prstGeom prst="rect">
              <a:avLst/>
            </a:prstGeom>
            <a:grpFill/>
            <a:ln w="38100">
              <a:noFill/>
            </a:ln>
          </p:spPr>
          <p:txBody>
            <a:bodyPr wrap="square" rtlCol="0">
              <a:spAutoFit/>
            </a:bodyPr>
            <a:lstStyle/>
            <a:p>
              <a:pPr algn="ctr"/>
              <a:r>
                <a:rPr lang="en-GB" dirty="0"/>
                <a:t>Thoughts/Ideas</a:t>
              </a:r>
            </a:p>
          </p:txBody>
        </p:sp>
      </p:grpSp>
      <p:grpSp>
        <p:nvGrpSpPr>
          <p:cNvPr id="20" name="Group 19">
            <a:extLst>
              <a:ext uri="{FF2B5EF4-FFF2-40B4-BE49-F238E27FC236}">
                <a16:creationId xmlns:a16="http://schemas.microsoft.com/office/drawing/2014/main" id="{CC3C3E01-D587-53A7-9632-08D93A126B22}"/>
              </a:ext>
            </a:extLst>
          </p:cNvPr>
          <p:cNvGrpSpPr/>
          <p:nvPr/>
        </p:nvGrpSpPr>
        <p:grpSpPr>
          <a:xfrm>
            <a:off x="6615977" y="3768250"/>
            <a:ext cx="3858954" cy="1819274"/>
            <a:chOff x="4482899" y="4087297"/>
            <a:chExt cx="3438525" cy="1819274"/>
          </a:xfrm>
          <a:solidFill>
            <a:schemeClr val="bg1"/>
          </a:solidFill>
        </p:grpSpPr>
        <p:sp>
          <p:nvSpPr>
            <p:cNvPr id="16" name="Speech Bubble: Oval 15">
              <a:extLst>
                <a:ext uri="{FF2B5EF4-FFF2-40B4-BE49-F238E27FC236}">
                  <a16:creationId xmlns:a16="http://schemas.microsoft.com/office/drawing/2014/main" id="{48A8BE41-95FD-7021-C090-8A1FD3CD74F8}"/>
                </a:ext>
              </a:extLst>
            </p:cNvPr>
            <p:cNvSpPr/>
            <p:nvPr/>
          </p:nvSpPr>
          <p:spPr>
            <a:xfrm>
              <a:off x="4482899" y="4087297"/>
              <a:ext cx="3438525" cy="1819274"/>
            </a:xfrm>
            <a:prstGeom prst="wedgeEllipseCallout">
              <a:avLst>
                <a:gd name="adj1" fmla="val 16986"/>
                <a:gd name="adj2" fmla="val -83576"/>
              </a:avLst>
            </a:prstGeom>
            <a:grpFill/>
            <a:ln w="38100"/>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TextBox 17">
              <a:extLst>
                <a:ext uri="{FF2B5EF4-FFF2-40B4-BE49-F238E27FC236}">
                  <a16:creationId xmlns:a16="http://schemas.microsoft.com/office/drawing/2014/main" id="{A548A3EB-6CFA-3225-702F-421816BFEC52}"/>
                </a:ext>
              </a:extLst>
            </p:cNvPr>
            <p:cNvSpPr txBox="1"/>
            <p:nvPr/>
          </p:nvSpPr>
          <p:spPr>
            <a:xfrm>
              <a:off x="5219224" y="4812268"/>
              <a:ext cx="2158217" cy="369332"/>
            </a:xfrm>
            <a:prstGeom prst="rect">
              <a:avLst/>
            </a:prstGeom>
            <a:grpFill/>
          </p:spPr>
          <p:txBody>
            <a:bodyPr wrap="square" rtlCol="0">
              <a:spAutoFit/>
            </a:bodyPr>
            <a:lstStyle/>
            <a:p>
              <a:r>
                <a:rPr lang="en-GB" dirty="0"/>
                <a:t>Record presentation</a:t>
              </a:r>
            </a:p>
          </p:txBody>
        </p:sp>
      </p:grpSp>
      <p:sp>
        <p:nvSpPr>
          <p:cNvPr id="5" name="TextBox 4">
            <a:extLst>
              <a:ext uri="{FF2B5EF4-FFF2-40B4-BE49-F238E27FC236}">
                <a16:creationId xmlns:a16="http://schemas.microsoft.com/office/drawing/2014/main" id="{AB2B5281-F84E-04A3-6142-8C6861890146}"/>
              </a:ext>
            </a:extLst>
          </p:cNvPr>
          <p:cNvSpPr txBox="1"/>
          <p:nvPr/>
        </p:nvSpPr>
        <p:spPr>
          <a:xfrm>
            <a:off x="-269507" y="1437154"/>
            <a:ext cx="6096000" cy="3769943"/>
          </a:xfrm>
          <a:prstGeom prst="rect">
            <a:avLst/>
          </a:prstGeom>
          <a:noFill/>
        </p:spPr>
        <p:txBody>
          <a:bodyPr wrap="square" rtlCol="0">
            <a:spAutoFit/>
          </a:bodyPr>
          <a:lstStyle/>
          <a:p>
            <a:pPr marL="457200" algn="ctr"/>
            <a:r>
              <a:rPr lang="en-GB" sz="2400" dirty="0">
                <a:latin typeface="Arial" panose="020B0604020202020204" pitchFamily="34" charset="0"/>
                <a:ea typeface="Times New Roman" panose="02020603050405020304" pitchFamily="18" charset="0"/>
              </a:rPr>
              <a:t>TASK</a:t>
            </a:r>
          </a:p>
          <a:p>
            <a:pPr marL="457200"/>
            <a:endParaRPr lang="en-GB" sz="1400" dirty="0">
              <a:latin typeface="Arial" panose="020B0604020202020204" pitchFamily="34" charset="0"/>
              <a:ea typeface="Times New Roman" panose="02020603050405020304" pitchFamily="18" charset="0"/>
            </a:endParaRPr>
          </a:p>
          <a:p>
            <a:pPr marL="457200"/>
            <a:r>
              <a:rPr lang="en-GB" sz="1400" dirty="0">
                <a:highlight>
                  <a:srgbClr val="FFFF00"/>
                </a:highlight>
                <a:latin typeface="Arial" panose="020B0604020202020204" pitchFamily="34" charset="0"/>
                <a:ea typeface="Times New Roman" panose="02020603050405020304" pitchFamily="18" charset="0"/>
              </a:rPr>
              <a:t>Students are asked to produce a 3-minute video presentation using the platform of their choosing on the topic of </a:t>
            </a:r>
            <a:r>
              <a:rPr lang="en-GB" sz="1400" b="1" dirty="0">
                <a:highlight>
                  <a:srgbClr val="FFFF00"/>
                </a:highlight>
                <a:latin typeface="Arial" panose="020B0604020202020204" pitchFamily="34" charset="0"/>
                <a:ea typeface="Times New Roman" panose="02020603050405020304" pitchFamily="18" charset="0"/>
              </a:rPr>
              <a:t>‘what skills are needed as both a student and a ____’</a:t>
            </a:r>
            <a:r>
              <a:rPr lang="en-GB" sz="1400" dirty="0">
                <a:highlight>
                  <a:srgbClr val="FFFF00"/>
                </a:highlight>
                <a:latin typeface="Arial" panose="020B0604020202020204" pitchFamily="34" charset="0"/>
                <a:ea typeface="Times New Roman" panose="02020603050405020304" pitchFamily="18" charset="0"/>
              </a:rPr>
              <a:t> choosing a role in the health and social care sector.</a:t>
            </a:r>
            <a:endParaRPr lang="en-GB" sz="1400" dirty="0">
              <a:highlight>
                <a:srgbClr val="FFFF00"/>
              </a:highlight>
              <a:latin typeface="Times New Roman" panose="02020603050405020304" pitchFamily="18" charset="0"/>
              <a:ea typeface="Times New Roman" panose="02020603050405020304" pitchFamily="18" charset="0"/>
            </a:endParaRPr>
          </a:p>
          <a:p>
            <a:pPr marL="457200"/>
            <a:r>
              <a:rPr lang="en-GB" sz="1400"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457200"/>
            <a:r>
              <a:rPr lang="en-GB" sz="1400" dirty="0">
                <a:latin typeface="Arial" panose="020B0604020202020204" pitchFamily="34" charset="0"/>
                <a:ea typeface="Times New Roman" panose="02020603050405020304" pitchFamily="18" charset="0"/>
              </a:rPr>
              <a:t>Students are expected to undertake their own research into this topic and must ensure that sources are </a:t>
            </a:r>
            <a:r>
              <a:rPr lang="en-GB" sz="1400" dirty="0">
                <a:highlight>
                  <a:srgbClr val="FFFF00"/>
                </a:highlight>
                <a:latin typeface="Arial" panose="020B0604020202020204" pitchFamily="34" charset="0"/>
                <a:ea typeface="Times New Roman" panose="02020603050405020304" pitchFamily="18" charset="0"/>
              </a:rPr>
              <a:t>correctly cited and referenced.</a:t>
            </a:r>
            <a:endParaRPr lang="en-GB" sz="1400" dirty="0">
              <a:highlight>
                <a:srgbClr val="FFFF00"/>
              </a:highlight>
              <a:latin typeface="Times New Roman" panose="02020603050405020304" pitchFamily="18" charset="0"/>
              <a:ea typeface="Times New Roman" panose="02020603050405020304" pitchFamily="18" charset="0"/>
            </a:endParaRPr>
          </a:p>
          <a:p>
            <a:pPr marL="457200"/>
            <a:r>
              <a:rPr lang="en-GB" sz="1400"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457200"/>
            <a:r>
              <a:rPr lang="en-GB" sz="1400" dirty="0">
                <a:latin typeface="Arial" panose="020B0604020202020204" pitchFamily="34" charset="0"/>
                <a:ea typeface="Times New Roman" panose="02020603050405020304" pitchFamily="18" charset="0"/>
              </a:rPr>
              <a:t>Students must produce accompanying presentation slides which include citations and a reference slide which will be submitted onto </a:t>
            </a:r>
            <a:r>
              <a:rPr lang="en-GB" sz="1400" dirty="0">
                <a:highlight>
                  <a:srgbClr val="FFFF00"/>
                </a:highlight>
                <a:latin typeface="Arial" panose="020B0604020202020204" pitchFamily="34" charset="0"/>
                <a:ea typeface="Times New Roman" panose="02020603050405020304" pitchFamily="18" charset="0"/>
              </a:rPr>
              <a:t>Moodle via Turnitin. </a:t>
            </a:r>
            <a:endParaRPr lang="en-GB" sz="1400" dirty="0">
              <a:highlight>
                <a:srgbClr val="FFFF00"/>
              </a:highlight>
              <a:latin typeface="Times New Roman" panose="02020603050405020304" pitchFamily="18" charset="0"/>
              <a:ea typeface="Times New Roman" panose="02020603050405020304" pitchFamily="18" charset="0"/>
            </a:endParaRPr>
          </a:p>
          <a:p>
            <a:pPr marL="457200"/>
            <a:r>
              <a:rPr lang="en-GB" sz="1400" dirty="0">
                <a:latin typeface="Arial" panose="020B0604020202020204" pitchFamily="34" charset="0"/>
                <a:ea typeface="Times New Roman" panose="02020603050405020304" pitchFamily="18" charset="0"/>
              </a:rPr>
              <a:t> </a:t>
            </a:r>
            <a:endParaRPr lang="en-GB" sz="1400" dirty="0">
              <a:latin typeface="Times New Roman" panose="02020603050405020304" pitchFamily="18" charset="0"/>
              <a:ea typeface="Times New Roman" panose="02020603050405020304" pitchFamily="18" charset="0"/>
            </a:endParaRPr>
          </a:p>
          <a:p>
            <a:pPr marL="457200">
              <a:lnSpc>
                <a:spcPct val="107000"/>
              </a:lnSpc>
            </a:pPr>
            <a:r>
              <a:rPr lang="en-GB" sz="1400" dirty="0">
                <a:highlight>
                  <a:srgbClr val="FFFF00"/>
                </a:highlight>
                <a:latin typeface="Arial" panose="020B0604020202020204" pitchFamily="34" charset="0"/>
                <a:ea typeface="Times New Roman" panose="02020603050405020304" pitchFamily="18" charset="0"/>
              </a:rPr>
              <a:t>The video presentation file must be shared with your tutor via Teams.</a:t>
            </a:r>
            <a:endParaRPr lang="en-GB" sz="1400" dirty="0">
              <a:highlight>
                <a:srgbClr val="FFFF00"/>
              </a:highlight>
              <a:latin typeface="Times New Roman" panose="02020603050405020304" pitchFamily="18" charset="0"/>
              <a:ea typeface="Times New Roman" panose="02020603050405020304" pitchFamily="18" charset="0"/>
            </a:endParaRPr>
          </a:p>
          <a:p>
            <a:endParaRPr lang="en-GB" dirty="0"/>
          </a:p>
        </p:txBody>
      </p:sp>
      <p:sp>
        <p:nvSpPr>
          <p:cNvPr id="2" name="Lightning Bolt 1" descr="-">
            <a:extLst>
              <a:ext uri="{FF2B5EF4-FFF2-40B4-BE49-F238E27FC236}">
                <a16:creationId xmlns:a16="http://schemas.microsoft.com/office/drawing/2014/main" id="{E106A61D-B166-E046-F798-42B78D2CC97A}"/>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42876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D6401736-BD2B-8E76-E9DD-016D7981437A}"/>
              </a:ext>
            </a:extLst>
          </p:cNvPr>
          <p:cNvSpPr>
            <a:spLocks noGrp="1"/>
          </p:cNvSpPr>
          <p:nvPr>
            <p:ph type="title"/>
          </p:nvPr>
        </p:nvSpPr>
        <p:spPr>
          <a:xfrm>
            <a:off x="698242" y="77487"/>
            <a:ext cx="10795518" cy="1003916"/>
          </a:xfrm>
        </p:spPr>
        <p:txBody>
          <a:bodyPr anchor="ctr">
            <a:normAutofit/>
          </a:bodyPr>
          <a:lstStyle/>
          <a:p>
            <a:pPr algn="ctr"/>
            <a:r>
              <a:rPr lang="en-US" dirty="0"/>
              <a:t>Recommended platform</a:t>
            </a:r>
          </a:p>
        </p:txBody>
      </p:sp>
      <p:sp>
        <p:nvSpPr>
          <p:cNvPr id="7" name="TextBox 6">
            <a:extLst>
              <a:ext uri="{FF2B5EF4-FFF2-40B4-BE49-F238E27FC236}">
                <a16:creationId xmlns:a16="http://schemas.microsoft.com/office/drawing/2014/main" id="{D0EE635F-3C74-D38A-E528-4883735C5540}"/>
              </a:ext>
            </a:extLst>
          </p:cNvPr>
          <p:cNvSpPr txBox="1"/>
          <p:nvPr/>
        </p:nvSpPr>
        <p:spPr>
          <a:xfrm>
            <a:off x="4169613" y="1565150"/>
            <a:ext cx="4564811" cy="646331"/>
          </a:xfrm>
          <a:prstGeom prst="rect">
            <a:avLst/>
          </a:prstGeom>
          <a:noFill/>
        </p:spPr>
        <p:txBody>
          <a:bodyPr wrap="square" rtlCol="0">
            <a:spAutoFit/>
          </a:bodyPr>
          <a:lstStyle/>
          <a:p>
            <a:r>
              <a:rPr lang="en-GB" sz="3600" b="1" dirty="0"/>
              <a:t>Microsoft Stream</a:t>
            </a:r>
          </a:p>
        </p:txBody>
      </p:sp>
      <p:sp>
        <p:nvSpPr>
          <p:cNvPr id="8" name="TextBox 7">
            <a:extLst>
              <a:ext uri="{FF2B5EF4-FFF2-40B4-BE49-F238E27FC236}">
                <a16:creationId xmlns:a16="http://schemas.microsoft.com/office/drawing/2014/main" id="{7BC28189-370A-99AD-54F8-3D25BDA3A0F6}"/>
              </a:ext>
            </a:extLst>
          </p:cNvPr>
          <p:cNvSpPr txBox="1"/>
          <p:nvPr/>
        </p:nvSpPr>
        <p:spPr>
          <a:xfrm>
            <a:off x="66136" y="2291879"/>
            <a:ext cx="7601490" cy="1938992"/>
          </a:xfrm>
          <a:prstGeom prst="rect">
            <a:avLst/>
          </a:prstGeom>
          <a:noFill/>
        </p:spPr>
        <p:txBody>
          <a:bodyPr wrap="square" rtlCol="0">
            <a:spAutoFit/>
          </a:bodyPr>
          <a:lstStyle/>
          <a:p>
            <a:r>
              <a:rPr lang="en-GB" sz="2400" dirty="0"/>
              <a:t>Why?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It is a user-friendly platform for creating your videos.  It allows you to retake the video as many times as you like.  You can also edit and trim the video clip. </a:t>
            </a:r>
          </a:p>
        </p:txBody>
      </p:sp>
      <p:pic>
        <p:nvPicPr>
          <p:cNvPr id="3" name="Picture 2" descr="On air sign with the light on">
            <a:extLst>
              <a:ext uri="{FF2B5EF4-FFF2-40B4-BE49-F238E27FC236}">
                <a16:creationId xmlns:a16="http://schemas.microsoft.com/office/drawing/2014/main" id="{F9886A06-E2B6-95CB-A365-9BBB98A0196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026333" y="2997939"/>
            <a:ext cx="3328180" cy="2143491"/>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091312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1+#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92000"/>
            <a:lum/>
          </a:blip>
          <a:srcRect/>
          <a:stretch>
            <a:fillRect t="-2000" b="-2000"/>
          </a:stretch>
        </a:blipFill>
        <a:effectLst/>
      </p:bgPr>
    </p:bg>
    <p:spTree>
      <p:nvGrpSpPr>
        <p:cNvPr id="1" name=""/>
        <p:cNvGrpSpPr/>
        <p:nvPr/>
      </p:nvGrpSpPr>
      <p:grpSpPr>
        <a:xfrm>
          <a:off x="0" y="0"/>
          <a:ext cx="0" cy="0"/>
          <a:chOff x="0" y="0"/>
          <a:chExt cx="0" cy="0"/>
        </a:xfrm>
      </p:grpSpPr>
      <p:sp>
        <p:nvSpPr>
          <p:cNvPr id="27" name="TextBox 26">
            <a:extLst>
              <a:ext uri="{FF2B5EF4-FFF2-40B4-BE49-F238E27FC236}">
                <a16:creationId xmlns:a16="http://schemas.microsoft.com/office/drawing/2014/main" id="{763C5EC7-8146-E890-631A-25C21A81B2F1}"/>
              </a:ext>
            </a:extLst>
          </p:cNvPr>
          <p:cNvSpPr txBox="1"/>
          <p:nvPr/>
        </p:nvSpPr>
        <p:spPr>
          <a:xfrm>
            <a:off x="161924" y="404812"/>
            <a:ext cx="4257675" cy="6048375"/>
          </a:xfrm>
          <a:prstGeom prst="rect">
            <a:avLst/>
          </a:prstGeom>
          <a:effectLst>
            <a:outerShdw blurRad="63500" sx="102000" sy="102000" algn="ctr" rotWithShape="0">
              <a:prstClr val="black">
                <a:alpha val="40000"/>
              </a:prstClr>
            </a:outerShdw>
          </a:effectLst>
        </p:spPr>
        <p:style>
          <a:lnRef idx="2">
            <a:schemeClr val="dk1"/>
          </a:lnRef>
          <a:fillRef idx="1">
            <a:schemeClr val="lt1"/>
          </a:fillRef>
          <a:effectRef idx="0">
            <a:schemeClr val="dk1"/>
          </a:effectRef>
          <a:fontRef idx="minor">
            <a:schemeClr val="dk1"/>
          </a:fontRef>
        </p:style>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Light"/>
              <a:ea typeface="+mn-ea"/>
              <a:cs typeface="+mn-cs"/>
            </a:endParaRPr>
          </a:p>
        </p:txBody>
      </p:sp>
      <p:sp>
        <p:nvSpPr>
          <p:cNvPr id="28" name="TextBox 27">
            <a:extLst>
              <a:ext uri="{FF2B5EF4-FFF2-40B4-BE49-F238E27FC236}">
                <a16:creationId xmlns:a16="http://schemas.microsoft.com/office/drawing/2014/main" id="{B58FD89A-1BC5-BD07-D873-BDF7A841C633}"/>
              </a:ext>
            </a:extLst>
          </p:cNvPr>
          <p:cNvSpPr txBox="1"/>
          <p:nvPr/>
        </p:nvSpPr>
        <p:spPr>
          <a:xfrm>
            <a:off x="213220" y="1197251"/>
            <a:ext cx="3861812" cy="5078313"/>
          </a:xfrm>
          <a:prstGeom prst="rect">
            <a:avLst/>
          </a:prstGeom>
          <a:noFill/>
        </p:spPr>
        <p:txBody>
          <a:bodyPr wrap="square" lIns="91440" tIns="45720" rIns="91440" bIns="45720" rtlCol="0" anchor="ctr">
            <a:spAutoFit/>
          </a:bodyPr>
          <a:lstStyle/>
          <a:p>
            <a:pPr marR="0" lvl="0" algn="l" defTabSz="914400" rtl="0" eaLnBrk="1" fontAlgn="auto" latinLnBrk="0" hangingPunct="1">
              <a:lnSpc>
                <a:spcPct val="100000"/>
              </a:lnSpc>
              <a:spcBef>
                <a:spcPts val="0"/>
              </a:spcBef>
              <a:spcAft>
                <a:spcPts val="0"/>
              </a:spcAft>
              <a:buClrTx/>
              <a:buSzTx/>
              <a:tabLst/>
              <a:defRPr/>
            </a:pPr>
            <a:endParaRPr lang="en-GB" sz="2400" dirty="0">
              <a:solidFill>
                <a:prstClr val="black"/>
              </a:solidFill>
              <a:latin typeface="Calibri Light"/>
            </a:endParaRPr>
          </a:p>
          <a:p>
            <a:pPr marL="342900" marR="0" lvl="0" indent="-34290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r>
              <a:rPr lang="en-GB" sz="2400" dirty="0">
                <a:solidFill>
                  <a:prstClr val="black"/>
                </a:solidFill>
                <a:latin typeface="Calibri Light"/>
              </a:rPr>
              <a:t>If you have an external microphone, then recommend using it for an enhanced quality of sound.  To playback the voice, usually the microphone must be taken out of the PC/laptop.</a:t>
            </a: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GB" sz="2400" b="0" i="0" u="none" strike="noStrike" kern="1200" cap="none" spc="0" normalizeH="0" baseline="0" noProof="0" dirty="0">
              <a:ln>
                <a:noFill/>
              </a:ln>
              <a:solidFill>
                <a:prstClr val="black"/>
              </a:solidFill>
              <a:effectLst/>
              <a:uLnTx/>
              <a:uFillTx/>
              <a:latin typeface="Calibri Light"/>
              <a:ea typeface="+mn-ea"/>
              <a:cs typeface="Calibri Light"/>
            </a:endParaRPr>
          </a:p>
          <a:p>
            <a:pPr marR="0" lvl="0" algn="l" defTabSz="914400" rtl="0" eaLnBrk="1" fontAlgn="auto" latinLnBrk="0" hangingPunct="1">
              <a:lnSpc>
                <a:spcPct val="100000"/>
              </a:lnSpc>
              <a:spcBef>
                <a:spcPts val="0"/>
              </a:spcBef>
              <a:spcAft>
                <a:spcPts val="0"/>
              </a:spcAft>
              <a:buClrTx/>
              <a:buSzTx/>
              <a:tabLst/>
              <a:defRPr/>
            </a:pPr>
            <a:endParaRPr kumimoji="0" lang="en-GB" sz="2400" b="0" i="0" u="none" strike="noStrike" kern="1200" cap="none" spc="0" normalizeH="0" baseline="0" noProof="0" dirty="0">
              <a:ln>
                <a:noFill/>
              </a:ln>
              <a:solidFill>
                <a:prstClr val="black"/>
              </a:solidFill>
              <a:effectLst/>
              <a:uLnTx/>
              <a:uFillTx/>
              <a:latin typeface="Calibri Light"/>
              <a:ea typeface="+mn-ea"/>
              <a:cs typeface="Calibri Light"/>
            </a:endParaRPr>
          </a:p>
          <a:p>
            <a:pPr marL="285750" marR="0" lvl="0" indent="-285750" algn="l" defTabSz="914400" rtl="0" eaLnBrk="1" fontAlgn="auto" latinLnBrk="0" hangingPunct="1">
              <a:lnSpc>
                <a:spcPct val="100000"/>
              </a:lnSpc>
              <a:spcBef>
                <a:spcPts val="0"/>
              </a:spcBef>
              <a:spcAft>
                <a:spcPts val="0"/>
              </a:spcAft>
              <a:buClrTx/>
              <a:buSzTx/>
              <a:buFont typeface="Wingdings" panose="05000000000000000000" pitchFamily="2" charset="2"/>
              <a:buChar char="q"/>
              <a:tabLst/>
              <a:defRPr/>
            </a:pPr>
            <a:endParaRPr kumimoji="0" lang="en-GB" sz="2400" b="0" i="0" u="none" strike="noStrike" kern="1200" cap="none" spc="0" normalizeH="0" baseline="0" noProof="0" dirty="0">
              <a:ln>
                <a:noFill/>
              </a:ln>
              <a:solidFill>
                <a:prstClr val="black"/>
              </a:solidFill>
              <a:effectLst/>
              <a:uLnTx/>
              <a:uFillTx/>
              <a:latin typeface="Calibri Light"/>
              <a:ea typeface="+mn-ea"/>
              <a:cs typeface="Calibri Light"/>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Ligh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Calibri Light"/>
              <a:ea typeface="+mn-ea"/>
              <a:cs typeface="+mn-cs"/>
            </a:endParaRPr>
          </a:p>
        </p:txBody>
      </p:sp>
      <p:sp>
        <p:nvSpPr>
          <p:cNvPr id="29" name="TextBox 28">
            <a:extLst>
              <a:ext uri="{FF2B5EF4-FFF2-40B4-BE49-F238E27FC236}">
                <a16:creationId xmlns:a16="http://schemas.microsoft.com/office/drawing/2014/main" id="{B00B1AFC-7BDC-3E1B-9004-87B77F84A52E}"/>
              </a:ext>
            </a:extLst>
          </p:cNvPr>
          <p:cNvSpPr txBox="1"/>
          <p:nvPr/>
        </p:nvSpPr>
        <p:spPr>
          <a:xfrm>
            <a:off x="213220" y="505617"/>
            <a:ext cx="4206379" cy="95410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800" b="1" dirty="0">
                <a:solidFill>
                  <a:prstClr val="black"/>
                </a:solidFill>
                <a:latin typeface="Calibri Light"/>
              </a:rPr>
              <a:t>Pointers</a:t>
            </a:r>
            <a:r>
              <a:rPr kumimoji="0" lang="en-GB" sz="2800" b="1" i="0" u="none" strike="noStrike" kern="1200" cap="none" spc="0" normalizeH="0" baseline="0" noProof="0" dirty="0">
                <a:ln>
                  <a:noFill/>
                </a:ln>
                <a:solidFill>
                  <a:prstClr val="black"/>
                </a:solidFill>
                <a:effectLst/>
                <a:uLnTx/>
                <a:uFillTx/>
                <a:latin typeface="Calibri Light"/>
                <a:ea typeface="+mn-ea"/>
                <a:cs typeface="+mn-cs"/>
              </a:rPr>
              <a:t> to create a video using Microsoft </a:t>
            </a:r>
            <a:r>
              <a:rPr lang="en-GB" sz="2800" b="1" dirty="0">
                <a:solidFill>
                  <a:prstClr val="black"/>
                </a:solidFill>
                <a:latin typeface="Calibri Light"/>
              </a:rPr>
              <a:t>Stream</a:t>
            </a:r>
            <a:r>
              <a:rPr kumimoji="0" lang="en-GB" sz="2800" b="1" i="0" u="none" strike="noStrike" kern="1200" cap="none" spc="0" normalizeH="0" baseline="0" noProof="0" dirty="0">
                <a:ln>
                  <a:noFill/>
                </a:ln>
                <a:solidFill>
                  <a:prstClr val="black"/>
                </a:solidFill>
                <a:effectLst/>
                <a:uLnTx/>
                <a:uFillTx/>
                <a:latin typeface="Calibri Light"/>
                <a:ea typeface="+mn-ea"/>
                <a:cs typeface="+mn-cs"/>
              </a:rPr>
              <a:t>…</a:t>
            </a:r>
          </a:p>
        </p:txBody>
      </p:sp>
    </p:spTree>
    <p:extLst>
      <p:ext uri="{BB962C8B-B14F-4D97-AF65-F5344CB8AC3E}">
        <p14:creationId xmlns:p14="http://schemas.microsoft.com/office/powerpoint/2010/main" val="2390818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37968-3E3F-C9FE-DCFC-29C1A51FA967}"/>
              </a:ext>
            </a:extLst>
          </p:cNvPr>
          <p:cNvSpPr>
            <a:spLocks noGrp="1"/>
          </p:cNvSpPr>
          <p:nvPr>
            <p:ph type="title"/>
          </p:nvPr>
        </p:nvSpPr>
        <p:spPr/>
        <p:txBody>
          <a:bodyPr/>
          <a:lstStyle/>
          <a:p>
            <a:r>
              <a:rPr lang="en-GB" dirty="0"/>
              <a:t>The process of creating videos on Microsoft Stream</a:t>
            </a:r>
          </a:p>
        </p:txBody>
      </p:sp>
      <p:sp>
        <p:nvSpPr>
          <p:cNvPr id="3" name="Text Placeholder 2">
            <a:extLst>
              <a:ext uri="{FF2B5EF4-FFF2-40B4-BE49-F238E27FC236}">
                <a16:creationId xmlns:a16="http://schemas.microsoft.com/office/drawing/2014/main" id="{A5AB36C1-33A7-1D86-F3D5-FF5827D64B67}"/>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80676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594D643E-0DFE-1F28-B273-C4E3C8CC8EE5}"/>
              </a:ext>
            </a:extLst>
          </p:cNvPr>
          <p:cNvSpPr>
            <a:spLocks noGrp="1"/>
          </p:cNvSpPr>
          <p:nvPr>
            <p:ph type="title"/>
          </p:nvPr>
        </p:nvSpPr>
        <p:spPr>
          <a:xfrm>
            <a:off x="696000" y="79200"/>
            <a:ext cx="10800000" cy="1003916"/>
          </a:xfrm>
        </p:spPr>
        <p:txBody>
          <a:bodyPr/>
          <a:lstStyle/>
          <a:p>
            <a:r>
              <a:rPr lang="en-US" dirty="0"/>
              <a:t>The Hwb</a:t>
            </a:r>
          </a:p>
        </p:txBody>
      </p:sp>
      <p:pic>
        <p:nvPicPr>
          <p:cNvPr id="3" name="Picture 2" descr="A screenshot of a computer&#10;&#10;Description automatically generated">
            <a:extLst>
              <a:ext uri="{FF2B5EF4-FFF2-40B4-BE49-F238E27FC236}">
                <a16:creationId xmlns:a16="http://schemas.microsoft.com/office/drawing/2014/main" id="{13D9BF67-08DC-F504-2A7C-00D220978195}"/>
              </a:ext>
            </a:extLst>
          </p:cNvPr>
          <p:cNvPicPr>
            <a:picLocks noChangeAspect="1"/>
          </p:cNvPicPr>
          <p:nvPr/>
        </p:nvPicPr>
        <p:blipFill>
          <a:blip r:embed="rId2"/>
          <a:stretch>
            <a:fillRect/>
          </a:stretch>
        </p:blipFill>
        <p:spPr>
          <a:xfrm>
            <a:off x="1832543" y="1287312"/>
            <a:ext cx="8526913" cy="4966928"/>
          </a:xfrm>
          <a:prstGeom prst="rect">
            <a:avLst/>
          </a:prstGeom>
          <a:noFill/>
        </p:spPr>
      </p:pic>
      <p:sp>
        <p:nvSpPr>
          <p:cNvPr id="4" name="Rectangle 3">
            <a:extLst>
              <a:ext uri="{FF2B5EF4-FFF2-40B4-BE49-F238E27FC236}">
                <a16:creationId xmlns:a16="http://schemas.microsoft.com/office/drawing/2014/main" id="{5F2F000C-047F-CD40-644C-FCBCAE545720}"/>
              </a:ext>
            </a:extLst>
          </p:cNvPr>
          <p:cNvSpPr/>
          <p:nvPr/>
        </p:nvSpPr>
        <p:spPr>
          <a:xfrm>
            <a:off x="9153345" y="2865767"/>
            <a:ext cx="736121" cy="74187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Lightning Bolt 1" descr="-">
            <a:extLst>
              <a:ext uri="{FF2B5EF4-FFF2-40B4-BE49-F238E27FC236}">
                <a16:creationId xmlns:a16="http://schemas.microsoft.com/office/drawing/2014/main" id="{3EB650A1-CB7F-2468-8FBA-C06BA563A241}"/>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193285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3815E62-5F0A-E3CE-C2FD-581A1EC1653E}"/>
              </a:ext>
            </a:extLst>
          </p:cNvPr>
          <p:cNvSpPr>
            <a:spLocks noGrp="1"/>
          </p:cNvSpPr>
          <p:nvPr>
            <p:ph type="title"/>
          </p:nvPr>
        </p:nvSpPr>
        <p:spPr>
          <a:xfrm>
            <a:off x="696000" y="79200"/>
            <a:ext cx="10800000" cy="1003916"/>
          </a:xfrm>
        </p:spPr>
        <p:txBody>
          <a:bodyPr/>
          <a:lstStyle/>
          <a:p>
            <a:endParaRPr lang="en-US"/>
          </a:p>
        </p:txBody>
      </p:sp>
      <p:pic>
        <p:nvPicPr>
          <p:cNvPr id="3" name="Picture 2" descr="A screenshot of a computer&#10;&#10;Description automatically generated">
            <a:extLst>
              <a:ext uri="{FF2B5EF4-FFF2-40B4-BE49-F238E27FC236}">
                <a16:creationId xmlns:a16="http://schemas.microsoft.com/office/drawing/2014/main" id="{B460A926-21EC-A007-FDD9-38AAA5479856}"/>
              </a:ext>
            </a:extLst>
          </p:cNvPr>
          <p:cNvPicPr>
            <a:picLocks noChangeAspect="1"/>
          </p:cNvPicPr>
          <p:nvPr/>
        </p:nvPicPr>
        <p:blipFill rotWithShape="1">
          <a:blip r:embed="rId3"/>
          <a:srcRect t="1602" r="1" b="25972"/>
          <a:stretch/>
        </p:blipFill>
        <p:spPr>
          <a:xfrm>
            <a:off x="698242" y="1592263"/>
            <a:ext cx="10795518" cy="4574040"/>
          </a:xfrm>
          <a:prstGeom prst="rect">
            <a:avLst/>
          </a:prstGeom>
          <a:noFill/>
        </p:spPr>
      </p:pic>
      <p:sp>
        <p:nvSpPr>
          <p:cNvPr id="4" name="Oval 3">
            <a:extLst>
              <a:ext uri="{FF2B5EF4-FFF2-40B4-BE49-F238E27FC236}">
                <a16:creationId xmlns:a16="http://schemas.microsoft.com/office/drawing/2014/main" id="{7756A91F-D72F-47E7-B14C-F0DBE8C6DC00}"/>
              </a:ext>
            </a:extLst>
          </p:cNvPr>
          <p:cNvSpPr/>
          <p:nvPr/>
        </p:nvSpPr>
        <p:spPr>
          <a:xfrm>
            <a:off x="764875" y="1443487"/>
            <a:ext cx="414068" cy="477329"/>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6225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creenshot of a phone&#10;&#10;Description automatically generated">
            <a:extLst>
              <a:ext uri="{FF2B5EF4-FFF2-40B4-BE49-F238E27FC236}">
                <a16:creationId xmlns:a16="http://schemas.microsoft.com/office/drawing/2014/main" id="{9B6E8A3E-907E-B80A-4EEF-692CD27FBC08}"/>
              </a:ext>
            </a:extLst>
          </p:cNvPr>
          <p:cNvPicPr>
            <a:picLocks noChangeAspect="1"/>
          </p:cNvPicPr>
          <p:nvPr/>
        </p:nvPicPr>
        <p:blipFill>
          <a:blip r:embed="rId2"/>
          <a:stretch>
            <a:fillRect/>
          </a:stretch>
        </p:blipFill>
        <p:spPr>
          <a:xfrm>
            <a:off x="1636713" y="0"/>
            <a:ext cx="2828924" cy="6858000"/>
          </a:xfrm>
          <a:prstGeom prst="rect">
            <a:avLst/>
          </a:prstGeom>
          <a:noFill/>
          <a:ln>
            <a:noFill/>
          </a:ln>
        </p:spPr>
      </p:pic>
      <p:sp>
        <p:nvSpPr>
          <p:cNvPr id="8" name="Title 2">
            <a:extLst>
              <a:ext uri="{FF2B5EF4-FFF2-40B4-BE49-F238E27FC236}">
                <a16:creationId xmlns:a16="http://schemas.microsoft.com/office/drawing/2014/main" id="{E7F6F9B0-43DE-3652-F4E9-6066EBA3D404}"/>
              </a:ext>
            </a:extLst>
          </p:cNvPr>
          <p:cNvSpPr>
            <a:spLocks noGrp="1"/>
          </p:cNvSpPr>
          <p:nvPr>
            <p:ph type="title"/>
          </p:nvPr>
        </p:nvSpPr>
        <p:spPr>
          <a:xfrm>
            <a:off x="6367978" y="2109158"/>
            <a:ext cx="5446198" cy="2977189"/>
          </a:xfrm>
        </p:spPr>
        <p:txBody>
          <a:bodyPr>
            <a:normAutofit fontScale="90000"/>
          </a:bodyPr>
          <a:lstStyle/>
          <a:p>
            <a:r>
              <a:rPr lang="en-US" dirty="0"/>
              <a:t>You can also search or explore your apps if you cannot immediately see Microsoft Stream</a:t>
            </a:r>
          </a:p>
        </p:txBody>
      </p:sp>
      <p:sp>
        <p:nvSpPr>
          <p:cNvPr id="6" name="Rectangle 5">
            <a:extLst>
              <a:ext uri="{FF2B5EF4-FFF2-40B4-BE49-F238E27FC236}">
                <a16:creationId xmlns:a16="http://schemas.microsoft.com/office/drawing/2014/main" id="{816B302A-FFF2-32E5-A279-4965171EC216}"/>
              </a:ext>
            </a:extLst>
          </p:cNvPr>
          <p:cNvSpPr/>
          <p:nvPr/>
        </p:nvSpPr>
        <p:spPr>
          <a:xfrm>
            <a:off x="1880558" y="5543909"/>
            <a:ext cx="989163" cy="47157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083800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13EB0DC-4379-341D-6F9F-82FC04B69A2F}"/>
              </a:ext>
            </a:extLst>
          </p:cNvPr>
          <p:cNvSpPr>
            <a:spLocks noGrp="1"/>
          </p:cNvSpPr>
          <p:nvPr>
            <p:ph type="title"/>
          </p:nvPr>
        </p:nvSpPr>
        <p:spPr>
          <a:xfrm>
            <a:off x="696000" y="79200"/>
            <a:ext cx="10800000" cy="1003916"/>
          </a:xfrm>
        </p:spPr>
        <p:txBody>
          <a:bodyPr/>
          <a:lstStyle/>
          <a:p>
            <a:r>
              <a:rPr lang="en-US" dirty="0"/>
              <a:t>Step 1: Stream home page</a:t>
            </a:r>
          </a:p>
        </p:txBody>
      </p:sp>
      <p:pic>
        <p:nvPicPr>
          <p:cNvPr id="5" name="Picture 4" descr="A screenshot of a computer&#10;&#10;Description automatically generated">
            <a:extLst>
              <a:ext uri="{FF2B5EF4-FFF2-40B4-BE49-F238E27FC236}">
                <a16:creationId xmlns:a16="http://schemas.microsoft.com/office/drawing/2014/main" id="{F1A84203-BFC6-E774-1D44-5828576D35D4}"/>
              </a:ext>
            </a:extLst>
          </p:cNvPr>
          <p:cNvPicPr>
            <a:picLocks noChangeAspect="1"/>
          </p:cNvPicPr>
          <p:nvPr/>
        </p:nvPicPr>
        <p:blipFill rotWithShape="1">
          <a:blip r:embed="rId2"/>
          <a:srcRect t="7892" r="1" b="1"/>
          <a:stretch/>
        </p:blipFill>
        <p:spPr>
          <a:xfrm>
            <a:off x="698242" y="1403230"/>
            <a:ext cx="10795518" cy="4763073"/>
          </a:xfrm>
          <a:prstGeom prst="rect">
            <a:avLst/>
          </a:prstGeom>
          <a:noFill/>
        </p:spPr>
      </p:pic>
      <p:sp>
        <p:nvSpPr>
          <p:cNvPr id="6" name="Rectangle 5">
            <a:extLst>
              <a:ext uri="{FF2B5EF4-FFF2-40B4-BE49-F238E27FC236}">
                <a16:creationId xmlns:a16="http://schemas.microsoft.com/office/drawing/2014/main" id="{43E86D63-2F1A-668B-23A8-9C327FCB4BD8}"/>
              </a:ext>
            </a:extLst>
          </p:cNvPr>
          <p:cNvSpPr/>
          <p:nvPr/>
        </p:nvSpPr>
        <p:spPr>
          <a:xfrm>
            <a:off x="3766868" y="1869057"/>
            <a:ext cx="718868" cy="74762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917448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49A24EB4-1863-2245-68DF-771931F8C4DC}"/>
              </a:ext>
            </a:extLst>
          </p:cNvPr>
          <p:cNvSpPr>
            <a:spLocks noGrp="1"/>
          </p:cNvSpPr>
          <p:nvPr>
            <p:ph type="title"/>
          </p:nvPr>
        </p:nvSpPr>
        <p:spPr>
          <a:xfrm>
            <a:off x="696000" y="79200"/>
            <a:ext cx="10800000" cy="1003916"/>
          </a:xfrm>
        </p:spPr>
        <p:txBody>
          <a:bodyPr/>
          <a:lstStyle/>
          <a:p>
            <a:r>
              <a:rPr lang="en-US" dirty="0"/>
              <a:t>Step 2: Choose camera recording</a:t>
            </a:r>
          </a:p>
        </p:txBody>
      </p:sp>
      <p:pic>
        <p:nvPicPr>
          <p:cNvPr id="3" name="Picture 2" descr="A screen shot of a computer&#10;&#10;Description automatically generated">
            <a:extLst>
              <a:ext uri="{FF2B5EF4-FFF2-40B4-BE49-F238E27FC236}">
                <a16:creationId xmlns:a16="http://schemas.microsoft.com/office/drawing/2014/main" id="{7AF082EB-087A-2E4C-F714-5DD2737BFE86}"/>
              </a:ext>
            </a:extLst>
          </p:cNvPr>
          <p:cNvPicPr>
            <a:picLocks noChangeAspect="1"/>
          </p:cNvPicPr>
          <p:nvPr/>
        </p:nvPicPr>
        <p:blipFill>
          <a:blip r:embed="rId2"/>
          <a:stretch>
            <a:fillRect/>
          </a:stretch>
        </p:blipFill>
        <p:spPr>
          <a:xfrm>
            <a:off x="617890" y="1438275"/>
            <a:ext cx="8924954" cy="4574040"/>
          </a:xfrm>
          <a:prstGeom prst="rect">
            <a:avLst/>
          </a:prstGeom>
          <a:noFill/>
        </p:spPr>
      </p:pic>
      <p:cxnSp>
        <p:nvCxnSpPr>
          <p:cNvPr id="4" name="Straight Arrow Connector 3">
            <a:extLst>
              <a:ext uri="{FF2B5EF4-FFF2-40B4-BE49-F238E27FC236}">
                <a16:creationId xmlns:a16="http://schemas.microsoft.com/office/drawing/2014/main" id="{25BBBBCA-E385-F985-4775-F522B400E094}"/>
              </a:ext>
            </a:extLst>
          </p:cNvPr>
          <p:cNvCxnSpPr>
            <a:cxnSpLocks/>
          </p:cNvCxnSpPr>
          <p:nvPr/>
        </p:nvCxnSpPr>
        <p:spPr>
          <a:xfrm flipV="1">
            <a:off x="4767626" y="2315980"/>
            <a:ext cx="5007303" cy="3184515"/>
          </a:xfrm>
          <a:prstGeom prst="straightConnector1">
            <a:avLst/>
          </a:prstGeom>
          <a:ln w="38100">
            <a:headEnd type="arrow" w="med" len="med"/>
            <a:tailEnd type="none" w="med" len="med"/>
          </a:ln>
        </p:spPr>
        <p:style>
          <a:lnRef idx="2">
            <a:schemeClr val="accent2"/>
          </a:lnRef>
          <a:fillRef idx="0">
            <a:schemeClr val="accent2"/>
          </a:fillRef>
          <a:effectRef idx="1">
            <a:schemeClr val="accent2"/>
          </a:effectRef>
          <a:fontRef idx="minor">
            <a:schemeClr val="tx1"/>
          </a:fontRef>
        </p:style>
      </p:cxnSp>
      <p:sp>
        <p:nvSpPr>
          <p:cNvPr id="7" name="TextBox 6">
            <a:extLst>
              <a:ext uri="{FF2B5EF4-FFF2-40B4-BE49-F238E27FC236}">
                <a16:creationId xmlns:a16="http://schemas.microsoft.com/office/drawing/2014/main" id="{F07F94C9-163C-C048-AC7E-35DFF2969A93}"/>
              </a:ext>
            </a:extLst>
          </p:cNvPr>
          <p:cNvSpPr txBox="1"/>
          <p:nvPr/>
        </p:nvSpPr>
        <p:spPr>
          <a:xfrm>
            <a:off x="9707592" y="1817298"/>
            <a:ext cx="2294627" cy="2031325"/>
          </a:xfrm>
          <a:prstGeom prst="rect">
            <a:avLst/>
          </a:prstGeom>
          <a:noFill/>
        </p:spPr>
        <p:txBody>
          <a:bodyPr wrap="square" rtlCol="0">
            <a:spAutoFit/>
          </a:bodyPr>
          <a:lstStyle/>
          <a:p>
            <a:r>
              <a:rPr lang="en-GB" b="1" i="1" dirty="0"/>
              <a:t>Select camera if you want to record yourself or audio if you want to record just your voice.  The maximum time you can record for is 15 minutes.</a:t>
            </a:r>
          </a:p>
        </p:txBody>
      </p:sp>
      <p:sp>
        <p:nvSpPr>
          <p:cNvPr id="2" name="Oval 1">
            <a:extLst>
              <a:ext uri="{FF2B5EF4-FFF2-40B4-BE49-F238E27FC236}">
                <a16:creationId xmlns:a16="http://schemas.microsoft.com/office/drawing/2014/main" id="{5226A47B-293E-BB86-97F1-E8AD344091F7}"/>
              </a:ext>
            </a:extLst>
          </p:cNvPr>
          <p:cNvSpPr/>
          <p:nvPr/>
        </p:nvSpPr>
        <p:spPr>
          <a:xfrm>
            <a:off x="4842294" y="4848225"/>
            <a:ext cx="476145" cy="495300"/>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5" name="Straight Arrow Connector 4">
            <a:extLst>
              <a:ext uri="{FF2B5EF4-FFF2-40B4-BE49-F238E27FC236}">
                <a16:creationId xmlns:a16="http://schemas.microsoft.com/office/drawing/2014/main" id="{5D79EBB8-542F-8B0B-0489-29D16D24E302}"/>
              </a:ext>
            </a:extLst>
          </p:cNvPr>
          <p:cNvCxnSpPr>
            <a:cxnSpLocks/>
          </p:cNvCxnSpPr>
          <p:nvPr/>
        </p:nvCxnSpPr>
        <p:spPr>
          <a:xfrm flipV="1">
            <a:off x="5385776" y="5095875"/>
            <a:ext cx="4321816" cy="125173"/>
          </a:xfrm>
          <a:prstGeom prst="straightConnector1">
            <a:avLst/>
          </a:prstGeom>
          <a:ln w="38100">
            <a:headEnd type="arrow" w="med" len="med"/>
            <a:tailEnd type="none" w="med" len="med"/>
          </a:ln>
        </p:spPr>
        <p:style>
          <a:lnRef idx="2">
            <a:schemeClr val="accent2"/>
          </a:lnRef>
          <a:fillRef idx="0">
            <a:schemeClr val="accent2"/>
          </a:fillRef>
          <a:effectRef idx="1">
            <a:schemeClr val="accent2"/>
          </a:effectRef>
          <a:fontRef idx="minor">
            <a:schemeClr val="tx1"/>
          </a:fontRef>
        </p:style>
      </p:cxnSp>
      <p:sp>
        <p:nvSpPr>
          <p:cNvPr id="12" name="TextBox 11">
            <a:extLst>
              <a:ext uri="{FF2B5EF4-FFF2-40B4-BE49-F238E27FC236}">
                <a16:creationId xmlns:a16="http://schemas.microsoft.com/office/drawing/2014/main" id="{6843CDD1-A3AB-2F3C-426B-F78B1E2E2FE8}"/>
              </a:ext>
            </a:extLst>
          </p:cNvPr>
          <p:cNvSpPr txBox="1"/>
          <p:nvPr/>
        </p:nvSpPr>
        <p:spPr>
          <a:xfrm>
            <a:off x="9774929" y="4723052"/>
            <a:ext cx="2009775" cy="923330"/>
          </a:xfrm>
          <a:prstGeom prst="rect">
            <a:avLst/>
          </a:prstGeom>
          <a:noFill/>
        </p:spPr>
        <p:txBody>
          <a:bodyPr wrap="square" rtlCol="0">
            <a:spAutoFit/>
          </a:bodyPr>
          <a:lstStyle/>
          <a:p>
            <a:r>
              <a:rPr lang="en-GB" b="1" i="1" dirty="0"/>
              <a:t>When you are ready to record select the microphone button.</a:t>
            </a:r>
          </a:p>
        </p:txBody>
      </p:sp>
    </p:spTree>
    <p:extLst>
      <p:ext uri="{BB962C8B-B14F-4D97-AF65-F5344CB8AC3E}">
        <p14:creationId xmlns:p14="http://schemas.microsoft.com/office/powerpoint/2010/main" val="1004373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9D0D57D-2869-688A-400C-8210AB20BB13}"/>
              </a:ext>
            </a:extLst>
          </p:cNvPr>
          <p:cNvSpPr>
            <a:spLocks noGrp="1"/>
          </p:cNvSpPr>
          <p:nvPr>
            <p:ph type="title"/>
          </p:nvPr>
        </p:nvSpPr>
        <p:spPr>
          <a:xfrm>
            <a:off x="696000" y="79200"/>
            <a:ext cx="10800000" cy="1003916"/>
          </a:xfrm>
        </p:spPr>
        <p:txBody>
          <a:bodyPr/>
          <a:lstStyle/>
          <a:p>
            <a:r>
              <a:rPr lang="en-US" dirty="0"/>
              <a:t>Step 3: Recording in progress</a:t>
            </a:r>
          </a:p>
        </p:txBody>
      </p:sp>
      <p:pic>
        <p:nvPicPr>
          <p:cNvPr id="7" name="Picture 6" descr="A screen shot of a device&#10;&#10;Description automatically generated">
            <a:extLst>
              <a:ext uri="{FF2B5EF4-FFF2-40B4-BE49-F238E27FC236}">
                <a16:creationId xmlns:a16="http://schemas.microsoft.com/office/drawing/2014/main" id="{B1CAA86B-8386-B517-B817-7A6213E4544E}"/>
              </a:ext>
            </a:extLst>
          </p:cNvPr>
          <p:cNvPicPr>
            <a:picLocks noChangeAspect="1"/>
          </p:cNvPicPr>
          <p:nvPr/>
        </p:nvPicPr>
        <p:blipFill>
          <a:blip r:embed="rId2"/>
          <a:stretch>
            <a:fillRect/>
          </a:stretch>
        </p:blipFill>
        <p:spPr>
          <a:xfrm>
            <a:off x="298058" y="1477963"/>
            <a:ext cx="10052835" cy="4574040"/>
          </a:xfrm>
          <a:prstGeom prst="rect">
            <a:avLst/>
          </a:prstGeom>
          <a:noFill/>
        </p:spPr>
      </p:pic>
      <p:sp>
        <p:nvSpPr>
          <p:cNvPr id="8" name="Oval 7">
            <a:extLst>
              <a:ext uri="{FF2B5EF4-FFF2-40B4-BE49-F238E27FC236}">
                <a16:creationId xmlns:a16="http://schemas.microsoft.com/office/drawing/2014/main" id="{5BC1E7E0-D524-1EA9-9B62-DB200AAC7432}"/>
              </a:ext>
            </a:extLst>
          </p:cNvPr>
          <p:cNvSpPr/>
          <p:nvPr/>
        </p:nvSpPr>
        <p:spPr>
          <a:xfrm>
            <a:off x="5038725" y="4791075"/>
            <a:ext cx="571500" cy="588962"/>
          </a:xfrm>
          <a:prstGeom prst="ellipse">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Arrow Connector 8">
            <a:extLst>
              <a:ext uri="{FF2B5EF4-FFF2-40B4-BE49-F238E27FC236}">
                <a16:creationId xmlns:a16="http://schemas.microsoft.com/office/drawing/2014/main" id="{FFECC1B9-5346-C82B-B03F-17A02643AEA0}"/>
              </a:ext>
            </a:extLst>
          </p:cNvPr>
          <p:cNvCxnSpPr>
            <a:cxnSpLocks/>
          </p:cNvCxnSpPr>
          <p:nvPr/>
        </p:nvCxnSpPr>
        <p:spPr>
          <a:xfrm flipV="1">
            <a:off x="5610225" y="1905000"/>
            <a:ext cx="4740667" cy="2934674"/>
          </a:xfrm>
          <a:prstGeom prst="straightConnector1">
            <a:avLst/>
          </a:prstGeom>
          <a:ln w="38100">
            <a:headEnd type="arrow" w="med" len="med"/>
            <a:tailEnd type="none" w="med" len="med"/>
          </a:ln>
        </p:spPr>
        <p:style>
          <a:lnRef idx="2">
            <a:schemeClr val="accent2"/>
          </a:lnRef>
          <a:fillRef idx="0">
            <a:schemeClr val="accent2"/>
          </a:fillRef>
          <a:effectRef idx="1">
            <a:schemeClr val="accent2"/>
          </a:effectRef>
          <a:fontRef idx="minor">
            <a:schemeClr val="tx1"/>
          </a:fontRef>
        </p:style>
      </p:cxnSp>
      <p:sp>
        <p:nvSpPr>
          <p:cNvPr id="13" name="TextBox 12">
            <a:extLst>
              <a:ext uri="{FF2B5EF4-FFF2-40B4-BE49-F238E27FC236}">
                <a16:creationId xmlns:a16="http://schemas.microsoft.com/office/drawing/2014/main" id="{AA13D5D5-094E-762D-0EDB-0A29B8A7D18C}"/>
              </a:ext>
            </a:extLst>
          </p:cNvPr>
          <p:cNvSpPr txBox="1"/>
          <p:nvPr/>
        </p:nvSpPr>
        <p:spPr>
          <a:xfrm>
            <a:off x="10284217" y="1477963"/>
            <a:ext cx="1609725" cy="1477328"/>
          </a:xfrm>
          <a:prstGeom prst="rect">
            <a:avLst/>
          </a:prstGeom>
          <a:noFill/>
        </p:spPr>
        <p:txBody>
          <a:bodyPr wrap="square" rtlCol="0">
            <a:spAutoFit/>
          </a:bodyPr>
          <a:lstStyle/>
          <a:p>
            <a:r>
              <a:rPr lang="en-GB" b="1" i="1" dirty="0"/>
              <a:t>When you are ready to stop the recording press the red button.</a:t>
            </a:r>
          </a:p>
        </p:txBody>
      </p:sp>
      <p:cxnSp>
        <p:nvCxnSpPr>
          <p:cNvPr id="14" name="Straight Arrow Connector 13">
            <a:extLst>
              <a:ext uri="{FF2B5EF4-FFF2-40B4-BE49-F238E27FC236}">
                <a16:creationId xmlns:a16="http://schemas.microsoft.com/office/drawing/2014/main" id="{D09314D1-15E2-2091-3D1D-868A936671A1}"/>
              </a:ext>
            </a:extLst>
          </p:cNvPr>
          <p:cNvCxnSpPr>
            <a:cxnSpLocks/>
          </p:cNvCxnSpPr>
          <p:nvPr/>
        </p:nvCxnSpPr>
        <p:spPr>
          <a:xfrm flipV="1">
            <a:off x="10284217" y="5451166"/>
            <a:ext cx="717158" cy="140009"/>
          </a:xfrm>
          <a:prstGeom prst="straightConnector1">
            <a:avLst/>
          </a:prstGeom>
          <a:ln w="38100">
            <a:headEnd type="arrow" w="med" len="med"/>
            <a:tailEnd type="none" w="med" len="med"/>
          </a:ln>
        </p:spPr>
        <p:style>
          <a:lnRef idx="2">
            <a:schemeClr val="accent2"/>
          </a:lnRef>
          <a:fillRef idx="0">
            <a:schemeClr val="accent2"/>
          </a:fillRef>
          <a:effectRef idx="1">
            <a:schemeClr val="accent2"/>
          </a:effectRef>
          <a:fontRef idx="minor">
            <a:schemeClr val="tx1"/>
          </a:fontRef>
        </p:style>
      </p:cxnSp>
      <p:sp>
        <p:nvSpPr>
          <p:cNvPr id="18" name="TextBox 17">
            <a:extLst>
              <a:ext uri="{FF2B5EF4-FFF2-40B4-BE49-F238E27FC236}">
                <a16:creationId xmlns:a16="http://schemas.microsoft.com/office/drawing/2014/main" id="{8A1CC29C-01DF-D76B-A8DE-F167BC1AB6BE}"/>
              </a:ext>
            </a:extLst>
          </p:cNvPr>
          <p:cNvSpPr txBox="1"/>
          <p:nvPr/>
        </p:nvSpPr>
        <p:spPr>
          <a:xfrm>
            <a:off x="10420350" y="4250837"/>
            <a:ext cx="1676400" cy="1200329"/>
          </a:xfrm>
          <a:prstGeom prst="rect">
            <a:avLst/>
          </a:prstGeom>
          <a:noFill/>
        </p:spPr>
        <p:txBody>
          <a:bodyPr wrap="square" rtlCol="0">
            <a:spAutoFit/>
          </a:bodyPr>
          <a:lstStyle/>
          <a:p>
            <a:r>
              <a:rPr lang="en-GB" b="1" i="1" dirty="0"/>
              <a:t>Select review to edit your video on the next screen.</a:t>
            </a:r>
          </a:p>
        </p:txBody>
      </p:sp>
    </p:spTree>
    <p:extLst>
      <p:ext uri="{BB962C8B-B14F-4D97-AF65-F5344CB8AC3E}">
        <p14:creationId xmlns:p14="http://schemas.microsoft.com/office/powerpoint/2010/main" val="41505561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CA7167C6-2B3C-6960-3A23-B272C47961B1}"/>
              </a:ext>
            </a:extLst>
          </p:cNvPr>
          <p:cNvSpPr>
            <a:spLocks noGrp="1"/>
          </p:cNvSpPr>
          <p:nvPr>
            <p:ph type="title"/>
          </p:nvPr>
        </p:nvSpPr>
        <p:spPr>
          <a:xfrm>
            <a:off x="696000" y="79200"/>
            <a:ext cx="10800000" cy="1003916"/>
          </a:xfrm>
        </p:spPr>
        <p:txBody>
          <a:bodyPr/>
          <a:lstStyle/>
          <a:p>
            <a:r>
              <a:rPr lang="en-US" dirty="0"/>
              <a:t>Step 4: Editing your video</a:t>
            </a:r>
          </a:p>
        </p:txBody>
      </p:sp>
      <p:pic>
        <p:nvPicPr>
          <p:cNvPr id="6" name="Picture 5">
            <a:extLst>
              <a:ext uri="{FF2B5EF4-FFF2-40B4-BE49-F238E27FC236}">
                <a16:creationId xmlns:a16="http://schemas.microsoft.com/office/drawing/2014/main" id="{966D83DA-7146-8F8B-55C0-05A9EA392EDD}"/>
              </a:ext>
            </a:extLst>
          </p:cNvPr>
          <p:cNvPicPr>
            <a:picLocks noChangeAspect="1"/>
          </p:cNvPicPr>
          <p:nvPr/>
        </p:nvPicPr>
        <p:blipFill rotWithShape="1">
          <a:blip r:embed="rId2"/>
          <a:srcRect t="1150"/>
          <a:stretch/>
        </p:blipFill>
        <p:spPr>
          <a:xfrm>
            <a:off x="766762" y="1281436"/>
            <a:ext cx="10729238" cy="5005643"/>
          </a:xfrm>
          <a:prstGeom prst="rect">
            <a:avLst/>
          </a:prstGeom>
        </p:spPr>
      </p:pic>
      <p:sp>
        <p:nvSpPr>
          <p:cNvPr id="7" name="Oval 6">
            <a:extLst>
              <a:ext uri="{FF2B5EF4-FFF2-40B4-BE49-F238E27FC236}">
                <a16:creationId xmlns:a16="http://schemas.microsoft.com/office/drawing/2014/main" id="{0F045454-57DD-308B-5619-5A3D6BC5CD48}"/>
              </a:ext>
            </a:extLst>
          </p:cNvPr>
          <p:cNvSpPr/>
          <p:nvPr/>
        </p:nvSpPr>
        <p:spPr>
          <a:xfrm>
            <a:off x="4705349" y="5838825"/>
            <a:ext cx="619125" cy="44825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18DC92BD-629B-489C-C301-CBFDF5A2DD36}"/>
              </a:ext>
            </a:extLst>
          </p:cNvPr>
          <p:cNvSpPr/>
          <p:nvPr/>
        </p:nvSpPr>
        <p:spPr>
          <a:xfrm>
            <a:off x="5867399" y="5819775"/>
            <a:ext cx="790576" cy="44825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5B2CE3FE-4FCE-C72F-E73B-9FDC63446651}"/>
              </a:ext>
            </a:extLst>
          </p:cNvPr>
          <p:cNvSpPr/>
          <p:nvPr/>
        </p:nvSpPr>
        <p:spPr>
          <a:xfrm>
            <a:off x="6657975" y="5815302"/>
            <a:ext cx="790576" cy="448254"/>
          </a:xfrm>
          <a:prstGeom prst="ellipse">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Arrow Connector 10">
            <a:extLst>
              <a:ext uri="{FF2B5EF4-FFF2-40B4-BE49-F238E27FC236}">
                <a16:creationId xmlns:a16="http://schemas.microsoft.com/office/drawing/2014/main" id="{EA8F2939-0929-01AD-25A2-0268D41ECD60}"/>
              </a:ext>
            </a:extLst>
          </p:cNvPr>
          <p:cNvCxnSpPr>
            <a:cxnSpLocks/>
          </p:cNvCxnSpPr>
          <p:nvPr/>
        </p:nvCxnSpPr>
        <p:spPr>
          <a:xfrm flipV="1">
            <a:off x="7277100" y="2743200"/>
            <a:ext cx="2228850" cy="2873782"/>
          </a:xfrm>
          <a:prstGeom prst="straightConnector1">
            <a:avLst/>
          </a:prstGeom>
          <a:ln w="38100">
            <a:headEnd type="arrow" w="med" len="med"/>
            <a:tailEnd type="none" w="med" len="med"/>
          </a:ln>
        </p:spPr>
        <p:style>
          <a:lnRef idx="2">
            <a:schemeClr val="accent2"/>
          </a:lnRef>
          <a:fillRef idx="0">
            <a:schemeClr val="accent2"/>
          </a:fillRef>
          <a:effectRef idx="1">
            <a:schemeClr val="accent2"/>
          </a:effectRef>
          <a:fontRef idx="minor">
            <a:schemeClr val="tx1"/>
          </a:fontRef>
        </p:style>
      </p:cxnSp>
      <p:sp>
        <p:nvSpPr>
          <p:cNvPr id="13" name="TextBox 12">
            <a:extLst>
              <a:ext uri="{FF2B5EF4-FFF2-40B4-BE49-F238E27FC236}">
                <a16:creationId xmlns:a16="http://schemas.microsoft.com/office/drawing/2014/main" id="{B1B1DB0B-C363-3D8A-D34A-D2570AE61BA2}"/>
              </a:ext>
            </a:extLst>
          </p:cNvPr>
          <p:cNvSpPr txBox="1"/>
          <p:nvPr/>
        </p:nvSpPr>
        <p:spPr>
          <a:xfrm>
            <a:off x="9220200" y="2373868"/>
            <a:ext cx="1724025" cy="369332"/>
          </a:xfrm>
          <a:prstGeom prst="rect">
            <a:avLst/>
          </a:prstGeom>
          <a:noFill/>
        </p:spPr>
        <p:txBody>
          <a:bodyPr wrap="square" rtlCol="0">
            <a:spAutoFit/>
          </a:bodyPr>
          <a:lstStyle/>
          <a:p>
            <a:r>
              <a:rPr lang="en-GB" dirty="0">
                <a:solidFill>
                  <a:schemeClr val="bg1"/>
                </a:solidFill>
              </a:rPr>
              <a:t>Edit your video </a:t>
            </a:r>
          </a:p>
        </p:txBody>
      </p:sp>
    </p:spTree>
    <p:extLst>
      <p:ext uri="{BB962C8B-B14F-4D97-AF65-F5344CB8AC3E}">
        <p14:creationId xmlns:p14="http://schemas.microsoft.com/office/powerpoint/2010/main" val="4112077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7B003-E633-3ACF-8A76-963E5B5454E7}"/>
              </a:ext>
            </a:extLst>
          </p:cNvPr>
          <p:cNvSpPr>
            <a:spLocks noGrp="1"/>
          </p:cNvSpPr>
          <p:nvPr>
            <p:ph type="title"/>
          </p:nvPr>
        </p:nvSpPr>
        <p:spPr/>
        <p:txBody>
          <a:bodyPr/>
          <a:lstStyle/>
          <a:p>
            <a:r>
              <a:rPr lang="en-GB" dirty="0"/>
              <a:t>When you delete a video clip</a:t>
            </a:r>
          </a:p>
        </p:txBody>
      </p:sp>
      <p:pic>
        <p:nvPicPr>
          <p:cNvPr id="5" name="Picture 4">
            <a:extLst>
              <a:ext uri="{FF2B5EF4-FFF2-40B4-BE49-F238E27FC236}">
                <a16:creationId xmlns:a16="http://schemas.microsoft.com/office/drawing/2014/main" id="{B616D1EC-91B3-10C2-8480-9FD75C352C95}"/>
              </a:ext>
            </a:extLst>
          </p:cNvPr>
          <p:cNvPicPr>
            <a:picLocks noChangeAspect="1"/>
          </p:cNvPicPr>
          <p:nvPr/>
        </p:nvPicPr>
        <p:blipFill>
          <a:blip r:embed="rId3"/>
          <a:stretch>
            <a:fillRect/>
          </a:stretch>
        </p:blipFill>
        <p:spPr>
          <a:xfrm>
            <a:off x="2209898" y="1356820"/>
            <a:ext cx="7772204" cy="4789846"/>
          </a:xfrm>
          <a:prstGeom prst="rect">
            <a:avLst/>
          </a:prstGeom>
        </p:spPr>
      </p:pic>
    </p:spTree>
    <p:extLst>
      <p:ext uri="{BB962C8B-B14F-4D97-AF65-F5344CB8AC3E}">
        <p14:creationId xmlns:p14="http://schemas.microsoft.com/office/powerpoint/2010/main" val="24160940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858A3-2413-583E-C66F-DE5C5EB1B944}"/>
              </a:ext>
            </a:extLst>
          </p:cNvPr>
          <p:cNvSpPr>
            <a:spLocks noGrp="1"/>
          </p:cNvSpPr>
          <p:nvPr>
            <p:ph type="title"/>
          </p:nvPr>
        </p:nvSpPr>
        <p:spPr/>
        <p:txBody>
          <a:bodyPr/>
          <a:lstStyle/>
          <a:p>
            <a:r>
              <a:rPr lang="en-GB" dirty="0"/>
              <a:t>Share your screen</a:t>
            </a:r>
          </a:p>
        </p:txBody>
      </p:sp>
      <p:pic>
        <p:nvPicPr>
          <p:cNvPr id="5" name="Picture 4">
            <a:extLst>
              <a:ext uri="{FF2B5EF4-FFF2-40B4-BE49-F238E27FC236}">
                <a16:creationId xmlns:a16="http://schemas.microsoft.com/office/drawing/2014/main" id="{9123DA16-D744-9FEC-2C00-A3D09CB16983}"/>
              </a:ext>
            </a:extLst>
          </p:cNvPr>
          <p:cNvPicPr>
            <a:picLocks noChangeAspect="1"/>
          </p:cNvPicPr>
          <p:nvPr/>
        </p:nvPicPr>
        <p:blipFill>
          <a:blip r:embed="rId2"/>
          <a:stretch>
            <a:fillRect/>
          </a:stretch>
        </p:blipFill>
        <p:spPr>
          <a:xfrm>
            <a:off x="1049311" y="1313829"/>
            <a:ext cx="9538741" cy="4906055"/>
          </a:xfrm>
          <a:prstGeom prst="rect">
            <a:avLst/>
          </a:prstGeom>
        </p:spPr>
      </p:pic>
      <p:sp>
        <p:nvSpPr>
          <p:cNvPr id="6" name="Rectangle 5">
            <a:extLst>
              <a:ext uri="{FF2B5EF4-FFF2-40B4-BE49-F238E27FC236}">
                <a16:creationId xmlns:a16="http://schemas.microsoft.com/office/drawing/2014/main" id="{398C7C73-C8D3-4A89-B4C0-EDB00851F835}"/>
              </a:ext>
            </a:extLst>
          </p:cNvPr>
          <p:cNvSpPr/>
          <p:nvPr/>
        </p:nvSpPr>
        <p:spPr>
          <a:xfrm>
            <a:off x="5085412" y="5036694"/>
            <a:ext cx="445957" cy="419725"/>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867095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FBB56-053D-B71B-47D2-4403CDFB6F15}"/>
              </a:ext>
            </a:extLst>
          </p:cNvPr>
          <p:cNvSpPr>
            <a:spLocks noGrp="1"/>
          </p:cNvSpPr>
          <p:nvPr>
            <p:ph type="title"/>
          </p:nvPr>
        </p:nvSpPr>
        <p:spPr/>
        <p:txBody>
          <a:bodyPr/>
          <a:lstStyle/>
          <a:p>
            <a:r>
              <a:rPr lang="en-GB" dirty="0"/>
              <a:t>Click on select a screen to record</a:t>
            </a:r>
          </a:p>
        </p:txBody>
      </p:sp>
      <p:pic>
        <p:nvPicPr>
          <p:cNvPr id="5" name="Picture 4">
            <a:extLst>
              <a:ext uri="{FF2B5EF4-FFF2-40B4-BE49-F238E27FC236}">
                <a16:creationId xmlns:a16="http://schemas.microsoft.com/office/drawing/2014/main" id="{28B3DE16-0A32-F2C1-1267-E5301E076753}"/>
              </a:ext>
            </a:extLst>
          </p:cNvPr>
          <p:cNvPicPr>
            <a:picLocks noChangeAspect="1"/>
          </p:cNvPicPr>
          <p:nvPr/>
        </p:nvPicPr>
        <p:blipFill>
          <a:blip r:embed="rId2"/>
          <a:stretch>
            <a:fillRect/>
          </a:stretch>
        </p:blipFill>
        <p:spPr>
          <a:xfrm>
            <a:off x="175743" y="2360873"/>
            <a:ext cx="5325647" cy="3833384"/>
          </a:xfrm>
          <a:prstGeom prst="rect">
            <a:avLst/>
          </a:prstGeom>
        </p:spPr>
      </p:pic>
      <p:pic>
        <p:nvPicPr>
          <p:cNvPr id="7" name="Picture 6">
            <a:extLst>
              <a:ext uri="{FF2B5EF4-FFF2-40B4-BE49-F238E27FC236}">
                <a16:creationId xmlns:a16="http://schemas.microsoft.com/office/drawing/2014/main" id="{AF17850B-3F28-D2B7-1995-0E2EE23324D7}"/>
              </a:ext>
            </a:extLst>
          </p:cNvPr>
          <p:cNvPicPr>
            <a:picLocks noChangeAspect="1"/>
          </p:cNvPicPr>
          <p:nvPr/>
        </p:nvPicPr>
        <p:blipFill>
          <a:blip r:embed="rId3"/>
          <a:stretch>
            <a:fillRect/>
          </a:stretch>
        </p:blipFill>
        <p:spPr>
          <a:xfrm>
            <a:off x="7439972" y="1979970"/>
            <a:ext cx="3607779" cy="4261914"/>
          </a:xfrm>
          <a:prstGeom prst="rect">
            <a:avLst/>
          </a:prstGeom>
        </p:spPr>
      </p:pic>
      <p:sp>
        <p:nvSpPr>
          <p:cNvPr id="8" name="TextBox 7">
            <a:extLst>
              <a:ext uri="{FF2B5EF4-FFF2-40B4-BE49-F238E27FC236}">
                <a16:creationId xmlns:a16="http://schemas.microsoft.com/office/drawing/2014/main" id="{071D28BE-C818-F6A1-B1C5-AF66FAF25B82}"/>
              </a:ext>
            </a:extLst>
          </p:cNvPr>
          <p:cNvSpPr txBox="1"/>
          <p:nvPr/>
        </p:nvSpPr>
        <p:spPr>
          <a:xfrm>
            <a:off x="247337" y="1520745"/>
            <a:ext cx="10508105" cy="461665"/>
          </a:xfrm>
          <a:prstGeom prst="rect">
            <a:avLst/>
          </a:prstGeom>
          <a:noFill/>
        </p:spPr>
        <p:txBody>
          <a:bodyPr wrap="square" rtlCol="0">
            <a:spAutoFit/>
          </a:bodyPr>
          <a:lstStyle/>
          <a:p>
            <a:pPr algn="ctr"/>
            <a:r>
              <a:rPr lang="en-GB" sz="2400" b="1" dirty="0"/>
              <a:t>Make sure you have your presentation open in the background</a:t>
            </a:r>
          </a:p>
        </p:txBody>
      </p:sp>
      <p:sp>
        <p:nvSpPr>
          <p:cNvPr id="9" name="Rectangle 8">
            <a:extLst>
              <a:ext uri="{FF2B5EF4-FFF2-40B4-BE49-F238E27FC236}">
                <a16:creationId xmlns:a16="http://schemas.microsoft.com/office/drawing/2014/main" id="{27D3939B-DE69-F8F0-841A-C33F8541CA55}"/>
              </a:ext>
            </a:extLst>
          </p:cNvPr>
          <p:cNvSpPr/>
          <p:nvPr/>
        </p:nvSpPr>
        <p:spPr>
          <a:xfrm>
            <a:off x="9121515" y="2548328"/>
            <a:ext cx="517160" cy="224852"/>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90567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BC034-1248-4A37-9C1E-7D984E361CAC}"/>
              </a:ext>
            </a:extLst>
          </p:cNvPr>
          <p:cNvSpPr>
            <a:spLocks noGrp="1"/>
          </p:cNvSpPr>
          <p:nvPr>
            <p:ph type="title"/>
          </p:nvPr>
        </p:nvSpPr>
        <p:spPr/>
        <p:txBody>
          <a:bodyPr/>
          <a:lstStyle/>
          <a:p>
            <a:r>
              <a:rPr lang="en-GB" dirty="0"/>
              <a:t>Select your PPT presentation</a:t>
            </a:r>
          </a:p>
        </p:txBody>
      </p:sp>
      <p:sp>
        <p:nvSpPr>
          <p:cNvPr id="6" name="TextBox 5">
            <a:extLst>
              <a:ext uri="{FF2B5EF4-FFF2-40B4-BE49-F238E27FC236}">
                <a16:creationId xmlns:a16="http://schemas.microsoft.com/office/drawing/2014/main" id="{F50050A3-7184-FB00-4F8C-7A2F7AAFDB82}"/>
              </a:ext>
            </a:extLst>
          </p:cNvPr>
          <p:cNvSpPr txBox="1"/>
          <p:nvPr/>
        </p:nvSpPr>
        <p:spPr>
          <a:xfrm>
            <a:off x="607102" y="1708878"/>
            <a:ext cx="10888898" cy="2308324"/>
          </a:xfrm>
          <a:prstGeom prst="rect">
            <a:avLst/>
          </a:prstGeom>
          <a:noFill/>
        </p:spPr>
        <p:txBody>
          <a:bodyPr wrap="square" rtlCol="0">
            <a:spAutoFit/>
          </a:bodyPr>
          <a:lstStyle/>
          <a:p>
            <a:pPr marL="342900" indent="-342900">
              <a:buFont typeface="Arial" panose="020B0604020202020204" pitchFamily="34" charset="0"/>
              <a:buChar char="•"/>
            </a:pPr>
            <a:r>
              <a:rPr lang="en-GB" sz="2400" b="1" dirty="0"/>
              <a:t>The screen recording will start as soon as you select your PPT presentation so you can navigate to slideshow and select from beginning.  Then talk through your slides using the right arrow key on the keyboard to move to the next slide.  Press </a:t>
            </a:r>
            <a:r>
              <a:rPr lang="en-GB" sz="2400" b="1" i="1" dirty="0"/>
              <a:t>stop sharing </a:t>
            </a:r>
            <a:r>
              <a:rPr lang="en-GB" sz="2400" b="1" dirty="0"/>
              <a:t>down the bottom of the screen when you have come to the end of the presentation.</a:t>
            </a:r>
          </a:p>
          <a:p>
            <a:endParaRPr lang="en-GB" sz="2400" b="1" dirty="0"/>
          </a:p>
          <a:p>
            <a:pPr marL="342900" indent="-342900">
              <a:buFont typeface="Arial" panose="020B0604020202020204" pitchFamily="34" charset="0"/>
              <a:buChar char="•"/>
            </a:pPr>
            <a:r>
              <a:rPr lang="en-GB" sz="2400" b="1" dirty="0"/>
              <a:t>This will take you back to Stream.</a:t>
            </a:r>
          </a:p>
        </p:txBody>
      </p:sp>
    </p:spTree>
    <p:extLst>
      <p:ext uri="{BB962C8B-B14F-4D97-AF65-F5344CB8AC3E}">
        <p14:creationId xmlns:p14="http://schemas.microsoft.com/office/powerpoint/2010/main" val="39156654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3B1BC2FC-9534-2BF1-F78D-CDD149A9A757}"/>
              </a:ext>
            </a:extLst>
          </p:cNvPr>
          <p:cNvSpPr>
            <a:spLocks noGrp="1"/>
          </p:cNvSpPr>
          <p:nvPr>
            <p:ph type="title"/>
          </p:nvPr>
        </p:nvSpPr>
        <p:spPr>
          <a:xfrm>
            <a:off x="-556875" y="145875"/>
            <a:ext cx="13305750" cy="1003916"/>
          </a:xfrm>
        </p:spPr>
        <p:txBody>
          <a:bodyPr>
            <a:normAutofit/>
          </a:bodyPr>
          <a:lstStyle/>
          <a:p>
            <a:r>
              <a:rPr lang="en-US" sz="3200" dirty="0"/>
              <a:t>Step 5: Click ‘finish’ when you are done creating your video</a:t>
            </a:r>
          </a:p>
        </p:txBody>
      </p:sp>
      <p:pic>
        <p:nvPicPr>
          <p:cNvPr id="5" name="Picture 4" descr="A screenshot of a video&#10;&#10;Description automatically generated">
            <a:extLst>
              <a:ext uri="{FF2B5EF4-FFF2-40B4-BE49-F238E27FC236}">
                <a16:creationId xmlns:a16="http://schemas.microsoft.com/office/drawing/2014/main" id="{4A97999A-EFB0-28B4-D9E1-542D0BB6D978}"/>
              </a:ext>
            </a:extLst>
          </p:cNvPr>
          <p:cNvPicPr>
            <a:picLocks noChangeAspect="1"/>
          </p:cNvPicPr>
          <p:nvPr/>
        </p:nvPicPr>
        <p:blipFill>
          <a:blip r:embed="rId2"/>
          <a:stretch>
            <a:fillRect/>
          </a:stretch>
        </p:blipFill>
        <p:spPr>
          <a:xfrm>
            <a:off x="811130" y="1525588"/>
            <a:ext cx="9579141" cy="4574040"/>
          </a:xfrm>
          <a:prstGeom prst="rect">
            <a:avLst/>
          </a:prstGeom>
          <a:noFill/>
        </p:spPr>
      </p:pic>
    </p:spTree>
    <p:extLst>
      <p:ext uri="{BB962C8B-B14F-4D97-AF65-F5344CB8AC3E}">
        <p14:creationId xmlns:p14="http://schemas.microsoft.com/office/powerpoint/2010/main" val="17347110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screenshot of a screen&#10;&#10;Description automatically generated">
            <a:extLst>
              <a:ext uri="{FF2B5EF4-FFF2-40B4-BE49-F238E27FC236}">
                <a16:creationId xmlns:a16="http://schemas.microsoft.com/office/drawing/2014/main" id="{3D33AD8D-01FC-CCF7-4F30-EA466F935E6C}"/>
              </a:ext>
            </a:extLst>
          </p:cNvPr>
          <p:cNvPicPr>
            <a:picLocks noChangeAspect="1"/>
          </p:cNvPicPr>
          <p:nvPr/>
        </p:nvPicPr>
        <p:blipFill>
          <a:blip r:embed="rId2"/>
          <a:stretch>
            <a:fillRect/>
          </a:stretch>
        </p:blipFill>
        <p:spPr>
          <a:xfrm>
            <a:off x="822325" y="0"/>
            <a:ext cx="4457700" cy="6858000"/>
          </a:xfrm>
          <a:prstGeom prst="rect">
            <a:avLst/>
          </a:prstGeom>
          <a:noFill/>
          <a:ln>
            <a:noFill/>
          </a:ln>
        </p:spPr>
      </p:pic>
      <p:sp>
        <p:nvSpPr>
          <p:cNvPr id="10" name="Title 2">
            <a:extLst>
              <a:ext uri="{FF2B5EF4-FFF2-40B4-BE49-F238E27FC236}">
                <a16:creationId xmlns:a16="http://schemas.microsoft.com/office/drawing/2014/main" id="{E9275B1B-FEC0-5063-AFD8-EB46AD13CB61}"/>
              </a:ext>
            </a:extLst>
          </p:cNvPr>
          <p:cNvSpPr>
            <a:spLocks noGrp="1"/>
          </p:cNvSpPr>
          <p:nvPr>
            <p:ph type="title"/>
          </p:nvPr>
        </p:nvSpPr>
        <p:spPr>
          <a:xfrm>
            <a:off x="6367978" y="2109158"/>
            <a:ext cx="5446198" cy="2977189"/>
          </a:xfrm>
        </p:spPr>
        <p:txBody>
          <a:bodyPr/>
          <a:lstStyle/>
          <a:p>
            <a:r>
              <a:rPr lang="en-US" dirty="0"/>
              <a:t>You can check the video settings</a:t>
            </a:r>
          </a:p>
        </p:txBody>
      </p:sp>
    </p:spTree>
    <p:extLst>
      <p:ext uri="{BB962C8B-B14F-4D97-AF65-F5344CB8AC3E}">
        <p14:creationId xmlns:p14="http://schemas.microsoft.com/office/powerpoint/2010/main" val="6940910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6695A-69FD-716C-BA8F-FB3F1456F541}"/>
              </a:ext>
            </a:extLst>
          </p:cNvPr>
          <p:cNvSpPr>
            <a:spLocks noGrp="1"/>
          </p:cNvSpPr>
          <p:nvPr>
            <p:ph type="title"/>
          </p:nvPr>
        </p:nvSpPr>
        <p:spPr/>
        <p:txBody>
          <a:bodyPr/>
          <a:lstStyle/>
          <a:p>
            <a:r>
              <a:rPr lang="en-GB" dirty="0"/>
              <a:t>Captions</a:t>
            </a:r>
          </a:p>
        </p:txBody>
      </p:sp>
      <p:pic>
        <p:nvPicPr>
          <p:cNvPr id="5" name="Content Placeholder 4">
            <a:extLst>
              <a:ext uri="{FF2B5EF4-FFF2-40B4-BE49-F238E27FC236}">
                <a16:creationId xmlns:a16="http://schemas.microsoft.com/office/drawing/2014/main" id="{ACE47B68-8D0C-2EC4-0BE9-F2F6DBDA5C4E}"/>
              </a:ext>
            </a:extLst>
          </p:cNvPr>
          <p:cNvPicPr>
            <a:picLocks noGrp="1" noChangeAspect="1"/>
          </p:cNvPicPr>
          <p:nvPr>
            <p:ph sz="quarter" idx="10"/>
          </p:nvPr>
        </p:nvPicPr>
        <p:blipFill>
          <a:blip r:embed="rId2"/>
          <a:stretch>
            <a:fillRect/>
          </a:stretch>
        </p:blipFill>
        <p:spPr>
          <a:xfrm>
            <a:off x="958091" y="1592263"/>
            <a:ext cx="10275817" cy="4573587"/>
          </a:xfrm>
        </p:spPr>
      </p:pic>
    </p:spTree>
    <p:extLst>
      <p:ext uri="{BB962C8B-B14F-4D97-AF65-F5344CB8AC3E}">
        <p14:creationId xmlns:p14="http://schemas.microsoft.com/office/powerpoint/2010/main" val="268387755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49935-7B73-A12B-1CD9-7ACAFE5FA98E}"/>
              </a:ext>
            </a:extLst>
          </p:cNvPr>
          <p:cNvSpPr>
            <a:spLocks noGrp="1"/>
          </p:cNvSpPr>
          <p:nvPr>
            <p:ph type="title"/>
          </p:nvPr>
        </p:nvSpPr>
        <p:spPr/>
        <p:txBody>
          <a:bodyPr/>
          <a:lstStyle/>
          <a:p>
            <a:r>
              <a:rPr lang="en-GB" dirty="0"/>
              <a:t>Step 6: Share your video presentation</a:t>
            </a:r>
          </a:p>
        </p:txBody>
      </p:sp>
      <p:sp>
        <p:nvSpPr>
          <p:cNvPr id="3" name="Content Placeholder 2">
            <a:extLst>
              <a:ext uri="{FF2B5EF4-FFF2-40B4-BE49-F238E27FC236}">
                <a16:creationId xmlns:a16="http://schemas.microsoft.com/office/drawing/2014/main" id="{9816C077-FCB3-7834-934E-2167D3934F2B}"/>
              </a:ext>
            </a:extLst>
          </p:cNvPr>
          <p:cNvSpPr>
            <a:spLocks noGrp="1"/>
          </p:cNvSpPr>
          <p:nvPr>
            <p:ph sz="quarter" idx="10"/>
          </p:nvPr>
        </p:nvSpPr>
        <p:spPr>
          <a:xfrm>
            <a:off x="479167" y="1470440"/>
            <a:ext cx="10795518" cy="4574040"/>
          </a:xfrm>
        </p:spPr>
        <p:txBody>
          <a:bodyPr/>
          <a:lstStyle/>
          <a:p>
            <a:r>
              <a:rPr lang="en-GB" dirty="0"/>
              <a:t>You can share your video presentation with your lecturer once it is finished and you are happy with your result.</a:t>
            </a:r>
          </a:p>
          <a:p>
            <a:r>
              <a:rPr lang="en-GB" dirty="0"/>
              <a:t>Just click on the share button.</a:t>
            </a:r>
          </a:p>
          <a:p>
            <a:r>
              <a:rPr lang="en-GB" dirty="0"/>
              <a:t>Then select‘ share’, where you can add your lecturers’</a:t>
            </a:r>
          </a:p>
          <a:p>
            <a:pPr marL="0" indent="0">
              <a:buNone/>
            </a:pPr>
            <a:r>
              <a:rPr lang="en-GB" dirty="0"/>
              <a:t>email address.</a:t>
            </a:r>
          </a:p>
          <a:p>
            <a:pPr marL="0" indent="0">
              <a:buNone/>
            </a:pPr>
            <a:endParaRPr lang="en-GB" dirty="0"/>
          </a:p>
        </p:txBody>
      </p:sp>
      <p:pic>
        <p:nvPicPr>
          <p:cNvPr id="5" name="Picture 4">
            <a:extLst>
              <a:ext uri="{FF2B5EF4-FFF2-40B4-BE49-F238E27FC236}">
                <a16:creationId xmlns:a16="http://schemas.microsoft.com/office/drawing/2014/main" id="{6A6F4844-AA7F-2DFB-9C10-C06D4CAE0D7B}"/>
              </a:ext>
            </a:extLst>
          </p:cNvPr>
          <p:cNvPicPr>
            <a:picLocks noChangeAspect="1"/>
          </p:cNvPicPr>
          <p:nvPr/>
        </p:nvPicPr>
        <p:blipFill>
          <a:blip r:embed="rId2"/>
          <a:stretch>
            <a:fillRect/>
          </a:stretch>
        </p:blipFill>
        <p:spPr>
          <a:xfrm>
            <a:off x="8934276" y="2176310"/>
            <a:ext cx="2524477" cy="2181529"/>
          </a:xfrm>
          <a:prstGeom prst="rect">
            <a:avLst/>
          </a:prstGeom>
        </p:spPr>
      </p:pic>
      <p:pic>
        <p:nvPicPr>
          <p:cNvPr id="7" name="Picture 6">
            <a:extLst>
              <a:ext uri="{FF2B5EF4-FFF2-40B4-BE49-F238E27FC236}">
                <a16:creationId xmlns:a16="http://schemas.microsoft.com/office/drawing/2014/main" id="{87E729E2-5966-5C02-61A9-36AD5AEF822F}"/>
              </a:ext>
            </a:extLst>
          </p:cNvPr>
          <p:cNvPicPr>
            <a:picLocks noChangeAspect="1"/>
          </p:cNvPicPr>
          <p:nvPr/>
        </p:nvPicPr>
        <p:blipFill>
          <a:blip r:embed="rId3"/>
          <a:stretch>
            <a:fillRect/>
          </a:stretch>
        </p:blipFill>
        <p:spPr>
          <a:xfrm>
            <a:off x="479167" y="3859259"/>
            <a:ext cx="3305493" cy="2185221"/>
          </a:xfrm>
          <a:prstGeom prst="rect">
            <a:avLst/>
          </a:prstGeom>
        </p:spPr>
      </p:pic>
    </p:spTree>
    <p:extLst>
      <p:ext uri="{BB962C8B-B14F-4D97-AF65-F5344CB8AC3E}">
        <p14:creationId xmlns:p14="http://schemas.microsoft.com/office/powerpoint/2010/main" val="415692962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5616E-6F1B-3014-BD82-B2E3261C06DB}"/>
              </a:ext>
            </a:extLst>
          </p:cNvPr>
          <p:cNvSpPr>
            <a:spLocks noGrp="1"/>
          </p:cNvSpPr>
          <p:nvPr>
            <p:ph type="title"/>
          </p:nvPr>
        </p:nvSpPr>
        <p:spPr/>
        <p:txBody>
          <a:bodyPr/>
          <a:lstStyle/>
          <a:p>
            <a:r>
              <a:rPr lang="en-GB" dirty="0"/>
              <a:t>Check the permissions</a:t>
            </a:r>
          </a:p>
        </p:txBody>
      </p:sp>
      <p:sp>
        <p:nvSpPr>
          <p:cNvPr id="3" name="Content Placeholder 2">
            <a:extLst>
              <a:ext uri="{FF2B5EF4-FFF2-40B4-BE49-F238E27FC236}">
                <a16:creationId xmlns:a16="http://schemas.microsoft.com/office/drawing/2014/main" id="{EF7749B0-004E-D3A6-E4CC-2920C18E98AC}"/>
              </a:ext>
            </a:extLst>
          </p:cNvPr>
          <p:cNvSpPr>
            <a:spLocks noGrp="1"/>
          </p:cNvSpPr>
          <p:nvPr>
            <p:ph sz="quarter" idx="10"/>
          </p:nvPr>
        </p:nvSpPr>
        <p:spPr>
          <a:xfrm>
            <a:off x="275678" y="1426008"/>
            <a:ext cx="10795518" cy="4677949"/>
          </a:xfrm>
        </p:spPr>
        <p:txBody>
          <a:bodyPr>
            <a:normAutofit fontScale="92500" lnSpcReduction="20000"/>
          </a:bodyPr>
          <a:lstStyle/>
          <a:p>
            <a:r>
              <a:rPr lang="en-GB" dirty="0"/>
              <a:t>Don’t forget to check the permissions so that your lecturer can access the file</a:t>
            </a:r>
          </a:p>
          <a:p>
            <a:endParaRPr lang="en-GB" dirty="0"/>
          </a:p>
          <a:p>
            <a:endParaRPr lang="en-GB" dirty="0"/>
          </a:p>
          <a:p>
            <a:endParaRPr lang="en-GB" dirty="0"/>
          </a:p>
          <a:p>
            <a:endParaRPr lang="en-GB" dirty="0"/>
          </a:p>
          <a:p>
            <a:endParaRPr lang="en-GB" dirty="0"/>
          </a:p>
          <a:p>
            <a:endParaRPr lang="en-GB" dirty="0"/>
          </a:p>
          <a:p>
            <a:r>
              <a:rPr lang="en-GB" dirty="0"/>
              <a:t>Enter your lecturer's name.</a:t>
            </a:r>
          </a:p>
          <a:p>
            <a:r>
              <a:rPr lang="en-GB" dirty="0"/>
              <a:t>Click on ‘people in University Trinity St David’</a:t>
            </a:r>
          </a:p>
          <a:p>
            <a:r>
              <a:rPr lang="en-GB"/>
              <a:t>Click </a:t>
            </a:r>
            <a:r>
              <a:rPr lang="en-GB" dirty="0"/>
              <a:t>Apply.</a:t>
            </a:r>
          </a:p>
          <a:p>
            <a:r>
              <a:rPr lang="en-GB" dirty="0"/>
              <a:t>Click ‘Copy link’</a:t>
            </a:r>
          </a:p>
        </p:txBody>
      </p:sp>
      <p:pic>
        <p:nvPicPr>
          <p:cNvPr id="4" name="Picture 3">
            <a:extLst>
              <a:ext uri="{FF2B5EF4-FFF2-40B4-BE49-F238E27FC236}">
                <a16:creationId xmlns:a16="http://schemas.microsoft.com/office/drawing/2014/main" id="{FE4349FE-FDE2-C2CF-E67C-313FDB31C92F}"/>
              </a:ext>
            </a:extLst>
          </p:cNvPr>
          <p:cNvPicPr>
            <a:picLocks noChangeAspect="1"/>
          </p:cNvPicPr>
          <p:nvPr/>
        </p:nvPicPr>
        <p:blipFill>
          <a:blip r:embed="rId2"/>
          <a:stretch>
            <a:fillRect/>
          </a:stretch>
        </p:blipFill>
        <p:spPr>
          <a:xfrm>
            <a:off x="1836913" y="1887247"/>
            <a:ext cx="3305493" cy="2185221"/>
          </a:xfrm>
          <a:prstGeom prst="rect">
            <a:avLst/>
          </a:prstGeom>
        </p:spPr>
      </p:pic>
      <p:cxnSp>
        <p:nvCxnSpPr>
          <p:cNvPr id="5" name="Straight Arrow Connector 4">
            <a:extLst>
              <a:ext uri="{FF2B5EF4-FFF2-40B4-BE49-F238E27FC236}">
                <a16:creationId xmlns:a16="http://schemas.microsoft.com/office/drawing/2014/main" id="{689318BF-134E-3467-6B38-BAC0E8DFB1C0}"/>
              </a:ext>
            </a:extLst>
          </p:cNvPr>
          <p:cNvCxnSpPr>
            <a:cxnSpLocks/>
          </p:cNvCxnSpPr>
          <p:nvPr/>
        </p:nvCxnSpPr>
        <p:spPr>
          <a:xfrm>
            <a:off x="3339380" y="3647014"/>
            <a:ext cx="3889193" cy="328220"/>
          </a:xfrm>
          <a:prstGeom prst="straightConnector1">
            <a:avLst/>
          </a:prstGeom>
          <a:ln w="38100">
            <a:headEnd type="arrow" w="med" len="med"/>
            <a:tailEnd type="arrow" w="med" len="med"/>
          </a:ln>
        </p:spPr>
        <p:style>
          <a:lnRef idx="2">
            <a:schemeClr val="accent2"/>
          </a:lnRef>
          <a:fillRef idx="0">
            <a:schemeClr val="accent2"/>
          </a:fillRef>
          <a:effectRef idx="1">
            <a:schemeClr val="accent2"/>
          </a:effectRef>
          <a:fontRef idx="minor">
            <a:schemeClr val="tx1"/>
          </a:fontRef>
        </p:style>
      </p:cxnSp>
      <p:pic>
        <p:nvPicPr>
          <p:cNvPr id="8" name="Picture 7">
            <a:extLst>
              <a:ext uri="{FF2B5EF4-FFF2-40B4-BE49-F238E27FC236}">
                <a16:creationId xmlns:a16="http://schemas.microsoft.com/office/drawing/2014/main" id="{AF7431F8-22E7-EC31-1775-4961BA50F566}"/>
              </a:ext>
            </a:extLst>
          </p:cNvPr>
          <p:cNvPicPr>
            <a:picLocks noChangeAspect="1"/>
          </p:cNvPicPr>
          <p:nvPr/>
        </p:nvPicPr>
        <p:blipFill>
          <a:blip r:embed="rId3"/>
          <a:stretch>
            <a:fillRect/>
          </a:stretch>
        </p:blipFill>
        <p:spPr>
          <a:xfrm>
            <a:off x="7327985" y="2461280"/>
            <a:ext cx="3027102" cy="3642677"/>
          </a:xfrm>
          <a:prstGeom prst="rect">
            <a:avLst/>
          </a:prstGeom>
        </p:spPr>
      </p:pic>
    </p:spTree>
    <p:extLst>
      <p:ext uri="{BB962C8B-B14F-4D97-AF65-F5344CB8AC3E}">
        <p14:creationId xmlns:p14="http://schemas.microsoft.com/office/powerpoint/2010/main" val="371651281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82411-37A9-CF70-ABFF-BCF17DB33A66}"/>
              </a:ext>
            </a:extLst>
          </p:cNvPr>
          <p:cNvSpPr>
            <a:spLocks noGrp="1"/>
          </p:cNvSpPr>
          <p:nvPr>
            <p:ph type="title"/>
          </p:nvPr>
        </p:nvSpPr>
        <p:spPr/>
        <p:txBody>
          <a:bodyPr/>
          <a:lstStyle/>
          <a:p>
            <a:r>
              <a:rPr lang="en-GB" dirty="0"/>
              <a:t>What to do next</a:t>
            </a:r>
          </a:p>
        </p:txBody>
      </p:sp>
      <p:sp>
        <p:nvSpPr>
          <p:cNvPr id="3" name="Content Placeholder 2">
            <a:extLst>
              <a:ext uri="{FF2B5EF4-FFF2-40B4-BE49-F238E27FC236}">
                <a16:creationId xmlns:a16="http://schemas.microsoft.com/office/drawing/2014/main" id="{7EE63780-32FB-9CDF-D3FD-61798EF4D66A}"/>
              </a:ext>
            </a:extLst>
          </p:cNvPr>
          <p:cNvSpPr>
            <a:spLocks noGrp="1"/>
          </p:cNvSpPr>
          <p:nvPr>
            <p:ph sz="quarter" idx="10"/>
          </p:nvPr>
        </p:nvSpPr>
        <p:spPr>
          <a:xfrm>
            <a:off x="327804" y="1420483"/>
            <a:ext cx="11165956" cy="4745820"/>
          </a:xfrm>
        </p:spPr>
        <p:txBody>
          <a:bodyPr/>
          <a:lstStyle/>
          <a:p>
            <a:r>
              <a:rPr lang="en-GB" dirty="0"/>
              <a:t>You can </a:t>
            </a:r>
            <a:r>
              <a:rPr lang="en-GB" b="1" i="1" dirty="0"/>
              <a:t>‘copy the link’</a:t>
            </a:r>
            <a:r>
              <a:rPr lang="en-GB" dirty="0"/>
              <a:t>, so you can paste it into Teams.</a:t>
            </a:r>
            <a:endParaRPr lang="en-GB" b="1" i="1" dirty="0"/>
          </a:p>
        </p:txBody>
      </p:sp>
      <p:pic>
        <p:nvPicPr>
          <p:cNvPr id="4" name="Picture 3">
            <a:extLst>
              <a:ext uri="{FF2B5EF4-FFF2-40B4-BE49-F238E27FC236}">
                <a16:creationId xmlns:a16="http://schemas.microsoft.com/office/drawing/2014/main" id="{0F0A2313-6C80-CED9-CFB1-323FB33CE0EA}"/>
              </a:ext>
            </a:extLst>
          </p:cNvPr>
          <p:cNvPicPr>
            <a:picLocks noChangeAspect="1"/>
          </p:cNvPicPr>
          <p:nvPr/>
        </p:nvPicPr>
        <p:blipFill>
          <a:blip r:embed="rId2"/>
          <a:stretch>
            <a:fillRect/>
          </a:stretch>
        </p:blipFill>
        <p:spPr>
          <a:xfrm>
            <a:off x="696000" y="2388063"/>
            <a:ext cx="3305493" cy="2185221"/>
          </a:xfrm>
          <a:prstGeom prst="rect">
            <a:avLst/>
          </a:prstGeom>
        </p:spPr>
      </p:pic>
      <p:sp>
        <p:nvSpPr>
          <p:cNvPr id="5" name="Lightning Bolt 4" descr="-">
            <a:extLst>
              <a:ext uri="{FF2B5EF4-FFF2-40B4-BE49-F238E27FC236}">
                <a16:creationId xmlns:a16="http://schemas.microsoft.com/office/drawing/2014/main" id="{F8C47B58-9F1C-1BAF-758C-3E2DCE6FBBE7}"/>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44F83256-3603-BC4A-F21E-D1AEF7B6ED98}"/>
              </a:ext>
            </a:extLst>
          </p:cNvPr>
          <p:cNvSpPr txBox="1"/>
          <p:nvPr/>
        </p:nvSpPr>
        <p:spPr>
          <a:xfrm>
            <a:off x="626853" y="5055079"/>
            <a:ext cx="6883879" cy="461665"/>
          </a:xfrm>
          <a:prstGeom prst="rect">
            <a:avLst/>
          </a:prstGeom>
          <a:noFill/>
        </p:spPr>
        <p:txBody>
          <a:bodyPr wrap="square" rtlCol="0">
            <a:spAutoFit/>
          </a:bodyPr>
          <a:lstStyle/>
          <a:p>
            <a:pPr marL="285750" indent="-285750">
              <a:buFont typeface="Arial" panose="020B0604020202020204" pitchFamily="34" charset="0"/>
              <a:buChar char="•"/>
            </a:pPr>
            <a:r>
              <a:rPr lang="en-GB" sz="2400" dirty="0"/>
              <a:t>Your lecturer can then download the mp4 file</a:t>
            </a:r>
          </a:p>
        </p:txBody>
      </p:sp>
    </p:spTree>
    <p:extLst>
      <p:ext uri="{BB962C8B-B14F-4D97-AF65-F5344CB8AC3E}">
        <p14:creationId xmlns:p14="http://schemas.microsoft.com/office/powerpoint/2010/main" val="5585753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D35D4-FF77-C195-8DFE-D6CF3CB22A1F}"/>
              </a:ext>
            </a:extLst>
          </p:cNvPr>
          <p:cNvSpPr>
            <a:spLocks noGrp="1"/>
          </p:cNvSpPr>
          <p:nvPr>
            <p:ph type="title"/>
          </p:nvPr>
        </p:nvSpPr>
        <p:spPr/>
        <p:txBody>
          <a:bodyPr/>
          <a:lstStyle/>
          <a:p>
            <a:r>
              <a:rPr lang="en-GB" dirty="0"/>
              <a:t>To delete a video presentation</a:t>
            </a:r>
          </a:p>
        </p:txBody>
      </p:sp>
      <p:sp>
        <p:nvSpPr>
          <p:cNvPr id="3" name="Content Placeholder 2">
            <a:extLst>
              <a:ext uri="{FF2B5EF4-FFF2-40B4-BE49-F238E27FC236}">
                <a16:creationId xmlns:a16="http://schemas.microsoft.com/office/drawing/2014/main" id="{F73E4870-7126-283D-00D7-808D61BF06FD}"/>
              </a:ext>
            </a:extLst>
          </p:cNvPr>
          <p:cNvSpPr>
            <a:spLocks noGrp="1"/>
          </p:cNvSpPr>
          <p:nvPr>
            <p:ph sz="quarter" idx="10"/>
          </p:nvPr>
        </p:nvSpPr>
        <p:spPr/>
        <p:txBody>
          <a:bodyPr/>
          <a:lstStyle/>
          <a:p>
            <a:r>
              <a:rPr lang="en-GB" dirty="0"/>
              <a:t>Navigate to OneDrive and my files, three dots next to the file you want to delete </a:t>
            </a:r>
            <a:r>
              <a:rPr lang="en-GB"/>
              <a:t>then select delete</a:t>
            </a:r>
            <a:endParaRPr lang="en-GB" dirty="0"/>
          </a:p>
        </p:txBody>
      </p:sp>
    </p:spTree>
    <p:extLst>
      <p:ext uri="{BB962C8B-B14F-4D97-AF65-F5344CB8AC3E}">
        <p14:creationId xmlns:p14="http://schemas.microsoft.com/office/powerpoint/2010/main" val="21827575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B7DD376-7A49-9CA6-0B4B-DF4197F549A8}"/>
              </a:ext>
            </a:extLst>
          </p:cNvPr>
          <p:cNvSpPr>
            <a:spLocks noGrp="1"/>
          </p:cNvSpPr>
          <p:nvPr>
            <p:ph type="title"/>
            <p:custDataLst>
              <p:tags r:id="rId2"/>
            </p:custDataLst>
          </p:nvPr>
        </p:nvSpPr>
        <p:spPr>
          <a:xfrm>
            <a:off x="88900" y="348634"/>
            <a:ext cx="12128500" cy="1003916"/>
          </a:xfrm>
        </p:spPr>
        <p:txBody>
          <a:bodyPr>
            <a:normAutofit/>
          </a:bodyPr>
          <a:lstStyle/>
          <a:p>
            <a:r>
              <a:rPr lang="en-GB" sz="2400" dirty="0"/>
              <a:t>What is recommended practice to deliver an effective video presentation?</a:t>
            </a:r>
          </a:p>
        </p:txBody>
      </p:sp>
      <p:sp>
        <p:nvSpPr>
          <p:cNvPr id="4" name="Rectangle: Rounded Corners 3">
            <a:extLst>
              <a:ext uri="{FF2B5EF4-FFF2-40B4-BE49-F238E27FC236}">
                <a16:creationId xmlns:a16="http://schemas.microsoft.com/office/drawing/2014/main" id="{190FF7DA-A77B-4FA7-BEF3-6DC025482F53}"/>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endParaRPr lang="en-GB" dirty="0"/>
          </a:p>
        </p:txBody>
      </p:sp>
      <p:sp>
        <p:nvSpPr>
          <p:cNvPr id="5" name="Rectangle: Rounded Corners 4">
            <a:extLst>
              <a:ext uri="{FF2B5EF4-FFF2-40B4-BE49-F238E27FC236}">
                <a16:creationId xmlns:a16="http://schemas.microsoft.com/office/drawing/2014/main" id="{039F808F-E985-4E8C-8FA3-3577827EA2FC}"/>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Question slide</a:t>
            </a:r>
          </a:p>
        </p:txBody>
      </p:sp>
      <p:sp>
        <p:nvSpPr>
          <p:cNvPr id="6" name="Rectangle: Top Corners Snipped 5">
            <a:extLst>
              <a:ext uri="{FF2B5EF4-FFF2-40B4-BE49-F238E27FC236}">
                <a16:creationId xmlns:a16="http://schemas.microsoft.com/office/drawing/2014/main" id="{3A1CE098-9DAF-44B2-B156-1F269672297F}"/>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73529C8B-29F3-47B1-867F-89F06FD4FE85}"/>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Oval 7">
            <a:extLst>
              <a:ext uri="{FF2B5EF4-FFF2-40B4-BE49-F238E27FC236}">
                <a16:creationId xmlns:a16="http://schemas.microsoft.com/office/drawing/2014/main" id="{375DE0AD-3874-4A2B-A2D7-064C99DC026F}"/>
              </a:ext>
            </a:extLst>
          </p:cNvPr>
          <p:cNvSpPr/>
          <p:nvPr>
            <p:custDataLst>
              <p:tags r:id="rId7"/>
            </p:custDataLst>
          </p:nvPr>
        </p:nvSpPr>
        <p:spPr>
          <a:xfrm>
            <a:off x="11328400" y="5994400"/>
            <a:ext cx="762000" cy="762000"/>
          </a:xfrm>
          <a:prstGeom prst="ellipse">
            <a:avLst/>
          </a:prstGeom>
          <a:solidFill>
            <a:srgbClr val="007F7C">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ln w="12700" cap="flat" cmpd="sng" algn="ctr">
            <a:solidFill>
              <a:srgbClr val="007F7C">
                <a:shade val="1500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alpha val="0"/>
              </a:srgbClr>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lIns="0" rIns="0" rtlCol="0" anchor="ctr" anchorCtr="1"/>
          <a:lstStyle/>
          <a:p>
            <a:pPr algn="l"/>
            <a:endParaRPr lang="en-GB"/>
          </a:p>
        </p:txBody>
      </p:sp>
      <p:sp>
        <p:nvSpPr>
          <p:cNvPr id="9" name="TextBox 8">
            <a:extLst>
              <a:ext uri="{FF2B5EF4-FFF2-40B4-BE49-F238E27FC236}">
                <a16:creationId xmlns:a16="http://schemas.microsoft.com/office/drawing/2014/main" id="{AB38778D-F3D3-410F-A7FB-42572A06278A}"/>
              </a:ext>
            </a:extLst>
          </p:cNvPr>
          <p:cNvSpPr txBox="1"/>
          <p:nvPr>
            <p:custDataLst>
              <p:tags r:id="rId8"/>
            </p:custDataLst>
          </p:nvPr>
        </p:nvSpPr>
        <p:spPr>
          <a:xfrm>
            <a:off x="7270750" y="1182048"/>
            <a:ext cx="1968500" cy="381000"/>
          </a:xfrm>
          <a:prstGeom prst="rect">
            <a:avLst/>
          </a:prstGeom>
          <a:noFill/>
        </p:spPr>
        <p:txBody>
          <a:bodyPr vertOverflow="overflow" vert="horz" wrap="square" rtlCol="0" anchor="t">
            <a:spAutoFit/>
          </a:bodyPr>
          <a:lstStyle/>
          <a:p>
            <a:pPr algn="l"/>
            <a:r>
              <a:rPr lang="en-GB"/>
              <a:t>Join at: </a:t>
            </a:r>
            <a:r>
              <a:rPr lang="en-GB" b="1"/>
              <a:t>vevox.app</a:t>
            </a:r>
            <a:endParaRPr lang="en-GB"/>
          </a:p>
        </p:txBody>
      </p:sp>
      <p:sp>
        <p:nvSpPr>
          <p:cNvPr id="10" name="TextBox 9">
            <a:extLst>
              <a:ext uri="{FF2B5EF4-FFF2-40B4-BE49-F238E27FC236}">
                <a16:creationId xmlns:a16="http://schemas.microsoft.com/office/drawing/2014/main" id="{8DDF495B-3FA4-4567-B829-2E1C64D04F4D}"/>
              </a:ext>
            </a:extLst>
          </p:cNvPr>
          <p:cNvSpPr txBox="1"/>
          <p:nvPr>
            <p:custDataLst>
              <p:tags r:id="rId9"/>
            </p:custDataLst>
          </p:nvPr>
        </p:nvSpPr>
        <p:spPr>
          <a:xfrm>
            <a:off x="10439400" y="1210116"/>
            <a:ext cx="1778000" cy="381000"/>
          </a:xfrm>
          <a:prstGeom prst="rect">
            <a:avLst/>
          </a:prstGeom>
          <a:noFill/>
        </p:spPr>
        <p:txBody>
          <a:bodyPr vertOverflow="overflow" vert="horz" wrap="square" rtlCol="0" anchor="t">
            <a:spAutoFit/>
          </a:bodyPr>
          <a:lstStyle/>
          <a:p>
            <a:pPr algn="l"/>
            <a:r>
              <a:rPr lang="en-GB"/>
              <a:t>ID: </a:t>
            </a:r>
            <a:r>
              <a:rPr lang="en-GB" b="1"/>
              <a:t>124-326-985</a:t>
            </a:r>
            <a:endParaRPr lang="en-GB" dirty="0"/>
          </a:p>
        </p:txBody>
      </p:sp>
      <p:sp>
        <p:nvSpPr>
          <p:cNvPr id="11" name="TextBox 10">
            <a:extLst>
              <a:ext uri="{FF2B5EF4-FFF2-40B4-BE49-F238E27FC236}">
                <a16:creationId xmlns:a16="http://schemas.microsoft.com/office/drawing/2014/main" id="{721E75CB-7B72-4907-B2FB-44E2CAF58645}"/>
              </a:ext>
            </a:extLst>
          </p:cNvPr>
          <p:cNvSpPr txBox="1"/>
          <p:nvPr/>
        </p:nvSpPr>
        <p:spPr>
          <a:xfrm>
            <a:off x="1270000" y="1270000"/>
            <a:ext cx="9652000" cy="317500"/>
          </a:xfrm>
          <a:prstGeom prst="rect">
            <a:avLst/>
          </a:prstGeom>
          <a:noFill/>
        </p:spPr>
        <p:txBody>
          <a:bodyPr vertOverflow="overflow" vert="horz" wrap="square" rtlCol="0" anchor="t">
            <a:spAutoFit/>
          </a:bodyPr>
          <a:lstStyle/>
          <a:p>
            <a:pPr algn="l"/>
            <a:r>
              <a:rPr lang="en-GB"/>
              <a:t>Reading directly from a script</a:t>
            </a:r>
          </a:p>
        </p:txBody>
      </p:sp>
      <p:sp>
        <p:nvSpPr>
          <p:cNvPr id="12" name="TextBox 11">
            <a:extLst>
              <a:ext uri="{FF2B5EF4-FFF2-40B4-BE49-F238E27FC236}">
                <a16:creationId xmlns:a16="http://schemas.microsoft.com/office/drawing/2014/main" id="{EA0AC50E-FBE4-4C1D-9D19-CB7BE8561171}"/>
              </a:ext>
            </a:extLst>
          </p:cNvPr>
          <p:cNvSpPr txBox="1"/>
          <p:nvPr>
            <p:custDataLst>
              <p:tags r:id="rId10"/>
            </p:custDataLst>
          </p:nvPr>
        </p:nvSpPr>
        <p:spPr>
          <a:xfrm>
            <a:off x="9906000" y="1435100"/>
            <a:ext cx="1016000" cy="635000"/>
          </a:xfrm>
          <a:prstGeom prst="rect">
            <a:avLst/>
          </a:prstGeom>
          <a:noFill/>
        </p:spPr>
        <p:txBody>
          <a:bodyPr vertOverflow="overflow" vert="horz" wrap="square" rtlCol="0" anchor="ctr" anchorCtr="0">
            <a:spAutoFit/>
          </a:bodyPr>
          <a:lstStyle/>
          <a:p>
            <a:pPr algn="r"/>
            <a:r>
              <a:rPr lang="en-GB"/>
              <a:t>0%</a:t>
            </a:r>
          </a:p>
        </p:txBody>
      </p:sp>
      <p:sp>
        <p:nvSpPr>
          <p:cNvPr id="13" name="Rectangle: Rounded Corners 12">
            <a:extLst>
              <a:ext uri="{FF2B5EF4-FFF2-40B4-BE49-F238E27FC236}">
                <a16:creationId xmlns:a16="http://schemas.microsoft.com/office/drawing/2014/main" id="{A1FF8DC2-E0E2-48B6-A9FC-5CBE8ED8FB45}"/>
              </a:ext>
            </a:extLst>
          </p:cNvPr>
          <p:cNvSpPr/>
          <p:nvPr>
            <p:custDataLst>
              <p:tags r:id="rId11"/>
            </p:custDataLst>
          </p:nvPr>
        </p:nvSpPr>
        <p:spPr>
          <a:xfrm>
            <a:off x="1270000" y="1587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4" name="Rectangle: Rounded Corners 13">
            <a:extLst>
              <a:ext uri="{FF2B5EF4-FFF2-40B4-BE49-F238E27FC236}">
                <a16:creationId xmlns:a16="http://schemas.microsoft.com/office/drawing/2014/main" id="{31335EF7-4A49-45E6-988A-31B3FA126455}"/>
              </a:ext>
            </a:extLst>
          </p:cNvPr>
          <p:cNvSpPr/>
          <p:nvPr>
            <p:custDataLst>
              <p:tags r:id="rId12"/>
            </p:custDataLst>
          </p:nvPr>
        </p:nvSpPr>
        <p:spPr>
          <a:xfrm>
            <a:off x="1270000" y="1587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5" name="TextBox 14">
            <a:extLst>
              <a:ext uri="{FF2B5EF4-FFF2-40B4-BE49-F238E27FC236}">
                <a16:creationId xmlns:a16="http://schemas.microsoft.com/office/drawing/2014/main" id="{9ABEF886-ECDB-4444-8DFC-8EBEDCC4E858}"/>
              </a:ext>
            </a:extLst>
          </p:cNvPr>
          <p:cNvSpPr txBox="1"/>
          <p:nvPr/>
        </p:nvSpPr>
        <p:spPr>
          <a:xfrm>
            <a:off x="1270000" y="1905000"/>
            <a:ext cx="9652000" cy="317500"/>
          </a:xfrm>
          <a:prstGeom prst="rect">
            <a:avLst/>
          </a:prstGeom>
          <a:noFill/>
        </p:spPr>
        <p:txBody>
          <a:bodyPr vertOverflow="overflow" vert="horz" wrap="square" rtlCol="0" anchor="t">
            <a:spAutoFit/>
          </a:bodyPr>
          <a:lstStyle/>
          <a:p>
            <a:pPr algn="l"/>
            <a:r>
              <a:rPr lang="en-GB"/>
              <a:t>Speaking quickly and rushing through the content</a:t>
            </a:r>
          </a:p>
        </p:txBody>
      </p:sp>
      <p:sp>
        <p:nvSpPr>
          <p:cNvPr id="16" name="TextBox 15">
            <a:extLst>
              <a:ext uri="{FF2B5EF4-FFF2-40B4-BE49-F238E27FC236}">
                <a16:creationId xmlns:a16="http://schemas.microsoft.com/office/drawing/2014/main" id="{87C52B85-D2D5-480F-95C6-F533F870BA4F}"/>
              </a:ext>
            </a:extLst>
          </p:cNvPr>
          <p:cNvSpPr txBox="1"/>
          <p:nvPr>
            <p:custDataLst>
              <p:tags r:id="rId13"/>
            </p:custDataLst>
          </p:nvPr>
        </p:nvSpPr>
        <p:spPr>
          <a:xfrm>
            <a:off x="9906000" y="2070100"/>
            <a:ext cx="1016000" cy="635000"/>
          </a:xfrm>
          <a:prstGeom prst="rect">
            <a:avLst/>
          </a:prstGeom>
          <a:noFill/>
        </p:spPr>
        <p:txBody>
          <a:bodyPr vertOverflow="overflow" vert="horz" wrap="square" rtlCol="0" anchor="ctr" anchorCtr="0">
            <a:spAutoFit/>
          </a:bodyPr>
          <a:lstStyle/>
          <a:p>
            <a:pPr algn="r"/>
            <a:r>
              <a:rPr lang="en-GB"/>
              <a:t>0%</a:t>
            </a:r>
          </a:p>
        </p:txBody>
      </p:sp>
      <p:sp>
        <p:nvSpPr>
          <p:cNvPr id="17" name="Rectangle: Rounded Corners 16">
            <a:extLst>
              <a:ext uri="{FF2B5EF4-FFF2-40B4-BE49-F238E27FC236}">
                <a16:creationId xmlns:a16="http://schemas.microsoft.com/office/drawing/2014/main" id="{5257E898-3380-4B34-92E4-6741900D5106}"/>
              </a:ext>
            </a:extLst>
          </p:cNvPr>
          <p:cNvSpPr/>
          <p:nvPr>
            <p:custDataLst>
              <p:tags r:id="rId14"/>
            </p:custDataLst>
          </p:nvPr>
        </p:nvSpPr>
        <p:spPr>
          <a:xfrm>
            <a:off x="1270000" y="2222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8" name="Rectangle: Rounded Corners 17">
            <a:extLst>
              <a:ext uri="{FF2B5EF4-FFF2-40B4-BE49-F238E27FC236}">
                <a16:creationId xmlns:a16="http://schemas.microsoft.com/office/drawing/2014/main" id="{BBD5872E-F4E9-4D70-AC4E-B46D2601109C}"/>
              </a:ext>
            </a:extLst>
          </p:cNvPr>
          <p:cNvSpPr/>
          <p:nvPr>
            <p:custDataLst>
              <p:tags r:id="rId15"/>
            </p:custDataLst>
          </p:nvPr>
        </p:nvSpPr>
        <p:spPr>
          <a:xfrm>
            <a:off x="1270000" y="2222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9" name="TextBox 18">
            <a:extLst>
              <a:ext uri="{FF2B5EF4-FFF2-40B4-BE49-F238E27FC236}">
                <a16:creationId xmlns:a16="http://schemas.microsoft.com/office/drawing/2014/main" id="{D5D17194-844D-41E8-A555-A7CECB3B2642}"/>
              </a:ext>
            </a:extLst>
          </p:cNvPr>
          <p:cNvSpPr txBox="1"/>
          <p:nvPr/>
        </p:nvSpPr>
        <p:spPr>
          <a:xfrm>
            <a:off x="1270000" y="2540000"/>
            <a:ext cx="9652000" cy="317500"/>
          </a:xfrm>
          <a:prstGeom prst="rect">
            <a:avLst/>
          </a:prstGeom>
          <a:noFill/>
        </p:spPr>
        <p:txBody>
          <a:bodyPr vertOverflow="overflow" vert="horz" wrap="square" rtlCol="0" anchor="t">
            <a:spAutoFit/>
          </a:bodyPr>
          <a:lstStyle/>
          <a:p>
            <a:pPr algn="l"/>
            <a:r>
              <a:rPr lang="en-GB"/>
              <a:t>Practising the presentation and maintaining a steady pace</a:t>
            </a:r>
          </a:p>
        </p:txBody>
      </p:sp>
      <p:sp>
        <p:nvSpPr>
          <p:cNvPr id="20" name="TextBox 19">
            <a:extLst>
              <a:ext uri="{FF2B5EF4-FFF2-40B4-BE49-F238E27FC236}">
                <a16:creationId xmlns:a16="http://schemas.microsoft.com/office/drawing/2014/main" id="{861A2112-FD43-44C4-B5F5-2E80340DAE71}"/>
              </a:ext>
            </a:extLst>
          </p:cNvPr>
          <p:cNvSpPr txBox="1"/>
          <p:nvPr>
            <p:custDataLst>
              <p:tags r:id="rId16"/>
            </p:custDataLst>
          </p:nvPr>
        </p:nvSpPr>
        <p:spPr>
          <a:xfrm>
            <a:off x="9906000" y="2705100"/>
            <a:ext cx="1016000" cy="635000"/>
          </a:xfrm>
          <a:prstGeom prst="rect">
            <a:avLst/>
          </a:prstGeom>
          <a:noFill/>
        </p:spPr>
        <p:txBody>
          <a:bodyPr vertOverflow="overflow" vert="horz" wrap="square" rtlCol="0" anchor="ctr" anchorCtr="0">
            <a:spAutoFit/>
          </a:bodyPr>
          <a:lstStyle/>
          <a:p>
            <a:pPr algn="r"/>
            <a:r>
              <a:rPr lang="en-GB"/>
              <a:t>0%</a:t>
            </a:r>
          </a:p>
        </p:txBody>
      </p:sp>
      <p:sp>
        <p:nvSpPr>
          <p:cNvPr id="21" name="Rectangle: Rounded Corners 20">
            <a:extLst>
              <a:ext uri="{FF2B5EF4-FFF2-40B4-BE49-F238E27FC236}">
                <a16:creationId xmlns:a16="http://schemas.microsoft.com/office/drawing/2014/main" id="{0A0607F8-7E02-4DE9-A45F-82FB79652021}"/>
              </a:ext>
            </a:extLst>
          </p:cNvPr>
          <p:cNvSpPr/>
          <p:nvPr>
            <p:custDataLst>
              <p:tags r:id="rId17"/>
            </p:custDataLst>
          </p:nvPr>
        </p:nvSpPr>
        <p:spPr>
          <a:xfrm>
            <a:off x="1270000" y="2857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2" name="Rectangle: Rounded Corners 21">
            <a:extLst>
              <a:ext uri="{FF2B5EF4-FFF2-40B4-BE49-F238E27FC236}">
                <a16:creationId xmlns:a16="http://schemas.microsoft.com/office/drawing/2014/main" id="{097B4999-CB3C-4809-AEDA-8851F005F9AC}"/>
              </a:ext>
            </a:extLst>
          </p:cNvPr>
          <p:cNvSpPr/>
          <p:nvPr>
            <p:custDataLst>
              <p:tags r:id="rId18"/>
            </p:custDataLst>
          </p:nvPr>
        </p:nvSpPr>
        <p:spPr>
          <a:xfrm>
            <a:off x="1270000" y="2857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3" name="TextBox 22">
            <a:extLst>
              <a:ext uri="{FF2B5EF4-FFF2-40B4-BE49-F238E27FC236}">
                <a16:creationId xmlns:a16="http://schemas.microsoft.com/office/drawing/2014/main" id="{27219CBE-2DF2-4A85-80CC-94D4F10E1F9E}"/>
              </a:ext>
            </a:extLst>
          </p:cNvPr>
          <p:cNvSpPr txBox="1"/>
          <p:nvPr/>
        </p:nvSpPr>
        <p:spPr>
          <a:xfrm>
            <a:off x="1270000" y="3175000"/>
            <a:ext cx="9652000" cy="317500"/>
          </a:xfrm>
          <a:prstGeom prst="rect">
            <a:avLst/>
          </a:prstGeom>
          <a:noFill/>
        </p:spPr>
        <p:txBody>
          <a:bodyPr vertOverflow="overflow" vert="horz" wrap="square" rtlCol="0" anchor="t">
            <a:spAutoFit/>
          </a:bodyPr>
          <a:lstStyle/>
          <a:p>
            <a:pPr algn="l"/>
            <a:r>
              <a:rPr lang="en-GB"/>
              <a:t>Avoiding eye contact with the camera</a:t>
            </a:r>
          </a:p>
        </p:txBody>
      </p:sp>
      <p:sp>
        <p:nvSpPr>
          <p:cNvPr id="24" name="TextBox 23">
            <a:extLst>
              <a:ext uri="{FF2B5EF4-FFF2-40B4-BE49-F238E27FC236}">
                <a16:creationId xmlns:a16="http://schemas.microsoft.com/office/drawing/2014/main" id="{B3B79B7F-3871-4C8B-849D-337023B54806}"/>
              </a:ext>
            </a:extLst>
          </p:cNvPr>
          <p:cNvSpPr txBox="1"/>
          <p:nvPr>
            <p:custDataLst>
              <p:tags r:id="rId19"/>
            </p:custDataLst>
          </p:nvPr>
        </p:nvSpPr>
        <p:spPr>
          <a:xfrm>
            <a:off x="9906000" y="3340100"/>
            <a:ext cx="1016000" cy="635000"/>
          </a:xfrm>
          <a:prstGeom prst="rect">
            <a:avLst/>
          </a:prstGeom>
          <a:noFill/>
        </p:spPr>
        <p:txBody>
          <a:bodyPr vertOverflow="overflow" vert="horz" wrap="square" rtlCol="0" anchor="ctr" anchorCtr="0">
            <a:spAutoFit/>
          </a:bodyPr>
          <a:lstStyle/>
          <a:p>
            <a:pPr algn="r"/>
            <a:r>
              <a:rPr lang="en-GB"/>
              <a:t>0%</a:t>
            </a:r>
          </a:p>
        </p:txBody>
      </p:sp>
      <p:sp>
        <p:nvSpPr>
          <p:cNvPr id="25" name="Rectangle: Rounded Corners 24">
            <a:extLst>
              <a:ext uri="{FF2B5EF4-FFF2-40B4-BE49-F238E27FC236}">
                <a16:creationId xmlns:a16="http://schemas.microsoft.com/office/drawing/2014/main" id="{DB83A789-0FE9-4318-9F4F-A514D227F4FD}"/>
              </a:ext>
            </a:extLst>
          </p:cNvPr>
          <p:cNvSpPr/>
          <p:nvPr>
            <p:custDataLst>
              <p:tags r:id="rId20"/>
            </p:custDataLst>
          </p:nvPr>
        </p:nvSpPr>
        <p:spPr>
          <a:xfrm>
            <a:off x="1270000" y="3492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6" name="Rectangle: Rounded Corners 25">
            <a:extLst>
              <a:ext uri="{FF2B5EF4-FFF2-40B4-BE49-F238E27FC236}">
                <a16:creationId xmlns:a16="http://schemas.microsoft.com/office/drawing/2014/main" id="{47283CC3-B2FE-47DC-88A9-8293E0880536}"/>
              </a:ext>
            </a:extLst>
          </p:cNvPr>
          <p:cNvSpPr/>
          <p:nvPr>
            <p:custDataLst>
              <p:tags r:id="rId21"/>
            </p:custDataLst>
          </p:nvPr>
        </p:nvSpPr>
        <p:spPr>
          <a:xfrm>
            <a:off x="1270000" y="3492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5602268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3631D4D-3E77-D1A5-BCFB-A551B125C21A}"/>
              </a:ext>
            </a:extLst>
          </p:cNvPr>
          <p:cNvSpPr>
            <a:spLocks noGrp="1"/>
          </p:cNvSpPr>
          <p:nvPr>
            <p:ph type="title"/>
            <p:custDataLst>
              <p:tags r:id="rId2"/>
            </p:custDataLst>
          </p:nvPr>
        </p:nvSpPr>
        <p:spPr>
          <a:xfrm>
            <a:off x="63500" y="318970"/>
            <a:ext cx="12408316" cy="1003916"/>
          </a:xfrm>
        </p:spPr>
        <p:txBody>
          <a:bodyPr>
            <a:normAutofit/>
          </a:bodyPr>
          <a:lstStyle/>
          <a:p>
            <a:r>
              <a:rPr lang="en-GB" sz="2400" dirty="0"/>
              <a:t>What is recommended practice to deliver an effective video presentation?</a:t>
            </a:r>
          </a:p>
        </p:txBody>
      </p:sp>
      <p:sp>
        <p:nvSpPr>
          <p:cNvPr id="4" name="Rectangle: Rounded Corners 3">
            <a:extLst>
              <a:ext uri="{FF2B5EF4-FFF2-40B4-BE49-F238E27FC236}">
                <a16:creationId xmlns:a16="http://schemas.microsoft.com/office/drawing/2014/main" id="{D410B4EE-3BAE-456A-B994-8F4C326BAE52}"/>
              </a:ext>
            </a:extLst>
          </p:cNvPr>
          <p:cNvSpPr/>
          <p:nvPr>
            <p:custDataLst>
              <p:tags r:id="rId3"/>
            </p:custDataLst>
          </p:nvPr>
        </p:nvSpPr>
        <p:spPr>
          <a:xfrm>
            <a:off x="6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a:t>
            </a:r>
          </a:p>
        </p:txBody>
      </p:sp>
      <p:sp>
        <p:nvSpPr>
          <p:cNvPr id="5" name="Rectangle: Rounded Corners 4">
            <a:extLst>
              <a:ext uri="{FF2B5EF4-FFF2-40B4-BE49-F238E27FC236}">
                <a16:creationId xmlns:a16="http://schemas.microsoft.com/office/drawing/2014/main" id="{3249FE80-881A-423D-BE66-4A848172083A}"/>
              </a:ext>
            </a:extLst>
          </p:cNvPr>
          <p:cNvSpPr/>
          <p:nvPr>
            <p:custDataLst>
              <p:tags r:id="rId4"/>
            </p:custDataLst>
          </p:nvPr>
        </p:nvSpPr>
        <p:spPr>
          <a:xfrm>
            <a:off x="10223500" y="63500"/>
            <a:ext cx="1905000" cy="3810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ctr"/>
            <a:r>
              <a:rPr lang="en-GB"/>
              <a:t>Showing Results</a:t>
            </a:r>
          </a:p>
        </p:txBody>
      </p:sp>
      <p:sp>
        <p:nvSpPr>
          <p:cNvPr id="6" name="Rectangle: Top Corners Snipped 5">
            <a:extLst>
              <a:ext uri="{FF2B5EF4-FFF2-40B4-BE49-F238E27FC236}">
                <a16:creationId xmlns:a16="http://schemas.microsoft.com/office/drawing/2014/main" id="{47EC9EC1-7CBA-4E67-961D-1AA1B096E781}"/>
              </a:ext>
            </a:extLst>
          </p:cNvPr>
          <p:cNvSpPr/>
          <p:nvPr>
            <p:custDataLst>
              <p:tags r:id="rId5"/>
            </p:custDataLst>
          </p:nvPr>
        </p:nvSpPr>
        <p:spPr>
          <a:xfrm>
            <a:off x="165100" y="254000"/>
            <a:ext cx="177800" cy="127000"/>
          </a:xfrm>
          <a:prstGeom prst="snip2SameRect">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7" name="Oval 6">
            <a:extLst>
              <a:ext uri="{FF2B5EF4-FFF2-40B4-BE49-F238E27FC236}">
                <a16:creationId xmlns:a16="http://schemas.microsoft.com/office/drawing/2014/main" id="{618AD24D-BD82-46AC-8752-0043F715632E}"/>
              </a:ext>
            </a:extLst>
          </p:cNvPr>
          <p:cNvSpPr/>
          <p:nvPr>
            <p:custDataLst>
              <p:tags r:id="rId6"/>
            </p:custDataLst>
          </p:nvPr>
        </p:nvSpPr>
        <p:spPr>
          <a:xfrm>
            <a:off x="190500" y="127000"/>
            <a:ext cx="127000" cy="127000"/>
          </a:xfrm>
          <a:prstGeom prst="ellipse">
            <a:avLst/>
          </a:prstGeom>
          <a:solidFill>
            <a:srgbClr val="FFFFFF"/>
          </a:solidFill>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
        <p:nvSpPr>
          <p:cNvPr id="8" name="TextBox 7">
            <a:extLst>
              <a:ext uri="{FF2B5EF4-FFF2-40B4-BE49-F238E27FC236}">
                <a16:creationId xmlns:a16="http://schemas.microsoft.com/office/drawing/2014/main" id="{940D4456-10FA-453A-A967-617AAA12B493}"/>
              </a:ext>
            </a:extLst>
          </p:cNvPr>
          <p:cNvSpPr txBox="1"/>
          <p:nvPr>
            <p:custDataLst>
              <p:tags r:id="rId7"/>
            </p:custDataLst>
          </p:nvPr>
        </p:nvSpPr>
        <p:spPr>
          <a:xfrm>
            <a:off x="7655394" y="1151887"/>
            <a:ext cx="1968500" cy="381000"/>
          </a:xfrm>
          <a:prstGeom prst="rect">
            <a:avLst/>
          </a:prstGeom>
          <a:noFill/>
        </p:spPr>
        <p:txBody>
          <a:bodyPr vertOverflow="overflow" vert="horz" wrap="square" rtlCol="0" anchor="t">
            <a:spAutoFit/>
          </a:bodyPr>
          <a:lstStyle/>
          <a:p>
            <a:pPr algn="l"/>
            <a:r>
              <a:rPr lang="en-GB" dirty="0"/>
              <a:t>Join at: </a:t>
            </a:r>
            <a:r>
              <a:rPr lang="en-GB" b="1" dirty="0" err="1"/>
              <a:t>vevox.app</a:t>
            </a:r>
            <a:endParaRPr lang="en-GB" dirty="0"/>
          </a:p>
        </p:txBody>
      </p:sp>
      <p:sp>
        <p:nvSpPr>
          <p:cNvPr id="9" name="TextBox 8">
            <a:extLst>
              <a:ext uri="{FF2B5EF4-FFF2-40B4-BE49-F238E27FC236}">
                <a16:creationId xmlns:a16="http://schemas.microsoft.com/office/drawing/2014/main" id="{1E8BCF81-7727-46BE-8E00-300613296024}"/>
              </a:ext>
            </a:extLst>
          </p:cNvPr>
          <p:cNvSpPr txBox="1"/>
          <p:nvPr>
            <p:custDataLst>
              <p:tags r:id="rId8"/>
            </p:custDataLst>
          </p:nvPr>
        </p:nvSpPr>
        <p:spPr>
          <a:xfrm>
            <a:off x="10382147" y="1231900"/>
            <a:ext cx="1778000" cy="381000"/>
          </a:xfrm>
          <a:prstGeom prst="rect">
            <a:avLst/>
          </a:prstGeom>
          <a:noFill/>
        </p:spPr>
        <p:txBody>
          <a:bodyPr vertOverflow="overflow" vert="horz" wrap="square" rtlCol="0" anchor="t">
            <a:spAutoFit/>
          </a:bodyPr>
          <a:lstStyle/>
          <a:p>
            <a:pPr algn="l"/>
            <a:r>
              <a:rPr lang="en-GB"/>
              <a:t>ID: </a:t>
            </a:r>
            <a:r>
              <a:rPr lang="en-GB" b="1"/>
              <a:t>124-326-985</a:t>
            </a:r>
            <a:endParaRPr lang="en-GB" dirty="0"/>
          </a:p>
        </p:txBody>
      </p:sp>
      <p:sp>
        <p:nvSpPr>
          <p:cNvPr id="10" name="TextBox 9">
            <a:extLst>
              <a:ext uri="{FF2B5EF4-FFF2-40B4-BE49-F238E27FC236}">
                <a16:creationId xmlns:a16="http://schemas.microsoft.com/office/drawing/2014/main" id="{F75A4870-DA27-4FF0-A4F2-3FD701D53FFC}"/>
              </a:ext>
            </a:extLst>
          </p:cNvPr>
          <p:cNvSpPr txBox="1"/>
          <p:nvPr/>
        </p:nvSpPr>
        <p:spPr>
          <a:xfrm>
            <a:off x="1270000" y="1270000"/>
            <a:ext cx="9652000" cy="317500"/>
          </a:xfrm>
          <a:prstGeom prst="rect">
            <a:avLst/>
          </a:prstGeom>
          <a:noFill/>
        </p:spPr>
        <p:txBody>
          <a:bodyPr vertOverflow="overflow" vert="horz" wrap="square" rtlCol="0" anchor="t">
            <a:spAutoFit/>
          </a:bodyPr>
          <a:lstStyle/>
          <a:p>
            <a:pPr algn="l"/>
            <a:r>
              <a:rPr lang="en-GB"/>
              <a:t>Reading directly from a script</a:t>
            </a:r>
          </a:p>
        </p:txBody>
      </p:sp>
      <p:sp>
        <p:nvSpPr>
          <p:cNvPr id="11" name="TextBox 10">
            <a:extLst>
              <a:ext uri="{FF2B5EF4-FFF2-40B4-BE49-F238E27FC236}">
                <a16:creationId xmlns:a16="http://schemas.microsoft.com/office/drawing/2014/main" id="{57F915A0-A9AE-4209-AAAF-35E3EBE5B528}"/>
              </a:ext>
            </a:extLst>
          </p:cNvPr>
          <p:cNvSpPr txBox="1"/>
          <p:nvPr>
            <p:custDataLst>
              <p:tags r:id="rId9"/>
            </p:custDataLst>
          </p:nvPr>
        </p:nvSpPr>
        <p:spPr>
          <a:xfrm>
            <a:off x="9906000" y="1435100"/>
            <a:ext cx="1016000" cy="635000"/>
          </a:xfrm>
          <a:prstGeom prst="rect">
            <a:avLst/>
          </a:prstGeom>
          <a:noFill/>
        </p:spPr>
        <p:txBody>
          <a:bodyPr vertOverflow="overflow" vert="horz" wrap="square" rtlCol="0" anchor="ctr" anchorCtr="0">
            <a:spAutoFit/>
          </a:bodyPr>
          <a:lstStyle/>
          <a:p>
            <a:pPr algn="r"/>
            <a:r>
              <a:rPr lang="en-GB"/>
              <a:t>0%</a:t>
            </a:r>
          </a:p>
        </p:txBody>
      </p:sp>
      <p:sp>
        <p:nvSpPr>
          <p:cNvPr id="12" name="Rectangle: Rounded Corners 11">
            <a:extLst>
              <a:ext uri="{FF2B5EF4-FFF2-40B4-BE49-F238E27FC236}">
                <a16:creationId xmlns:a16="http://schemas.microsoft.com/office/drawing/2014/main" id="{2195089E-8E23-420D-94C3-F324F69AF8D9}"/>
              </a:ext>
            </a:extLst>
          </p:cNvPr>
          <p:cNvSpPr/>
          <p:nvPr>
            <p:custDataLst>
              <p:tags r:id="rId10"/>
            </p:custDataLst>
          </p:nvPr>
        </p:nvSpPr>
        <p:spPr>
          <a:xfrm>
            <a:off x="1270000" y="1587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3" name="Rectangle: Rounded Corners 12">
            <a:extLst>
              <a:ext uri="{FF2B5EF4-FFF2-40B4-BE49-F238E27FC236}">
                <a16:creationId xmlns:a16="http://schemas.microsoft.com/office/drawing/2014/main" id="{8DE2A8BA-4AAD-4975-8EBA-28B22E7B4C30}"/>
              </a:ext>
            </a:extLst>
          </p:cNvPr>
          <p:cNvSpPr/>
          <p:nvPr>
            <p:custDataLst>
              <p:tags r:id="rId11"/>
            </p:custDataLst>
          </p:nvPr>
        </p:nvSpPr>
        <p:spPr>
          <a:xfrm>
            <a:off x="1270000" y="1587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4" name="TextBox 13">
            <a:extLst>
              <a:ext uri="{FF2B5EF4-FFF2-40B4-BE49-F238E27FC236}">
                <a16:creationId xmlns:a16="http://schemas.microsoft.com/office/drawing/2014/main" id="{7B80ACAA-6B42-41FC-A590-0C7EFD70531F}"/>
              </a:ext>
            </a:extLst>
          </p:cNvPr>
          <p:cNvSpPr txBox="1"/>
          <p:nvPr/>
        </p:nvSpPr>
        <p:spPr>
          <a:xfrm>
            <a:off x="1270000" y="1905000"/>
            <a:ext cx="9652000" cy="317500"/>
          </a:xfrm>
          <a:prstGeom prst="rect">
            <a:avLst/>
          </a:prstGeom>
          <a:noFill/>
        </p:spPr>
        <p:txBody>
          <a:bodyPr vertOverflow="overflow" vert="horz" wrap="square" rtlCol="0" anchor="t">
            <a:spAutoFit/>
          </a:bodyPr>
          <a:lstStyle/>
          <a:p>
            <a:pPr algn="l"/>
            <a:r>
              <a:rPr lang="en-GB"/>
              <a:t>Speaking quickly and rushing through the content</a:t>
            </a:r>
          </a:p>
        </p:txBody>
      </p:sp>
      <p:sp>
        <p:nvSpPr>
          <p:cNvPr id="15" name="TextBox 14">
            <a:extLst>
              <a:ext uri="{FF2B5EF4-FFF2-40B4-BE49-F238E27FC236}">
                <a16:creationId xmlns:a16="http://schemas.microsoft.com/office/drawing/2014/main" id="{DC64D4F2-905F-473B-ACF0-67B651D5C378}"/>
              </a:ext>
            </a:extLst>
          </p:cNvPr>
          <p:cNvSpPr txBox="1"/>
          <p:nvPr>
            <p:custDataLst>
              <p:tags r:id="rId12"/>
            </p:custDataLst>
          </p:nvPr>
        </p:nvSpPr>
        <p:spPr>
          <a:xfrm>
            <a:off x="9906000" y="2070100"/>
            <a:ext cx="1016000" cy="635000"/>
          </a:xfrm>
          <a:prstGeom prst="rect">
            <a:avLst/>
          </a:prstGeom>
          <a:noFill/>
        </p:spPr>
        <p:txBody>
          <a:bodyPr vertOverflow="overflow" vert="horz" wrap="square" rtlCol="0" anchor="ctr" anchorCtr="0">
            <a:spAutoFit/>
          </a:bodyPr>
          <a:lstStyle/>
          <a:p>
            <a:pPr algn="r"/>
            <a:r>
              <a:rPr lang="en-GB"/>
              <a:t>0%</a:t>
            </a:r>
          </a:p>
        </p:txBody>
      </p:sp>
      <p:sp>
        <p:nvSpPr>
          <p:cNvPr id="16" name="Rectangle: Rounded Corners 15">
            <a:extLst>
              <a:ext uri="{FF2B5EF4-FFF2-40B4-BE49-F238E27FC236}">
                <a16:creationId xmlns:a16="http://schemas.microsoft.com/office/drawing/2014/main" id="{09B07522-E9BB-498C-B157-0214AE4A8FF2}"/>
              </a:ext>
            </a:extLst>
          </p:cNvPr>
          <p:cNvSpPr/>
          <p:nvPr>
            <p:custDataLst>
              <p:tags r:id="rId13"/>
            </p:custDataLst>
          </p:nvPr>
        </p:nvSpPr>
        <p:spPr>
          <a:xfrm>
            <a:off x="1270000" y="2222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17" name="Rectangle: Rounded Corners 16">
            <a:extLst>
              <a:ext uri="{FF2B5EF4-FFF2-40B4-BE49-F238E27FC236}">
                <a16:creationId xmlns:a16="http://schemas.microsoft.com/office/drawing/2014/main" id="{7AC0993A-6A70-4773-AAC6-36F228CAA9E5}"/>
              </a:ext>
            </a:extLst>
          </p:cNvPr>
          <p:cNvSpPr/>
          <p:nvPr>
            <p:custDataLst>
              <p:tags r:id="rId14"/>
            </p:custDataLst>
          </p:nvPr>
        </p:nvSpPr>
        <p:spPr>
          <a:xfrm>
            <a:off x="1270000" y="2222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18" name="TextBox 17">
            <a:extLst>
              <a:ext uri="{FF2B5EF4-FFF2-40B4-BE49-F238E27FC236}">
                <a16:creationId xmlns:a16="http://schemas.microsoft.com/office/drawing/2014/main" id="{0BA6587B-C308-49CA-AF57-A5FC77352895}"/>
              </a:ext>
            </a:extLst>
          </p:cNvPr>
          <p:cNvSpPr txBox="1"/>
          <p:nvPr/>
        </p:nvSpPr>
        <p:spPr>
          <a:xfrm>
            <a:off x="1270000" y="2540000"/>
            <a:ext cx="9652000" cy="317500"/>
          </a:xfrm>
          <a:prstGeom prst="rect">
            <a:avLst/>
          </a:prstGeom>
          <a:noFill/>
        </p:spPr>
        <p:txBody>
          <a:bodyPr vertOverflow="overflow" vert="horz" wrap="square" rtlCol="0" anchor="t">
            <a:spAutoFit/>
          </a:bodyPr>
          <a:lstStyle/>
          <a:p>
            <a:pPr algn="l"/>
            <a:r>
              <a:rPr lang="en-GB"/>
              <a:t>Practising the presentation and maintaining a steady pace</a:t>
            </a:r>
          </a:p>
        </p:txBody>
      </p:sp>
      <p:sp>
        <p:nvSpPr>
          <p:cNvPr id="19" name="TextBox 18">
            <a:extLst>
              <a:ext uri="{FF2B5EF4-FFF2-40B4-BE49-F238E27FC236}">
                <a16:creationId xmlns:a16="http://schemas.microsoft.com/office/drawing/2014/main" id="{CA2AC8ED-2105-4F83-B438-79D59B98C96D}"/>
              </a:ext>
            </a:extLst>
          </p:cNvPr>
          <p:cNvSpPr txBox="1"/>
          <p:nvPr>
            <p:custDataLst>
              <p:tags r:id="rId15"/>
            </p:custDataLst>
          </p:nvPr>
        </p:nvSpPr>
        <p:spPr>
          <a:xfrm>
            <a:off x="9906000" y="2705100"/>
            <a:ext cx="1016000" cy="635000"/>
          </a:xfrm>
          <a:prstGeom prst="rect">
            <a:avLst/>
          </a:prstGeom>
          <a:noFill/>
        </p:spPr>
        <p:txBody>
          <a:bodyPr vertOverflow="overflow" vert="horz" wrap="square" rtlCol="0" anchor="ctr" anchorCtr="0">
            <a:spAutoFit/>
          </a:bodyPr>
          <a:lstStyle/>
          <a:p>
            <a:pPr algn="r"/>
            <a:r>
              <a:rPr lang="en-GB"/>
              <a:t>100%</a:t>
            </a:r>
          </a:p>
        </p:txBody>
      </p:sp>
      <p:sp>
        <p:nvSpPr>
          <p:cNvPr id="20" name="Rectangle: Rounded Corners 19">
            <a:extLst>
              <a:ext uri="{FF2B5EF4-FFF2-40B4-BE49-F238E27FC236}">
                <a16:creationId xmlns:a16="http://schemas.microsoft.com/office/drawing/2014/main" id="{BE17E610-4180-4A4B-B9E9-CBC7A72F31D2}"/>
              </a:ext>
            </a:extLst>
          </p:cNvPr>
          <p:cNvSpPr/>
          <p:nvPr>
            <p:custDataLst>
              <p:tags r:id="rId16"/>
            </p:custDataLst>
          </p:nvPr>
        </p:nvSpPr>
        <p:spPr>
          <a:xfrm>
            <a:off x="1270000" y="2857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1" name="Rectangle: Rounded Corners 20">
            <a:extLst>
              <a:ext uri="{FF2B5EF4-FFF2-40B4-BE49-F238E27FC236}">
                <a16:creationId xmlns:a16="http://schemas.microsoft.com/office/drawing/2014/main" id="{EF2774FD-2032-407B-A2B9-C6504BFB16AF}"/>
              </a:ext>
            </a:extLst>
          </p:cNvPr>
          <p:cNvSpPr/>
          <p:nvPr>
            <p:custDataLst>
              <p:tags r:id="rId17"/>
            </p:custDataLst>
          </p:nvPr>
        </p:nvSpPr>
        <p:spPr>
          <a:xfrm>
            <a:off x="1270000" y="2857500"/>
            <a:ext cx="863600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
        <p:nvSpPr>
          <p:cNvPr id="22" name="TextBox 21">
            <a:extLst>
              <a:ext uri="{FF2B5EF4-FFF2-40B4-BE49-F238E27FC236}">
                <a16:creationId xmlns:a16="http://schemas.microsoft.com/office/drawing/2014/main" id="{0A8318BD-A6D2-4BCB-91CC-F53DBB6114C4}"/>
              </a:ext>
            </a:extLst>
          </p:cNvPr>
          <p:cNvSpPr txBox="1"/>
          <p:nvPr/>
        </p:nvSpPr>
        <p:spPr>
          <a:xfrm>
            <a:off x="1270000" y="3175000"/>
            <a:ext cx="9652000" cy="317500"/>
          </a:xfrm>
          <a:prstGeom prst="rect">
            <a:avLst/>
          </a:prstGeom>
          <a:noFill/>
        </p:spPr>
        <p:txBody>
          <a:bodyPr vertOverflow="overflow" vert="horz" wrap="square" rtlCol="0" anchor="t">
            <a:spAutoFit/>
          </a:bodyPr>
          <a:lstStyle/>
          <a:p>
            <a:pPr algn="l"/>
            <a:r>
              <a:rPr lang="en-GB"/>
              <a:t>Avoiding eye contact with the camera</a:t>
            </a:r>
          </a:p>
        </p:txBody>
      </p:sp>
      <p:sp>
        <p:nvSpPr>
          <p:cNvPr id="23" name="TextBox 22">
            <a:extLst>
              <a:ext uri="{FF2B5EF4-FFF2-40B4-BE49-F238E27FC236}">
                <a16:creationId xmlns:a16="http://schemas.microsoft.com/office/drawing/2014/main" id="{262FC2E6-D964-41C0-81BF-2F9DB7A547D7}"/>
              </a:ext>
            </a:extLst>
          </p:cNvPr>
          <p:cNvSpPr txBox="1"/>
          <p:nvPr>
            <p:custDataLst>
              <p:tags r:id="rId18"/>
            </p:custDataLst>
          </p:nvPr>
        </p:nvSpPr>
        <p:spPr>
          <a:xfrm>
            <a:off x="9906000" y="3340100"/>
            <a:ext cx="1016000" cy="635000"/>
          </a:xfrm>
          <a:prstGeom prst="rect">
            <a:avLst/>
          </a:prstGeom>
          <a:noFill/>
        </p:spPr>
        <p:txBody>
          <a:bodyPr vertOverflow="overflow" vert="horz" wrap="square" rtlCol="0" anchor="ctr" anchorCtr="0">
            <a:spAutoFit/>
          </a:bodyPr>
          <a:lstStyle/>
          <a:p>
            <a:pPr algn="r"/>
            <a:r>
              <a:rPr lang="en-GB"/>
              <a:t>0%</a:t>
            </a:r>
          </a:p>
        </p:txBody>
      </p:sp>
      <p:sp>
        <p:nvSpPr>
          <p:cNvPr id="24" name="Rectangle: Rounded Corners 23">
            <a:extLst>
              <a:ext uri="{FF2B5EF4-FFF2-40B4-BE49-F238E27FC236}">
                <a16:creationId xmlns:a16="http://schemas.microsoft.com/office/drawing/2014/main" id="{BFCB4A7C-9103-4F6F-ADD0-D4291F379D37}"/>
              </a:ext>
            </a:extLst>
          </p:cNvPr>
          <p:cNvSpPr/>
          <p:nvPr>
            <p:custDataLst>
              <p:tags r:id="rId19"/>
            </p:custDataLst>
          </p:nvPr>
        </p:nvSpPr>
        <p:spPr>
          <a:xfrm>
            <a:off x="1270000" y="3492500"/>
            <a:ext cx="8636000" cy="317500"/>
          </a:xfrm>
          <a:prstGeom prst="roundRect">
            <a:avLst/>
          </a:prstGeom>
          <a:solidFill>
            <a:srgbClr val="007F7C">
              <a:alpha val="0"/>
            </a:srgbClr>
          </a:solidFill>
          <a:ln w="12700" cap="flat" cmpd="sng" algn="ctr">
            <a:solidFill>
              <a:srgbClr val="808080"/>
            </a:solidFill>
            <a:prstDash val="solid"/>
            <a:miter lim="800000"/>
          </a:ln>
        </p:spPr>
        <p:style>
          <a:lnRef idx="2">
            <a:schemeClr val="accent1">
              <a:shade val="15000"/>
            </a:schemeClr>
          </a:lnRef>
          <a:fillRef idx="1">
            <a:schemeClr val="accent1"/>
          </a:fillRef>
          <a:effectRef idx="0">
            <a:schemeClr val="accent1"/>
          </a:effectRef>
          <a:fontRef idx="minor">
            <a:schemeClr val="lt1"/>
          </a:fontRef>
        </p:style>
        <p:txBody>
          <a:bodyPr vertOverflow="clip" horzOverflow="clip" rtlCol="0" anchor="ctr" anchorCtr="0"/>
          <a:lstStyle/>
          <a:p>
            <a:pPr algn="l"/>
            <a:endParaRPr lang="en-GB">
              <a:solidFill>
                <a:srgbClr val="000000"/>
              </a:solidFill>
            </a:endParaRPr>
          </a:p>
        </p:txBody>
      </p:sp>
      <p:sp>
        <p:nvSpPr>
          <p:cNvPr id="25" name="Rectangle: Rounded Corners 24">
            <a:extLst>
              <a:ext uri="{FF2B5EF4-FFF2-40B4-BE49-F238E27FC236}">
                <a16:creationId xmlns:a16="http://schemas.microsoft.com/office/drawing/2014/main" id="{C1340AD4-E3E0-4A2F-8F51-426BD0FF3E58}"/>
              </a:ext>
            </a:extLst>
          </p:cNvPr>
          <p:cNvSpPr/>
          <p:nvPr>
            <p:custDataLst>
              <p:tags r:id="rId20"/>
            </p:custDataLst>
          </p:nvPr>
        </p:nvSpPr>
        <p:spPr>
          <a:xfrm>
            <a:off x="1270000" y="3492500"/>
            <a:ext cx="0" cy="31750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vertOverflow="clip" horzOverflow="clip" wrap="none" rIns="0" rtlCol="0" anchor="ctr" anchorCtr="0"/>
          <a:lstStyle/>
          <a:p>
            <a:pPr algn="l"/>
            <a:endParaRPr lang="en-GB">
              <a:solidFill>
                <a:srgbClr val="FFFFFF"/>
              </a:solidFill>
            </a:endParaRPr>
          </a:p>
        </p:txBody>
      </p:sp>
    </p:spTree>
    <p:custDataLst>
      <p:tags r:id="rId1"/>
    </p:custDataLst>
    <p:extLst>
      <p:ext uri="{BB962C8B-B14F-4D97-AF65-F5344CB8AC3E}">
        <p14:creationId xmlns:p14="http://schemas.microsoft.com/office/powerpoint/2010/main" val="1555725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13893267-5FF4-9079-D7BE-CF258C786AF2}"/>
              </a:ext>
            </a:extLst>
          </p:cNvPr>
          <p:cNvSpPr>
            <a:spLocks noGrp="1"/>
          </p:cNvSpPr>
          <p:nvPr>
            <p:ph type="title"/>
          </p:nvPr>
        </p:nvSpPr>
        <p:spPr>
          <a:xfrm>
            <a:off x="696000" y="79200"/>
            <a:ext cx="10800000" cy="1003916"/>
          </a:xfrm>
        </p:spPr>
        <p:txBody>
          <a:bodyPr/>
          <a:lstStyle/>
          <a:p>
            <a:r>
              <a:rPr lang="en-US" dirty="0"/>
              <a:t>The </a:t>
            </a:r>
            <a:r>
              <a:rPr lang="en-US"/>
              <a:t>Resource Finder</a:t>
            </a:r>
          </a:p>
        </p:txBody>
      </p:sp>
      <p:pic>
        <p:nvPicPr>
          <p:cNvPr id="5" name="Picture 4" descr="A screenshot of a computer&#10;&#10;Description automatically generated">
            <a:extLst>
              <a:ext uri="{FF2B5EF4-FFF2-40B4-BE49-F238E27FC236}">
                <a16:creationId xmlns:a16="http://schemas.microsoft.com/office/drawing/2014/main" id="{4A5641DC-8B84-2A13-5F1A-618BA5D5CBD0}"/>
              </a:ext>
            </a:extLst>
          </p:cNvPr>
          <p:cNvPicPr>
            <a:picLocks noChangeAspect="1"/>
          </p:cNvPicPr>
          <p:nvPr/>
        </p:nvPicPr>
        <p:blipFill>
          <a:blip r:embed="rId2"/>
          <a:stretch>
            <a:fillRect/>
          </a:stretch>
        </p:blipFill>
        <p:spPr>
          <a:xfrm>
            <a:off x="2203200" y="1592263"/>
            <a:ext cx="7785601" cy="4574040"/>
          </a:xfrm>
          <a:prstGeom prst="rect">
            <a:avLst/>
          </a:prstGeom>
          <a:noFill/>
        </p:spPr>
      </p:pic>
    </p:spTree>
    <p:extLst>
      <p:ext uri="{BB962C8B-B14F-4D97-AF65-F5344CB8AC3E}">
        <p14:creationId xmlns:p14="http://schemas.microsoft.com/office/powerpoint/2010/main" val="21587477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86222" y="1345481"/>
            <a:ext cx="3670481" cy="1546916"/>
          </a:xfrm>
        </p:spPr>
        <p:txBody>
          <a:bodyPr vert="horz" lIns="91440" tIns="45720" rIns="91440" bIns="45720" rtlCol="0" anchor="t">
            <a:normAutofit/>
          </a:bodyPr>
          <a:lstStyle/>
          <a:p>
            <a:r>
              <a:rPr lang="en-GB"/>
              <a:t>How we can support you</a:t>
            </a:r>
            <a:endParaRPr lang="en-US"/>
          </a:p>
        </p:txBody>
      </p:sp>
      <p:pic>
        <p:nvPicPr>
          <p:cNvPr id="4" name="Graphic 4" descr="Questions with solid fill">
            <a:extLst>
              <a:ext uri="{FF2B5EF4-FFF2-40B4-BE49-F238E27FC236}">
                <a16:creationId xmlns:a16="http://schemas.microsoft.com/office/drawing/2014/main" id="{C4A2FABF-3F76-050C-0975-9E0B3F1E9D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4739436" y="827047"/>
            <a:ext cx="1440000" cy="1440000"/>
          </a:xfrm>
          <a:prstGeom prst="rect">
            <a:avLst/>
          </a:prstGeom>
        </p:spPr>
      </p:pic>
      <p:sp>
        <p:nvSpPr>
          <p:cNvPr id="8" name="TextBox 7">
            <a:extLst>
              <a:ext uri="{FF2B5EF4-FFF2-40B4-BE49-F238E27FC236}">
                <a16:creationId xmlns:a16="http://schemas.microsoft.com/office/drawing/2014/main" id="{577093E1-97EF-E1E3-0413-07814EF88F56}"/>
              </a:ext>
            </a:extLst>
          </p:cNvPr>
          <p:cNvSpPr txBox="1"/>
          <p:nvPr/>
        </p:nvSpPr>
        <p:spPr>
          <a:xfrm>
            <a:off x="4690444" y="2296042"/>
            <a:ext cx="153798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1 to 1</a:t>
            </a:r>
            <a:endParaRPr lang="en-US" sz="3600" b="1">
              <a:cs typeface="Calibri Light"/>
            </a:endParaRPr>
          </a:p>
        </p:txBody>
      </p:sp>
      <p:pic>
        <p:nvPicPr>
          <p:cNvPr id="5" name="Graphic 5" descr="Users with solid fill">
            <a:extLst>
              <a:ext uri="{FF2B5EF4-FFF2-40B4-BE49-F238E27FC236}">
                <a16:creationId xmlns:a16="http://schemas.microsoft.com/office/drawing/2014/main" id="{7A3BE174-53FF-0DE0-22D5-E5439472D02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862168" y="105095"/>
            <a:ext cx="1440000" cy="1440000"/>
          </a:xfrm>
          <a:prstGeom prst="rect">
            <a:avLst/>
          </a:prstGeom>
        </p:spPr>
      </p:pic>
      <p:sp>
        <p:nvSpPr>
          <p:cNvPr id="9" name="TextBox 8">
            <a:extLst>
              <a:ext uri="{FF2B5EF4-FFF2-40B4-BE49-F238E27FC236}">
                <a16:creationId xmlns:a16="http://schemas.microsoft.com/office/drawing/2014/main" id="{A8DF61A5-D632-5415-010F-3C7DD8D200E0}"/>
              </a:ext>
            </a:extLst>
          </p:cNvPr>
          <p:cNvSpPr txBox="1"/>
          <p:nvPr/>
        </p:nvSpPr>
        <p:spPr>
          <a:xfrm>
            <a:off x="9087658" y="1336679"/>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Group training sessions</a:t>
            </a:r>
            <a:endParaRPr lang="en-US" sz="3600" b="1"/>
          </a:p>
        </p:txBody>
      </p:sp>
      <p:pic>
        <p:nvPicPr>
          <p:cNvPr id="12" name="Gráfico 38" descr="Head with Gears">
            <a:extLst>
              <a:ext uri="{FF2B5EF4-FFF2-40B4-BE49-F238E27FC236}">
                <a16:creationId xmlns:a16="http://schemas.microsoft.com/office/drawing/2014/main" id="{CBFCBA7A-1C0A-19B3-7B88-155FA2F771F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397254" y="3777674"/>
            <a:ext cx="1440000" cy="1440000"/>
          </a:xfrm>
          <a:prstGeom prst="rect">
            <a:avLst/>
          </a:prstGeom>
        </p:spPr>
      </p:pic>
      <p:sp>
        <p:nvSpPr>
          <p:cNvPr id="13" name="TextBox 12">
            <a:extLst>
              <a:ext uri="{FF2B5EF4-FFF2-40B4-BE49-F238E27FC236}">
                <a16:creationId xmlns:a16="http://schemas.microsoft.com/office/drawing/2014/main" id="{0C969AF8-73D3-003C-AA23-8153ED90BBCC}"/>
              </a:ext>
            </a:extLst>
          </p:cNvPr>
          <p:cNvSpPr txBox="1"/>
          <p:nvPr/>
        </p:nvSpPr>
        <p:spPr>
          <a:xfrm>
            <a:off x="8570376" y="5217675"/>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Self development</a:t>
            </a:r>
            <a:endParaRPr lang="en-US" sz="3600" b="1"/>
          </a:p>
        </p:txBody>
      </p:sp>
      <p:pic>
        <p:nvPicPr>
          <p:cNvPr id="16" name="Gráfico 35" descr="Teacher">
            <a:extLst>
              <a:ext uri="{FF2B5EF4-FFF2-40B4-BE49-F238E27FC236}">
                <a16:creationId xmlns:a16="http://schemas.microsoft.com/office/drawing/2014/main" id="{A42EDC03-77DC-ECA1-2702-69FE536B90C4}"/>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795816" y="3777675"/>
            <a:ext cx="1300185" cy="1300185"/>
          </a:xfrm>
          <a:prstGeom prst="rect">
            <a:avLst/>
          </a:prstGeom>
        </p:spPr>
      </p:pic>
      <p:sp>
        <p:nvSpPr>
          <p:cNvPr id="21" name="TextBox 20">
            <a:extLst>
              <a:ext uri="{FF2B5EF4-FFF2-40B4-BE49-F238E27FC236}">
                <a16:creationId xmlns:a16="http://schemas.microsoft.com/office/drawing/2014/main" id="{8B5238F7-7AA9-188E-BBB7-D1964E21FFAF}"/>
              </a:ext>
            </a:extLst>
          </p:cNvPr>
          <p:cNvSpPr txBox="1"/>
          <p:nvPr/>
        </p:nvSpPr>
        <p:spPr>
          <a:xfrm>
            <a:off x="4135883" y="4978004"/>
            <a:ext cx="298902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Digital tools</a:t>
            </a:r>
            <a:endParaRPr lang="en-US" sz="3600" b="1"/>
          </a:p>
        </p:txBody>
      </p:sp>
      <p:pic>
        <p:nvPicPr>
          <p:cNvPr id="23" name="Picture 22" descr="Icon&#10;&#10;Description automatically generated">
            <a:extLst>
              <a:ext uri="{FF2B5EF4-FFF2-40B4-BE49-F238E27FC236}">
                <a16:creationId xmlns:a16="http://schemas.microsoft.com/office/drawing/2014/main" id="{09CD1717-33FC-FAA1-369F-37B4B95764B7}"/>
              </a:ext>
            </a:extLst>
          </p:cNvPr>
          <p:cNvPicPr>
            <a:picLocks noChangeAspect="1"/>
          </p:cNvPicPr>
          <p:nvPr/>
        </p:nvPicPr>
        <p:blipFill>
          <a:blip r:embed="rId12" cstate="print">
            <a:duotone>
              <a:prstClr val="black"/>
              <a:schemeClr val="tx2">
                <a:tint val="45000"/>
                <a:satMod val="400000"/>
              </a:schemeClr>
            </a:duotone>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7423463" y="2213842"/>
            <a:ext cx="646331" cy="646331"/>
          </a:xfrm>
          <a:prstGeom prst="rect">
            <a:avLst/>
          </a:prstGeom>
        </p:spPr>
      </p:pic>
      <p:sp>
        <p:nvSpPr>
          <p:cNvPr id="30" name="TextBox 29">
            <a:extLst>
              <a:ext uri="{FF2B5EF4-FFF2-40B4-BE49-F238E27FC236}">
                <a16:creationId xmlns:a16="http://schemas.microsoft.com/office/drawing/2014/main" id="{1823EF2D-44F6-290C-98DC-CC73822EDF15}"/>
              </a:ext>
            </a:extLst>
          </p:cNvPr>
          <p:cNvSpPr txBox="1"/>
          <p:nvPr/>
        </p:nvSpPr>
        <p:spPr>
          <a:xfrm>
            <a:off x="6252117" y="2942372"/>
            <a:ext cx="298902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600" b="1"/>
              <a:t>LinkedIn Learning</a:t>
            </a:r>
            <a:endParaRPr lang="en-US" sz="3600" b="1"/>
          </a:p>
        </p:txBody>
      </p:sp>
      <p:sp>
        <p:nvSpPr>
          <p:cNvPr id="7" name="Rectangle 6">
            <a:extLst>
              <a:ext uri="{FF2B5EF4-FFF2-40B4-BE49-F238E27FC236}">
                <a16:creationId xmlns:a16="http://schemas.microsoft.com/office/drawing/2014/main" id="{3AA0DFD3-D2D0-4D54-A98F-0628E7F3C257}"/>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
        <p:nvSpPr>
          <p:cNvPr id="2" name="Lightning Bolt 1" descr="-">
            <a:extLst>
              <a:ext uri="{FF2B5EF4-FFF2-40B4-BE49-F238E27FC236}">
                <a16:creationId xmlns:a16="http://schemas.microsoft.com/office/drawing/2014/main" id="{3380D1A1-125B-0556-783C-46A96504D17E}"/>
              </a:ext>
            </a:extLst>
          </p:cNvPr>
          <p:cNvSpPr/>
          <p:nvPr/>
        </p:nvSpPr>
        <p:spPr>
          <a:xfrm>
            <a:off x="0" y="0"/>
            <a:ext cx="0" cy="0"/>
          </a:xfrm>
          <a:prstGeom prst="lightningBol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2700"/>
          </a:p>
        </p:txBody>
      </p:sp>
      <p:sp>
        <p:nvSpPr>
          <p:cNvPr id="10" name="TextBox 9">
            <a:extLst>
              <a:ext uri="{FF2B5EF4-FFF2-40B4-BE49-F238E27FC236}">
                <a16:creationId xmlns:a16="http://schemas.microsoft.com/office/drawing/2014/main" id="{589238B3-76BA-850E-D7EE-D7673E82E684}"/>
              </a:ext>
            </a:extLst>
          </p:cNvPr>
          <p:cNvSpPr txBox="1"/>
          <p:nvPr/>
        </p:nvSpPr>
        <p:spPr>
          <a:xfrm>
            <a:off x="97452" y="4224900"/>
            <a:ext cx="6130976" cy="1200329"/>
          </a:xfrm>
          <a:prstGeom prst="rect">
            <a:avLst/>
          </a:prstGeom>
          <a:noFill/>
        </p:spPr>
        <p:txBody>
          <a:bodyPr wrap="square">
            <a:spAutoFit/>
          </a:bodyPr>
          <a:lstStyle/>
          <a:p>
            <a:r>
              <a:rPr lang="en-GB" sz="2400" dirty="0">
                <a:solidFill>
                  <a:schemeClr val="bg1"/>
                </a:solidFill>
              </a:rPr>
              <a:t>LinkedIn Learning sign up below:</a:t>
            </a:r>
          </a:p>
          <a:p>
            <a:endParaRPr lang="en-GB" sz="2400" dirty="0">
              <a:solidFill>
                <a:schemeClr val="bg1"/>
              </a:solidFill>
            </a:endParaRPr>
          </a:p>
          <a:p>
            <a:r>
              <a:rPr lang="en-GB" sz="2400" dirty="0">
                <a:solidFill>
                  <a:schemeClr val="bg1"/>
                </a:solidFill>
                <a:hlinkClick r:id="rId14">
                  <a:extLst>
                    <a:ext uri="{A12FA001-AC4F-418D-AE19-62706E023703}">
                      <ahyp:hlinkClr xmlns:ahyp="http://schemas.microsoft.com/office/drawing/2018/hyperlinkcolor" val="tx"/>
                    </a:ext>
                  </a:extLst>
                </a:hlinkClick>
              </a:rPr>
              <a:t>https://lnkd.in/equPUue</a:t>
            </a:r>
            <a:r>
              <a:rPr lang="en-GB" sz="2400" dirty="0">
                <a:solidFill>
                  <a:schemeClr val="bg1"/>
                </a:solidFill>
              </a:rPr>
              <a:t> </a:t>
            </a:r>
          </a:p>
        </p:txBody>
      </p:sp>
    </p:spTree>
    <p:extLst>
      <p:ext uri="{BB962C8B-B14F-4D97-AF65-F5344CB8AC3E}">
        <p14:creationId xmlns:p14="http://schemas.microsoft.com/office/powerpoint/2010/main" val="79034135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EFECF8B-3FB5-12BF-02A1-45AD98E437F2}"/>
              </a:ext>
            </a:extLst>
          </p:cNvPr>
          <p:cNvSpPr>
            <a:spLocks noGrp="1"/>
          </p:cNvSpPr>
          <p:nvPr>
            <p:ph sz="quarter" idx="10"/>
          </p:nvPr>
        </p:nvSpPr>
        <p:spPr/>
        <p:txBody>
          <a:bodyPr/>
          <a:lstStyle/>
          <a:p>
            <a:r>
              <a:rPr lang="en-GB" dirty="0"/>
              <a:t>Go to Moodle</a:t>
            </a:r>
          </a:p>
          <a:p>
            <a:r>
              <a:rPr lang="en-GB" dirty="0"/>
              <a:t>Select the Turnitin link in the relevant tile</a:t>
            </a:r>
          </a:p>
          <a:p>
            <a:r>
              <a:rPr lang="en-GB" dirty="0"/>
              <a:t>Navigate to the cloud with the upward arrow next to your name and pick the file from where it is saved on your laptop/PC.</a:t>
            </a:r>
          </a:p>
          <a:p>
            <a:r>
              <a:rPr lang="en-GB" dirty="0"/>
              <a:t>Tick the box that verifies the work is your own.</a:t>
            </a:r>
          </a:p>
        </p:txBody>
      </p:sp>
      <p:sp>
        <p:nvSpPr>
          <p:cNvPr id="4" name="Title 1">
            <a:extLst>
              <a:ext uri="{FF2B5EF4-FFF2-40B4-BE49-F238E27FC236}">
                <a16:creationId xmlns:a16="http://schemas.microsoft.com/office/drawing/2014/main" id="{D01EC736-AB7D-5E47-D5EA-AA40ECBB1323}"/>
              </a:ext>
            </a:extLst>
          </p:cNvPr>
          <p:cNvSpPr>
            <a:spLocks noGrp="1"/>
          </p:cNvSpPr>
          <p:nvPr>
            <p:ph type="title"/>
          </p:nvPr>
        </p:nvSpPr>
        <p:spPr>
          <a:xfrm>
            <a:off x="695325" y="79375"/>
            <a:ext cx="10801350" cy="1003300"/>
          </a:xfrm>
        </p:spPr>
        <p:txBody>
          <a:bodyPr/>
          <a:lstStyle/>
          <a:p>
            <a:r>
              <a:rPr lang="en-US" dirty="0"/>
              <a:t>Uploading assignments onto Turnitin</a:t>
            </a:r>
          </a:p>
        </p:txBody>
      </p:sp>
    </p:spTree>
    <p:extLst>
      <p:ext uri="{BB962C8B-B14F-4D97-AF65-F5344CB8AC3E}">
        <p14:creationId xmlns:p14="http://schemas.microsoft.com/office/powerpoint/2010/main" val="48010973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06D42289-1950-1384-8934-AB6A0BF1666B}"/>
              </a:ext>
            </a:extLst>
          </p:cNvPr>
          <p:cNvSpPr>
            <a:spLocks noGrp="1"/>
          </p:cNvSpPr>
          <p:nvPr>
            <p:ph type="title"/>
          </p:nvPr>
        </p:nvSpPr>
        <p:spPr>
          <a:xfrm>
            <a:off x="709128" y="252284"/>
            <a:ext cx="10795518" cy="1003916"/>
          </a:xfrm>
        </p:spPr>
        <p:txBody>
          <a:bodyPr/>
          <a:lstStyle/>
          <a:p>
            <a:r>
              <a:rPr lang="en-US" dirty="0"/>
              <a:t>Uploading assignments onto Turnitin</a:t>
            </a:r>
          </a:p>
        </p:txBody>
      </p:sp>
      <p:pic>
        <p:nvPicPr>
          <p:cNvPr id="5" name="Picture 4" descr="Graphical user interface, application&#10;&#10;Description automatically generated">
            <a:extLst>
              <a:ext uri="{FF2B5EF4-FFF2-40B4-BE49-F238E27FC236}">
                <a16:creationId xmlns:a16="http://schemas.microsoft.com/office/drawing/2014/main" id="{36EFE9A0-BC33-EE5D-8726-B6FF71FC6105}"/>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98242" y="1666202"/>
            <a:ext cx="10795518" cy="4426163"/>
          </a:xfrm>
          <a:prstGeom prst="rect">
            <a:avLst/>
          </a:prstGeom>
          <a:noFill/>
        </p:spPr>
      </p:pic>
      <p:sp>
        <p:nvSpPr>
          <p:cNvPr id="4" name="Rectangle 3">
            <a:extLst>
              <a:ext uri="{FF2B5EF4-FFF2-40B4-BE49-F238E27FC236}">
                <a16:creationId xmlns:a16="http://schemas.microsoft.com/office/drawing/2014/main" id="{9E3BCB18-6E1F-41CA-AE7F-D2CAF70F7B11}"/>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41413703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2D8A0-03CB-009B-145C-D38839CEE84B}"/>
              </a:ext>
            </a:extLst>
          </p:cNvPr>
          <p:cNvSpPr>
            <a:spLocks noGrp="1"/>
          </p:cNvSpPr>
          <p:nvPr>
            <p:ph type="title"/>
          </p:nvPr>
        </p:nvSpPr>
        <p:spPr/>
        <p:txBody>
          <a:bodyPr/>
          <a:lstStyle/>
          <a:p>
            <a:r>
              <a:rPr lang="en-GB" dirty="0"/>
              <a:t>Further resources</a:t>
            </a:r>
          </a:p>
        </p:txBody>
      </p:sp>
      <p:sp>
        <p:nvSpPr>
          <p:cNvPr id="3" name="Text Placeholder 2">
            <a:extLst>
              <a:ext uri="{FF2B5EF4-FFF2-40B4-BE49-F238E27FC236}">
                <a16:creationId xmlns:a16="http://schemas.microsoft.com/office/drawing/2014/main" id="{DC33B0D3-9933-DE41-855F-68AB48E1E243}"/>
              </a:ext>
            </a:extLst>
          </p:cNvPr>
          <p:cNvSpPr>
            <a:spLocks noGrp="1"/>
          </p:cNvSpPr>
          <p:nvPr>
            <p:ph type="body" idx="1"/>
          </p:nvPr>
        </p:nvSpPr>
        <p:spPr>
          <a:xfrm>
            <a:off x="698240" y="1592263"/>
            <a:ext cx="10896652" cy="4193940"/>
          </a:xfrm>
        </p:spPr>
        <p:txBody>
          <a:bodyPr>
            <a:normAutofit fontScale="62500" lnSpcReduction="20000"/>
          </a:bodyPr>
          <a:lstStyle/>
          <a:p>
            <a:r>
              <a:rPr lang="en-GB" dirty="0">
                <a:hlinkClick r:id="rId3"/>
              </a:rPr>
              <a:t>How to upload a video to </a:t>
            </a:r>
            <a:r>
              <a:rPr lang="en-GB" dirty="0" err="1">
                <a:hlinkClick r:id="rId3"/>
              </a:rPr>
              <a:t>moodle</a:t>
            </a:r>
            <a:r>
              <a:rPr lang="en-GB" dirty="0">
                <a:hlinkClick r:id="rId3"/>
              </a:rPr>
              <a:t> from teams using url.pdf</a:t>
            </a:r>
            <a:endParaRPr lang="en-GB" dirty="0"/>
          </a:p>
          <a:p>
            <a:endParaRPr lang="en-GB" dirty="0"/>
          </a:p>
          <a:p>
            <a:r>
              <a:rPr lang="en-GB" dirty="0">
                <a:hlinkClick r:id="rId4"/>
              </a:rPr>
              <a:t>GAMS - Stream - English.mp4</a:t>
            </a:r>
            <a:endParaRPr lang="en-GB" dirty="0"/>
          </a:p>
          <a:p>
            <a:endParaRPr lang="en-GB" dirty="0"/>
          </a:p>
          <a:p>
            <a:r>
              <a:rPr lang="en-GB" dirty="0" err="1">
                <a:hlinkClick r:id="rId5"/>
              </a:rPr>
              <a:t>DigiCentre</a:t>
            </a:r>
            <a:r>
              <a:rPr lang="en-GB" dirty="0">
                <a:hlinkClick r:id="rId5"/>
              </a:rPr>
              <a:t> resources _GRP - How to trim a video in OneDrive .pdf - All Documents (sharepoint.com)</a:t>
            </a:r>
            <a:endParaRPr lang="en-GB" dirty="0"/>
          </a:p>
          <a:p>
            <a:endParaRPr lang="en-GB" dirty="0"/>
          </a:p>
          <a:p>
            <a:r>
              <a:rPr lang="en-GB" dirty="0">
                <a:hlinkClick r:id="rId6"/>
              </a:rPr>
              <a:t>Upload and share files - Microsoft Support</a:t>
            </a:r>
            <a:endParaRPr lang="en-GB" dirty="0"/>
          </a:p>
          <a:p>
            <a:endParaRPr lang="en-GB" dirty="0"/>
          </a:p>
          <a:p>
            <a:r>
              <a:rPr lang="en-GB" dirty="0">
                <a:hlinkClick r:id="rId7"/>
              </a:rPr>
              <a:t>Share files in Microsoft Teams - Microsoft Support</a:t>
            </a:r>
            <a:endParaRPr lang="en-GB" dirty="0"/>
          </a:p>
          <a:p>
            <a:pPr marL="0" indent="0">
              <a:buNone/>
            </a:pPr>
            <a:endParaRPr lang="en-GB" dirty="0">
              <a:hlinkClick r:id="rId8"/>
            </a:endParaRPr>
          </a:p>
          <a:p>
            <a:r>
              <a:rPr lang="en-GB" dirty="0">
                <a:hlinkClick r:id="rId8"/>
              </a:rPr>
              <a:t>Where to find Stream video and audio settings - Microsoft Support</a:t>
            </a:r>
            <a:endParaRPr lang="en-GB" dirty="0"/>
          </a:p>
          <a:p>
            <a:pPr marL="0" indent="0">
              <a:buNone/>
            </a:pPr>
            <a:endParaRPr lang="en-GB" dirty="0"/>
          </a:p>
          <a:p>
            <a:r>
              <a:rPr lang="en-GB" dirty="0">
                <a:hlinkClick r:id="rId9"/>
              </a:rPr>
              <a:t>Record and narrate a presentation (linkedin.com)</a:t>
            </a:r>
            <a:endParaRPr lang="en-GB" dirty="0"/>
          </a:p>
        </p:txBody>
      </p:sp>
    </p:spTree>
    <p:extLst>
      <p:ext uri="{BB962C8B-B14F-4D97-AF65-F5344CB8AC3E}">
        <p14:creationId xmlns:p14="http://schemas.microsoft.com/office/powerpoint/2010/main" val="6410539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85589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ubtitle 5">
            <a:extLst>
              <a:ext uri="{FF2B5EF4-FFF2-40B4-BE49-F238E27FC236}">
                <a16:creationId xmlns:a16="http://schemas.microsoft.com/office/drawing/2014/main" id="{0E667833-B213-96EA-FFD5-283316222B24}"/>
              </a:ext>
            </a:extLst>
          </p:cNvPr>
          <p:cNvSpPr>
            <a:spLocks noGrp="1"/>
          </p:cNvSpPr>
          <p:nvPr>
            <p:ph type="title"/>
          </p:nvPr>
        </p:nvSpPr>
        <p:spPr>
          <a:xfrm>
            <a:off x="6367978" y="2109158"/>
            <a:ext cx="5446198" cy="2977189"/>
          </a:xfrm>
        </p:spPr>
        <p:txBody>
          <a:bodyPr anchor="t">
            <a:normAutofit/>
          </a:bodyPr>
          <a:lstStyle/>
          <a:p>
            <a:r>
              <a:rPr lang="en-GB" dirty="0"/>
              <a:t>Please provide some feedback</a:t>
            </a:r>
          </a:p>
        </p:txBody>
      </p:sp>
      <p:sp>
        <p:nvSpPr>
          <p:cNvPr id="12" name="TextBox 11">
            <a:extLst>
              <a:ext uri="{FF2B5EF4-FFF2-40B4-BE49-F238E27FC236}">
                <a16:creationId xmlns:a16="http://schemas.microsoft.com/office/drawing/2014/main" id="{7B634461-78D6-2F2B-DB5C-F68FD3B5FEF6}"/>
              </a:ext>
            </a:extLst>
          </p:cNvPr>
          <p:cNvSpPr txBox="1"/>
          <p:nvPr/>
        </p:nvSpPr>
        <p:spPr>
          <a:xfrm>
            <a:off x="85725" y="579579"/>
            <a:ext cx="6096000" cy="461665"/>
          </a:xfrm>
          <a:prstGeom prst="rect">
            <a:avLst/>
          </a:prstGeom>
          <a:noFill/>
        </p:spPr>
        <p:txBody>
          <a:bodyPr wrap="square">
            <a:spAutoFit/>
          </a:bodyPr>
          <a:lstStyle/>
          <a:p>
            <a:r>
              <a:rPr lang="en-GB" sz="2400" dirty="0">
                <a:hlinkClick r:id="rId2"/>
              </a:rPr>
              <a:t>https://bit.ly/DigitalSkillsTrainingFeedbackForm</a:t>
            </a:r>
            <a:r>
              <a:rPr lang="en-GB" sz="2400" dirty="0"/>
              <a:t> </a:t>
            </a:r>
          </a:p>
        </p:txBody>
      </p:sp>
      <p:pic>
        <p:nvPicPr>
          <p:cNvPr id="16" name="Picture Placeholder 15" descr="A qr code with a white background&#10;&#10;Description automatically generated">
            <a:extLst>
              <a:ext uri="{FF2B5EF4-FFF2-40B4-BE49-F238E27FC236}">
                <a16:creationId xmlns:a16="http://schemas.microsoft.com/office/drawing/2014/main" id="{D7D37B62-34A2-D4C3-B75A-7974BEB70AB8}"/>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l="5509" t="4183" r="5509" b="4324"/>
          <a:stretch/>
        </p:blipFill>
        <p:spPr>
          <a:xfrm>
            <a:off x="1466850" y="1771650"/>
            <a:ext cx="3038475" cy="3124198"/>
          </a:xfrm>
        </p:spPr>
      </p:pic>
    </p:spTree>
    <p:extLst>
      <p:ext uri="{BB962C8B-B14F-4D97-AF65-F5344CB8AC3E}">
        <p14:creationId xmlns:p14="http://schemas.microsoft.com/office/powerpoint/2010/main" val="11492579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280605" y="5061858"/>
            <a:ext cx="5435249" cy="1046857"/>
          </a:xfrm>
        </p:spPr>
        <p:txBody>
          <a:bodyPr vert="horz" lIns="91440" tIns="45720" rIns="91440" bIns="45720" rtlCol="0" anchor="t">
            <a:normAutofit/>
          </a:bodyPr>
          <a:lstStyle/>
          <a:p>
            <a:endParaRPr lang="en-GB" dirty="0"/>
          </a:p>
        </p:txBody>
      </p:sp>
      <p:sp>
        <p:nvSpPr>
          <p:cNvPr id="4" name="Title 3"/>
          <p:cNvSpPr>
            <a:spLocks noGrp="1"/>
          </p:cNvSpPr>
          <p:nvPr>
            <p:ph type="title"/>
          </p:nvPr>
        </p:nvSpPr>
        <p:spPr>
          <a:xfrm>
            <a:off x="6367978" y="1639670"/>
            <a:ext cx="5446198" cy="2225400"/>
          </a:xfrm>
        </p:spPr>
        <p:txBody>
          <a:bodyPr>
            <a:normAutofit/>
          </a:bodyPr>
          <a:lstStyle/>
          <a:p>
            <a:r>
              <a:rPr lang="en-GB"/>
              <a:t>Thank you for listening.</a:t>
            </a:r>
            <a:br>
              <a:rPr lang="en-GB"/>
            </a:br>
            <a:r>
              <a:rPr lang="en-GB"/>
              <a:t>Any questions?</a:t>
            </a:r>
          </a:p>
        </p:txBody>
      </p:sp>
      <p:sp>
        <p:nvSpPr>
          <p:cNvPr id="11" name="TextBox 10">
            <a:extLst>
              <a:ext uri="{FF2B5EF4-FFF2-40B4-BE49-F238E27FC236}">
                <a16:creationId xmlns:a16="http://schemas.microsoft.com/office/drawing/2014/main" id="{CBAE0ABC-D94B-91EC-B68C-C892AEB7146E}"/>
              </a:ext>
            </a:extLst>
          </p:cNvPr>
          <p:cNvSpPr txBox="1"/>
          <p:nvPr/>
        </p:nvSpPr>
        <p:spPr>
          <a:xfrm>
            <a:off x="577758" y="10226"/>
            <a:ext cx="4939796" cy="1569660"/>
          </a:xfrm>
          <a:prstGeom prst="rect">
            <a:avLst/>
          </a:prstGeom>
          <a:noFill/>
        </p:spPr>
        <p:txBody>
          <a:bodyPr wrap="square">
            <a:spAutoFit/>
          </a:bodyPr>
          <a:lstStyle/>
          <a:p>
            <a:pPr algn="ctr"/>
            <a:r>
              <a:rPr lang="en-GB" sz="3200">
                <a:solidFill>
                  <a:srgbClr val="000000"/>
                </a:solidFill>
                <a:latin typeface="Calibri" panose="020F0502020204030204" pitchFamily="34" charset="0"/>
              </a:rPr>
              <a:t>UWTSD </a:t>
            </a:r>
            <a:r>
              <a:rPr lang="en-GB" sz="3200" err="1">
                <a:solidFill>
                  <a:srgbClr val="000000"/>
                </a:solidFill>
                <a:latin typeface="Calibri" panose="020F0502020204030204" pitchFamily="34" charset="0"/>
              </a:rPr>
              <a:t>DigiCentre</a:t>
            </a:r>
            <a:r>
              <a:rPr lang="en-GB" sz="3200">
                <a:solidFill>
                  <a:srgbClr val="000000"/>
                </a:solidFill>
                <a:latin typeface="Calibri" panose="020F0502020204030204" pitchFamily="34" charset="0"/>
              </a:rPr>
              <a:t> </a:t>
            </a:r>
          </a:p>
          <a:p>
            <a:pPr algn="ctr"/>
            <a:r>
              <a:rPr lang="en-GB" sz="3200">
                <a:solidFill>
                  <a:srgbClr val="000000"/>
                </a:solidFill>
                <a:latin typeface="Calibri" panose="020F0502020204030204" pitchFamily="34" charset="0"/>
              </a:rPr>
              <a:t>The One stop shop for all your Digital needs</a:t>
            </a:r>
            <a:endParaRPr lang="en-GB" sz="3200"/>
          </a:p>
        </p:txBody>
      </p:sp>
      <p:sp>
        <p:nvSpPr>
          <p:cNvPr id="13" name="TextBox 12">
            <a:extLst>
              <a:ext uri="{FF2B5EF4-FFF2-40B4-BE49-F238E27FC236}">
                <a16:creationId xmlns:a16="http://schemas.microsoft.com/office/drawing/2014/main" id="{85CC3581-CED0-7320-993E-404FCBCAD50F}"/>
              </a:ext>
            </a:extLst>
          </p:cNvPr>
          <p:cNvSpPr txBox="1"/>
          <p:nvPr/>
        </p:nvSpPr>
        <p:spPr>
          <a:xfrm>
            <a:off x="1341865" y="6015252"/>
            <a:ext cx="3476367" cy="461665"/>
          </a:xfrm>
          <a:prstGeom prst="rect">
            <a:avLst/>
          </a:prstGeom>
          <a:noFill/>
        </p:spPr>
        <p:txBody>
          <a:bodyPr wrap="square" lIns="91440" tIns="45720" rIns="91440" bIns="45720" anchor="t">
            <a:spAutoFit/>
          </a:bodyPr>
          <a:lstStyle/>
          <a:p>
            <a:pPr algn="ctr"/>
            <a:r>
              <a:rPr lang="en-GB" sz="2400">
                <a:ea typeface="+mn-lt"/>
                <a:cs typeface="+mn-lt"/>
                <a:hlinkClick r:id="rId3">
                  <a:extLst>
                    <a:ext uri="{A12FA001-AC4F-418D-AE19-62706E023703}">
                      <ahyp:hlinkClr xmlns:ahyp="http://schemas.microsoft.com/office/drawing/2018/hyperlinkcolor" val="tx"/>
                    </a:ext>
                  </a:extLst>
                </a:hlinkClick>
              </a:rPr>
              <a:t>The DigiCentre UWTSD</a:t>
            </a:r>
            <a:endParaRPr lang="en-GB" sz="2400">
              <a:ea typeface="+mn-lt"/>
              <a:cs typeface="+mn-lt"/>
            </a:endParaRPr>
          </a:p>
        </p:txBody>
      </p:sp>
      <p:sp>
        <p:nvSpPr>
          <p:cNvPr id="14" name="TextBox 13">
            <a:extLst>
              <a:ext uri="{FF2B5EF4-FFF2-40B4-BE49-F238E27FC236}">
                <a16:creationId xmlns:a16="http://schemas.microsoft.com/office/drawing/2014/main" id="{7C27047A-B407-55A9-5142-95E19A824797}"/>
              </a:ext>
            </a:extLst>
          </p:cNvPr>
          <p:cNvSpPr txBox="1"/>
          <p:nvPr/>
        </p:nvSpPr>
        <p:spPr>
          <a:xfrm>
            <a:off x="1930049" y="3554527"/>
            <a:ext cx="1980088" cy="400110"/>
          </a:xfrm>
          <a:prstGeom prst="rect">
            <a:avLst/>
          </a:prstGeom>
          <a:noFill/>
        </p:spPr>
        <p:txBody>
          <a:bodyPr wrap="square" rtlCol="0">
            <a:spAutoFit/>
          </a:bodyPr>
          <a:lstStyle/>
          <a:p>
            <a:pPr algn="ctr"/>
            <a:r>
              <a:rPr lang="en-GB" sz="2000" b="1">
                <a:latin typeface="Arial Black" panose="020B0A04020102020204" pitchFamily="34" charset="0"/>
              </a:rPr>
              <a:t>SCAN ME</a:t>
            </a:r>
          </a:p>
        </p:txBody>
      </p:sp>
      <p:pic>
        <p:nvPicPr>
          <p:cNvPr id="16" name="Graphic 15" descr="Arrow: Vertical U-turn with solid fill">
            <a:extLst>
              <a:ext uri="{FF2B5EF4-FFF2-40B4-BE49-F238E27FC236}">
                <a16:creationId xmlns:a16="http://schemas.microsoft.com/office/drawing/2014/main" id="{9BAA79C1-0F45-3871-D5EE-303231B03EF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rot="4078250">
            <a:off x="3647846" y="3074084"/>
            <a:ext cx="952586" cy="952586"/>
          </a:xfrm>
          <a:prstGeom prst="rect">
            <a:avLst/>
          </a:prstGeom>
        </p:spPr>
      </p:pic>
      <p:grpSp>
        <p:nvGrpSpPr>
          <p:cNvPr id="2" name="Group 1">
            <a:extLst>
              <a:ext uri="{FF2B5EF4-FFF2-40B4-BE49-F238E27FC236}">
                <a16:creationId xmlns:a16="http://schemas.microsoft.com/office/drawing/2014/main" id="{1C999897-BAA9-259A-5AEC-2D4727876B57}"/>
              </a:ext>
            </a:extLst>
          </p:cNvPr>
          <p:cNvGrpSpPr/>
          <p:nvPr/>
        </p:nvGrpSpPr>
        <p:grpSpPr>
          <a:xfrm>
            <a:off x="576898" y="4579006"/>
            <a:ext cx="4940656" cy="1409909"/>
            <a:chOff x="577758" y="4335012"/>
            <a:chExt cx="4940656" cy="1409909"/>
          </a:xfrm>
        </p:grpSpPr>
        <p:pic>
          <p:nvPicPr>
            <p:cNvPr id="21" name="Picture 20" descr="Graphical user interface, icon, arrow&#10;&#10;Description automatically generated">
              <a:extLst>
                <a:ext uri="{FF2B5EF4-FFF2-40B4-BE49-F238E27FC236}">
                  <a16:creationId xmlns:a16="http://schemas.microsoft.com/office/drawing/2014/main" id="{304F9C60-DAE3-AE89-7A84-C004CB305A0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77758" y="4971675"/>
              <a:ext cx="773246" cy="773246"/>
            </a:xfrm>
            <a:prstGeom prst="rect">
              <a:avLst/>
            </a:prstGeom>
          </p:spPr>
        </p:pic>
        <p:pic>
          <p:nvPicPr>
            <p:cNvPr id="25" name="Picture 24" descr="Shape, icon&#10;&#10;Description automatically generated">
              <a:extLst>
                <a:ext uri="{FF2B5EF4-FFF2-40B4-BE49-F238E27FC236}">
                  <a16:creationId xmlns:a16="http://schemas.microsoft.com/office/drawing/2014/main" id="{82341D58-C8D1-0BF0-11D4-CE00B98B433F}"/>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441098" y="4335012"/>
              <a:ext cx="773247" cy="773247"/>
            </a:xfrm>
            <a:prstGeom prst="rect">
              <a:avLst/>
            </a:prstGeom>
          </p:spPr>
        </p:pic>
        <p:pic>
          <p:nvPicPr>
            <p:cNvPr id="27" name="Picture 26" descr="Shape&#10;&#10;Description automatically generated">
              <a:extLst>
                <a:ext uri="{FF2B5EF4-FFF2-40B4-BE49-F238E27FC236}">
                  <a16:creationId xmlns:a16="http://schemas.microsoft.com/office/drawing/2014/main" id="{7A4EF672-19DE-32B6-94D2-BBA36AB1541A}"/>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2244377" y="4971674"/>
              <a:ext cx="773247" cy="773247"/>
            </a:xfrm>
            <a:prstGeom prst="rect">
              <a:avLst/>
            </a:prstGeom>
          </p:spPr>
        </p:pic>
        <p:pic>
          <p:nvPicPr>
            <p:cNvPr id="29" name="Picture 28" descr="Shape, icon, arrow&#10;&#10;Description automatically generated">
              <a:extLst>
                <a:ext uri="{FF2B5EF4-FFF2-40B4-BE49-F238E27FC236}">
                  <a16:creationId xmlns:a16="http://schemas.microsoft.com/office/drawing/2014/main" id="{B14D3C43-5DAF-6EB3-8A12-1CE473613660}"/>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056974" y="4389771"/>
              <a:ext cx="773247" cy="773247"/>
            </a:xfrm>
            <a:prstGeom prst="rect">
              <a:avLst/>
            </a:prstGeom>
          </p:spPr>
        </p:pic>
        <p:pic>
          <p:nvPicPr>
            <p:cNvPr id="31" name="Picture 30" descr="Shape, icon, arrow&#10;&#10;Description automatically generated">
              <a:extLst>
                <a:ext uri="{FF2B5EF4-FFF2-40B4-BE49-F238E27FC236}">
                  <a16:creationId xmlns:a16="http://schemas.microsoft.com/office/drawing/2014/main" id="{17996854-B2EB-454C-35A8-F34F1E325B79}"/>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3910997" y="4971674"/>
              <a:ext cx="773247" cy="773247"/>
            </a:xfrm>
            <a:prstGeom prst="rect">
              <a:avLst/>
            </a:prstGeom>
          </p:spPr>
        </p:pic>
        <p:pic>
          <p:nvPicPr>
            <p:cNvPr id="33" name="Picture 32" descr="A picture containing text, seat&#10;&#10;Description automatically generated">
              <a:extLst>
                <a:ext uri="{FF2B5EF4-FFF2-40B4-BE49-F238E27FC236}">
                  <a16:creationId xmlns:a16="http://schemas.microsoft.com/office/drawing/2014/main" id="{8E8B7DE0-D0D8-4DE2-5A16-722C43C8DFF8}"/>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4745167" y="4335012"/>
              <a:ext cx="773247" cy="773247"/>
            </a:xfrm>
            <a:prstGeom prst="rect">
              <a:avLst/>
            </a:prstGeom>
          </p:spPr>
        </p:pic>
      </p:grpSp>
      <p:sp>
        <p:nvSpPr>
          <p:cNvPr id="34" name="TextBox 33">
            <a:extLst>
              <a:ext uri="{FF2B5EF4-FFF2-40B4-BE49-F238E27FC236}">
                <a16:creationId xmlns:a16="http://schemas.microsoft.com/office/drawing/2014/main" id="{713385F1-6EE7-3117-11AE-059A6DC86557}"/>
              </a:ext>
            </a:extLst>
          </p:cNvPr>
          <p:cNvSpPr txBox="1"/>
          <p:nvPr/>
        </p:nvSpPr>
        <p:spPr>
          <a:xfrm>
            <a:off x="597241" y="3927791"/>
            <a:ext cx="4939796" cy="923330"/>
          </a:xfrm>
          <a:prstGeom prst="rect">
            <a:avLst/>
          </a:prstGeom>
          <a:noFill/>
        </p:spPr>
        <p:txBody>
          <a:bodyPr wrap="square" lIns="91440" tIns="45720" rIns="91440" bIns="45720" rtlCol="0" anchor="t">
            <a:spAutoFit/>
          </a:bodyPr>
          <a:lstStyle/>
          <a:p>
            <a:pPr algn="ctr"/>
            <a:r>
              <a:rPr lang="en-GB" sz="2700"/>
              <a:t>Gain all the badges to show future employers your digital skills </a:t>
            </a:r>
          </a:p>
        </p:txBody>
      </p:sp>
      <p:pic>
        <p:nvPicPr>
          <p:cNvPr id="6" name="Picture 5">
            <a:extLst>
              <a:ext uri="{FF2B5EF4-FFF2-40B4-BE49-F238E27FC236}">
                <a16:creationId xmlns:a16="http://schemas.microsoft.com/office/drawing/2014/main" id="{5EFE04C0-CF87-E234-9D2F-D6EB569DE8A2}"/>
              </a:ext>
            </a:extLst>
          </p:cNvPr>
          <p:cNvPicPr>
            <a:picLocks noChangeAspect="1"/>
          </p:cNvPicPr>
          <p:nvPr/>
        </p:nvPicPr>
        <p:blipFill>
          <a:blip r:embed="rId12" cstate="print">
            <a:extLst>
              <a:ext uri="{28A0092B-C50C-407E-A947-70E740481C1C}">
                <a14:useLocalDpi xmlns:a14="http://schemas.microsoft.com/office/drawing/2010/main" val="0"/>
              </a:ext>
            </a:extLst>
          </a:blip>
          <a:srcRect/>
          <a:stretch/>
        </p:blipFill>
        <p:spPr>
          <a:xfrm>
            <a:off x="1944077" y="1651857"/>
            <a:ext cx="1966061" cy="1966061"/>
          </a:xfrm>
          <a:prstGeom prst="rect">
            <a:avLst/>
          </a:prstGeom>
        </p:spPr>
      </p:pic>
      <p:sp>
        <p:nvSpPr>
          <p:cNvPr id="8" name="Rectangle 7">
            <a:extLst>
              <a:ext uri="{FF2B5EF4-FFF2-40B4-BE49-F238E27FC236}">
                <a16:creationId xmlns:a16="http://schemas.microsoft.com/office/drawing/2014/main" id="{6287D970-BD58-4C49-ABCD-E729E70A5476}"/>
              </a:ext>
            </a:extLst>
          </p:cNvPr>
          <p:cNvSpPr/>
          <p:nvPr>
            <p:custDataLst>
              <p:tags r:id="rId1"/>
            </p:custDataLst>
          </p:nvPr>
        </p:nvSpPr>
        <p:spPr>
          <a:xfrm>
            <a:off x="1905000" y="127000"/>
            <a:ext cx="8255000" cy="635000"/>
          </a:xfrm>
          <a:prstGeom prst="rect">
            <a:avLst/>
          </a:prstGeom>
          <a:solidFill>
            <a:srgbClr val="FF0000">
              <a:alpha val="70000"/>
              <a:alpha val="0"/>
            </a:srgbClr>
          </a:solidFill>
          <a:ln w="0" cap="flat" cmpd="sng" algn="ctr">
            <a:solidFill>
              <a:srgbClr val="007F7C">
                <a:shade val="50000"/>
                <a:alpha val="70000"/>
                <a:alpha val="0"/>
              </a:srgbClr>
            </a:solidFill>
            <a:prstDash val="solid"/>
            <a:miter lim="800000"/>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sz="2700"/>
          </a:p>
        </p:txBody>
      </p:sp>
    </p:spTree>
    <p:extLst>
      <p:ext uri="{BB962C8B-B14F-4D97-AF65-F5344CB8AC3E}">
        <p14:creationId xmlns:p14="http://schemas.microsoft.com/office/powerpoint/2010/main" val="396398627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3f5fec4d-ee1d-41d1-8dac-19d957d060b9"/>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INSTRUCTIONSLIDE" val="InstructionSlide"/>
</p:tagLst>
</file>

<file path=ppt/tags/tag5.xml><?xml version="1.0" encoding="utf-8"?>
<p:tagLst xmlns:a="http://schemas.openxmlformats.org/drawingml/2006/main" xmlns:r="http://schemas.openxmlformats.org/officeDocument/2006/relationships" xmlns:p="http://schemas.openxmlformats.org/presentationml/2006/main">
  <p:tag name="INSTRUCTIONCONTENTPARA1" val="InstructionContentPara1"/>
</p:tagLst>
</file>

<file path=ppt/tags/tag6.xml><?xml version="1.0" encoding="utf-8"?>
<p:tagLst xmlns:a="http://schemas.openxmlformats.org/drawingml/2006/main" xmlns:r="http://schemas.openxmlformats.org/officeDocument/2006/relationships" xmlns:p="http://schemas.openxmlformats.org/presentationml/2006/main">
  <p:tag name="INSTRUCTIONCONTENTPARA2" val="InstructionContentPara2"/>
</p:tagLst>
</file>

<file path=ppt/tags/tag7.xml><?xml version="1.0" encoding="utf-8"?>
<p:tagLst xmlns:a="http://schemas.openxmlformats.org/drawingml/2006/main" xmlns:r="http://schemas.openxmlformats.org/officeDocument/2006/relationships" xmlns:p="http://schemas.openxmlformats.org/presentationml/2006/main">
  <p:tag name="VEVOX.POLL" val="{&quot;id&quot;:&quot;3308924&quot;,&quot;alias&quot;:null,&quot;wordCloudQuestion&quot;:true,&quot;resultFormat&quot;:&quot;WORD_CLOUD&quot;,&quot;text&quot;:&quot;Is there any aspect that concerns you about creating a video presentation?&quot;,&quot;@type&quot;:&quot;OpenTextQuestion&quot;,&quot;correctAnswers&quot;:[],&quot;image&quot;:null}"/>
  <p:tag name="VEVOX.ORIGIN.SESSION.ID" val="505430"/>
  <p:tag name="VEVOX.ORIGIN.QUESTION.ID" val="3308924"/>
  <p:tag name="VEVOX.QUESTIONSLIDEID" val="603#3925204162"/>
  <p:tag name="VEVOX.SLIDEFORMAT.VERSION" val="1.002"/>
  <p:tag name="VEVOX.HASRESULTS" val="true"/>
</p:tagLst>
</file>

<file path=ppt/tags/tag8.xml><?xml version="1.0" encoding="utf-8"?>
<p:tagLst xmlns:a="http://schemas.openxmlformats.org/drawingml/2006/main" xmlns:r="http://schemas.openxmlformats.org/officeDocument/2006/relationships" xmlns:p="http://schemas.openxmlformats.org/presentationml/2006/main">
  <p:tag name="VEVOX.QUESTION" val="Is there any aspect that concerns you about creating a video presentation?"/>
</p:tagLst>
</file>

<file path=ppt/tags/tag9.xml><?xml version="1.0" encoding="utf-8"?>
<p:tagLst xmlns:a="http://schemas.openxmlformats.org/drawingml/2006/main" xmlns:r="http://schemas.openxmlformats.org/officeDocument/2006/relationships" xmlns:p="http://schemas.openxmlformats.org/presentationml/2006/main">
  <p:tag name="VEVOX.PARTICIPANTS" val="x"/>
</p:tagLst>
</file>

<file path=ppt/tags/tag10.xml><?xml version="1.0" encoding="utf-8"?>
<p:tagLst xmlns:a="http://schemas.openxmlformats.org/drawingml/2006/main" xmlns:r="http://schemas.openxmlformats.org/officeDocument/2006/relationships" xmlns:p="http://schemas.openxmlformats.org/presentationml/2006/main">
  <p:tag name="VEVOX.POLLSTATUSTEXT" val="x"/>
</p:tagLst>
</file>

<file path=ppt/tags/tag1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12.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13.xml><?xml version="1.0" encoding="utf-8"?>
<p:tagLst xmlns:a="http://schemas.openxmlformats.org/drawingml/2006/main" xmlns:r="http://schemas.openxmlformats.org/officeDocument/2006/relationships" xmlns:p="http://schemas.openxmlformats.org/presentationml/2006/main">
  <p:tag name="VEVOX.JOIN.URL" val="x"/>
</p:tagLst>
</file>

<file path=ppt/tags/tag14.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15.xml><?xml version="1.0" encoding="utf-8"?>
<p:tagLst xmlns:a="http://schemas.openxmlformats.org/drawingml/2006/main" xmlns:r="http://schemas.openxmlformats.org/officeDocument/2006/relationships" xmlns:p="http://schemas.openxmlformats.org/presentationml/2006/main">
  <p:tag name="VEVOX.HORSE" val="X"/>
  <p:tag name="VEVOX.QUESTIONSLIDEID" val="603#3925204162"/>
  <p:tag name="VEVOX.SLIDEFORMAT.VERSION" val="1.004"/>
</p:tagLst>
</file>

<file path=ppt/tags/tag16.xml><?xml version="1.0" encoding="utf-8"?>
<p:tagLst xmlns:a="http://schemas.openxmlformats.org/drawingml/2006/main" xmlns:r="http://schemas.openxmlformats.org/officeDocument/2006/relationships" xmlns:p="http://schemas.openxmlformats.org/presentationml/2006/main">
  <p:tag name="VEVOX.SADDLE" val="X"/>
</p:tagLst>
</file>

<file path=ppt/tags/tag17.xml><?xml version="1.0" encoding="utf-8"?>
<p:tagLst xmlns:a="http://schemas.openxmlformats.org/drawingml/2006/main" xmlns:r="http://schemas.openxmlformats.org/officeDocument/2006/relationships" xmlns:p="http://schemas.openxmlformats.org/presentationml/2006/main">
  <p:tag name="VEVOX.QUESTION" val="Is there any aspect that concerns you about creating a video presentation?"/>
</p:tagLst>
</file>

<file path=ppt/tags/tag18.xml><?xml version="1.0" encoding="utf-8"?>
<p:tagLst xmlns:a="http://schemas.openxmlformats.org/drawingml/2006/main" xmlns:r="http://schemas.openxmlformats.org/officeDocument/2006/relationships" xmlns:p="http://schemas.openxmlformats.org/presentationml/2006/main">
  <p:tag name="VEVOX.PARTICIPANTS" val="x"/>
</p:tagLst>
</file>

<file path=ppt/tags/tag19.xml><?xml version="1.0" encoding="utf-8"?>
<p:tagLst xmlns:a="http://schemas.openxmlformats.org/drawingml/2006/main" xmlns:r="http://schemas.openxmlformats.org/officeDocument/2006/relationships" xmlns:p="http://schemas.openxmlformats.org/presentationml/2006/main">
  <p:tag name="VEVOX.POLLSTATUSTEXT" val="x"/>
</p:tagLst>
</file>

<file path=ppt/tags/tag20.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21.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22.xml><?xml version="1.0" encoding="utf-8"?>
<p:tagLst xmlns:a="http://schemas.openxmlformats.org/drawingml/2006/main" xmlns:r="http://schemas.openxmlformats.org/officeDocument/2006/relationships" xmlns:p="http://schemas.openxmlformats.org/presentationml/2006/main">
  <p:tag name="VEVOX.JOIN.URL" val="x"/>
</p:tagLst>
</file>

<file path=ppt/tags/tag2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24.xml><?xml version="1.0" encoding="utf-8"?>
<p:tagLst xmlns:a="http://schemas.openxmlformats.org/drawingml/2006/main" xmlns:r="http://schemas.openxmlformats.org/officeDocument/2006/relationships" xmlns:p="http://schemas.openxmlformats.org/presentationml/2006/main">
  <p:tag name="VEVOX.RESULT.PLACEHOLDER" val="0"/>
</p:tagLst>
</file>

<file path=ppt/tags/tag25.xml><?xml version="1.0" encoding="utf-8"?>
<p:tagLst xmlns:a="http://schemas.openxmlformats.org/drawingml/2006/main" xmlns:r="http://schemas.openxmlformats.org/officeDocument/2006/relationships" xmlns:p="http://schemas.openxmlformats.org/presentationml/2006/main">
  <p:tag name="VEVOX.POLL" val="{&quot;id&quot;:&quot;3312257&quot;,&quot;alias&quot;:null,&quot;text&quot;:&quot;What is recommended practice to deliver an effective video presentation?&quot;,&quot;@type&quot;:&quot;MultipleChoiceQuestion&quot;,&quot;choices&quot;:[{&quot;id&quot;:&quot;12561023&quot;,&quot;alias&quot;:null,&quot;text&quot;:&quot;Reading directly from a script&quot;,&quot;excludeFromResults&quot;:false,&quot;image&quot;:null,&quot;isCorrectAnswer&quot;:false},{&quot;id&quot;:&quot;12561024&quot;,&quot;alias&quot;:null,&quot;text&quot;:&quot;Speaking quickly and rushing through the content&quot;,&quot;excludeFromResults&quot;:false,&quot;image&quot;:null,&quot;isCorrectAnswer&quot;:false},{&quot;id&quot;:&quot;12561025&quot;,&quot;alias&quot;:null,&quot;text&quot;:&quot;Practising the presentation and maintaining a steady pace&quot;,&quot;excludeFromResults&quot;:false,&quot;image&quot;:null,&quot;isCorrectAnswer&quot;:false},{&quot;id&quot;:&quot;12561026&quot;,&quot;alias&quot;:null,&quot;text&quot;:&quot;Avoiding eye contact with the camera&quot;,&quot;excludeFromResults&quot;:false,&quot;image&quot;:null,&quot;isCorrectAnswer&quot;:false}],&quot;resultFormat&quot;:&quot;%&quot;,&quot;minNumberSelections&quot;:1,&quot;maxNumberSelections&quot;:1,&quot;image&quot;:null}"/>
  <p:tag name="VEVOX.ORIGIN.SESSION.ID" val="505430"/>
  <p:tag name="VEVOX.ORIGIN.QUESTION.ID" val="3312257"/>
  <p:tag name="VEVOX.QUESTIONSLIDEID" val="599#560226815"/>
  <p:tag name="VEVOX.SLIDEFORMAT.VERSION" val="1.002"/>
  <p:tag name="VEVOX.HASRESULTS" val="true"/>
</p:tagLst>
</file>

<file path=ppt/tags/tag26.xml><?xml version="1.0" encoding="utf-8"?>
<p:tagLst xmlns:a="http://schemas.openxmlformats.org/drawingml/2006/main" xmlns:r="http://schemas.openxmlformats.org/officeDocument/2006/relationships" xmlns:p="http://schemas.openxmlformats.org/presentationml/2006/main">
  <p:tag name="VEVOX.QUESTION" val="What is recommended practice to deliver an effective video presentation?"/>
</p:tagLst>
</file>

<file path=ppt/tags/tag27.xml><?xml version="1.0" encoding="utf-8"?>
<p:tagLst xmlns:a="http://schemas.openxmlformats.org/drawingml/2006/main" xmlns:r="http://schemas.openxmlformats.org/officeDocument/2006/relationships" xmlns:p="http://schemas.openxmlformats.org/presentationml/2006/main">
  <p:tag name="VEVOX.PARTICIPANTS" val="x"/>
</p:tagLst>
</file>

<file path=ppt/tags/tag28.xml><?xml version="1.0" encoding="utf-8"?>
<p:tagLst xmlns:a="http://schemas.openxmlformats.org/drawingml/2006/main" xmlns:r="http://schemas.openxmlformats.org/officeDocument/2006/relationships" xmlns:p="http://schemas.openxmlformats.org/presentationml/2006/main">
  <p:tag name="VEVOX.POLLSTATUSTEXT" val="x"/>
</p:tagLst>
</file>

<file path=ppt/tags/tag29.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30.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31.xml><?xml version="1.0" encoding="utf-8"?>
<p:tagLst xmlns:a="http://schemas.openxmlformats.org/drawingml/2006/main" xmlns:r="http://schemas.openxmlformats.org/officeDocument/2006/relationships" xmlns:p="http://schemas.openxmlformats.org/presentationml/2006/main">
  <p:tag name="VEVOX.COUNTDOWNTIMER.DISPLAY" val="x"/>
</p:tagLst>
</file>

<file path=ppt/tags/tag32.xml><?xml version="1.0" encoding="utf-8"?>
<p:tagLst xmlns:a="http://schemas.openxmlformats.org/drawingml/2006/main" xmlns:r="http://schemas.openxmlformats.org/officeDocument/2006/relationships" xmlns:p="http://schemas.openxmlformats.org/presentationml/2006/main">
  <p:tag name="VEVOX.JOIN.URL" val="x"/>
</p:tagLst>
</file>

<file path=ppt/tags/tag3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3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35.xml><?xml version="1.0" encoding="utf-8"?>
<p:tagLst xmlns:a="http://schemas.openxmlformats.org/drawingml/2006/main" xmlns:r="http://schemas.openxmlformats.org/officeDocument/2006/relationships" xmlns:p="http://schemas.openxmlformats.org/presentationml/2006/main">
  <p:tag name="VEVOX" val="BORDER1"/>
</p:tagLst>
</file>

<file path=ppt/tags/tag36.xml><?xml version="1.0" encoding="utf-8"?>
<p:tagLst xmlns:a="http://schemas.openxmlformats.org/drawingml/2006/main" xmlns:r="http://schemas.openxmlformats.org/officeDocument/2006/relationships" xmlns:p="http://schemas.openxmlformats.org/presentationml/2006/main">
  <p:tag name="VEVOX" val="BAR1"/>
</p:tagLst>
</file>

<file path=ppt/tags/tag3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38.xml><?xml version="1.0" encoding="utf-8"?>
<p:tagLst xmlns:a="http://schemas.openxmlformats.org/drawingml/2006/main" xmlns:r="http://schemas.openxmlformats.org/officeDocument/2006/relationships" xmlns:p="http://schemas.openxmlformats.org/presentationml/2006/main">
  <p:tag name="VEVOX" val="BORDER2"/>
</p:tagLst>
</file>

<file path=ppt/tags/tag39.xml><?xml version="1.0" encoding="utf-8"?>
<p:tagLst xmlns:a="http://schemas.openxmlformats.org/drawingml/2006/main" xmlns:r="http://schemas.openxmlformats.org/officeDocument/2006/relationships" xmlns:p="http://schemas.openxmlformats.org/presentationml/2006/main">
  <p:tag name="VEVOX" val="BAR2"/>
</p:tagLst>
</file>

<file path=ppt/tags/tag4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41.xml><?xml version="1.0" encoding="utf-8"?>
<p:tagLst xmlns:a="http://schemas.openxmlformats.org/drawingml/2006/main" xmlns:r="http://schemas.openxmlformats.org/officeDocument/2006/relationships" xmlns:p="http://schemas.openxmlformats.org/presentationml/2006/main">
  <p:tag name="VEVOX" val="BORDER3"/>
</p:tagLst>
</file>

<file path=ppt/tags/tag42.xml><?xml version="1.0" encoding="utf-8"?>
<p:tagLst xmlns:a="http://schemas.openxmlformats.org/drawingml/2006/main" xmlns:r="http://schemas.openxmlformats.org/officeDocument/2006/relationships" xmlns:p="http://schemas.openxmlformats.org/presentationml/2006/main">
  <p:tag name="VEVOX" val="BAR3"/>
</p:tagLst>
</file>

<file path=ppt/tags/tag43.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44.xml><?xml version="1.0" encoding="utf-8"?>
<p:tagLst xmlns:a="http://schemas.openxmlformats.org/drawingml/2006/main" xmlns:r="http://schemas.openxmlformats.org/officeDocument/2006/relationships" xmlns:p="http://schemas.openxmlformats.org/presentationml/2006/main">
  <p:tag name="VEVOX" val="BORDER4"/>
</p:tagLst>
</file>

<file path=ppt/tags/tag45.xml><?xml version="1.0" encoding="utf-8"?>
<p:tagLst xmlns:a="http://schemas.openxmlformats.org/drawingml/2006/main" xmlns:r="http://schemas.openxmlformats.org/officeDocument/2006/relationships" xmlns:p="http://schemas.openxmlformats.org/presentationml/2006/main">
  <p:tag name="VEVOX" val="BAR4"/>
</p:tagLst>
</file>

<file path=ppt/tags/tag46.xml><?xml version="1.0" encoding="utf-8"?>
<p:tagLst xmlns:a="http://schemas.openxmlformats.org/drawingml/2006/main" xmlns:r="http://schemas.openxmlformats.org/officeDocument/2006/relationships" xmlns:p="http://schemas.openxmlformats.org/presentationml/2006/main">
  <p:tag name="VEVOX.RESULT" val="{&quot;id&quot;:&quot;3312257&quot;,&quot;alias&quot;:null,&quot;text&quot;:&quot;What is recommended practice to deliver an effective video presentation?&quot;,&quot;@type&quot;:&quot;MultipleChoiceQuestion&quot;,&quot;choices&quot;:[{&quot;id&quot;:&quot;12561023&quot;,&quot;alias&quot;:null,&quot;text&quot;:&quot;Reading directly from a script&quot;,&quot;excludeFromResults&quot;:false,&quot;image&quot;:null,&quot;isCorrectAnswer&quot;:false},{&quot;id&quot;:&quot;12561024&quot;,&quot;alias&quot;:null,&quot;text&quot;:&quot;Speaking quickly and rushing through the content&quot;,&quot;excludeFromResults&quot;:false,&quot;image&quot;:null,&quot;isCorrectAnswer&quot;:false},{&quot;id&quot;:&quot;12561025&quot;,&quot;alias&quot;:null,&quot;text&quot;:&quot;Practising the presentation and maintaining a steady pace&quot;,&quot;excludeFromResults&quot;:false,&quot;image&quot;:null,&quot;isCorrectAnswer&quot;:false},{&quot;id&quot;:&quot;12561026&quot;,&quot;alias&quot;:null,&quot;text&quot;:&quot;Avoiding eye contact with the camera&quot;,&quot;excludeFromResults&quot;:false,&quot;image&quot;:null,&quot;isCorrectAnswer&quot;:false}],&quot;resultFormat&quot;:&quot;%&quot;,&quot;minNumberSelections&quot;:1,&quot;maxNumberSelections&quot;:1,&quot;image&quot;:null}"/>
  <p:tag name="VEVOX.QUESTIONSLIDEID" val="599#560226815"/>
  <p:tag name="VEVOX.SLIDEFORMAT.VERSION" val="1.002"/>
  <p:tag name="VEVOX.HASRESULTS" val="true"/>
</p:tagLst>
</file>

<file path=ppt/tags/tag47.xml><?xml version="1.0" encoding="utf-8"?>
<p:tagLst xmlns:a="http://schemas.openxmlformats.org/drawingml/2006/main" xmlns:r="http://schemas.openxmlformats.org/officeDocument/2006/relationships" xmlns:p="http://schemas.openxmlformats.org/presentationml/2006/main">
  <p:tag name="VEVOX.QUESTION" val="What is recommended practice to deliver an effective video presentation?"/>
</p:tagLst>
</file>

<file path=ppt/tags/tag48.xml><?xml version="1.0" encoding="utf-8"?>
<p:tagLst xmlns:a="http://schemas.openxmlformats.org/drawingml/2006/main" xmlns:r="http://schemas.openxmlformats.org/officeDocument/2006/relationships" xmlns:p="http://schemas.openxmlformats.org/presentationml/2006/main">
  <p:tag name="VEVOX.PARTICIPANTS" val="x"/>
</p:tagLst>
</file>

<file path=ppt/tags/tag49.xml><?xml version="1.0" encoding="utf-8"?>
<p:tagLst xmlns:a="http://schemas.openxmlformats.org/drawingml/2006/main" xmlns:r="http://schemas.openxmlformats.org/officeDocument/2006/relationships" xmlns:p="http://schemas.openxmlformats.org/presentationml/2006/main">
  <p:tag name="VEVOX.POLLSTATUSTEXT" val="x"/>
</p:tagLst>
</file>

<file path=ppt/tags/tag50.xml><?xml version="1.0" encoding="utf-8"?>
<p:tagLst xmlns:a="http://schemas.openxmlformats.org/drawingml/2006/main" xmlns:r="http://schemas.openxmlformats.org/officeDocument/2006/relationships" xmlns:p="http://schemas.openxmlformats.org/presentationml/2006/main">
  <p:tag name="VEVOX.PARTICIPANTSDOODLE.SHOULDERS" val="x"/>
</p:tagLst>
</file>

<file path=ppt/tags/tag51.xml><?xml version="1.0" encoding="utf-8"?>
<p:tagLst xmlns:a="http://schemas.openxmlformats.org/drawingml/2006/main" xmlns:r="http://schemas.openxmlformats.org/officeDocument/2006/relationships" xmlns:p="http://schemas.openxmlformats.org/presentationml/2006/main">
  <p:tag name="VEVOX.PARTICIPANTSDOODLE.HEAD" val="x"/>
</p:tagLst>
</file>

<file path=ppt/tags/tag52.xml><?xml version="1.0" encoding="utf-8"?>
<p:tagLst xmlns:a="http://schemas.openxmlformats.org/drawingml/2006/main" xmlns:r="http://schemas.openxmlformats.org/officeDocument/2006/relationships" xmlns:p="http://schemas.openxmlformats.org/presentationml/2006/main">
  <p:tag name="VEVOX.JOIN.URL" val="x"/>
</p:tagLst>
</file>

<file path=ppt/tags/tag53.xml><?xml version="1.0" encoding="utf-8"?>
<p:tagLst xmlns:a="http://schemas.openxmlformats.org/drawingml/2006/main" xmlns:r="http://schemas.openxmlformats.org/officeDocument/2006/relationships" xmlns:p="http://schemas.openxmlformats.org/presentationml/2006/main">
  <p:tag name="VEVOX.ACCESSCODE.DISPLAY" val="x"/>
</p:tagLst>
</file>

<file path=ppt/tags/tag54.xml><?xml version="1.0" encoding="utf-8"?>
<p:tagLst xmlns:a="http://schemas.openxmlformats.org/drawingml/2006/main" xmlns:r="http://schemas.openxmlformats.org/officeDocument/2006/relationships" xmlns:p="http://schemas.openxmlformats.org/presentationml/2006/main">
  <p:tag name="VEVOX.DATALABEL" val="DATALABEL1"/>
</p:tagLst>
</file>

<file path=ppt/tags/tag55.xml><?xml version="1.0" encoding="utf-8"?>
<p:tagLst xmlns:a="http://schemas.openxmlformats.org/drawingml/2006/main" xmlns:r="http://schemas.openxmlformats.org/officeDocument/2006/relationships" xmlns:p="http://schemas.openxmlformats.org/presentationml/2006/main">
  <p:tag name="VEVOX" val="BORDER1"/>
</p:tagLst>
</file>

<file path=ppt/tags/tag56.xml><?xml version="1.0" encoding="utf-8"?>
<p:tagLst xmlns:a="http://schemas.openxmlformats.org/drawingml/2006/main" xmlns:r="http://schemas.openxmlformats.org/officeDocument/2006/relationships" xmlns:p="http://schemas.openxmlformats.org/presentationml/2006/main">
  <p:tag name="VEVOX" val="BAR1"/>
</p:tagLst>
</file>

<file path=ppt/tags/tag57.xml><?xml version="1.0" encoding="utf-8"?>
<p:tagLst xmlns:a="http://schemas.openxmlformats.org/drawingml/2006/main" xmlns:r="http://schemas.openxmlformats.org/officeDocument/2006/relationships" xmlns:p="http://schemas.openxmlformats.org/presentationml/2006/main">
  <p:tag name="VEVOX.DATALABEL" val="DATALABEL2"/>
</p:tagLst>
</file>

<file path=ppt/tags/tag58.xml><?xml version="1.0" encoding="utf-8"?>
<p:tagLst xmlns:a="http://schemas.openxmlformats.org/drawingml/2006/main" xmlns:r="http://schemas.openxmlformats.org/officeDocument/2006/relationships" xmlns:p="http://schemas.openxmlformats.org/presentationml/2006/main">
  <p:tag name="VEVOX" val="BORDER2"/>
</p:tagLst>
</file>

<file path=ppt/tags/tag59.xml><?xml version="1.0" encoding="utf-8"?>
<p:tagLst xmlns:a="http://schemas.openxmlformats.org/drawingml/2006/main" xmlns:r="http://schemas.openxmlformats.org/officeDocument/2006/relationships" xmlns:p="http://schemas.openxmlformats.org/presentationml/2006/main">
  <p:tag name="VEVOX" val="BAR2"/>
</p:tagLst>
</file>

<file path=ppt/tags/tag60.xml><?xml version="1.0" encoding="utf-8"?>
<p:tagLst xmlns:a="http://schemas.openxmlformats.org/drawingml/2006/main" xmlns:r="http://schemas.openxmlformats.org/officeDocument/2006/relationships" xmlns:p="http://schemas.openxmlformats.org/presentationml/2006/main">
  <p:tag name="VEVOX.DATALABEL" val="DATALABEL3"/>
</p:tagLst>
</file>

<file path=ppt/tags/tag61.xml><?xml version="1.0" encoding="utf-8"?>
<p:tagLst xmlns:a="http://schemas.openxmlformats.org/drawingml/2006/main" xmlns:r="http://schemas.openxmlformats.org/officeDocument/2006/relationships" xmlns:p="http://schemas.openxmlformats.org/presentationml/2006/main">
  <p:tag name="VEVOX" val="BORDER3"/>
</p:tagLst>
</file>

<file path=ppt/tags/tag62.xml><?xml version="1.0" encoding="utf-8"?>
<p:tagLst xmlns:a="http://schemas.openxmlformats.org/drawingml/2006/main" xmlns:r="http://schemas.openxmlformats.org/officeDocument/2006/relationships" xmlns:p="http://schemas.openxmlformats.org/presentationml/2006/main">
  <p:tag name="VEVOX" val="BAR3"/>
</p:tagLst>
</file>

<file path=ppt/tags/tag63.xml><?xml version="1.0" encoding="utf-8"?>
<p:tagLst xmlns:a="http://schemas.openxmlformats.org/drawingml/2006/main" xmlns:r="http://schemas.openxmlformats.org/officeDocument/2006/relationships" xmlns:p="http://schemas.openxmlformats.org/presentationml/2006/main">
  <p:tag name="VEVOX.DATALABEL" val="DATALABEL4"/>
</p:tagLst>
</file>

<file path=ppt/tags/tag64.xml><?xml version="1.0" encoding="utf-8"?>
<p:tagLst xmlns:a="http://schemas.openxmlformats.org/drawingml/2006/main" xmlns:r="http://schemas.openxmlformats.org/officeDocument/2006/relationships" xmlns:p="http://schemas.openxmlformats.org/presentationml/2006/main">
  <p:tag name="VEVOX" val="BORDER4"/>
</p:tagLst>
</file>

<file path=ppt/tags/tag65.xml><?xml version="1.0" encoding="utf-8"?>
<p:tagLst xmlns:a="http://schemas.openxmlformats.org/drawingml/2006/main" xmlns:r="http://schemas.openxmlformats.org/officeDocument/2006/relationships" xmlns:p="http://schemas.openxmlformats.org/presentationml/2006/main">
  <p:tag name="VEVOX" val="BAR4"/>
</p:tagLst>
</file>

<file path=ppt/tags/tag66.xml><?xml version="1.0" encoding="utf-8"?>
<p:tagLst xmlns:a="http://schemas.openxmlformats.org/drawingml/2006/main" xmlns:r="http://schemas.openxmlformats.org/officeDocument/2006/relationships" xmlns:p="http://schemas.openxmlformats.org/presentationml/2006/main">
  <p:tag name="VEVOX.ALERT.PANEL" val="0"/>
</p:tagLst>
</file>

<file path=ppt/tags/tag67.xml><?xml version="1.0" encoding="utf-8"?>
<p:tagLst xmlns:a="http://schemas.openxmlformats.org/drawingml/2006/main" xmlns:r="http://schemas.openxmlformats.org/officeDocument/2006/relationships" xmlns:p="http://schemas.openxmlformats.org/presentationml/2006/main">
  <p:tag name="VEVOX.ALERT.PANEL" val="0"/>
</p:tagLst>
</file>

<file path=ppt/tags/tag68.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Digital Skills-dark">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igital Skills-dark" id="{C59945CD-699D-46AC-AA49-09362279FA08}" vid="{559F97FA-FF4C-490D-8DB9-25F3978489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themeOverrid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BB96EE5-AE22-4106-8AE9-407F2822A500}">
  <we:reference id="wa200004709" version="1.0.0.2" store="en-US" storeType="OMEX"/>
  <we:alternateReferences>
    <we:reference id="WA200004709" version="1.0.0.2" store="WA200004709" storeType="OMEX"/>
  </we:alternateReferences>
  <we:properties>
    <we:property name="Office.AutoShowTaskpaneWithDocument" value="true"/>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1b8a593-e33f-405c-9ec9-a885dee76581">
      <UserInfo>
        <DisplayName>Jessica Hill</DisplayName>
        <AccountId>243</AccountId>
        <AccountType/>
      </UserInfo>
      <UserInfo>
        <DisplayName>Caroline Jawad</DisplayName>
        <AccountId>346</AccountId>
        <AccountType/>
      </UserInfo>
      <UserInfo>
        <DisplayName>Dominique Northeast</DisplayName>
        <AccountId>256</AccountId>
        <AccountType/>
      </UserInfo>
    </SharedWithUsers>
    <lcf76f155ced4ddcb4097134ff3c332f xmlns="316f2420-4a0a-4c49-8a81-53a9bcc36554">
      <Terms xmlns="http://schemas.microsoft.com/office/infopath/2007/PartnerControls"/>
    </lcf76f155ced4ddcb4097134ff3c332f>
    <TaxCatchAll xmlns="61b8a593-e33f-405c-9ec9-a885dee76581" xsi:nil="true"/>
    <MediaLengthInSeconds xmlns="316f2420-4a0a-4c49-8a81-53a9bcc36554" xsi:nil="true"/>
    <uploadedtowebsite xmlns="316f2420-4a0a-4c49-8a81-53a9bcc36554">false</uploadedtowebsit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94002A07E5FB6438DEE2217A7119FC0" ma:contentTypeVersion="20" ma:contentTypeDescription="Create a new document." ma:contentTypeScope="" ma:versionID="3e8f9e8ad82be2a6a834f36893f60ecf">
  <xsd:schema xmlns:xsd="http://www.w3.org/2001/XMLSchema" xmlns:xs="http://www.w3.org/2001/XMLSchema" xmlns:p="http://schemas.microsoft.com/office/2006/metadata/properties" xmlns:ns2="316f2420-4a0a-4c49-8a81-53a9bcc36554" xmlns:ns3="61b8a593-e33f-405c-9ec9-a885dee76581" targetNamespace="http://schemas.microsoft.com/office/2006/metadata/properties" ma:root="true" ma:fieldsID="7a0c70ce9593f74a04917f957a8ee113" ns2:_="" ns3:_="">
    <xsd:import namespace="316f2420-4a0a-4c49-8a81-53a9bcc36554"/>
    <xsd:import namespace="61b8a593-e33f-405c-9ec9-a885dee76581"/>
    <xsd:element name="properties">
      <xsd:complexType>
        <xsd:sequence>
          <xsd:element name="documentManagement">
            <xsd:complexType>
              <xsd:all>
                <xsd:element ref="ns2:MediaServiceMetadata" minOccurs="0"/>
                <xsd:element ref="ns2:MediaServiceFastMetadata" minOccurs="0"/>
                <xsd:element ref="ns2:MediaServiceDateTaken" minOccurs="0"/>
                <xsd:element ref="ns3:SharedWithUsers" minOccurs="0"/>
                <xsd:element ref="ns3:SharedWithDetails" minOccurs="0"/>
                <xsd:element ref="ns2:MediaServiceGenerationTime" minOccurs="0"/>
                <xsd:element ref="ns2:MediaServiceEventHashCode" minOccurs="0"/>
                <xsd:element ref="ns2:MediaServiceLocation" minOccurs="0"/>
                <xsd:element ref="ns2:MediaServiceAutoKeyPoints" minOccurs="0"/>
                <xsd:element ref="ns2:MediaServiceKeyPoints" minOccurs="0"/>
                <xsd:element ref="ns2:MediaServiceOCR" minOccurs="0"/>
                <xsd:element ref="ns2:MediaLengthInSeconds" minOccurs="0"/>
                <xsd:element ref="ns2:lcf76f155ced4ddcb4097134ff3c332f" minOccurs="0"/>
                <xsd:element ref="ns3:TaxCatchAll" minOccurs="0"/>
                <xsd:element ref="ns2:uploadedtowebsite"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16f2420-4a0a-4c49-8a81-53a9bcc3655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lcf76f155ced4ddcb4097134ff3c332f" ma:index="21"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uploadedtowebsite" ma:index="23" nillable="true" ma:displayName="uploaded to website" ma:default="0" ma:format="Dropdown" ma:internalName="uploadedtowebsite">
      <xsd:simpleType>
        <xsd:restriction base="dms:Boolean"/>
      </xsd:simpleType>
    </xsd:element>
    <xsd:element name="MediaServiceSearchProperties" ma:index="24" nillable="true" ma:displayName="MediaServiceSearchProperties" ma:hidden="true" ma:internalName="MediaServiceSearchProperties" ma:readOnly="true">
      <xsd:simpleType>
        <xsd:restriction base="dms:Note"/>
      </xsd:simpleType>
    </xsd:element>
    <xsd:element name="MediaServiceObjectDetectorVersions" ma:index="2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b8a593-e33f-405c-9ec9-a885dee76581"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TaxCatchAll" ma:index="22" nillable="true" ma:displayName="Taxonomy Catch All Column" ma:hidden="true" ma:list="{f475d125-4262-4684-8c3a-69fdb9666f71}" ma:internalName="TaxCatchAll" ma:showField="CatchAllData" ma:web="61b8a593-e33f-405c-9ec9-a885dee7658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949DB88A-4CDB-4A02-BBF8-EAC6701E3581}">
  <ds:schemaRefs>
    <ds:schemaRef ds:uri="http://www.w3.org/XML/1998/namespace"/>
    <ds:schemaRef ds:uri="http://schemas.microsoft.com/office/infopath/2007/PartnerControls"/>
    <ds:schemaRef ds:uri="316f2420-4a0a-4c49-8a81-53a9bcc36554"/>
    <ds:schemaRef ds:uri="http://schemas.openxmlformats.org/package/2006/metadata/core-properties"/>
    <ds:schemaRef ds:uri="http://schemas.microsoft.com/office/2006/documentManagement/types"/>
    <ds:schemaRef ds:uri="http://purl.org/dc/terms/"/>
    <ds:schemaRef ds:uri="http://purl.org/dc/elements/1.1/"/>
    <ds:schemaRef ds:uri="61b8a593-e33f-405c-9ec9-a885dee76581"/>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D98A07E9-6EE5-463C-98B0-EF50952AC612}">
  <ds:schemaRefs>
    <ds:schemaRef ds:uri="316f2420-4a0a-4c49-8a81-53a9bcc36554"/>
    <ds:schemaRef ds:uri="61b8a593-e33f-405c-9ec9-a885dee7658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1148</Words>
  <Application>Microsoft Office PowerPoint</Application>
  <PresentationFormat>Widescreen</PresentationFormat>
  <Paragraphs>183</Paragraphs>
  <Slides>38</Slides>
  <Notes>7</Notes>
  <HiddenSlides>1</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38</vt:i4>
      </vt:variant>
    </vt:vector>
  </HeadingPairs>
  <TitlesOfParts>
    <vt:vector size="47" baseType="lpstr">
      <vt:lpstr>Arial</vt:lpstr>
      <vt:lpstr>Arial Black</vt:lpstr>
      <vt:lpstr>Calibri</vt:lpstr>
      <vt:lpstr>Calibri Light</vt:lpstr>
      <vt:lpstr>Lucida Sans</vt:lpstr>
      <vt:lpstr>Segoe UI</vt:lpstr>
      <vt:lpstr>Times New Roman</vt:lpstr>
      <vt:lpstr>Wingdings</vt:lpstr>
      <vt:lpstr>Digital Skills-dark</vt:lpstr>
      <vt:lpstr>Digital skills – how to create a video presentation</vt:lpstr>
      <vt:lpstr>PowerPoint Presentation</vt:lpstr>
      <vt:lpstr>PowerPoint Presentation</vt:lpstr>
      <vt:lpstr>Is there any aspect that concerns you about creating a video presentation?</vt:lpstr>
      <vt:lpstr>PowerPoint Presentation</vt:lpstr>
      <vt:lpstr>Meet the Digital Skills Team</vt:lpstr>
      <vt:lpstr>PowerPoint Presentation</vt:lpstr>
      <vt:lpstr>Recommended platform</vt:lpstr>
      <vt:lpstr>PowerPoint Presentation</vt:lpstr>
      <vt:lpstr>The process of creating videos on Microsoft Stream</vt:lpstr>
      <vt:lpstr>The Hwb</vt:lpstr>
      <vt:lpstr>PowerPoint Presentation</vt:lpstr>
      <vt:lpstr>You can also search or explore your apps if you cannot immediately see Microsoft Stream</vt:lpstr>
      <vt:lpstr>Step 1: Stream home page</vt:lpstr>
      <vt:lpstr>Step 2: Choose camera recording</vt:lpstr>
      <vt:lpstr>Step 3: Recording in progress</vt:lpstr>
      <vt:lpstr>Step 4: Editing your video</vt:lpstr>
      <vt:lpstr>When you delete a video clip</vt:lpstr>
      <vt:lpstr>Share your screen</vt:lpstr>
      <vt:lpstr>Click on select a screen to record</vt:lpstr>
      <vt:lpstr>Select your PPT presentation</vt:lpstr>
      <vt:lpstr>Step 5: Click ‘finish’ when you are done creating your video</vt:lpstr>
      <vt:lpstr>You can check the video settings</vt:lpstr>
      <vt:lpstr>Captions</vt:lpstr>
      <vt:lpstr>Step 6: Share your video presentation</vt:lpstr>
      <vt:lpstr>Check the permissions</vt:lpstr>
      <vt:lpstr>What to do next</vt:lpstr>
      <vt:lpstr>To delete a video presentation</vt:lpstr>
      <vt:lpstr>What is recommended practice to deliver an effective video presentation?</vt:lpstr>
      <vt:lpstr>What is recommended practice to deliver an effective video presentation?</vt:lpstr>
      <vt:lpstr>The Resource Finder</vt:lpstr>
      <vt:lpstr>PowerPoint Presentation</vt:lpstr>
      <vt:lpstr>Uploading assignments onto Turnitin</vt:lpstr>
      <vt:lpstr>Uploading assignments onto Turnitin</vt:lpstr>
      <vt:lpstr>Further resources</vt:lpstr>
      <vt:lpstr>PowerPoint Presentation</vt:lpstr>
      <vt:lpstr>Please provide some feedback</vt:lpstr>
      <vt:lpstr>Thank you for listening. 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Welcome to UWTSD</dc:title>
  <dc:creator>Tarandeep Johal</dc:creator>
  <cp:lastModifiedBy>Janet Howells-Johnson</cp:lastModifiedBy>
  <cp:revision>5</cp:revision>
  <dcterms:created xsi:type="dcterms:W3CDTF">2022-08-10T13:39:35Z</dcterms:created>
  <dcterms:modified xsi:type="dcterms:W3CDTF">2024-02-02T20:25:50Z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0x010100294002A07E5FB6438DEE2217A7119FC0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MediaServiceImageTags">
    <vt:lpwstr/>
  </property>
  <property fmtid="{D5CDD505-2E9C-101B-9397-08002B2CF9AE}" pid="9" name="_ExtendedDescription">
    <vt:lpwstr/>
  </property>
  <property fmtid="{D5CDD505-2E9C-101B-9397-08002B2CF9AE}" pid="10" name="TriggerFlowInfo">
    <vt:lpwstr/>
  </property>
</Properties>
</file>