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7" r:id="rId11"/>
    <p:sldId id="265" r:id="rId1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F42B0C-1EB3-47DA-AF88-BE8E8D028413}" v="51" dt="2022-11-25T21:51:44.72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43" d="100"/>
          <a:sy n="143" d="100"/>
        </p:scale>
        <p:origin x="3114" y="120"/>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rcea mano" userId="0518251a4970796f" providerId="LiveId" clId="{05F42B0C-1EB3-47DA-AF88-BE8E8D028413}"/>
    <pc:docChg chg="undo redo custSel addSld delSld modSld">
      <pc:chgData name="mircea mano" userId="0518251a4970796f" providerId="LiveId" clId="{05F42B0C-1EB3-47DA-AF88-BE8E8D028413}" dt="2022-11-25T21:51:44.727" v="233"/>
      <pc:docMkLst>
        <pc:docMk/>
      </pc:docMkLst>
      <pc:sldChg chg="addSp modSp mod modTransition">
        <pc:chgData name="mircea mano" userId="0518251a4970796f" providerId="LiveId" clId="{05F42B0C-1EB3-47DA-AF88-BE8E8D028413}" dt="2022-11-25T21:49:51.106" v="220"/>
        <pc:sldMkLst>
          <pc:docMk/>
          <pc:sldMk cId="0" sldId="256"/>
        </pc:sldMkLst>
        <pc:spChg chg="add mod">
          <ac:chgData name="mircea mano" userId="0518251a4970796f" providerId="LiveId" clId="{05F42B0C-1EB3-47DA-AF88-BE8E8D028413}" dt="2022-11-25T21:47:05.819" v="202" actId="115"/>
          <ac:spMkLst>
            <pc:docMk/>
            <pc:sldMk cId="0" sldId="256"/>
            <ac:spMk id="2" creationId="{7FF44DC5-81E3-E86E-BF06-D4A3AE18DAEF}"/>
          </ac:spMkLst>
        </pc:spChg>
      </pc:sldChg>
      <pc:sldChg chg="addSp delSp modSp mod modTransition">
        <pc:chgData name="mircea mano" userId="0518251a4970796f" providerId="LiveId" clId="{05F42B0C-1EB3-47DA-AF88-BE8E8D028413}" dt="2022-11-25T21:49:57.004" v="221"/>
        <pc:sldMkLst>
          <pc:docMk/>
          <pc:sldMk cId="0" sldId="257"/>
        </pc:sldMkLst>
        <pc:spChg chg="add del mod">
          <ac:chgData name="mircea mano" userId="0518251a4970796f" providerId="LiveId" clId="{05F42B0C-1EB3-47DA-AF88-BE8E8D028413}" dt="2022-11-25T21:33:37.001" v="58" actId="478"/>
          <ac:spMkLst>
            <pc:docMk/>
            <pc:sldMk cId="0" sldId="257"/>
            <ac:spMk id="3" creationId="{4F6ACAA6-22FC-22E4-7DB5-12D09F766E6C}"/>
          </ac:spMkLst>
        </pc:spChg>
      </pc:sldChg>
      <pc:sldChg chg="modTransition">
        <pc:chgData name="mircea mano" userId="0518251a4970796f" providerId="LiveId" clId="{05F42B0C-1EB3-47DA-AF88-BE8E8D028413}" dt="2022-11-25T21:50:02.863" v="222"/>
        <pc:sldMkLst>
          <pc:docMk/>
          <pc:sldMk cId="0" sldId="258"/>
        </pc:sldMkLst>
      </pc:sldChg>
      <pc:sldChg chg="modTransition">
        <pc:chgData name="mircea mano" userId="0518251a4970796f" providerId="LiveId" clId="{05F42B0C-1EB3-47DA-AF88-BE8E8D028413}" dt="2022-11-25T21:50:10.087" v="223"/>
        <pc:sldMkLst>
          <pc:docMk/>
          <pc:sldMk cId="0" sldId="259"/>
        </pc:sldMkLst>
      </pc:sldChg>
      <pc:sldChg chg="modTransition">
        <pc:chgData name="mircea mano" userId="0518251a4970796f" providerId="LiveId" clId="{05F42B0C-1EB3-47DA-AF88-BE8E8D028413}" dt="2022-11-25T21:50:17.359" v="224"/>
        <pc:sldMkLst>
          <pc:docMk/>
          <pc:sldMk cId="0" sldId="260"/>
        </pc:sldMkLst>
      </pc:sldChg>
      <pc:sldChg chg="modTransition">
        <pc:chgData name="mircea mano" userId="0518251a4970796f" providerId="LiveId" clId="{05F42B0C-1EB3-47DA-AF88-BE8E8D028413}" dt="2022-11-25T21:50:29.906" v="226"/>
        <pc:sldMkLst>
          <pc:docMk/>
          <pc:sldMk cId="0" sldId="261"/>
        </pc:sldMkLst>
      </pc:sldChg>
      <pc:sldChg chg="modTransition">
        <pc:chgData name="mircea mano" userId="0518251a4970796f" providerId="LiveId" clId="{05F42B0C-1EB3-47DA-AF88-BE8E8D028413}" dt="2022-11-25T21:50:40.855" v="228"/>
        <pc:sldMkLst>
          <pc:docMk/>
          <pc:sldMk cId="0" sldId="262"/>
        </pc:sldMkLst>
      </pc:sldChg>
      <pc:sldChg chg="modTransition">
        <pc:chgData name="mircea mano" userId="0518251a4970796f" providerId="LiveId" clId="{05F42B0C-1EB3-47DA-AF88-BE8E8D028413}" dt="2022-11-25T21:50:56.335" v="230"/>
        <pc:sldMkLst>
          <pc:docMk/>
          <pc:sldMk cId="0" sldId="263"/>
        </pc:sldMkLst>
      </pc:sldChg>
      <pc:sldChg chg="modTransition">
        <pc:chgData name="mircea mano" userId="0518251a4970796f" providerId="LiveId" clId="{05F42B0C-1EB3-47DA-AF88-BE8E8D028413}" dt="2022-11-25T21:51:11.707" v="231"/>
        <pc:sldMkLst>
          <pc:docMk/>
          <pc:sldMk cId="0" sldId="264"/>
        </pc:sldMkLst>
      </pc:sldChg>
      <pc:sldChg chg="modTransition">
        <pc:chgData name="mircea mano" userId="0518251a4970796f" providerId="LiveId" clId="{05F42B0C-1EB3-47DA-AF88-BE8E8D028413}" dt="2022-11-25T21:51:44.727" v="233"/>
        <pc:sldMkLst>
          <pc:docMk/>
          <pc:sldMk cId="0" sldId="265"/>
        </pc:sldMkLst>
      </pc:sldChg>
      <pc:sldChg chg="delSp modSp new del mod">
        <pc:chgData name="mircea mano" userId="0518251a4970796f" providerId="LiveId" clId="{05F42B0C-1EB3-47DA-AF88-BE8E8D028413}" dt="2022-11-25T21:27:14.383" v="38" actId="47"/>
        <pc:sldMkLst>
          <pc:docMk/>
          <pc:sldMk cId="3590588865" sldId="266"/>
        </pc:sldMkLst>
        <pc:spChg chg="mod">
          <ac:chgData name="mircea mano" userId="0518251a4970796f" providerId="LiveId" clId="{05F42B0C-1EB3-47DA-AF88-BE8E8D028413}" dt="2022-11-22T18:06:05.962" v="19" actId="20577"/>
          <ac:spMkLst>
            <pc:docMk/>
            <pc:sldMk cId="3590588865" sldId="266"/>
            <ac:spMk id="2" creationId="{55AC3B05-5762-4D9C-9709-B28142618000}"/>
          </ac:spMkLst>
        </pc:spChg>
        <pc:spChg chg="del">
          <ac:chgData name="mircea mano" userId="0518251a4970796f" providerId="LiveId" clId="{05F42B0C-1EB3-47DA-AF88-BE8E8D028413}" dt="2022-11-22T18:04:22.357" v="2" actId="478"/>
          <ac:spMkLst>
            <pc:docMk/>
            <pc:sldMk cId="3590588865" sldId="266"/>
            <ac:spMk id="3" creationId="{A2EC2C41-67FA-D6C8-D7B7-B04C773A647A}"/>
          </ac:spMkLst>
        </pc:spChg>
      </pc:sldChg>
      <pc:sldChg chg="addSp delSp modSp new mod modTransition setBg addAnim delAnim setClrOvrMap">
        <pc:chgData name="mircea mano" userId="0518251a4970796f" providerId="LiveId" clId="{05F42B0C-1EB3-47DA-AF88-BE8E8D028413}" dt="2022-11-25T21:51:19.832" v="232"/>
        <pc:sldMkLst>
          <pc:docMk/>
          <pc:sldMk cId="4008241286" sldId="267"/>
        </pc:sldMkLst>
        <pc:spChg chg="mod">
          <ac:chgData name="mircea mano" userId="0518251a4970796f" providerId="LiveId" clId="{05F42B0C-1EB3-47DA-AF88-BE8E8D028413}" dt="2022-11-25T21:41:48.641" v="102" actId="1076"/>
          <ac:spMkLst>
            <pc:docMk/>
            <pc:sldMk cId="4008241286" sldId="267"/>
            <ac:spMk id="2" creationId="{CBA8ED38-F0C1-0799-CC29-BB9DAA12C379}"/>
          </ac:spMkLst>
        </pc:spChg>
        <pc:spChg chg="del mod">
          <ac:chgData name="mircea mano" userId="0518251a4970796f" providerId="LiveId" clId="{05F42B0C-1EB3-47DA-AF88-BE8E8D028413}" dt="2022-11-22T18:09:51.826" v="22" actId="478"/>
          <ac:spMkLst>
            <pc:docMk/>
            <pc:sldMk cId="4008241286" sldId="267"/>
            <ac:spMk id="3" creationId="{22548E22-F533-B425-BDCA-4C53BBF72895}"/>
          </ac:spMkLst>
        </pc:spChg>
        <pc:spChg chg="add del mod">
          <ac:chgData name="mircea mano" userId="0518251a4970796f" providerId="LiveId" clId="{05F42B0C-1EB3-47DA-AF88-BE8E8D028413}" dt="2022-11-25T21:38:54.915" v="91" actId="767"/>
          <ac:spMkLst>
            <pc:docMk/>
            <pc:sldMk cId="4008241286" sldId="267"/>
            <ac:spMk id="3" creationId="{2AECF74C-82E9-15A8-0722-E0355B33B7B3}"/>
          </ac:spMkLst>
        </pc:spChg>
        <pc:spChg chg="add del mod">
          <ac:chgData name="mircea mano" userId="0518251a4970796f" providerId="LiveId" clId="{05F42B0C-1EB3-47DA-AF88-BE8E8D028413}" dt="2022-11-25T21:38:52.224" v="88" actId="767"/>
          <ac:spMkLst>
            <pc:docMk/>
            <pc:sldMk cId="4008241286" sldId="267"/>
            <ac:spMk id="4" creationId="{44629FC7-F5D3-DB89-9601-7D28C427398E}"/>
          </ac:spMkLst>
        </pc:spChg>
        <pc:spChg chg="add del">
          <ac:chgData name="mircea mano" userId="0518251a4970796f" providerId="LiveId" clId="{05F42B0C-1EB3-47DA-AF88-BE8E8D028413}" dt="2022-11-25T21:40:30.551" v="97" actId="26606"/>
          <ac:spMkLst>
            <pc:docMk/>
            <pc:sldMk cId="4008241286" sldId="267"/>
            <ac:spMk id="16" creationId="{FDF8837B-BAE2-489A-8F93-69216307D5A5}"/>
          </ac:spMkLst>
        </pc:spChg>
        <pc:grpChg chg="add del">
          <ac:chgData name="mircea mano" userId="0518251a4970796f" providerId="LiveId" clId="{05F42B0C-1EB3-47DA-AF88-BE8E8D028413}" dt="2022-11-25T21:40:30.551" v="97" actId="26606"/>
          <ac:grpSpMkLst>
            <pc:docMk/>
            <pc:sldMk cId="4008241286" sldId="267"/>
            <ac:grpSpMk id="8" creationId="{03E8C8A2-D2DA-42F8-84AA-AC5AB4251D29}"/>
          </ac:grpSpMkLst>
        </pc:grpChg>
        <pc:picChg chg="add del mod">
          <ac:chgData name="mircea mano" userId="0518251a4970796f" providerId="LiveId" clId="{05F42B0C-1EB3-47DA-AF88-BE8E8D028413}" dt="2022-11-25T21:42:20.413" v="103" actId="1076"/>
          <ac:picMkLst>
            <pc:docMk/>
            <pc:sldMk cId="4008241286" sldId="267"/>
            <ac:picMk id="5" creationId="{C5E28819-1BD9-25B6-CE94-46DB94770C64}"/>
          </ac:picMkLst>
        </pc:picChg>
        <pc:cxnChg chg="add del">
          <ac:chgData name="mircea mano" userId="0518251a4970796f" providerId="LiveId" clId="{05F42B0C-1EB3-47DA-AF88-BE8E8D028413}" dt="2022-11-25T21:40:30.551" v="97" actId="26606"/>
          <ac:cxnSpMkLst>
            <pc:docMk/>
            <pc:sldMk cId="4008241286" sldId="267"/>
            <ac:cxnSpMk id="14" creationId="{0DFD28A6-39F3-425F-8050-E5BF1B4523B2}"/>
          </ac:cxnSpMkLst>
        </pc:cxnChg>
        <pc:cxnChg chg="add del">
          <ac:chgData name="mircea mano" userId="0518251a4970796f" providerId="LiveId" clId="{05F42B0C-1EB3-47DA-AF88-BE8E8D028413}" dt="2022-11-25T21:40:30.551" v="97" actId="26606"/>
          <ac:cxnSpMkLst>
            <pc:docMk/>
            <pc:sldMk cId="4008241286" sldId="267"/>
            <ac:cxnSpMk id="18" creationId="{B48BEE9B-A2F4-4BF3-9EAD-16E1A7FC2DC6}"/>
          </ac:cxnSpMkLst>
        </pc:cxn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0BCEF5A6-CB90-4AC2-8EF9-2DBB170E4A5A}" type="datetimeFigureOut">
              <a:rPr lang="en-US" smtClean="0"/>
              <a:pPr/>
              <a:t>11/25/2022</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4DD349C-288B-478A-94C9-B7CE5234BC9B}" type="slidenum">
              <a:rPr lang="en-US" smtClean="0"/>
              <a:pPr/>
              <a:t>‹#›</a:t>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Introduction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this respective assignment, the role of flexible working will be discussed. At the same time, it will highlight how such aspects help in promoting workplace diversity and workplace inclusion within a business organization. There is a lot of importance of workplace flexibility which helps a business organization to diversify and attract potential talent within their business operations. The assignment will be divided into two parts the first one will discuss the role of flexible working in promoting diversity and inclusion in the workplace. The second phase of the assignment will discuss the role of the HR manager in promoting diversity and inclusion through flexible working. </a:t>
            </a:r>
          </a:p>
          <a:p>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2</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Role of flexible working in promoting diversity and inclusion in the workplace.</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Role of flexible working in promoting diversity</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Business organizations that enhance flexible working policies promote diversity and inclusion effectively. Such aspects allow organizations to broaden their respective scope of talent and improve their experience of work in terms of their respective existing employees which allows companies to boost the work culture within the business organization and helps in the process of employee retention for a longer period (</a:t>
            </a:r>
            <a:r>
              <a:rPr lang="en-US" sz="1200" kern="1200" dirty="0" err="1">
                <a:solidFill>
                  <a:schemeClr val="tx1"/>
                </a:solidFill>
                <a:latin typeface="+mn-lt"/>
                <a:ea typeface="+mn-ea"/>
                <a:cs typeface="+mn-cs"/>
              </a:rPr>
              <a:t>Cnbc</a:t>
            </a:r>
            <a:r>
              <a:rPr lang="en-US" sz="1200" kern="1200" dirty="0">
                <a:solidFill>
                  <a:schemeClr val="tx1"/>
                </a:solidFill>
                <a:latin typeface="+mn-lt"/>
                <a:ea typeface="+mn-ea"/>
                <a:cs typeface="+mn-cs"/>
              </a:rPr>
              <a:t>, 2022). Flexible working allows business organizations to meet the requirements and demands of their respective employees which promotes diversity and inclusion within the business organization. With the specific aspect of workplace flexibility employees may plan their time effectively so that they may use those time as their priority which influences workplace diversity. Flexible working is not limited to time and money it at the same time includes aspects such as respect and well-being in the workplace. The higher management should know how to respect the employees of the organization which has a major role to play in terms of workplace diversity and inclusion of potential employees as it creates a positive image of the company in front of the employees thus, more talent of a different kind are attracted towards such organizations</a:t>
            </a:r>
          </a:p>
          <a:p>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3</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Role of</a:t>
            </a:r>
            <a:r>
              <a:rPr lang="en-US" sz="1200" kern="1200" dirty="0">
                <a:solidFill>
                  <a:schemeClr val="tx1"/>
                </a:solidFill>
                <a:latin typeface="+mn-lt"/>
                <a:ea typeface="+mn-ea"/>
                <a:cs typeface="+mn-cs"/>
              </a:rPr>
              <a:t> </a:t>
            </a:r>
            <a:r>
              <a:rPr lang="en-US" sz="1200" b="1" kern="1200" dirty="0">
                <a:solidFill>
                  <a:schemeClr val="tx1"/>
                </a:solidFill>
                <a:latin typeface="+mn-lt"/>
                <a:ea typeface="+mn-ea"/>
                <a:cs typeface="+mn-cs"/>
              </a:rPr>
              <a:t>flexible working in promoting inclusion </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A collaborative environment has a major impact on workplace inclusion as the employees feel interconnected with each other along with the higher management. Inclusion is the specific culture in which the mix of people come to work, feel confident and comfortable with what they are doing, and work in a manner that meets their needs along with the business. There are various aspects through which business organizations may improve their workplace flexibility which will allow them to foster diversity and inclusion within business organizations. Organizations may conduct weekly meetings to understand the needs and requirements of the workforce which will allow employees to express themselves and will help an organization to enhance more flexibility within the organization. Flexible working may be defined as the different sorts of working arrangements that support more flexibility to the employees in terms of the way they work within their workplaces (Join, 2022). Such aspects allow employees to gain more control in terms of their schedule of work and improve their work-life balance which improves diversity and inclusion within a business. Diversity and inclusion are very important aspect of any business organization as it makes an organization innovative and makes the bonding of the employees stronger which adds to the achievement of business objectives and goals.  </a:t>
            </a:r>
          </a:p>
          <a:p>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4</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Role of HR manager in promoting diversity and inclusion through flexible working.</a:t>
            </a:r>
            <a:endParaRPr lang="en-US" sz="1200" kern="1200" dirty="0">
              <a:solidFill>
                <a:schemeClr val="tx1"/>
              </a:solidFill>
              <a:latin typeface="+mn-lt"/>
              <a:ea typeface="+mn-ea"/>
              <a:cs typeface="+mn-cs"/>
            </a:endParaRPr>
          </a:p>
          <a:p>
            <a:r>
              <a:rPr lang="en-US" sz="1200" b="1" kern="1200" dirty="0">
                <a:solidFill>
                  <a:schemeClr val="tx1"/>
                </a:solidFill>
                <a:latin typeface="+mn-lt"/>
                <a:ea typeface="+mn-ea"/>
                <a:cs typeface="+mn-cs"/>
              </a:rPr>
              <a:t>Human resource managers within an organization</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Human resource managers have a big role to play in managing business organizations effectively. The aspect of diversity and inclusion is not just about hiring people but it is a corporate social responsibility that organizations have to look after. The managers of human resources are responsible for planning, coordinating, and directing the administrative functions of a business organization (</a:t>
            </a:r>
            <a:r>
              <a:rPr lang="en-US" sz="1200" kern="1200" dirty="0" err="1">
                <a:solidFill>
                  <a:schemeClr val="tx1"/>
                </a:solidFill>
                <a:latin typeface="+mn-lt"/>
                <a:ea typeface="+mn-ea"/>
                <a:cs typeface="+mn-cs"/>
              </a:rPr>
              <a:t>Tuw</a:t>
            </a:r>
            <a:r>
              <a:rPr lang="en-US" sz="1200" kern="1200" dirty="0">
                <a:solidFill>
                  <a:schemeClr val="tx1"/>
                </a:solidFill>
                <a:latin typeface="+mn-lt"/>
                <a:ea typeface="+mn-ea"/>
                <a:cs typeface="+mn-cs"/>
              </a:rPr>
              <a:t>, 2022). Promoting inclusion and diversity within a workplace ranks among the most vital jobs which such professionals have to manage.  </a:t>
            </a:r>
          </a:p>
          <a:p>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5</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Role of Human resource managers</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It is the responsibility of the human resource manager to improve objectives and the process of deciding by promoting inclusive environments and devising inventive ways of addressing workplace bias which provides equal opportunities to all employees within a business organization (</a:t>
            </a:r>
            <a:r>
              <a:rPr lang="en-US" sz="1200" kern="1200" dirty="0" err="1">
                <a:solidFill>
                  <a:schemeClr val="tx1"/>
                </a:solidFill>
                <a:latin typeface="+mn-lt"/>
                <a:ea typeface="+mn-ea"/>
                <a:cs typeface="+mn-cs"/>
              </a:rPr>
              <a:t>Int</a:t>
            </a:r>
            <a:r>
              <a:rPr lang="en-US" sz="1200" kern="1200" dirty="0">
                <a:solidFill>
                  <a:schemeClr val="tx1"/>
                </a:solidFill>
                <a:latin typeface="+mn-lt"/>
                <a:ea typeface="+mn-ea"/>
                <a:cs typeface="+mn-cs"/>
              </a:rPr>
              <a:t>-comp, 2021). The HR managers act as a link between the higher authority and the employees and they are responsible to convey important messages to the higher management on behalf of the employees which enhances diversity and inclusion. Communication is a major aspect that enhances flexible working and such professionals are responsible to ensure there is a smooth flow of communication within a business organization. HR managers are responsible to ensure there are equal working hours and pay opportunities for the employees within an organization they are equally responsible for granting leaves to the employees based on their requirements</a:t>
            </a:r>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6</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kern="1200" dirty="0">
                <a:solidFill>
                  <a:schemeClr val="tx1"/>
                </a:solidFill>
                <a:latin typeface="+mn-lt"/>
                <a:ea typeface="+mn-ea"/>
                <a:cs typeface="+mn-cs"/>
              </a:rPr>
              <a:t>HR managers are responsible to train the employees as per the requirements of the business which helps the employees to improve their flexibility which promotes diversity and inclusion within a business organization </a:t>
            </a:r>
            <a:r>
              <a:rPr lang="en-US" dirty="0"/>
              <a:t>(</a:t>
            </a:r>
            <a:r>
              <a:rPr lang="en-US" dirty="0" err="1"/>
              <a:t>Int</a:t>
            </a:r>
            <a:r>
              <a:rPr lang="en-US" dirty="0"/>
              <a:t>-comp, 2021)</a:t>
            </a:r>
            <a:r>
              <a:rPr lang="en-US" sz="1200" kern="1200" dirty="0">
                <a:solidFill>
                  <a:schemeClr val="tx1"/>
                </a:solidFill>
                <a:latin typeface="+mn-lt"/>
                <a:ea typeface="+mn-ea"/>
                <a:cs typeface="+mn-cs"/>
              </a:rPr>
              <a:t>. HR managers should create various events which tend to celebrate inclusive and diverse workplaces which will signify the importance of such aspects within a business. Human resource managers have to keep in contact with the employees all the time which allows them to understand their respective perspectives along with their requirements and allows them to maintain effective communication which is a major aspect of enhancing flexible working which allows for promoting diversity and inclusion within an organization. </a:t>
            </a:r>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7</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sz="1200" b="1" kern="1200" dirty="0">
                <a:solidFill>
                  <a:schemeClr val="tx1"/>
                </a:solidFill>
                <a:latin typeface="+mn-lt"/>
                <a:ea typeface="+mn-ea"/>
                <a:cs typeface="+mn-cs"/>
              </a:rPr>
              <a:t>Conclusion.</a:t>
            </a:r>
            <a:endParaRPr lang="en-US" sz="1200" kern="1200" dirty="0">
              <a:solidFill>
                <a:schemeClr val="tx1"/>
              </a:solidFill>
              <a:latin typeface="+mn-lt"/>
              <a:ea typeface="+mn-ea"/>
              <a:cs typeface="+mn-cs"/>
            </a:endParaRPr>
          </a:p>
          <a:p>
            <a:r>
              <a:rPr lang="en-US" sz="1200" kern="1200" dirty="0">
                <a:solidFill>
                  <a:schemeClr val="tx1"/>
                </a:solidFill>
                <a:latin typeface="+mn-lt"/>
                <a:ea typeface="+mn-ea"/>
                <a:cs typeface="+mn-cs"/>
              </a:rPr>
              <a:t>In this respective assignment, the role of flexible working has been discussed. At the same time, it has highlighted how such aspects help in promoting workplace diversity and workplace inclusion within a business organization. The assignment has been divided into two parts the first one has discussed the role of flexible working in promoting diversity and inclusion in the workplace. The second phase of the assignment has discussed the role of the HR manager in promoting diversity and inclusion through flexible working. Both flexible working and diversity and inclusion are related to each other which makes an organization effective.  </a:t>
            </a:r>
          </a:p>
          <a:p>
            <a:endParaRPr lang="en-US" dirty="0"/>
          </a:p>
        </p:txBody>
      </p:sp>
      <p:sp>
        <p:nvSpPr>
          <p:cNvPr id="4" name="Slide Number Placeholder 3"/>
          <p:cNvSpPr>
            <a:spLocks noGrp="1"/>
          </p:cNvSpPr>
          <p:nvPr>
            <p:ph type="sldNum" sz="quarter" idx="10"/>
          </p:nvPr>
        </p:nvSpPr>
        <p:spPr/>
        <p:txBody>
          <a:bodyPr/>
          <a:lstStyle/>
          <a:p>
            <a:fld id="{74DD349C-288B-478A-94C9-B7CE5234BC9B}" type="slidenum">
              <a:rPr lang="en-US" smtClean="0"/>
              <a:pPr/>
              <a:t>8</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8" name="Group 17"/>
          <p:cNvGrpSpPr/>
          <p:nvPr/>
        </p:nvGrpSpPr>
        <p:grpSpPr>
          <a:xfrm>
            <a:off x="0" y="0"/>
            <a:ext cx="9144677" cy="6858000"/>
            <a:chOff x="0" y="0"/>
            <a:chExt cx="9144677" cy="6858000"/>
          </a:xfrm>
        </p:grpSpPr>
        <p:pic>
          <p:nvPicPr>
            <p:cNvPr id="8" name="Picture 7" descr="S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11" name="Rectangle 10"/>
            <p:cNvSpPr/>
            <p:nvPr/>
          </p:nvSpPr>
          <p:spPr>
            <a:xfrm>
              <a:off x="1515532" y="1520422"/>
              <a:ext cx="6112935" cy="3818468"/>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2" name="Picture 11"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0" y="3128434"/>
              <a:ext cx="1664208" cy="612648"/>
            </a:xfrm>
            <a:prstGeom prst="rect">
              <a:avLst/>
            </a:prstGeom>
          </p:spPr>
        </p:pic>
        <p:pic>
          <p:nvPicPr>
            <p:cNvPr id="13" name="Picture 12"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959"/>
            <a:stretch/>
          </p:blipFill>
          <p:spPr>
            <a:xfrm>
              <a:off x="7480469" y="3128434"/>
              <a:ext cx="1664208" cy="612648"/>
            </a:xfrm>
            <a:prstGeom prst="rect">
              <a:avLst/>
            </a:prstGeom>
          </p:spPr>
        </p:pic>
      </p:grpSp>
      <p:sp>
        <p:nvSpPr>
          <p:cNvPr id="2" name="Title 1"/>
          <p:cNvSpPr>
            <a:spLocks noGrp="1"/>
          </p:cNvSpPr>
          <p:nvPr>
            <p:ph type="ctrTitle"/>
          </p:nvPr>
        </p:nvSpPr>
        <p:spPr>
          <a:xfrm>
            <a:off x="1921934" y="1811863"/>
            <a:ext cx="5308866" cy="1515533"/>
          </a:xfrm>
        </p:spPr>
        <p:txBody>
          <a:bodyPr anchor="b">
            <a:noAutofit/>
          </a:bodyPr>
          <a:lstStyle>
            <a:lvl1pPr algn="ct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1921934" y="3598327"/>
            <a:ext cx="5308866" cy="1377651"/>
          </a:xfrm>
        </p:spPr>
        <p:txBody>
          <a:bodyPr anchor="t">
            <a:normAutofit/>
          </a:bodyPr>
          <a:lstStyle>
            <a:lvl1pPr marL="0" indent="0" algn="ctr">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6065417" y="5054602"/>
            <a:ext cx="673276" cy="279400"/>
          </a:xfrm>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a:xfrm>
            <a:off x="1921934" y="5054602"/>
            <a:ext cx="4064860" cy="279400"/>
          </a:xfrm>
        </p:spPr>
        <p:txBody>
          <a:bodyPr/>
          <a:lstStyle/>
          <a:p>
            <a:endParaRPr lang="en-US"/>
          </a:p>
        </p:txBody>
      </p:sp>
      <p:sp>
        <p:nvSpPr>
          <p:cNvPr id="6" name="Slide Number Placeholder 5"/>
          <p:cNvSpPr>
            <a:spLocks noGrp="1"/>
          </p:cNvSpPr>
          <p:nvPr>
            <p:ph type="sldNum" sz="quarter" idx="12"/>
          </p:nvPr>
        </p:nvSpPr>
        <p:spPr>
          <a:xfrm>
            <a:off x="6817317" y="5054602"/>
            <a:ext cx="413483" cy="279400"/>
          </a:xfrm>
        </p:spPr>
        <p:txBody>
          <a:bodyPr/>
          <a:lstStyle/>
          <a:p>
            <a:fld id="{2DD48FB2-3983-4F47-AACF-C99F1E7FC4BD}" type="slidenum">
              <a:rPr lang="en-US" smtClean="0"/>
              <a:pPr/>
              <a:t>‹#›</a:t>
            </a:fld>
            <a:endParaRPr lang="en-US"/>
          </a:p>
        </p:txBody>
      </p:sp>
      <p:cxnSp>
        <p:nvCxnSpPr>
          <p:cNvPr id="15" name="Straight Connector 14"/>
          <p:cNvCxnSpPr/>
          <p:nvPr/>
        </p:nvCxnSpPr>
        <p:spPr>
          <a:xfrm>
            <a:off x="2019825" y="3471329"/>
            <a:ext cx="511308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8013479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2172752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78465" y="1641413"/>
            <a:ext cx="6595534" cy="1822514"/>
          </a:xfrm>
        </p:spPr>
        <p:txBody>
          <a:bodyPr anchor="b">
            <a:normAutofit/>
          </a:bodyPr>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78465" y="3734859"/>
            <a:ext cx="6595534" cy="1090015"/>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cxnSp>
        <p:nvCxnSpPr>
          <p:cNvPr id="31" name="Straight Connector 30"/>
          <p:cNvCxnSpPr/>
          <p:nvPr/>
        </p:nvCxnSpPr>
        <p:spPr>
          <a:xfrm>
            <a:off x="1278466" y="3599392"/>
            <a:ext cx="6595533"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5333710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278465" y="235626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1176866" y="915337"/>
            <a:ext cx="6798734" cy="130386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76866"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5152" y="2487168"/>
            <a:ext cx="3337560" cy="344728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878453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76868"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76868"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1832" y="2658533"/>
            <a:ext cx="333756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1832" y="3243263"/>
            <a:ext cx="3337560" cy="270662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DD48FB2-3983-4F47-AACF-C99F1E7FC4BD}" type="slidenum">
              <a:rPr lang="en-US" smtClean="0"/>
              <a:pPr/>
              <a:t>‹#›</a:t>
            </a:fld>
            <a:endParaRPr lang="en-US"/>
          </a:p>
        </p:txBody>
      </p:sp>
      <p:cxnSp>
        <p:nvCxnSpPr>
          <p:cNvPr id="41" name="Straight Connector 40"/>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7480030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1176865" y="915337"/>
            <a:ext cx="6798735" cy="1303867"/>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DD48FB2-3983-4F47-AACF-C99F1E7FC4BD}" type="slidenum">
              <a:rPr lang="en-US" smtClean="0"/>
              <a:pPr/>
              <a:t>‹#›</a:t>
            </a:fld>
            <a:endParaRPr lang="en-US"/>
          </a:p>
        </p:txBody>
      </p:sp>
      <p:cxnSp>
        <p:nvCxnSpPr>
          <p:cNvPr id="14" name="Straight Connector 13"/>
          <p:cNvCxnSpPr/>
          <p:nvPr/>
        </p:nvCxnSpPr>
        <p:spPr>
          <a:xfrm>
            <a:off x="1278466" y="235467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328722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41029882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388534"/>
            <a:ext cx="2536798"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4120062" y="982132"/>
            <a:ext cx="3855539"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76865" y="3031065"/>
            <a:ext cx="2536798"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8FB2-3983-4F47-AACF-C99F1E7FC4BD}" type="slidenum">
              <a:rPr lang="en-US" smtClean="0"/>
              <a:pPr/>
              <a:t>‹#›</a:t>
            </a:fld>
            <a:endParaRPr lang="en-US"/>
          </a:p>
        </p:txBody>
      </p:sp>
      <p:cxnSp>
        <p:nvCxnSpPr>
          <p:cNvPr id="16" name="Straight Connector 15"/>
          <p:cNvCxnSpPr/>
          <p:nvPr/>
        </p:nvCxnSpPr>
        <p:spPr>
          <a:xfrm>
            <a:off x="1278466" y="2912533"/>
            <a:ext cx="233359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06776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5" y="1883832"/>
            <a:ext cx="3632202" cy="1371600"/>
          </a:xfrm>
        </p:spPr>
        <p:txBody>
          <a:bodyPr anchor="b">
            <a:normAutofit/>
          </a:bodyPr>
          <a:lstStyle>
            <a:lvl1pPr algn="ctr">
              <a:defRPr sz="24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5183069" y="1032933"/>
            <a:ext cx="2929463" cy="4792136"/>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5" y="3255432"/>
            <a:ext cx="3632201" cy="182880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6143619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4815415"/>
            <a:ext cx="6798734"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26260" y="1032933"/>
            <a:ext cx="7091482" cy="3361269"/>
          </a:xfrm>
          <a:prstGeom prst="roundRect">
            <a:avLst>
              <a:gd name="adj" fmla="val 0"/>
            </a:avLst>
          </a:prstGeom>
          <a:ln w="57150" cmpd="thickThin">
            <a:solidFill>
              <a:schemeClr val="tx1">
                <a:lumMod val="50000"/>
                <a:lumOff val="5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76866" y="5382153"/>
            <a:ext cx="6798734" cy="493712"/>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6710993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76866" y="906873"/>
            <a:ext cx="6798734" cy="3097860"/>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5" y="4275666"/>
            <a:ext cx="6798736" cy="1600202"/>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cxnSp>
        <p:nvCxnSpPr>
          <p:cNvPr id="15" name="Straight Connector 14"/>
          <p:cNvCxnSpPr/>
          <p:nvPr/>
        </p:nvCxnSpPr>
        <p:spPr>
          <a:xfrm>
            <a:off x="1278465" y="4140199"/>
            <a:ext cx="6606425"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124191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334333" y="982132"/>
            <a:ext cx="6400250"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00200" y="3352799"/>
            <a:ext cx="5892798" cy="651933"/>
          </a:xfrm>
        </p:spPr>
        <p:txBody>
          <a:bodyPr anchor="ctr">
            <a:normAutofit/>
          </a:bodyPr>
          <a:lstStyle>
            <a:lvl1pPr marL="0" indent="0" algn="r">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176863" y="4343400"/>
            <a:ext cx="6798738"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sp>
        <p:nvSpPr>
          <p:cNvPr id="14" name="TextBox 13"/>
          <p:cNvSpPr txBox="1"/>
          <p:nvPr/>
        </p:nvSpPr>
        <p:spPr>
          <a:xfrm>
            <a:off x="849969" y="905362"/>
            <a:ext cx="457319" cy="584776"/>
          </a:xfrm>
          <a:prstGeom prst="rect">
            <a:avLst/>
          </a:prstGeom>
        </p:spPr>
        <p:txBody>
          <a:bodyPr vert="horz" lIns="91440" tIns="45720" rIns="91440" bIns="45720" rtlCol="0" anchor="ctr">
            <a:noAutofit/>
          </a:bodyPr>
          <a:lstStyle/>
          <a:p>
            <a:pPr lvl="0"/>
            <a:r>
              <a:rPr lang="en-US" sz="7200" dirty="0">
                <a:solidFill>
                  <a:schemeClr val="tx1"/>
                </a:solidFill>
                <a:effectLst/>
              </a:rPr>
              <a:t>“</a:t>
            </a:r>
          </a:p>
        </p:txBody>
      </p:sp>
      <p:sp>
        <p:nvSpPr>
          <p:cNvPr id="15" name="TextBox 14"/>
          <p:cNvSpPr txBox="1"/>
          <p:nvPr/>
        </p:nvSpPr>
        <p:spPr>
          <a:xfrm>
            <a:off x="7633503" y="2827870"/>
            <a:ext cx="457319" cy="584776"/>
          </a:xfrm>
          <a:prstGeom prst="rect">
            <a:avLst/>
          </a:prstGeom>
        </p:spPr>
        <p:txBody>
          <a:bodyPr vert="horz" lIns="91440" tIns="45720" rIns="91440" bIns="45720" rtlCol="0" anchor="ctr">
            <a:noAutofit/>
          </a:bodyPr>
          <a:lstStyle/>
          <a:p>
            <a:pPr lvl="0" algn="r"/>
            <a:r>
              <a:rPr lang="en-US" sz="7200" dirty="0">
                <a:solidFill>
                  <a:schemeClr val="tx1"/>
                </a:solidFill>
                <a:effectLst/>
              </a:rPr>
              <a:t>”</a:t>
            </a:r>
          </a:p>
        </p:txBody>
      </p:sp>
      <p:cxnSp>
        <p:nvCxnSpPr>
          <p:cNvPr id="19" name="Straight Connector 18"/>
          <p:cNvCxnSpPr/>
          <p:nvPr/>
        </p:nvCxnSpPr>
        <p:spPr>
          <a:xfrm>
            <a:off x="1278466" y="4140199"/>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3115624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76869" y="3308581"/>
            <a:ext cx="679872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176868" y="4777381"/>
            <a:ext cx="6798730" cy="8604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spTree>
    <p:extLst>
      <p:ext uri="{BB962C8B-B14F-4D97-AF65-F5344CB8AC3E}">
        <p14:creationId xmlns:p14="http://schemas.microsoft.com/office/powerpoint/2010/main" val="24192372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09416" y="982132"/>
            <a:ext cx="632516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8" name="Text Placeholder 2"/>
          <p:cNvSpPr>
            <a:spLocks noGrp="1"/>
          </p:cNvSpPr>
          <p:nvPr>
            <p:ph type="body" idx="13"/>
          </p:nvPr>
        </p:nvSpPr>
        <p:spPr>
          <a:xfrm>
            <a:off x="1176868" y="3639312"/>
            <a:ext cx="6798730" cy="886968"/>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5" y="4529667"/>
            <a:ext cx="6798736" cy="1346200"/>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sp>
        <p:nvSpPr>
          <p:cNvPr id="12" name="TextBox 11"/>
          <p:cNvSpPr txBox="1"/>
          <p:nvPr/>
        </p:nvSpPr>
        <p:spPr>
          <a:xfrm>
            <a:off x="878060" y="896895"/>
            <a:ext cx="457319"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7649796" y="2607728"/>
            <a:ext cx="457319"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278466" y="3429000"/>
            <a:ext cx="659553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6749295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76865" y="982131"/>
            <a:ext cx="6798734" cy="2294467"/>
          </a:xfrm>
        </p:spPr>
        <p:txBody>
          <a:bodyPr vert="horz" lIns="91440" tIns="45720" rIns="91440" bIns="45720" rtlCol="0" anchor="ctr">
            <a:normAutofit/>
          </a:bodyPr>
          <a:lstStyle>
            <a:lvl1pPr>
              <a:defRPr lang="en-US" sz="3200"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176868" y="3566160"/>
            <a:ext cx="6798730" cy="905256"/>
          </a:xfrm>
        </p:spPr>
        <p:txBody>
          <a:bodyPr anchor="b">
            <a:normAutofit/>
          </a:bodyPr>
          <a:lstStyle>
            <a:lvl1pPr marL="0" indent="0" algn="l">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176866" y="4470400"/>
            <a:ext cx="6798734" cy="1405467"/>
          </a:xfrm>
        </p:spPr>
        <p:txBody>
          <a:bodyPr anchor="t">
            <a:normAutofit/>
          </a:bodyPr>
          <a:lstStyle>
            <a:lvl1pPr marL="0" indent="0" algn="l">
              <a:buNone/>
              <a:defRPr sz="1600">
                <a:solidFill>
                  <a:schemeClr val="tx1"/>
                </a:solidFill>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cxnSp>
        <p:nvCxnSpPr>
          <p:cNvPr id="15" name="Straight Connector 14"/>
          <p:cNvCxnSpPr/>
          <p:nvPr/>
        </p:nvCxnSpPr>
        <p:spPr>
          <a:xfrm>
            <a:off x="1278469" y="3429000"/>
            <a:ext cx="6606421"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49853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76865" y="2490135"/>
            <a:ext cx="6798736" cy="338573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cxnSp>
        <p:nvCxnSpPr>
          <p:cNvPr id="14" name="Straight Connector 13"/>
          <p:cNvCxnSpPr/>
          <p:nvPr/>
        </p:nvCxnSpPr>
        <p:spPr>
          <a:xfrm>
            <a:off x="1278466" y="2354670"/>
            <a:ext cx="6606424"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25799758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356667" y="906873"/>
            <a:ext cx="1618930" cy="496899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76867" y="906873"/>
            <a:ext cx="4915509" cy="496899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17BE1BB-9057-4F46-851A-9B4C90C23DAB}" type="datetimeFigureOut">
              <a:rPr lang="en-US" smtClean="0"/>
              <a:pPr/>
              <a:t>11/25/2022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DD48FB2-3983-4F47-AACF-C99F1E7FC4BD}" type="slidenum">
              <a:rPr lang="en-US" smtClean="0"/>
              <a:pPr/>
              <a:t>‹#›</a:t>
            </a:fld>
            <a:endParaRPr lang="en-US"/>
          </a:p>
        </p:txBody>
      </p:sp>
      <p:cxnSp>
        <p:nvCxnSpPr>
          <p:cNvPr id="14" name="Straight Connector 13"/>
          <p:cNvCxnSpPr/>
          <p:nvPr/>
        </p:nvCxnSpPr>
        <p:spPr>
          <a:xfrm>
            <a:off x="6245512" y="906873"/>
            <a:ext cx="0" cy="4968993"/>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645135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9152467" cy="6858000"/>
            <a:chOff x="0" y="0"/>
            <a:chExt cx="9152467" cy="6858000"/>
          </a:xfrm>
        </p:grpSpPr>
        <p:pic>
          <p:nvPicPr>
            <p:cNvPr id="8" name="Picture 7" descr="SD-PanelContent.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9" name="Rectangle 8"/>
            <p:cNvSpPr/>
            <p:nvPr/>
          </p:nvSpPr>
          <p:spPr>
            <a:xfrm>
              <a:off x="553888" y="542807"/>
              <a:ext cx="8039776" cy="5756392"/>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0" y="3128434"/>
              <a:ext cx="685800"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l="1" r="14240"/>
            <a:stretch/>
          </p:blipFill>
          <p:spPr>
            <a:xfrm>
              <a:off x="8466667" y="3128434"/>
              <a:ext cx="685800" cy="606425"/>
            </a:xfrm>
            <a:prstGeom prst="rect">
              <a:avLst/>
            </a:prstGeom>
          </p:spPr>
        </p:pic>
      </p:grpSp>
      <p:sp>
        <p:nvSpPr>
          <p:cNvPr id="2" name="Title Placeholder 1"/>
          <p:cNvSpPr>
            <a:spLocks noGrp="1"/>
          </p:cNvSpPr>
          <p:nvPr>
            <p:ph type="title"/>
          </p:nvPr>
        </p:nvSpPr>
        <p:spPr>
          <a:xfrm>
            <a:off x="1176866" y="915337"/>
            <a:ext cx="6798734"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76865" y="2490135"/>
            <a:ext cx="6798736" cy="3444997"/>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356670" y="5960533"/>
            <a:ext cx="1148283"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C17BE1BB-9057-4F46-851A-9B4C90C23DAB}" type="datetimeFigureOut">
              <a:rPr lang="en-US" smtClean="0"/>
              <a:pPr/>
              <a:t>11/25/2022</a:t>
            </a:fld>
            <a:endParaRPr lang="en-US"/>
          </a:p>
        </p:txBody>
      </p:sp>
      <p:sp>
        <p:nvSpPr>
          <p:cNvPr id="5" name="Footer Placeholder 4"/>
          <p:cNvSpPr>
            <a:spLocks noGrp="1"/>
          </p:cNvSpPr>
          <p:nvPr>
            <p:ph type="ftr" sz="quarter" idx="3"/>
          </p:nvPr>
        </p:nvSpPr>
        <p:spPr>
          <a:xfrm>
            <a:off x="1176865" y="5960533"/>
            <a:ext cx="5104667"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7580091" y="5960533"/>
            <a:ext cx="39551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2DD48FB2-3983-4F47-AACF-C99F1E7FC4BD}" type="slidenum">
              <a:rPr lang="en-US" smtClean="0"/>
              <a:pPr/>
              <a:t>‹#›</a:t>
            </a:fld>
            <a:endParaRPr lang="en-US"/>
          </a:p>
        </p:txBody>
      </p:sp>
    </p:spTree>
    <p:extLst>
      <p:ext uri="{BB962C8B-B14F-4D97-AF65-F5344CB8AC3E}">
        <p14:creationId xmlns:p14="http://schemas.microsoft.com/office/powerpoint/2010/main" val="1955254655"/>
      </p:ext>
    </p:extLst>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 id="2147483840" r:id="rId12"/>
    <p:sldLayoutId id="2147483841" r:id="rId13"/>
    <p:sldLayoutId id="2147483842" r:id="rId14"/>
    <p:sldLayoutId id="2147483843" r:id="rId15"/>
    <p:sldLayoutId id="2147483844" r:id="rId16"/>
    <p:sldLayoutId id="2147483845" r:id="rId17"/>
  </p:sldLayoutIdLst>
  <p:txStyles>
    <p:titleStyle>
      <a:lvl1pPr algn="ctr" defTabSz="457200" rtl="0" eaLnBrk="1" latinLnBrk="0" hangingPunct="1">
        <a:spcBef>
          <a:spcPct val="0"/>
        </a:spcBef>
        <a:buNone/>
        <a:defRPr sz="40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362200" y="1828800"/>
            <a:ext cx="4164923" cy="707886"/>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US" sz="4000" dirty="0"/>
              <a:t>Managing People</a:t>
            </a:r>
          </a:p>
        </p:txBody>
      </p:sp>
      <p:pic>
        <p:nvPicPr>
          <p:cNvPr id="24578" name="Picture 2" descr="20 Rules for Effectively Managing People - Deputy"/>
          <p:cNvPicPr>
            <a:picLocks noChangeAspect="1" noChangeArrowheads="1"/>
          </p:cNvPicPr>
          <p:nvPr/>
        </p:nvPicPr>
        <p:blipFill>
          <a:blip r:embed="rId2"/>
          <a:srcRect/>
          <a:stretch>
            <a:fillRect/>
          </a:stretch>
        </p:blipFill>
        <p:spPr bwMode="auto">
          <a:xfrm>
            <a:off x="1524000" y="2743200"/>
            <a:ext cx="6172200" cy="3240405"/>
          </a:xfrm>
          <a:prstGeom prst="rect">
            <a:avLst/>
          </a:prstGeom>
          <a:noFill/>
        </p:spPr>
      </p:pic>
      <p:sp>
        <p:nvSpPr>
          <p:cNvPr id="2" name="TextBox 1">
            <a:extLst>
              <a:ext uri="{FF2B5EF4-FFF2-40B4-BE49-F238E27FC236}">
                <a16:creationId xmlns:a16="http://schemas.microsoft.com/office/drawing/2014/main" id="{7FF44DC5-81E3-E86E-BF06-D4A3AE18DAEF}"/>
              </a:ext>
            </a:extLst>
          </p:cNvPr>
          <p:cNvSpPr txBox="1"/>
          <p:nvPr/>
        </p:nvSpPr>
        <p:spPr>
          <a:xfrm>
            <a:off x="1905000" y="2508913"/>
            <a:ext cx="4469723" cy="830997"/>
          </a:xfrm>
          <a:prstGeom prst="rect">
            <a:avLst/>
          </a:prstGeom>
          <a:noFill/>
        </p:spPr>
        <p:txBody>
          <a:bodyPr wrap="square" rtlCol="0">
            <a:spAutoFit/>
          </a:bodyPr>
          <a:lstStyle/>
          <a:p>
            <a:r>
              <a:rPr lang="en-GB" sz="1600" b="1" u="sng" dirty="0"/>
              <a:t>Name: Mircea Marian Manolache</a:t>
            </a:r>
          </a:p>
          <a:p>
            <a:r>
              <a:rPr lang="en-GB" sz="1600" b="1" u="sng" dirty="0"/>
              <a:t>Course name: LCBB 5004</a:t>
            </a:r>
          </a:p>
          <a:p>
            <a:r>
              <a:rPr lang="en-GB" sz="1600" b="1" u="sng" dirty="0"/>
              <a:t>Student Id: 2029078</a:t>
            </a:r>
          </a:p>
        </p:txBody>
      </p:sp>
    </p:spTree>
  </p:cSld>
  <p:clrMapOvr>
    <a:masterClrMapping/>
  </p:clrMapOvr>
  <mc:AlternateContent xmlns:mc="http://schemas.openxmlformats.org/markup-compatibility/2006">
    <mc:Choice xmlns:p14="http://schemas.microsoft.com/office/powerpoint/2010/main" Requires="p14">
      <p:transition spd="slow" p14:dur="1200">
        <p14:prism/>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048000" y="304800"/>
            <a:ext cx="2685351" cy="584775"/>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US" sz="3200" dirty="0"/>
              <a:t> Introduction </a:t>
            </a:r>
          </a:p>
        </p:txBody>
      </p:sp>
      <p:sp>
        <p:nvSpPr>
          <p:cNvPr id="11265" name="Rectangle 1"/>
          <p:cNvSpPr>
            <a:spLocks noChangeArrowheads="1"/>
          </p:cNvSpPr>
          <p:nvPr/>
        </p:nvSpPr>
        <p:spPr bwMode="auto">
          <a:xfrm>
            <a:off x="228600" y="2590800"/>
            <a:ext cx="4267200" cy="1754326"/>
          </a:xfrm>
          <a:prstGeom prst="rect">
            <a:avLst/>
          </a:prstGeom>
          <a:ln>
            <a:headEnd/>
            <a:tailEnd/>
          </a:ln>
        </p:spPr>
        <p:style>
          <a:lnRef idx="1">
            <a:schemeClr val="accent1"/>
          </a:lnRef>
          <a:fillRef idx="2">
            <a:schemeClr val="accent1"/>
          </a:fillRef>
          <a:effectRef idx="1">
            <a:schemeClr val="accent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 typeface="Arial" pitchFamily="34" charset="0"/>
              <a:buChar char="•"/>
              <a:tabLst/>
            </a:pPr>
            <a:r>
              <a:rPr kumimoji="0" lang="en-US" b="0" i="0" u="none" strike="noStrike" cap="none" normalizeH="0" baseline="0" dirty="0">
                <a:ln>
                  <a:noFill/>
                </a:ln>
                <a:effectLst/>
                <a:latin typeface="Calibri" pitchFamily="34" charset="0"/>
                <a:ea typeface="Calibri" pitchFamily="34" charset="0"/>
                <a:cs typeface="Times New Roman" pitchFamily="18" charset="0"/>
              </a:rPr>
              <a:t>The assignment will discuss </a:t>
            </a:r>
            <a:r>
              <a:rPr kumimoji="0" lang="en-US" b="0" i="0" u="none" strike="noStrike" cap="none" normalizeH="0" baseline="0" dirty="0">
                <a:ln>
                  <a:noFill/>
                </a:ln>
                <a:effectLst/>
                <a:latin typeface="Times New Roman" pitchFamily="18" charset="0"/>
                <a:ea typeface="Calibri" pitchFamily="34" charset="0"/>
                <a:cs typeface="Times New Roman" pitchFamily="18" charset="0"/>
              </a:rPr>
              <a:t>the role of flexible working</a:t>
            </a:r>
            <a:endParaRPr kumimoji="0" lang="en-US"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b="0" i="0" u="none" strike="noStrike" cap="none" normalizeH="0" baseline="0" dirty="0">
                <a:ln>
                  <a:noFill/>
                </a:ln>
                <a:effectLst/>
                <a:latin typeface="Calibri" pitchFamily="34" charset="0"/>
                <a:ea typeface="Calibri" pitchFamily="34" charset="0"/>
                <a:cs typeface="Times New Roman" pitchFamily="18" charset="0"/>
              </a:rPr>
              <a:t>The assignment will highlight importance of diversity and inclusion</a:t>
            </a:r>
            <a:endParaRPr kumimoji="0" lang="en-US" b="0" i="0" u="none" strike="noStrike" cap="none" normalizeH="0" baseline="0" dirty="0">
              <a:ln>
                <a:noFill/>
              </a:ln>
              <a:effectLst/>
              <a:latin typeface="Arial" pitchFamily="34" charset="0"/>
              <a:cs typeface="Arial" pitchFamily="34" charset="0"/>
            </a:endParaRPr>
          </a:p>
          <a:p>
            <a:pPr marL="0" marR="0" lvl="0" indent="0" algn="l" defTabSz="914400" rtl="0" eaLnBrk="0" fontAlgn="base" latinLnBrk="0" hangingPunct="0">
              <a:lnSpc>
                <a:spcPct val="100000"/>
              </a:lnSpc>
              <a:spcBef>
                <a:spcPct val="0"/>
              </a:spcBef>
              <a:spcAft>
                <a:spcPct val="0"/>
              </a:spcAft>
              <a:buClrTx/>
              <a:buSzTx/>
              <a:buFont typeface="Arial" pitchFamily="34" charset="0"/>
              <a:buChar char="•"/>
              <a:tabLst/>
            </a:pPr>
            <a:r>
              <a:rPr kumimoji="0" lang="en-US" b="0" i="0" u="none" strike="noStrike" cap="none" normalizeH="0" baseline="0" dirty="0">
                <a:ln>
                  <a:noFill/>
                </a:ln>
                <a:effectLst/>
                <a:latin typeface="Calibri" pitchFamily="34" charset="0"/>
                <a:ea typeface="Calibri" pitchFamily="34" charset="0"/>
                <a:cs typeface="Times New Roman" pitchFamily="18" charset="0"/>
              </a:rPr>
              <a:t>The assignment will highlight the role of HR managers  </a:t>
            </a:r>
            <a:endParaRPr kumimoji="0" lang="en-US" b="0" i="0" u="none" strike="noStrike" cap="none" normalizeH="0" baseline="0" dirty="0">
              <a:ln>
                <a:noFill/>
              </a:ln>
              <a:effectLst/>
              <a:latin typeface="Arial" pitchFamily="34" charset="0"/>
              <a:cs typeface="Arial" pitchFamily="34" charset="0"/>
            </a:endParaRPr>
          </a:p>
        </p:txBody>
      </p:sp>
      <p:pic>
        <p:nvPicPr>
          <p:cNvPr id="11267" name="Picture 3" descr="The Benefits of Flexible Work — hubstar.com"/>
          <p:cNvPicPr>
            <a:picLocks noChangeAspect="1" noChangeArrowheads="1"/>
          </p:cNvPicPr>
          <p:nvPr/>
        </p:nvPicPr>
        <p:blipFill>
          <a:blip r:embed="rId3" cstate="print"/>
          <a:srcRect/>
          <a:stretch>
            <a:fillRect/>
          </a:stretch>
        </p:blipFill>
        <p:spPr bwMode="auto">
          <a:xfrm>
            <a:off x="4953000" y="2514600"/>
            <a:ext cx="3527552" cy="2133600"/>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wind"/>
      </p:transition>
    </mc:Choice>
    <mc:Fallback>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1" name="Rectangle 1"/>
          <p:cNvSpPr>
            <a:spLocks noChangeArrowheads="1"/>
          </p:cNvSpPr>
          <p:nvPr/>
        </p:nvSpPr>
        <p:spPr bwMode="auto">
          <a:xfrm>
            <a:off x="1295400" y="152400"/>
            <a:ext cx="6331413" cy="461665"/>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Role of flexible working in promoting diversity</a:t>
            </a:r>
            <a:endParaRPr kumimoji="0" lang="en-US" sz="2400" b="0" i="0" u="none" strike="noStrike" cap="none" normalizeH="0" baseline="0" dirty="0">
              <a:ln>
                <a:noFill/>
              </a:ln>
              <a:solidFill>
                <a:schemeClr val="bg1"/>
              </a:solidFill>
              <a:effectLst/>
              <a:latin typeface="Arial" pitchFamily="34" charset="0"/>
              <a:cs typeface="Arial" pitchFamily="34" charset="0"/>
            </a:endParaRPr>
          </a:p>
        </p:txBody>
      </p:sp>
      <p:sp>
        <p:nvSpPr>
          <p:cNvPr id="3" name="Rectangle 2"/>
          <p:cNvSpPr/>
          <p:nvPr/>
        </p:nvSpPr>
        <p:spPr>
          <a:xfrm>
            <a:off x="228600" y="2819400"/>
            <a:ext cx="4572000" cy="1754326"/>
          </a:xfrm>
          <a:prstGeom prst="rect">
            <a:avLst/>
          </a:prstGeom>
        </p:spPr>
        <p:style>
          <a:lnRef idx="1">
            <a:schemeClr val="accent2"/>
          </a:lnRef>
          <a:fillRef idx="2">
            <a:schemeClr val="accent2"/>
          </a:fillRef>
          <a:effectRef idx="1">
            <a:schemeClr val="accent2"/>
          </a:effectRef>
          <a:fontRef idx="minor">
            <a:schemeClr val="dk1"/>
          </a:fontRef>
        </p:style>
        <p:txBody>
          <a:bodyPr>
            <a:spAutoFit/>
          </a:bodyPr>
          <a:lstStyle/>
          <a:p>
            <a:pPr>
              <a:buFont typeface="Arial" pitchFamily="34" charset="0"/>
              <a:buChar char="•"/>
            </a:pPr>
            <a:r>
              <a:rPr lang="en-US" dirty="0"/>
              <a:t>Flexible working helps organizations to meet the demands of employees </a:t>
            </a:r>
          </a:p>
          <a:p>
            <a:pPr>
              <a:buFont typeface="Arial" pitchFamily="34" charset="0"/>
              <a:buChar char="•"/>
            </a:pPr>
            <a:r>
              <a:rPr lang="en-US" dirty="0"/>
              <a:t>It helps to improve work experience (</a:t>
            </a:r>
            <a:r>
              <a:rPr lang="en-US" dirty="0" err="1"/>
              <a:t>Cnbc</a:t>
            </a:r>
            <a:r>
              <a:rPr lang="en-US" dirty="0"/>
              <a:t>, 2022).</a:t>
            </a:r>
          </a:p>
          <a:p>
            <a:pPr>
              <a:buFont typeface="Arial" pitchFamily="34" charset="0"/>
              <a:buChar char="•"/>
            </a:pPr>
            <a:r>
              <a:rPr lang="en-US" dirty="0"/>
              <a:t>It helps to retain talent within an organization. </a:t>
            </a:r>
          </a:p>
        </p:txBody>
      </p:sp>
      <p:pic>
        <p:nvPicPr>
          <p:cNvPr id="10243" name="Picture 3" descr="What is Cultural Diversity and Why Does it Matter? - Hourly, Inc."/>
          <p:cNvPicPr>
            <a:picLocks noChangeAspect="1" noChangeArrowheads="1"/>
          </p:cNvPicPr>
          <p:nvPr/>
        </p:nvPicPr>
        <p:blipFill>
          <a:blip r:embed="rId3" cstate="print"/>
          <a:srcRect/>
          <a:stretch>
            <a:fillRect/>
          </a:stretch>
        </p:blipFill>
        <p:spPr bwMode="auto">
          <a:xfrm>
            <a:off x="5029200" y="2514600"/>
            <a:ext cx="3581400" cy="2057400"/>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slow" p14:dur="1600">
        <p14:conveyor dir="l"/>
      </p:transition>
    </mc:Choice>
    <mc:Fallback>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7" name="Rectangle 1"/>
          <p:cNvSpPr>
            <a:spLocks noChangeArrowheads="1"/>
          </p:cNvSpPr>
          <p:nvPr/>
        </p:nvSpPr>
        <p:spPr bwMode="auto">
          <a:xfrm>
            <a:off x="1371600" y="304800"/>
            <a:ext cx="6443623" cy="461665"/>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400" b="1" i="0" u="none" strike="noStrike" cap="none" normalizeH="0" baseline="0" dirty="0">
                <a:ln>
                  <a:noFill/>
                </a:ln>
                <a:solidFill>
                  <a:srgbClr val="000000"/>
                </a:solidFill>
                <a:effectLst/>
                <a:latin typeface="Times New Roman" pitchFamily="18" charset="0"/>
                <a:ea typeface="Calibri" pitchFamily="34" charset="0"/>
                <a:cs typeface="Times New Roman" pitchFamily="18" charset="0"/>
              </a:rPr>
              <a:t>Role of</a:t>
            </a:r>
            <a:r>
              <a:rPr kumimoji="0" lang="en-US" sz="2400" b="0" i="0" u="none" strike="noStrike" cap="none" normalizeH="0" baseline="0" dirty="0">
                <a:ln>
                  <a:noFill/>
                </a:ln>
                <a:solidFill>
                  <a:srgbClr val="000000"/>
                </a:solidFill>
                <a:effectLst/>
                <a:latin typeface="Times New Roman" pitchFamily="18" charset="0"/>
                <a:ea typeface="Calibri" pitchFamily="34" charset="0"/>
                <a:cs typeface="Times New Roman" pitchFamily="18" charset="0"/>
              </a:rPr>
              <a:t> </a:t>
            </a:r>
            <a:r>
              <a:rPr kumimoji="0" lang="en-US" sz="2400" b="1" i="0" u="none" strike="noStrike" cap="none" normalizeH="0" baseline="0" dirty="0">
                <a:ln>
                  <a:noFill/>
                </a:ln>
                <a:solidFill>
                  <a:srgbClr val="000000"/>
                </a:solidFill>
                <a:effectLst/>
                <a:latin typeface="Times New Roman" pitchFamily="18" charset="0"/>
                <a:ea typeface="Calibri" pitchFamily="34" charset="0"/>
                <a:cs typeface="Times New Roman" pitchFamily="18" charset="0"/>
              </a:rPr>
              <a:t>flexible</a:t>
            </a:r>
            <a:r>
              <a:rPr kumimoji="0" lang="en-US" sz="2400" b="1" i="0" u="none" strike="noStrike" cap="none" normalizeH="0" dirty="0">
                <a:ln>
                  <a:noFill/>
                </a:ln>
                <a:solidFill>
                  <a:srgbClr val="000000"/>
                </a:solidFill>
                <a:effectLst/>
                <a:latin typeface="Times New Roman" pitchFamily="18" charset="0"/>
                <a:ea typeface="Calibri" pitchFamily="34" charset="0"/>
                <a:cs typeface="Times New Roman" pitchFamily="18" charset="0"/>
              </a:rPr>
              <a:t> </a:t>
            </a:r>
            <a:r>
              <a:rPr kumimoji="0" lang="en-US" sz="2400" b="1" i="0" u="none" strike="noStrike" cap="none" normalizeH="0" baseline="0" dirty="0">
                <a:ln>
                  <a:noFill/>
                </a:ln>
                <a:solidFill>
                  <a:srgbClr val="000000"/>
                </a:solidFill>
                <a:effectLst/>
                <a:latin typeface="Times New Roman" pitchFamily="18" charset="0"/>
                <a:ea typeface="Calibri" pitchFamily="34" charset="0"/>
                <a:cs typeface="Times New Roman" pitchFamily="18" charset="0"/>
              </a:rPr>
              <a:t>working in promoting inclusion </a:t>
            </a:r>
            <a:endParaRPr kumimoji="0" lang="en-US" sz="24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2"/>
          <p:cNvSpPr/>
          <p:nvPr/>
        </p:nvSpPr>
        <p:spPr>
          <a:xfrm>
            <a:off x="304800" y="2743200"/>
            <a:ext cx="4572000" cy="1754326"/>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buFont typeface="Arial" pitchFamily="34" charset="0"/>
              <a:buChar char="•"/>
            </a:pPr>
            <a:r>
              <a:rPr lang="en-US" dirty="0"/>
              <a:t>Flexible working helps to create a collaborative environment</a:t>
            </a:r>
          </a:p>
          <a:p>
            <a:pPr>
              <a:buFont typeface="Arial" pitchFamily="34" charset="0"/>
              <a:buChar char="•"/>
            </a:pPr>
            <a:r>
              <a:rPr lang="en-US" dirty="0"/>
              <a:t>It improves work life balance of employees within an organization. </a:t>
            </a:r>
          </a:p>
          <a:p>
            <a:pPr>
              <a:buFont typeface="Arial" pitchFamily="34" charset="0"/>
              <a:buChar char="•"/>
            </a:pPr>
            <a:r>
              <a:rPr lang="en-US" dirty="0"/>
              <a:t>Flexible working are different arrangement of work (Join, 2022). </a:t>
            </a:r>
          </a:p>
        </p:txBody>
      </p:sp>
      <p:pic>
        <p:nvPicPr>
          <p:cNvPr id="9219" name="Picture 3" descr="How To Build An Inclusive Workplace Environment 2022 | Built In"/>
          <p:cNvPicPr>
            <a:picLocks noChangeAspect="1" noChangeArrowheads="1"/>
          </p:cNvPicPr>
          <p:nvPr/>
        </p:nvPicPr>
        <p:blipFill>
          <a:blip r:embed="rId3"/>
          <a:srcRect/>
          <a:stretch>
            <a:fillRect/>
          </a:stretch>
        </p:blipFill>
        <p:spPr bwMode="auto">
          <a:xfrm>
            <a:off x="5257800" y="2667000"/>
            <a:ext cx="3483429" cy="1828800"/>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2000">
        <p15:prstTrans prst="prestig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
          <p:cNvSpPr>
            <a:spLocks noChangeArrowheads="1"/>
          </p:cNvSpPr>
          <p:nvPr/>
        </p:nvSpPr>
        <p:spPr bwMode="auto">
          <a:xfrm>
            <a:off x="1295400" y="304800"/>
            <a:ext cx="6266459" cy="400110"/>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000" b="1" i="0" u="none" strike="noStrike" cap="none" normalizeH="0" baseline="0" dirty="0">
                <a:ln>
                  <a:noFill/>
                </a:ln>
                <a:solidFill>
                  <a:srgbClr val="000000"/>
                </a:solidFill>
                <a:effectLst/>
                <a:latin typeface="Arial" pitchFamily="34" charset="0"/>
                <a:ea typeface="Times New Roman" pitchFamily="18" charset="0"/>
                <a:cs typeface="Arial" pitchFamily="34" charset="0"/>
              </a:rPr>
              <a:t>Human resource managers within an organization</a:t>
            </a:r>
            <a:endParaRPr kumimoji="0" lang="en-US" sz="20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2"/>
          <p:cNvSpPr/>
          <p:nvPr/>
        </p:nvSpPr>
        <p:spPr>
          <a:xfrm>
            <a:off x="228600" y="2743200"/>
            <a:ext cx="4572000" cy="2031325"/>
          </a:xfrm>
          <a:prstGeom prst="rect">
            <a:avLst/>
          </a:prstGeom>
        </p:spPr>
        <p:style>
          <a:lnRef idx="1">
            <a:schemeClr val="dk1"/>
          </a:lnRef>
          <a:fillRef idx="2">
            <a:schemeClr val="dk1"/>
          </a:fillRef>
          <a:effectRef idx="1">
            <a:schemeClr val="dk1"/>
          </a:effectRef>
          <a:fontRef idx="minor">
            <a:schemeClr val="dk1"/>
          </a:fontRef>
        </p:style>
        <p:txBody>
          <a:bodyPr>
            <a:spAutoFit/>
          </a:bodyPr>
          <a:lstStyle/>
          <a:p>
            <a:pPr>
              <a:buFont typeface="Arial" pitchFamily="34" charset="0"/>
              <a:buChar char="•"/>
            </a:pPr>
            <a:r>
              <a:rPr lang="en-US" dirty="0"/>
              <a:t>HR managers are a vital part of an organization. </a:t>
            </a:r>
          </a:p>
          <a:p>
            <a:pPr>
              <a:buFont typeface="Arial" pitchFamily="34" charset="0"/>
              <a:buChar char="•"/>
            </a:pPr>
            <a:r>
              <a:rPr lang="en-US" dirty="0"/>
              <a:t>They are responsible for planning and coordination within an organization (</a:t>
            </a:r>
            <a:r>
              <a:rPr lang="en-US" dirty="0" err="1"/>
              <a:t>Tuw</a:t>
            </a:r>
            <a:r>
              <a:rPr lang="en-US" dirty="0"/>
              <a:t>, 2022). </a:t>
            </a:r>
          </a:p>
          <a:p>
            <a:pPr>
              <a:buFont typeface="Arial" pitchFamily="34" charset="0"/>
              <a:buChar char="•"/>
            </a:pPr>
            <a:r>
              <a:rPr lang="en-US" dirty="0"/>
              <a:t>Promoting inclusion and diversity are important responsibility of HR managers.  </a:t>
            </a:r>
          </a:p>
        </p:txBody>
      </p:sp>
      <p:pic>
        <p:nvPicPr>
          <p:cNvPr id="8195" name="Picture 3" descr="The Top 3 Habits of Highly Successful HR Managers"/>
          <p:cNvPicPr>
            <a:picLocks noChangeAspect="1" noChangeArrowheads="1"/>
          </p:cNvPicPr>
          <p:nvPr/>
        </p:nvPicPr>
        <p:blipFill>
          <a:blip r:embed="rId3"/>
          <a:srcRect/>
          <a:stretch>
            <a:fillRect/>
          </a:stretch>
        </p:blipFill>
        <p:spPr bwMode="auto">
          <a:xfrm>
            <a:off x="5105400" y="2438400"/>
            <a:ext cx="3781985" cy="2209800"/>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pageCurlDoubl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981200" y="304800"/>
            <a:ext cx="5025735" cy="461665"/>
          </a:xfrm>
          <a:prstGeom prst="rect">
            <a:avLst/>
          </a:prstGeom>
        </p:spPr>
        <p:style>
          <a:lnRef idx="1">
            <a:schemeClr val="dk1"/>
          </a:lnRef>
          <a:fillRef idx="2">
            <a:schemeClr val="dk1"/>
          </a:fillRef>
          <a:effectRef idx="1">
            <a:schemeClr val="dk1"/>
          </a:effectRef>
          <a:fontRef idx="minor">
            <a:schemeClr val="dk1"/>
          </a:fontRef>
        </p:style>
        <p:txBody>
          <a:bodyPr wrap="none">
            <a:spAutoFit/>
          </a:bodyPr>
          <a:lstStyle/>
          <a:p>
            <a:r>
              <a:rPr lang="en-US" sz="2400" b="1" dirty="0"/>
              <a:t>Role of Human resource managers</a:t>
            </a:r>
            <a:endParaRPr lang="en-US" sz="2400" dirty="0"/>
          </a:p>
        </p:txBody>
      </p:sp>
      <p:sp>
        <p:nvSpPr>
          <p:cNvPr id="3" name="Rectangle 2"/>
          <p:cNvSpPr/>
          <p:nvPr/>
        </p:nvSpPr>
        <p:spPr>
          <a:xfrm>
            <a:off x="304800" y="2590800"/>
            <a:ext cx="4572000" cy="2308324"/>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buFont typeface="Arial" pitchFamily="34" charset="0"/>
              <a:buChar char="•"/>
            </a:pPr>
            <a:r>
              <a:rPr lang="en-US" dirty="0"/>
              <a:t>HR managers are responsible to improve objectives of an organization (</a:t>
            </a:r>
            <a:r>
              <a:rPr lang="en-US" dirty="0" err="1"/>
              <a:t>Int</a:t>
            </a:r>
            <a:r>
              <a:rPr lang="en-US" dirty="0"/>
              <a:t>-comp, 2021). </a:t>
            </a:r>
          </a:p>
          <a:p>
            <a:pPr>
              <a:buFont typeface="Arial" pitchFamily="34" charset="0"/>
              <a:buChar char="•"/>
            </a:pPr>
            <a:r>
              <a:rPr lang="en-US" dirty="0"/>
              <a:t>They are responsible to manage communication within an organization. </a:t>
            </a:r>
          </a:p>
          <a:p>
            <a:pPr>
              <a:buFont typeface="Arial" pitchFamily="34" charset="0"/>
              <a:buChar char="•"/>
            </a:pPr>
            <a:r>
              <a:rPr lang="en-US" dirty="0"/>
              <a:t>They are responsible for meeting the requirement of employees within an organization.  </a:t>
            </a:r>
          </a:p>
        </p:txBody>
      </p:sp>
      <p:pic>
        <p:nvPicPr>
          <p:cNvPr id="7170" name="Picture 2" descr="Every manager is an HR manager first"/>
          <p:cNvPicPr>
            <a:picLocks noChangeAspect="1" noChangeArrowheads="1"/>
          </p:cNvPicPr>
          <p:nvPr/>
        </p:nvPicPr>
        <p:blipFill>
          <a:blip r:embed="rId3"/>
          <a:srcRect/>
          <a:stretch>
            <a:fillRect/>
          </a:stretch>
        </p:blipFill>
        <p:spPr bwMode="auto">
          <a:xfrm>
            <a:off x="5029200" y="2209800"/>
            <a:ext cx="3905250" cy="3124200"/>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3250">
        <p15:prstTrans prst="origami"/>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5" name="Rectangle 1"/>
          <p:cNvSpPr>
            <a:spLocks noChangeArrowheads="1"/>
          </p:cNvSpPr>
          <p:nvPr/>
        </p:nvSpPr>
        <p:spPr bwMode="auto">
          <a:xfrm>
            <a:off x="1295400" y="228600"/>
            <a:ext cx="6138219" cy="523220"/>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Role of Human resource managers</a:t>
            </a:r>
            <a:endParaRPr kumimoji="0" lang="en-US" sz="28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2"/>
          <p:cNvSpPr/>
          <p:nvPr/>
        </p:nvSpPr>
        <p:spPr>
          <a:xfrm>
            <a:off x="228600" y="2743200"/>
            <a:ext cx="4572000" cy="2585323"/>
          </a:xfrm>
          <a:prstGeom prst="rect">
            <a:avLst/>
          </a:prstGeom>
        </p:spPr>
        <p:style>
          <a:lnRef idx="1">
            <a:schemeClr val="accent3"/>
          </a:lnRef>
          <a:fillRef idx="2">
            <a:schemeClr val="accent3"/>
          </a:fillRef>
          <a:effectRef idx="1">
            <a:schemeClr val="accent3"/>
          </a:effectRef>
          <a:fontRef idx="minor">
            <a:schemeClr val="dk1"/>
          </a:fontRef>
        </p:style>
        <p:txBody>
          <a:bodyPr>
            <a:spAutoFit/>
          </a:bodyPr>
          <a:lstStyle/>
          <a:p>
            <a:pPr>
              <a:buFont typeface="Arial" pitchFamily="34" charset="0"/>
              <a:buChar char="•"/>
            </a:pPr>
            <a:r>
              <a:rPr lang="en-US" dirty="0"/>
              <a:t>HR managers are responsible to train employees within an organization (</a:t>
            </a:r>
            <a:r>
              <a:rPr lang="en-US" dirty="0" err="1"/>
              <a:t>Int</a:t>
            </a:r>
            <a:r>
              <a:rPr lang="en-US" dirty="0"/>
              <a:t>-comp, 2021). </a:t>
            </a:r>
          </a:p>
          <a:p>
            <a:pPr>
              <a:buFont typeface="Arial" pitchFamily="34" charset="0"/>
              <a:buChar char="•"/>
            </a:pPr>
            <a:r>
              <a:rPr lang="en-US" dirty="0"/>
              <a:t>They create various events to promote diversity and inclusion within an organization  </a:t>
            </a:r>
          </a:p>
          <a:p>
            <a:pPr>
              <a:buFont typeface="Arial" pitchFamily="34" charset="0"/>
              <a:buChar char="•"/>
            </a:pPr>
            <a:r>
              <a:rPr lang="en-US" dirty="0"/>
              <a:t>They are responsible for keeping constant contact with employees with the organization. </a:t>
            </a:r>
          </a:p>
        </p:txBody>
      </p:sp>
      <p:sp>
        <p:nvSpPr>
          <p:cNvPr id="6147" name="AutoShape 3" descr="Core Responsibilities and Role of HR Managers"/>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6149" name="Picture 5" descr="Hiring HR manager for the first time - A complete how-to guide | Workable"/>
          <p:cNvPicPr>
            <a:picLocks noChangeAspect="1" noChangeArrowheads="1"/>
          </p:cNvPicPr>
          <p:nvPr/>
        </p:nvPicPr>
        <p:blipFill>
          <a:blip r:embed="rId3"/>
          <a:srcRect/>
          <a:stretch>
            <a:fillRect/>
          </a:stretch>
        </p:blipFill>
        <p:spPr bwMode="auto">
          <a:xfrm>
            <a:off x="5257800" y="2667000"/>
            <a:ext cx="3437133" cy="1904999"/>
          </a:xfrm>
          <a:prstGeom prst="rect">
            <a:avLst/>
          </a:prstGeom>
          <a:noFill/>
        </p:spPr>
      </p:pic>
    </p:spTree>
  </p:cSld>
  <p:clrMapOvr>
    <a:masterClrMapping/>
  </p:clrMapOvr>
  <mc:AlternateContent xmlns:mc="http://schemas.openxmlformats.org/markup-compatibility/2006">
    <mc:Choice xmlns:p14="http://schemas.microsoft.com/office/powerpoint/2010/main" Requires="p14">
      <p:transition spd="slow" p14:dur="1600">
        <p:blinds dir="vert"/>
      </p:transition>
    </mc:Choice>
    <mc:Fallback>
      <p:transition spd="slow">
        <p:blinds dir="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1" name="Rectangle 1"/>
          <p:cNvSpPr>
            <a:spLocks noChangeArrowheads="1"/>
          </p:cNvSpPr>
          <p:nvPr/>
        </p:nvSpPr>
        <p:spPr bwMode="auto">
          <a:xfrm>
            <a:off x="3200400" y="152400"/>
            <a:ext cx="2141933" cy="523220"/>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non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sz="2800" b="1" i="0" u="none" strike="noStrike" cap="none" normalizeH="0" baseline="0" dirty="0">
                <a:ln>
                  <a:noFill/>
                </a:ln>
                <a:solidFill>
                  <a:srgbClr val="000000"/>
                </a:solidFill>
                <a:effectLst/>
                <a:latin typeface="Arial" pitchFamily="34" charset="0"/>
                <a:ea typeface="Times New Roman" pitchFamily="18" charset="0"/>
                <a:cs typeface="Arial" pitchFamily="34" charset="0"/>
              </a:rPr>
              <a:t>Conclusion</a:t>
            </a:r>
            <a:endParaRPr kumimoji="0" lang="en-US" sz="2800" b="0" i="0" u="none" strike="noStrike" cap="none" normalizeH="0" baseline="0" dirty="0">
              <a:ln>
                <a:noFill/>
              </a:ln>
              <a:solidFill>
                <a:schemeClr val="tx1"/>
              </a:solidFill>
              <a:effectLst/>
              <a:latin typeface="Arial" pitchFamily="34" charset="0"/>
              <a:cs typeface="Arial" pitchFamily="34" charset="0"/>
            </a:endParaRPr>
          </a:p>
        </p:txBody>
      </p:sp>
      <p:sp>
        <p:nvSpPr>
          <p:cNvPr id="3" name="Rectangle 2"/>
          <p:cNvSpPr/>
          <p:nvPr/>
        </p:nvSpPr>
        <p:spPr>
          <a:xfrm>
            <a:off x="152400" y="2590800"/>
            <a:ext cx="4572000" cy="2031325"/>
          </a:xfrm>
          <a:prstGeom prst="rect">
            <a:avLst/>
          </a:prstGeom>
        </p:spPr>
        <p:style>
          <a:lnRef idx="1">
            <a:schemeClr val="accent1"/>
          </a:lnRef>
          <a:fillRef idx="2">
            <a:schemeClr val="accent1"/>
          </a:fillRef>
          <a:effectRef idx="1">
            <a:schemeClr val="accent1"/>
          </a:effectRef>
          <a:fontRef idx="minor">
            <a:schemeClr val="dk1"/>
          </a:fontRef>
        </p:style>
        <p:txBody>
          <a:bodyPr>
            <a:spAutoFit/>
          </a:bodyPr>
          <a:lstStyle/>
          <a:p>
            <a:pPr>
              <a:buFont typeface="Arial" pitchFamily="34" charset="0"/>
              <a:buChar char="•"/>
            </a:pPr>
            <a:r>
              <a:rPr lang="en-US" dirty="0"/>
              <a:t>Role of flexible working within an organization has been discussed.</a:t>
            </a:r>
          </a:p>
          <a:p>
            <a:pPr>
              <a:buFont typeface="Arial" pitchFamily="34" charset="0"/>
              <a:buChar char="•"/>
            </a:pPr>
            <a:r>
              <a:rPr lang="en-US" dirty="0"/>
              <a:t>Aspect of diversity and inclusion has been discussed in terms of a business organization</a:t>
            </a:r>
          </a:p>
          <a:p>
            <a:pPr>
              <a:buFont typeface="Arial" pitchFamily="34" charset="0"/>
              <a:buChar char="•"/>
            </a:pPr>
            <a:r>
              <a:rPr lang="en-US" dirty="0"/>
              <a:t>Role of HR managers has been highlighted in terms </a:t>
            </a:r>
            <a:r>
              <a:rPr lang="en-US"/>
              <a:t>of business. </a:t>
            </a:r>
            <a:endParaRPr lang="en-US" dirty="0"/>
          </a:p>
        </p:txBody>
      </p:sp>
      <p:pic>
        <p:nvPicPr>
          <p:cNvPr id="5123" name="Picture 3" descr="Are Diversity and Inclusion Part of Your Organization's Culture? | BioSpace"/>
          <p:cNvPicPr>
            <a:picLocks noChangeAspect="1" noChangeArrowheads="1"/>
          </p:cNvPicPr>
          <p:nvPr/>
        </p:nvPicPr>
        <p:blipFill>
          <a:blip r:embed="rId3"/>
          <a:srcRect/>
          <a:stretch>
            <a:fillRect/>
          </a:stretch>
        </p:blipFill>
        <p:spPr bwMode="auto">
          <a:xfrm>
            <a:off x="4953000" y="2362200"/>
            <a:ext cx="3946071" cy="2209800"/>
          </a:xfrm>
          <a:prstGeom prst="rect">
            <a:avLst/>
          </a:prstGeom>
          <a:noFill/>
        </p:spPr>
      </p:pic>
    </p:spTree>
  </p:cSld>
  <p:clrMapOvr>
    <a:masterClrMapping/>
  </p:clrMapOvr>
  <p:transition spd="med">
    <p:pull/>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7" name="Rectangle 1"/>
          <p:cNvSpPr>
            <a:spLocks noChangeArrowheads="1"/>
          </p:cNvSpPr>
          <p:nvPr/>
        </p:nvSpPr>
        <p:spPr bwMode="auto">
          <a:xfrm>
            <a:off x="533400" y="1371600"/>
            <a:ext cx="7924800" cy="4247317"/>
          </a:xfrm>
          <a:prstGeom prst="rect">
            <a:avLst/>
          </a:prstGeom>
          <a:ln>
            <a:headEnd/>
            <a:tailEnd/>
          </a:ln>
        </p:spPr>
        <p:style>
          <a:lnRef idx="1">
            <a:schemeClr val="dk1"/>
          </a:lnRef>
          <a:fillRef idx="2">
            <a:schemeClr val="dk1"/>
          </a:fillRef>
          <a:effectRef idx="1">
            <a:schemeClr val="dk1"/>
          </a:effectRef>
          <a:fontRef idx="minor">
            <a:schemeClr val="dk1"/>
          </a:fontRef>
        </p:style>
        <p:txBody>
          <a:bodyPr vert="horz" wrap="square" lIns="91440" tIns="45720" rIns="91440" bIns="45720" numCol="1" anchor="ctr" anchorCtr="0" compatLnSpc="1">
            <a:prstTxWarp prst="textNoShape">
              <a:avLst/>
            </a:prstTxWarp>
            <a:spAutoFit/>
          </a:bodyPr>
          <a:lstStyle/>
          <a:p>
            <a:pPr marL="0" marR="0" lvl="0" indent="0" algn="just" defTabSz="914400" rtl="0" eaLnBrk="1" fontAlgn="base" latinLnBrk="0" hangingPunct="1">
              <a:lnSpc>
                <a:spcPct val="100000"/>
              </a:lnSpc>
              <a:spcBef>
                <a:spcPct val="0"/>
              </a:spcBef>
              <a:spcAft>
                <a:spcPct val="0"/>
              </a:spcAft>
              <a:buClrTx/>
              <a:buSzTx/>
              <a:buFontTx/>
              <a:buNone/>
              <a:tabLst/>
            </a:pPr>
            <a:r>
              <a:rPr kumimoji="0" lang="en-US" b="1"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References </a:t>
            </a:r>
            <a:endParaRPr kumimoji="0" lang="en-US" b="0" i="0" u="none" strike="noStrike" cap="none" normalizeH="0" baseline="0" dirty="0">
              <a:ln>
                <a:noFill/>
              </a:ln>
              <a:solidFill>
                <a:schemeClr val="bg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Cnbc.com. (2022) </a:t>
            </a:r>
            <a:r>
              <a:rPr kumimoji="0" lang="en-US" b="0" i="1"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Flexible work arrangements can help companies become more diverse and inclusive-here's how</a:t>
            </a: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Available at: https://www.cnbc.com/2022/04/20/how-flexible-work-arrangements-can-help-companies-become-more-diverse-and-inclusive.html#:~:text=Flexible%20work%20policies%20allow%20companies,consortium%2C%20tells%20CNBC%20Make%20It. (Accessed: November 14, 2022). </a:t>
            </a:r>
            <a:endParaRPr kumimoji="0" lang="en-US" b="0" i="0" u="none" strike="noStrike" cap="none" normalizeH="0" baseline="0" dirty="0">
              <a:ln>
                <a:noFill/>
              </a:ln>
              <a:solidFill>
                <a:schemeClr val="bg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Int-comp.org. (2021) </a:t>
            </a:r>
            <a:r>
              <a:rPr kumimoji="0" lang="en-US" b="0" i="1"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International Compliance Association (ICA)</a:t>
            </a: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Available at: https://www.int-comp.org/insight/2021/january/hr-diversity-and-inclusion/ (Accessed: November 14, 2022). </a:t>
            </a:r>
            <a:endParaRPr kumimoji="0" lang="en-US" b="0" i="0" u="none" strike="noStrike" cap="none" normalizeH="0" baseline="0" dirty="0">
              <a:ln>
                <a:noFill/>
              </a:ln>
              <a:solidFill>
                <a:schemeClr val="bg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Join.com. (2022)</a:t>
            </a:r>
            <a:r>
              <a:rPr kumimoji="0" lang="en-US" b="0" i="1"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Flexible working: Definition, process, and example</a:t>
            </a: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Available at: https://join.com/glossary/flexible-working/ (Accessed: November 14, 2022). </a:t>
            </a:r>
            <a:endParaRPr kumimoji="0" lang="en-US" b="0" i="0" u="none" strike="noStrike" cap="none" normalizeH="0" baseline="0" dirty="0">
              <a:ln>
                <a:noFill/>
              </a:ln>
              <a:solidFill>
                <a:schemeClr val="bg1"/>
              </a:solidFill>
              <a:effectLst/>
              <a:latin typeface="Arial" pitchFamily="34" charset="0"/>
              <a:cs typeface="Arial" pitchFamily="34" charset="0"/>
            </a:endParaRPr>
          </a:p>
          <a:p>
            <a:pPr marL="0" marR="0" lvl="0" indent="0" algn="just" defTabSz="914400" rtl="0" eaLnBrk="0" fontAlgn="base" latinLnBrk="0" hangingPunct="0">
              <a:lnSpc>
                <a:spcPct val="100000"/>
              </a:lnSpc>
              <a:spcBef>
                <a:spcPct val="0"/>
              </a:spcBef>
              <a:spcAft>
                <a:spcPct val="0"/>
              </a:spcAft>
              <a:buClrTx/>
              <a:buSzTx/>
              <a:buFontTx/>
              <a:buNone/>
              <a:tabLst/>
            </a:pP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Tuw.edu. (2022)</a:t>
            </a:r>
            <a:r>
              <a:rPr kumimoji="0" lang="en-US" b="0" i="1"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What does an HR manager do: Human resource degree: </a:t>
            </a:r>
            <a:r>
              <a:rPr kumimoji="0" lang="en-US" b="0" i="1" u="none" strike="noStrike" cap="none" normalizeH="0" baseline="0" dirty="0" err="1">
                <a:ln>
                  <a:noFill/>
                </a:ln>
                <a:solidFill>
                  <a:schemeClr val="bg1"/>
                </a:solidFill>
                <a:effectLst/>
                <a:latin typeface="Times New Roman" pitchFamily="18" charset="0"/>
                <a:ea typeface="Calibri" pitchFamily="34" charset="0"/>
                <a:cs typeface="Times New Roman" pitchFamily="18" charset="0"/>
              </a:rPr>
              <a:t>Touro</a:t>
            </a:r>
            <a:r>
              <a:rPr kumimoji="0" lang="en-US" b="0" i="1"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University </a:t>
            </a:r>
            <a:r>
              <a:rPr kumimoji="0" lang="en-US" b="0" i="1" u="none" strike="noStrike" cap="none" normalizeH="0" baseline="0" dirty="0" err="1">
                <a:ln>
                  <a:noFill/>
                </a:ln>
                <a:solidFill>
                  <a:schemeClr val="bg1"/>
                </a:solidFill>
                <a:effectLst/>
                <a:latin typeface="Times New Roman" pitchFamily="18" charset="0"/>
                <a:ea typeface="Calibri" pitchFamily="34" charset="0"/>
                <a:cs typeface="Times New Roman" pitchFamily="18" charset="0"/>
              </a:rPr>
              <a:t>WorldWide</a:t>
            </a:r>
            <a:r>
              <a:rPr kumimoji="0" lang="en-US" b="0" i="0" u="none" strike="noStrike" cap="none" normalizeH="0" baseline="0" dirty="0">
                <a:ln>
                  <a:noFill/>
                </a:ln>
                <a:solidFill>
                  <a:schemeClr val="bg1"/>
                </a:solidFill>
                <a:effectLst/>
                <a:latin typeface="Times New Roman" pitchFamily="18" charset="0"/>
                <a:ea typeface="Calibri" pitchFamily="34" charset="0"/>
                <a:cs typeface="Times New Roman" pitchFamily="18" charset="0"/>
              </a:rPr>
              <a:t>. Available at: https://www.tuw.edu/program-resources/what-is-a-human-resource-manager/ (Accessed: November 14, 2022). </a:t>
            </a:r>
            <a:endParaRPr kumimoji="0" lang="en-US" b="0" i="0" u="none" strike="noStrike" cap="none" normalizeH="0" baseline="0" dirty="0">
              <a:ln>
                <a:noFill/>
              </a:ln>
              <a:solidFill>
                <a:schemeClr val="bg1"/>
              </a:solidFill>
              <a:effectLst/>
              <a:latin typeface="Arial" pitchFamily="34" charset="0"/>
              <a:cs typeface="Arial" pitchFamily="34" charset="0"/>
            </a:endParaRPr>
          </a:p>
        </p:txBody>
      </p:sp>
    </p:spTree>
  </p:cSld>
  <p:clrMapOvr>
    <a:masterClrMapping/>
  </p:clrMapOvr>
  <p:transition spd="slow">
    <p:wheel spokes="1"/>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03E8C8A2-D2DA-42F8-84AA-AC5AB4251D2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2700" y="0"/>
            <a:ext cx="9173369" cy="6856214"/>
            <a:chOff x="-16934" y="0"/>
            <a:chExt cx="12231160" cy="6856214"/>
          </a:xfrm>
        </p:grpSpPr>
        <p:pic>
          <p:nvPicPr>
            <p:cNvPr id="9" name="Picture 8">
              <a:extLst>
                <a:ext uri="{FF2B5EF4-FFF2-40B4-BE49-F238E27FC236}">
                  <a16:creationId xmlns:a16="http://schemas.microsoft.com/office/drawing/2014/main" id="{9A5D1FE1-4883-49B4-AD3E-D0A3F8DCE12C}"/>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0" name="Rectangle 9">
              <a:extLst>
                <a:ext uri="{FF2B5EF4-FFF2-40B4-BE49-F238E27FC236}">
                  <a16:creationId xmlns:a16="http://schemas.microsoft.com/office/drawing/2014/main" id="{7F829EAE-7CB1-410F-BAF1-55BD6DC249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1" name="Picture 10">
              <a:extLst>
                <a:ext uri="{FF2B5EF4-FFF2-40B4-BE49-F238E27FC236}">
                  <a16:creationId xmlns:a16="http://schemas.microsoft.com/office/drawing/2014/main" id="{4EA5F8CE-974F-4443-AB3C-4799C332304B}"/>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12" name="Picture 11">
              <a:extLst>
                <a:ext uri="{FF2B5EF4-FFF2-40B4-BE49-F238E27FC236}">
                  <a16:creationId xmlns:a16="http://schemas.microsoft.com/office/drawing/2014/main" id="{94075D0C-1739-4729-A5C8-5C5707A942F5}"/>
                </a:ext>
                <a:ext uri="{C183D7F6-B498-43B3-948B-1728B52AA6E4}">
                  <adec:decorative xmlns:adec="http://schemas.microsoft.com/office/drawing/2017/decorative" val="1"/>
                </a:ext>
              </a:extLst>
            </p:cNvPr>
            <p:cNvPicPr>
              <a:picLocks noChangeAspect="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cxnSp>
        <p:nvCxnSpPr>
          <p:cNvPr id="14" name="Straight Connector 13">
            <a:extLst>
              <a:ext uri="{FF2B5EF4-FFF2-40B4-BE49-F238E27FC236}">
                <a16:creationId xmlns:a16="http://schemas.microsoft.com/office/drawing/2014/main" id="{0DFD28A6-39F3-425F-8050-E5BF1B4523B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019299" y="3522131"/>
            <a:ext cx="5111751" cy="0"/>
          </a:xfrm>
          <a:prstGeom prst="line">
            <a:avLst/>
          </a:prstGeom>
        </p:spPr>
        <p:style>
          <a:lnRef idx="2">
            <a:schemeClr val="accent1"/>
          </a:lnRef>
          <a:fillRef idx="0">
            <a:schemeClr val="accent1"/>
          </a:fillRef>
          <a:effectRef idx="1">
            <a:schemeClr val="accent1"/>
          </a:effectRef>
          <a:fontRef idx="minor">
            <a:schemeClr val="tx1"/>
          </a:fontRef>
        </p:style>
      </p:cxnSp>
      <p:sp>
        <p:nvSpPr>
          <p:cNvPr id="16" name="Rectangle 15">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Yellow question mark">
            <a:extLst>
              <a:ext uri="{FF2B5EF4-FFF2-40B4-BE49-F238E27FC236}">
                <a16:creationId xmlns:a16="http://schemas.microsoft.com/office/drawing/2014/main" id="{C5E28819-1BD9-25B6-CE94-46DB94770C64}"/>
              </a:ext>
            </a:extLst>
          </p:cNvPr>
          <p:cNvPicPr>
            <a:picLocks noChangeAspect="1"/>
          </p:cNvPicPr>
          <p:nvPr/>
        </p:nvPicPr>
        <p:blipFill rotWithShape="1">
          <a:blip r:embed="rId4">
            <a:alphaModFix amt="50000"/>
          </a:blip>
          <a:srcRect l="20000"/>
          <a:stretch/>
        </p:blipFill>
        <p:spPr>
          <a:xfrm>
            <a:off x="-2382" y="-1786"/>
            <a:ext cx="9143980" cy="6857990"/>
          </a:xfrm>
          <a:prstGeom prst="rect">
            <a:avLst/>
          </a:prstGeom>
        </p:spPr>
      </p:pic>
      <p:sp>
        <p:nvSpPr>
          <p:cNvPr id="2" name="Title 1">
            <a:extLst>
              <a:ext uri="{FF2B5EF4-FFF2-40B4-BE49-F238E27FC236}">
                <a16:creationId xmlns:a16="http://schemas.microsoft.com/office/drawing/2014/main" id="{CBA8ED38-F0C1-0799-CC29-BB9DAA12C379}"/>
              </a:ext>
            </a:extLst>
          </p:cNvPr>
          <p:cNvSpPr>
            <a:spLocks noGrp="1"/>
          </p:cNvSpPr>
          <p:nvPr>
            <p:ph type="title"/>
          </p:nvPr>
        </p:nvSpPr>
        <p:spPr>
          <a:xfrm>
            <a:off x="2139313" y="5105400"/>
            <a:ext cx="5111752" cy="1515533"/>
          </a:xfrm>
        </p:spPr>
        <p:txBody>
          <a:bodyPr vert="horz" lIns="91440" tIns="45720" rIns="91440" bIns="45720" rtlCol="0" anchor="b">
            <a:normAutofit/>
          </a:bodyPr>
          <a:lstStyle/>
          <a:p>
            <a:r>
              <a:rPr lang="en-US" sz="5400" dirty="0">
                <a:solidFill>
                  <a:srgbClr val="FFFFFF"/>
                </a:solidFill>
                <a:highlight>
                  <a:srgbClr val="FFFF00"/>
                </a:highlight>
              </a:rPr>
              <a:t> </a:t>
            </a:r>
            <a:r>
              <a:rPr lang="en-US" sz="5400" u="sng" dirty="0">
                <a:solidFill>
                  <a:schemeClr val="bg1">
                    <a:lumMod val="95000"/>
                    <a:lumOff val="5000"/>
                  </a:schemeClr>
                </a:solidFill>
                <a:highlight>
                  <a:srgbClr val="FFFF00"/>
                </a:highlight>
              </a:rPr>
              <a:t>Questions</a:t>
            </a:r>
            <a:r>
              <a:rPr lang="en-US" sz="5400" dirty="0">
                <a:solidFill>
                  <a:srgbClr val="FFFFFF"/>
                </a:solidFill>
                <a:highlight>
                  <a:srgbClr val="FFFF00"/>
                </a:highlight>
              </a:rPr>
              <a:t> </a:t>
            </a:r>
            <a:r>
              <a:rPr lang="en-US" sz="5400" dirty="0">
                <a:solidFill>
                  <a:srgbClr val="FFFFFF"/>
                </a:solidFill>
                <a:highlight>
                  <a:srgbClr val="FF0000"/>
                </a:highlight>
              </a:rPr>
              <a:t>?</a:t>
            </a:r>
          </a:p>
        </p:txBody>
      </p:sp>
      <p:cxnSp>
        <p:nvCxnSpPr>
          <p:cNvPr id="18" name="Straight Connector 17">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774949" y="3510608"/>
            <a:ext cx="384048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0824128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5="http://schemas.microsoft.com/office/powerpoint/2012/main" Requires="p15">
      <p:transition xmlns:p14="http://schemas.microsoft.com/office/powerpoint/2010/main" spd="slow" p14:dur="6000">
        <p15:prstTrans prst="curtains"/>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AutoShape 2" descr="Thank you Images - Free Download on Freepi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6" name="AutoShape 4" descr="379,738 Thank You Images, Stock Photos &amp; Vectors | Shutter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sp>
        <p:nvSpPr>
          <p:cNvPr id="3078" name="AutoShape 6" descr="379,738 Thank You Images, Stock Photos &amp; Vectors | Shutterstock"/>
          <p:cNvSpPr>
            <a:spLocks noChangeAspect="1" noChangeArrowheads="1"/>
          </p:cNvSpPr>
          <p:nvPr/>
        </p:nvSpPr>
        <p:spPr bwMode="auto">
          <a:xfrm>
            <a:off x="155575" y="-144463"/>
            <a:ext cx="304800" cy="304801"/>
          </a:xfrm>
          <a:prstGeom prst="rect">
            <a:avLst/>
          </a:prstGeom>
          <a:noFill/>
        </p:spPr>
        <p:txBody>
          <a:bodyPr vert="horz" wrap="square" lIns="91440" tIns="45720" rIns="91440" bIns="45720" numCol="1" anchor="t" anchorCtr="0" compatLnSpc="1">
            <a:prstTxWarp prst="textNoShape">
              <a:avLst/>
            </a:prstTxWarp>
          </a:bodyPr>
          <a:lstStyle/>
          <a:p>
            <a:endParaRPr lang="en-US"/>
          </a:p>
        </p:txBody>
      </p:sp>
      <p:pic>
        <p:nvPicPr>
          <p:cNvPr id="3080" name="Picture 8" descr="How to Respond to Thank You (In All Kind of Situations)"/>
          <p:cNvPicPr>
            <a:picLocks noChangeAspect="1" noChangeArrowheads="1"/>
          </p:cNvPicPr>
          <p:nvPr/>
        </p:nvPicPr>
        <p:blipFill>
          <a:blip r:embed="rId2"/>
          <a:srcRect/>
          <a:stretch>
            <a:fillRect/>
          </a:stretch>
        </p:blipFill>
        <p:spPr bwMode="auto">
          <a:xfrm>
            <a:off x="1447800" y="1524000"/>
            <a:ext cx="6248400" cy="4165600"/>
          </a:xfrm>
          <a:prstGeom prst="rect">
            <a:avLst/>
          </a:prstGeom>
          <a:noFill/>
        </p:spPr>
      </p:pic>
    </p:spTree>
  </p:cSld>
  <p:clrMapOvr>
    <a:masterClrMapping/>
  </p:clrMapOvr>
  <mc:AlternateContent xmlns:mc="http://schemas.openxmlformats.org/markup-compatibility/2006">
    <mc:Choice xmlns:p15="http://schemas.microsoft.com/office/powerpoint/2012/main" Requires="p15">
      <p:transition xmlns:p14="http://schemas.microsoft.com/office/powerpoint/2010/main" spd="slow" p14:dur="1250">
        <p15:prstTrans prst="airplane"/>
      </p:transition>
    </mc:Choice>
    <mc:Fallback>
      <p:transition spd="slow">
        <p:fade/>
      </p:transition>
    </mc:Fallback>
  </mc:AlternateContent>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rotWithShape="1">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Organic</Template>
  <TotalTime>148</TotalTime>
  <Words>1534</Words>
  <Application>Microsoft Office PowerPoint</Application>
  <PresentationFormat>On-screen Show (4:3)</PresentationFormat>
  <Paragraphs>60</Paragraphs>
  <Slides>11</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Calibri</vt:lpstr>
      <vt:lpstr>Garamond</vt:lpstr>
      <vt:lpstr>Times New Roman</vt:lpstr>
      <vt:lpstr>Organic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 Questions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Sagnik Sengupta</dc:creator>
  <cp:lastModifiedBy>mircea mano</cp:lastModifiedBy>
  <cp:revision>8</cp:revision>
  <dcterms:created xsi:type="dcterms:W3CDTF">2022-11-14T13:32:52Z</dcterms:created>
  <dcterms:modified xsi:type="dcterms:W3CDTF">2022-11-25T21:51:55Z</dcterms:modified>
</cp:coreProperties>
</file>