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2.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3.xml" ContentType="application/vnd.openxmlformats-officedocument.theme+xml"/>
  <Override PartName="/ppt/slideLayouts/slideLayout113.xml" ContentType="application/vnd.openxmlformats-officedocument.presentationml.slideLayout+xml"/>
  <Override PartName="/ppt/theme/theme4.xml" ContentType="application/vnd.openxmlformats-officedocument.theme+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29" r:id="rId4"/>
    <p:sldMasterId id="2147484818" r:id="rId5"/>
    <p:sldMasterId id="2147484745" r:id="rId6"/>
    <p:sldMasterId id="2147483700" r:id="rId7"/>
    <p:sldMasterId id="2147484850" r:id="rId8"/>
  </p:sldMasterIdLst>
  <p:notesMasterIdLst>
    <p:notesMasterId r:id="rId31"/>
  </p:notesMasterIdLst>
  <p:handoutMasterIdLst>
    <p:handoutMasterId r:id="rId32"/>
  </p:handoutMasterIdLst>
  <p:sldIdLst>
    <p:sldId id="277" r:id="rId9"/>
    <p:sldId id="1660" r:id="rId10"/>
    <p:sldId id="1890" r:id="rId11"/>
    <p:sldId id="2238" r:id="rId12"/>
    <p:sldId id="2240" r:id="rId13"/>
    <p:sldId id="1861" r:id="rId14"/>
    <p:sldId id="1906" r:id="rId15"/>
    <p:sldId id="1907" r:id="rId16"/>
    <p:sldId id="1893" r:id="rId17"/>
    <p:sldId id="1857" r:id="rId18"/>
    <p:sldId id="2237" r:id="rId19"/>
    <p:sldId id="1670" r:id="rId20"/>
    <p:sldId id="2242" r:id="rId21"/>
    <p:sldId id="2243" r:id="rId22"/>
    <p:sldId id="1895" r:id="rId23"/>
    <p:sldId id="2239" r:id="rId24"/>
    <p:sldId id="2244" r:id="rId25"/>
    <p:sldId id="2249" r:id="rId26"/>
    <p:sldId id="2248" r:id="rId27"/>
    <p:sldId id="1862" r:id="rId28"/>
    <p:sldId id="2250" r:id="rId29"/>
    <p:sldId id="1903" r:id="rId30"/>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White Template" id="{A073DAE3-B461-442F-A3D3-6642BD875E45}">
          <p14:sldIdLst>
            <p14:sldId id="277"/>
            <p14:sldId id="1660"/>
            <p14:sldId id="1890"/>
            <p14:sldId id="2238"/>
            <p14:sldId id="2240"/>
            <p14:sldId id="1861"/>
            <p14:sldId id="1906"/>
            <p14:sldId id="1907"/>
            <p14:sldId id="1893"/>
            <p14:sldId id="1857"/>
            <p14:sldId id="2237"/>
            <p14:sldId id="1670"/>
            <p14:sldId id="2242"/>
            <p14:sldId id="2243"/>
            <p14:sldId id="1895"/>
            <p14:sldId id="2239"/>
            <p14:sldId id="2244"/>
            <p14:sldId id="2249"/>
            <p14:sldId id="2248"/>
            <p14:sldId id="1862"/>
            <p14:sldId id="2250"/>
            <p14:sldId id="1903"/>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43A5E"/>
    <a:srgbClr val="D0DAF1"/>
    <a:srgbClr val="0078D4"/>
    <a:srgbClr val="1A1A1A"/>
    <a:srgbClr val="00BCF2"/>
    <a:srgbClr val="40CDF5"/>
    <a:srgbClr val="40587C"/>
    <a:srgbClr val="00B0E3"/>
    <a:srgbClr val="0018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7A632-998D-4F9B-B6BD-7C7FD9BE0341}" v="5" dt="2021-05-07T22:38:05.6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06" autoAdjust="0"/>
  </p:normalViewPr>
  <p:slideViewPr>
    <p:cSldViewPr snapToGrid="0">
      <p:cViewPr varScale="1">
        <p:scale>
          <a:sx n="70" d="100"/>
          <a:sy n="70" d="100"/>
        </p:scale>
        <p:origin x="1146" y="288"/>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8/10/relationships/authors" Target="authors.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commentAuthors" Target="commentAuthor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F99D34-51F0-4798-8430-02E30D531FB3}" type="doc">
      <dgm:prSet loTypeId="urn:microsoft.com/office/officeart/2005/8/layout/vList5" loCatId="list" qsTypeId="urn:microsoft.com/office/officeart/2005/8/quickstyle/simple2" qsCatId="simple" csTypeId="urn:microsoft.com/office/officeart/2005/8/colors/accent3_2" csCatId="accent3" phldr="1"/>
      <dgm:spPr/>
      <dgm:t>
        <a:bodyPr/>
        <a:lstStyle/>
        <a:p>
          <a:endParaRPr lang="en-US"/>
        </a:p>
      </dgm:t>
    </dgm:pt>
    <dgm:pt modelId="{1D24139C-CEEE-42A1-BDEC-C385B7FB77D4}">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Public Cloud</a:t>
          </a:r>
          <a:endParaRPr lang="en-US" sz="2400" b="0" i="0" u="none" strike="noStrike" kern="1200" cap="none" baseline="0" noProof="0" dirty="0">
            <a:solidFill>
              <a:srgbClr val="010000"/>
            </a:solidFill>
            <a:latin typeface="Segoe UI"/>
            <a:ea typeface="+mn-ea"/>
            <a:cs typeface="+mn-cs"/>
          </a:endParaRPr>
        </a:p>
      </dgm:t>
    </dgm:pt>
    <dgm:pt modelId="{3FFE54A7-CF40-410E-8C0E-4DAB2D51D950}" type="parTrans" cxnId="{5FD5BB0F-D127-4B0C-87E2-F8FF6836ED8D}">
      <dgm:prSet/>
      <dgm:spPr/>
      <dgm:t>
        <a:bodyPr/>
        <a:lstStyle/>
        <a:p>
          <a:endParaRPr lang="en-US"/>
        </a:p>
      </dgm:t>
    </dgm:pt>
    <dgm:pt modelId="{2CAD3CFA-3463-480F-A90F-52FFF18664E7}" type="sibTrans" cxnId="{5FD5BB0F-D127-4B0C-87E2-F8FF6836ED8D}">
      <dgm:prSet/>
      <dgm:spPr/>
      <dgm:t>
        <a:bodyPr/>
        <a:lstStyle/>
        <a:p>
          <a:endParaRPr lang="en-US"/>
        </a:p>
      </dgm:t>
    </dgm:pt>
    <dgm:pt modelId="{B9510B96-77C1-41E2-8475-FB8F07606050}">
      <dgm:prSet/>
      <dgm:spPr/>
      <dgm:t>
        <a:bodyPr/>
        <a:lstStyle/>
        <a:p>
          <a:r>
            <a:rPr lang="en-IE" baseline="0" dirty="0">
              <a:latin typeface="Segoe UI"/>
              <a:cs typeface="Segoe UI"/>
            </a:rPr>
            <a:t>No capital expenditures to scale up.</a:t>
          </a:r>
          <a:endParaRPr lang="en-US" dirty="0">
            <a:latin typeface="Segoe UI"/>
            <a:cs typeface="Segoe UI"/>
          </a:endParaRPr>
        </a:p>
      </dgm:t>
    </dgm:pt>
    <dgm:pt modelId="{255DB6B4-7742-4771-9D23-275DEFCA08BC}" type="parTrans" cxnId="{86A39CA4-43DF-444E-9398-8CEEF6CC5DA9}">
      <dgm:prSet/>
      <dgm:spPr/>
      <dgm:t>
        <a:bodyPr/>
        <a:lstStyle/>
        <a:p>
          <a:endParaRPr lang="en-US"/>
        </a:p>
      </dgm:t>
    </dgm:pt>
    <dgm:pt modelId="{D54D47AC-F6BB-4B0E-9516-DA16DAF781F6}" type="sibTrans" cxnId="{86A39CA4-43DF-444E-9398-8CEEF6CC5DA9}">
      <dgm:prSet/>
      <dgm:spPr/>
      <dgm:t>
        <a:bodyPr/>
        <a:lstStyle/>
        <a:p>
          <a:endParaRPr lang="en-US"/>
        </a:p>
      </dgm:t>
    </dgm:pt>
    <dgm:pt modelId="{D8518855-7F36-46C3-91EE-77193D086672}">
      <dgm:prSet/>
      <dgm:spPr/>
      <dgm:t>
        <a:bodyPr/>
        <a:lstStyle/>
        <a:p>
          <a:r>
            <a:rPr lang="en-IE" baseline="0" dirty="0">
              <a:latin typeface="Segoe UI"/>
              <a:cs typeface="Segoe UI"/>
            </a:rPr>
            <a:t>Applications can be quickly provisioned and deprovisioned.</a:t>
          </a:r>
          <a:endParaRPr lang="en-US" dirty="0">
            <a:latin typeface="Segoe UI"/>
            <a:cs typeface="Segoe UI"/>
          </a:endParaRPr>
        </a:p>
      </dgm:t>
    </dgm:pt>
    <dgm:pt modelId="{B8253246-4341-43C5-AB1F-3FC9A45E05D7}" type="parTrans" cxnId="{BF18A182-0406-429D-9168-FFF61E92AB95}">
      <dgm:prSet/>
      <dgm:spPr/>
      <dgm:t>
        <a:bodyPr/>
        <a:lstStyle/>
        <a:p>
          <a:endParaRPr lang="en-US"/>
        </a:p>
      </dgm:t>
    </dgm:pt>
    <dgm:pt modelId="{68AFF5A8-0974-4EBA-A30D-B402F27F18E0}" type="sibTrans" cxnId="{BF18A182-0406-429D-9168-FFF61E92AB95}">
      <dgm:prSet/>
      <dgm:spPr/>
      <dgm:t>
        <a:bodyPr/>
        <a:lstStyle/>
        <a:p>
          <a:endParaRPr lang="en-US"/>
        </a:p>
      </dgm:t>
    </dgm:pt>
    <dgm:pt modelId="{749A7044-1884-4BEC-BFEA-6FCD30DB0F7D}">
      <dgm:prSet/>
      <dgm:spPr/>
      <dgm:t>
        <a:bodyPr/>
        <a:lstStyle/>
        <a:p>
          <a:r>
            <a:rPr lang="en-IE" baseline="0" dirty="0">
              <a:latin typeface="Segoe UI"/>
              <a:cs typeface="Segoe UI"/>
            </a:rPr>
            <a:t>Organizations pay only for what they use.</a:t>
          </a:r>
          <a:endParaRPr lang="en-US" dirty="0">
            <a:latin typeface="Segoe UI"/>
            <a:cs typeface="Segoe UI"/>
          </a:endParaRPr>
        </a:p>
      </dgm:t>
    </dgm:pt>
    <dgm:pt modelId="{97ECD0DB-58C4-44E9-B766-6BE4A81633B4}" type="parTrans" cxnId="{72BDEB78-F154-4A19-A52D-910090EFBF81}">
      <dgm:prSet/>
      <dgm:spPr/>
      <dgm:t>
        <a:bodyPr/>
        <a:lstStyle/>
        <a:p>
          <a:endParaRPr lang="en-US"/>
        </a:p>
      </dgm:t>
    </dgm:pt>
    <dgm:pt modelId="{404CCE4D-B844-4388-99F2-AB60FD88E284}" type="sibTrans" cxnId="{72BDEB78-F154-4A19-A52D-910090EFBF81}">
      <dgm:prSet/>
      <dgm:spPr/>
      <dgm:t>
        <a:bodyPr/>
        <a:lstStyle/>
        <a:p>
          <a:endParaRPr lang="en-US"/>
        </a:p>
      </dgm:t>
    </dgm:pt>
    <dgm:pt modelId="{AFD8BE25-36B2-4A8F-8024-4BC6DBCEF904}">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Private Cloud</a:t>
          </a:r>
        </a:p>
      </dgm:t>
    </dgm:pt>
    <dgm:pt modelId="{43E0EA4F-F5C5-4469-BE5E-C2B379E90650}" type="parTrans" cxnId="{E3562B04-215E-4916-9171-9ABFC13A91AB}">
      <dgm:prSet/>
      <dgm:spPr/>
      <dgm:t>
        <a:bodyPr/>
        <a:lstStyle/>
        <a:p>
          <a:endParaRPr lang="en-US"/>
        </a:p>
      </dgm:t>
    </dgm:pt>
    <dgm:pt modelId="{FB311F2C-25E2-461E-9177-88240B2BE351}" type="sibTrans" cxnId="{E3562B04-215E-4916-9171-9ABFC13A91AB}">
      <dgm:prSet/>
      <dgm:spPr/>
      <dgm:t>
        <a:bodyPr/>
        <a:lstStyle/>
        <a:p>
          <a:endParaRPr lang="en-US"/>
        </a:p>
      </dgm:t>
    </dgm:pt>
    <dgm:pt modelId="{D0A2391C-D997-4435-98FB-B671819DE333}">
      <dgm:prSet/>
      <dgm:spPr/>
      <dgm:t>
        <a:bodyPr/>
        <a:lstStyle/>
        <a:p>
          <a:pPr rtl="0"/>
          <a:r>
            <a:rPr lang="en-IE" baseline="0" dirty="0">
              <a:latin typeface="Segoe UI"/>
              <a:cs typeface="Segoe UI"/>
            </a:rPr>
            <a:t>Organizations have complete control over resources and security. </a:t>
          </a:r>
          <a:endParaRPr lang="en-US" dirty="0">
            <a:latin typeface="Segoe UI"/>
            <a:cs typeface="Segoe UI"/>
          </a:endParaRPr>
        </a:p>
      </dgm:t>
    </dgm:pt>
    <dgm:pt modelId="{E41FCAE7-0A6F-4A5A-B513-74BE8CAFA85F}" type="parTrans" cxnId="{BA0D2465-CF0D-4426-B8AE-38C804544BFA}">
      <dgm:prSet/>
      <dgm:spPr/>
      <dgm:t>
        <a:bodyPr/>
        <a:lstStyle/>
        <a:p>
          <a:endParaRPr lang="en-US"/>
        </a:p>
      </dgm:t>
    </dgm:pt>
    <dgm:pt modelId="{5E5D6CE6-ADCE-4B29-9AAE-8241E5EB3C50}" type="sibTrans" cxnId="{BA0D2465-CF0D-4426-B8AE-38C804544BFA}">
      <dgm:prSet/>
      <dgm:spPr/>
      <dgm:t>
        <a:bodyPr/>
        <a:lstStyle/>
        <a:p>
          <a:endParaRPr lang="en-US"/>
        </a:p>
      </dgm:t>
    </dgm:pt>
    <dgm:pt modelId="{F14B8414-E6F8-4C9C-938D-97FE0E934240}">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Hybrid Cloud</a:t>
          </a:r>
        </a:p>
      </dgm:t>
    </dgm:pt>
    <dgm:pt modelId="{5E19C2A7-3537-43F5-B996-901F156598E0}" type="parTrans" cxnId="{0BED869B-795F-4768-B839-545512F1ACAB}">
      <dgm:prSet/>
      <dgm:spPr/>
      <dgm:t>
        <a:bodyPr/>
        <a:lstStyle/>
        <a:p>
          <a:endParaRPr lang="en-US"/>
        </a:p>
      </dgm:t>
    </dgm:pt>
    <dgm:pt modelId="{C2309786-3B5D-4C4B-8C07-4713E64388A8}" type="sibTrans" cxnId="{0BED869B-795F-4768-B839-545512F1ACAB}">
      <dgm:prSet/>
      <dgm:spPr/>
      <dgm:t>
        <a:bodyPr/>
        <a:lstStyle/>
        <a:p>
          <a:endParaRPr lang="en-US"/>
        </a:p>
      </dgm:t>
    </dgm:pt>
    <dgm:pt modelId="{C0A128CB-4779-43BC-9AA8-59A21FE7AE0D}">
      <dgm:prSet custT="1"/>
      <dgm:spPr/>
      <dgm:t>
        <a:bodyPr/>
        <a:lstStyle/>
        <a:p>
          <a:r>
            <a:rPr lang="en-IE" sz="1800" baseline="0" dirty="0">
              <a:latin typeface="Segoe UI"/>
              <a:cs typeface="Segoe UI"/>
            </a:rPr>
            <a:t>Provides the most flexibility.</a:t>
          </a:r>
          <a:endParaRPr lang="en-US" sz="1800" dirty="0">
            <a:latin typeface="Segoe UI"/>
            <a:cs typeface="Segoe UI"/>
          </a:endParaRPr>
        </a:p>
      </dgm:t>
    </dgm:pt>
    <dgm:pt modelId="{BC31AB42-D75B-403E-9280-68A5943F75FC}" type="parTrans" cxnId="{0A2AE3CF-33BB-4B52-B1BC-01327591DE96}">
      <dgm:prSet/>
      <dgm:spPr/>
      <dgm:t>
        <a:bodyPr/>
        <a:lstStyle/>
        <a:p>
          <a:endParaRPr lang="en-US"/>
        </a:p>
      </dgm:t>
    </dgm:pt>
    <dgm:pt modelId="{A96807AF-5506-475B-A77A-FB17C3F8E20D}" type="sibTrans" cxnId="{0A2AE3CF-33BB-4B52-B1BC-01327591DE96}">
      <dgm:prSet/>
      <dgm:spPr/>
      <dgm:t>
        <a:bodyPr/>
        <a:lstStyle/>
        <a:p>
          <a:endParaRPr lang="en-US"/>
        </a:p>
      </dgm:t>
    </dgm:pt>
    <dgm:pt modelId="{1EA2B227-F0E1-455C-8195-845310FD6821}">
      <dgm:prSet custT="1"/>
      <dgm:spPr/>
      <dgm:t>
        <a:bodyPr/>
        <a:lstStyle/>
        <a:p>
          <a:r>
            <a:rPr lang="en-IE" sz="1800" baseline="0" dirty="0">
              <a:latin typeface="Segoe UI"/>
              <a:cs typeface="Segoe UI"/>
            </a:rPr>
            <a:t>Organizations determine where to run their applications.</a:t>
          </a:r>
          <a:endParaRPr lang="en-US" sz="1800" dirty="0">
            <a:latin typeface="Segoe UI"/>
            <a:cs typeface="Segoe UI"/>
          </a:endParaRPr>
        </a:p>
      </dgm:t>
    </dgm:pt>
    <dgm:pt modelId="{F47FCB7F-6402-4439-A5EF-FF2C17ACA17E}" type="parTrans" cxnId="{1792BCCB-F6BD-4D30-988A-D5448C1C82A5}">
      <dgm:prSet/>
      <dgm:spPr/>
      <dgm:t>
        <a:bodyPr/>
        <a:lstStyle/>
        <a:p>
          <a:endParaRPr lang="en-US"/>
        </a:p>
      </dgm:t>
    </dgm:pt>
    <dgm:pt modelId="{646661FA-1C08-4282-AD02-1828CC545E54}" type="sibTrans" cxnId="{1792BCCB-F6BD-4D30-988A-D5448C1C82A5}">
      <dgm:prSet/>
      <dgm:spPr/>
      <dgm:t>
        <a:bodyPr/>
        <a:lstStyle/>
        <a:p>
          <a:endParaRPr lang="en-US"/>
        </a:p>
      </dgm:t>
    </dgm:pt>
    <dgm:pt modelId="{FD149B5B-EAE1-4878-B92C-60E57E6DD9E8}">
      <dgm:prSet custT="1"/>
      <dgm:spPr/>
      <dgm:t>
        <a:bodyPr/>
        <a:lstStyle/>
        <a:p>
          <a:r>
            <a:rPr lang="en-IE" sz="1800" baseline="0" dirty="0">
              <a:latin typeface="Segoe UI"/>
              <a:cs typeface="Segoe UI"/>
            </a:rPr>
            <a:t>Organizations control security, compliance, or legal requirements.</a:t>
          </a:r>
          <a:endParaRPr lang="en-US" sz="1800" dirty="0">
            <a:latin typeface="Segoe UI"/>
            <a:cs typeface="Segoe UI"/>
          </a:endParaRPr>
        </a:p>
      </dgm:t>
    </dgm:pt>
    <dgm:pt modelId="{0A54BA5A-5D2C-413A-9E0B-0D3465A4F004}" type="parTrans" cxnId="{666E8609-1899-44A1-BE95-09AE7DB7D3FC}">
      <dgm:prSet/>
      <dgm:spPr/>
      <dgm:t>
        <a:bodyPr/>
        <a:lstStyle/>
        <a:p>
          <a:endParaRPr lang="en-US"/>
        </a:p>
      </dgm:t>
    </dgm:pt>
    <dgm:pt modelId="{45048287-439A-4805-A0DB-9A7EB6D9782E}" type="sibTrans" cxnId="{666E8609-1899-44A1-BE95-09AE7DB7D3FC}">
      <dgm:prSet/>
      <dgm:spPr/>
      <dgm:t>
        <a:bodyPr/>
        <a:lstStyle/>
        <a:p>
          <a:endParaRPr lang="en-US"/>
        </a:p>
      </dgm:t>
    </dgm:pt>
    <dgm:pt modelId="{3EC1FF80-CDB2-4270-A83C-0457B804EBEF}">
      <dgm:prSet/>
      <dgm:spPr/>
      <dgm:t>
        <a:bodyPr/>
        <a:lstStyle/>
        <a:p>
          <a:r>
            <a:rPr lang="en-US" b="0" i="0" dirty="0">
              <a:latin typeface="Segoe UI"/>
              <a:cs typeface="Segoe UI"/>
            </a:rPr>
            <a:t>Organizations are responsible for hardware maintenance and updates.</a:t>
          </a:r>
          <a:endParaRPr lang="en-US" dirty="0">
            <a:latin typeface="Segoe UI"/>
            <a:cs typeface="Segoe UI"/>
          </a:endParaRPr>
        </a:p>
      </dgm:t>
    </dgm:pt>
    <dgm:pt modelId="{E59AEA1F-BE84-4629-801C-B2E405763FEF}" type="parTrans" cxnId="{91AC9918-B155-4EF2-91C7-F2518D38F750}">
      <dgm:prSet/>
      <dgm:spPr/>
      <dgm:t>
        <a:bodyPr/>
        <a:lstStyle/>
        <a:p>
          <a:endParaRPr lang="en-US"/>
        </a:p>
      </dgm:t>
    </dgm:pt>
    <dgm:pt modelId="{D4F8E00F-CAE4-4E71-87CE-2D7B8A061B5E}" type="sibTrans" cxnId="{91AC9918-B155-4EF2-91C7-F2518D38F750}">
      <dgm:prSet/>
      <dgm:spPr/>
      <dgm:t>
        <a:bodyPr/>
        <a:lstStyle/>
        <a:p>
          <a:endParaRPr lang="en-US"/>
        </a:p>
      </dgm:t>
    </dgm:pt>
    <dgm:pt modelId="{B73F9C38-F478-4638-BCB9-2F992DF58173}">
      <dgm:prSet/>
      <dgm:spPr/>
      <dgm:t>
        <a:bodyPr/>
        <a:lstStyle/>
        <a:p>
          <a:r>
            <a:rPr lang="en-US" b="0" i="0" dirty="0">
              <a:latin typeface="Segoe UI"/>
              <a:cs typeface="Segoe UI"/>
            </a:rPr>
            <a:t>Hardware must be purchased for start-up and maintenance.</a:t>
          </a:r>
          <a:endParaRPr lang="en-US" dirty="0">
            <a:latin typeface="Segoe UI"/>
            <a:cs typeface="Segoe UI"/>
          </a:endParaRPr>
        </a:p>
      </dgm:t>
    </dgm:pt>
    <dgm:pt modelId="{F64BE1D6-E8AB-4EA5-B9BA-5BC5A0801C3A}" type="parTrans" cxnId="{FAF659F9-738D-4C17-89BF-092DEC003418}">
      <dgm:prSet/>
      <dgm:spPr/>
      <dgm:t>
        <a:bodyPr/>
        <a:lstStyle/>
        <a:p>
          <a:endParaRPr lang="en-US"/>
        </a:p>
      </dgm:t>
    </dgm:pt>
    <dgm:pt modelId="{3DF819DC-C88B-4BFA-987E-B1961392E186}" type="sibTrans" cxnId="{FAF659F9-738D-4C17-89BF-092DEC003418}">
      <dgm:prSet/>
      <dgm:spPr/>
      <dgm:t>
        <a:bodyPr/>
        <a:lstStyle/>
        <a:p>
          <a:endParaRPr lang="en-US"/>
        </a:p>
      </dgm:t>
    </dgm:pt>
    <dgm:pt modelId="{AFE2A206-A7F0-49FC-B756-62FBC54FB387}" type="pres">
      <dgm:prSet presAssocID="{E0F99D34-51F0-4798-8430-02E30D531FB3}" presName="Name0" presStyleCnt="0">
        <dgm:presLayoutVars>
          <dgm:dir/>
          <dgm:animLvl val="lvl"/>
          <dgm:resizeHandles val="exact"/>
        </dgm:presLayoutVars>
      </dgm:prSet>
      <dgm:spPr/>
    </dgm:pt>
    <dgm:pt modelId="{1B79373C-03CA-4172-BA55-FC3D9F28D6EB}" type="pres">
      <dgm:prSet presAssocID="{1D24139C-CEEE-42A1-BDEC-C385B7FB77D4}" presName="linNode" presStyleCnt="0"/>
      <dgm:spPr/>
    </dgm:pt>
    <dgm:pt modelId="{3CF310F3-D9EE-4D84-BEEA-0008B0482F4A}" type="pres">
      <dgm:prSet presAssocID="{1D24139C-CEEE-42A1-BDEC-C385B7FB77D4}" presName="parentText" presStyleLbl="node1" presStyleIdx="0" presStyleCnt="3">
        <dgm:presLayoutVars>
          <dgm:chMax val="1"/>
          <dgm:bulletEnabled val="1"/>
        </dgm:presLayoutVars>
      </dgm:prSet>
      <dgm:spPr/>
    </dgm:pt>
    <dgm:pt modelId="{E97A4EBE-F615-4AA4-AE39-CD48745EBC78}" type="pres">
      <dgm:prSet presAssocID="{1D24139C-CEEE-42A1-BDEC-C385B7FB77D4}" presName="descendantText" presStyleLbl="alignAccFollowNode1" presStyleIdx="0" presStyleCnt="3">
        <dgm:presLayoutVars>
          <dgm:bulletEnabled val="1"/>
        </dgm:presLayoutVars>
      </dgm:prSet>
      <dgm:spPr/>
    </dgm:pt>
    <dgm:pt modelId="{BC07D024-DEDA-4ECD-93A0-C082415C20D7}" type="pres">
      <dgm:prSet presAssocID="{2CAD3CFA-3463-480F-A90F-52FFF18664E7}" presName="sp" presStyleCnt="0"/>
      <dgm:spPr/>
    </dgm:pt>
    <dgm:pt modelId="{BF493E71-3161-4B7B-ABE4-270016A3F8EF}" type="pres">
      <dgm:prSet presAssocID="{AFD8BE25-36B2-4A8F-8024-4BC6DBCEF904}" presName="linNode" presStyleCnt="0"/>
      <dgm:spPr/>
    </dgm:pt>
    <dgm:pt modelId="{866B5B1A-ED4A-4EF9-90C3-122F1DA2311B}" type="pres">
      <dgm:prSet presAssocID="{AFD8BE25-36B2-4A8F-8024-4BC6DBCEF904}" presName="parentText" presStyleLbl="node1" presStyleIdx="1" presStyleCnt="3">
        <dgm:presLayoutVars>
          <dgm:chMax val="1"/>
          <dgm:bulletEnabled val="1"/>
        </dgm:presLayoutVars>
      </dgm:prSet>
      <dgm:spPr/>
    </dgm:pt>
    <dgm:pt modelId="{A40BC655-6C05-4B70-AE7B-83C88E2DA66C}" type="pres">
      <dgm:prSet presAssocID="{AFD8BE25-36B2-4A8F-8024-4BC6DBCEF904}" presName="descendantText" presStyleLbl="alignAccFollowNode1" presStyleIdx="1" presStyleCnt="3">
        <dgm:presLayoutVars>
          <dgm:bulletEnabled val="1"/>
        </dgm:presLayoutVars>
      </dgm:prSet>
      <dgm:spPr/>
    </dgm:pt>
    <dgm:pt modelId="{E7CF8BAE-DC6D-4D2E-AFFC-423AE5BE6675}" type="pres">
      <dgm:prSet presAssocID="{FB311F2C-25E2-461E-9177-88240B2BE351}" presName="sp" presStyleCnt="0"/>
      <dgm:spPr/>
    </dgm:pt>
    <dgm:pt modelId="{823B9ECC-70F6-4F88-A405-96304214A57A}" type="pres">
      <dgm:prSet presAssocID="{F14B8414-E6F8-4C9C-938D-97FE0E934240}" presName="linNode" presStyleCnt="0"/>
      <dgm:spPr/>
    </dgm:pt>
    <dgm:pt modelId="{016B6D1D-94A4-4201-AACA-13DBFB789FEB}" type="pres">
      <dgm:prSet presAssocID="{F14B8414-E6F8-4C9C-938D-97FE0E934240}" presName="parentText" presStyleLbl="node1" presStyleIdx="2" presStyleCnt="3">
        <dgm:presLayoutVars>
          <dgm:chMax val="1"/>
          <dgm:bulletEnabled val="1"/>
        </dgm:presLayoutVars>
      </dgm:prSet>
      <dgm:spPr/>
    </dgm:pt>
    <dgm:pt modelId="{3E9B0602-A7B8-4D97-A972-D8D4118422E9}" type="pres">
      <dgm:prSet presAssocID="{F14B8414-E6F8-4C9C-938D-97FE0E934240}" presName="descendantText" presStyleLbl="alignAccFollowNode1" presStyleIdx="2" presStyleCnt="3">
        <dgm:presLayoutVars>
          <dgm:bulletEnabled val="1"/>
        </dgm:presLayoutVars>
      </dgm:prSet>
      <dgm:spPr/>
    </dgm:pt>
  </dgm:ptLst>
  <dgm:cxnLst>
    <dgm:cxn modelId="{E3562B04-215E-4916-9171-9ABFC13A91AB}" srcId="{E0F99D34-51F0-4798-8430-02E30D531FB3}" destId="{AFD8BE25-36B2-4A8F-8024-4BC6DBCEF904}" srcOrd="1" destOrd="0" parTransId="{43E0EA4F-F5C5-4469-BE5E-C2B379E90650}" sibTransId="{FB311F2C-25E2-461E-9177-88240B2BE351}"/>
    <dgm:cxn modelId="{666E8609-1899-44A1-BE95-09AE7DB7D3FC}" srcId="{F14B8414-E6F8-4C9C-938D-97FE0E934240}" destId="{FD149B5B-EAE1-4878-B92C-60E57E6DD9E8}" srcOrd="2" destOrd="0" parTransId="{0A54BA5A-5D2C-413A-9E0B-0D3465A4F004}" sibTransId="{45048287-439A-4805-A0DB-9A7EB6D9782E}"/>
    <dgm:cxn modelId="{5FD5BB0F-D127-4B0C-87E2-F8FF6836ED8D}" srcId="{E0F99D34-51F0-4798-8430-02E30D531FB3}" destId="{1D24139C-CEEE-42A1-BDEC-C385B7FB77D4}" srcOrd="0" destOrd="0" parTransId="{3FFE54A7-CF40-410E-8C0E-4DAB2D51D950}" sibTransId="{2CAD3CFA-3463-480F-A90F-52FFF18664E7}"/>
    <dgm:cxn modelId="{91AC9918-B155-4EF2-91C7-F2518D38F750}" srcId="{AFD8BE25-36B2-4A8F-8024-4BC6DBCEF904}" destId="{3EC1FF80-CDB2-4270-A83C-0457B804EBEF}" srcOrd="2" destOrd="0" parTransId="{E59AEA1F-BE84-4629-801C-B2E405763FEF}" sibTransId="{D4F8E00F-CAE4-4E71-87CE-2D7B8A061B5E}"/>
    <dgm:cxn modelId="{FACBA32F-2203-4921-ACBB-95D0582FF206}" type="presOf" srcId="{FD149B5B-EAE1-4878-B92C-60E57E6DD9E8}" destId="{3E9B0602-A7B8-4D97-A972-D8D4118422E9}" srcOrd="0" destOrd="2" presId="urn:microsoft.com/office/officeart/2005/8/layout/vList5"/>
    <dgm:cxn modelId="{BB25765C-9000-48F6-BDFE-2C07AC70C4CC}" type="presOf" srcId="{B73F9C38-F478-4638-BCB9-2F992DF58173}" destId="{A40BC655-6C05-4B70-AE7B-83C88E2DA66C}" srcOrd="0" destOrd="0" presId="urn:microsoft.com/office/officeart/2005/8/layout/vList5"/>
    <dgm:cxn modelId="{BA0D2465-CF0D-4426-B8AE-38C804544BFA}" srcId="{AFD8BE25-36B2-4A8F-8024-4BC6DBCEF904}" destId="{D0A2391C-D997-4435-98FB-B671819DE333}" srcOrd="1" destOrd="0" parTransId="{E41FCAE7-0A6F-4A5A-B513-74BE8CAFA85F}" sibTransId="{5E5D6CE6-ADCE-4B29-9AAE-8241E5EB3C50}"/>
    <dgm:cxn modelId="{3A0EDD4B-747C-4D06-8C4A-C824FE2DE997}" type="presOf" srcId="{749A7044-1884-4BEC-BFEA-6FCD30DB0F7D}" destId="{E97A4EBE-F615-4AA4-AE39-CD48745EBC78}" srcOrd="0" destOrd="2" presId="urn:microsoft.com/office/officeart/2005/8/layout/vList5"/>
    <dgm:cxn modelId="{C67B0A75-DEAB-4D74-A69B-594DA0DD7AED}" type="presOf" srcId="{3EC1FF80-CDB2-4270-A83C-0457B804EBEF}" destId="{A40BC655-6C05-4B70-AE7B-83C88E2DA66C}" srcOrd="0" destOrd="2" presId="urn:microsoft.com/office/officeart/2005/8/layout/vList5"/>
    <dgm:cxn modelId="{72BDEB78-F154-4A19-A52D-910090EFBF81}" srcId="{1D24139C-CEEE-42A1-BDEC-C385B7FB77D4}" destId="{749A7044-1884-4BEC-BFEA-6FCD30DB0F7D}" srcOrd="2" destOrd="0" parTransId="{97ECD0DB-58C4-44E9-B766-6BE4A81633B4}" sibTransId="{404CCE4D-B844-4388-99F2-AB60FD88E284}"/>
    <dgm:cxn modelId="{9BAC9D7B-66AF-48B6-A590-C967FBE5E374}" type="presOf" srcId="{D8518855-7F36-46C3-91EE-77193D086672}" destId="{E97A4EBE-F615-4AA4-AE39-CD48745EBC78}" srcOrd="0" destOrd="1" presId="urn:microsoft.com/office/officeart/2005/8/layout/vList5"/>
    <dgm:cxn modelId="{BF18A182-0406-429D-9168-FFF61E92AB95}" srcId="{1D24139C-CEEE-42A1-BDEC-C385B7FB77D4}" destId="{D8518855-7F36-46C3-91EE-77193D086672}" srcOrd="1" destOrd="0" parTransId="{B8253246-4341-43C5-AB1F-3FC9A45E05D7}" sibTransId="{68AFF5A8-0974-4EBA-A30D-B402F27F18E0}"/>
    <dgm:cxn modelId="{6DD4C287-CE3F-445D-82A1-B3B141F6CA3C}" type="presOf" srcId="{1D24139C-CEEE-42A1-BDEC-C385B7FB77D4}" destId="{3CF310F3-D9EE-4D84-BEEA-0008B0482F4A}" srcOrd="0" destOrd="0" presId="urn:microsoft.com/office/officeart/2005/8/layout/vList5"/>
    <dgm:cxn modelId="{CDA59299-9B03-4B6B-84FD-43901917CAFF}" type="presOf" srcId="{F14B8414-E6F8-4C9C-938D-97FE0E934240}" destId="{016B6D1D-94A4-4201-AACA-13DBFB789FEB}" srcOrd="0" destOrd="0" presId="urn:microsoft.com/office/officeart/2005/8/layout/vList5"/>
    <dgm:cxn modelId="{0BED869B-795F-4768-B839-545512F1ACAB}" srcId="{E0F99D34-51F0-4798-8430-02E30D531FB3}" destId="{F14B8414-E6F8-4C9C-938D-97FE0E934240}" srcOrd="2" destOrd="0" parTransId="{5E19C2A7-3537-43F5-B996-901F156598E0}" sibTransId="{C2309786-3B5D-4C4B-8C07-4713E64388A8}"/>
    <dgm:cxn modelId="{AFEB109D-F0DD-4392-962E-83AC356B5F3D}" type="presOf" srcId="{D0A2391C-D997-4435-98FB-B671819DE333}" destId="{A40BC655-6C05-4B70-AE7B-83C88E2DA66C}" srcOrd="0" destOrd="1" presId="urn:microsoft.com/office/officeart/2005/8/layout/vList5"/>
    <dgm:cxn modelId="{468F0B9E-B613-475F-9CE2-9DB385F4AD9F}" type="presOf" srcId="{1EA2B227-F0E1-455C-8195-845310FD6821}" destId="{3E9B0602-A7B8-4D97-A972-D8D4118422E9}" srcOrd="0" destOrd="1" presId="urn:microsoft.com/office/officeart/2005/8/layout/vList5"/>
    <dgm:cxn modelId="{86A39CA4-43DF-444E-9398-8CEEF6CC5DA9}" srcId="{1D24139C-CEEE-42A1-BDEC-C385B7FB77D4}" destId="{B9510B96-77C1-41E2-8475-FB8F07606050}" srcOrd="0" destOrd="0" parTransId="{255DB6B4-7742-4771-9D23-275DEFCA08BC}" sibTransId="{D54D47AC-F6BB-4B0E-9516-DA16DAF781F6}"/>
    <dgm:cxn modelId="{7B5577B5-C292-4F33-9C52-9443B16458FC}" type="presOf" srcId="{E0F99D34-51F0-4798-8430-02E30D531FB3}" destId="{AFE2A206-A7F0-49FC-B756-62FBC54FB387}" srcOrd="0" destOrd="0" presId="urn:microsoft.com/office/officeart/2005/8/layout/vList5"/>
    <dgm:cxn modelId="{DE4B62C1-0D44-4971-B2AC-A0E048845967}" type="presOf" srcId="{AFD8BE25-36B2-4A8F-8024-4BC6DBCEF904}" destId="{866B5B1A-ED4A-4EF9-90C3-122F1DA2311B}" srcOrd="0" destOrd="0" presId="urn:microsoft.com/office/officeart/2005/8/layout/vList5"/>
    <dgm:cxn modelId="{9C0A46C4-1021-44AD-ADF8-D67791C0D6AD}" type="presOf" srcId="{B9510B96-77C1-41E2-8475-FB8F07606050}" destId="{E97A4EBE-F615-4AA4-AE39-CD48745EBC78}" srcOrd="0" destOrd="0" presId="urn:microsoft.com/office/officeart/2005/8/layout/vList5"/>
    <dgm:cxn modelId="{5E3834C8-BD32-4113-8D35-0C86CB16A716}" type="presOf" srcId="{C0A128CB-4779-43BC-9AA8-59A21FE7AE0D}" destId="{3E9B0602-A7B8-4D97-A972-D8D4118422E9}" srcOrd="0" destOrd="0" presId="urn:microsoft.com/office/officeart/2005/8/layout/vList5"/>
    <dgm:cxn modelId="{1792BCCB-F6BD-4D30-988A-D5448C1C82A5}" srcId="{F14B8414-E6F8-4C9C-938D-97FE0E934240}" destId="{1EA2B227-F0E1-455C-8195-845310FD6821}" srcOrd="1" destOrd="0" parTransId="{F47FCB7F-6402-4439-A5EF-FF2C17ACA17E}" sibTransId="{646661FA-1C08-4282-AD02-1828CC545E54}"/>
    <dgm:cxn modelId="{0A2AE3CF-33BB-4B52-B1BC-01327591DE96}" srcId="{F14B8414-E6F8-4C9C-938D-97FE0E934240}" destId="{C0A128CB-4779-43BC-9AA8-59A21FE7AE0D}" srcOrd="0" destOrd="0" parTransId="{BC31AB42-D75B-403E-9280-68A5943F75FC}" sibTransId="{A96807AF-5506-475B-A77A-FB17C3F8E20D}"/>
    <dgm:cxn modelId="{FAF659F9-738D-4C17-89BF-092DEC003418}" srcId="{AFD8BE25-36B2-4A8F-8024-4BC6DBCEF904}" destId="{B73F9C38-F478-4638-BCB9-2F992DF58173}" srcOrd="0" destOrd="0" parTransId="{F64BE1D6-E8AB-4EA5-B9BA-5BC5A0801C3A}" sibTransId="{3DF819DC-C88B-4BFA-987E-B1961392E186}"/>
    <dgm:cxn modelId="{3FB3B183-E866-4D64-8BF0-1EACBC7BBC6B}" type="presParOf" srcId="{AFE2A206-A7F0-49FC-B756-62FBC54FB387}" destId="{1B79373C-03CA-4172-BA55-FC3D9F28D6EB}" srcOrd="0" destOrd="0" presId="urn:microsoft.com/office/officeart/2005/8/layout/vList5"/>
    <dgm:cxn modelId="{649E8040-C405-4362-8717-123EB6727907}" type="presParOf" srcId="{1B79373C-03CA-4172-BA55-FC3D9F28D6EB}" destId="{3CF310F3-D9EE-4D84-BEEA-0008B0482F4A}" srcOrd="0" destOrd="0" presId="urn:microsoft.com/office/officeart/2005/8/layout/vList5"/>
    <dgm:cxn modelId="{4E4824D3-93C5-4B23-A799-B4991976821E}" type="presParOf" srcId="{1B79373C-03CA-4172-BA55-FC3D9F28D6EB}" destId="{E97A4EBE-F615-4AA4-AE39-CD48745EBC78}" srcOrd="1" destOrd="0" presId="urn:microsoft.com/office/officeart/2005/8/layout/vList5"/>
    <dgm:cxn modelId="{C503BA53-5829-4927-A080-53D9FB34234F}" type="presParOf" srcId="{AFE2A206-A7F0-49FC-B756-62FBC54FB387}" destId="{BC07D024-DEDA-4ECD-93A0-C082415C20D7}" srcOrd="1" destOrd="0" presId="urn:microsoft.com/office/officeart/2005/8/layout/vList5"/>
    <dgm:cxn modelId="{7BD33DEB-23DF-4CC8-BA73-5170D170594D}" type="presParOf" srcId="{AFE2A206-A7F0-49FC-B756-62FBC54FB387}" destId="{BF493E71-3161-4B7B-ABE4-270016A3F8EF}" srcOrd="2" destOrd="0" presId="urn:microsoft.com/office/officeart/2005/8/layout/vList5"/>
    <dgm:cxn modelId="{BE028AD9-3CD2-45FE-BF28-4DA04CD309ED}" type="presParOf" srcId="{BF493E71-3161-4B7B-ABE4-270016A3F8EF}" destId="{866B5B1A-ED4A-4EF9-90C3-122F1DA2311B}" srcOrd="0" destOrd="0" presId="urn:microsoft.com/office/officeart/2005/8/layout/vList5"/>
    <dgm:cxn modelId="{7327F4D1-2C22-4580-BCCF-3F127B822DFB}" type="presParOf" srcId="{BF493E71-3161-4B7B-ABE4-270016A3F8EF}" destId="{A40BC655-6C05-4B70-AE7B-83C88E2DA66C}" srcOrd="1" destOrd="0" presId="urn:microsoft.com/office/officeart/2005/8/layout/vList5"/>
    <dgm:cxn modelId="{44ED57D5-8DFF-4416-AE60-2C18B1D06E85}" type="presParOf" srcId="{AFE2A206-A7F0-49FC-B756-62FBC54FB387}" destId="{E7CF8BAE-DC6D-4D2E-AFFC-423AE5BE6675}" srcOrd="3" destOrd="0" presId="urn:microsoft.com/office/officeart/2005/8/layout/vList5"/>
    <dgm:cxn modelId="{3DBC5607-89D0-43D7-B712-052365DB3F72}" type="presParOf" srcId="{AFE2A206-A7F0-49FC-B756-62FBC54FB387}" destId="{823B9ECC-70F6-4F88-A405-96304214A57A}" srcOrd="4" destOrd="0" presId="urn:microsoft.com/office/officeart/2005/8/layout/vList5"/>
    <dgm:cxn modelId="{89B5E0FD-0D73-4FC8-AE0F-577303AF5F6A}" type="presParOf" srcId="{823B9ECC-70F6-4F88-A405-96304214A57A}" destId="{016B6D1D-94A4-4201-AACA-13DBFB789FEB}" srcOrd="0" destOrd="0" presId="urn:microsoft.com/office/officeart/2005/8/layout/vList5"/>
    <dgm:cxn modelId="{44C6CF4E-DBE2-4DEE-8195-10DCE7E17D31}" type="presParOf" srcId="{823B9ECC-70F6-4F88-A405-96304214A57A}" destId="{3E9B0602-A7B8-4D97-A972-D8D4118422E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A4EBE-F615-4AA4-AE39-CD48745EBC78}">
      <dsp:nvSpPr>
        <dsp:cNvPr id="0" name=""/>
        <dsp:cNvSpPr/>
      </dsp:nvSpPr>
      <dsp:spPr>
        <a:xfrm rot="5400000">
          <a:off x="7192575" y="-2977968"/>
          <a:ext cx="1038745" cy="7258304"/>
        </a:xfrm>
        <a:prstGeom prst="round2Same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IE" sz="1700" kern="1200" baseline="0" dirty="0">
              <a:latin typeface="Segoe UI"/>
              <a:cs typeface="Segoe UI"/>
            </a:rPr>
            <a:t>No capital expenditures to scale up.</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IE" sz="1700" kern="1200" baseline="0" dirty="0">
              <a:latin typeface="Segoe UI"/>
              <a:cs typeface="Segoe UI"/>
            </a:rPr>
            <a:t>Applications can be quickly provisioned and deprovisioned.</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IE" sz="1700" kern="1200" baseline="0" dirty="0">
              <a:latin typeface="Segoe UI"/>
              <a:cs typeface="Segoe UI"/>
            </a:rPr>
            <a:t>Organizations pay only for what they use.</a:t>
          </a:r>
          <a:endParaRPr lang="en-US" sz="1700" kern="1200" dirty="0">
            <a:latin typeface="Segoe UI"/>
            <a:cs typeface="Segoe UI"/>
          </a:endParaRPr>
        </a:p>
      </dsp:txBody>
      <dsp:txXfrm rot="-5400000">
        <a:off x="4082796" y="182518"/>
        <a:ext cx="7207597" cy="937331"/>
      </dsp:txXfrm>
    </dsp:sp>
    <dsp:sp modelId="{3CF310F3-D9EE-4D84-BEEA-0008B0482F4A}">
      <dsp:nvSpPr>
        <dsp:cNvPr id="0" name=""/>
        <dsp:cNvSpPr/>
      </dsp:nvSpPr>
      <dsp:spPr>
        <a:xfrm>
          <a:off x="0" y="1967"/>
          <a:ext cx="4082796" cy="1298432"/>
        </a:xfrm>
        <a:prstGeom prst="round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Public Cloud</a:t>
          </a:r>
          <a:endParaRPr lang="en-US" sz="2400" b="0" i="0" u="none" strike="noStrike" kern="1200" cap="none" baseline="0" noProof="0" dirty="0">
            <a:solidFill>
              <a:srgbClr val="010000"/>
            </a:solidFill>
            <a:latin typeface="Segoe UI"/>
            <a:ea typeface="+mn-ea"/>
            <a:cs typeface="+mn-cs"/>
          </a:endParaRPr>
        </a:p>
      </dsp:txBody>
      <dsp:txXfrm>
        <a:off x="63384" y="65351"/>
        <a:ext cx="3956028" cy="1171664"/>
      </dsp:txXfrm>
    </dsp:sp>
    <dsp:sp modelId="{A40BC655-6C05-4B70-AE7B-83C88E2DA66C}">
      <dsp:nvSpPr>
        <dsp:cNvPr id="0" name=""/>
        <dsp:cNvSpPr/>
      </dsp:nvSpPr>
      <dsp:spPr>
        <a:xfrm rot="5400000">
          <a:off x="7192575" y="-1614614"/>
          <a:ext cx="1038745" cy="7258304"/>
        </a:xfrm>
        <a:prstGeom prst="round2Same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b="0" i="0" kern="1200" dirty="0">
              <a:latin typeface="Segoe UI"/>
              <a:cs typeface="Segoe UI"/>
            </a:rPr>
            <a:t>Hardware must be purchased for start-up and maintenance.</a:t>
          </a:r>
          <a:endParaRPr lang="en-US" sz="1700" kern="1200" dirty="0">
            <a:latin typeface="Segoe UI"/>
            <a:cs typeface="Segoe UI"/>
          </a:endParaRPr>
        </a:p>
        <a:p>
          <a:pPr marL="171450" lvl="1" indent="-171450" algn="l" defTabSz="755650" rtl="0">
            <a:lnSpc>
              <a:spcPct val="90000"/>
            </a:lnSpc>
            <a:spcBef>
              <a:spcPct val="0"/>
            </a:spcBef>
            <a:spcAft>
              <a:spcPct val="15000"/>
            </a:spcAft>
            <a:buChar char="•"/>
          </a:pPr>
          <a:r>
            <a:rPr lang="en-IE" sz="1700" kern="1200" baseline="0" dirty="0">
              <a:latin typeface="Segoe UI"/>
              <a:cs typeface="Segoe UI"/>
            </a:rPr>
            <a:t>Organizations have complete control over resources and security. </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US" sz="1700" b="0" i="0" kern="1200" dirty="0">
              <a:latin typeface="Segoe UI"/>
              <a:cs typeface="Segoe UI"/>
            </a:rPr>
            <a:t>Organizations are responsible for hardware maintenance and updates.</a:t>
          </a:r>
          <a:endParaRPr lang="en-US" sz="1700" kern="1200" dirty="0">
            <a:latin typeface="Segoe UI"/>
            <a:cs typeface="Segoe UI"/>
          </a:endParaRPr>
        </a:p>
      </dsp:txBody>
      <dsp:txXfrm rot="-5400000">
        <a:off x="4082796" y="1545872"/>
        <a:ext cx="7207597" cy="937331"/>
      </dsp:txXfrm>
    </dsp:sp>
    <dsp:sp modelId="{866B5B1A-ED4A-4EF9-90C3-122F1DA2311B}">
      <dsp:nvSpPr>
        <dsp:cNvPr id="0" name=""/>
        <dsp:cNvSpPr/>
      </dsp:nvSpPr>
      <dsp:spPr>
        <a:xfrm>
          <a:off x="0" y="1365321"/>
          <a:ext cx="4082796" cy="1298432"/>
        </a:xfrm>
        <a:prstGeom prst="round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Private Cloud</a:t>
          </a:r>
        </a:p>
      </dsp:txBody>
      <dsp:txXfrm>
        <a:off x="63384" y="1428705"/>
        <a:ext cx="3956028" cy="1171664"/>
      </dsp:txXfrm>
    </dsp:sp>
    <dsp:sp modelId="{3E9B0602-A7B8-4D97-A972-D8D4118422E9}">
      <dsp:nvSpPr>
        <dsp:cNvPr id="0" name=""/>
        <dsp:cNvSpPr/>
      </dsp:nvSpPr>
      <dsp:spPr>
        <a:xfrm rot="5400000">
          <a:off x="7192575" y="-251260"/>
          <a:ext cx="1038745" cy="7258304"/>
        </a:xfrm>
        <a:prstGeom prst="round2Same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800100">
            <a:lnSpc>
              <a:spcPct val="90000"/>
            </a:lnSpc>
            <a:spcBef>
              <a:spcPct val="0"/>
            </a:spcBef>
            <a:spcAft>
              <a:spcPct val="15000"/>
            </a:spcAft>
            <a:buChar char="•"/>
          </a:pPr>
          <a:r>
            <a:rPr lang="en-IE" sz="1800" kern="1200" baseline="0" dirty="0">
              <a:latin typeface="Segoe UI"/>
              <a:cs typeface="Segoe UI"/>
            </a:rPr>
            <a:t>Provides the most flexibility.</a:t>
          </a:r>
          <a:endParaRPr lang="en-US" sz="1800" kern="1200" dirty="0">
            <a:latin typeface="Segoe UI"/>
            <a:cs typeface="Segoe UI"/>
          </a:endParaRPr>
        </a:p>
        <a:p>
          <a:pPr marL="171450" lvl="1" indent="-171450" algn="l" defTabSz="800100">
            <a:lnSpc>
              <a:spcPct val="90000"/>
            </a:lnSpc>
            <a:spcBef>
              <a:spcPct val="0"/>
            </a:spcBef>
            <a:spcAft>
              <a:spcPct val="15000"/>
            </a:spcAft>
            <a:buChar char="•"/>
          </a:pPr>
          <a:r>
            <a:rPr lang="en-IE" sz="1800" kern="1200" baseline="0" dirty="0">
              <a:latin typeface="Segoe UI"/>
              <a:cs typeface="Segoe UI"/>
            </a:rPr>
            <a:t>Organizations determine where to run their applications.</a:t>
          </a:r>
          <a:endParaRPr lang="en-US" sz="1800" kern="1200" dirty="0">
            <a:latin typeface="Segoe UI"/>
            <a:cs typeface="Segoe UI"/>
          </a:endParaRPr>
        </a:p>
        <a:p>
          <a:pPr marL="171450" lvl="1" indent="-171450" algn="l" defTabSz="800100">
            <a:lnSpc>
              <a:spcPct val="90000"/>
            </a:lnSpc>
            <a:spcBef>
              <a:spcPct val="0"/>
            </a:spcBef>
            <a:spcAft>
              <a:spcPct val="15000"/>
            </a:spcAft>
            <a:buChar char="•"/>
          </a:pPr>
          <a:r>
            <a:rPr lang="en-IE" sz="1800" kern="1200" baseline="0" dirty="0">
              <a:latin typeface="Segoe UI"/>
              <a:cs typeface="Segoe UI"/>
            </a:rPr>
            <a:t>Organizations control security, compliance, or legal requirements.</a:t>
          </a:r>
          <a:endParaRPr lang="en-US" sz="1800" kern="1200" dirty="0">
            <a:latin typeface="Segoe UI"/>
            <a:cs typeface="Segoe UI"/>
          </a:endParaRPr>
        </a:p>
      </dsp:txBody>
      <dsp:txXfrm rot="-5400000">
        <a:off x="4082796" y="2909226"/>
        <a:ext cx="7207597" cy="937331"/>
      </dsp:txXfrm>
    </dsp:sp>
    <dsp:sp modelId="{016B6D1D-94A4-4201-AACA-13DBFB789FEB}">
      <dsp:nvSpPr>
        <dsp:cNvPr id="0" name=""/>
        <dsp:cNvSpPr/>
      </dsp:nvSpPr>
      <dsp:spPr>
        <a:xfrm>
          <a:off x="0" y="2728675"/>
          <a:ext cx="4082796" cy="1298432"/>
        </a:xfrm>
        <a:prstGeom prst="round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Hybrid Cloud</a:t>
          </a:r>
        </a:p>
      </dsp:txBody>
      <dsp:txXfrm>
        <a:off x="63384" y="2792059"/>
        <a:ext cx="3956028" cy="117166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B15B618-610C-4A63-A193-56CBF943F542}" type="datetime8">
              <a:rPr lang="en-US" smtClean="0">
                <a:latin typeface="Segoe UI" pitchFamily="34" charset="0"/>
              </a:rPr>
              <a:t>2/21/2025 8:56 AM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7C255764-5C35-4928-A9F5-07A73D70F5DB}" type="datetime8">
              <a:rPr lang="en-US" smtClean="0"/>
              <a:t>2/21/2025 8:56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Light"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CCE4096-4594-421A-9EAE-7D523282890D}"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787002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8F93CBE4-A665-4948-B504-DB7D4D268C81}" type="datetime8">
              <a:rPr lang="en-US" smtClean="0"/>
              <a:t>2/21/2025 8:56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2465616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0E30FF57-B0FA-4E20-B5D3-232F9B8C5B75}" type="datetime8">
              <a:rPr lang="en-US" smtClean="0"/>
              <a:t>2/21/2025 8:56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279601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What are public, private, and hybrid clouds? - https://azure.microsoft.com/en-us/overview/what-are-private-public-hybrid-clouds/</a:t>
            </a:r>
          </a:p>
          <a:p>
            <a:endParaRPr lang="en-US"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6B496C9C-0473-489D-9EB6-4EF1F3F474B6}"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372472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US" sz="2800" dirty="0"/>
              <a:t>Owned and operated by the organization that uses cloud resources. </a:t>
            </a:r>
          </a:p>
          <a:p>
            <a:pPr marL="457200" indent="-457200">
              <a:buFont typeface="Arial" panose="020B0604020202020204" pitchFamily="34" charset="0"/>
              <a:buChar char="•"/>
            </a:pPr>
            <a:r>
              <a:rPr lang="en-US" sz="2800" dirty="0"/>
              <a:t>Organizations create a cloud environment in their datacenter.</a:t>
            </a:r>
          </a:p>
          <a:p>
            <a:pPr marL="457200" indent="-457200">
              <a:buFont typeface="Arial" panose="020B0604020202020204" pitchFamily="34" charset="0"/>
              <a:buChar char="•"/>
            </a:pPr>
            <a:r>
              <a:rPr lang="en-US" sz="2800" dirty="0"/>
              <a:t>Self-service access to compute resources provided to users within the organization. </a:t>
            </a:r>
          </a:p>
          <a:p>
            <a:pPr marL="457200" indent="-457200">
              <a:buFont typeface="Arial" panose="020B0604020202020204" pitchFamily="34" charset="0"/>
              <a:buChar char="•"/>
            </a:pPr>
            <a:r>
              <a:rPr lang="en-US" sz="2800" dirty="0"/>
              <a:t>Organization is responsible for operating the services they provide.</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FD7ECB9-2D3A-4A4B-9D2C-F562E8FF240F}"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2238523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900" b="0" i="0" dirty="0">
                <a:effectLst/>
                <a:latin typeface="Segoe UI" panose="020B0502040204020203" pitchFamily="34" charset="0"/>
              </a:rPr>
              <a:t>Hybrid cloud models have the following characteristics:</a:t>
            </a:r>
          </a:p>
          <a:p>
            <a:pPr algn="l">
              <a:buFont typeface="Arial" panose="020B0604020202020204" pitchFamily="34" charset="0"/>
              <a:buChar char="•"/>
            </a:pPr>
            <a:r>
              <a:rPr lang="en-US" sz="900" b="1" i="0" dirty="0">
                <a:effectLst/>
                <a:latin typeface="Segoe UI" panose="020B0502040204020203" pitchFamily="34" charset="0"/>
              </a:rPr>
              <a:t>Resource location</a:t>
            </a:r>
            <a:r>
              <a:rPr lang="en-US" sz="900" b="0" i="0" dirty="0">
                <a:effectLst/>
                <a:latin typeface="Segoe UI" panose="020B0502040204020203" pitchFamily="34" charset="0"/>
              </a:rPr>
              <a:t>. Specific resources run or are used in a public cloud, and others run or are used in a private cloud.</a:t>
            </a:r>
          </a:p>
          <a:p>
            <a:pPr algn="l">
              <a:buFont typeface="Arial" panose="020B0604020202020204" pitchFamily="34" charset="0"/>
              <a:buChar char="•"/>
            </a:pPr>
            <a:r>
              <a:rPr lang="en-US" sz="900" b="1" i="0" dirty="0">
                <a:effectLst/>
                <a:latin typeface="Segoe UI" panose="020B0502040204020203" pitchFamily="34" charset="0"/>
              </a:rPr>
              <a:t>Cost and efficiency</a:t>
            </a:r>
            <a:r>
              <a:rPr lang="en-US" sz="900" b="0" i="0" dirty="0">
                <a:effectLst/>
                <a:latin typeface="Segoe UI" panose="020B0502040204020203" pitchFamily="34" charset="0"/>
              </a:rPr>
              <a:t>. Hybrid cloud models allow an organization to leverage some of the benefits of cost, efficiency, and scale that are available with a public cloud model.</a:t>
            </a:r>
          </a:p>
          <a:p>
            <a:pPr algn="l">
              <a:buFont typeface="Arial" panose="020B0604020202020204" pitchFamily="34" charset="0"/>
              <a:buChar char="•"/>
            </a:pPr>
            <a:r>
              <a:rPr lang="en-US" sz="900" b="1" i="0" dirty="0">
                <a:effectLst/>
                <a:latin typeface="Segoe UI" panose="020B0502040204020203" pitchFamily="34" charset="0"/>
              </a:rPr>
              <a:t>Control</a:t>
            </a:r>
            <a:r>
              <a:rPr lang="en-US" sz="900" b="0" i="0" dirty="0">
                <a:effectLst/>
                <a:latin typeface="Segoe UI" panose="020B0502040204020203" pitchFamily="34" charset="0"/>
              </a:rPr>
              <a:t>. Organizations retain management control in private clouds.</a:t>
            </a:r>
          </a:p>
          <a:p>
            <a:pPr algn="l">
              <a:buFont typeface="Arial" panose="020B0604020202020204" pitchFamily="34" charset="0"/>
              <a:buChar char="•"/>
            </a:pPr>
            <a:r>
              <a:rPr lang="en-US" sz="900" b="1" i="0" dirty="0">
                <a:effectLst/>
                <a:latin typeface="Segoe UI" panose="020B0502040204020203" pitchFamily="34" charset="0"/>
              </a:rPr>
              <a:t>Skills</a:t>
            </a:r>
            <a:r>
              <a:rPr lang="en-US" sz="900" b="0" i="0" dirty="0">
                <a:effectLst/>
                <a:latin typeface="Segoe UI" panose="020B0502040204020203" pitchFamily="34" charset="0"/>
              </a:rPr>
              <a:t>. Technical skills are still required to maintain the private cloud and ensure both cloud models can operate together.</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C2970F4-9504-4347-8E2E-727C8F6454AC}"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1018682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41CE938D-00D4-439C-A6E8-349481CD4C8F}"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582716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5540CBA0-6895-44C5-B77F-A5565D91B059}"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3760884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E3833A7D-2B17-4BFD-B00A-72845E711753}" type="datetime8">
              <a:rPr lang="en-US" smtClean="0"/>
              <a:t>2/21/2025 8:56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3975244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latin typeface="Segoe UI Light" pitchFamily="34" charset="0"/>
                <a:ea typeface="+mn-ea"/>
                <a:cs typeface="+mn-cs"/>
              </a:rPr>
              <a:t>There is a term reference guide available at </a:t>
            </a:r>
            <a:r>
              <a:rPr lang="en-IE" sz="900" u="sng" dirty="0"/>
              <a:t>https://azure.microsoft.com/en-us/overview/cloud-computing-dictionary/</a:t>
            </a:r>
          </a:p>
          <a:p>
            <a:endParaRPr lang="en-IE" sz="900" u="sng"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4CB326C-3F07-4FE7-896A-C8D39A963916}"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Capital Expenditure (</a:t>
            </a:r>
            <a:r>
              <a:rPr lang="en-US" b="1" dirty="0" err="1"/>
              <a:t>CapEx</a:t>
            </a:r>
            <a:r>
              <a:rPr lang="en-US" b="1" dirty="0"/>
              <a:t>)</a:t>
            </a:r>
          </a:p>
          <a:p>
            <a:pPr lvl="1"/>
            <a:r>
              <a:rPr lang="en-US" sz="2400" dirty="0"/>
              <a:t>Spend on physical infrastructure upfront.</a:t>
            </a:r>
          </a:p>
          <a:p>
            <a:pPr lvl="1"/>
            <a:r>
              <a:rPr lang="en-US" sz="2400" dirty="0"/>
              <a:t>Deduct the expense from your tax bill.</a:t>
            </a:r>
          </a:p>
          <a:p>
            <a:pPr lvl="1"/>
            <a:r>
              <a:rPr lang="en-US" sz="2400" dirty="0"/>
              <a:t>High upfront cost, but the value of your 6investment reduces over time.</a:t>
            </a:r>
          </a:p>
          <a:p>
            <a:pPr lvl="1"/>
            <a:endParaRPr lang="en-US" b="1" dirty="0"/>
          </a:p>
          <a:p>
            <a:r>
              <a:rPr lang="en-US" b="1" dirty="0"/>
              <a:t>Operational Expenditure (</a:t>
            </a:r>
            <a:r>
              <a:rPr lang="en-US" b="1" dirty="0" err="1"/>
              <a:t>OpEx</a:t>
            </a:r>
            <a:r>
              <a:rPr lang="en-US" b="1" dirty="0"/>
              <a:t>)</a:t>
            </a:r>
            <a:r>
              <a:rPr lang="en-US" dirty="0"/>
              <a:t> </a:t>
            </a:r>
          </a:p>
          <a:p>
            <a:pPr lvl="1"/>
            <a:r>
              <a:rPr lang="en-US" sz="2400" dirty="0"/>
              <a:t>Spend on services or products as needed.</a:t>
            </a:r>
          </a:p>
          <a:p>
            <a:pPr lvl="1"/>
            <a:r>
              <a:rPr lang="en-US" sz="2400" dirty="0"/>
              <a:t>Get billed immediately.</a:t>
            </a:r>
          </a:p>
          <a:p>
            <a:pPr lvl="1"/>
            <a:r>
              <a:rPr lang="en-US" sz="2400" dirty="0"/>
              <a:t>Deduct the expense from your tax bill in the same year.</a:t>
            </a:r>
          </a:p>
          <a:p>
            <a:pPr lvl="1"/>
            <a:r>
              <a:rPr lang="en-US" sz="2400" dirty="0"/>
              <a:t>No upfront cost, pay-as-you use.</a:t>
            </a:r>
          </a:p>
          <a:p>
            <a:endParaRPr lang="en-US"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BE5B6E4-600F-4049-8E7C-B32C67E0CAB5}" type="datetime8">
              <a:rPr lang="en-US" smtClean="0"/>
              <a:t>2/21/2025 8:56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3565397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2000" b="0" i="0" dirty="0">
                <a:effectLst/>
                <a:latin typeface="Segoe UI" panose="020B0502040204020203" pitchFamily="34" charset="0"/>
              </a:rPr>
              <a:t>This consumption-based model brings with it many benefits, including:</a:t>
            </a:r>
          </a:p>
          <a:p>
            <a:pPr algn="l">
              <a:buFont typeface="Arial" panose="020B0604020202020204" pitchFamily="34" charset="0"/>
              <a:buChar char="•"/>
            </a:pPr>
            <a:r>
              <a:rPr lang="en-US" sz="2000" b="0" i="0" dirty="0">
                <a:effectLst/>
                <a:latin typeface="Segoe UI" panose="020B0502040204020203" pitchFamily="34" charset="0"/>
              </a:rPr>
              <a:t>No upfront costs.</a:t>
            </a:r>
          </a:p>
          <a:p>
            <a:pPr algn="l">
              <a:buFont typeface="Arial" panose="020B0604020202020204" pitchFamily="34" charset="0"/>
              <a:buChar char="•"/>
            </a:pPr>
            <a:r>
              <a:rPr lang="en-US" sz="2000" b="0" i="0" dirty="0">
                <a:effectLst/>
                <a:latin typeface="Segoe UI" panose="020B0502040204020203" pitchFamily="34" charset="0"/>
              </a:rPr>
              <a:t>No need to purchase and manage costly infrastructure that they may or may not use to its fullest.</a:t>
            </a:r>
          </a:p>
          <a:p>
            <a:pPr algn="l">
              <a:buFont typeface="Arial" panose="020B0604020202020204" pitchFamily="34" charset="0"/>
              <a:buChar char="•"/>
            </a:pPr>
            <a:r>
              <a:rPr lang="en-US" sz="2000" b="0" i="0" dirty="0">
                <a:effectLst/>
                <a:latin typeface="Segoe UI" panose="020B0502040204020203" pitchFamily="34" charset="0"/>
              </a:rPr>
              <a:t>The ability to pay for additional resources when they are needed.</a:t>
            </a:r>
          </a:p>
          <a:p>
            <a:pPr algn="l">
              <a:buFont typeface="Arial" panose="020B0604020202020204" pitchFamily="34" charset="0"/>
              <a:buChar char="•"/>
            </a:pPr>
            <a:r>
              <a:rPr lang="en-US" sz="2000" b="0" i="0" dirty="0">
                <a:effectLst/>
                <a:latin typeface="Segoe UI" panose="020B0502040204020203" pitchFamily="34" charset="0"/>
              </a:rPr>
              <a:t>The ability to stop paying for resources that are no longer needed.</a:t>
            </a:r>
          </a:p>
          <a:p>
            <a:pPr algn="l">
              <a:buFont typeface="Arial" panose="020B0604020202020204" pitchFamily="34" charset="0"/>
              <a:buChar char="•"/>
            </a:pPr>
            <a:endParaRPr lang="en-US" sz="2000" b="0" i="0" dirty="0">
              <a:effectLst/>
              <a:latin typeface="Segoe UI" panose="020B0502040204020203" pitchFamily="34" charset="0"/>
            </a:endParaRPr>
          </a:p>
          <a:p>
            <a:r>
              <a:rPr lang="en-US" sz="2000" dirty="0"/>
              <a:t>Learn/SkillPipe content note: </a:t>
            </a:r>
          </a:p>
          <a:p>
            <a:pPr marL="171450" indent="-171450">
              <a:buFont typeface="Arial" panose="020B0604020202020204" pitchFamily="34" charset="0"/>
              <a:buChar char="•"/>
            </a:pPr>
            <a:r>
              <a:rPr lang="en-US" sz="2000" dirty="0"/>
              <a:t>Slides 11-15 https://docs.microsoft.com/en-us/learn/modules/fundamental-azure-concepts/benefits-of-cloud-computing</a:t>
            </a:r>
          </a:p>
          <a:p>
            <a:pPr algn="l">
              <a:buFont typeface="Arial" panose="020B0604020202020204" pitchFamily="34" charset="0"/>
              <a:buChar char="•"/>
            </a:pPr>
            <a:endParaRPr lang="en-US" sz="2000" b="0" i="0" dirty="0">
              <a:effectLst/>
              <a:latin typeface="Segoe UI"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521FD19-0F3B-4EA9-BFC7-E78B111048E9}" type="datetime8">
              <a:rPr lang="en-US" smtClean="0"/>
              <a:t>2/21/2025 8:56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dirty="0"/>
          </a:p>
        </p:txBody>
      </p:sp>
    </p:spTree>
    <p:extLst>
      <p:ext uri="{BB962C8B-B14F-4D97-AF65-F5344CB8AC3E}">
        <p14:creationId xmlns:p14="http://schemas.microsoft.com/office/powerpoint/2010/main" val="1841458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D38C4154-4859-4B3A-995D-EA6521131A73}"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4080981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4C2C63EC-EFB3-451A-8C8A-D478C9129A02}" type="datetime8">
              <a:rPr lang="en-US" smtClean="0"/>
              <a:t>2/21/2025 8:56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2209047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5234949-4048-458F-A503-579A1CAEABE7}" type="datetime8">
              <a:rPr lang="en-US" smtClean="0"/>
              <a:t>2/21/2025 8:56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dirty="0"/>
          </a:p>
        </p:txBody>
      </p:sp>
    </p:spTree>
    <p:extLst>
      <p:ext uri="{BB962C8B-B14F-4D97-AF65-F5344CB8AC3E}">
        <p14:creationId xmlns:p14="http://schemas.microsoft.com/office/powerpoint/2010/main" val="4678491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US" sz="2400" dirty="0">
                <a:latin typeface="Segoe UI Semilight" panose="020B0402040204020203" pitchFamily="34" charset="0"/>
                <a:cs typeface="Segoe UI Semilight" panose="020B0402040204020203" pitchFamily="34" charset="0"/>
              </a:rPr>
              <a:t>Helps create applications quickly, without focusing on managing underlying infrastructure.</a:t>
            </a:r>
          </a:p>
          <a:p>
            <a:endParaRPr lang="en-US" sz="900" dirty="0"/>
          </a:p>
          <a:p>
            <a:endParaRPr lang="en-US" sz="90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B03835D-7EB4-47AC-888F-DE078C1745A9}" type="datetime8">
              <a:rPr lang="en-US" smtClean="0"/>
              <a:t>2/21/2025 8:56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dirty="0"/>
          </a:p>
        </p:txBody>
      </p:sp>
    </p:spTree>
    <p:extLst>
      <p:ext uri="{BB962C8B-B14F-4D97-AF65-F5344CB8AC3E}">
        <p14:creationId xmlns:p14="http://schemas.microsoft.com/office/powerpoint/2010/main" val="15138227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Common usage scenarios:</a:t>
            </a:r>
          </a:p>
          <a:p>
            <a:pPr marL="171450" indent="-171450">
              <a:buFont typeface="Arial" panose="020B0604020202020204" pitchFamily="34" charset="0"/>
              <a:buChar char="•"/>
            </a:pPr>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Examples of Microsoft SaaS services include Microsoft Office 365, Skype, and Microsoft Dynamics CRM Online.</a:t>
            </a:r>
          </a:p>
          <a:p>
            <a:endParaRPr lang="en-US" sz="900" dirty="0">
              <a:latin typeface="Segoe UI Semilight" panose="020B0402040204020203" pitchFamily="34" charset="0"/>
              <a:cs typeface="Segoe UI Semilight" panose="020B0402040204020203" pitchFamily="34" charset="0"/>
            </a:endParaRPr>
          </a:p>
          <a:p>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For more information on SaaS, see </a:t>
            </a:r>
            <a:r>
              <a:rPr lang="en-IE" sz="900" u="sng" dirty="0"/>
              <a:t>https://azure.microsoft.com/en-us/overview/what-is-saas/</a:t>
            </a:r>
          </a:p>
          <a:p>
            <a:endParaRPr lang="en-IE" sz="900" u="sng" dirty="0">
              <a:latin typeface="Segoe UI Semilight" panose="020B0402040204020203" pitchFamily="34" charset="0"/>
              <a:cs typeface="Segoe UI Semilight" panose="020B0402040204020203" pitchFamily="34" charset="0"/>
            </a:endParaRPr>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AE591911-6B17-46F8-9FC1-5B27062968BB}"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7091234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dirty="0"/>
              <a:t>The slide contains only so</a:t>
            </a:r>
          </a:p>
          <a:p>
            <a:endParaRPr lang="en-US" sz="900" dirty="0"/>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03C67F8E-FC56-4617-82B9-23B6C456856E}"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31416911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2E94E90-A1AF-4132-A3A5-9B9ED1E38C42}"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207117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IaaS, PaaS, and SaaS have dedicated topics, coming up. </a:t>
            </a:r>
          </a:p>
          <a:p>
            <a:endParaRPr lang="en-US" dirty="0"/>
          </a:p>
          <a:p>
            <a:r>
              <a:rPr lang="en-US" sz="800" b="1" dirty="0"/>
              <a:t>Learn and SkillPipe content order note: </a:t>
            </a:r>
          </a:p>
          <a:p>
            <a:pPr marL="171450" indent="-171450">
              <a:buFont typeface="Arial" panose="020B0604020202020204" pitchFamily="34" charset="0"/>
              <a:buChar char="•"/>
            </a:pPr>
            <a:r>
              <a:rPr lang="en-US" sz="800" dirty="0"/>
              <a:t>Slides 16-23 https://docs.microsoft.com/en-us/learn/modules/fundamental-azure-concepts/categories-of-cloud-services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A0074BD-F833-4CEF-8F9F-2A751E39F472}" type="datetime8">
              <a:rPr lang="en-US" smtClean="0"/>
              <a:t>2/21/2025 8:56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378447496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4572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572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pic>
        <p:nvPicPr>
          <p:cNvPr id="12" name="Picture 11">
            <a:extLst>
              <a:ext uri="{FF2B5EF4-FFF2-40B4-BE49-F238E27FC236}">
                <a16:creationId xmlns:a16="http://schemas.microsoft.com/office/drawing/2014/main" id="{99F328AE-26F0-42B9-988D-535B1145C96D}"/>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849598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quare photo">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30174309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userDrawn="1">
          <p15:clr>
            <a:srgbClr val="5ACBF0"/>
          </p15:clr>
        </p15:guide>
        <p15:guide id="3" pos="3355" userDrawn="1">
          <p15:clr>
            <a:srgbClr val="FBAE40"/>
          </p15:clr>
        </p15:guide>
        <p15:guide id="5" orient="horz" pos="2160" userDrawn="1">
          <p15:clr>
            <a:srgbClr val="FBAE40"/>
          </p15:clr>
        </p15:guide>
        <p15:guide id="6" orient="horz" pos="2229" userDrawn="1">
          <p15:clr>
            <a:srgbClr val="5ACBF0"/>
          </p15:clr>
        </p15:guide>
        <p15:guide id="7" pos="2996" userDrawn="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605435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userDrawn="1">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42812751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337368"/>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905" userDrawn="1">
          <p15:clr>
            <a:srgbClr val="5ACBF0"/>
          </p15:clr>
        </p15:guide>
        <p15:guide id="4" orient="horz" pos="1272"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3268474"/>
      </p:ext>
    </p:extLst>
  </p:cSld>
  <p:clrMapOvr>
    <a:masterClrMapping/>
  </p:clrMapOvr>
  <p:transition>
    <p:fade/>
  </p:transition>
  <p:extLst>
    <p:ext uri="{DCECCB84-F9BA-43D5-87BE-67443E8EF086}">
      <p15:sldGuideLst xmlns:p15="http://schemas.microsoft.com/office/powerpoint/2012/main">
        <p15:guide id="2" orient="horz" pos="1272" userDrawn="1">
          <p15:clr>
            <a:srgbClr val="5ACBF0"/>
          </p15:clr>
        </p15:guide>
        <p15:guide id="3" orient="horz" pos="288" userDrawn="1">
          <p15:clr>
            <a:srgbClr val="5ACBF0"/>
          </p15:clr>
        </p15:guide>
        <p15:guide id="5" orient="horz" pos="904"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2018982"/>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2" userDrawn="1">
          <p15:clr>
            <a:srgbClr val="5ACBF0"/>
          </p15:clr>
        </p15:guide>
        <p15:guide id="3" orient="horz" pos="904"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5278796-7B84-4D67-88CD-BF78BB06D214}"/>
              </a:ext>
            </a:extLst>
          </p:cNvPr>
          <p:cNvSpPr>
            <a:spLocks noGrp="1"/>
          </p:cNvSpPr>
          <p:nvPr>
            <p:ph type="body" sz="quarter" idx="11"/>
          </p:nvPr>
        </p:nvSpPr>
        <p:spPr>
          <a:xfrm>
            <a:off x="6389914"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9946700"/>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6" userDrawn="1">
          <p15:clr>
            <a:srgbClr val="5ACBF0"/>
          </p15:clr>
        </p15:guide>
        <p15:guide id="3" orient="horz" pos="904"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89335521"/>
      </p:ext>
    </p:extLst>
  </p:cSld>
  <p:clrMapOvr>
    <a:masterClrMapping/>
  </p:clrMapOvr>
  <p:transition>
    <p:fade/>
  </p:transition>
  <p:extLst>
    <p:ext uri="{DCECCB84-F9BA-43D5-87BE-67443E8EF086}">
      <p15:sldGuideLst xmlns:p15="http://schemas.microsoft.com/office/powerpoint/2012/main">
        <p15:guide id="3" orient="horz" pos="900" userDrawn="1">
          <p15:clr>
            <a:srgbClr val="5ACBF0"/>
          </p15:clr>
        </p15:guide>
        <p15:guide id="4" orient="horz" pos="1276" userDrawn="1">
          <p15:clr>
            <a:srgbClr val="5ACBF0"/>
          </p15:clr>
        </p15:guide>
        <p15:guide id="5" orient="horz" pos="288" userDrawn="1">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36503582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27" userDrawn="1">
          <p15:clr>
            <a:srgbClr val="5ACBF0"/>
          </p15:clr>
        </p15:guide>
        <p15:guide id="3" orient="horz" pos="1911" userDrawn="1">
          <p15:clr>
            <a:srgbClr val="5ACBF0"/>
          </p15:clr>
        </p15:guide>
        <p15:guide id="4" orient="horz" pos="2505" userDrawn="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7829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556723"/>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4" userDrawn="1">
          <p15:clr>
            <a:srgbClr val="5ACBF0"/>
          </p15:clr>
        </p15:guide>
        <p15:guide id="3" orient="horz" pos="288" userDrawn="1">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567534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userDrawn="1">
          <p15:clr>
            <a:srgbClr val="5ACBF0"/>
          </p15:clr>
        </p15:guide>
        <p15:guide id="2" orient="horz" pos="1272" userDrawn="1">
          <p15:clr>
            <a:srgbClr val="5ACBF0"/>
          </p15:clr>
        </p15:guide>
        <p15:guide id="3" orient="horz" pos="288" userDrawn="1">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1pPr>
            <a:lvl2pPr marL="346553" indent="0">
              <a:buNone/>
              <a:defRPr sz="24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607" indent="0">
              <a:buNone/>
              <a:defRPr sz="20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563"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997"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3058790"/>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5" userDrawn="1">
          <p15:clr>
            <a:srgbClr val="5ACBF0"/>
          </p15:clr>
        </p15:guide>
        <p15:guide id="3" orient="horz" pos="288" userDrawn="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pic>
        <p:nvPicPr>
          <p:cNvPr id="4" name="MS logo gray - EMF" descr="Microsoft logo, gray text version">
            <a:extLst>
              <a:ext uri="{FF2B5EF4-FFF2-40B4-BE49-F238E27FC236}">
                <a16:creationId xmlns:a16="http://schemas.microsoft.com/office/drawing/2014/main" id="{59104CAE-91B8-4A7E-9F8E-214C5F880932}"/>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25069136"/>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30949039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4574013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3025900548"/>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48881799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83588552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23498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418643" y="440494"/>
            <a:ext cx="11341268"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432089" y="1083334"/>
            <a:ext cx="11341268" cy="400110"/>
          </a:xfrm>
        </p:spPr>
        <p:txBody>
          <a:bodyPr tIns="45720" rIns="0" bIns="45720"/>
          <a:lstStyle>
            <a:lvl1pPr>
              <a:defRPr sz="20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229773480"/>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544286"/>
          </a:xfrm>
        </p:spPr>
        <p:txBody>
          <a:bodyPr/>
          <a:lstStyle>
            <a:lvl1pPr>
              <a:spcBef>
                <a:spcPts val="392"/>
              </a:spcBef>
              <a:spcAft>
                <a:spcPts val="588"/>
              </a:spcAft>
              <a:defRPr sz="2400" b="0">
                <a:latin typeface="+mn-lt"/>
              </a:defRPr>
            </a:lvl1pPr>
            <a:lvl2pPr>
              <a:spcBef>
                <a:spcPts val="392"/>
              </a:spcBef>
              <a:spcAft>
                <a:spcPts val="588"/>
              </a:spcAft>
              <a:defRPr sz="2400" b="0">
                <a:latin typeface="+mn-lt"/>
              </a:defRPr>
            </a:lvl2pPr>
            <a:lvl3pPr>
              <a:spcBef>
                <a:spcPts val="392"/>
              </a:spcBef>
              <a:spcAft>
                <a:spcPts val="588"/>
              </a:spcAft>
              <a:defRPr sz="2400" b="0">
                <a:latin typeface="+mn-lt"/>
              </a:defRPr>
            </a:lvl3pPr>
            <a:lvl4pPr>
              <a:spcBef>
                <a:spcPts val="392"/>
              </a:spcBef>
              <a:spcAft>
                <a:spcPts val="588"/>
              </a:spcAft>
              <a:defRPr sz="2400" b="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2989472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12899139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36196867"/>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544286"/>
          </a:xfrm>
        </p:spPr>
        <p:txBody>
          <a:bodyPr/>
          <a:lstStyle>
            <a:lvl1pPr>
              <a:spcBef>
                <a:spcPts val="392"/>
              </a:spcBef>
              <a:spcAft>
                <a:spcPts val="588"/>
              </a:spcAft>
              <a:defRPr sz="2400" b="0">
                <a:latin typeface="+mn-lt"/>
              </a:defRPr>
            </a:lvl1pPr>
            <a:lvl2pPr marL="336145" indent="-224097">
              <a:spcBef>
                <a:spcPts val="392"/>
              </a:spcBef>
              <a:spcAft>
                <a:spcPts val="588"/>
              </a:spcAft>
              <a:buFont typeface="Arial" panose="020B0604020202020204" pitchFamily="34" charset="0"/>
              <a:buChar char="•"/>
              <a:defRPr sz="2400" b="0">
                <a:solidFill>
                  <a:schemeClr val="tx1"/>
                </a:solidFill>
                <a:latin typeface="+mn-lt"/>
              </a:defRPr>
            </a:lvl2pPr>
            <a:lvl3pPr marL="280121" indent="-280121">
              <a:spcBef>
                <a:spcPts val="392"/>
              </a:spcBef>
              <a:spcAft>
                <a:spcPts val="588"/>
              </a:spcAft>
              <a:buFont typeface="Arial" panose="020B0604020202020204" pitchFamily="34" charset="0"/>
              <a:buChar char="•"/>
              <a:defRPr sz="2400" b="0">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sz="2400" b="0">
                <a:solidFill>
                  <a:schemeClr val="tx1"/>
                </a:solidFill>
                <a:latin typeface="+mn-lt"/>
              </a:defRPr>
            </a:lvl4pPr>
            <a:lvl5pPr marL="168072" indent="-168072">
              <a:spcBef>
                <a:spcPts val="392"/>
              </a:spcBef>
              <a:spcAft>
                <a:spcPts val="588"/>
              </a:spcAft>
              <a:buFont typeface="Arial" panose="020B0604020202020204" pitchFamily="34" charset="0"/>
              <a:buChar char="•"/>
              <a:defRPr sz="2400" b="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5308235"/>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30327420"/>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9095954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544667210"/>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730050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0822647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6206599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8266786"/>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5275365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53626875"/>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998794602"/>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718103982"/>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704943207"/>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92351001"/>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8295443"/>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44905001"/>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73659272"/>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2339687183"/>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702133878"/>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dirty="0"/>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281308390"/>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41885937"/>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561972867"/>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791837419"/>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959972639"/>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676288735"/>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64225660"/>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888686536"/>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5779374"/>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66425302"/>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35265426"/>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96268052"/>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35211829"/>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7175694"/>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16775368"/>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3963458076"/>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spTree>
    <p:extLst>
      <p:ext uri="{BB962C8B-B14F-4D97-AF65-F5344CB8AC3E}">
        <p14:creationId xmlns:p14="http://schemas.microsoft.com/office/powerpoint/2010/main" val="2304353579"/>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224597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871719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01926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Section title 1">
    <p:bg>
      <p:bgPr>
        <a:solidFill>
          <a:schemeClr val="bg1"/>
        </a:solidFill>
        <a:effectLst/>
      </p:bgPr>
    </p:bg>
    <p:spTree>
      <p:nvGrpSpPr>
        <p:cNvPr id="1" name=""/>
        <p:cNvGrpSpPr/>
        <p:nvPr/>
      </p:nvGrpSpPr>
      <p:grpSpPr>
        <a:xfrm>
          <a:off x="0" y="0"/>
          <a:ext cx="0" cy="0"/>
          <a:chOff x="0" y="0"/>
          <a:chExt cx="0" cy="0"/>
        </a:xfrm>
      </p:grpSpPr>
      <p:sp>
        <p:nvSpPr>
          <p:cNvPr id="4" name="Title 35"/>
          <p:cNvSpPr>
            <a:spLocks noGrp="1"/>
          </p:cNvSpPr>
          <p:nvPr>
            <p:ph type="title" hasCustomPrompt="1"/>
          </p:nvPr>
        </p:nvSpPr>
        <p:spPr>
          <a:xfrm>
            <a:off x="455994" y="941692"/>
            <a:ext cx="7454643" cy="3558191"/>
          </a:xfrm>
          <a:prstGeom prst="rect">
            <a:avLst/>
          </a:prstGeom>
          <a:noFill/>
        </p:spPr>
        <p:txBody>
          <a:bodyPr vert="horz" wrap="square" lIns="0" tIns="0" rIns="0" bIns="0" rtlCol="0" anchor="t" anchorCtr="0">
            <a:noAutofit/>
          </a:bodyPr>
          <a:lstStyle>
            <a:lvl1pPr>
              <a:defRPr lang="en-US" sz="4705" spc="-49" baseline="0" dirty="0">
                <a:solidFill>
                  <a:srgbClr val="000000"/>
                </a:solidFill>
              </a:defRPr>
            </a:lvl1pPr>
          </a:lstStyle>
          <a:p>
            <a:pPr marL="0" lvl="0">
              <a:lnSpc>
                <a:spcPts val="5490"/>
              </a:lnSpc>
            </a:pPr>
            <a:r>
              <a:rPr lang="en-US" dirty="0"/>
              <a:t>Section title</a:t>
            </a:r>
          </a:p>
        </p:txBody>
      </p:sp>
    </p:spTree>
    <p:extLst>
      <p:ext uri="{BB962C8B-B14F-4D97-AF65-F5344CB8AC3E}">
        <p14:creationId xmlns:p14="http://schemas.microsoft.com/office/powerpoint/2010/main" val="3169531958"/>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a:solidFill>
                  <a:schemeClr val="tx1"/>
                </a:solidFill>
              </a:rPr>
              <a:t>Microsoft Security title</a:t>
            </a:r>
            <a:endParaRPr lang="en-US"/>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19572715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1304853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a:t>Azure presentation</a:t>
            </a:r>
            <a:br>
              <a:rPr lang="en-US"/>
            </a:br>
            <a:r>
              <a:rPr lang="en-US"/>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2764488484"/>
      </p:ext>
    </p:extLst>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820691641"/>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48341196"/>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520250928"/>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291693"/>
            <a:ext cx="11340811" cy="2544286"/>
          </a:xfrm>
        </p:spPr>
        <p:txBody>
          <a:bodyPr/>
          <a:lstStyle>
            <a:lvl1pPr>
              <a:spcBef>
                <a:spcPts val="392"/>
              </a:spcBef>
              <a:spcAft>
                <a:spcPts val="588"/>
              </a:spcAft>
              <a:defRPr sz="2400">
                <a:latin typeface="+mn-lt"/>
              </a:defRPr>
            </a:lvl1pPr>
            <a:lvl2pPr>
              <a:spcBef>
                <a:spcPts val="392"/>
              </a:spcBef>
              <a:spcAft>
                <a:spcPts val="588"/>
              </a:spcAft>
              <a:defRPr sz="2400">
                <a:latin typeface="+mn-lt"/>
              </a:defRPr>
            </a:lvl2pPr>
            <a:lvl3pPr>
              <a:spcBef>
                <a:spcPts val="392"/>
              </a:spcBef>
              <a:spcAft>
                <a:spcPts val="588"/>
              </a:spcAft>
              <a:defRPr sz="2400">
                <a:latin typeface="+mn-lt"/>
              </a:defRPr>
            </a:lvl3pPr>
            <a:lvl4pPr>
              <a:spcBef>
                <a:spcPts val="392"/>
              </a:spcBef>
              <a:spcAft>
                <a:spcPts val="588"/>
              </a:spcAft>
              <a:defRPr sz="240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44001028"/>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1979072"/>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11478266"/>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33641158"/>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34975272"/>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5448584"/>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4563045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18616648"/>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33309132"/>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1659178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891796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365432839"/>
      </p:ext>
    </p:extLst>
  </p:cSld>
  <p:clrMapOvr>
    <a:masterClrMapping/>
  </p:clrMapOvr>
  <p:transition>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303411097"/>
      </p:ext>
    </p:extLst>
  </p:cSld>
  <p:clrMapOvr>
    <a:masterClrMapping/>
  </p:clrMapOvr>
  <p:transition>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1947683112"/>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5524829"/>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307464012"/>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3155003"/>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9165031"/>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err="1"/>
              <a:t>Large</a:t>
            </a:r>
            <a:r>
              <a:rPr lang="pt-BR"/>
              <a:t> </a:t>
            </a:r>
            <a:r>
              <a:rPr lang="pt-BR" err="1"/>
              <a:t>subhead</a:t>
            </a:r>
            <a:r>
              <a:rPr lang="pt-BR"/>
              <a:t> Segoe UI </a:t>
            </a:r>
            <a:r>
              <a:rPr lang="pt-BR" err="1"/>
              <a:t>Semibold</a:t>
            </a:r>
            <a:r>
              <a:rPr lang="pt-BR"/>
              <a:t> Regular 20/24</a:t>
            </a:r>
            <a:endParaRPr lang="en-US"/>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737001350"/>
      </p:ext>
    </p:extLst>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587521090"/>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1313885856"/>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945576104"/>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562569207"/>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a:t>Body copy Segoe UI </a:t>
            </a:r>
            <a:r>
              <a:rPr lang="en-US" err="1"/>
              <a:t>Semibold</a:t>
            </a:r>
            <a:r>
              <a:rPr lang="en-US"/>
              <a:t> 20/24. </a:t>
            </a:r>
          </a:p>
          <a:p>
            <a:pPr lvl="1"/>
            <a:r>
              <a:rPr lang="en-US"/>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04711312"/>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88937734"/>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596906512"/>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661640112"/>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21423542"/>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70114294"/>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55539965"/>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9336479"/>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209020008"/>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820563916"/>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833744043"/>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144177641"/>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47046860"/>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836882262"/>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1271879180"/>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spTree>
    <p:extLst>
      <p:ext uri="{BB962C8B-B14F-4D97-AF65-F5344CB8AC3E}">
        <p14:creationId xmlns:p14="http://schemas.microsoft.com/office/powerpoint/2010/main" val="2541974147"/>
      </p:ext>
    </p:extLst>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userDrawn="1">
  <p:cSld name="Title square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42020600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1_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40389776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81805598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6305645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60471616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09888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8375450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45147719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44508186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88620945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07837740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0259690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61354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slideLayout" Target="../slideLayouts/slideLayout65.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9" Type="http://schemas.openxmlformats.org/officeDocument/2006/relationships/slideLayout" Target="../slideLayouts/slideLayout44.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52"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 Id="rId51" Type="http://schemas.openxmlformats.org/officeDocument/2006/relationships/theme" Target="../theme/theme2.xml"/><Relationship Id="rId3" Type="http://schemas.openxmlformats.org/officeDocument/2006/relationships/slideLayout" Target="../slideLayouts/slideLayout18.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0" Type="http://schemas.openxmlformats.org/officeDocument/2006/relationships/slideLayout" Target="../slideLayouts/slideLayout35.xml"/><Relationship Id="rId41" Type="http://schemas.openxmlformats.org/officeDocument/2006/relationships/slideLayout" Target="../slideLayouts/slideLayout56.xml"/><Relationship Id="rId1" Type="http://schemas.openxmlformats.org/officeDocument/2006/relationships/slideLayout" Target="../slideLayouts/slideLayout16.xml"/><Relationship Id="rId6"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8.xml"/><Relationship Id="rId18" Type="http://schemas.openxmlformats.org/officeDocument/2006/relationships/slideLayout" Target="../slideLayouts/slideLayout83.xml"/><Relationship Id="rId26" Type="http://schemas.openxmlformats.org/officeDocument/2006/relationships/slideLayout" Target="../slideLayouts/slideLayout91.xml"/><Relationship Id="rId39" Type="http://schemas.openxmlformats.org/officeDocument/2006/relationships/slideLayout" Target="../slideLayouts/slideLayout104.xml"/><Relationship Id="rId21" Type="http://schemas.openxmlformats.org/officeDocument/2006/relationships/slideLayout" Target="../slideLayouts/slideLayout86.xml"/><Relationship Id="rId34" Type="http://schemas.openxmlformats.org/officeDocument/2006/relationships/slideLayout" Target="../slideLayouts/slideLayout99.xml"/><Relationship Id="rId42" Type="http://schemas.openxmlformats.org/officeDocument/2006/relationships/slideLayout" Target="../slideLayouts/slideLayout107.xml"/><Relationship Id="rId47" Type="http://schemas.openxmlformats.org/officeDocument/2006/relationships/slideLayout" Target="../slideLayouts/slideLayout112.xml"/><Relationship Id="rId7" Type="http://schemas.openxmlformats.org/officeDocument/2006/relationships/slideLayout" Target="../slideLayouts/slideLayout72.xml"/><Relationship Id="rId2" Type="http://schemas.openxmlformats.org/officeDocument/2006/relationships/slideLayout" Target="../slideLayouts/slideLayout67.xml"/><Relationship Id="rId16" Type="http://schemas.openxmlformats.org/officeDocument/2006/relationships/slideLayout" Target="../slideLayouts/slideLayout81.xml"/><Relationship Id="rId29" Type="http://schemas.openxmlformats.org/officeDocument/2006/relationships/slideLayout" Target="../slideLayouts/slideLayout94.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24" Type="http://schemas.openxmlformats.org/officeDocument/2006/relationships/slideLayout" Target="../slideLayouts/slideLayout89.xml"/><Relationship Id="rId32" Type="http://schemas.openxmlformats.org/officeDocument/2006/relationships/slideLayout" Target="../slideLayouts/slideLayout97.xml"/><Relationship Id="rId37" Type="http://schemas.openxmlformats.org/officeDocument/2006/relationships/slideLayout" Target="../slideLayouts/slideLayout102.xml"/><Relationship Id="rId40" Type="http://schemas.openxmlformats.org/officeDocument/2006/relationships/slideLayout" Target="../slideLayouts/slideLayout105.xml"/><Relationship Id="rId45" Type="http://schemas.openxmlformats.org/officeDocument/2006/relationships/slideLayout" Target="../slideLayouts/slideLayout110.xml"/><Relationship Id="rId5" Type="http://schemas.openxmlformats.org/officeDocument/2006/relationships/slideLayout" Target="../slideLayouts/slideLayout70.xml"/><Relationship Id="rId15" Type="http://schemas.openxmlformats.org/officeDocument/2006/relationships/slideLayout" Target="../slideLayouts/slideLayout80.xml"/><Relationship Id="rId23" Type="http://schemas.openxmlformats.org/officeDocument/2006/relationships/slideLayout" Target="../slideLayouts/slideLayout88.xml"/><Relationship Id="rId28" Type="http://schemas.openxmlformats.org/officeDocument/2006/relationships/slideLayout" Target="../slideLayouts/slideLayout93.xml"/><Relationship Id="rId36" Type="http://schemas.openxmlformats.org/officeDocument/2006/relationships/slideLayout" Target="../slideLayouts/slideLayout101.xml"/><Relationship Id="rId10" Type="http://schemas.openxmlformats.org/officeDocument/2006/relationships/slideLayout" Target="../slideLayouts/slideLayout75.xml"/><Relationship Id="rId19" Type="http://schemas.openxmlformats.org/officeDocument/2006/relationships/slideLayout" Target="../slideLayouts/slideLayout84.xml"/><Relationship Id="rId31" Type="http://schemas.openxmlformats.org/officeDocument/2006/relationships/slideLayout" Target="../slideLayouts/slideLayout96.xml"/><Relationship Id="rId44" Type="http://schemas.openxmlformats.org/officeDocument/2006/relationships/slideLayout" Target="../slideLayouts/slideLayout109.xml"/><Relationship Id="rId4" Type="http://schemas.openxmlformats.org/officeDocument/2006/relationships/slideLayout" Target="../slideLayouts/slideLayout69.xml"/><Relationship Id="rId9" Type="http://schemas.openxmlformats.org/officeDocument/2006/relationships/slideLayout" Target="../slideLayouts/slideLayout74.xml"/><Relationship Id="rId14" Type="http://schemas.openxmlformats.org/officeDocument/2006/relationships/slideLayout" Target="../slideLayouts/slideLayout79.xml"/><Relationship Id="rId22" Type="http://schemas.openxmlformats.org/officeDocument/2006/relationships/slideLayout" Target="../slideLayouts/slideLayout87.xml"/><Relationship Id="rId27" Type="http://schemas.openxmlformats.org/officeDocument/2006/relationships/slideLayout" Target="../slideLayouts/slideLayout92.xml"/><Relationship Id="rId30" Type="http://schemas.openxmlformats.org/officeDocument/2006/relationships/slideLayout" Target="../slideLayouts/slideLayout95.xml"/><Relationship Id="rId35" Type="http://schemas.openxmlformats.org/officeDocument/2006/relationships/slideLayout" Target="../slideLayouts/slideLayout100.xml"/><Relationship Id="rId43" Type="http://schemas.openxmlformats.org/officeDocument/2006/relationships/slideLayout" Target="../slideLayouts/slideLayout108.xml"/><Relationship Id="rId48" Type="http://schemas.openxmlformats.org/officeDocument/2006/relationships/theme" Target="../theme/theme3.xml"/><Relationship Id="rId8" Type="http://schemas.openxmlformats.org/officeDocument/2006/relationships/slideLayout" Target="../slideLayouts/slideLayout73.xml"/><Relationship Id="rId3" Type="http://schemas.openxmlformats.org/officeDocument/2006/relationships/slideLayout" Target="../slideLayouts/slideLayout68.xml"/><Relationship Id="rId12" Type="http://schemas.openxmlformats.org/officeDocument/2006/relationships/slideLayout" Target="../slideLayouts/slideLayout77.xml"/><Relationship Id="rId17" Type="http://schemas.openxmlformats.org/officeDocument/2006/relationships/slideLayout" Target="../slideLayouts/slideLayout82.xml"/><Relationship Id="rId25" Type="http://schemas.openxmlformats.org/officeDocument/2006/relationships/slideLayout" Target="../slideLayouts/slideLayout90.xml"/><Relationship Id="rId33" Type="http://schemas.openxmlformats.org/officeDocument/2006/relationships/slideLayout" Target="../slideLayouts/slideLayout98.xml"/><Relationship Id="rId38" Type="http://schemas.openxmlformats.org/officeDocument/2006/relationships/slideLayout" Target="../slideLayouts/slideLayout103.xml"/><Relationship Id="rId46" Type="http://schemas.openxmlformats.org/officeDocument/2006/relationships/slideLayout" Target="../slideLayouts/slideLayout111.xml"/><Relationship Id="rId20" Type="http://schemas.openxmlformats.org/officeDocument/2006/relationships/slideLayout" Target="../slideLayouts/slideLayout85.xml"/><Relationship Id="rId41" Type="http://schemas.openxmlformats.org/officeDocument/2006/relationships/slideLayout" Target="../slideLayouts/slideLayout106.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1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1.xml"/><Relationship Id="rId13" Type="http://schemas.openxmlformats.org/officeDocument/2006/relationships/image" Target="../media/image14.jpeg"/><Relationship Id="rId3" Type="http://schemas.openxmlformats.org/officeDocument/2006/relationships/slideLayout" Target="../slideLayouts/slideLayout116.xml"/><Relationship Id="rId7" Type="http://schemas.openxmlformats.org/officeDocument/2006/relationships/slideLayout" Target="../slideLayouts/slideLayout120.xml"/><Relationship Id="rId12" Type="http://schemas.openxmlformats.org/officeDocument/2006/relationships/theme" Target="../theme/theme5.xml"/><Relationship Id="rId2" Type="http://schemas.openxmlformats.org/officeDocument/2006/relationships/slideLayout" Target="../slideLayouts/slideLayout115.xml"/><Relationship Id="rId1" Type="http://schemas.openxmlformats.org/officeDocument/2006/relationships/slideLayout" Target="../slideLayouts/slideLayout114.xml"/><Relationship Id="rId6" Type="http://schemas.openxmlformats.org/officeDocument/2006/relationships/slideLayout" Target="../slideLayouts/slideLayout119.xml"/><Relationship Id="rId11" Type="http://schemas.openxmlformats.org/officeDocument/2006/relationships/slideLayout" Target="../slideLayouts/slideLayout124.xml"/><Relationship Id="rId5" Type="http://schemas.openxmlformats.org/officeDocument/2006/relationships/slideLayout" Target="../slideLayouts/slideLayout118.xml"/><Relationship Id="rId10" Type="http://schemas.openxmlformats.org/officeDocument/2006/relationships/slideLayout" Target="../slideLayouts/slideLayout123.xml"/><Relationship Id="rId4" Type="http://schemas.openxmlformats.org/officeDocument/2006/relationships/slideLayout" Target="../slideLayouts/slideLayout117.xml"/><Relationship Id="rId9" Type="http://schemas.openxmlformats.org/officeDocument/2006/relationships/slideLayout" Target="../slideLayouts/slideLayout1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6" name="Picture 5">
            <a:extLst>
              <a:ext uri="{FF2B5EF4-FFF2-40B4-BE49-F238E27FC236}">
                <a16:creationId xmlns:a16="http://schemas.microsoft.com/office/drawing/2014/main" id="{A03D29F2-E68B-4DFF-9A83-1D89ECD9F0F4}"/>
              </a:ext>
            </a:extLst>
          </p:cNvPr>
          <p:cNvPicPr>
            <a:picLocks noChangeAspect="1"/>
          </p:cNvPicPr>
          <p:nvPr userDrawn="1"/>
        </p:nvPicPr>
        <p:blipFill>
          <a:blip r:embed="rId17"/>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3588427678"/>
      </p:ext>
    </p:extLst>
  </p:cSld>
  <p:clrMap bg1="lt1" tx1="dk1" bg2="lt2" tx2="dk2" accent1="accent1" accent2="accent2" accent3="accent3" accent4="accent4" accent5="accent5" accent6="accent6" hlink="hlink" folHlink="folHlink"/>
  <p:sldLayoutIdLst>
    <p:sldLayoutId id="2147484610" r:id="rId1"/>
    <p:sldLayoutId id="2147484580" r:id="rId2"/>
    <p:sldLayoutId id="2147484609" r:id="rId3"/>
    <p:sldLayoutId id="2147484741" r:id="rId4"/>
    <p:sldLayoutId id="2147484240" r:id="rId5"/>
    <p:sldLayoutId id="2147484241" r:id="rId6"/>
    <p:sldLayoutId id="2147484474" r:id="rId7"/>
    <p:sldLayoutId id="2147484245" r:id="rId8"/>
    <p:sldLayoutId id="2147484247" r:id="rId9"/>
    <p:sldLayoutId id="2147484584" r:id="rId10"/>
    <p:sldLayoutId id="2147484583" r:id="rId11"/>
    <p:sldLayoutId id="2147484256" r:id="rId12"/>
    <p:sldLayoutId id="2147484257" r:id="rId13"/>
    <p:sldLayoutId id="2147484585" r:id="rId14"/>
    <p:sldLayoutId id="2147484299" r:id="rId15"/>
  </p:sldLayoutIdLst>
  <p:transition>
    <p:fade/>
  </p:transition>
  <p:hf sldNum="0" hdr="0" dt="0"/>
  <p:txStyles>
    <p:titleStyle>
      <a:lvl1pPr algn="l" defTabSz="932742" rtl="0" eaLnBrk="1" latinLnBrk="0" hangingPunct="1">
        <a:lnSpc>
          <a:spcPct val="100000"/>
        </a:lnSpc>
        <a:spcBef>
          <a:spcPct val="0"/>
        </a:spcBef>
        <a:buNone/>
        <a:defRPr lang="en-US" sz="3600" b="0" kern="1200" cap="none" spc="-50" baseline="0" dirty="0" smtClean="0">
          <a:ln w="3175">
            <a:noFill/>
          </a:ln>
          <a:gradFill>
            <a:gsLst>
              <a:gs pos="1250">
                <a:schemeClr val="tx1"/>
              </a:gs>
              <a:gs pos="100000">
                <a:schemeClr val="tx1"/>
              </a:gs>
            </a:gsLst>
            <a:lin ang="5400000" scaled="0"/>
          </a:gra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userDrawn="1">
          <p15:clr>
            <a:srgbClr val="C35EA4"/>
          </p15:clr>
        </p15:guide>
        <p15:guide id="17" pos="7313" userDrawn="1">
          <p15:clr>
            <a:srgbClr val="C35EA4"/>
          </p15:clr>
        </p15:guide>
        <p15:guide id="25" orient="horz" pos="369" userDrawn="1">
          <p15:clr>
            <a:srgbClr val="C35EA4"/>
          </p15:clr>
        </p15:guide>
        <p15:guide id="26" orient="horz" pos="3949" userDrawn="1">
          <p15:clr>
            <a:srgbClr val="C35EA4"/>
          </p15:clr>
        </p15:guide>
        <p15:guide id="27" orient="horz" pos="184" userDrawn="1">
          <p15:clr>
            <a:srgbClr val="A4A3A4"/>
          </p15:clr>
        </p15:guide>
        <p15:guide id="28" pos="185" userDrawn="1">
          <p15:clr>
            <a:srgbClr val="A4A3A4"/>
          </p15:clr>
        </p15:guide>
        <p15:guide id="29" orient="horz" pos="4135" userDrawn="1">
          <p15:clr>
            <a:srgbClr val="A4A3A4"/>
          </p15:clr>
        </p15:guide>
        <p15:guide id="30" pos="7495"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Gray</a:t>
              </a:r>
            </a:p>
            <a:p>
              <a:pPr defTabSz="914102" fontAlgn="base">
                <a:spcBef>
                  <a:spcPct val="0"/>
                </a:spcBef>
                <a:spcAft>
                  <a:spcPts val="98"/>
                </a:spcAft>
              </a:pPr>
              <a:r>
                <a:rPr lang="en-US" sz="588" dirty="0">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Blue-Gray</a:t>
              </a:r>
            </a:p>
            <a:p>
              <a:pPr defTabSz="914102" fontAlgn="base">
                <a:spcBef>
                  <a:spcPct val="0"/>
                </a:spcBef>
                <a:spcAft>
                  <a:spcPts val="98"/>
                </a:spcAft>
              </a:pPr>
              <a:r>
                <a:rPr lang="en-US" sz="588" dirty="0">
                  <a:solidFill>
                    <a:schemeClr val="bg1"/>
                  </a:solidFill>
                  <a:ea typeface="Segoe UI" pitchFamily="34" charset="0"/>
                  <a:cs typeface="Segoe UI" pitchFamily="34" charset="0"/>
                </a:rPr>
                <a:t>R36 G58 B94</a:t>
              </a:r>
            </a:p>
            <a:p>
              <a:pPr defTabSz="914102" fontAlgn="base">
                <a:spcBef>
                  <a:spcPct val="0"/>
                </a:spcBef>
                <a:spcAft>
                  <a:spcPts val="98"/>
                </a:spcAft>
              </a:pPr>
              <a:r>
                <a:rPr lang="en-US" sz="588"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a:t>
              </a:r>
            </a:p>
            <a:p>
              <a:pPr defTabSz="914102" fontAlgn="base">
                <a:spcBef>
                  <a:spcPct val="0"/>
                </a:spcBef>
                <a:spcAft>
                  <a:spcPts val="98"/>
                </a:spcAft>
              </a:pPr>
              <a:r>
                <a:rPr lang="en-US" sz="588" dirty="0">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Black</a:t>
                </a:r>
              </a:p>
              <a:p>
                <a:pPr defTabSz="914102" fontAlgn="base">
                  <a:spcBef>
                    <a:spcPct val="0"/>
                  </a:spcBef>
                  <a:spcAft>
                    <a:spcPts val="98"/>
                  </a:spcAft>
                </a:pPr>
                <a:r>
                  <a:rPr lang="en-US" sz="588" dirty="0">
                    <a:solidFill>
                      <a:schemeClr val="bg1"/>
                    </a:solidFill>
                    <a:ea typeface="Segoe UI" pitchFamily="34" charset="0"/>
                    <a:cs typeface="Segoe UI" pitchFamily="34" charset="0"/>
                  </a:rPr>
                  <a:t>R0 G0 B0</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tx1"/>
                    </a:solidFill>
                    <a:ea typeface="Segoe UI" pitchFamily="34" charset="0"/>
                    <a:cs typeface="Segoe UI" pitchFamily="34" charset="0"/>
                  </a:rPr>
                  <a:t>White</a:t>
                </a:r>
              </a:p>
              <a:p>
                <a:pPr defTabSz="914102" fontAlgn="base">
                  <a:spcBef>
                    <a:spcPct val="0"/>
                  </a:spcBef>
                  <a:spcAft>
                    <a:spcPts val="98"/>
                  </a:spcAft>
                </a:pPr>
                <a:r>
                  <a:rPr lang="en-US" sz="588" dirty="0">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8146AE93-787B-42C7-998B-94945CCDB245}"/>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322D9ECE-2F8A-41BF-B932-3CBFEE52CFC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22E0827B-BC1A-44E2-8096-61C3B6CE9235}"/>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9BECC4A3-5E56-46AB-B66A-24DB6F63C4FD}"/>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D5DED18-B8E3-4E64-A2F9-AC876A45E950}"/>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27B2490-4E01-419B-9E15-AB1014C5585F}"/>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51B5F87-CB60-4C61-B0D4-0C5801F71D24}"/>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E5640D5-10AB-40EE-95AF-87579AFDE0EA}"/>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08585DA-510F-494E-A9B7-254EB9BECF52}"/>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4731B3-644F-4E37-BA44-ADA1DF75E384}"/>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91E010D-3645-4CAF-8CA0-B22C9B4B169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5057B69-9FBE-4155-9F90-BAA01449C7BA}"/>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DE02459-2825-4AA0-ABEC-7CBA2298C3B4}"/>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0039303-4947-41C2-AF95-B60F1C0EE653}"/>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F4ED6F-ADD8-4311-BC08-B50F06C11267}"/>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052927-2CE4-4E87-B2F1-BDFB8CA825C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DC82426-ED22-418B-ADE0-D8A3C728E805}"/>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014786F-E497-4601-8EC7-5FBC624548C9}"/>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D541AA-9B42-4318-8260-D19740D5CD48}"/>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59E5E3-4E7C-47AD-BAF6-D40C808B2421}"/>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A1745E5-301B-48E7-8AF3-6A4652362C3A}"/>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9AB3D5-A967-4468-A455-A376CD1DD0C4}"/>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A267528-5387-4DC7-BAE0-D023B941FE78}"/>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9BB4ECA-5958-471D-86B9-8531F578F149}"/>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FF77FE5-11E6-43DC-B99C-F2ADB26E464D}"/>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3F4A49-6A1D-4AB4-AECB-710DE98015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51C4FE-249A-44AE-A18C-E773AE76FB19}"/>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69E0E17-D8D3-4E4D-A7FE-9AFD470BD3AA}"/>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82DB94-9146-431A-9B8B-6AAC6E76B64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BCC82BA-674A-4BBC-ABA5-68B4AD3D5A19}"/>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9F537F4-3DB2-485E-ACC0-65F639F316D4}"/>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220F975-3D71-49A3-8F00-3F6BCE4F0935}"/>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89FD55E-813F-4122-8C22-3E1162867774}"/>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E35D2CB-8F27-4A92-9C8D-7A79F0B183C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0F3267F-CE5D-4883-86D0-FD742567176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0F4D088-BD82-4E16-B541-B869789E88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33D50B9-9DE7-460E-91A2-05019D97564F}"/>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7688798E-233A-4099-B60A-EBD1052094FF}"/>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46B5817-534B-4451-9E77-9425BB016BA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7" name="Picture 56">
            <a:extLst>
              <a:ext uri="{FF2B5EF4-FFF2-40B4-BE49-F238E27FC236}">
                <a16:creationId xmlns:a16="http://schemas.microsoft.com/office/drawing/2014/main" id="{46C230A1-922A-4C12-81A7-34B9036091CA}"/>
              </a:ext>
            </a:extLst>
          </p:cNvPr>
          <p:cNvPicPr>
            <a:picLocks noChangeAspect="1"/>
          </p:cNvPicPr>
          <p:nvPr userDrawn="1"/>
        </p:nvPicPr>
        <p:blipFill>
          <a:blip r:embed="rId52"/>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1882394868"/>
      </p:ext>
    </p:extLst>
  </p:cSld>
  <p:clrMap bg1="lt1" tx1="dk1" bg2="lt2" tx2="dk2" accent1="accent1" accent2="accent2" accent3="accent3" accent4="accent4" accent5="accent5" accent6="accent6" hlink="hlink" folHlink="folHlink"/>
  <p:sldLayoutIdLst>
    <p:sldLayoutId id="2147484819" r:id="rId1"/>
    <p:sldLayoutId id="2147484820" r:id="rId2"/>
    <p:sldLayoutId id="2147484821" r:id="rId3"/>
    <p:sldLayoutId id="2147484822" r:id="rId4"/>
    <p:sldLayoutId id="2147484823" r:id="rId5"/>
    <p:sldLayoutId id="2147484824" r:id="rId6"/>
    <p:sldLayoutId id="2147484825" r:id="rId7"/>
    <p:sldLayoutId id="2147484826" r:id="rId8"/>
    <p:sldLayoutId id="2147484827" r:id="rId9"/>
    <p:sldLayoutId id="2147484828" r:id="rId10"/>
    <p:sldLayoutId id="2147484829" r:id="rId11"/>
    <p:sldLayoutId id="2147484830" r:id="rId12"/>
    <p:sldLayoutId id="2147484831" r:id="rId13"/>
    <p:sldLayoutId id="2147484832" r:id="rId14"/>
    <p:sldLayoutId id="2147484833" r:id="rId15"/>
    <p:sldLayoutId id="2147484834" r:id="rId16"/>
    <p:sldLayoutId id="2147484835" r:id="rId17"/>
    <p:sldLayoutId id="2147484836" r:id="rId18"/>
    <p:sldLayoutId id="2147484837" r:id="rId19"/>
    <p:sldLayoutId id="2147484838" r:id="rId20"/>
    <p:sldLayoutId id="2147484839" r:id="rId21"/>
    <p:sldLayoutId id="2147484840" r:id="rId22"/>
    <p:sldLayoutId id="2147484841" r:id="rId23"/>
    <p:sldLayoutId id="2147484842" r:id="rId24"/>
    <p:sldLayoutId id="2147484843" r:id="rId25"/>
    <p:sldLayoutId id="2147484844" r:id="rId26"/>
    <p:sldLayoutId id="2147484845" r:id="rId27"/>
    <p:sldLayoutId id="2147484846" r:id="rId28"/>
    <p:sldLayoutId id="2147484847" r:id="rId29"/>
    <p:sldLayoutId id="2147484848" r:id="rId30"/>
    <p:sldLayoutId id="2147484849" r:id="rId31"/>
    <p:sldLayoutId id="2147484794" r:id="rId32"/>
    <p:sldLayoutId id="2147484795" r:id="rId33"/>
    <p:sldLayoutId id="2147484796" r:id="rId34"/>
    <p:sldLayoutId id="2147484797" r:id="rId35"/>
    <p:sldLayoutId id="2147484798" r:id="rId36"/>
    <p:sldLayoutId id="2147484799" r:id="rId37"/>
    <p:sldLayoutId id="2147484800" r:id="rId38"/>
    <p:sldLayoutId id="2147484801" r:id="rId39"/>
    <p:sldLayoutId id="2147484802" r:id="rId40"/>
    <p:sldLayoutId id="2147484803" r:id="rId41"/>
    <p:sldLayoutId id="2147484804" r:id="rId42"/>
    <p:sldLayoutId id="2147484805" r:id="rId43"/>
    <p:sldLayoutId id="2147484806" r:id="rId44"/>
    <p:sldLayoutId id="2147484807" r:id="rId45"/>
    <p:sldLayoutId id="2147484808" r:id="rId46"/>
    <p:sldLayoutId id="2147484809" r:id="rId47"/>
    <p:sldLayoutId id="2147484810" r:id="rId48"/>
    <p:sldLayoutId id="2147484811" r:id="rId49"/>
    <p:sldLayoutId id="2147484814" r:id="rId50"/>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a:t>Large: subhead Segoe UI Regular 20/24</a:t>
            </a:r>
          </a:p>
          <a:p>
            <a:pPr lvl="2"/>
            <a:r>
              <a:rPr lang="en-US"/>
              <a:t>Medium: paragraph heading Segoe UI </a:t>
            </a:r>
            <a:r>
              <a:rPr lang="en-US" err="1"/>
              <a:t>Semibold</a:t>
            </a:r>
            <a:r>
              <a:rPr lang="en-US"/>
              <a:t> 14/18</a:t>
            </a:r>
          </a:p>
          <a:p>
            <a:pPr lvl="3"/>
            <a:r>
              <a:rPr lang="en-US"/>
              <a:t>Medium: paragraph body copy Segoe UI Regular 14/18</a:t>
            </a:r>
          </a:p>
          <a:p>
            <a:pPr lvl="4"/>
            <a:r>
              <a:rPr lang="en-US"/>
              <a:t>Small: caption heading Segoe UI Bold 10/12</a:t>
            </a:r>
          </a:p>
          <a:p>
            <a:pPr lvl="6"/>
            <a:r>
              <a:rPr lang="en-US"/>
              <a:t>Small: caption body copy Segoe UI Regular 10/12</a:t>
            </a:r>
          </a:p>
          <a:p>
            <a:pPr lvl="6"/>
            <a:endParaRPr lang="en-US"/>
          </a:p>
          <a:p>
            <a:pPr lvl="6"/>
            <a:endParaRPr lang="en-US"/>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Gray</a:t>
              </a:r>
            </a:p>
            <a:p>
              <a:pPr defTabSz="914102" fontAlgn="base">
                <a:spcBef>
                  <a:spcPct val="0"/>
                </a:spcBef>
                <a:spcAft>
                  <a:spcPts val="98"/>
                </a:spcAft>
              </a:pPr>
              <a:r>
                <a:rPr lang="en-US" sz="588">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Blue-Gray</a:t>
              </a:r>
            </a:p>
            <a:p>
              <a:pPr defTabSz="914102" fontAlgn="base">
                <a:spcBef>
                  <a:spcPct val="0"/>
                </a:spcBef>
                <a:spcAft>
                  <a:spcPts val="98"/>
                </a:spcAft>
              </a:pPr>
              <a:r>
                <a:rPr lang="en-US" sz="588">
                  <a:solidFill>
                    <a:schemeClr val="bg1"/>
                  </a:solidFill>
                  <a:ea typeface="Segoe UI" pitchFamily="34" charset="0"/>
                  <a:cs typeface="Segoe UI" pitchFamily="34" charset="0"/>
                </a:rPr>
                <a:t>R36 G58 B94</a:t>
              </a:r>
            </a:p>
            <a:p>
              <a:pPr defTabSz="914102" fontAlgn="base">
                <a:spcBef>
                  <a:spcPct val="0"/>
                </a:spcBef>
                <a:spcAft>
                  <a:spcPts val="98"/>
                </a:spcAft>
              </a:pPr>
              <a:r>
                <a:rPr lang="en-US" sz="588">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a:t>
              </a:r>
            </a:p>
            <a:p>
              <a:pPr defTabSz="914102" fontAlgn="base">
                <a:spcBef>
                  <a:spcPct val="0"/>
                </a:spcBef>
                <a:spcAft>
                  <a:spcPts val="98"/>
                </a:spcAft>
              </a:pPr>
              <a:r>
                <a:rPr lang="en-US" sz="588">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Black</a:t>
                </a:r>
              </a:p>
              <a:p>
                <a:pPr defTabSz="914102" fontAlgn="base">
                  <a:spcBef>
                    <a:spcPct val="0"/>
                  </a:spcBef>
                  <a:spcAft>
                    <a:spcPts val="98"/>
                  </a:spcAft>
                </a:pPr>
                <a:r>
                  <a:rPr lang="en-US" sz="588">
                    <a:solidFill>
                      <a:schemeClr val="bg1"/>
                    </a:solidFill>
                    <a:ea typeface="Segoe UI" pitchFamily="34" charset="0"/>
                    <a:cs typeface="Segoe UI" pitchFamily="34" charset="0"/>
                  </a:rPr>
                  <a:t>R0 G0 B0</a:t>
                </a:r>
              </a:p>
              <a:p>
                <a:pPr defTabSz="914102" fontAlgn="base">
                  <a:spcBef>
                    <a:spcPct val="0"/>
                  </a:spcBef>
                  <a:spcAft>
                    <a:spcPts val="98"/>
                  </a:spcAft>
                </a:pPr>
                <a:r>
                  <a:rPr lang="en-US" sz="588">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tx1"/>
                    </a:solidFill>
                    <a:ea typeface="Segoe UI" pitchFamily="34" charset="0"/>
                    <a:cs typeface="Segoe UI" pitchFamily="34" charset="0"/>
                  </a:rPr>
                  <a:t>White</a:t>
                </a:r>
              </a:p>
              <a:p>
                <a:pPr defTabSz="914102" fontAlgn="base">
                  <a:spcBef>
                    <a:spcPct val="0"/>
                  </a:spcBef>
                  <a:spcAft>
                    <a:spcPts val="98"/>
                  </a:spcAft>
                </a:pPr>
                <a:r>
                  <a:rPr lang="en-US" sz="588">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76BB5A45-271D-4D53-BD8B-4B5CFB16FD0B}"/>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F8A6D886-5D45-4E0C-99EE-458518DE682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9A9057E0-C0E0-48C4-8CFF-2A9A167A4978}"/>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C958B833-C2E4-43F9-8803-144479A60455}"/>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92AFA66-3E39-4ED1-A9C5-E44733888DBA}"/>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FB8CD7F-106A-47C0-84E6-4D87D89791F1}"/>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453082C-4B9C-4180-A393-1F90996BBCC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28BB0BA-322C-4D11-A556-3D9BF86D4A45}"/>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C156BE-DC8C-4BF4-B81F-C74DC513EB0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9BBA139-D62F-4B5A-BF45-EE89C124FCF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3F55A0-D7A5-42EE-8CED-3A814F1B950A}"/>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FF3B85F-E436-4397-9EE9-422A02679469}"/>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B8B809C-724A-4BFD-B871-2DF381F59C5F}"/>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4868ED3-56B4-4176-AB07-DBE7A11DE7AC}"/>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BD61D9-CC26-48F5-9642-A38BE5806FC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C7AB05B-6281-4236-A529-512FB136C8D3}"/>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47EB70C-3766-4D54-9729-798BC6C8A8C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B68E69B-85CA-49D4-8D18-7D0BAFBCE3CA}"/>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1847621-191C-4F5F-B10C-EE1A6563C5E6}"/>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FF8CE86-94F5-4955-B722-93A7479A5E7F}"/>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8D91B32-338A-47AF-B026-3DB56D2EBD03}"/>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30240AE-9F68-499E-B3D4-2E3D39E9A1F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EA8C58B-863A-4ECA-BF8F-588AC338B344}"/>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60630F-5E65-425D-8FAB-DAFACF3DABEF}"/>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A63E2AD-707A-4ABE-8DD8-75AD62A0346B}"/>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6CC6ED-EE4D-4743-B5E6-AF29F7541679}"/>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5131F5D-66B1-4ED4-BEE8-87E7AFCCD0AF}"/>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42EBE24-A3A7-4CEC-9402-724C34CC4915}"/>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73EAF58-88A4-46A6-8294-D1E7ACD5314E}"/>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C08900E-4279-40CF-B123-F7B6C3962F02}"/>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9D5A62F-7E03-4559-A54D-87BD12A56A82}"/>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11E0242-3665-4FF8-BF11-EAA64DCBDF9B}"/>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948F96D-56FB-493B-AB4F-5CCBCC0E6E25}"/>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AB3077C-9773-4CDC-ADCB-7950709AE74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188AB-DB72-47FD-ACF4-45308CF5B3A6}"/>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CCE7D75-17D2-4A50-BA5E-CF3AFACE7FDD}"/>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7B0584E-229A-4276-B9AD-3A7E6F4330D1}"/>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9B275EFD-15F8-402F-9DDA-CCF1472A8145}"/>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2B20129-936B-4BC0-874D-4BA08831922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333498174"/>
      </p:ext>
    </p:extLst>
  </p:cSld>
  <p:clrMap bg1="lt1" tx1="dk1" bg2="lt2" tx2="dk2" accent1="accent1" accent2="accent2" accent3="accent3" accent4="accent4" accent5="accent5" accent6="accent6" hlink="hlink" folHlink="folHlink"/>
  <p:sldLayoutIdLst>
    <p:sldLayoutId id="2147484746" r:id="rId1"/>
    <p:sldLayoutId id="2147484747" r:id="rId2"/>
    <p:sldLayoutId id="2147484748" r:id="rId3"/>
    <p:sldLayoutId id="2147484749" r:id="rId4"/>
    <p:sldLayoutId id="2147484750" r:id="rId5"/>
    <p:sldLayoutId id="2147484751" r:id="rId6"/>
    <p:sldLayoutId id="2147484753" r:id="rId7"/>
    <p:sldLayoutId id="2147484754" r:id="rId8"/>
    <p:sldLayoutId id="2147484755" r:id="rId9"/>
    <p:sldLayoutId id="2147484756" r:id="rId10"/>
    <p:sldLayoutId id="2147484757" r:id="rId11"/>
    <p:sldLayoutId id="2147484758" r:id="rId12"/>
    <p:sldLayoutId id="2147484759" r:id="rId13"/>
    <p:sldLayoutId id="2147484760" r:id="rId14"/>
    <p:sldLayoutId id="2147484761" r:id="rId15"/>
    <p:sldLayoutId id="2147484762" r:id="rId16"/>
    <p:sldLayoutId id="2147484763" r:id="rId17"/>
    <p:sldLayoutId id="2147484764" r:id="rId18"/>
    <p:sldLayoutId id="2147484765" r:id="rId19"/>
    <p:sldLayoutId id="2147484766" r:id="rId20"/>
    <p:sldLayoutId id="2147484767" r:id="rId21"/>
    <p:sldLayoutId id="2147484768" r:id="rId22"/>
    <p:sldLayoutId id="2147484769" r:id="rId23"/>
    <p:sldLayoutId id="2147484770" r:id="rId24"/>
    <p:sldLayoutId id="2147484771" r:id="rId25"/>
    <p:sldLayoutId id="2147484772" r:id="rId26"/>
    <p:sldLayoutId id="2147484773" r:id="rId27"/>
    <p:sldLayoutId id="2147484774" r:id="rId28"/>
    <p:sldLayoutId id="2147484775" r:id="rId29"/>
    <p:sldLayoutId id="2147484776" r:id="rId30"/>
    <p:sldLayoutId id="2147484777" r:id="rId31"/>
    <p:sldLayoutId id="2147484778" r:id="rId32"/>
    <p:sldLayoutId id="2147484779" r:id="rId33"/>
    <p:sldLayoutId id="2147484780" r:id="rId34"/>
    <p:sldLayoutId id="2147484781" r:id="rId35"/>
    <p:sldLayoutId id="2147484782" r:id="rId36"/>
    <p:sldLayoutId id="2147484783" r:id="rId37"/>
    <p:sldLayoutId id="2147484784" r:id="rId38"/>
    <p:sldLayoutId id="2147484785" r:id="rId39"/>
    <p:sldLayoutId id="2147484786" r:id="rId40"/>
    <p:sldLayoutId id="2147484787" r:id="rId41"/>
    <p:sldLayoutId id="2147484788" r:id="rId42"/>
    <p:sldLayoutId id="2147484789" r:id="rId43"/>
    <p:sldLayoutId id="2147484790" r:id="rId44"/>
    <p:sldLayoutId id="2147484791" r:id="rId45"/>
    <p:sldLayoutId id="2147484792" r:id="rId46"/>
    <p:sldLayoutId id="2147484793" r:id="rId47"/>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584200"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11354276" y="6323876"/>
            <a:ext cx="291219" cy="206024"/>
          </a:xfrm>
          <a:prstGeom prst="rect">
            <a:avLst/>
          </a:prstGeom>
          <a:noFill/>
          <a:ln w="9525" algn="ctr">
            <a:noFill/>
            <a:miter lim="800000"/>
            <a:headEnd/>
            <a:tailEnd/>
          </a:ln>
          <a:effectLst/>
        </p:spPr>
        <p:txBody>
          <a:bodyPr wrap="squar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3">
                    <a:lumMod val="85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7823344" y="6322204"/>
            <a:ext cx="3544024" cy="206024"/>
          </a:xfrm>
          <a:prstGeom prst="rect">
            <a:avLst/>
          </a:prstGeom>
          <a:noFill/>
          <a:ln w="9525">
            <a:noFill/>
            <a:miter lim="800000"/>
            <a:headEnd/>
            <a:tailEnd/>
          </a:ln>
          <a:effectLst/>
        </p:spPr>
        <p:txBody>
          <a:bodyPr wrap="square" lIns="82115" tIns="41056" rIns="82115" bIns="41056" anchor="b">
            <a:spAutoFit/>
          </a:bodyPr>
          <a:lstStyle/>
          <a:p>
            <a:pPr defTabSz="814305" fontAlgn="auto">
              <a:spcBef>
                <a:spcPts val="0"/>
              </a:spcBef>
              <a:spcAft>
                <a:spcPts val="0"/>
              </a:spcAft>
              <a:defRPr/>
            </a:pPr>
            <a:r>
              <a:rPr lang="en-US" sz="8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677386" y="6286929"/>
            <a:ext cx="453676" cy="241299"/>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95" r:id="rId1"/>
  </p:sldLayoutIdLst>
  <p:transition spd="slow">
    <p:wipe/>
  </p:transition>
  <p:hf sldNum="0" hdr="0" dt="0"/>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8"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01621290"/>
      </p:ext>
    </p:extLst>
  </p:cSld>
  <p:clrMap bg1="lt1" tx1="dk1" bg2="lt2" tx2="dk2" accent1="accent1" accent2="accent2" accent3="accent3" accent4="accent4" accent5="accent5" accent6="accent6" hlink="hlink" folHlink="folHlink"/>
  <p:sldLayoutIdLst>
    <p:sldLayoutId id="2147484851" r:id="rId1"/>
    <p:sldLayoutId id="2147484852" r:id="rId2"/>
    <p:sldLayoutId id="2147484853" r:id="rId3"/>
    <p:sldLayoutId id="2147484854" r:id="rId4"/>
    <p:sldLayoutId id="2147484855" r:id="rId5"/>
    <p:sldLayoutId id="2147484856" r:id="rId6"/>
    <p:sldLayoutId id="2147484857" r:id="rId7"/>
    <p:sldLayoutId id="2147484858" r:id="rId8"/>
    <p:sldLayoutId id="2147484859" r:id="rId9"/>
    <p:sldLayoutId id="2147484860" r:id="rId10"/>
    <p:sldLayoutId id="214748486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4.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18.svg"/></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31.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6.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3.xml"/><Relationship Id="rId4" Type="http://schemas.openxmlformats.org/officeDocument/2006/relationships/image" Target="../media/image34.sv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35.xml"/><Relationship Id="rId4" Type="http://schemas.openxmlformats.org/officeDocument/2006/relationships/image" Target="../media/image36.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23.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1.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ACCB6019</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b="1" dirty="0">
                <a:solidFill>
                  <a:srgbClr val="FFFFFF"/>
                </a:solidFill>
              </a:rPr>
              <a:t>Emerging Trends</a:t>
            </a:r>
          </a:p>
          <a:p>
            <a:pPr eaLnBrk="1" hangingPunct="1"/>
            <a:r>
              <a:rPr lang="en-GB" altLang="en-US" b="1" i="1" dirty="0">
                <a:solidFill>
                  <a:srgbClr val="FFFFFF"/>
                </a:solidFill>
              </a:rPr>
              <a:t>Cloud Computing Concepts</a:t>
            </a:r>
          </a:p>
          <a:p>
            <a:pPr eaLnBrk="1" hangingPunct="1"/>
            <a:r>
              <a:rPr lang="en-GB" altLang="en-US" b="1" dirty="0">
                <a:solidFill>
                  <a:srgbClr val="FFFFFF"/>
                </a:solidFill>
              </a:rPr>
              <a:t> </a:t>
            </a:r>
          </a:p>
        </p:txBody>
      </p:sp>
      <p:sp>
        <p:nvSpPr>
          <p:cNvPr id="2" name="Footer Placeholder 1">
            <a:extLst>
              <a:ext uri="{FF2B5EF4-FFF2-40B4-BE49-F238E27FC236}">
                <a16:creationId xmlns:a16="http://schemas.microsoft.com/office/drawing/2014/main" id="{591950FF-EAAD-46EB-AAAB-52CEE72374CD}"/>
              </a:ext>
            </a:extLst>
          </p:cNvPr>
          <p:cNvSpPr>
            <a:spLocks noGrp="1"/>
          </p:cNvSpPr>
          <p:nvPr>
            <p:ph type="ftr" sz="quarter" idx="11"/>
          </p:nvPr>
        </p:nvSpPr>
        <p:spPr/>
        <p:txBody>
          <a:bodyPr/>
          <a:lstStyle/>
          <a:p>
            <a:pPr>
              <a:defRPr/>
            </a:pPr>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Lesson Objectives:</a:t>
            </a:r>
            <a:endParaRPr lang="en-US" dirty="0"/>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570492" y="1378281"/>
            <a:ext cx="5394960" cy="4062651"/>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2400" dirty="0"/>
              <a:t>You will learn the following concepts:</a:t>
            </a:r>
          </a:p>
          <a:p>
            <a:pPr marL="0" indent="0">
              <a:lnSpc>
                <a:spcPct val="100000"/>
              </a:lnSpc>
              <a:buNone/>
            </a:pPr>
            <a:endParaRPr lang="en-US" sz="2400" dirty="0"/>
          </a:p>
          <a:p>
            <a:pPr>
              <a:lnSpc>
                <a:spcPct val="100000"/>
              </a:lnSpc>
              <a:buFont typeface="Wingdings" panose="05000000000000000000" pitchFamily="2" charset="2"/>
              <a:buChar char="§"/>
            </a:pPr>
            <a:r>
              <a:rPr lang="en-US" sz="2400" b="1" dirty="0"/>
              <a:t>Cloud Models</a:t>
            </a:r>
          </a:p>
          <a:p>
            <a:pPr marL="560241" lvl="1" indent="-336145">
              <a:buFont typeface="Arial" panose="020B0604020202020204" pitchFamily="34" charset="0"/>
              <a:buChar char="•"/>
            </a:pPr>
            <a:r>
              <a:rPr lang="en-US" sz="2400" dirty="0"/>
              <a:t>Public, Private, and Hybrid cloud</a:t>
            </a:r>
          </a:p>
          <a:p>
            <a:pPr marL="560241" lvl="1" indent="-336145">
              <a:buFont typeface="Arial" panose="020B0604020202020204" pitchFamily="34" charset="0"/>
              <a:buChar char="•"/>
            </a:pPr>
            <a:r>
              <a:rPr lang="en-US" sz="2400" dirty="0"/>
              <a:t>Choosing the best for you</a:t>
            </a:r>
          </a:p>
          <a:p>
            <a:pPr>
              <a:lnSpc>
                <a:spcPct val="100000"/>
              </a:lnSpc>
              <a:buFont typeface="Wingdings" panose="05000000000000000000" pitchFamily="2" charset="2"/>
              <a:buChar char="§"/>
            </a:pPr>
            <a:r>
              <a:rPr lang="en-US" sz="2400" b="1" dirty="0"/>
              <a:t>Cloud Benefits and Considerations</a:t>
            </a:r>
          </a:p>
          <a:p>
            <a:pPr marL="560241" lvl="1" indent="-336145">
              <a:buFont typeface="Arial" panose="020B0604020202020204" pitchFamily="34" charset="0"/>
              <a:buChar char="•"/>
            </a:pPr>
            <a:r>
              <a:rPr lang="en-US" sz="2400" dirty="0"/>
              <a:t>Benefits of the cloud</a:t>
            </a:r>
          </a:p>
          <a:p>
            <a:pPr marL="560241" lvl="1" indent="-336145">
              <a:buFont typeface="Arial" panose="020B0604020202020204" pitchFamily="34" charset="0"/>
              <a:buChar char="•"/>
            </a:pPr>
            <a:r>
              <a:rPr lang="en-US" sz="2400" dirty="0"/>
              <a:t>Cloud considerations</a:t>
            </a:r>
          </a:p>
          <a:p>
            <a:pPr>
              <a:lnSpc>
                <a:spcPct val="100000"/>
              </a:lnSpc>
              <a:buFont typeface="Wingdings" panose="05000000000000000000" pitchFamily="2" charset="2"/>
              <a:buChar char="§"/>
            </a:pPr>
            <a:r>
              <a:rPr lang="en-US" sz="2400" b="1" dirty="0"/>
              <a:t>Cloud Services</a:t>
            </a:r>
          </a:p>
          <a:p>
            <a:pPr marL="560241" lvl="1" indent="-336145">
              <a:buFont typeface="Arial" panose="020B0604020202020204" pitchFamily="34" charset="0"/>
              <a:buChar char="•"/>
            </a:pPr>
            <a:r>
              <a:rPr lang="en-US" sz="2400" dirty="0"/>
              <a:t>IaaS, PaaS, and SaaS</a:t>
            </a:r>
          </a:p>
          <a:p>
            <a:pPr marL="560241" lvl="1" indent="-336145">
              <a:buFont typeface="Arial" panose="020B0604020202020204" pitchFamily="34" charset="0"/>
              <a:buChar char="•"/>
            </a:pPr>
            <a:r>
              <a:rPr lang="en-US" sz="2400" dirty="0"/>
              <a:t>Sharing responsibility</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0363D5E7-5347-40C5-B9C1-8E5F6AD5F8AF}"/>
              </a:ext>
            </a:extLst>
          </p:cNvPr>
          <p:cNvPicPr>
            <a:picLocks noChangeAspect="1"/>
          </p:cNvPicPr>
          <p:nvPr/>
        </p:nvPicPr>
        <p:blipFill>
          <a:blip r:embed="rId3"/>
          <a:stretch>
            <a:fillRect/>
          </a:stretch>
        </p:blipFill>
        <p:spPr>
          <a:xfrm>
            <a:off x="6354092" y="1682826"/>
            <a:ext cx="5445304" cy="3492347"/>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cs typeface="Segoe UI"/>
              </a:rPr>
              <a:t>Cloud Models</a:t>
            </a:r>
            <a:endParaRPr lang="en-US" dirty="0"/>
          </a:p>
        </p:txBody>
      </p:sp>
      <p:pic>
        <p:nvPicPr>
          <p:cNvPr id="4" name="Graphic 3" descr="Blockchain">
            <a:extLst>
              <a:ext uri="{FF2B5EF4-FFF2-40B4-BE49-F238E27FC236}">
                <a16:creationId xmlns:a16="http://schemas.microsoft.com/office/drawing/2014/main" id="{5099CE8D-AA91-4A5A-91F6-5CF7E0C05F9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41834" y="2749826"/>
            <a:ext cx="1358347" cy="1358347"/>
          </a:xfrm>
          <a:prstGeom prst="rect">
            <a:avLst/>
          </a:prstGeom>
        </p:spPr>
      </p:pic>
    </p:spTree>
    <p:extLst>
      <p:ext uri="{BB962C8B-B14F-4D97-AF65-F5344CB8AC3E}">
        <p14:creationId xmlns:p14="http://schemas.microsoft.com/office/powerpoint/2010/main" val="176190847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6BC0-4227-4311-9C8C-653ACC1AC030}"/>
              </a:ext>
            </a:extLst>
          </p:cNvPr>
          <p:cNvSpPr>
            <a:spLocks noGrp="1"/>
          </p:cNvSpPr>
          <p:nvPr>
            <p:ph type="title"/>
          </p:nvPr>
        </p:nvSpPr>
        <p:spPr/>
        <p:txBody>
          <a:bodyPr/>
          <a:lstStyle/>
          <a:p>
            <a:r>
              <a:rPr lang="en-US" dirty="0">
                <a:ea typeface="+mj-lt"/>
                <a:cs typeface="+mj-lt"/>
              </a:rPr>
              <a:t>Cloud Models -</a:t>
            </a:r>
            <a:r>
              <a:rPr lang="en-US" dirty="0">
                <a:cs typeface="Segoe UI Semibold"/>
              </a:rPr>
              <a:t> </a:t>
            </a:r>
            <a:r>
              <a:rPr lang="en-US" dirty="0">
                <a:cs typeface="Segoe UI"/>
              </a:rPr>
              <a:t>Objective Domain </a:t>
            </a:r>
            <a:endParaRPr lang="en-US" dirty="0"/>
          </a:p>
        </p:txBody>
      </p:sp>
      <p:sp>
        <p:nvSpPr>
          <p:cNvPr id="3" name="Text Placeholder 2">
            <a:extLst>
              <a:ext uri="{FF2B5EF4-FFF2-40B4-BE49-F238E27FC236}">
                <a16:creationId xmlns:a16="http://schemas.microsoft.com/office/drawing/2014/main" id="{049FA5A5-C1E3-436B-AF74-E375BB247333}"/>
              </a:ext>
            </a:extLst>
          </p:cNvPr>
          <p:cNvSpPr>
            <a:spLocks noGrp="1"/>
          </p:cNvSpPr>
          <p:nvPr>
            <p:ph sz="quarter" idx="10"/>
          </p:nvPr>
        </p:nvSpPr>
        <p:spPr/>
        <p:txBody>
          <a:bodyPr vert="horz" wrap="square" lIns="0" tIns="0" rIns="0" bIns="0" rtlCol="0" anchor="t">
            <a:spAutoFit/>
          </a:bodyPr>
          <a:lstStyle/>
          <a:p>
            <a:pPr marL="342900" indent="-342900">
              <a:buFont typeface="Arial" panose="020B0604020202020204" pitchFamily="34" charset="0"/>
              <a:buChar char="•"/>
            </a:pPr>
            <a:r>
              <a:rPr lang="en-US" dirty="0">
                <a:latin typeface="+mn-lt"/>
                <a:cs typeface="Segoe UI Semilight"/>
              </a:rPr>
              <a:t>Define cloud computing</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Public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Private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Hybrid cloud</a:t>
            </a:r>
          </a:p>
          <a:p>
            <a:pPr marL="342900" indent="-342900">
              <a:buFont typeface="Arial" panose="020B0604020202020204" pitchFamily="34" charset="0"/>
              <a:buChar char="•"/>
            </a:pPr>
            <a:r>
              <a:rPr lang="en-US" dirty="0">
                <a:latin typeface="+mn-lt"/>
                <a:cs typeface="Segoe UI Semilight"/>
              </a:rPr>
              <a:t>Compare and contrast the three different cloud models</a:t>
            </a:r>
            <a:endParaRPr lang="en-US" dirty="0">
              <a:latin typeface="+mn-lt"/>
            </a:endParaRPr>
          </a:p>
        </p:txBody>
      </p:sp>
      <p:pic>
        <p:nvPicPr>
          <p:cNvPr id="6" name="Content Placeholder 5">
            <a:extLst>
              <a:ext uri="{FF2B5EF4-FFF2-40B4-BE49-F238E27FC236}">
                <a16:creationId xmlns:a16="http://schemas.microsoft.com/office/drawing/2014/main" id="{DD9A27A5-F854-4681-AD7C-09DF36D3D16F}"/>
              </a:ext>
            </a:extLst>
          </p:cNvPr>
          <p:cNvPicPr>
            <a:picLocks noGrp="1" noChangeAspect="1"/>
          </p:cNvPicPr>
          <p:nvPr>
            <p:ph sz="quarter" idx="12"/>
          </p:nvPr>
        </p:nvPicPr>
        <p:blipFill>
          <a:blip r:embed="rId3"/>
          <a:stretch>
            <a:fillRect/>
          </a:stretch>
        </p:blipFill>
        <p:spPr>
          <a:xfrm>
            <a:off x="6731603" y="1698548"/>
            <a:ext cx="1047750" cy="1343025"/>
          </a:xfrm>
        </p:spPr>
      </p:pic>
      <p:pic>
        <p:nvPicPr>
          <p:cNvPr id="2050" name="Picture 2" descr="Microsoft Dynamics 365 ♥ Azure App Services | Dynamics 365 - NJ, PA, DE,  MD, FL | Beringer Technology Group">
            <a:extLst>
              <a:ext uri="{FF2B5EF4-FFF2-40B4-BE49-F238E27FC236}">
                <a16:creationId xmlns:a16="http://schemas.microsoft.com/office/drawing/2014/main" id="{FD7F9562-12AC-4C31-9237-183697D4AD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71686" y="2193848"/>
            <a:ext cx="270510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oogle Cloud Platform Tutorial: From Zero to Hero with GCP">
            <a:extLst>
              <a:ext uri="{FF2B5EF4-FFF2-40B4-BE49-F238E27FC236}">
                <a16:creationId xmlns:a16="http://schemas.microsoft.com/office/drawing/2014/main" id="{36C249F0-D965-47CD-92EF-27B74AD545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9611" y="4459008"/>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BM Cloud - Wikipedia">
            <a:extLst>
              <a:ext uri="{FF2B5EF4-FFF2-40B4-BE49-F238E27FC236}">
                <a16:creationId xmlns:a16="http://schemas.microsoft.com/office/drawing/2014/main" id="{DF8015DF-DE04-4C2D-A007-4B6B66F79D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72365" y="4224693"/>
            <a:ext cx="2533650"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55852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8A0DD-AACB-4E81-89A9-F9712B277B26}"/>
              </a:ext>
            </a:extLst>
          </p:cNvPr>
          <p:cNvSpPr>
            <a:spLocks noGrp="1"/>
          </p:cNvSpPr>
          <p:nvPr>
            <p:ph type="title"/>
          </p:nvPr>
        </p:nvSpPr>
        <p:spPr/>
        <p:txBody>
          <a:bodyPr/>
          <a:lstStyle/>
          <a:p>
            <a:r>
              <a:rPr lang="en-US" dirty="0"/>
              <a:t>What is cloud computing?</a:t>
            </a:r>
          </a:p>
        </p:txBody>
      </p:sp>
      <p:grpSp>
        <p:nvGrpSpPr>
          <p:cNvPr id="11" name="Group 10" descr="Group of four icons representing the primary cloud computing services of Compute, Networking, Storage, and Analytics.">
            <a:extLst>
              <a:ext uri="{FF2B5EF4-FFF2-40B4-BE49-F238E27FC236}">
                <a16:creationId xmlns:a16="http://schemas.microsoft.com/office/drawing/2014/main" id="{68904154-111F-4304-AA2F-7C4A2515192E}"/>
              </a:ext>
              <a:ext uri="{C183D7F6-B498-43B3-948B-1728B52AA6E4}">
                <adec:decorative xmlns:adec="http://schemas.microsoft.com/office/drawing/2017/decorative" val="0"/>
              </a:ext>
            </a:extLst>
          </p:cNvPr>
          <p:cNvGrpSpPr/>
          <p:nvPr/>
        </p:nvGrpSpPr>
        <p:grpSpPr>
          <a:xfrm>
            <a:off x="479044" y="2916926"/>
            <a:ext cx="11220466" cy="2391444"/>
            <a:chOff x="539445" y="3228212"/>
            <a:chExt cx="11220466" cy="2391444"/>
          </a:xfrm>
        </p:grpSpPr>
        <p:grpSp>
          <p:nvGrpSpPr>
            <p:cNvPr id="3" name="Group 2">
              <a:extLst>
                <a:ext uri="{FF2B5EF4-FFF2-40B4-BE49-F238E27FC236}">
                  <a16:creationId xmlns:a16="http://schemas.microsoft.com/office/drawing/2014/main" id="{652F5B9A-A7EC-4198-A7FA-6ACD5E118C7B}"/>
                </a:ext>
              </a:extLst>
            </p:cNvPr>
            <p:cNvGrpSpPr/>
            <p:nvPr/>
          </p:nvGrpSpPr>
          <p:grpSpPr>
            <a:xfrm>
              <a:off x="539445" y="3269921"/>
              <a:ext cx="2224207" cy="2308027"/>
              <a:chOff x="399296" y="1585661"/>
              <a:chExt cx="2224207" cy="2308027"/>
            </a:xfrm>
          </p:grpSpPr>
          <p:pic>
            <p:nvPicPr>
              <p:cNvPr id="10" name="Picture 9" descr="Icon representing racks of servers for compute.">
                <a:extLst>
                  <a:ext uri="{FF2B5EF4-FFF2-40B4-BE49-F238E27FC236}">
                    <a16:creationId xmlns:a16="http://schemas.microsoft.com/office/drawing/2014/main" id="{DA68CE46-13B0-4933-82FB-AAEC33D636F7}"/>
                  </a:ext>
                </a:extLst>
              </p:cNvPr>
              <p:cNvPicPr>
                <a:picLocks noChangeAspect="1"/>
              </p:cNvPicPr>
              <p:nvPr/>
            </p:nvPicPr>
            <p:blipFill>
              <a:blip r:embed="rId3"/>
              <a:stretch>
                <a:fillRect/>
              </a:stretch>
            </p:blipFill>
            <p:spPr>
              <a:xfrm>
                <a:off x="681236" y="1585661"/>
                <a:ext cx="1660327" cy="1660327"/>
              </a:xfrm>
              <a:prstGeom prst="rect">
                <a:avLst/>
              </a:prstGeom>
            </p:spPr>
          </p:pic>
          <p:sp>
            <p:nvSpPr>
              <p:cNvPr id="12" name="TextBox 11">
                <a:extLst>
                  <a:ext uri="{FF2B5EF4-FFF2-40B4-BE49-F238E27FC236}">
                    <a16:creationId xmlns:a16="http://schemas.microsoft.com/office/drawing/2014/main" id="{0530D0D9-8AD5-4B81-8E9B-734313E84CAA}"/>
                  </a:ext>
                </a:extLst>
              </p:cNvPr>
              <p:cNvSpPr txBox="1"/>
              <p:nvPr/>
            </p:nvSpPr>
            <p:spPr>
              <a:xfrm>
                <a:off x="399296" y="3265824"/>
                <a:ext cx="222420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Compute</a:t>
                </a:r>
              </a:p>
            </p:txBody>
          </p:sp>
        </p:grpSp>
        <p:grpSp>
          <p:nvGrpSpPr>
            <p:cNvPr id="7" name="Group 6">
              <a:extLst>
                <a:ext uri="{FF2B5EF4-FFF2-40B4-BE49-F238E27FC236}">
                  <a16:creationId xmlns:a16="http://schemas.microsoft.com/office/drawing/2014/main" id="{899D3FED-EEB3-4446-8014-6420D6D4E348}"/>
                </a:ext>
              </a:extLst>
            </p:cNvPr>
            <p:cNvGrpSpPr/>
            <p:nvPr/>
          </p:nvGrpSpPr>
          <p:grpSpPr>
            <a:xfrm>
              <a:off x="6865233" y="3260162"/>
              <a:ext cx="1933906" cy="2327544"/>
              <a:chOff x="3510964" y="1555011"/>
              <a:chExt cx="1933906" cy="2327544"/>
            </a:xfrm>
          </p:grpSpPr>
          <p:pic>
            <p:nvPicPr>
              <p:cNvPr id="14" name="Picture 13" descr="Bar graphic representing data being stored on cloud servers">
                <a:extLst>
                  <a:ext uri="{FF2B5EF4-FFF2-40B4-BE49-F238E27FC236}">
                    <a16:creationId xmlns:a16="http://schemas.microsoft.com/office/drawing/2014/main" id="{331D7798-697F-4A11-B086-1F02D32E0452}"/>
                  </a:ext>
                </a:extLst>
              </p:cNvPr>
              <p:cNvPicPr>
                <a:picLocks noChangeAspect="1"/>
              </p:cNvPicPr>
              <p:nvPr/>
            </p:nvPicPr>
            <p:blipFill>
              <a:blip r:embed="rId4"/>
              <a:stretch>
                <a:fillRect/>
              </a:stretch>
            </p:blipFill>
            <p:spPr>
              <a:xfrm>
                <a:off x="3647753" y="1555011"/>
                <a:ext cx="1660328" cy="1663438"/>
              </a:xfrm>
              <a:prstGeom prst="rect">
                <a:avLst/>
              </a:prstGeom>
            </p:spPr>
          </p:pic>
          <p:sp>
            <p:nvSpPr>
              <p:cNvPr id="16" name="TextBox 15">
                <a:extLst>
                  <a:ext uri="{FF2B5EF4-FFF2-40B4-BE49-F238E27FC236}">
                    <a16:creationId xmlns:a16="http://schemas.microsoft.com/office/drawing/2014/main" id="{29032DBA-378A-4146-9E00-4FBFE800FB40}"/>
                  </a:ext>
                </a:extLst>
              </p:cNvPr>
              <p:cNvSpPr txBox="1"/>
              <p:nvPr/>
            </p:nvSpPr>
            <p:spPr>
              <a:xfrm>
                <a:off x="3510964" y="3254691"/>
                <a:ext cx="1933906"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Storage</a:t>
                </a:r>
              </a:p>
            </p:txBody>
          </p:sp>
        </p:grpSp>
        <p:grpSp>
          <p:nvGrpSpPr>
            <p:cNvPr id="6" name="Group 5">
              <a:extLst>
                <a:ext uri="{FF2B5EF4-FFF2-40B4-BE49-F238E27FC236}">
                  <a16:creationId xmlns:a16="http://schemas.microsoft.com/office/drawing/2014/main" id="{E5ACEE51-B89F-4E8E-B2E5-8D04E253717F}"/>
                </a:ext>
              </a:extLst>
            </p:cNvPr>
            <p:cNvGrpSpPr/>
            <p:nvPr/>
          </p:nvGrpSpPr>
          <p:grpSpPr>
            <a:xfrm>
              <a:off x="3406209" y="3228212"/>
              <a:ext cx="2683067" cy="2391444"/>
              <a:chOff x="169865" y="3944174"/>
              <a:chExt cx="2683067" cy="2391444"/>
            </a:xfrm>
          </p:grpSpPr>
          <p:pic>
            <p:nvPicPr>
              <p:cNvPr id="18" name="Picture 17" descr="Picture of two arrows showing data flowing on a network.">
                <a:extLst>
                  <a:ext uri="{FF2B5EF4-FFF2-40B4-BE49-F238E27FC236}">
                    <a16:creationId xmlns:a16="http://schemas.microsoft.com/office/drawing/2014/main" id="{1EFC28B6-3501-43D3-9036-F670AF42654E}"/>
                  </a:ext>
                </a:extLst>
              </p:cNvPr>
              <p:cNvPicPr>
                <a:picLocks noChangeAspect="1"/>
              </p:cNvPicPr>
              <p:nvPr/>
            </p:nvPicPr>
            <p:blipFill>
              <a:blip r:embed="rId5"/>
              <a:stretch>
                <a:fillRect/>
              </a:stretch>
            </p:blipFill>
            <p:spPr>
              <a:xfrm>
                <a:off x="681235" y="3944174"/>
                <a:ext cx="1660327" cy="1660327"/>
              </a:xfrm>
              <a:prstGeom prst="rect">
                <a:avLst/>
              </a:prstGeom>
            </p:spPr>
          </p:pic>
          <p:sp>
            <p:nvSpPr>
              <p:cNvPr id="20" name="TextBox 19">
                <a:extLst>
                  <a:ext uri="{FF2B5EF4-FFF2-40B4-BE49-F238E27FC236}">
                    <a16:creationId xmlns:a16="http://schemas.microsoft.com/office/drawing/2014/main" id="{54A1AF07-6F89-403A-8343-D7F5B160CC63}"/>
                  </a:ext>
                </a:extLst>
              </p:cNvPr>
              <p:cNvSpPr txBox="1"/>
              <p:nvPr/>
            </p:nvSpPr>
            <p:spPr>
              <a:xfrm>
                <a:off x="169865" y="5707754"/>
                <a:ext cx="268306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Networking</a:t>
                </a:r>
              </a:p>
            </p:txBody>
          </p:sp>
        </p:grpSp>
        <p:grpSp>
          <p:nvGrpSpPr>
            <p:cNvPr id="8" name="Group 7">
              <a:extLst>
                <a:ext uri="{FF2B5EF4-FFF2-40B4-BE49-F238E27FC236}">
                  <a16:creationId xmlns:a16="http://schemas.microsoft.com/office/drawing/2014/main" id="{5BDAE175-4042-421A-824A-A1654F6B0E09}"/>
                </a:ext>
              </a:extLst>
            </p:cNvPr>
            <p:cNvGrpSpPr/>
            <p:nvPr/>
          </p:nvGrpSpPr>
          <p:grpSpPr>
            <a:xfrm>
              <a:off x="9599210" y="3250636"/>
              <a:ext cx="2160701" cy="2346596"/>
              <a:chOff x="3397568" y="3999970"/>
              <a:chExt cx="2160701" cy="2346596"/>
            </a:xfrm>
          </p:grpSpPr>
          <p:pic>
            <p:nvPicPr>
              <p:cNvPr id="22" name="Picture 21" descr="Picture of an hourglass representing analyzing data.">
                <a:extLst>
                  <a:ext uri="{FF2B5EF4-FFF2-40B4-BE49-F238E27FC236}">
                    <a16:creationId xmlns:a16="http://schemas.microsoft.com/office/drawing/2014/main" id="{F686174D-2D43-4153-B781-302DAE80B0A1}"/>
                  </a:ext>
                </a:extLst>
              </p:cNvPr>
              <p:cNvPicPr>
                <a:picLocks noChangeAspect="1"/>
              </p:cNvPicPr>
              <p:nvPr/>
            </p:nvPicPr>
            <p:blipFill>
              <a:blip r:embed="rId6"/>
              <a:stretch>
                <a:fillRect/>
              </a:stretch>
            </p:blipFill>
            <p:spPr>
              <a:xfrm>
                <a:off x="3646199" y="3999970"/>
                <a:ext cx="1663438" cy="1663438"/>
              </a:xfrm>
              <a:prstGeom prst="rect">
                <a:avLst/>
              </a:prstGeom>
            </p:spPr>
          </p:pic>
          <p:sp>
            <p:nvSpPr>
              <p:cNvPr id="24" name="TextBox 23">
                <a:extLst>
                  <a:ext uri="{FF2B5EF4-FFF2-40B4-BE49-F238E27FC236}">
                    <a16:creationId xmlns:a16="http://schemas.microsoft.com/office/drawing/2014/main" id="{7BFB20C3-82EF-4AD4-8E8B-E39D6752146C}"/>
                  </a:ext>
                </a:extLst>
              </p:cNvPr>
              <p:cNvSpPr txBox="1"/>
              <p:nvPr/>
            </p:nvSpPr>
            <p:spPr>
              <a:xfrm>
                <a:off x="3397568" y="5718702"/>
                <a:ext cx="2160701"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Analytics</a:t>
                </a:r>
              </a:p>
            </p:txBody>
          </p:sp>
        </p:grpSp>
      </p:grpSp>
      <p:sp>
        <p:nvSpPr>
          <p:cNvPr id="9" name="TextBox 8">
            <a:extLst>
              <a:ext uri="{FF2B5EF4-FFF2-40B4-BE49-F238E27FC236}">
                <a16:creationId xmlns:a16="http://schemas.microsoft.com/office/drawing/2014/main" id="{A3D8F8BF-C2E4-4D25-BBC4-AD21DF7ED1B5}"/>
              </a:ext>
            </a:extLst>
          </p:cNvPr>
          <p:cNvSpPr txBox="1"/>
          <p:nvPr/>
        </p:nvSpPr>
        <p:spPr>
          <a:xfrm>
            <a:off x="418643" y="1459942"/>
            <a:ext cx="11031484" cy="960263"/>
          </a:xfrm>
          <a:prstGeom prst="rect">
            <a:avLst/>
          </a:prstGeom>
          <a:noFill/>
        </p:spPr>
        <p:txBody>
          <a:bodyPr wrap="square" lIns="182880" tIns="146304" rIns="182880" bIns="146304" rtlCol="0">
            <a:spAutoFit/>
          </a:bodyPr>
          <a:lstStyle>
            <a:defPPr>
              <a:defRPr lang="en-US"/>
            </a:defPPr>
            <a:lvl1pPr algn="ctr">
              <a:lnSpc>
                <a:spcPct val="90000"/>
              </a:lnSpc>
              <a:spcAft>
                <a:spcPts val="600"/>
              </a:spcAft>
              <a:defRPr sz="2400">
                <a:gradFill>
                  <a:gsLst>
                    <a:gs pos="2917">
                      <a:schemeClr val="tx1"/>
                    </a:gs>
                    <a:gs pos="30000">
                      <a:schemeClr val="tx1"/>
                    </a:gs>
                  </a:gsLst>
                  <a:lin ang="5400000" scaled="0"/>
                </a:gradFill>
              </a:defRPr>
            </a:lvl1pPr>
          </a:lstStyle>
          <a:p>
            <a:pPr algn="l"/>
            <a:r>
              <a:rPr lang="en-US" dirty="0">
                <a:latin typeface="+mj-lt"/>
              </a:rPr>
              <a:t>Cloud Computing </a:t>
            </a:r>
            <a:r>
              <a:rPr lang="en-US" dirty="0"/>
              <a:t>is the delivery of computing services over the internet, enabling faster innovation, flexible resources, and economies of scale. </a:t>
            </a:r>
          </a:p>
        </p:txBody>
      </p:sp>
    </p:spTree>
    <p:extLst>
      <p:ext uri="{BB962C8B-B14F-4D97-AF65-F5344CB8AC3E}">
        <p14:creationId xmlns:p14="http://schemas.microsoft.com/office/powerpoint/2010/main" val="420292805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Public cloud</a:t>
            </a:r>
          </a:p>
        </p:txBody>
      </p:sp>
      <p:sp>
        <p:nvSpPr>
          <p:cNvPr id="6" name="Text Placeholder 5"/>
          <p:cNvSpPr>
            <a:spLocks noGrp="1"/>
          </p:cNvSpPr>
          <p:nvPr>
            <p:ph sz="quarter" idx="10"/>
          </p:nvPr>
        </p:nvSpPr>
        <p:spPr>
          <a:xfrm>
            <a:off x="418642" y="1456897"/>
            <a:ext cx="5394960" cy="4734629"/>
          </a:xfrm>
        </p:spPr>
        <p:txBody>
          <a:bodyPr wrap="square">
            <a:normAutofit/>
          </a:bodyPr>
          <a:lstStyle/>
          <a:p>
            <a:pPr marL="342900" indent="-342900">
              <a:buFont typeface="Arial" panose="020B0604020202020204" pitchFamily="34" charset="0"/>
              <a:buChar char="•"/>
            </a:pPr>
            <a:r>
              <a:rPr lang="en-US" dirty="0">
                <a:latin typeface="+mn-lt"/>
              </a:rPr>
              <a:t>Owned by cloud services or hosting provider.</a:t>
            </a:r>
          </a:p>
          <a:p>
            <a:endParaRPr lang="en-US" sz="900" dirty="0">
              <a:latin typeface="+mn-lt"/>
            </a:endParaRPr>
          </a:p>
          <a:p>
            <a:pPr marL="342900" indent="-342900">
              <a:buFont typeface="Arial" panose="020B0604020202020204" pitchFamily="34" charset="0"/>
              <a:buChar char="•"/>
            </a:pPr>
            <a:r>
              <a:rPr lang="en-US" dirty="0">
                <a:latin typeface="+mn-lt"/>
              </a:rPr>
              <a:t>Provides resources and services to multiple organizations and users.</a:t>
            </a:r>
          </a:p>
          <a:p>
            <a:endParaRPr lang="en-US" sz="1000" dirty="0">
              <a:latin typeface="+mn-lt"/>
            </a:endParaRPr>
          </a:p>
          <a:p>
            <a:pPr marL="342900" indent="-342900">
              <a:buFont typeface="Arial" panose="020B0604020202020204" pitchFamily="34" charset="0"/>
              <a:buChar char="•"/>
            </a:pPr>
            <a:r>
              <a:rPr lang="en-US" dirty="0">
                <a:latin typeface="+mn-lt"/>
              </a:rPr>
              <a:t>Accessed via secure network connection (typically over the internet).</a:t>
            </a:r>
          </a:p>
        </p:txBody>
      </p:sp>
      <p:pic>
        <p:nvPicPr>
          <p:cNvPr id="5" name="Picture 4" descr="Multiple hands hold data up to servers in the clouds.">
            <a:extLst>
              <a:ext uri="{FF2B5EF4-FFF2-40B4-BE49-F238E27FC236}">
                <a16:creationId xmlns:a16="http://schemas.microsoft.com/office/drawing/2014/main" id="{24C1C11F-6E6D-4250-8043-EA724A676D1B}"/>
              </a:ext>
              <a:ext uri="{C183D7F6-B498-43B3-948B-1728B52AA6E4}">
                <adec:decorative xmlns:adec="http://schemas.microsoft.com/office/drawing/2017/decorative" val="0"/>
              </a:ext>
            </a:extLst>
          </p:cNvPr>
          <p:cNvPicPr>
            <a:picLocks noChangeAspect="1"/>
          </p:cNvPicPr>
          <p:nvPr/>
        </p:nvPicPr>
        <p:blipFill rotWithShape="1">
          <a:blip r:embed="rId3">
            <a:extLst>
              <a:ext uri="{28A0092B-C50C-407E-A947-70E740481C1C}">
                <a14:useLocalDpi xmlns:a14="http://schemas.microsoft.com/office/drawing/2010/main" val="0"/>
              </a:ext>
            </a:extLst>
          </a:blip>
          <a:srcRect b="-2"/>
          <a:stretch/>
        </p:blipFill>
        <p:spPr>
          <a:xfrm>
            <a:off x="6428181" y="1860326"/>
            <a:ext cx="5394960" cy="3137348"/>
          </a:xfrm>
          <a:prstGeom prst="rect">
            <a:avLst/>
          </a:prstGeom>
          <a:noFill/>
        </p:spPr>
      </p:pic>
    </p:spTree>
    <p:extLst>
      <p:ext uri="{BB962C8B-B14F-4D97-AF65-F5344CB8AC3E}">
        <p14:creationId xmlns:p14="http://schemas.microsoft.com/office/powerpoint/2010/main" val="30964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Private cloud</a:t>
            </a:r>
          </a:p>
        </p:txBody>
      </p:sp>
      <p:pic>
        <p:nvPicPr>
          <p:cNvPr id="4" name="Picture 3">
            <a:extLst>
              <a:ext uri="{FF2B5EF4-FFF2-40B4-BE49-F238E27FC236}">
                <a16:creationId xmlns:a16="http://schemas.microsoft.com/office/drawing/2014/main" id="{407021BB-6482-4966-80A5-EE898A7BD15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8987" y="699222"/>
            <a:ext cx="2580372" cy="4734629"/>
          </a:xfrm>
          <a:prstGeom prst="rect">
            <a:avLst/>
          </a:prstGeom>
          <a:noFill/>
        </p:spPr>
      </p:pic>
      <p:sp>
        <p:nvSpPr>
          <p:cNvPr id="6" name="Text Placeholder 5"/>
          <p:cNvSpPr>
            <a:spLocks noGrp="1"/>
          </p:cNvSpPr>
          <p:nvPr>
            <p:ph sz="quarter" idx="12"/>
          </p:nvPr>
        </p:nvSpPr>
        <p:spPr>
          <a:xfrm>
            <a:off x="307744" y="1682877"/>
            <a:ext cx="5394960" cy="4734629"/>
          </a:xfrm>
        </p:spPr>
        <p:txBody>
          <a:bodyPr wrap="square">
            <a:normAutofit/>
          </a:bodyPr>
          <a:lstStyle/>
          <a:p>
            <a:pPr marL="342900" indent="-342900">
              <a:buFont typeface="Arial" panose="020B0604020202020204" pitchFamily="34" charset="0"/>
              <a:buChar char="•"/>
            </a:pPr>
            <a:r>
              <a:rPr lang="en-US" dirty="0">
                <a:latin typeface="+mn-lt"/>
              </a:rPr>
              <a:t>Organizations create a cloud environment in their datacenter.</a:t>
            </a:r>
          </a:p>
          <a:p>
            <a:pPr marL="342900" indent="-342900">
              <a:buFont typeface="Arial" panose="020B0604020202020204" pitchFamily="34" charset="0"/>
              <a:buChar char="•"/>
            </a:pPr>
            <a:endParaRPr lang="en-US" sz="1000" dirty="0">
              <a:latin typeface="+mn-lt"/>
            </a:endParaRPr>
          </a:p>
          <a:p>
            <a:pPr marL="342900" indent="-342900">
              <a:buFont typeface="Arial" panose="020B0604020202020204" pitchFamily="34" charset="0"/>
              <a:buChar char="•"/>
            </a:pPr>
            <a:r>
              <a:rPr lang="en-US" dirty="0">
                <a:latin typeface="+mn-lt"/>
              </a:rPr>
              <a:t>Organization is responsible for operating the services they provide.</a:t>
            </a:r>
          </a:p>
          <a:p>
            <a:endParaRPr lang="en-US" sz="1000" dirty="0">
              <a:latin typeface="+mn-lt"/>
            </a:endParaRPr>
          </a:p>
          <a:p>
            <a:pPr marL="342900" indent="-342900">
              <a:buFont typeface="Arial" panose="020B0604020202020204" pitchFamily="34" charset="0"/>
              <a:buChar char="•"/>
            </a:pPr>
            <a:r>
              <a:rPr lang="en-US" dirty="0">
                <a:latin typeface="+mn-lt"/>
              </a:rPr>
              <a:t>Does not provide access to users outside of the organization. </a:t>
            </a:r>
          </a:p>
        </p:txBody>
      </p:sp>
    </p:spTree>
    <p:extLst>
      <p:ext uri="{BB962C8B-B14F-4D97-AF65-F5344CB8AC3E}">
        <p14:creationId xmlns:p14="http://schemas.microsoft.com/office/powerpoint/2010/main" val="2348823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rgbClr val="303030"/>
                </a:solidFill>
                <a:latin typeface="Segoe UI Semibold (Headings)"/>
              </a:rPr>
              <a:t>Hybrid cloud</a:t>
            </a:r>
            <a:endParaRPr lang="en-US" dirty="0"/>
          </a:p>
        </p:txBody>
      </p:sp>
      <p:pic>
        <p:nvPicPr>
          <p:cNvPr id="5" name="Picture 4" descr="The public cloud image and private cloud image are connected with a plus sign, demonstrating that a hybrid cloud is a combination of the two.">
            <a:extLst>
              <a:ext uri="{FF2B5EF4-FFF2-40B4-BE49-F238E27FC236}">
                <a16:creationId xmlns:a16="http://schemas.microsoft.com/office/drawing/2014/main" id="{14976C97-24C8-4AD8-BD44-300CAFDDB0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2916" y="538900"/>
            <a:ext cx="7517223" cy="3984128"/>
          </a:xfrm>
          <a:prstGeom prst="rect">
            <a:avLst/>
          </a:prstGeom>
        </p:spPr>
      </p:pic>
      <p:sp>
        <p:nvSpPr>
          <p:cNvPr id="6" name="Text Placeholder 5"/>
          <p:cNvSpPr>
            <a:spLocks noGrp="1"/>
          </p:cNvSpPr>
          <p:nvPr>
            <p:ph sz="quarter" idx="10"/>
          </p:nvPr>
        </p:nvSpPr>
        <p:spPr>
          <a:xfrm>
            <a:off x="285661" y="4488577"/>
            <a:ext cx="11340811" cy="923330"/>
          </a:xfrm>
        </p:spPr>
        <p:txBody>
          <a:bodyPr vert="horz" wrap="square" lIns="0" tIns="91440" rIns="146304" bIns="91440" rtlCol="0" anchor="t">
            <a:spAutoFit/>
          </a:bodyPr>
          <a:lstStyle/>
          <a:p>
            <a:pPr algn="ctr"/>
            <a:r>
              <a:rPr lang="en-US" dirty="0">
                <a:latin typeface="+mn-lt"/>
              </a:rPr>
              <a:t>Combines </a:t>
            </a:r>
            <a:r>
              <a:rPr lang="en-US" b="1" dirty="0">
                <a:latin typeface="+mn-lt"/>
              </a:rPr>
              <a:t>Public</a:t>
            </a:r>
            <a:r>
              <a:rPr lang="en-US" dirty="0">
                <a:latin typeface="+mn-lt"/>
              </a:rPr>
              <a:t> and </a:t>
            </a:r>
            <a:r>
              <a:rPr lang="en-US" b="1" dirty="0">
                <a:latin typeface="+mn-lt"/>
              </a:rPr>
              <a:t>Private</a:t>
            </a:r>
            <a:r>
              <a:rPr lang="en-US" dirty="0">
                <a:latin typeface="+mn-lt"/>
              </a:rPr>
              <a:t> clouds to allow applications to run in the</a:t>
            </a:r>
            <a:r>
              <a:rPr lang="en-US" dirty="0"/>
              <a:t> </a:t>
            </a:r>
            <a:r>
              <a:rPr lang="en-US" dirty="0">
                <a:latin typeface="+mn-lt"/>
              </a:rPr>
              <a:t> </a:t>
            </a:r>
            <a:br>
              <a:rPr lang="en-US" dirty="0"/>
            </a:br>
            <a:r>
              <a:rPr lang="en-US" dirty="0">
                <a:latin typeface="+mn-lt"/>
              </a:rPr>
              <a:t>most appropriate location.</a:t>
            </a:r>
          </a:p>
        </p:txBody>
      </p:sp>
    </p:spTree>
    <p:extLst>
      <p:ext uri="{BB962C8B-B14F-4D97-AF65-F5344CB8AC3E}">
        <p14:creationId xmlns:p14="http://schemas.microsoft.com/office/powerpoint/2010/main" val="3382167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Cloud model comparison</a:t>
            </a:r>
          </a:p>
        </p:txBody>
      </p:sp>
      <p:graphicFrame>
        <p:nvGraphicFramePr>
          <p:cNvPr id="2" name="Diagram 1" descr="Summary of the public, private, and hybrid cloud as described in the student materials. ">
            <a:extLst>
              <a:ext uri="{FF2B5EF4-FFF2-40B4-BE49-F238E27FC236}">
                <a16:creationId xmlns:a16="http://schemas.microsoft.com/office/drawing/2014/main" id="{2024A0FD-B1AE-41C3-946B-BCE59193A2AF}"/>
              </a:ext>
            </a:extLst>
          </p:cNvPr>
          <p:cNvGraphicFramePr/>
          <p:nvPr>
            <p:extLst>
              <p:ext uri="{D42A27DB-BD31-4B8C-83A1-F6EECF244321}">
                <p14:modId xmlns:p14="http://schemas.microsoft.com/office/powerpoint/2010/main" val="252999805"/>
              </p:ext>
            </p:extLst>
          </p:nvPr>
        </p:nvGraphicFramePr>
        <p:xfrm>
          <a:off x="419100" y="1457325"/>
          <a:ext cx="11341100" cy="4029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81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644" y="2526646"/>
            <a:ext cx="9189910" cy="1784048"/>
          </a:xfrm>
        </p:spPr>
        <p:txBody>
          <a:bodyPr wrap="square" anchor="ctr">
            <a:normAutofit/>
          </a:bodyPr>
          <a:lstStyle/>
          <a:p>
            <a:r>
              <a:rPr lang="en-US" dirty="0">
                <a:cs typeface="Segoe UI"/>
              </a:rPr>
              <a:t>Cloud benefits and considerations</a:t>
            </a:r>
          </a:p>
        </p:txBody>
      </p:sp>
      <p:pic>
        <p:nvPicPr>
          <p:cNvPr id="3" name="Graphic 2" descr="Cloud Computing">
            <a:extLst>
              <a:ext uri="{FF2B5EF4-FFF2-40B4-BE49-F238E27FC236}">
                <a16:creationId xmlns:a16="http://schemas.microsoft.com/office/drawing/2014/main" id="{1B300504-8BEE-4A63-A55C-0F9B8DCCA2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01471" y="2729948"/>
            <a:ext cx="1398104" cy="1398104"/>
          </a:xfrm>
          <a:prstGeom prst="rect">
            <a:avLst/>
          </a:prstGeom>
        </p:spPr>
      </p:pic>
    </p:spTree>
    <p:extLst>
      <p:ext uri="{BB962C8B-B14F-4D97-AF65-F5344CB8AC3E}">
        <p14:creationId xmlns:p14="http://schemas.microsoft.com/office/powerpoint/2010/main" val="333920350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FFDB-4B49-400E-8051-5ADF2E1D9AC9}"/>
              </a:ext>
            </a:extLst>
          </p:cNvPr>
          <p:cNvSpPr>
            <a:spLocks noGrp="1"/>
          </p:cNvSpPr>
          <p:nvPr>
            <p:ph type="title"/>
          </p:nvPr>
        </p:nvSpPr>
        <p:spPr/>
        <p:txBody>
          <a:bodyPr/>
          <a:lstStyle/>
          <a:p>
            <a:r>
              <a:rPr lang="en-US" dirty="0">
                <a:cs typeface="Segoe UI"/>
              </a:rPr>
              <a:t>Cloud Benefits - Objective Domain</a:t>
            </a:r>
            <a:endParaRPr lang="en-US" dirty="0"/>
          </a:p>
        </p:txBody>
      </p:sp>
      <p:sp>
        <p:nvSpPr>
          <p:cNvPr id="3" name="Text Placeholder 2">
            <a:extLst>
              <a:ext uri="{FF2B5EF4-FFF2-40B4-BE49-F238E27FC236}">
                <a16:creationId xmlns:a16="http://schemas.microsoft.com/office/drawing/2014/main" id="{C8E738D9-FBD4-4D55-8B7E-615088B02517}"/>
              </a:ext>
            </a:extLst>
          </p:cNvPr>
          <p:cNvSpPr>
            <a:spLocks noGrp="1"/>
          </p:cNvSpPr>
          <p:nvPr>
            <p:ph sz="quarter" idx="10"/>
          </p:nvPr>
        </p:nvSpPr>
        <p:spPr>
          <a:xfrm>
            <a:off x="419100" y="1446957"/>
            <a:ext cx="11340811" cy="2287806"/>
          </a:xfrm>
        </p:spPr>
        <p:txBody>
          <a:bodyPr vert="horz" wrap="square" lIns="0" tIns="91440" rIns="146304" bIns="91440" rtlCol="0" anchor="t">
            <a:spAutoFit/>
          </a:bodyPr>
          <a:lstStyle/>
          <a:p>
            <a:pPr marL="342900" indent="-342900">
              <a:buFont typeface="Arial" panose="05000000000000000000" pitchFamily="2" charset="2"/>
              <a:buChar char="•"/>
            </a:pPr>
            <a:r>
              <a:rPr lang="en-US" dirty="0">
                <a:latin typeface="+mn-lt"/>
              </a:rPr>
              <a:t>Identify the benefits of cloud computing such as High Availability, Scalability, Elasticity, Agility, and Disaster Recovery. </a:t>
            </a:r>
            <a:endParaRPr lang="en-US" dirty="0">
              <a:latin typeface="+mn-lt"/>
              <a:cs typeface="Segoe UI"/>
            </a:endParaRPr>
          </a:p>
          <a:p>
            <a:pPr marL="342900" indent="-342900">
              <a:buFont typeface="Arial" panose="020B0604020202020204" pitchFamily="34" charset="0"/>
              <a:buChar char="•"/>
            </a:pPr>
            <a:r>
              <a:rPr lang="en-US" dirty="0">
                <a:latin typeface="+mn-lt"/>
              </a:rPr>
              <a:t>Identify the differences between Capital Expenditure (</a:t>
            </a:r>
            <a:r>
              <a:rPr lang="en-US" dirty="0" err="1">
                <a:latin typeface="+mn-lt"/>
              </a:rPr>
              <a:t>CapEx</a:t>
            </a:r>
            <a:r>
              <a:rPr lang="en-US" dirty="0">
                <a:latin typeface="+mn-lt"/>
              </a:rPr>
              <a:t>) and Operational Expenditure (</a:t>
            </a:r>
            <a:r>
              <a:rPr lang="en-US" dirty="0" err="1">
                <a:latin typeface="+mn-lt"/>
              </a:rPr>
              <a:t>OpEx</a:t>
            </a:r>
            <a:r>
              <a:rPr lang="en-US" dirty="0">
                <a:latin typeface="+mn-lt"/>
              </a:rPr>
              <a:t>). </a:t>
            </a:r>
            <a:endParaRPr lang="en-US" dirty="0">
              <a:latin typeface="+mn-lt"/>
              <a:cs typeface="Segoe UI"/>
            </a:endParaRPr>
          </a:p>
          <a:p>
            <a:pPr marL="342900" indent="-342900">
              <a:buFont typeface="Arial" panose="020B0604020202020204" pitchFamily="34" charset="0"/>
              <a:buChar char="•"/>
            </a:pPr>
            <a:r>
              <a:rPr lang="en-US" dirty="0">
                <a:latin typeface="+mn-lt"/>
              </a:rPr>
              <a:t>Describe the consumption-based model. </a:t>
            </a:r>
          </a:p>
        </p:txBody>
      </p:sp>
    </p:spTree>
    <p:extLst>
      <p:ext uri="{BB962C8B-B14F-4D97-AF65-F5344CB8AC3E}">
        <p14:creationId xmlns:p14="http://schemas.microsoft.com/office/powerpoint/2010/main" val="30962739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51252"/>
            <a:ext cx="11341268" cy="680196"/>
          </a:xfrm>
        </p:spPr>
        <p:txBody>
          <a:bodyPr/>
          <a:lstStyle/>
          <a:p>
            <a:r>
              <a:rPr lang="en-US" dirty="0">
                <a:cs typeface="Segoe UI"/>
              </a:rPr>
              <a:t>Cloud Benefits</a:t>
            </a:r>
            <a:endParaRPr lang="en-US" dirty="0"/>
          </a:p>
        </p:txBody>
      </p:sp>
      <p:sp>
        <p:nvSpPr>
          <p:cNvPr id="3" name="Text Placeholder 2">
            <a:extLst>
              <a:ext uri="{FF2B5EF4-FFF2-40B4-BE49-F238E27FC236}">
                <a16:creationId xmlns:a16="http://schemas.microsoft.com/office/drawing/2014/main" id="{FB2D1BBD-3117-468D-8157-3FD640AC7FAE}"/>
              </a:ext>
            </a:extLst>
          </p:cNvPr>
          <p:cNvSpPr>
            <a:spLocks noGrp="1"/>
          </p:cNvSpPr>
          <p:nvPr>
            <p:ph type="body" sz="quarter" idx="24"/>
          </p:nvPr>
        </p:nvSpPr>
        <p:spPr>
          <a:xfrm>
            <a:off x="418642" y="1298300"/>
            <a:ext cx="5486400" cy="685800"/>
          </a:xfrm>
          <a:solidFill>
            <a:srgbClr val="243A5E"/>
          </a:solidFill>
        </p:spPr>
        <p:txBody>
          <a:bodyPr vert="horz" wrap="square" lIns="91440" tIns="91440" rIns="91440" bIns="91440" rtlCol="0" anchor="ctr">
            <a:noAutofit/>
          </a:bodyPr>
          <a:lstStyle/>
          <a:p>
            <a:pPr algn="ctr"/>
            <a:r>
              <a:rPr lang="en-US" sz="2400" b="0" dirty="0">
                <a:gradFill>
                  <a:gsLst>
                    <a:gs pos="0">
                      <a:srgbClr val="FFFFFF"/>
                    </a:gs>
                    <a:gs pos="100000">
                      <a:srgbClr val="FFFFFF"/>
                    </a:gs>
                  </a:gsLst>
                  <a:lin ang="5400000" scaled="0"/>
                </a:gradFill>
                <a:cs typeface="Segoe UI" pitchFamily="34" charset="0"/>
              </a:rPr>
              <a:t>High availability</a:t>
            </a:r>
          </a:p>
        </p:txBody>
      </p:sp>
      <p:sp>
        <p:nvSpPr>
          <p:cNvPr id="2" name="Text Placeholder 1">
            <a:extLst>
              <a:ext uri="{FF2B5EF4-FFF2-40B4-BE49-F238E27FC236}">
                <a16:creationId xmlns:a16="http://schemas.microsoft.com/office/drawing/2014/main" id="{260D676F-BDC4-4C29-9870-16A33E10CCA4}"/>
              </a:ext>
            </a:extLst>
          </p:cNvPr>
          <p:cNvSpPr>
            <a:spLocks noGrp="1"/>
          </p:cNvSpPr>
          <p:nvPr>
            <p:ph type="body" sz="quarter" idx="12"/>
          </p:nvPr>
        </p:nvSpPr>
        <p:spPr>
          <a:xfrm>
            <a:off x="418641" y="2085082"/>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cs typeface="Segoe UI"/>
              </a:rPr>
              <a:t>Scalability</a:t>
            </a:r>
          </a:p>
        </p:txBody>
      </p:sp>
      <p:sp>
        <p:nvSpPr>
          <p:cNvPr id="16" name="Text Placeholder 15">
            <a:extLst>
              <a:ext uri="{FF2B5EF4-FFF2-40B4-BE49-F238E27FC236}">
                <a16:creationId xmlns:a16="http://schemas.microsoft.com/office/drawing/2014/main" id="{742F2DD6-313D-4AF0-9700-F9CD21FBBA22}"/>
              </a:ext>
            </a:extLst>
          </p:cNvPr>
          <p:cNvSpPr>
            <a:spLocks noGrp="1"/>
          </p:cNvSpPr>
          <p:nvPr>
            <p:ph type="body" sz="quarter" idx="28"/>
          </p:nvPr>
        </p:nvSpPr>
        <p:spPr>
          <a:xfrm>
            <a:off x="418641" y="2871864"/>
            <a:ext cx="5486400" cy="685800"/>
          </a:xfrm>
          <a:solidFill>
            <a:srgbClr val="243A5E"/>
          </a:solidFill>
        </p:spPr>
        <p:txBody>
          <a:bodyPr vert="horz" wrap="square" lIns="91440" tIns="91440" rIns="91440" bIns="91440" rtlCol="0" anchor="ctr">
            <a:noAutofit/>
          </a:bodyPr>
          <a:lstStyle/>
          <a:p>
            <a:pPr algn="ctr">
              <a:spcBef>
                <a:spcPts val="0"/>
              </a:spcBef>
            </a:pPr>
            <a:r>
              <a:rPr lang="en-US" sz="2400" dirty="0">
                <a:gradFill>
                  <a:gsLst>
                    <a:gs pos="0">
                      <a:srgbClr val="FFFFFF"/>
                    </a:gs>
                    <a:gs pos="100000">
                      <a:srgbClr val="FFFFFF"/>
                    </a:gs>
                  </a:gsLst>
                  <a:lin ang="5400000" scaled="0"/>
                </a:gradFill>
                <a:latin typeface="+mj-lt"/>
                <a:ea typeface="Segoe UI" pitchFamily="34" charset="0"/>
                <a:cs typeface="Segoe UI" pitchFamily="34" charset="0"/>
              </a:rPr>
              <a:t>Global reach</a:t>
            </a:r>
          </a:p>
        </p:txBody>
      </p:sp>
      <p:sp>
        <p:nvSpPr>
          <p:cNvPr id="19" name="Text Placeholder 18">
            <a:extLst>
              <a:ext uri="{FF2B5EF4-FFF2-40B4-BE49-F238E27FC236}">
                <a16:creationId xmlns:a16="http://schemas.microsoft.com/office/drawing/2014/main" id="{63CB2204-4118-485A-A145-61C2E361D2F5}"/>
              </a:ext>
            </a:extLst>
          </p:cNvPr>
          <p:cNvSpPr>
            <a:spLocks noGrp="1"/>
          </p:cNvSpPr>
          <p:nvPr>
            <p:ph type="body" sz="quarter" idx="31"/>
          </p:nvPr>
        </p:nvSpPr>
        <p:spPr>
          <a:xfrm>
            <a:off x="418641" y="3658645"/>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ea typeface="Segoe UI" pitchFamily="34" charset="0"/>
                <a:cs typeface="Segoe UI" pitchFamily="34" charset="0"/>
              </a:rPr>
              <a:t>Agility</a:t>
            </a:r>
            <a:endParaRPr lang="en-US" sz="2400" b="1" dirty="0">
              <a:gradFill>
                <a:gsLst>
                  <a:gs pos="0">
                    <a:srgbClr val="FFFFFF"/>
                  </a:gs>
                  <a:gs pos="100000">
                    <a:srgbClr val="FFFFFF"/>
                  </a:gs>
                </a:gsLst>
                <a:lin ang="5400000" scaled="0"/>
              </a:gradFill>
              <a:latin typeface="+mj-lt"/>
              <a:cs typeface="Segoe UI" pitchFamily="34" charset="0"/>
            </a:endParaRPr>
          </a:p>
        </p:txBody>
      </p:sp>
      <p:sp>
        <p:nvSpPr>
          <p:cNvPr id="14" name="Rectangle 13">
            <a:extLst>
              <a:ext uri="{FF2B5EF4-FFF2-40B4-BE49-F238E27FC236}">
                <a16:creationId xmlns:a16="http://schemas.microsoft.com/office/drawing/2014/main" id="{6C80AE8A-C79A-4AA1-ACB7-18760C171E71}"/>
              </a:ext>
            </a:extLst>
          </p:cNvPr>
          <p:cNvSpPr/>
          <p:nvPr/>
        </p:nvSpPr>
        <p:spPr bwMode="auto">
          <a:xfrm>
            <a:off x="418641"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Disaster recovery</a:t>
            </a:r>
          </a:p>
        </p:txBody>
      </p:sp>
      <p:sp>
        <p:nvSpPr>
          <p:cNvPr id="5" name="Text Placeholder 4">
            <a:extLst>
              <a:ext uri="{FF2B5EF4-FFF2-40B4-BE49-F238E27FC236}">
                <a16:creationId xmlns:a16="http://schemas.microsoft.com/office/drawing/2014/main" id="{4495B75E-5607-4348-89BE-0E931929D72C}"/>
              </a:ext>
            </a:extLst>
          </p:cNvPr>
          <p:cNvSpPr>
            <a:spLocks noGrp="1"/>
          </p:cNvSpPr>
          <p:nvPr>
            <p:ph type="body" sz="quarter" idx="26"/>
          </p:nvPr>
        </p:nvSpPr>
        <p:spPr>
          <a:xfrm>
            <a:off x="6195890" y="1298299"/>
            <a:ext cx="5486400" cy="685800"/>
          </a:xfrm>
        </p:spPr>
        <p:txBody>
          <a:bodyPr/>
          <a:lstStyle/>
          <a:p>
            <a:pPr algn="ctr"/>
            <a:r>
              <a:rPr lang="en-US" sz="2400" b="0" dirty="0">
                <a:gradFill>
                  <a:gsLst>
                    <a:gs pos="0">
                      <a:srgbClr val="FFFFFF"/>
                    </a:gs>
                    <a:gs pos="100000">
                      <a:srgbClr val="FFFFFF"/>
                    </a:gs>
                  </a:gsLst>
                  <a:lin ang="5400000" scaled="0"/>
                </a:gradFill>
                <a:ea typeface="Segoe UI" pitchFamily="34" charset="0"/>
                <a:cs typeface="Segoe UI"/>
              </a:rPr>
              <a:t>Fault</a:t>
            </a:r>
            <a:r>
              <a:rPr lang="en-US" sz="2400" dirty="0">
                <a:gradFill>
                  <a:gsLst>
                    <a:gs pos="0">
                      <a:srgbClr val="FFFFFF"/>
                    </a:gs>
                    <a:gs pos="100000">
                      <a:srgbClr val="FFFFFF"/>
                    </a:gs>
                  </a:gsLst>
                  <a:lin ang="5400000" scaled="0"/>
                </a:gradFill>
                <a:ea typeface="Segoe UI" pitchFamily="34" charset="0"/>
                <a:cs typeface="Segoe UI"/>
              </a:rPr>
              <a:t> </a:t>
            </a:r>
            <a:r>
              <a:rPr lang="en-US" sz="2400" b="0" dirty="0">
                <a:gradFill>
                  <a:gsLst>
                    <a:gs pos="0">
                      <a:srgbClr val="FFFFFF"/>
                    </a:gs>
                    <a:gs pos="100000">
                      <a:srgbClr val="FFFFFF"/>
                    </a:gs>
                  </a:gsLst>
                  <a:lin ang="5400000" scaled="0"/>
                </a:gradFill>
                <a:ea typeface="Segoe UI" pitchFamily="34" charset="0"/>
                <a:cs typeface="Segoe UI"/>
              </a:rPr>
              <a:t>tolerance</a:t>
            </a:r>
          </a:p>
        </p:txBody>
      </p:sp>
      <p:sp>
        <p:nvSpPr>
          <p:cNvPr id="6" name="Text Placeholder 5">
            <a:extLst>
              <a:ext uri="{FF2B5EF4-FFF2-40B4-BE49-F238E27FC236}">
                <a16:creationId xmlns:a16="http://schemas.microsoft.com/office/drawing/2014/main" id="{99B9E056-3B4A-46B7-893A-0BBA6F3C98F8}"/>
              </a:ext>
            </a:extLst>
          </p:cNvPr>
          <p:cNvSpPr>
            <a:spLocks noGrp="1"/>
          </p:cNvSpPr>
          <p:nvPr>
            <p:ph type="body" sz="quarter" idx="27"/>
          </p:nvPr>
        </p:nvSpPr>
        <p:spPr>
          <a:xfrm>
            <a:off x="6195890" y="2085082"/>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Elasticity</a:t>
            </a:r>
          </a:p>
        </p:txBody>
      </p:sp>
      <p:sp>
        <p:nvSpPr>
          <p:cNvPr id="18" name="Text Placeholder 17">
            <a:extLst>
              <a:ext uri="{FF2B5EF4-FFF2-40B4-BE49-F238E27FC236}">
                <a16:creationId xmlns:a16="http://schemas.microsoft.com/office/drawing/2014/main" id="{B87F91B9-98D2-4EFC-9EC8-C3EE57A1A31B}"/>
              </a:ext>
            </a:extLst>
          </p:cNvPr>
          <p:cNvSpPr>
            <a:spLocks noGrp="1"/>
          </p:cNvSpPr>
          <p:nvPr>
            <p:ph type="body" sz="quarter" idx="30"/>
          </p:nvPr>
        </p:nvSpPr>
        <p:spPr>
          <a:xfrm>
            <a:off x="6195890" y="2871864"/>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Customer latency capabilities</a:t>
            </a:r>
          </a:p>
        </p:txBody>
      </p:sp>
      <p:sp>
        <p:nvSpPr>
          <p:cNvPr id="20" name="Text Placeholder 19">
            <a:extLst>
              <a:ext uri="{FF2B5EF4-FFF2-40B4-BE49-F238E27FC236}">
                <a16:creationId xmlns:a16="http://schemas.microsoft.com/office/drawing/2014/main" id="{4F327ABA-AB08-4DE4-8508-125ECC7CE916}"/>
              </a:ext>
            </a:extLst>
          </p:cNvPr>
          <p:cNvSpPr>
            <a:spLocks noGrp="1"/>
          </p:cNvSpPr>
          <p:nvPr>
            <p:ph type="body" sz="quarter" idx="33"/>
          </p:nvPr>
        </p:nvSpPr>
        <p:spPr>
          <a:xfrm>
            <a:off x="6195890" y="3658645"/>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Predictive cost considerations</a:t>
            </a:r>
          </a:p>
        </p:txBody>
      </p:sp>
      <p:sp>
        <p:nvSpPr>
          <p:cNvPr id="15" name="Rectangle 14">
            <a:extLst>
              <a:ext uri="{FF2B5EF4-FFF2-40B4-BE49-F238E27FC236}">
                <a16:creationId xmlns:a16="http://schemas.microsoft.com/office/drawing/2014/main" id="{9211555F-A002-465A-BAFF-7A1A1DC365F7}"/>
              </a:ext>
            </a:extLst>
          </p:cNvPr>
          <p:cNvSpPr/>
          <p:nvPr/>
        </p:nvSpPr>
        <p:spPr bwMode="auto">
          <a:xfrm>
            <a:off x="6195890"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Security</a:t>
            </a:r>
          </a:p>
        </p:txBody>
      </p:sp>
    </p:spTree>
    <p:extLst>
      <p:ext uri="{BB962C8B-B14F-4D97-AF65-F5344CB8AC3E}">
        <p14:creationId xmlns:p14="http://schemas.microsoft.com/office/powerpoint/2010/main" val="1793706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57608"/>
            <a:ext cx="11341268" cy="680196"/>
          </a:xfrm>
        </p:spPr>
        <p:txBody>
          <a:bodyPr/>
          <a:lstStyle/>
          <a:p>
            <a:r>
              <a:rPr lang="en-US" dirty="0"/>
              <a:t>Compare </a:t>
            </a:r>
            <a:r>
              <a:rPr lang="en-US" dirty="0" err="1"/>
              <a:t>CapEx</a:t>
            </a:r>
            <a:r>
              <a:rPr lang="en-US" dirty="0"/>
              <a:t> vs. </a:t>
            </a:r>
            <a:r>
              <a:rPr lang="en-US" dirty="0" err="1"/>
              <a:t>OpEx</a:t>
            </a:r>
            <a:endParaRPr lang="en-US" dirty="0"/>
          </a:p>
        </p:txBody>
      </p:sp>
      <p:sp>
        <p:nvSpPr>
          <p:cNvPr id="13" name="Text Placeholder 5">
            <a:extLst>
              <a:ext uri="{FF2B5EF4-FFF2-40B4-BE49-F238E27FC236}">
                <a16:creationId xmlns:a16="http://schemas.microsoft.com/office/drawing/2014/main" id="{BD916D7D-E004-4AC2-A5EB-C908C1B5F98E}"/>
              </a:ext>
            </a:extLst>
          </p:cNvPr>
          <p:cNvSpPr txBox="1">
            <a:spLocks/>
          </p:cNvSpPr>
          <p:nvPr/>
        </p:nvSpPr>
        <p:spPr>
          <a:xfrm>
            <a:off x="418022" y="1065292"/>
            <a:ext cx="9217224" cy="1255728"/>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i="0" dirty="0">
                <a:solidFill>
                  <a:srgbClr val="171717"/>
                </a:solidFill>
                <a:effectLst/>
                <a:latin typeface="+mj-lt"/>
              </a:rPr>
              <a:t>Capital Expenditure (</a:t>
            </a:r>
            <a:r>
              <a:rPr lang="en-US" sz="2400" b="1" i="0" dirty="0" err="1">
                <a:solidFill>
                  <a:srgbClr val="171717"/>
                </a:solidFill>
                <a:effectLst/>
                <a:latin typeface="+mj-lt"/>
              </a:rPr>
              <a:t>CapEx</a:t>
            </a:r>
            <a:r>
              <a:rPr lang="en-US" sz="2400" b="1" i="0" dirty="0">
                <a:solidFill>
                  <a:srgbClr val="171717"/>
                </a:solidFill>
                <a:effectLst/>
                <a:latin typeface="+mj-lt"/>
              </a:rPr>
              <a:t>)</a:t>
            </a:r>
            <a:endParaRPr lang="en-US" sz="2400" b="0" i="0" dirty="0">
              <a:solidFill>
                <a:srgbClr val="171717"/>
              </a:solidFill>
              <a:effectLst/>
              <a:latin typeface="+mj-lt"/>
            </a:endParaRPr>
          </a:p>
          <a:p>
            <a:r>
              <a:rPr lang="en-US" sz="2400" b="0" i="0" dirty="0">
                <a:solidFill>
                  <a:srgbClr val="171717"/>
                </a:solidFill>
                <a:effectLst/>
                <a:latin typeface="+mn-lt"/>
              </a:rPr>
              <a:t>The up-front spending of money on physical infrastructure.</a:t>
            </a:r>
          </a:p>
          <a:p>
            <a:r>
              <a:rPr lang="en-US" sz="2400" dirty="0">
                <a:solidFill>
                  <a:srgbClr val="171717"/>
                </a:solidFill>
                <a:latin typeface="+mn-lt"/>
              </a:rPr>
              <a:t>C</a:t>
            </a:r>
            <a:r>
              <a:rPr lang="en-US" sz="2400" b="0" i="0" dirty="0">
                <a:solidFill>
                  <a:srgbClr val="171717"/>
                </a:solidFill>
                <a:effectLst/>
                <a:latin typeface="+mn-lt"/>
              </a:rPr>
              <a:t>osts from </a:t>
            </a:r>
            <a:r>
              <a:rPr lang="en-US" sz="2400" b="0" i="0" dirty="0" err="1">
                <a:solidFill>
                  <a:srgbClr val="171717"/>
                </a:solidFill>
                <a:effectLst/>
                <a:latin typeface="+mn-lt"/>
              </a:rPr>
              <a:t>CapEx</a:t>
            </a:r>
            <a:r>
              <a:rPr lang="en-US" sz="2400" b="0" i="0" dirty="0">
                <a:solidFill>
                  <a:srgbClr val="171717"/>
                </a:solidFill>
                <a:effectLst/>
                <a:latin typeface="+mn-lt"/>
              </a:rPr>
              <a:t> have a value that reduces over time</a:t>
            </a:r>
            <a:r>
              <a:rPr lang="en-US" sz="2400" b="0" i="0" dirty="0">
                <a:solidFill>
                  <a:srgbClr val="171717"/>
                </a:solidFill>
                <a:effectLst/>
                <a:latin typeface="+mj-lt"/>
              </a:rPr>
              <a:t>.</a:t>
            </a:r>
            <a:endParaRPr lang="en-US" sz="3600" dirty="0">
              <a:latin typeface="+mj-lt"/>
            </a:endParaRPr>
          </a:p>
        </p:txBody>
      </p:sp>
      <p:sp>
        <p:nvSpPr>
          <p:cNvPr id="12" name="Text Placeholder 5">
            <a:extLst>
              <a:ext uri="{FF2B5EF4-FFF2-40B4-BE49-F238E27FC236}">
                <a16:creationId xmlns:a16="http://schemas.microsoft.com/office/drawing/2014/main" id="{BB168742-A921-43BB-B052-698DDA956797}"/>
              </a:ext>
            </a:extLst>
          </p:cNvPr>
          <p:cNvSpPr txBox="1">
            <a:spLocks/>
          </p:cNvSpPr>
          <p:nvPr/>
        </p:nvSpPr>
        <p:spPr>
          <a:xfrm>
            <a:off x="418022" y="2534017"/>
            <a:ext cx="10058666" cy="1255728"/>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dirty="0">
                <a:solidFill>
                  <a:srgbClr val="171717"/>
                </a:solidFill>
                <a:latin typeface="+mj-lt"/>
              </a:rPr>
              <a:t>Operational Expenditure (</a:t>
            </a:r>
            <a:r>
              <a:rPr lang="en-US" sz="2400" b="1" dirty="0" err="1">
                <a:solidFill>
                  <a:srgbClr val="171717"/>
                </a:solidFill>
                <a:latin typeface="+mj-lt"/>
              </a:rPr>
              <a:t>OpEx</a:t>
            </a:r>
            <a:r>
              <a:rPr lang="en-US" sz="2400" b="1" dirty="0">
                <a:solidFill>
                  <a:srgbClr val="171717"/>
                </a:solidFill>
                <a:latin typeface="+mj-lt"/>
              </a:rPr>
              <a:t>)</a:t>
            </a:r>
          </a:p>
          <a:p>
            <a:r>
              <a:rPr lang="en-US" sz="2400" dirty="0">
                <a:solidFill>
                  <a:srgbClr val="171717"/>
                </a:solidFill>
                <a:latin typeface="Segoe UI"/>
                <a:cs typeface="Segoe UI Semilight"/>
              </a:rPr>
              <a:t>Spend on products and services</a:t>
            </a:r>
            <a:r>
              <a:rPr lang="en-US" sz="2400" b="0" i="0" dirty="0">
                <a:solidFill>
                  <a:srgbClr val="171717"/>
                </a:solidFill>
                <a:effectLst/>
                <a:latin typeface="Segoe UI"/>
                <a:cs typeface="Segoe UI Semilight"/>
              </a:rPr>
              <a:t> as needed</a:t>
            </a:r>
            <a:r>
              <a:rPr lang="en-US" sz="2400" dirty="0">
                <a:solidFill>
                  <a:srgbClr val="171717"/>
                </a:solidFill>
                <a:latin typeface="Segoe UI"/>
                <a:cs typeface="Segoe UI Semilight"/>
              </a:rPr>
              <a:t>, pay-as-you-go </a:t>
            </a:r>
            <a:endParaRPr lang="en-US" sz="2400" b="0" i="0" dirty="0">
              <a:solidFill>
                <a:srgbClr val="171717"/>
              </a:solidFill>
              <a:effectLst/>
              <a:latin typeface="Segoe UI" panose="020B0502040204020203" pitchFamily="34" charset="0"/>
            </a:endParaRPr>
          </a:p>
          <a:p>
            <a:r>
              <a:rPr lang="en-US" sz="2400" dirty="0">
                <a:solidFill>
                  <a:srgbClr val="171717"/>
                </a:solidFill>
                <a:latin typeface="Segoe UI"/>
                <a:cs typeface="Segoe UI Semilight"/>
              </a:rPr>
              <a:t>Get billed immediately</a:t>
            </a:r>
            <a:endParaRPr lang="en-US" sz="3600" dirty="0"/>
          </a:p>
        </p:txBody>
      </p:sp>
      <p:pic>
        <p:nvPicPr>
          <p:cNvPr id="4" name="Picture 3" descr="Two sided graphic to show a larger dollar bill on the left, and several smaller dollar bills on the right.  This represents that CapEx (left) usually results in large bulk expenses; while OpEx (right) results in savings and many smaller expenses.">
            <a:extLst>
              <a:ext uri="{FF2B5EF4-FFF2-40B4-BE49-F238E27FC236}">
                <a16:creationId xmlns:a16="http://schemas.microsoft.com/office/drawing/2014/main" id="{5972BCE5-5A45-4B9B-A132-A19D61D70433}"/>
              </a:ext>
            </a:extLst>
          </p:cNvPr>
          <p:cNvPicPr>
            <a:picLocks noChangeAspect="1"/>
          </p:cNvPicPr>
          <p:nvPr/>
        </p:nvPicPr>
        <p:blipFill>
          <a:blip r:embed="rId3"/>
          <a:stretch>
            <a:fillRect/>
          </a:stretch>
        </p:blipFill>
        <p:spPr>
          <a:xfrm>
            <a:off x="1677387" y="3809429"/>
            <a:ext cx="8837225" cy="1826632"/>
          </a:xfrm>
          <a:prstGeom prst="rect">
            <a:avLst/>
          </a:prstGeom>
        </p:spPr>
      </p:pic>
    </p:spTree>
    <p:extLst>
      <p:ext uri="{BB962C8B-B14F-4D97-AF65-F5344CB8AC3E}">
        <p14:creationId xmlns:p14="http://schemas.microsoft.com/office/powerpoint/2010/main" val="3254762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Consumption-based model</a:t>
            </a:r>
          </a:p>
        </p:txBody>
      </p:sp>
      <p:sp>
        <p:nvSpPr>
          <p:cNvPr id="3" name="Content Placeholder 2">
            <a:extLst>
              <a:ext uri="{FF2B5EF4-FFF2-40B4-BE49-F238E27FC236}">
                <a16:creationId xmlns:a16="http://schemas.microsoft.com/office/drawing/2014/main" id="{555A1F15-45F6-4B2F-822D-14E80BF966A1}"/>
              </a:ext>
            </a:extLst>
          </p:cNvPr>
          <p:cNvSpPr>
            <a:spLocks noGrp="1"/>
          </p:cNvSpPr>
          <p:nvPr>
            <p:ph sz="quarter" idx="10"/>
          </p:nvPr>
        </p:nvSpPr>
        <p:spPr>
          <a:xfrm>
            <a:off x="418643" y="1388802"/>
            <a:ext cx="10616929" cy="3129062"/>
          </a:xfrm>
        </p:spPr>
        <p:txBody>
          <a:bodyPr/>
          <a:lstStyle/>
          <a:p>
            <a:r>
              <a:rPr lang="en-US" b="0" i="0" dirty="0">
                <a:solidFill>
                  <a:srgbClr val="171717"/>
                </a:solidFill>
                <a:effectLst/>
                <a:latin typeface="Segoe UI" panose="020B0502040204020203" pitchFamily="34" charset="0"/>
              </a:rPr>
              <a:t>Cloud service providers operate on a </a:t>
            </a:r>
            <a:r>
              <a:rPr lang="en-US" i="0" dirty="0">
                <a:solidFill>
                  <a:srgbClr val="171717"/>
                </a:solidFill>
                <a:effectLst/>
                <a:latin typeface="Segoe UI" panose="020B0502040204020203" pitchFamily="34" charset="0"/>
              </a:rPr>
              <a:t>consumption-based model, </a:t>
            </a:r>
            <a:r>
              <a:rPr lang="en-US" b="0" i="0" dirty="0">
                <a:solidFill>
                  <a:srgbClr val="171717"/>
                </a:solidFill>
                <a:effectLst/>
                <a:latin typeface="Segoe UI" panose="020B0502040204020203" pitchFamily="34" charset="0"/>
              </a:rPr>
              <a:t>which means that end users only pay for the resources that they use. Whatever they use is what they pay for.</a:t>
            </a:r>
          </a:p>
          <a:p>
            <a:endParaRPr lang="en-US" sz="1000" i="0" dirty="0">
              <a:solidFill>
                <a:srgbClr val="171717"/>
              </a:solidFill>
              <a:effectLst/>
              <a:latin typeface="Segoe UI" panose="020B0502040204020203" pitchFamily="34" charset="0"/>
            </a:endParaRPr>
          </a:p>
          <a:p>
            <a:pPr marL="342900" indent="-342900">
              <a:buFont typeface="Arial" panose="020B0604020202020204" pitchFamily="34" charset="0"/>
              <a:buChar char="•"/>
            </a:pPr>
            <a:r>
              <a:rPr lang="en-US" dirty="0">
                <a:solidFill>
                  <a:srgbClr val="171717"/>
                </a:solidFill>
                <a:latin typeface="Segoe UI" panose="020B0502040204020203" pitchFamily="34" charset="0"/>
              </a:rPr>
              <a:t>B</a:t>
            </a:r>
            <a:r>
              <a:rPr lang="en-US" b="0" i="0" dirty="0">
                <a:solidFill>
                  <a:srgbClr val="171717"/>
                </a:solidFill>
                <a:effectLst/>
                <a:latin typeface="Segoe UI" panose="020B0502040204020203" pitchFamily="34" charset="0"/>
              </a:rPr>
              <a:t>etter cost prediction</a:t>
            </a:r>
          </a:p>
          <a:p>
            <a:pPr marL="342900" indent="-342900">
              <a:buFont typeface="Arial" panose="020B0604020202020204" pitchFamily="34" charset="0"/>
              <a:buChar char="•"/>
            </a:pPr>
            <a:r>
              <a:rPr lang="en-US" b="0" i="0" dirty="0">
                <a:solidFill>
                  <a:srgbClr val="171717"/>
                </a:solidFill>
                <a:effectLst/>
                <a:latin typeface="Segoe UI" panose="020B0502040204020203" pitchFamily="34" charset="0"/>
              </a:rPr>
              <a:t>Prices for individual resources and services are provided</a:t>
            </a:r>
          </a:p>
          <a:p>
            <a:pPr marL="342900" indent="-342900">
              <a:buFont typeface="Arial" panose="020B0604020202020204" pitchFamily="34" charset="0"/>
              <a:buChar char="•"/>
            </a:pPr>
            <a:r>
              <a:rPr lang="en-US" dirty="0">
                <a:solidFill>
                  <a:srgbClr val="171717"/>
                </a:solidFill>
                <a:latin typeface="Segoe UI" panose="020B0502040204020203" pitchFamily="34" charset="0"/>
              </a:rPr>
              <a:t>Billing is based on actual usage</a:t>
            </a:r>
          </a:p>
        </p:txBody>
      </p:sp>
      <p:pic>
        <p:nvPicPr>
          <p:cNvPr id="4" name="Graphic 3" descr="Gauge">
            <a:extLst>
              <a:ext uri="{FF2B5EF4-FFF2-40B4-BE49-F238E27FC236}">
                <a16:creationId xmlns:a16="http://schemas.microsoft.com/office/drawing/2014/main" id="{BF3450F1-8740-4288-8FC0-17BA4189AB5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39872" y="2080548"/>
            <a:ext cx="3019063" cy="3019063"/>
          </a:xfrm>
          <a:prstGeom prst="rect">
            <a:avLst/>
          </a:prstGeom>
        </p:spPr>
      </p:pic>
    </p:spTree>
    <p:extLst>
      <p:ext uri="{BB962C8B-B14F-4D97-AF65-F5344CB8AC3E}">
        <p14:creationId xmlns:p14="http://schemas.microsoft.com/office/powerpoint/2010/main" val="370596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Segoe UI"/>
              </a:rPr>
              <a:t>Cloud services</a:t>
            </a:r>
          </a:p>
        </p:txBody>
      </p:sp>
      <p:pic>
        <p:nvPicPr>
          <p:cNvPr id="3" name="Graphic 2" descr="Server">
            <a:extLst>
              <a:ext uri="{FF2B5EF4-FFF2-40B4-BE49-F238E27FC236}">
                <a16:creationId xmlns:a16="http://schemas.microsoft.com/office/drawing/2014/main" id="{144184B0-410A-4022-B5C4-B38B91047B0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91530" y="2692918"/>
            <a:ext cx="1451504" cy="1451504"/>
          </a:xfrm>
          <a:prstGeom prst="rect">
            <a:avLst/>
          </a:prstGeom>
        </p:spPr>
      </p:pic>
    </p:spTree>
    <p:extLst>
      <p:ext uri="{BB962C8B-B14F-4D97-AF65-F5344CB8AC3E}">
        <p14:creationId xmlns:p14="http://schemas.microsoft.com/office/powerpoint/2010/main" val="147633212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34205-D43F-41C5-9664-6C084D7B0EAE}"/>
              </a:ext>
            </a:extLst>
          </p:cNvPr>
          <p:cNvSpPr>
            <a:spLocks noGrp="1"/>
          </p:cNvSpPr>
          <p:nvPr>
            <p:ph type="title"/>
          </p:nvPr>
        </p:nvSpPr>
        <p:spPr/>
        <p:txBody>
          <a:bodyPr/>
          <a:lstStyle/>
          <a:p>
            <a:r>
              <a:rPr lang="en-US" dirty="0">
                <a:cs typeface="Segoe UI"/>
              </a:rPr>
              <a:t>Cloud Services - Objective Domain</a:t>
            </a:r>
            <a:endParaRPr lang="en-US" dirty="0"/>
          </a:p>
        </p:txBody>
      </p:sp>
      <p:sp>
        <p:nvSpPr>
          <p:cNvPr id="3" name="Text Placeholder 2">
            <a:extLst>
              <a:ext uri="{FF2B5EF4-FFF2-40B4-BE49-F238E27FC236}">
                <a16:creationId xmlns:a16="http://schemas.microsoft.com/office/drawing/2014/main" id="{606CE680-64DF-4DE7-82EC-F8B06BEE4A5A}"/>
              </a:ext>
            </a:extLst>
          </p:cNvPr>
          <p:cNvSpPr>
            <a:spLocks noGrp="1"/>
          </p:cNvSpPr>
          <p:nvPr>
            <p:ph sz="quarter" idx="10"/>
          </p:nvPr>
        </p:nvSpPr>
        <p:spPr>
          <a:xfrm>
            <a:off x="419100" y="1417141"/>
            <a:ext cx="11340811" cy="3539430"/>
          </a:xfrm>
        </p:spPr>
        <p:txBody>
          <a:bodyPr/>
          <a:lstStyle/>
          <a:p>
            <a:pPr marL="342900" indent="-342900">
              <a:buFont typeface="Arial" panose="020B0604020202020204" pitchFamily="34" charset="0"/>
              <a:buChar char="•"/>
            </a:pPr>
            <a:r>
              <a:rPr lang="en-US" dirty="0">
                <a:latin typeface="+mn-lt"/>
              </a:rPr>
              <a:t>Describe Infrastructure-as-a-Service (IaaS) </a:t>
            </a:r>
          </a:p>
          <a:p>
            <a:pPr marL="342900" indent="-342900">
              <a:buFont typeface="Arial" panose="020B0604020202020204" pitchFamily="34" charset="0"/>
              <a:buChar char="•"/>
            </a:pPr>
            <a:r>
              <a:rPr lang="en-US" dirty="0">
                <a:latin typeface="+mn-lt"/>
              </a:rPr>
              <a:t>Describe Platform-as-a-Service (PaaS) </a:t>
            </a:r>
          </a:p>
          <a:p>
            <a:pPr marL="342900" indent="-342900">
              <a:buFont typeface="Arial" panose="020B0604020202020204" pitchFamily="34" charset="0"/>
              <a:buChar char="•"/>
            </a:pPr>
            <a:r>
              <a:rPr lang="en-US" dirty="0">
                <a:latin typeface="+mn-lt"/>
              </a:rPr>
              <a:t>Describe Software-as-a-Service (SaaS) </a:t>
            </a:r>
          </a:p>
          <a:p>
            <a:pPr marL="342900" indent="-342900">
              <a:buFont typeface="Arial" panose="020B0604020202020204" pitchFamily="34" charset="0"/>
              <a:buChar char="•"/>
            </a:pPr>
            <a:r>
              <a:rPr lang="en-US" dirty="0">
                <a:latin typeface="+mn-lt"/>
              </a:rPr>
              <a:t>Identify a service type based on a use case</a:t>
            </a:r>
          </a:p>
          <a:p>
            <a:pPr marL="342900" indent="-342900">
              <a:buFont typeface="Arial" panose="020B0604020202020204" pitchFamily="34" charset="0"/>
              <a:buChar char="•"/>
            </a:pPr>
            <a:r>
              <a:rPr lang="en-US" dirty="0">
                <a:latin typeface="+mn-lt"/>
              </a:rPr>
              <a:t>Describe the shared responsibility model</a:t>
            </a:r>
          </a:p>
          <a:p>
            <a:pPr marL="342900" indent="-342900">
              <a:buFont typeface="Arial" panose="020B0604020202020204" pitchFamily="34" charset="0"/>
              <a:buChar char="•"/>
            </a:pPr>
            <a:r>
              <a:rPr lang="en-US" dirty="0">
                <a:latin typeface="+mn-lt"/>
              </a:rPr>
              <a:t>Describe serverless computing</a:t>
            </a:r>
          </a:p>
          <a:p>
            <a:pPr marL="342900" indent="-342900">
              <a:buFont typeface="Arial" panose="020B0604020202020204" pitchFamily="34" charset="0"/>
              <a:buChar char="•"/>
            </a:pPr>
            <a:endParaRPr lang="en-US" dirty="0">
              <a:latin typeface="+mn-lt"/>
            </a:endParaRPr>
          </a:p>
        </p:txBody>
      </p:sp>
    </p:spTree>
    <p:extLst>
      <p:ext uri="{BB962C8B-B14F-4D97-AF65-F5344CB8AC3E}">
        <p14:creationId xmlns:p14="http://schemas.microsoft.com/office/powerpoint/2010/main" val="288735814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03818"/>
            <a:ext cx="11341268" cy="642840"/>
          </a:xfrm>
        </p:spPr>
        <p:txBody>
          <a:bodyPr>
            <a:normAutofit fontScale="90000"/>
          </a:bodyPr>
          <a:lstStyle/>
          <a:p>
            <a:r>
              <a:rPr lang="en-US" sz="3600" dirty="0">
                <a:latin typeface="Segoe UI Semibold (Headings)"/>
              </a:rPr>
              <a:t>Infrastructure as a Service (IaaS)</a:t>
            </a:r>
            <a:endParaRPr lang="en-US" sz="3600" dirty="0"/>
          </a:p>
        </p:txBody>
      </p:sp>
      <p:sp>
        <p:nvSpPr>
          <p:cNvPr id="6" name="Text Placeholder 5"/>
          <p:cNvSpPr>
            <a:spLocks noGrp="1"/>
          </p:cNvSpPr>
          <p:nvPr>
            <p:ph type="body" sz="quarter" idx="10"/>
          </p:nvPr>
        </p:nvSpPr>
        <p:spPr>
          <a:xfrm>
            <a:off x="418643" y="1421383"/>
            <a:ext cx="11573852" cy="1288565"/>
          </a:xfrm>
        </p:spPr>
        <p:txBody>
          <a:bodyPr>
            <a:no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Build pay-as-you-go IT infrastructure by renting servers, virtual machines, storage, networks, and operating systems from a cloud provider.  Instant computing infrastructure, provisioned and managed over the internet.</a:t>
            </a:r>
          </a:p>
          <a:p>
            <a:endParaRPr lang="en-US" sz="900" dirty="0">
              <a:latin typeface="Segoe UI Semilight" panose="020B0402040204020203" pitchFamily="34" charset="0"/>
              <a:cs typeface="Segoe UI Semilight" panose="020B0402040204020203" pitchFamily="34" charset="0"/>
            </a:endParaRPr>
          </a:p>
          <a:p>
            <a:endParaRPr lang="en-US" sz="2400" dirty="0">
              <a:latin typeface="+mn-lt"/>
              <a:cs typeface="Segoe UI Semilight" panose="020B0402040204020203" pitchFamily="34" charset="0"/>
            </a:endParaRPr>
          </a:p>
        </p:txBody>
      </p:sp>
      <p:pic>
        <p:nvPicPr>
          <p:cNvPr id="5" name="Picture 4" descr="IaaS is encompassing the following three icons: Servers and storage, Networking firewalls and security, and Datacenter physical plant and building.">
            <a:extLst>
              <a:ext uri="{FF2B5EF4-FFF2-40B4-BE49-F238E27FC236}">
                <a16:creationId xmlns:a16="http://schemas.microsoft.com/office/drawing/2014/main" id="{37CCC6CC-3378-418A-A85F-803240191429}"/>
              </a:ext>
            </a:extLst>
          </p:cNvPr>
          <p:cNvPicPr>
            <a:picLocks noChangeAspect="1"/>
          </p:cNvPicPr>
          <p:nvPr/>
        </p:nvPicPr>
        <p:blipFill>
          <a:blip r:embed="rId3"/>
          <a:stretch>
            <a:fillRect/>
          </a:stretch>
        </p:blipFill>
        <p:spPr>
          <a:xfrm>
            <a:off x="3388234" y="2709948"/>
            <a:ext cx="5402086" cy="3521091"/>
          </a:xfrm>
          <a:prstGeom prst="rect">
            <a:avLst/>
          </a:prstGeom>
        </p:spPr>
      </p:pic>
    </p:spTree>
    <p:extLst>
      <p:ext uri="{BB962C8B-B14F-4D97-AF65-F5344CB8AC3E}">
        <p14:creationId xmlns:p14="http://schemas.microsoft.com/office/powerpoint/2010/main" val="132016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rmAutofit fontScale="90000"/>
          </a:bodyPr>
          <a:lstStyle/>
          <a:p>
            <a:r>
              <a:rPr lang="en-US" sz="3600" dirty="0">
                <a:latin typeface="Segoe UI Semibold (Headings)"/>
              </a:rPr>
              <a:t>Platform as a Service (PaaS)</a:t>
            </a:r>
            <a:endParaRPr lang="en-US" sz="3600" dirty="0"/>
          </a:p>
        </p:txBody>
      </p:sp>
      <p:sp>
        <p:nvSpPr>
          <p:cNvPr id="6" name="Text Placeholder 5"/>
          <p:cNvSpPr>
            <a:spLocks noGrp="1"/>
          </p:cNvSpPr>
          <p:nvPr>
            <p:ph type="body" sz="quarter" idx="10"/>
          </p:nvPr>
        </p:nvSpPr>
        <p:spPr>
          <a:xfrm>
            <a:off x="418643" y="1214843"/>
            <a:ext cx="11341268" cy="1316273"/>
          </a:xfrm>
        </p:spPr>
        <p:txBody>
          <a:bodyPr>
            <a:norm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Provides environment for building, testing, and deploying software applications; without focusing on managing underlying infrastructure. </a:t>
            </a:r>
          </a:p>
          <a:p>
            <a:pPr marL="342900" indent="-342900">
              <a:buFont typeface="Arial" panose="020B0604020202020204" pitchFamily="34" charset="0"/>
              <a:buChar char="•"/>
            </a:pPr>
            <a:r>
              <a:rPr lang="en-US" sz="2400" dirty="0">
                <a:latin typeface="+mn-lt"/>
                <a:cs typeface="Segoe UI Semilight" panose="020B0402040204020203" pitchFamily="34" charset="0"/>
              </a:rPr>
              <a:t>Some examples : </a:t>
            </a:r>
            <a:r>
              <a:rPr lang="en-US" sz="2000" b="0" i="0" dirty="0">
                <a:solidFill>
                  <a:srgbClr val="202124"/>
                </a:solidFill>
                <a:effectLst/>
                <a:latin typeface="arial" panose="020B0604020202020204" pitchFamily="34" charset="0"/>
              </a:rPr>
              <a:t>AWS Elastic Beanstalk, Windows Azure</a:t>
            </a:r>
            <a:endParaRPr lang="en-US" sz="900" dirty="0"/>
          </a:p>
          <a:p>
            <a:endParaRPr lang="en-US" sz="2400" dirty="0">
              <a:latin typeface="+mn-lt"/>
              <a:cs typeface="Segoe UI Semilight" panose="020B0402040204020203" pitchFamily="34" charset="0"/>
            </a:endParaRPr>
          </a:p>
        </p:txBody>
      </p:sp>
      <p:pic>
        <p:nvPicPr>
          <p:cNvPr id="3" name="Picture 2" descr="PaaS encompassing all of IaaS from the previous slide, and adding Operating Systems and Development tools.">
            <a:extLst>
              <a:ext uri="{FF2B5EF4-FFF2-40B4-BE49-F238E27FC236}">
                <a16:creationId xmlns:a16="http://schemas.microsoft.com/office/drawing/2014/main" id="{3A9A17F7-4726-449D-AD60-6FC6D01B9B6A}"/>
              </a:ext>
            </a:extLst>
          </p:cNvPr>
          <p:cNvPicPr>
            <a:picLocks noChangeAspect="1"/>
          </p:cNvPicPr>
          <p:nvPr/>
        </p:nvPicPr>
        <p:blipFill>
          <a:blip r:embed="rId3"/>
          <a:stretch>
            <a:fillRect/>
          </a:stretch>
        </p:blipFill>
        <p:spPr>
          <a:xfrm>
            <a:off x="1953212" y="2531116"/>
            <a:ext cx="7906999" cy="3252865"/>
          </a:xfrm>
          <a:prstGeom prst="rect">
            <a:avLst/>
          </a:prstGeom>
        </p:spPr>
      </p:pic>
    </p:spTree>
    <p:extLst>
      <p:ext uri="{BB962C8B-B14F-4D97-AF65-F5344CB8AC3E}">
        <p14:creationId xmlns:p14="http://schemas.microsoft.com/office/powerpoint/2010/main" val="1271252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79124"/>
            <a:ext cx="11341268" cy="680196"/>
          </a:xfrm>
        </p:spPr>
        <p:txBody>
          <a:bodyPr>
            <a:normAutofit/>
          </a:bodyPr>
          <a:lstStyle/>
          <a:p>
            <a:r>
              <a:rPr lang="en-US" dirty="0">
                <a:latin typeface="Segoe UI Semibold (Headings)"/>
              </a:rPr>
              <a:t>Software as a Service (SaaS)</a:t>
            </a:r>
            <a:endParaRPr lang="en-US" dirty="0"/>
          </a:p>
        </p:txBody>
      </p:sp>
      <p:pic>
        <p:nvPicPr>
          <p:cNvPr id="2050" name="Picture 2" descr="SaaS encompasses PaaS, which encompasses IaaS. The IaaS icons are Servers and Storage, Networking firewalls and security, and Datacenter physical plant and security. In addition to the IaaS icons, PaaS icons include an Operating systems icon, and a Development tools, database management, and business analytics icon. The SaaS icon includes all of the PaaS icon and a Hosted applications and apps icon.">
            <a:extLst>
              <a:ext uri="{FF2B5EF4-FFF2-40B4-BE49-F238E27FC236}">
                <a16:creationId xmlns:a16="http://schemas.microsoft.com/office/drawing/2014/main" id="{C1F44843-E050-47B2-BDDB-BE6FEDB4B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861" y="1924359"/>
            <a:ext cx="9404278" cy="36864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aaS encompassing all of  the PaaS and IaaS capabilities from the previous slide, and adding the ability to use Hosted applications on any device.">
            <a:extLst>
              <a:ext uri="{FF2B5EF4-FFF2-40B4-BE49-F238E27FC236}">
                <a16:creationId xmlns:a16="http://schemas.microsoft.com/office/drawing/2014/main" id="{F014373F-A99B-4B26-B334-0CD50A7A02D2}"/>
              </a:ext>
            </a:extLst>
          </p:cNvPr>
          <p:cNvPicPr>
            <a:picLocks noChangeAspect="1"/>
          </p:cNvPicPr>
          <p:nvPr/>
        </p:nvPicPr>
        <p:blipFill>
          <a:blip r:embed="rId4"/>
          <a:stretch>
            <a:fillRect/>
          </a:stretch>
        </p:blipFill>
        <p:spPr>
          <a:xfrm>
            <a:off x="1164779" y="1687683"/>
            <a:ext cx="9848537" cy="3962868"/>
          </a:xfrm>
          <a:prstGeom prst="rect">
            <a:avLst/>
          </a:prstGeom>
        </p:spPr>
      </p:pic>
      <p:sp>
        <p:nvSpPr>
          <p:cNvPr id="6" name="Text Placeholder 5"/>
          <p:cNvSpPr>
            <a:spLocks noGrp="1"/>
          </p:cNvSpPr>
          <p:nvPr>
            <p:ph sz="quarter" idx="10"/>
          </p:nvPr>
        </p:nvSpPr>
        <p:spPr>
          <a:xfrm>
            <a:off x="418643" y="1027399"/>
            <a:ext cx="11340811" cy="876925"/>
          </a:xfrm>
        </p:spPr>
        <p:txBody>
          <a:bodyPr>
            <a:noAutofit/>
          </a:bodyPr>
          <a:lstStyle/>
          <a:p>
            <a:pPr marL="0" indent="0">
              <a:buNone/>
            </a:pPr>
            <a:r>
              <a:rPr lang="en-US" dirty="0">
                <a:latin typeface="+mn-lt"/>
                <a:cs typeface="Segoe UI Semilight" panose="020B0402040204020203" pitchFamily="34" charset="0"/>
              </a:rPr>
              <a:t>Users connect to and use cloud-based apps over the internet: for example, Microsoft Office 365, email, and calendars.  Google Docs, </a:t>
            </a:r>
            <a:r>
              <a:rPr lang="en-US" dirty="0" err="1">
                <a:latin typeface="+mn-lt"/>
                <a:cs typeface="Segoe UI Semilight" panose="020B0402040204020203" pitchFamily="34" charset="0"/>
              </a:rPr>
              <a:t>gmail</a:t>
            </a:r>
            <a:r>
              <a:rPr lang="en-US" dirty="0">
                <a:cs typeface="Segoe UI Semilight" panose="020B0402040204020203" pitchFamily="34" charset="0"/>
              </a:rPr>
              <a:t> etc..</a:t>
            </a:r>
            <a:endParaRPr lang="en-US" dirty="0">
              <a:solidFill>
                <a:schemeClr val="bg1"/>
              </a:solidFill>
              <a:latin typeface="+mn-lt"/>
              <a:cs typeface="Segoe UI Semilight" panose="020B0402040204020203" pitchFamily="34" charset="0"/>
            </a:endParaRPr>
          </a:p>
        </p:txBody>
      </p:sp>
    </p:spTree>
    <p:extLst>
      <p:ext uri="{BB962C8B-B14F-4D97-AF65-F5344CB8AC3E}">
        <p14:creationId xmlns:p14="http://schemas.microsoft.com/office/powerpoint/2010/main" val="1792972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Cloud service comparison</a:t>
            </a:r>
          </a:p>
        </p:txBody>
      </p:sp>
      <p:grpSp>
        <p:nvGrpSpPr>
          <p:cNvPr id="51" name="Group 50">
            <a:extLst>
              <a:ext uri="{FF2B5EF4-FFF2-40B4-BE49-F238E27FC236}">
                <a16:creationId xmlns:a16="http://schemas.microsoft.com/office/drawing/2014/main" id="{8845793D-918B-44DB-B9C7-A24048571F3E}"/>
              </a:ext>
              <a:ext uri="{C183D7F6-B498-43B3-948B-1728B52AA6E4}">
                <adec:decorative xmlns:adec="http://schemas.microsoft.com/office/drawing/2017/decorative" val="1"/>
              </a:ext>
            </a:extLst>
          </p:cNvPr>
          <p:cNvGrpSpPr/>
          <p:nvPr/>
        </p:nvGrpSpPr>
        <p:grpSpPr>
          <a:xfrm>
            <a:off x="295684" y="1457323"/>
            <a:ext cx="3629278" cy="2690702"/>
            <a:chOff x="295684" y="1457323"/>
            <a:chExt cx="3629278" cy="2690702"/>
          </a:xfrm>
        </p:grpSpPr>
        <p:sp>
          <p:nvSpPr>
            <p:cNvPr id="47" name="Text Placeholder 14">
              <a:extLst>
                <a:ext uri="{FF2B5EF4-FFF2-40B4-BE49-F238E27FC236}">
                  <a16:creationId xmlns:a16="http://schemas.microsoft.com/office/drawing/2014/main" id="{C66AEADA-E041-496E-BCD0-86C1C563E2F3}"/>
                </a:ext>
              </a:extLst>
            </p:cNvPr>
            <p:cNvSpPr txBox="1">
              <a:spLocks/>
            </p:cNvSpPr>
            <p:nvPr/>
          </p:nvSpPr>
          <p:spPr>
            <a:xfrm>
              <a:off x="295684" y="3194188"/>
              <a:ext cx="3618381" cy="953837"/>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You configure and manage the hardware for your application.</a:t>
              </a:r>
              <a:endParaRPr lang="en-US" sz="2400" dirty="0">
                <a:latin typeface="+mn-lt"/>
              </a:endParaRPr>
            </a:p>
          </p:txBody>
        </p:sp>
        <p:sp>
          <p:nvSpPr>
            <p:cNvPr id="49" name="Text Placeholder 10">
              <a:extLst>
                <a:ext uri="{FF2B5EF4-FFF2-40B4-BE49-F238E27FC236}">
                  <a16:creationId xmlns:a16="http://schemas.microsoft.com/office/drawing/2014/main" id="{8957A083-EE7B-48E6-8B51-77B6092F5F0A}"/>
                </a:ext>
              </a:extLst>
            </p:cNvPr>
            <p:cNvSpPr txBox="1">
              <a:spLocks/>
            </p:cNvSpPr>
            <p:nvPr/>
          </p:nvSpPr>
          <p:spPr>
            <a:xfrm>
              <a:off x="295684"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IaaS</a:t>
              </a:r>
            </a:p>
          </p:txBody>
        </p:sp>
        <p:sp>
          <p:nvSpPr>
            <p:cNvPr id="50" name="Text Placeholder 1">
              <a:extLst>
                <a:ext uri="{FF2B5EF4-FFF2-40B4-BE49-F238E27FC236}">
                  <a16:creationId xmlns:a16="http://schemas.microsoft.com/office/drawing/2014/main" id="{47761BD0-BC47-4149-93D4-75BA13A70AA6}"/>
                </a:ext>
              </a:extLst>
            </p:cNvPr>
            <p:cNvSpPr txBox="1">
              <a:spLocks/>
            </p:cNvSpPr>
            <p:nvPr/>
          </p:nvSpPr>
          <p:spPr>
            <a:xfrm>
              <a:off x="295684" y="2285654"/>
              <a:ext cx="3618381"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The most flexible cloud service.</a:t>
              </a:r>
              <a:endParaRPr lang="en-US" sz="2400" dirty="0">
                <a:latin typeface="+mn-lt"/>
              </a:endParaRPr>
            </a:p>
          </p:txBody>
        </p:sp>
      </p:grpSp>
      <p:grpSp>
        <p:nvGrpSpPr>
          <p:cNvPr id="52" name="Group 51">
            <a:extLst>
              <a:ext uri="{FF2B5EF4-FFF2-40B4-BE49-F238E27FC236}">
                <a16:creationId xmlns:a16="http://schemas.microsoft.com/office/drawing/2014/main" id="{A2B8088D-ED0F-4044-8D00-71071CB1AFC3}"/>
              </a:ext>
              <a:ext uri="{C183D7F6-B498-43B3-948B-1728B52AA6E4}">
                <adec:decorative xmlns:adec="http://schemas.microsoft.com/office/drawing/2017/decorative" val="1"/>
              </a:ext>
            </a:extLst>
          </p:cNvPr>
          <p:cNvGrpSpPr/>
          <p:nvPr/>
        </p:nvGrpSpPr>
        <p:grpSpPr>
          <a:xfrm>
            <a:off x="4159182" y="1457323"/>
            <a:ext cx="3629278" cy="2600154"/>
            <a:chOff x="4249061" y="1457323"/>
            <a:chExt cx="3629278" cy="2600154"/>
          </a:xfrm>
        </p:grpSpPr>
        <p:sp>
          <p:nvSpPr>
            <p:cNvPr id="43" name="Text Placeholder 11">
              <a:extLst>
                <a:ext uri="{FF2B5EF4-FFF2-40B4-BE49-F238E27FC236}">
                  <a16:creationId xmlns:a16="http://schemas.microsoft.com/office/drawing/2014/main" id="{689B627A-0441-4103-912B-FB29C5CA96D4}"/>
                </a:ext>
              </a:extLst>
            </p:cNvPr>
            <p:cNvSpPr txBox="1">
              <a:spLocks/>
            </p:cNvSpPr>
            <p:nvPr/>
          </p:nvSpPr>
          <p:spPr>
            <a:xfrm>
              <a:off x="4249061"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PaaS</a:t>
              </a:r>
            </a:p>
          </p:txBody>
        </p:sp>
        <p:sp>
          <p:nvSpPr>
            <p:cNvPr id="45" name="Text Placeholder 5">
              <a:extLst>
                <a:ext uri="{FF2B5EF4-FFF2-40B4-BE49-F238E27FC236}">
                  <a16:creationId xmlns:a16="http://schemas.microsoft.com/office/drawing/2014/main" id="{42E6EC0F-52E0-4D89-BF38-F3851F481133}"/>
                </a:ext>
              </a:extLst>
            </p:cNvPr>
            <p:cNvSpPr txBox="1">
              <a:spLocks/>
            </p:cNvSpPr>
            <p:nvPr/>
          </p:nvSpPr>
          <p:spPr>
            <a:xfrm>
              <a:off x="4249061"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Focus on application development.</a:t>
              </a:r>
              <a:endParaRPr lang="en-US" sz="2400" dirty="0">
                <a:latin typeface="+mn-lt"/>
              </a:endParaRPr>
            </a:p>
          </p:txBody>
        </p:sp>
        <p:sp>
          <p:nvSpPr>
            <p:cNvPr id="46" name="Text Placeholder 15">
              <a:extLst>
                <a:ext uri="{FF2B5EF4-FFF2-40B4-BE49-F238E27FC236}">
                  <a16:creationId xmlns:a16="http://schemas.microsoft.com/office/drawing/2014/main" id="{F85FEC0E-C3FA-4DAF-9421-A874D138851C}"/>
                </a:ext>
              </a:extLst>
            </p:cNvPr>
            <p:cNvSpPr txBox="1">
              <a:spLocks/>
            </p:cNvSpPr>
            <p:nvPr/>
          </p:nvSpPr>
          <p:spPr>
            <a:xfrm>
              <a:off x="4249061" y="328473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Platform management is handled by the cloud provider.</a:t>
              </a:r>
              <a:endParaRPr lang="en-US" sz="2400" dirty="0">
                <a:latin typeface="+mn-lt"/>
              </a:endParaRPr>
            </a:p>
          </p:txBody>
        </p:sp>
      </p:grpSp>
      <p:grpSp>
        <p:nvGrpSpPr>
          <p:cNvPr id="53" name="Group 52">
            <a:extLst>
              <a:ext uri="{FF2B5EF4-FFF2-40B4-BE49-F238E27FC236}">
                <a16:creationId xmlns:a16="http://schemas.microsoft.com/office/drawing/2014/main" id="{BD890FE1-7D7B-44AC-9CF2-CC22F3FA9C7D}"/>
              </a:ext>
              <a:ext uri="{C183D7F6-B498-43B3-948B-1728B52AA6E4}">
                <adec:decorative xmlns:adec="http://schemas.microsoft.com/office/drawing/2017/decorative" val="1"/>
              </a:ext>
            </a:extLst>
          </p:cNvPr>
          <p:cNvGrpSpPr/>
          <p:nvPr/>
        </p:nvGrpSpPr>
        <p:grpSpPr>
          <a:xfrm>
            <a:off x="8022680" y="1457323"/>
            <a:ext cx="3629278" cy="2635874"/>
            <a:chOff x="8022680" y="1457323"/>
            <a:chExt cx="3629278" cy="2635874"/>
          </a:xfrm>
        </p:grpSpPr>
        <p:sp>
          <p:nvSpPr>
            <p:cNvPr id="42" name="Text Placeholder 13">
              <a:extLst>
                <a:ext uri="{FF2B5EF4-FFF2-40B4-BE49-F238E27FC236}">
                  <a16:creationId xmlns:a16="http://schemas.microsoft.com/office/drawing/2014/main" id="{7C557D7A-78E8-4174-A562-11B71A143F15}"/>
                </a:ext>
              </a:extLst>
            </p:cNvPr>
            <p:cNvSpPr txBox="1">
              <a:spLocks/>
            </p:cNvSpPr>
            <p:nvPr/>
          </p:nvSpPr>
          <p:spPr>
            <a:xfrm>
              <a:off x="8022680"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Pay-as-you-go pricing model.</a:t>
              </a:r>
              <a:endParaRPr lang="en-US" sz="2400" dirty="0">
                <a:latin typeface="+mn-lt"/>
              </a:endParaRPr>
            </a:p>
          </p:txBody>
        </p:sp>
        <p:sp>
          <p:nvSpPr>
            <p:cNvPr id="44" name="Text Placeholder 12">
              <a:extLst>
                <a:ext uri="{FF2B5EF4-FFF2-40B4-BE49-F238E27FC236}">
                  <a16:creationId xmlns:a16="http://schemas.microsoft.com/office/drawing/2014/main" id="{7C8557EF-5481-4F1C-A1B4-87230D6C6780}"/>
                </a:ext>
              </a:extLst>
            </p:cNvPr>
            <p:cNvSpPr txBox="1">
              <a:spLocks/>
            </p:cNvSpPr>
            <p:nvPr/>
          </p:nvSpPr>
          <p:spPr>
            <a:xfrm>
              <a:off x="8022680"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SaaS</a:t>
              </a:r>
            </a:p>
          </p:txBody>
        </p:sp>
        <p:sp>
          <p:nvSpPr>
            <p:cNvPr id="48" name="Text Placeholder 17">
              <a:extLst>
                <a:ext uri="{FF2B5EF4-FFF2-40B4-BE49-F238E27FC236}">
                  <a16:creationId xmlns:a16="http://schemas.microsoft.com/office/drawing/2014/main" id="{F82AFDF1-E1AB-4A33-B642-84AD2681FF16}"/>
                </a:ext>
              </a:extLst>
            </p:cNvPr>
            <p:cNvSpPr txBox="1">
              <a:spLocks/>
            </p:cNvSpPr>
            <p:nvPr/>
          </p:nvSpPr>
          <p:spPr>
            <a:xfrm>
              <a:off x="8022680" y="332045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Users pay for the software they use on a subscription model.</a:t>
              </a:r>
              <a:endParaRPr lang="en-US" sz="2400" dirty="0">
                <a:latin typeface="+mn-lt"/>
              </a:endParaRPr>
            </a:p>
          </p:txBody>
        </p:sp>
      </p:grpSp>
    </p:spTree>
    <p:extLst>
      <p:ext uri="{BB962C8B-B14F-4D97-AF65-F5344CB8AC3E}">
        <p14:creationId xmlns:p14="http://schemas.microsoft.com/office/powerpoint/2010/main" val="2868144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25366" y="268380"/>
            <a:ext cx="11341268" cy="680196"/>
          </a:xfrm>
        </p:spPr>
        <p:txBody>
          <a:bodyPr/>
          <a:lstStyle/>
          <a:p>
            <a:r>
              <a:rPr lang="en-US" dirty="0"/>
              <a:t>Tell me what services of cloud matches the following examples?</a:t>
            </a:r>
          </a:p>
        </p:txBody>
      </p:sp>
      <p:pic>
        <p:nvPicPr>
          <p:cNvPr id="5" name="Picture 4">
            <a:extLst>
              <a:ext uri="{FF2B5EF4-FFF2-40B4-BE49-F238E27FC236}">
                <a16:creationId xmlns:a16="http://schemas.microsoft.com/office/drawing/2014/main" id="{C1F86A40-8F86-448C-9E3D-9DE089E08259}"/>
              </a:ext>
            </a:extLst>
          </p:cNvPr>
          <p:cNvPicPr>
            <a:picLocks noChangeAspect="1"/>
          </p:cNvPicPr>
          <p:nvPr/>
        </p:nvPicPr>
        <p:blipFill>
          <a:blip r:embed="rId3"/>
          <a:stretch>
            <a:fillRect/>
          </a:stretch>
        </p:blipFill>
        <p:spPr>
          <a:xfrm>
            <a:off x="361491" y="1330746"/>
            <a:ext cx="3105150" cy="1905000"/>
          </a:xfrm>
          <a:prstGeom prst="rect">
            <a:avLst/>
          </a:prstGeom>
        </p:spPr>
      </p:pic>
      <p:pic>
        <p:nvPicPr>
          <p:cNvPr id="7" name="Picture 6">
            <a:extLst>
              <a:ext uri="{FF2B5EF4-FFF2-40B4-BE49-F238E27FC236}">
                <a16:creationId xmlns:a16="http://schemas.microsoft.com/office/drawing/2014/main" id="{87FEC2B2-C340-4FCA-8FF5-53F16DD565B6}"/>
              </a:ext>
            </a:extLst>
          </p:cNvPr>
          <p:cNvPicPr>
            <a:picLocks noChangeAspect="1"/>
          </p:cNvPicPr>
          <p:nvPr/>
        </p:nvPicPr>
        <p:blipFill>
          <a:blip r:embed="rId4"/>
          <a:stretch>
            <a:fillRect/>
          </a:stretch>
        </p:blipFill>
        <p:spPr>
          <a:xfrm>
            <a:off x="569205" y="3238500"/>
            <a:ext cx="2438400" cy="1752600"/>
          </a:xfrm>
          <a:prstGeom prst="rect">
            <a:avLst/>
          </a:prstGeom>
        </p:spPr>
      </p:pic>
      <p:pic>
        <p:nvPicPr>
          <p:cNvPr id="9" name="Picture 8">
            <a:extLst>
              <a:ext uri="{FF2B5EF4-FFF2-40B4-BE49-F238E27FC236}">
                <a16:creationId xmlns:a16="http://schemas.microsoft.com/office/drawing/2014/main" id="{3FEF178E-6A13-4142-B52C-7816CEAD7155}"/>
              </a:ext>
            </a:extLst>
          </p:cNvPr>
          <p:cNvPicPr>
            <a:picLocks noChangeAspect="1"/>
          </p:cNvPicPr>
          <p:nvPr/>
        </p:nvPicPr>
        <p:blipFill>
          <a:blip r:embed="rId5"/>
          <a:stretch>
            <a:fillRect/>
          </a:stretch>
        </p:blipFill>
        <p:spPr>
          <a:xfrm>
            <a:off x="361491" y="5409033"/>
            <a:ext cx="3533561" cy="680196"/>
          </a:xfrm>
          <a:prstGeom prst="rect">
            <a:avLst/>
          </a:prstGeom>
        </p:spPr>
      </p:pic>
      <p:pic>
        <p:nvPicPr>
          <p:cNvPr id="11" name="Picture 10">
            <a:extLst>
              <a:ext uri="{FF2B5EF4-FFF2-40B4-BE49-F238E27FC236}">
                <a16:creationId xmlns:a16="http://schemas.microsoft.com/office/drawing/2014/main" id="{252C7A4B-4762-4C15-B564-CF5DC82C8B77}"/>
              </a:ext>
            </a:extLst>
          </p:cNvPr>
          <p:cNvPicPr>
            <a:picLocks noChangeAspect="1"/>
          </p:cNvPicPr>
          <p:nvPr/>
        </p:nvPicPr>
        <p:blipFill>
          <a:blip r:embed="rId6"/>
          <a:stretch>
            <a:fillRect/>
          </a:stretch>
        </p:blipFill>
        <p:spPr>
          <a:xfrm>
            <a:off x="4252511" y="267544"/>
            <a:ext cx="6778214" cy="6322076"/>
          </a:xfrm>
          <a:prstGeom prst="rect">
            <a:avLst/>
          </a:prstGeom>
        </p:spPr>
      </p:pic>
    </p:spTree>
    <p:extLst>
      <p:ext uri="{BB962C8B-B14F-4D97-AF65-F5344CB8AC3E}">
        <p14:creationId xmlns:p14="http://schemas.microsoft.com/office/powerpoint/2010/main" val="341724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25366" y="268380"/>
            <a:ext cx="11341268" cy="680196"/>
          </a:xfrm>
        </p:spPr>
        <p:txBody>
          <a:bodyPr/>
          <a:lstStyle/>
          <a:p>
            <a:r>
              <a:rPr lang="en-US" dirty="0"/>
              <a:t>Shared responsibility model</a:t>
            </a:r>
          </a:p>
        </p:txBody>
      </p:sp>
      <p:grpSp>
        <p:nvGrpSpPr>
          <p:cNvPr id="2" name="Group 1" descr="On-premises, IaaS, PaaS, and SaaS are shown from customer managed to cloud provider managed. ">
            <a:extLst>
              <a:ext uri="{FF2B5EF4-FFF2-40B4-BE49-F238E27FC236}">
                <a16:creationId xmlns:a16="http://schemas.microsoft.com/office/drawing/2014/main" id="{5266B92E-7DB0-4B65-8A91-73858C2878A2}"/>
              </a:ext>
            </a:extLst>
          </p:cNvPr>
          <p:cNvGrpSpPr/>
          <p:nvPr/>
        </p:nvGrpSpPr>
        <p:grpSpPr>
          <a:xfrm>
            <a:off x="880153" y="954010"/>
            <a:ext cx="10431694" cy="4560250"/>
            <a:chOff x="1029060" y="1244462"/>
            <a:chExt cx="10978618" cy="4902338"/>
          </a:xfrm>
        </p:grpSpPr>
        <p:sp>
          <p:nvSpPr>
            <p:cNvPr id="49" name="Rectangle 48">
              <a:extLst>
                <a:ext uri="{FF2B5EF4-FFF2-40B4-BE49-F238E27FC236}">
                  <a16:creationId xmlns:a16="http://schemas.microsoft.com/office/drawing/2014/main" id="{CD51338E-8FFB-46D8-B933-90F1F12AE8EC}"/>
                </a:ext>
              </a:extLst>
            </p:cNvPr>
            <p:cNvSpPr/>
            <p:nvPr/>
          </p:nvSpPr>
          <p:spPr>
            <a:xfrm>
              <a:off x="1248036" y="1494810"/>
              <a:ext cx="1866772" cy="640080"/>
            </a:xfrm>
            <a:prstGeom prst="rect">
              <a:avLst/>
            </a:prstGeom>
            <a:noFill/>
            <a:ln w="9525" cap="flat" cmpd="sng" algn="ctr">
              <a:noFill/>
              <a:prstDash val="solid"/>
            </a:ln>
            <a:effectLst/>
          </p:spPr>
          <p:txBody>
            <a:bodyPr lIns="0" tIns="0"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ea typeface="Kozuka Gothic Pro R" pitchFamily="34" charset="-128"/>
                </a:rPr>
                <a:t>On-Premises</a:t>
              </a:r>
            </a:p>
            <a:p>
              <a:pPr marL="0" lvl="1" algn="ctr" defTabSz="1218836" fontAlgn="base">
                <a:spcAft>
                  <a:spcPct val="0"/>
                </a:spcAft>
                <a:defRPr/>
              </a:pPr>
              <a:r>
                <a:rPr lang="en-US" sz="1600" b="1" dirty="0">
                  <a:solidFill>
                    <a:schemeClr val="tx1">
                      <a:alpha val="99000"/>
                    </a:schemeClr>
                  </a:solidFill>
                  <a:ea typeface="Kozuka Gothic Pro R" pitchFamily="34" charset="-128"/>
                </a:rPr>
                <a:t>( Private Cloud )</a:t>
              </a:r>
            </a:p>
          </p:txBody>
        </p:sp>
        <p:sp>
          <p:nvSpPr>
            <p:cNvPr id="50" name="Rectangle 49">
              <a:extLst>
                <a:ext uri="{FF2B5EF4-FFF2-40B4-BE49-F238E27FC236}">
                  <a16:creationId xmlns:a16="http://schemas.microsoft.com/office/drawing/2014/main" id="{40CBD8E4-CCD7-48B3-9526-5B5123F9CD5C}"/>
                </a:ext>
              </a:extLst>
            </p:cNvPr>
            <p:cNvSpPr/>
            <p:nvPr/>
          </p:nvSpPr>
          <p:spPr>
            <a:xfrm>
              <a:off x="1337759" y="504833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51" name="Rectangle 50">
              <a:extLst>
                <a:ext uri="{FF2B5EF4-FFF2-40B4-BE49-F238E27FC236}">
                  <a16:creationId xmlns:a16="http://schemas.microsoft.com/office/drawing/2014/main" id="{C1054B8F-E779-4E91-9090-31A25752021A}"/>
                </a:ext>
              </a:extLst>
            </p:cNvPr>
            <p:cNvSpPr/>
            <p:nvPr/>
          </p:nvSpPr>
          <p:spPr>
            <a:xfrm>
              <a:off x="1337759" y="459351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52" name="Rectangle 51">
              <a:extLst>
                <a:ext uri="{FF2B5EF4-FFF2-40B4-BE49-F238E27FC236}">
                  <a16:creationId xmlns:a16="http://schemas.microsoft.com/office/drawing/2014/main" id="{BA941446-11D6-43C7-8E95-2C69C7DE7FC1}"/>
                </a:ext>
              </a:extLst>
            </p:cNvPr>
            <p:cNvSpPr/>
            <p:nvPr/>
          </p:nvSpPr>
          <p:spPr>
            <a:xfrm>
              <a:off x="1337759" y="550314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53" name="Rectangle 52">
              <a:extLst>
                <a:ext uri="{FF2B5EF4-FFF2-40B4-BE49-F238E27FC236}">
                  <a16:creationId xmlns:a16="http://schemas.microsoft.com/office/drawing/2014/main" id="{F456FE96-5E5D-458D-8A64-A5781B94828C}"/>
                </a:ext>
              </a:extLst>
            </p:cNvPr>
            <p:cNvSpPr/>
            <p:nvPr/>
          </p:nvSpPr>
          <p:spPr>
            <a:xfrm>
              <a:off x="1337759" y="4127625"/>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54" name="Rectangle 53">
              <a:extLst>
                <a:ext uri="{FF2B5EF4-FFF2-40B4-BE49-F238E27FC236}">
                  <a16:creationId xmlns:a16="http://schemas.microsoft.com/office/drawing/2014/main" id="{267FB1E9-761A-4C4F-9E44-8E63014C9FCE}"/>
                </a:ext>
              </a:extLst>
            </p:cNvPr>
            <p:cNvSpPr/>
            <p:nvPr/>
          </p:nvSpPr>
          <p:spPr>
            <a:xfrm>
              <a:off x="1337759" y="3672806"/>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55" name="Rectangle 54">
              <a:extLst>
                <a:ext uri="{FF2B5EF4-FFF2-40B4-BE49-F238E27FC236}">
                  <a16:creationId xmlns:a16="http://schemas.microsoft.com/office/drawing/2014/main" id="{FDD0F0A9-0E86-4364-8CAF-9B3AFE145B22}"/>
                </a:ext>
              </a:extLst>
            </p:cNvPr>
            <p:cNvSpPr/>
            <p:nvPr/>
          </p:nvSpPr>
          <p:spPr>
            <a:xfrm>
              <a:off x="1337759" y="276316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56" name="Rectangle 55">
              <a:extLst>
                <a:ext uri="{FF2B5EF4-FFF2-40B4-BE49-F238E27FC236}">
                  <a16:creationId xmlns:a16="http://schemas.microsoft.com/office/drawing/2014/main" id="{28F74A79-B34E-4CE4-B22D-8BC06E867E38}"/>
                </a:ext>
              </a:extLst>
            </p:cNvPr>
            <p:cNvSpPr/>
            <p:nvPr/>
          </p:nvSpPr>
          <p:spPr>
            <a:xfrm>
              <a:off x="1337759" y="230834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57" name="Rectangle 56">
              <a:extLst>
                <a:ext uri="{FF2B5EF4-FFF2-40B4-BE49-F238E27FC236}">
                  <a16:creationId xmlns:a16="http://schemas.microsoft.com/office/drawing/2014/main" id="{578C1057-EC09-47A0-88C5-3319ED814A1D}"/>
                </a:ext>
              </a:extLst>
            </p:cNvPr>
            <p:cNvSpPr/>
            <p:nvPr/>
          </p:nvSpPr>
          <p:spPr>
            <a:xfrm>
              <a:off x="1337759" y="3217987"/>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58" name="Rectangle 57">
              <a:extLst>
                <a:ext uri="{FF2B5EF4-FFF2-40B4-BE49-F238E27FC236}">
                  <a16:creationId xmlns:a16="http://schemas.microsoft.com/office/drawing/2014/main" id="{D85397EC-BDE3-4969-A966-69B74967EA28}"/>
                </a:ext>
              </a:extLst>
            </p:cNvPr>
            <p:cNvSpPr/>
            <p:nvPr/>
          </p:nvSpPr>
          <p:spPr>
            <a:xfrm>
              <a:off x="3406919" y="1494810"/>
              <a:ext cx="2108505"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highlight>
                    <a:srgbClr val="FFFFFF"/>
                  </a:highlight>
                  <a:ea typeface="Kozuka Gothic Pro R" pitchFamily="34" charset="-128"/>
                </a:rPr>
                <a:t>Infrastructure</a:t>
              </a:r>
            </a:p>
            <a:p>
              <a:pPr algn="ctr" defTabSz="1218936">
                <a:defRPr/>
              </a:pPr>
              <a:r>
                <a:rPr lang="en-US" sz="2000" b="1" dirty="0">
                  <a:solidFill>
                    <a:schemeClr val="tx1">
                      <a:alpha val="99000"/>
                    </a:schemeClr>
                  </a:solidFill>
                  <a:highlight>
                    <a:srgbClr val="FFFFFF"/>
                  </a:highlight>
                  <a:ea typeface="Kozuka Gothic Pro R" pitchFamily="34" charset="-128"/>
                </a:rPr>
                <a:t>( as a Service )</a:t>
              </a:r>
            </a:p>
          </p:txBody>
        </p:sp>
        <p:grpSp>
          <p:nvGrpSpPr>
            <p:cNvPr id="59" name="Group 58">
              <a:extLst>
                <a:ext uri="{FF2B5EF4-FFF2-40B4-BE49-F238E27FC236}">
                  <a16:creationId xmlns:a16="http://schemas.microsoft.com/office/drawing/2014/main" id="{DE67C614-78C0-404B-AFEC-9CD7F8E60E3D}"/>
                </a:ext>
              </a:extLst>
            </p:cNvPr>
            <p:cNvGrpSpPr/>
            <p:nvPr/>
          </p:nvGrpSpPr>
          <p:grpSpPr>
            <a:xfrm>
              <a:off x="3547135" y="2266020"/>
              <a:ext cx="1645145" cy="3575799"/>
              <a:chOff x="4410447" y="2460753"/>
              <a:chExt cx="1645145" cy="3575799"/>
            </a:xfrm>
          </p:grpSpPr>
          <p:sp>
            <p:nvSpPr>
              <p:cNvPr id="60" name="Rectangle 59">
                <a:extLst>
                  <a:ext uri="{FF2B5EF4-FFF2-40B4-BE49-F238E27FC236}">
                    <a16:creationId xmlns:a16="http://schemas.microsoft.com/office/drawing/2014/main" id="{2E953AD7-8762-444B-83A7-94C54AC3642D}"/>
                  </a:ext>
                </a:extLst>
              </p:cNvPr>
              <p:cNvSpPr/>
              <p:nvPr/>
            </p:nvSpPr>
            <p:spPr>
              <a:xfrm>
                <a:off x="4410447" y="5200735"/>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61" name="Rectangle 60">
                <a:extLst>
                  <a:ext uri="{FF2B5EF4-FFF2-40B4-BE49-F238E27FC236}">
                    <a16:creationId xmlns:a16="http://schemas.microsoft.com/office/drawing/2014/main" id="{762CF49B-B4B2-4D24-96F8-F4FB78C97AA6}"/>
                  </a:ext>
                </a:extLst>
              </p:cNvPr>
              <p:cNvSpPr/>
              <p:nvPr/>
            </p:nvSpPr>
            <p:spPr>
              <a:xfrm>
                <a:off x="4410447" y="4745916"/>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62" name="Rectangle 61">
                <a:extLst>
                  <a:ext uri="{FF2B5EF4-FFF2-40B4-BE49-F238E27FC236}">
                    <a16:creationId xmlns:a16="http://schemas.microsoft.com/office/drawing/2014/main" id="{466E691C-0113-489B-966F-4176B3F3AB29}"/>
                  </a:ext>
                </a:extLst>
              </p:cNvPr>
              <p:cNvSpPr/>
              <p:nvPr/>
            </p:nvSpPr>
            <p:spPr>
              <a:xfrm>
                <a:off x="4410447" y="5655552"/>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63" name="Rectangle 62">
                <a:extLst>
                  <a:ext uri="{FF2B5EF4-FFF2-40B4-BE49-F238E27FC236}">
                    <a16:creationId xmlns:a16="http://schemas.microsoft.com/office/drawing/2014/main" id="{0A7FDD1F-8740-4888-9E49-9E016FBE0AE0}"/>
                  </a:ext>
                </a:extLst>
              </p:cNvPr>
              <p:cNvSpPr/>
              <p:nvPr/>
            </p:nvSpPr>
            <p:spPr>
              <a:xfrm>
                <a:off x="4410447" y="428002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64" name="Rectangle 63">
                <a:extLst>
                  <a:ext uri="{FF2B5EF4-FFF2-40B4-BE49-F238E27FC236}">
                    <a16:creationId xmlns:a16="http://schemas.microsoft.com/office/drawing/2014/main" id="{DE0DD56F-9D77-4E31-9F9D-40EC34BF9FF1}"/>
                  </a:ext>
                </a:extLst>
              </p:cNvPr>
              <p:cNvSpPr/>
              <p:nvPr/>
            </p:nvSpPr>
            <p:spPr>
              <a:xfrm>
                <a:off x="4410447" y="3825210"/>
                <a:ext cx="1645145" cy="381000"/>
              </a:xfrm>
              <a:prstGeom prst="rect">
                <a:avLst/>
              </a:prstGeom>
              <a:solidFill>
                <a:srgbClr val="008575"/>
              </a:solidFill>
              <a:ln w="9525" cap="flat" cmpd="sng" algn="ctr">
                <a:solidFill>
                  <a:srgbClr val="FFC000"/>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65" name="Rectangle 64">
                <a:extLst>
                  <a:ext uri="{FF2B5EF4-FFF2-40B4-BE49-F238E27FC236}">
                    <a16:creationId xmlns:a16="http://schemas.microsoft.com/office/drawing/2014/main" id="{2C1DF327-C761-4607-B762-3CF5F9F236DF}"/>
                  </a:ext>
                </a:extLst>
              </p:cNvPr>
              <p:cNvSpPr/>
              <p:nvPr/>
            </p:nvSpPr>
            <p:spPr>
              <a:xfrm>
                <a:off x="4410447" y="291557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66" name="Rectangle 65">
                <a:extLst>
                  <a:ext uri="{FF2B5EF4-FFF2-40B4-BE49-F238E27FC236}">
                    <a16:creationId xmlns:a16="http://schemas.microsoft.com/office/drawing/2014/main" id="{69E08269-41BB-413B-A32C-5D60C117F6E0}"/>
                  </a:ext>
                </a:extLst>
              </p:cNvPr>
              <p:cNvSpPr/>
              <p:nvPr/>
            </p:nvSpPr>
            <p:spPr>
              <a:xfrm>
                <a:off x="4410447" y="2460753"/>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67" name="Rectangle 66">
                <a:extLst>
                  <a:ext uri="{FF2B5EF4-FFF2-40B4-BE49-F238E27FC236}">
                    <a16:creationId xmlns:a16="http://schemas.microsoft.com/office/drawing/2014/main" id="{13654DEB-AB24-4530-806C-BC5524506208}"/>
                  </a:ext>
                </a:extLst>
              </p:cNvPr>
              <p:cNvSpPr/>
              <p:nvPr/>
            </p:nvSpPr>
            <p:spPr>
              <a:xfrm>
                <a:off x="4410447" y="337039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grpSp>
        <p:sp>
          <p:nvSpPr>
            <p:cNvPr id="68" name="Rectangle 67">
              <a:extLst>
                <a:ext uri="{FF2B5EF4-FFF2-40B4-BE49-F238E27FC236}">
                  <a16:creationId xmlns:a16="http://schemas.microsoft.com/office/drawing/2014/main" id="{20DD6C99-26E1-432C-883F-09C90B36E556}"/>
                </a:ext>
              </a:extLst>
            </p:cNvPr>
            <p:cNvSpPr/>
            <p:nvPr/>
          </p:nvSpPr>
          <p:spPr>
            <a:xfrm>
              <a:off x="5414147" y="1494810"/>
              <a:ext cx="2000311"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Platform</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69" name="Group 68">
              <a:extLst>
                <a:ext uri="{FF2B5EF4-FFF2-40B4-BE49-F238E27FC236}">
                  <a16:creationId xmlns:a16="http://schemas.microsoft.com/office/drawing/2014/main" id="{CF6B06AD-6C3B-40B6-A8E4-24BD995A4749}"/>
                </a:ext>
              </a:extLst>
            </p:cNvPr>
            <p:cNvGrpSpPr/>
            <p:nvPr/>
          </p:nvGrpSpPr>
          <p:grpSpPr>
            <a:xfrm>
              <a:off x="5602718" y="2282956"/>
              <a:ext cx="1638240" cy="3575799"/>
              <a:chOff x="6966542" y="2460752"/>
              <a:chExt cx="1638240" cy="3575799"/>
            </a:xfrm>
          </p:grpSpPr>
          <p:sp>
            <p:nvSpPr>
              <p:cNvPr id="70" name="Rectangle 69">
                <a:extLst>
                  <a:ext uri="{FF2B5EF4-FFF2-40B4-BE49-F238E27FC236}">
                    <a16:creationId xmlns:a16="http://schemas.microsoft.com/office/drawing/2014/main" id="{2158F502-BDDB-47BD-9CCB-85FAAE51D9C7}"/>
                  </a:ext>
                </a:extLst>
              </p:cNvPr>
              <p:cNvSpPr/>
              <p:nvPr/>
            </p:nvSpPr>
            <p:spPr>
              <a:xfrm>
                <a:off x="6966542" y="5200734"/>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71" name="Rectangle 70">
                <a:extLst>
                  <a:ext uri="{FF2B5EF4-FFF2-40B4-BE49-F238E27FC236}">
                    <a16:creationId xmlns:a16="http://schemas.microsoft.com/office/drawing/2014/main" id="{2BABBED3-8B91-4E43-91A8-0D1A5DB8ED25}"/>
                  </a:ext>
                </a:extLst>
              </p:cNvPr>
              <p:cNvSpPr/>
              <p:nvPr/>
            </p:nvSpPr>
            <p:spPr>
              <a:xfrm>
                <a:off x="6966542" y="474591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72" name="Rectangle 71">
                <a:extLst>
                  <a:ext uri="{FF2B5EF4-FFF2-40B4-BE49-F238E27FC236}">
                    <a16:creationId xmlns:a16="http://schemas.microsoft.com/office/drawing/2014/main" id="{137CD9AA-7E19-4934-A91C-6A4CF6CA2674}"/>
                  </a:ext>
                </a:extLst>
              </p:cNvPr>
              <p:cNvSpPr/>
              <p:nvPr/>
            </p:nvSpPr>
            <p:spPr>
              <a:xfrm>
                <a:off x="6966542" y="565555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73" name="Rectangle 72">
                <a:extLst>
                  <a:ext uri="{FF2B5EF4-FFF2-40B4-BE49-F238E27FC236}">
                    <a16:creationId xmlns:a16="http://schemas.microsoft.com/office/drawing/2014/main" id="{6558D6D2-DECA-4719-BD29-9F74253440FA}"/>
                  </a:ext>
                </a:extLst>
              </p:cNvPr>
              <p:cNvSpPr/>
              <p:nvPr/>
            </p:nvSpPr>
            <p:spPr>
              <a:xfrm>
                <a:off x="6966542" y="428002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74" name="Rectangle 73">
                <a:extLst>
                  <a:ext uri="{FF2B5EF4-FFF2-40B4-BE49-F238E27FC236}">
                    <a16:creationId xmlns:a16="http://schemas.microsoft.com/office/drawing/2014/main" id="{848F9CE6-82E5-46E2-B87C-3F7A3C0B6E64}"/>
                  </a:ext>
                </a:extLst>
              </p:cNvPr>
              <p:cNvSpPr/>
              <p:nvPr/>
            </p:nvSpPr>
            <p:spPr>
              <a:xfrm>
                <a:off x="6966542" y="3825209"/>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75" name="Rectangle 74">
                <a:extLst>
                  <a:ext uri="{FF2B5EF4-FFF2-40B4-BE49-F238E27FC236}">
                    <a16:creationId xmlns:a16="http://schemas.microsoft.com/office/drawing/2014/main" id="{8AE02F46-CE58-4A34-B2DD-06BD242AF095}"/>
                  </a:ext>
                </a:extLst>
              </p:cNvPr>
              <p:cNvSpPr/>
              <p:nvPr/>
            </p:nvSpPr>
            <p:spPr>
              <a:xfrm>
                <a:off x="6966542" y="2460752"/>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76" name="Rectangle 75">
                <a:extLst>
                  <a:ext uri="{FF2B5EF4-FFF2-40B4-BE49-F238E27FC236}">
                    <a16:creationId xmlns:a16="http://schemas.microsoft.com/office/drawing/2014/main" id="{11B690FA-4E0B-4D86-B7A3-A166BEA77726}"/>
                  </a:ext>
                </a:extLst>
              </p:cNvPr>
              <p:cNvSpPr/>
              <p:nvPr/>
            </p:nvSpPr>
            <p:spPr>
              <a:xfrm>
                <a:off x="6966542" y="3370390"/>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77" name="Rectangle 76">
                <a:extLst>
                  <a:ext uri="{FF2B5EF4-FFF2-40B4-BE49-F238E27FC236}">
                    <a16:creationId xmlns:a16="http://schemas.microsoft.com/office/drawing/2014/main" id="{206BCAD0-993F-4DC5-B4C2-128560356C78}"/>
                  </a:ext>
                </a:extLst>
              </p:cNvPr>
              <p:cNvSpPr/>
              <p:nvPr/>
            </p:nvSpPr>
            <p:spPr>
              <a:xfrm>
                <a:off x="6966542" y="2915571"/>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grpSp>
        <p:sp>
          <p:nvSpPr>
            <p:cNvPr id="78" name="Rectangle 77">
              <a:extLst>
                <a:ext uri="{FF2B5EF4-FFF2-40B4-BE49-F238E27FC236}">
                  <a16:creationId xmlns:a16="http://schemas.microsoft.com/office/drawing/2014/main" id="{47B2DE98-9258-4F61-93F9-69A0F2B73D6E}"/>
                </a:ext>
              </a:extLst>
            </p:cNvPr>
            <p:cNvSpPr/>
            <p:nvPr/>
          </p:nvSpPr>
          <p:spPr>
            <a:xfrm>
              <a:off x="7423241" y="1494810"/>
              <a:ext cx="2028257"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Software</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79" name="Group 78">
              <a:extLst>
                <a:ext uri="{FF2B5EF4-FFF2-40B4-BE49-F238E27FC236}">
                  <a16:creationId xmlns:a16="http://schemas.microsoft.com/office/drawing/2014/main" id="{1422EF3D-6160-4A2F-86A4-DCDC02110257}"/>
                </a:ext>
              </a:extLst>
            </p:cNvPr>
            <p:cNvGrpSpPr/>
            <p:nvPr/>
          </p:nvGrpSpPr>
          <p:grpSpPr>
            <a:xfrm>
              <a:off x="7593286" y="2257552"/>
              <a:ext cx="1638240" cy="3575799"/>
              <a:chOff x="9523110" y="2460749"/>
              <a:chExt cx="1638240" cy="3575799"/>
            </a:xfrm>
          </p:grpSpPr>
          <p:sp>
            <p:nvSpPr>
              <p:cNvPr id="80" name="Rectangle 79">
                <a:extLst>
                  <a:ext uri="{FF2B5EF4-FFF2-40B4-BE49-F238E27FC236}">
                    <a16:creationId xmlns:a16="http://schemas.microsoft.com/office/drawing/2014/main" id="{9E1C6C00-2154-46C7-A133-46AF79661431}"/>
                  </a:ext>
                </a:extLst>
              </p:cNvPr>
              <p:cNvSpPr/>
              <p:nvPr/>
            </p:nvSpPr>
            <p:spPr>
              <a:xfrm>
                <a:off x="9523110" y="520073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Networking</a:t>
                </a:r>
              </a:p>
            </p:txBody>
          </p:sp>
          <p:sp>
            <p:nvSpPr>
              <p:cNvPr id="81" name="Rectangle 80">
                <a:extLst>
                  <a:ext uri="{FF2B5EF4-FFF2-40B4-BE49-F238E27FC236}">
                    <a16:creationId xmlns:a16="http://schemas.microsoft.com/office/drawing/2014/main" id="{8101A16C-9E65-4DAF-85A6-3E6CB98273F3}"/>
                  </a:ext>
                </a:extLst>
              </p:cNvPr>
              <p:cNvSpPr/>
              <p:nvPr/>
            </p:nvSpPr>
            <p:spPr>
              <a:xfrm>
                <a:off x="9523110" y="4745912"/>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Compute</a:t>
                </a:r>
              </a:p>
            </p:txBody>
          </p:sp>
          <p:sp>
            <p:nvSpPr>
              <p:cNvPr id="82" name="Rectangle 81">
                <a:extLst>
                  <a:ext uri="{FF2B5EF4-FFF2-40B4-BE49-F238E27FC236}">
                    <a16:creationId xmlns:a16="http://schemas.microsoft.com/office/drawing/2014/main" id="{81003D6F-234A-4EA9-BDB3-B02EE753B14E}"/>
                  </a:ext>
                </a:extLst>
              </p:cNvPr>
              <p:cNvSpPr/>
              <p:nvPr/>
            </p:nvSpPr>
            <p:spPr>
              <a:xfrm>
                <a:off x="9523110" y="428002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83" name="Rectangle 82">
                <a:extLst>
                  <a:ext uri="{FF2B5EF4-FFF2-40B4-BE49-F238E27FC236}">
                    <a16:creationId xmlns:a16="http://schemas.microsoft.com/office/drawing/2014/main" id="{B284D65F-6936-41BA-93E4-42CA0FA4CDAE}"/>
                  </a:ext>
                </a:extLst>
              </p:cNvPr>
              <p:cNvSpPr/>
              <p:nvPr/>
            </p:nvSpPr>
            <p:spPr>
              <a:xfrm>
                <a:off x="9523110" y="3825206"/>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84" name="Rectangle 83">
                <a:extLst>
                  <a:ext uri="{FF2B5EF4-FFF2-40B4-BE49-F238E27FC236}">
                    <a16:creationId xmlns:a16="http://schemas.microsoft.com/office/drawing/2014/main" id="{F0A0D202-7E9C-4135-9535-F89E837036B4}"/>
                  </a:ext>
                </a:extLst>
              </p:cNvPr>
              <p:cNvSpPr/>
              <p:nvPr/>
            </p:nvSpPr>
            <p:spPr>
              <a:xfrm>
                <a:off x="9523110" y="2460749"/>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85" name="Rectangle 84">
                <a:extLst>
                  <a:ext uri="{FF2B5EF4-FFF2-40B4-BE49-F238E27FC236}">
                    <a16:creationId xmlns:a16="http://schemas.microsoft.com/office/drawing/2014/main" id="{1A24DF0F-E1B0-494C-A315-9A95C75CEE8C}"/>
                  </a:ext>
                </a:extLst>
              </p:cNvPr>
              <p:cNvSpPr/>
              <p:nvPr/>
            </p:nvSpPr>
            <p:spPr>
              <a:xfrm>
                <a:off x="9523110" y="3370387"/>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86" name="Rectangle 85">
                <a:extLst>
                  <a:ext uri="{FF2B5EF4-FFF2-40B4-BE49-F238E27FC236}">
                    <a16:creationId xmlns:a16="http://schemas.microsoft.com/office/drawing/2014/main" id="{6CA429E7-8123-4F8F-B295-17C7424D68F6}"/>
                  </a:ext>
                </a:extLst>
              </p:cNvPr>
              <p:cNvSpPr/>
              <p:nvPr/>
            </p:nvSpPr>
            <p:spPr>
              <a:xfrm>
                <a:off x="9523110" y="291556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87" name="Rectangle 86">
                <a:extLst>
                  <a:ext uri="{FF2B5EF4-FFF2-40B4-BE49-F238E27FC236}">
                    <a16:creationId xmlns:a16="http://schemas.microsoft.com/office/drawing/2014/main" id="{8D9B6949-F625-459A-9BA5-B63E4034D511}"/>
                  </a:ext>
                </a:extLst>
              </p:cNvPr>
              <p:cNvSpPr/>
              <p:nvPr/>
            </p:nvSpPr>
            <p:spPr>
              <a:xfrm>
                <a:off x="9523110" y="565554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Storage</a:t>
                </a:r>
              </a:p>
            </p:txBody>
          </p:sp>
        </p:grpSp>
        <p:sp>
          <p:nvSpPr>
            <p:cNvPr id="88" name="Rectangle 87">
              <a:extLst>
                <a:ext uri="{FF2B5EF4-FFF2-40B4-BE49-F238E27FC236}">
                  <a16:creationId xmlns:a16="http://schemas.microsoft.com/office/drawing/2014/main" id="{270780A6-C3BC-4B28-B80A-55BDCDAF9BD7}"/>
                </a:ext>
              </a:extLst>
            </p:cNvPr>
            <p:cNvSpPr/>
            <p:nvPr/>
          </p:nvSpPr>
          <p:spPr bwMode="auto">
            <a:xfrm flipH="1">
              <a:off x="1029060" y="1244462"/>
              <a:ext cx="2179231" cy="4902338"/>
            </a:xfrm>
            <a:prstGeom prst="rect">
              <a:avLst/>
            </a:prstGeom>
            <a:noFill/>
            <a:ln w="9525" cap="flat" cmpd="sng" algn="ctr">
              <a:solidFill>
                <a:srgbClr val="FFFFFF">
                  <a:lumMod val="85000"/>
                </a:srgbClr>
              </a:solidFill>
              <a:prstDash val="solid"/>
              <a:headEnd type="none" w="med" len="med"/>
              <a:tailEnd type="none" w="med" len="med"/>
            </a:ln>
            <a:effectLst/>
          </p:spPr>
          <p:txBody>
            <a:bodyPr vert="horz" wrap="square" lIns="91404" tIns="45703" rIns="91404" bIns="45703" numCol="1" spcCol="0" rtlCol="0" anchor="ctr" anchorCtr="0" compatLnSpc="1">
              <a:prstTxWarp prst="textNoShape">
                <a:avLst/>
              </a:prstTxWarp>
            </a:bodyPr>
            <a:lstStyle/>
            <a:p>
              <a:pPr marL="0" marR="0" lvl="0" indent="0" algn="ctr" defTabSz="913788" eaLnBrk="1" fontAlgn="base" latinLnBrk="0" hangingPunct="1">
                <a:lnSpc>
                  <a:spcPct val="100000"/>
                </a:lnSpc>
                <a:spcBef>
                  <a:spcPct val="0"/>
                </a:spcBef>
                <a:spcAft>
                  <a:spcPct val="0"/>
                </a:spcAft>
                <a:buClrTx/>
                <a:buSzTx/>
                <a:buFontTx/>
                <a:buNone/>
                <a:tabLst/>
                <a:defRPr/>
              </a:pPr>
              <a:endParaRPr kumimoji="0" lang="en-US" sz="2200" b="0" i="0" u="none" strike="noStrike" kern="0" cap="none" spc="0" normalizeH="0" baseline="0" noProof="0" dirty="0">
                <a:ln>
                  <a:noFill/>
                </a:ln>
                <a:gradFill>
                  <a:gsLst>
                    <a:gs pos="0">
                      <a:srgbClr val="FFFFFF"/>
                    </a:gs>
                    <a:gs pos="100000">
                      <a:srgbClr val="FFFFFF"/>
                    </a:gs>
                  </a:gsLst>
                  <a:lin ang="5400000" scaled="0"/>
                </a:gradFill>
                <a:effectLst/>
                <a:highlight>
                  <a:srgbClr val="FFFFFF"/>
                </a:highlight>
                <a:uLnTx/>
                <a:uFillTx/>
                <a:ea typeface="+mn-ea"/>
                <a:cs typeface="+mn-cs"/>
              </a:endParaRPr>
            </a:p>
          </p:txBody>
        </p:sp>
        <p:sp>
          <p:nvSpPr>
            <p:cNvPr id="89" name="Rectangle 88">
              <a:extLst>
                <a:ext uri="{FF2B5EF4-FFF2-40B4-BE49-F238E27FC236}">
                  <a16:creationId xmlns:a16="http://schemas.microsoft.com/office/drawing/2014/main" id="{FBF623C8-468D-4510-B434-5DCDF1CCC938}"/>
                </a:ext>
              </a:extLst>
            </p:cNvPr>
            <p:cNvSpPr/>
            <p:nvPr/>
          </p:nvSpPr>
          <p:spPr>
            <a:xfrm>
              <a:off x="9708339" y="3444110"/>
              <a:ext cx="2299339"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Cloud Provider Manages</a:t>
              </a:r>
            </a:p>
          </p:txBody>
        </p:sp>
        <p:sp>
          <p:nvSpPr>
            <p:cNvPr id="90" name="Rectangle 89">
              <a:extLst>
                <a:ext uri="{FF2B5EF4-FFF2-40B4-BE49-F238E27FC236}">
                  <a16:creationId xmlns:a16="http://schemas.microsoft.com/office/drawing/2014/main" id="{E390420B-4D9D-44C4-90AD-3B99FA80B03B}"/>
                </a:ext>
              </a:extLst>
            </p:cNvPr>
            <p:cNvSpPr/>
            <p:nvPr/>
          </p:nvSpPr>
          <p:spPr>
            <a:xfrm>
              <a:off x="9700803" y="2911339"/>
              <a:ext cx="2306875"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You Manage</a:t>
              </a:r>
            </a:p>
          </p:txBody>
        </p:sp>
      </p:grpSp>
    </p:spTree>
    <p:extLst>
      <p:ext uri="{BB962C8B-B14F-4D97-AF65-F5344CB8AC3E}">
        <p14:creationId xmlns:p14="http://schemas.microsoft.com/office/powerpoint/2010/main" val="3820881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HITE TEMPLATE">
  <a:themeElements>
    <a:clrScheme name="ST_Illustration_White_Blue">
      <a:dk1>
        <a:srgbClr val="1A1A1A"/>
      </a:dk1>
      <a:lt1>
        <a:srgbClr val="FFFFFF"/>
      </a:lt1>
      <a:dk2>
        <a:srgbClr val="0D0D0D"/>
      </a:dk2>
      <a:lt2>
        <a:srgbClr val="D2D2D2"/>
      </a:lt2>
      <a:accent1>
        <a:srgbClr val="0078D4"/>
      </a:accent1>
      <a:accent2>
        <a:srgbClr val="002050"/>
      </a:accent2>
      <a:accent3>
        <a:srgbClr val="107C10"/>
      </a:accent3>
      <a:accent4>
        <a:srgbClr val="D73B01"/>
      </a:accent4>
      <a:accent5>
        <a:srgbClr val="737373"/>
      </a:accent5>
      <a:accent6>
        <a:srgbClr val="E6E6E6"/>
      </a:accent6>
      <a:hlink>
        <a:srgbClr val="0078D4"/>
      </a:hlink>
      <a:folHlink>
        <a:srgbClr val="0078D4"/>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16-9_Illustration_2018_Cloud_011.potx" id="{762B47AA-A827-4F63-8EDD-1F6B4767BB62}" vid="{53DB83EF-4F78-4F48-A301-01610C79C1EF}"/>
    </a:ext>
  </a:ext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4.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5B7356A06F744439C0CE932EEB009F5" ma:contentTypeVersion="6" ma:contentTypeDescription="Create a new document." ma:contentTypeScope="" ma:versionID="d10da16756ea923870ae2deb524579bc">
  <xsd:schema xmlns:xsd="http://www.w3.org/2001/XMLSchema" xmlns:xs="http://www.w3.org/2001/XMLSchema" xmlns:p="http://schemas.microsoft.com/office/2006/metadata/properties" xmlns:ns2="6656ffad-92b0-4efb-bc78-5d5af2c7fd93" xmlns:ns3="e7cc3f53-dbdf-4ffb-90f1-33d3d1806439" targetNamespace="http://schemas.microsoft.com/office/2006/metadata/properties" ma:root="true" ma:fieldsID="b6b9ea322e60814eb61348a7c2360d68" ns2:_="" ns3:_="">
    <xsd:import namespace="6656ffad-92b0-4efb-bc78-5d5af2c7fd93"/>
    <xsd:import namespace="e7cc3f53-dbdf-4ffb-90f1-33d3d180643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56ffad-92b0-4efb-bc78-5d5af2c7fd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cc3f53-dbdf-4ffb-90f1-33d3d180643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064600-4854-4CD3-88DC-4DD71F11CFFE}">
  <ds:schemaRefs>
    <ds:schemaRef ds:uri="http://schemas.microsoft.com/sharepoint/v3/contenttype/forms"/>
  </ds:schemaRefs>
</ds:datastoreItem>
</file>

<file path=customXml/itemProps2.xml><?xml version="1.0" encoding="utf-8"?>
<ds:datastoreItem xmlns:ds="http://schemas.openxmlformats.org/officeDocument/2006/customXml" ds:itemID="{80EC5D45-9261-4D8E-BB6F-6EDCCD3351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56ffad-92b0-4efb-bc78-5d5af2c7fd93"/>
    <ds:schemaRef ds:uri="e7cc3f53-dbdf-4ffb-90f1-33d3d18064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41A27A-878C-426A-BE1F-FD6C109B7049}">
  <ds:schemaRef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purl.org/dc/terms/"/>
    <ds:schemaRef ds:uri="e7cc3f53-dbdf-4ffb-90f1-33d3d1806439"/>
    <ds:schemaRef ds:uri="6656ffad-92b0-4efb-bc78-5d5af2c7fd93"/>
    <ds:schemaRef ds:uri="http://www.w3.org/XML/1998/namespac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otalTime>0</TotalTime>
  <Words>2092</Words>
  <Application>Microsoft Office PowerPoint</Application>
  <PresentationFormat>Widescreen</PresentationFormat>
  <Paragraphs>287</Paragraphs>
  <Slides>22</Slides>
  <Notes>21</Notes>
  <HiddenSlides>0</HiddenSlides>
  <MMClips>0</MMClips>
  <ScaleCrop>false</ScaleCrop>
  <HeadingPairs>
    <vt:vector size="6" baseType="variant">
      <vt:variant>
        <vt:lpstr>Fonts Used</vt:lpstr>
      </vt:variant>
      <vt:variant>
        <vt:i4>11</vt:i4>
      </vt:variant>
      <vt:variant>
        <vt:lpstr>Theme</vt:lpstr>
      </vt:variant>
      <vt:variant>
        <vt:i4>5</vt:i4>
      </vt:variant>
      <vt:variant>
        <vt:lpstr>Slide Titles</vt:lpstr>
      </vt:variant>
      <vt:variant>
        <vt:i4>22</vt:i4>
      </vt:variant>
    </vt:vector>
  </HeadingPairs>
  <TitlesOfParts>
    <vt:vector size="38" baseType="lpstr">
      <vt:lpstr>Kozuka Gothic Pro R</vt:lpstr>
      <vt:lpstr>Myriad Pro</vt:lpstr>
      <vt:lpstr>Segoe UI Semibold (Headings)</vt:lpstr>
      <vt:lpstr>arial</vt:lpstr>
      <vt:lpstr>arial</vt:lpstr>
      <vt:lpstr>Consolas</vt:lpstr>
      <vt:lpstr>Segoe UI</vt:lpstr>
      <vt:lpstr>Segoe UI Light</vt:lpstr>
      <vt:lpstr>Segoe UI Semibold</vt:lpstr>
      <vt:lpstr>Segoe UI Semilight</vt:lpstr>
      <vt:lpstr>Wingdings</vt:lpstr>
      <vt:lpstr>WHITE TEMPLATE</vt:lpstr>
      <vt:lpstr>Microsoft Power Platform Template</vt:lpstr>
      <vt:lpstr>Microsoft Power Platform Template</vt:lpstr>
      <vt:lpstr>Default Theme</vt:lpstr>
      <vt:lpstr>20140311PresentationUWTSDTemplate</vt:lpstr>
      <vt:lpstr>ACCB6019</vt:lpstr>
      <vt:lpstr>Lesson Objectives:</vt:lpstr>
      <vt:lpstr>Cloud Models</vt:lpstr>
      <vt:lpstr>Cloud Models - Objective Domain </vt:lpstr>
      <vt:lpstr>What is cloud computing?</vt:lpstr>
      <vt:lpstr>Public cloud</vt:lpstr>
      <vt:lpstr>Private cloud</vt:lpstr>
      <vt:lpstr>Hybrid cloud</vt:lpstr>
      <vt:lpstr>Cloud model comparison</vt:lpstr>
      <vt:lpstr>Cloud benefits and considerations</vt:lpstr>
      <vt:lpstr>Cloud Benefits - Objective Domain</vt:lpstr>
      <vt:lpstr>Cloud Benefits</vt:lpstr>
      <vt:lpstr>Compare CapEx vs. OpEx</vt:lpstr>
      <vt:lpstr>Consumption-based model</vt:lpstr>
      <vt:lpstr>Cloud services</vt:lpstr>
      <vt:lpstr>Cloud Services - Objective Domain</vt:lpstr>
      <vt:lpstr>Infrastructure as a Service (IaaS)</vt:lpstr>
      <vt:lpstr>Platform as a Service (PaaS)</vt:lpstr>
      <vt:lpstr>Software as a Service (SaaS)</vt:lpstr>
      <vt:lpstr>Cloud service comparison</vt:lpstr>
      <vt:lpstr>Tell me what services of cloud matches the following examples?</vt:lpstr>
      <vt:lpstr>Shared responsibility model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AZ-900T0x Module 01:  Cloud concepts</dc:title>
  <dc:creator/>
  <cp:lastModifiedBy/>
  <cp:revision>11</cp:revision>
  <dcterms:created xsi:type="dcterms:W3CDTF">2020-08-24T20:48:51Z</dcterms:created>
  <dcterms:modified xsi:type="dcterms:W3CDTF">2025-02-21T08:59:26Z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0x010100A5B7356A06F744439C0CE932EEB009F5</vt:lpwstr>
  </property>
</Properties>
</file>