
<file path=[Content_Types].xml><?xml version="1.0" encoding="utf-8"?>
<Types xmlns="http://schemas.openxmlformats.org/package/2006/content-types">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4" r:id="rId1"/>
  </p:sldMasterIdLst>
  <p:notesMasterIdLst>
    <p:notesMasterId r:id="rId17"/>
  </p:notesMasterIdLst>
  <p:sldIdLst>
    <p:sldId id="256" r:id="rId2"/>
    <p:sldId id="258" r:id="rId3"/>
    <p:sldId id="259" r:id="rId4"/>
    <p:sldId id="260" r:id="rId5"/>
    <p:sldId id="263" r:id="rId6"/>
    <p:sldId id="266" r:id="rId7"/>
    <p:sldId id="270" r:id="rId8"/>
    <p:sldId id="267" r:id="rId9"/>
    <p:sldId id="268" r:id="rId10"/>
    <p:sldId id="272" r:id="rId11"/>
    <p:sldId id="271" r:id="rId12"/>
    <p:sldId id="257" r:id="rId13"/>
    <p:sldId id="265" r:id="rId14"/>
    <p:sldId id="269"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563" autoAdjust="0"/>
    <p:restoredTop sz="47503" autoAdjust="0"/>
  </p:normalViewPr>
  <p:slideViewPr>
    <p:cSldViewPr snapToGrid="0">
      <p:cViewPr varScale="1">
        <p:scale>
          <a:sx n="67" d="100"/>
          <a:sy n="67" d="100"/>
        </p:scale>
        <p:origin x="31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2854BD-20FF-496E-BFD3-EEF8AEA809C0}" type="datetimeFigureOut">
              <a:rPr lang="en-GB" smtClean="0"/>
              <a:t>23/04/2021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12F2E4-7B50-46DB-A481-00CA680B1EE6}" type="slidenum">
              <a:rPr lang="en-GB" smtClean="0"/>
              <a:t>‹#›</a:t>
            </a:fld>
            <a:endParaRPr lang="en-GB"/>
          </a:p>
        </p:txBody>
      </p:sp>
    </p:spTree>
    <p:extLst>
      <p:ext uri="{BB962C8B-B14F-4D97-AF65-F5344CB8AC3E}">
        <p14:creationId xmlns:p14="http://schemas.microsoft.com/office/powerpoint/2010/main" val="29727328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6.00</a:t>
            </a:r>
          </a:p>
        </p:txBody>
      </p:sp>
      <p:sp>
        <p:nvSpPr>
          <p:cNvPr id="4" name="Slide Number Placeholder 3"/>
          <p:cNvSpPr>
            <a:spLocks noGrp="1"/>
          </p:cNvSpPr>
          <p:nvPr>
            <p:ph type="sldNum" sz="quarter" idx="5"/>
          </p:nvPr>
        </p:nvSpPr>
        <p:spPr/>
        <p:txBody>
          <a:bodyPr/>
          <a:lstStyle/>
          <a:p>
            <a:fld id="{1612F2E4-7B50-46DB-A481-00CA680B1EE6}" type="slidenum">
              <a:rPr lang="en-GB" smtClean="0"/>
              <a:t>1</a:t>
            </a:fld>
            <a:endParaRPr lang="en-GB"/>
          </a:p>
        </p:txBody>
      </p:sp>
    </p:spTree>
    <p:extLst>
      <p:ext uri="{BB962C8B-B14F-4D97-AF65-F5344CB8AC3E}">
        <p14:creationId xmlns:p14="http://schemas.microsoft.com/office/powerpoint/2010/main" val="1419476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discuss what the somatic symptom disorder is and how it is classified, the most current demographics and prevalence, I will mention the symptoms and the current treatments available, as well as present 2 case studies dealing with the disorder. 14.00</a:t>
            </a:r>
          </a:p>
        </p:txBody>
      </p:sp>
      <p:sp>
        <p:nvSpPr>
          <p:cNvPr id="4" name="Slide Number Placeholder 3"/>
          <p:cNvSpPr>
            <a:spLocks noGrp="1"/>
          </p:cNvSpPr>
          <p:nvPr>
            <p:ph type="sldNum" sz="quarter" idx="5"/>
          </p:nvPr>
        </p:nvSpPr>
        <p:spPr/>
        <p:txBody>
          <a:bodyPr/>
          <a:lstStyle/>
          <a:p>
            <a:fld id="{1612F2E4-7B50-46DB-A481-00CA680B1EE6}" type="slidenum">
              <a:rPr lang="en-GB" smtClean="0"/>
              <a:t>2</a:t>
            </a:fld>
            <a:endParaRPr lang="en-GB"/>
          </a:p>
        </p:txBody>
      </p:sp>
    </p:spTree>
    <p:extLst>
      <p:ext uri="{BB962C8B-B14F-4D97-AF65-F5344CB8AC3E}">
        <p14:creationId xmlns:p14="http://schemas.microsoft.com/office/powerpoint/2010/main" val="3707299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somatic symptom disorder has many presentations and as such has been known under many names over the years, for example somatoform, somatization disorder or functional somatic syndrome. </a:t>
            </a:r>
          </a:p>
          <a:p>
            <a:r>
              <a:rPr lang="en-GB" dirty="0"/>
              <a:t>Many sources define the syndrome in slightly various ways; the World Health Organization offer a comprehensive definition where the somatic symptom disorder is a repeated presentation of physical symptoms with the individual’s persistent requests for medial investigations despite the findings and the medical professionals reassurance that the symptoms have no physical basis.  </a:t>
            </a:r>
          </a:p>
          <a:p>
            <a:r>
              <a:rPr lang="en-GB" dirty="0"/>
              <a:t>Dunphy, Penna and El-</a:t>
            </a:r>
            <a:r>
              <a:rPr lang="en-GB" dirty="0" err="1"/>
              <a:t>Kafsi</a:t>
            </a:r>
            <a:r>
              <a:rPr lang="en-GB" dirty="0"/>
              <a:t> suggest that it is a set of clinical and behavioural features indicating that a patient is experiencing and communicating psychological distress through physical (somatic) symptoms not accounted for by pathological findings. 49.00</a:t>
            </a:r>
          </a:p>
        </p:txBody>
      </p:sp>
      <p:sp>
        <p:nvSpPr>
          <p:cNvPr id="4" name="Slide Number Placeholder 3"/>
          <p:cNvSpPr>
            <a:spLocks noGrp="1"/>
          </p:cNvSpPr>
          <p:nvPr>
            <p:ph type="sldNum" sz="quarter" idx="5"/>
          </p:nvPr>
        </p:nvSpPr>
        <p:spPr/>
        <p:txBody>
          <a:bodyPr/>
          <a:lstStyle/>
          <a:p>
            <a:fld id="{1612F2E4-7B50-46DB-A481-00CA680B1EE6}" type="slidenum">
              <a:rPr lang="en-GB" smtClean="0"/>
              <a:t>3</a:t>
            </a:fld>
            <a:endParaRPr lang="en-GB"/>
          </a:p>
        </p:txBody>
      </p:sp>
    </p:spTree>
    <p:extLst>
      <p:ext uri="{BB962C8B-B14F-4D97-AF65-F5344CB8AC3E}">
        <p14:creationId xmlns:p14="http://schemas.microsoft.com/office/powerpoint/2010/main" val="4206681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In 2013, DSM-5 allowed to reconceptualise the notion of the disorder, consolidating all associated conditions under somatic symptom disorder group.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One of the main aims of the redefinition was to facilitate the diagnostic process to grant a better and faster access to mental health care for patients. DSM-5 has reformulated the criteria to rely less on strict patterns of somatic symptoms and more on the degree to which a patient's thoughts, feelings and behaviours about their symptoms are disproportionate or excessive.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many distinctive characteristics that make the two classification systems contrast, as evidenced in the table. These concern the quantity and origin of the symptoms necessary to meet the criteria, and the effectiveness of the diagnostic process in offering mental health care.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conclusion is that the DSM-5 criteria do not necessarily allow to identify more, yet different patients compared to ICD-10 criteria. 59.00</a:t>
            </a:r>
          </a:p>
          <a:p>
            <a:endParaRPr lang="en-GB" sz="9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&lt;In 2013, DSM-5 allowed to reconceptualise the notion of the disorder, consolidating all associated conditions under somatic symptom disorder group.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dirty="0">
                <a:solidFill>
                  <a:srgbClr val="2E2E2E"/>
                </a:solidFill>
                <a:effectLst/>
                <a:latin typeface="NexusSerif"/>
              </a:rPr>
              <a:t>One of the main aims of the redefinition was to facilitate the diagnostic process to grant a better and faster access to mental health care for patients. </a:t>
            </a:r>
            <a:r>
              <a:rPr lang="en-GB" sz="900" b="0" i="0" dirty="0">
                <a:solidFill>
                  <a:srgbClr val="32325D"/>
                </a:solidFill>
                <a:effectLst/>
                <a:latin typeface="Lato"/>
              </a:rPr>
              <a:t>DSM-5 has reformulated the criteria to rely less on strict patterns of somatic symptoms and more on the degree to which a patient's thoughts, feelings and behaviours about their symptoms are disproportionate or excessive. DSM-5 acknowledges that patients may have a combination of symptoms for which an organic cause can be found and symptoms for which there is no underlying physical explanation. &gt; 40.00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&lt;Rosic, Kalra and Samaan point out that </a:t>
            </a:r>
            <a:r>
              <a:rPr lang="en-GB" sz="900" b="0" i="0" dirty="0">
                <a:solidFill>
                  <a:srgbClr val="000000"/>
                </a:solidFill>
                <a:effectLst/>
                <a:latin typeface="Times New Roman" panose="02020603050405020304" pitchFamily="18" charset="0"/>
              </a:rPr>
              <a:t>criteria for somatoform disorder required the patient’s array of somatic symptoms to include </a:t>
            </a:r>
            <a:r>
              <a:rPr lang="en-GB" sz="900" dirty="0"/>
              <a:t>a combination of various </a:t>
            </a:r>
            <a:r>
              <a:rPr lang="en-GB" sz="900" b="0" i="0" dirty="0">
                <a:solidFill>
                  <a:srgbClr val="000000"/>
                </a:solidFill>
                <a:effectLst/>
                <a:latin typeface="Times New Roman" panose="02020603050405020304" pitchFamily="18" charset="0"/>
              </a:rPr>
              <a:t>symptoms affecting various body systems. In contrast, diagnosis of somatic symptom disorder requires the presence of just a single somatic symptom. Furthermore, any one somatic symptom is not required to be continuously present, but rather the state of being symptomatic, with any variation of symptoms, is required for the diagnosis of somatic symptom disorder. &gt; 32.00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&lt;Rosic, Kalra and Samaan highlight that an underlying, known medical condition would preclude a diagnosis of somatoform, as the criteria required unexplained symptoms. The DSM-5 somatic symptom disorder allowed diagnosing on the basis of the excessive disfunction and distress the symptoms and the diagnosis causes, rather than medically unexplained physical symptoms.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Hüsing and Toussaint state that criteria to diagnose somatoform disorders are strict and have been criticised for creating barriers to effective diagnosing, resulting in a possibly inaccurately-low prevalence in primary care, a sentiment shared by Murray et al.  </a:t>
            </a:r>
            <a:endParaRPr lang="en-GB" sz="900" b="0" i="0" dirty="0">
              <a:solidFill>
                <a:srgbClr val="2E2E2E"/>
              </a:solidFill>
              <a:effectLst/>
              <a:latin typeface="NexusSerif"/>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sv-SE" sz="900" dirty="0"/>
              <a:t>Reif and Martin contrast that opinion stating that some </a:t>
            </a:r>
            <a:r>
              <a:rPr lang="en-GB" sz="900" b="0" i="0" dirty="0">
                <a:solidFill>
                  <a:srgbClr val="2E2E2E"/>
                </a:solidFill>
                <a:effectLst/>
                <a:latin typeface="NexusSerif"/>
              </a:rPr>
              <a:t>researchers and clinicians criticize the criteria of somatic symptom disorder as being too liberal, resulting in over-inclusive and heterogeneous groups of patients. &gt; 49.00</a:t>
            </a:r>
            <a:endParaRPr lang="en-GB" sz="9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&lt;Recent research done by Hüsing and Toussaint  reflects no differences between ICD-10 and DSM-5 when sociodemographic variables are considered. However, self-reported psychological symptom-related distress, mental health-related quality of life and associated with it anxiety was significantly higher for DSM-5 diagnoses of Somatic Symptom Disorder. Patients diagnosed with somatic symptom disorder appear more severely impaired, with higher levels of general and health-related anxiety and psychological distress.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900" b="0" i="0" dirty="0">
                <a:solidFill>
                  <a:srgbClr val="2E2E2E"/>
                </a:solidFill>
                <a:effectLst/>
                <a:latin typeface="NexusSerif"/>
              </a:rPr>
              <a:t>The conclusion is that the DSM-5 criteria do not necessarily allow to identify more, yet different patients compared to ICD-10 criteria.&gt; 39.00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2E2E2E"/>
              </a:solidFill>
              <a:effectLst/>
              <a:latin typeface="NexusSerif"/>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612F2E4-7B50-46DB-A481-00CA680B1EE6}" type="slidenum">
              <a:rPr lang="en-GB" smtClean="0"/>
              <a:t>4</a:t>
            </a:fld>
            <a:endParaRPr lang="en-GB"/>
          </a:p>
        </p:txBody>
      </p:sp>
    </p:spTree>
    <p:extLst>
      <p:ext uri="{BB962C8B-B14F-4D97-AF65-F5344CB8AC3E}">
        <p14:creationId xmlns:p14="http://schemas.microsoft.com/office/powerpoint/2010/main" val="13601962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Source Sans Pro" panose="020B0503030403020204" pitchFamily="34" charset="0"/>
              </a:rPr>
              <a:t>Van Dessel proposes in the latest Cochrane review that up to one in three people consulting their doctor about physical symptoms have </a:t>
            </a:r>
            <a:r>
              <a:rPr lang="en-GB" b="0" i="0" u="sng" dirty="0">
                <a:solidFill>
                  <a:srgbClr val="000000"/>
                </a:solidFill>
                <a:effectLst/>
                <a:latin typeface="Source Sans Pro" panose="020B0503030403020204" pitchFamily="34" charset="0"/>
              </a:rPr>
              <a:t>medically unexplained physical symptoms</a:t>
            </a:r>
            <a:r>
              <a:rPr lang="en-GB" b="0" i="0" dirty="0">
                <a:solidFill>
                  <a:srgbClr val="000000"/>
                </a:solidFill>
                <a:effectLst/>
                <a:latin typeface="Source Sans Pro" panose="020B0503030403020204" pitchFamily="34" charset="0"/>
              </a:rPr>
              <a:t> with </a:t>
            </a:r>
            <a:r>
              <a:rPr lang="en-GB" b="0" i="0" u="none" dirty="0">
                <a:solidFill>
                  <a:srgbClr val="000000"/>
                </a:solidFill>
                <a:effectLst/>
                <a:latin typeface="Source Sans Pro" panose="020B0503030403020204" pitchFamily="34" charset="0"/>
              </a:rPr>
              <a:t>no clear cause, which </a:t>
            </a:r>
            <a:r>
              <a:rPr lang="en-GB" b="0" i="0" dirty="0">
                <a:solidFill>
                  <a:srgbClr val="000000"/>
                </a:solidFill>
                <a:effectLst/>
                <a:latin typeface="Source Sans Pro" panose="020B0503030403020204" pitchFamily="34" charset="0"/>
              </a:rPr>
              <a:t>are a key feature of </a:t>
            </a:r>
            <a:r>
              <a:rPr lang="en-GB" b="0" i="0" u="sng" dirty="0">
                <a:solidFill>
                  <a:srgbClr val="000000"/>
                </a:solidFill>
                <a:effectLst/>
                <a:latin typeface="Source Sans Pro" panose="020B0503030403020204" pitchFamily="34" charset="0"/>
              </a:rPr>
              <a:t>somatoform disorders</a:t>
            </a:r>
            <a:r>
              <a:rPr lang="en-GB" b="0" i="0" dirty="0">
                <a:solidFill>
                  <a:srgbClr val="000000"/>
                </a:solidFill>
                <a:effectLst/>
                <a:latin typeface="Source Sans Pro" panose="020B0503030403020204" pitchFamily="34" charset="0"/>
              </a:rPr>
              <a:t>. </a:t>
            </a:r>
            <a:r>
              <a:rPr lang="en-GB" b="0" i="0" dirty="0">
                <a:solidFill>
                  <a:srgbClr val="000000"/>
                </a:solidFill>
                <a:effectLst/>
                <a:latin typeface="Times New Roman" panose="02020603050405020304" pitchFamily="18" charset="0"/>
              </a:rPr>
              <a:t>Literature offers varying prevalence rates in Europe in the last two decades, as illustrated. </a:t>
            </a:r>
          </a:p>
          <a:p>
            <a:r>
              <a:rPr lang="en-GB" b="0" i="0" dirty="0">
                <a:solidFill>
                  <a:srgbClr val="000000"/>
                </a:solidFill>
                <a:effectLst/>
                <a:latin typeface="Times New Roman" panose="02020603050405020304" pitchFamily="18" charset="0"/>
              </a:rPr>
              <a:t>Murray et al argues that despite the high prevalence rates, importance and costs of such unexplained symptoms in primary care, the diagnosis of somatoform-type disorders is often either very delayed, indirect or not made at all. The very nature of unexplained symptoms which are often vague or difficult to characterise makes differential diagnosis difficult. </a:t>
            </a:r>
          </a:p>
          <a:p>
            <a:r>
              <a:rPr lang="en-GB" b="0" i="0" dirty="0">
                <a:solidFill>
                  <a:srgbClr val="222222"/>
                </a:solidFill>
                <a:effectLst/>
                <a:latin typeface="-apple-system"/>
              </a:rPr>
              <a:t>Beutel et al mention that the somatic symptom burden has been associated to a certain degree with </a:t>
            </a:r>
            <a:r>
              <a:rPr lang="en-GB" b="0" i="1" dirty="0">
                <a:solidFill>
                  <a:srgbClr val="222222"/>
                </a:solidFill>
                <a:effectLst/>
                <a:latin typeface="-apple-system"/>
              </a:rPr>
              <a:t>sociodemographic factors</a:t>
            </a:r>
            <a:r>
              <a:rPr lang="en-GB" b="0" i="0" dirty="0">
                <a:solidFill>
                  <a:srgbClr val="222222"/>
                </a:solidFill>
                <a:effectLst/>
                <a:latin typeface="-apple-system"/>
              </a:rPr>
              <a:t> of higher age, lower education, social and economic status, unemployment</a:t>
            </a:r>
            <a:r>
              <a:rPr lang="en-GB" b="0" i="0" u="none" strike="noStrike" baseline="30000" dirty="0">
                <a:solidFill>
                  <a:srgbClr val="006699"/>
                </a:solidFill>
                <a:effectLst/>
                <a:latin typeface="-apple-system"/>
              </a:rPr>
              <a:t> </a:t>
            </a:r>
            <a:r>
              <a:rPr lang="en-GB" b="0" i="0" dirty="0">
                <a:solidFill>
                  <a:srgbClr val="222222"/>
                </a:solidFill>
                <a:effectLst/>
                <a:latin typeface="-apple-system"/>
              </a:rPr>
              <a:t>and disruption of marital and family relationships. 1.04.00</a:t>
            </a:r>
          </a:p>
        </p:txBody>
      </p:sp>
      <p:sp>
        <p:nvSpPr>
          <p:cNvPr id="4" name="Slide Number Placeholder 3"/>
          <p:cNvSpPr>
            <a:spLocks noGrp="1"/>
          </p:cNvSpPr>
          <p:nvPr>
            <p:ph type="sldNum" sz="quarter" idx="5"/>
          </p:nvPr>
        </p:nvSpPr>
        <p:spPr/>
        <p:txBody>
          <a:bodyPr/>
          <a:lstStyle/>
          <a:p>
            <a:fld id="{1612F2E4-7B50-46DB-A481-00CA680B1EE6}" type="slidenum">
              <a:rPr lang="en-GB" smtClean="0"/>
              <a:t>5</a:t>
            </a:fld>
            <a:endParaRPr lang="en-GB"/>
          </a:p>
        </p:txBody>
      </p:sp>
    </p:spTree>
    <p:extLst>
      <p:ext uri="{BB962C8B-B14F-4D97-AF65-F5344CB8AC3E}">
        <p14:creationId xmlns:p14="http://schemas.microsoft.com/office/powerpoint/2010/main" val="31967317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E2E2E"/>
                </a:solidFill>
                <a:effectLst/>
                <a:latin typeface="NexusSerif"/>
              </a:rPr>
              <a:t>Henderson offers a comprehensive breakdown of the symptoms reported in the disorder. Regrettably, he does not offer any further details about the prevalence of these symptoms. 09.00</a:t>
            </a:r>
            <a:endParaRPr lang="en-GB" dirty="0"/>
          </a:p>
        </p:txBody>
      </p:sp>
      <p:sp>
        <p:nvSpPr>
          <p:cNvPr id="4" name="Slide Number Placeholder 3"/>
          <p:cNvSpPr>
            <a:spLocks noGrp="1"/>
          </p:cNvSpPr>
          <p:nvPr>
            <p:ph type="sldNum" sz="quarter" idx="5"/>
          </p:nvPr>
        </p:nvSpPr>
        <p:spPr/>
        <p:txBody>
          <a:bodyPr/>
          <a:lstStyle/>
          <a:p>
            <a:fld id="{1612F2E4-7B50-46DB-A481-00CA680B1EE6}" type="slidenum">
              <a:rPr lang="en-GB" smtClean="0"/>
              <a:t>6</a:t>
            </a:fld>
            <a:endParaRPr lang="en-GB"/>
          </a:p>
        </p:txBody>
      </p:sp>
    </p:spTree>
    <p:extLst>
      <p:ext uri="{BB962C8B-B14F-4D97-AF65-F5344CB8AC3E}">
        <p14:creationId xmlns:p14="http://schemas.microsoft.com/office/powerpoint/2010/main" val="1469548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pple-system"/>
              </a:rPr>
              <a:t>One recent study looked at the discrepancies of somatic disorders between the sexes. As Beutel et al show, pain in arms, legs and joints was by far the most frequent symptom, followed by back pain. It is apparent that females consistently reported more symptoms than males, except for pain or problems during sexual intercourse, where males exceed slightly. </a:t>
            </a:r>
          </a:p>
          <a:p>
            <a:r>
              <a:rPr lang="en-GB" b="0" i="0" dirty="0">
                <a:solidFill>
                  <a:srgbClr val="222222"/>
                </a:solidFill>
                <a:effectLst/>
                <a:latin typeface="-apple-system"/>
              </a:rPr>
              <a:t>In a different </a:t>
            </a:r>
            <a:r>
              <a:rPr lang="en-GB" b="0" i="0" dirty="0">
                <a:solidFill>
                  <a:srgbClr val="2E2E2E"/>
                </a:solidFill>
                <a:effectLst/>
                <a:latin typeface="NexusSerif"/>
              </a:rPr>
              <a:t>research, </a:t>
            </a:r>
            <a:r>
              <a:rPr lang="en-GB" dirty="0"/>
              <a:t>Claassen-van Dessel et al list </a:t>
            </a:r>
            <a:r>
              <a:rPr lang="en-GB" b="0" i="0" u="sng" dirty="0">
                <a:solidFill>
                  <a:srgbClr val="2E2E2E"/>
                </a:solidFill>
                <a:effectLst/>
                <a:latin typeface="NexusSerif"/>
              </a:rPr>
              <a:t>general fatigue</a:t>
            </a:r>
            <a:r>
              <a:rPr lang="en-GB" b="0" i="0" dirty="0">
                <a:solidFill>
                  <a:srgbClr val="2E2E2E"/>
                </a:solidFill>
                <a:effectLst/>
                <a:latin typeface="NexusSerif"/>
              </a:rPr>
              <a:t>, </a:t>
            </a:r>
            <a:r>
              <a:rPr lang="en-GB" b="0" i="0" u="sng" dirty="0">
                <a:solidFill>
                  <a:srgbClr val="2E2E2E"/>
                </a:solidFill>
                <a:effectLst/>
                <a:latin typeface="NexusSerif"/>
              </a:rPr>
              <a:t>back pain </a:t>
            </a:r>
            <a:r>
              <a:rPr lang="en-GB" b="0" i="0" dirty="0">
                <a:solidFill>
                  <a:srgbClr val="2E2E2E"/>
                </a:solidFill>
                <a:effectLst/>
                <a:latin typeface="NexusSerif"/>
              </a:rPr>
              <a:t>and </a:t>
            </a:r>
            <a:r>
              <a:rPr lang="en-GB" b="0" i="0" u="sng" dirty="0">
                <a:solidFill>
                  <a:srgbClr val="2E2E2E"/>
                </a:solidFill>
                <a:effectLst/>
                <a:latin typeface="NexusSerif"/>
              </a:rPr>
              <a:t>pain in extremities</a:t>
            </a:r>
            <a:r>
              <a:rPr lang="en-GB" b="0" i="0" dirty="0">
                <a:solidFill>
                  <a:srgbClr val="2E2E2E"/>
                </a:solidFill>
                <a:effectLst/>
                <a:latin typeface="NexusSerif"/>
              </a:rPr>
              <a:t> as mostly reported. 28.00</a:t>
            </a:r>
            <a:endParaRPr lang="en-GB" dirty="0"/>
          </a:p>
        </p:txBody>
      </p:sp>
      <p:sp>
        <p:nvSpPr>
          <p:cNvPr id="4" name="Slide Number Placeholder 3"/>
          <p:cNvSpPr>
            <a:spLocks noGrp="1"/>
          </p:cNvSpPr>
          <p:nvPr>
            <p:ph type="sldNum" sz="quarter" idx="5"/>
          </p:nvPr>
        </p:nvSpPr>
        <p:spPr/>
        <p:txBody>
          <a:bodyPr/>
          <a:lstStyle/>
          <a:p>
            <a:fld id="{1612F2E4-7B50-46DB-A481-00CA680B1EE6}" type="slidenum">
              <a:rPr lang="en-GB" smtClean="0"/>
              <a:t>7</a:t>
            </a:fld>
            <a:endParaRPr lang="en-GB"/>
          </a:p>
        </p:txBody>
      </p:sp>
    </p:spTree>
    <p:extLst>
      <p:ext uri="{BB962C8B-B14F-4D97-AF65-F5344CB8AC3E}">
        <p14:creationId xmlns:p14="http://schemas.microsoft.com/office/powerpoint/2010/main" val="333690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latest Cochrane review gathers that treatment guidelines suggest a combination of talking therapies and pharmacological interventions. Van Dessel et al offer a comprehensive examination of the existing evidence in support of non-pharmacological interventions; however, they conclude that the quality of studies is low and more research is necessary.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Source Sans Pro" panose="020B0503030403020204" pitchFamily="34" charset="0"/>
              </a:rPr>
              <a:t>Van Dessel et al explain that the most commonly used and investigated psychological therapy is the cognitive behavioural therapy, which focuses on changing cognitions and behaviours that people have towards their symptoms. They further continue to discuss all other psychological interventions used in somatization disorders, including the alternative treatments.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is also notable is that according to </a:t>
            </a:r>
            <a:r>
              <a:rPr lang="en-GB" sz="1200" dirty="0"/>
              <a:t>Okur Güney et al,</a:t>
            </a:r>
            <a:r>
              <a:rPr lang="en-GB" dirty="0"/>
              <a:t> various patients benefit from similar forms of treatment without regard to the specific symptom profile. 55.00</a:t>
            </a:r>
          </a:p>
        </p:txBody>
      </p:sp>
      <p:sp>
        <p:nvSpPr>
          <p:cNvPr id="4" name="Slide Number Placeholder 3"/>
          <p:cNvSpPr>
            <a:spLocks noGrp="1"/>
          </p:cNvSpPr>
          <p:nvPr>
            <p:ph type="sldNum" sz="quarter" idx="5"/>
          </p:nvPr>
        </p:nvSpPr>
        <p:spPr/>
        <p:txBody>
          <a:bodyPr/>
          <a:lstStyle/>
          <a:p>
            <a:fld id="{1612F2E4-7B50-46DB-A481-00CA680B1EE6}" type="slidenum">
              <a:rPr lang="en-GB" smtClean="0"/>
              <a:t>8</a:t>
            </a:fld>
            <a:endParaRPr lang="en-GB"/>
          </a:p>
        </p:txBody>
      </p:sp>
    </p:spTree>
    <p:extLst>
      <p:ext uri="{BB962C8B-B14F-4D97-AF65-F5344CB8AC3E}">
        <p14:creationId xmlns:p14="http://schemas.microsoft.com/office/powerpoint/2010/main" val="3354995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&lt;Kleinstäuber et al mention that </a:t>
            </a:r>
            <a:r>
              <a:rPr lang="en-GB" b="0" i="0" dirty="0">
                <a:solidFill>
                  <a:srgbClr val="000000"/>
                </a:solidFill>
                <a:effectLst/>
                <a:latin typeface="Source Sans Pro" panose="020B0503030403020204" pitchFamily="34" charset="0"/>
              </a:rPr>
              <a:t>it is unclear why medications that are intended for the treatment of anxiety, depression, and other mental health problems, such as antidepressants, help to reduce the severity of medically unexplained physical symptoms. &gt;14.00</a:t>
            </a:r>
            <a:endParaRPr lang="en-GB" b="0" i="0" dirty="0">
              <a:solidFill>
                <a:srgbClr val="000000"/>
              </a:solidFill>
              <a:effectLst/>
              <a:latin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Times New Roman" panose="02020603050405020304" pitchFamily="18" charset="0"/>
              </a:rPr>
              <a:t>&lt;Morris et al discuss how the problem of diagnosing the disorder is exacerbated when considering the high co-morbidity of somatoform disorders with other mental health problems, such as depression or anxiety disorders. That might explain the high rates of use and possible effectiveness of medication associated with treating other mental health issues in treating somatic symptom disorders and alleviating the symptoms. &gt; 26.00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Times New Roman" panose="02020603050405020304" pitchFamily="18" charset="0"/>
              </a:rPr>
              <a:t>&lt;Rosic, Kalra and Samaan quote a 58% higher risk of depression and anxiety when somatization is present. &gt; 8.00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&lt;Kleinstäuber et al emphasize, that</a:t>
            </a:r>
            <a:r>
              <a:rPr lang="en-GB" b="0" i="0" dirty="0">
                <a:solidFill>
                  <a:srgbClr val="000000"/>
                </a:solidFill>
                <a:effectLst/>
                <a:latin typeface="Source Sans Pro" panose="020B0503030403020204" pitchFamily="34" charset="0"/>
              </a:rPr>
              <a:t> the significant effects of antidepressant treatment have to be balanced against the relatively high rates of adverse effects. For people experiencing somatic symptoms without medical causes, adverse effects of medication can have amplifying effects on symptom perceptions and the distress they cause. &gt; 19.00</a:t>
            </a:r>
            <a:endParaRPr lang="en-GB" dirty="0"/>
          </a:p>
          <a:p>
            <a:endParaRPr lang="en-GB" dirty="0"/>
          </a:p>
        </p:txBody>
      </p:sp>
      <p:sp>
        <p:nvSpPr>
          <p:cNvPr id="4" name="Slide Number Placeholder 3"/>
          <p:cNvSpPr>
            <a:spLocks noGrp="1"/>
          </p:cNvSpPr>
          <p:nvPr>
            <p:ph type="sldNum" sz="quarter" idx="5"/>
          </p:nvPr>
        </p:nvSpPr>
        <p:spPr/>
        <p:txBody>
          <a:bodyPr/>
          <a:lstStyle/>
          <a:p>
            <a:fld id="{1612F2E4-7B50-46DB-A481-00CA680B1EE6}" type="slidenum">
              <a:rPr lang="en-GB" smtClean="0"/>
              <a:t>9</a:t>
            </a:fld>
            <a:endParaRPr lang="en-GB"/>
          </a:p>
        </p:txBody>
      </p:sp>
    </p:spTree>
    <p:extLst>
      <p:ext uri="{BB962C8B-B14F-4D97-AF65-F5344CB8AC3E}">
        <p14:creationId xmlns:p14="http://schemas.microsoft.com/office/powerpoint/2010/main" val="437187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Presentation</a:t>
            </a:r>
            <a:r>
              <a:rPr lang="en-GB" dirty="0"/>
              <a:t>: This is a case study of a 31-year-old woman, who presented to the emergency department with a 3-week history of left-sided abdominal and leg pain and an episode of nausea and vomiting. </a:t>
            </a:r>
          </a:p>
          <a:p>
            <a:r>
              <a:rPr lang="en-GB" dirty="0"/>
              <a:t>She described her abdominal pain as ‘sharp, shooting and stabbing’ in nature and radiating down her left leg. This was her fifth emergency presentation requiring inpatient admission over a 12-month period. She reported a 6-year history of intermittent left leg weakness and chronic back pain. In previous years she started mobilising with crutches despite no abnormal pathology and progressed to a wheelchair despite a normal MRI spine. Her medical history included chronic depression and an emotionally unstable personality disorder. &gt; 43.00</a:t>
            </a:r>
          </a:p>
          <a:p>
            <a:r>
              <a:rPr lang="en-GB" u="sng" dirty="0"/>
              <a:t>Investigations</a:t>
            </a:r>
            <a:r>
              <a:rPr lang="en-GB" dirty="0"/>
              <a:t>: observations were generally within normal levels. Physical examination confirmed left-sided abdominal tenderness. The multiple medical investigations were unremarkable or with no recent changes. While admitted, her symptoms worsened, she became aggressive and continued demanding further investigations, higher doses of pain relief and surgery to alleviate the abdominal pain.&gt; 22.00</a:t>
            </a:r>
          </a:p>
          <a:p>
            <a:r>
              <a:rPr lang="en-GB" u="sng" dirty="0"/>
              <a:t>Differential diagnosis</a:t>
            </a:r>
            <a:r>
              <a:rPr lang="en-GB" dirty="0"/>
              <a:t>: The patient presented with symptoms representing features of possible SSD and comorbid psychiatric conditions. She was reviewed by psychiatry and neurology teams. She described a 3-week history of low mood and social withdrawal, reported changes to her sleep, energy and appetite. She stated that her low mood was triggered by her abdominal pain and leg weakness and she was concerned she had a serious health problem. She was reviewed by the pain team as she was demanding higher dose of pain control medication. &gt; 28.00</a:t>
            </a:r>
          </a:p>
          <a:p>
            <a:r>
              <a:rPr lang="en-GB" u="sng" dirty="0"/>
              <a:t>Treatment</a:t>
            </a:r>
            <a:r>
              <a:rPr lang="en-GB" dirty="0"/>
              <a:t>: Referrals to physiotherapy and dietetics were made, but the patient failed to engage. No change was made to her medications and a psychology review was arranged. &gt; 10.00</a:t>
            </a:r>
          </a:p>
          <a:p>
            <a:r>
              <a:rPr lang="en-GB" u="sng" dirty="0"/>
              <a:t>Outcome</a:t>
            </a:r>
            <a:r>
              <a:rPr lang="en-GB" dirty="0"/>
              <a:t>: The patient fulfilled the criteria to render a diagnosis of SSD. She reported a history of distressful symptoms, exhibited disproportionate thoughts and behaviours in response to her symptoms, persistently requested further investigations. Following psychological review, she was referred to the ‘medically unexplained symptoms’ Clinic in the community. After 3 weeks of supportive care and extensive investigations, she was discharged home uneventfully. </a:t>
            </a:r>
          </a:p>
          <a:p>
            <a:r>
              <a:rPr lang="en-GB" dirty="0"/>
              <a:t>This case demonstrates the practical and ethical difficulties of somatic symptom disorder diagnosis and management. &gt; 31.00</a:t>
            </a:r>
          </a:p>
        </p:txBody>
      </p:sp>
      <p:sp>
        <p:nvSpPr>
          <p:cNvPr id="4" name="Slide Number Placeholder 3"/>
          <p:cNvSpPr>
            <a:spLocks noGrp="1"/>
          </p:cNvSpPr>
          <p:nvPr>
            <p:ph type="sldNum" sz="quarter" idx="5"/>
          </p:nvPr>
        </p:nvSpPr>
        <p:spPr/>
        <p:txBody>
          <a:bodyPr/>
          <a:lstStyle/>
          <a:p>
            <a:fld id="{1612F2E4-7B50-46DB-A481-00CA680B1EE6}" type="slidenum">
              <a:rPr lang="en-GB" smtClean="0"/>
              <a:t>10</a:t>
            </a:fld>
            <a:endParaRPr lang="en-GB"/>
          </a:p>
        </p:txBody>
      </p:sp>
    </p:spTree>
    <p:extLst>
      <p:ext uri="{BB962C8B-B14F-4D97-AF65-F5344CB8AC3E}">
        <p14:creationId xmlns:p14="http://schemas.microsoft.com/office/powerpoint/2010/main" val="14684374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Presentation: This is a case study of a 30-year-old male, who is a married, Muslim auto-rickshaw driver. He presented with a 3-year history of an illness characterised by pain in the back, chest, bilateral upper and lower limbs, wrist joint, knee joint, ankle and spells of headache. Symptoms were of intermittent nature and would worsen in the evening, resulting in financial loss as well as disturbed sleep during those periods. He had not responded to conventional analgesics from multiple physicians and afterwards started herbal remedies to get rid of disabling symptoms which proved equally ineffective. 35.00</a:t>
            </a:r>
          </a:p>
          <a:p>
            <a:r>
              <a:rPr lang="en-GB" dirty="0"/>
              <a:t>No apparent investigations are mentioned in the discussed case study. 5.00</a:t>
            </a:r>
          </a:p>
          <a:p>
            <a:r>
              <a:rPr lang="en-GB" dirty="0"/>
              <a:t>Detailed assessment of his symptoms was done and he was given a choice of treatments and explained about treatment response in somatoform disorders. 9.00</a:t>
            </a:r>
          </a:p>
          <a:p>
            <a:r>
              <a:rPr lang="en-GB" dirty="0"/>
              <a:t>All the medication he had been taking was stopped. He opted to receive yoga therapy only. An outpatient yoga training course was given to him for 7 days by a trained yoga instructor and he was asked to continue the practice of yoga at home. 16.00</a:t>
            </a:r>
          </a:p>
          <a:p>
            <a:endParaRPr lang="en-GB" dirty="0"/>
          </a:p>
          <a:p>
            <a:r>
              <a:rPr lang="en-GB" dirty="0"/>
              <a:t>He was asked to return to follow up appointments after 2 weeks, 6 weeks and 12 weeks to assess for the symptoms while continuing yoga therapy at home. There was significant subjective feeling of being healthy and 100% improvement after 6 weeks which was sustained at the end of 12 weeks as well. The complete recovery from his somatic symptoms was only because of yoga intervention within 6 weeks and continued practice maintained the sustained improvement in symptoms and overall quality of life. </a:t>
            </a:r>
          </a:p>
          <a:p>
            <a:r>
              <a:rPr lang="en-GB" dirty="0"/>
              <a:t>Yoga therapy appears to be a promising treatment option in somatic disorders, offering a reduction in pain symptoms and can be used as a therapeutic tool in clinical practice. 39.00 =589/60=9.8</a:t>
            </a:r>
          </a:p>
        </p:txBody>
      </p:sp>
      <p:sp>
        <p:nvSpPr>
          <p:cNvPr id="4" name="Slide Number Placeholder 3"/>
          <p:cNvSpPr>
            <a:spLocks noGrp="1"/>
          </p:cNvSpPr>
          <p:nvPr>
            <p:ph type="sldNum" sz="quarter" idx="5"/>
          </p:nvPr>
        </p:nvSpPr>
        <p:spPr/>
        <p:txBody>
          <a:bodyPr/>
          <a:lstStyle/>
          <a:p>
            <a:fld id="{1612F2E4-7B50-46DB-A481-00CA680B1EE6}" type="slidenum">
              <a:rPr lang="en-GB" smtClean="0"/>
              <a:t>11</a:t>
            </a:fld>
            <a:endParaRPr lang="en-GB"/>
          </a:p>
        </p:txBody>
      </p:sp>
    </p:spTree>
    <p:extLst>
      <p:ext uri="{BB962C8B-B14F-4D97-AF65-F5344CB8AC3E}">
        <p14:creationId xmlns:p14="http://schemas.microsoft.com/office/powerpoint/2010/main" val="37599750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2F2E4-7B50-46DB-A481-00CA680B1EE6}" type="slidenum">
              <a:rPr lang="en-GB" smtClean="0"/>
              <a:t>13</a:t>
            </a:fld>
            <a:endParaRPr lang="en-GB"/>
          </a:p>
        </p:txBody>
      </p:sp>
    </p:spTree>
    <p:extLst>
      <p:ext uri="{BB962C8B-B14F-4D97-AF65-F5344CB8AC3E}">
        <p14:creationId xmlns:p14="http://schemas.microsoft.com/office/powerpoint/2010/main" val="8522917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76969C88-B244-455D-A017-012B25B1ACDD}" type="datetimeFigureOut">
              <a:rPr lang="en-US" smtClean="0"/>
              <a:t>4/23/2021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3853036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pPr/>
              <a:t>4/23/2021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2594926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6969C88-B244-455D-A017-012B25B1ACDD}" type="datetimeFigureOut">
              <a:rPr lang="en-US" smtClean="0"/>
              <a:t>4/23/2021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348585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6969C88-B244-455D-A017-012B25B1ACDD}" type="datetimeFigureOut">
              <a:rPr lang="en-US" smtClean="0"/>
              <a:pPr/>
              <a:t>4/23/2021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4260329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6969C88-B244-455D-A017-012B25B1ACDD}" type="datetimeFigureOut">
              <a:rPr lang="en-US" smtClean="0"/>
              <a:pPr/>
              <a:t>4/23/2021</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091118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969C88-B244-455D-A017-012B25B1ACDD}" type="datetimeFigureOut">
              <a:rPr lang="en-US" smtClean="0"/>
              <a:t>4/23/2021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230162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969C88-B244-455D-A017-012B25B1ACDD}" type="datetimeFigureOut">
              <a:rPr lang="en-US" smtClean="0"/>
              <a:t>4/23/2021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2255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4/23/2021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2789968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4/23/2021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511542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pPr/>
              <a:t>4/23/2021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4469037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6969C88-B244-455D-A017-012B25B1ACDD}" type="datetimeFigureOut">
              <a:rPr lang="en-US" smtClean="0"/>
              <a:pPr/>
              <a:t>4/23/2021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3379148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76969C88-B244-455D-A017-012B25B1ACDD}" type="datetimeFigureOut">
              <a:rPr lang="en-US" smtClean="0"/>
              <a:pPr/>
              <a:t>4/23/2021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07CE569E-9B7C-4CB9-AB80-C0841F922CFF}" type="slidenum">
              <a:rPr lang="en-US" smtClean="0"/>
              <a:pPr/>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0047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76969C88-B244-455D-A017-012B25B1ACDD}" type="datetimeFigureOut">
              <a:rPr lang="en-US" smtClean="0"/>
              <a:pPr/>
              <a:t>4/23/2021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19202820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6969C88-B244-455D-A017-012B25B1ACDD}" type="datetimeFigureOut">
              <a:rPr lang="en-US" smtClean="0"/>
              <a:pPr/>
              <a:t>4/23/2021</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990935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6969C88-B244-455D-A017-012B25B1ACDD}" type="datetimeFigureOut">
              <a:rPr lang="en-US" smtClean="0"/>
              <a:pPr/>
              <a:t>4/23/2021</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8807234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pPr/>
              <a:t>4/23/2021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615248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76969C88-B244-455D-A017-012B25B1ACDD}" type="datetimeFigureOut">
              <a:rPr lang="en-US" smtClean="0"/>
              <a:pPr/>
              <a:t>4/23/2021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07CE569E-9B7C-4CB9-AB80-C0841F922CFF}" type="slidenum">
              <a:rPr lang="en-US" smtClean="0"/>
              <a:pPr/>
              <a:t>‹#›</a:t>
            </a:fld>
            <a:endParaRPr lang="en-US"/>
          </a:p>
        </p:txBody>
      </p:sp>
    </p:spTree>
    <p:extLst>
      <p:ext uri="{BB962C8B-B14F-4D97-AF65-F5344CB8AC3E}">
        <p14:creationId xmlns:p14="http://schemas.microsoft.com/office/powerpoint/2010/main" val="2613827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6969C88-B244-455D-A017-012B25B1ACDD}" type="datetimeFigureOut">
              <a:rPr lang="en-US" smtClean="0"/>
              <a:pPr/>
              <a:t>4/23/2021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684182795"/>
      </p:ext>
    </p:extLst>
  </p:cSld>
  <p:clrMap bg1="dk1" tx1="lt1" bg2="dk2" tx2="lt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 id="2147483766" r:id="rId12"/>
    <p:sldLayoutId id="2147483767" r:id="rId13"/>
    <p:sldLayoutId id="2147483768" r:id="rId14"/>
    <p:sldLayoutId id="2147483769" r:id="rId15"/>
    <p:sldLayoutId id="2147483770" r:id="rId16"/>
    <p:sldLayoutId id="214748377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3.m4a"/><Relationship Id="rId7" Type="http://schemas.openxmlformats.org/officeDocument/2006/relationships/image" Target="../media/image5.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notesSlide" Target="../notesSlides/notesSlide2.xml"/><Relationship Id="rId5" Type="http://schemas.openxmlformats.org/officeDocument/2006/relationships/slideLayout" Target="../slideLayouts/slideLayout7.xml"/><Relationship Id="rId4" Type="http://schemas.openxmlformats.org/officeDocument/2006/relationships/audio" Target="../media/media3.m4a"/></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0.png"/><Relationship Id="rId11" Type="http://schemas.openxmlformats.org/officeDocument/2006/relationships/image" Target="../media/image4.png"/><Relationship Id="rId5" Type="http://schemas.openxmlformats.org/officeDocument/2006/relationships/image" Target="../media/image9.png"/><Relationship Id="rId10" Type="http://schemas.openxmlformats.org/officeDocument/2006/relationships/image" Target="../media/image14.png"/><Relationship Id="rId4" Type="http://schemas.openxmlformats.org/officeDocument/2006/relationships/notesSlide" Target="../notesSlides/notesSlide5.xml"/><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7.xml"/><Relationship Id="rId7" Type="http://schemas.openxmlformats.org/officeDocument/2006/relationships/image" Target="../media/image17.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6.png"/><Relationship Id="rId5" Type="http://schemas.openxmlformats.org/officeDocument/2006/relationships/image" Target="../media/image15.png"/><Relationship Id="rId10" Type="http://schemas.openxmlformats.org/officeDocument/2006/relationships/image" Target="../media/image4.png"/><Relationship Id="rId4" Type="http://schemas.openxmlformats.org/officeDocument/2006/relationships/notesSlide" Target="../notesSlides/notesSlide6.xml"/><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25.png"/><Relationship Id="rId12" Type="http://schemas.openxmlformats.org/officeDocument/2006/relationships/image" Target="../media/image30.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4.svg"/><Relationship Id="rId11" Type="http://schemas.openxmlformats.org/officeDocument/2006/relationships/image" Target="../media/image29.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notesSlide" Target="../notesSlides/notesSlide8.xml"/><Relationship Id="rId9" Type="http://schemas.openxmlformats.org/officeDocument/2006/relationships/image" Target="../media/image27.png"/></Relationships>
</file>

<file path=ppt/slides/_rels/slide9.xml.rels><?xml version="1.0" encoding="UTF-8" standalone="yes"?>
<Relationships xmlns="http://schemas.openxmlformats.org/package/2006/relationships"><Relationship Id="rId8" Type="http://schemas.openxmlformats.org/officeDocument/2006/relationships/audio" Target="../media/media13.m4a"/><Relationship Id="rId13" Type="http://schemas.openxmlformats.org/officeDocument/2006/relationships/image" Target="../media/image32.png"/><Relationship Id="rId3" Type="http://schemas.microsoft.com/office/2007/relationships/media" Target="../media/media11.m4a"/><Relationship Id="rId7" Type="http://schemas.microsoft.com/office/2007/relationships/media" Target="../media/media13.m4a"/><Relationship Id="rId12" Type="http://schemas.openxmlformats.org/officeDocument/2006/relationships/image" Target="../media/image3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audio" Target="../media/media12.m4a"/><Relationship Id="rId11" Type="http://schemas.openxmlformats.org/officeDocument/2006/relationships/image" Target="../media/image4.png"/><Relationship Id="rId5" Type="http://schemas.microsoft.com/office/2007/relationships/media" Target="../media/media12.m4a"/><Relationship Id="rId15" Type="http://schemas.openxmlformats.org/officeDocument/2006/relationships/image" Target="../media/image34.png"/><Relationship Id="rId10" Type="http://schemas.openxmlformats.org/officeDocument/2006/relationships/notesSlide" Target="../notesSlides/notesSlide9.xml"/><Relationship Id="rId4" Type="http://schemas.openxmlformats.org/officeDocument/2006/relationships/audio" Target="../media/media11.m4a"/><Relationship Id="rId9" Type="http://schemas.openxmlformats.org/officeDocument/2006/relationships/slideLayout" Target="../slideLayouts/slideLayout7.xml"/><Relationship Id="rId14" Type="http://schemas.openxmlformats.org/officeDocument/2006/relationships/image" Target="../media/image33.png"/></Relationships>
</file>

<file path=ppt/slides/_rels/slide10.xml.rels><?xml version="1.0" encoding="UTF-8" standalone="yes"?>
<Relationships xmlns="http://schemas.openxmlformats.org/package/2006/relationships"><Relationship Id="rId8" Type="http://schemas.openxmlformats.org/officeDocument/2006/relationships/audio" Target="../media/media17.m4a"/><Relationship Id="rId13" Type="http://schemas.openxmlformats.org/officeDocument/2006/relationships/image" Target="../media/image4.png"/><Relationship Id="rId18" Type="http://schemas.openxmlformats.org/officeDocument/2006/relationships/image" Target="../media/image39.png"/><Relationship Id="rId3" Type="http://schemas.microsoft.com/office/2007/relationships/media" Target="../media/media15.m4a"/><Relationship Id="rId7" Type="http://schemas.microsoft.com/office/2007/relationships/media" Target="../media/media17.m4a"/><Relationship Id="rId12" Type="http://schemas.openxmlformats.org/officeDocument/2006/relationships/notesSlide" Target="../notesSlides/notesSlide10.xml"/><Relationship Id="rId17" Type="http://schemas.openxmlformats.org/officeDocument/2006/relationships/image" Target="../media/image38.png"/><Relationship Id="rId2" Type="http://schemas.openxmlformats.org/officeDocument/2006/relationships/audio" Target="../media/media14.m4a"/><Relationship Id="rId16" Type="http://schemas.openxmlformats.org/officeDocument/2006/relationships/image" Target="../media/image37.png"/><Relationship Id="rId1" Type="http://schemas.microsoft.com/office/2007/relationships/media" Target="../media/media14.m4a"/><Relationship Id="rId6" Type="http://schemas.openxmlformats.org/officeDocument/2006/relationships/audio" Target="../media/media16.m4a"/><Relationship Id="rId11" Type="http://schemas.openxmlformats.org/officeDocument/2006/relationships/slideLayout" Target="../slideLayouts/slideLayout7.xml"/><Relationship Id="rId5" Type="http://schemas.microsoft.com/office/2007/relationships/media" Target="../media/media16.m4a"/><Relationship Id="rId15" Type="http://schemas.openxmlformats.org/officeDocument/2006/relationships/image" Target="../media/image36.png"/><Relationship Id="rId10" Type="http://schemas.openxmlformats.org/officeDocument/2006/relationships/audio" Target="../media/media18.m4a"/><Relationship Id="rId4" Type="http://schemas.openxmlformats.org/officeDocument/2006/relationships/audio" Target="../media/media15.m4a"/><Relationship Id="rId9" Type="http://schemas.microsoft.com/office/2007/relationships/media" Target="../media/media18.m4a"/><Relationship Id="rId14" Type="http://schemas.openxmlformats.org/officeDocument/2006/relationships/image" Target="../media/image35.png"/></Relationships>
</file>

<file path=ppt/slides/_rels/slide11.xml.rels><?xml version="1.0" encoding="UTF-8" standalone="yes"?>
<Relationships xmlns="http://schemas.openxmlformats.org/package/2006/relationships"><Relationship Id="rId8" Type="http://schemas.openxmlformats.org/officeDocument/2006/relationships/audio" Target="../media/media22.m4a"/><Relationship Id="rId13" Type="http://schemas.openxmlformats.org/officeDocument/2006/relationships/image" Target="../media/image4.png"/><Relationship Id="rId18" Type="http://schemas.openxmlformats.org/officeDocument/2006/relationships/image" Target="../media/image44.png"/><Relationship Id="rId3" Type="http://schemas.microsoft.com/office/2007/relationships/media" Target="../media/media20.m4a"/><Relationship Id="rId7" Type="http://schemas.microsoft.com/office/2007/relationships/media" Target="../media/media22.m4a"/><Relationship Id="rId12" Type="http://schemas.openxmlformats.org/officeDocument/2006/relationships/notesSlide" Target="../notesSlides/notesSlide11.xml"/><Relationship Id="rId17" Type="http://schemas.openxmlformats.org/officeDocument/2006/relationships/image" Target="../media/image43.png"/><Relationship Id="rId2" Type="http://schemas.openxmlformats.org/officeDocument/2006/relationships/audio" Target="../media/media19.m4a"/><Relationship Id="rId16" Type="http://schemas.openxmlformats.org/officeDocument/2006/relationships/image" Target="../media/image42.png"/><Relationship Id="rId1" Type="http://schemas.microsoft.com/office/2007/relationships/media" Target="../media/media19.m4a"/><Relationship Id="rId6" Type="http://schemas.openxmlformats.org/officeDocument/2006/relationships/audio" Target="../media/media21.m4a"/><Relationship Id="rId11" Type="http://schemas.openxmlformats.org/officeDocument/2006/relationships/slideLayout" Target="../slideLayouts/slideLayout7.xml"/><Relationship Id="rId5" Type="http://schemas.microsoft.com/office/2007/relationships/media" Target="../media/media21.m4a"/><Relationship Id="rId15" Type="http://schemas.openxmlformats.org/officeDocument/2006/relationships/image" Target="../media/image41.png"/><Relationship Id="rId10" Type="http://schemas.openxmlformats.org/officeDocument/2006/relationships/audio" Target="../media/media23.m4a"/><Relationship Id="rId4" Type="http://schemas.openxmlformats.org/officeDocument/2006/relationships/audio" Target="../media/media20.m4a"/><Relationship Id="rId9" Type="http://schemas.microsoft.com/office/2007/relationships/media" Target="../media/media23.m4a"/><Relationship Id="rId14" Type="http://schemas.openxmlformats.org/officeDocument/2006/relationships/image" Target="../media/image4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45EA3-57F6-4C6D-90E6-B27F3BAD7210}"/>
              </a:ext>
            </a:extLst>
          </p:cNvPr>
          <p:cNvSpPr>
            <a:spLocks noGrp="1"/>
          </p:cNvSpPr>
          <p:nvPr>
            <p:ph type="ctrTitle"/>
          </p:nvPr>
        </p:nvSpPr>
        <p:spPr>
          <a:xfrm>
            <a:off x="8013750" y="673290"/>
            <a:ext cx="3546376" cy="2286000"/>
          </a:xfrm>
        </p:spPr>
        <p:txBody>
          <a:bodyPr>
            <a:normAutofit/>
          </a:bodyPr>
          <a:lstStyle/>
          <a:p>
            <a:pPr algn="l"/>
            <a:r>
              <a:rPr lang="en-GB" sz="4400" spc="300" dirty="0"/>
              <a:t>Somatic Symptom Disorder </a:t>
            </a:r>
          </a:p>
        </p:txBody>
      </p:sp>
      <p:sp>
        <p:nvSpPr>
          <p:cNvPr id="3" name="Subtitle 2">
            <a:extLst>
              <a:ext uri="{FF2B5EF4-FFF2-40B4-BE49-F238E27FC236}">
                <a16:creationId xmlns:a16="http://schemas.microsoft.com/office/drawing/2014/main" id="{D53F8280-8E0E-4C48-BDB6-864917E945FC}"/>
              </a:ext>
            </a:extLst>
          </p:cNvPr>
          <p:cNvSpPr>
            <a:spLocks noGrp="1"/>
          </p:cNvSpPr>
          <p:nvPr>
            <p:ph type="subTitle" idx="1"/>
          </p:nvPr>
        </p:nvSpPr>
        <p:spPr>
          <a:xfrm>
            <a:off x="7232073" y="4628259"/>
            <a:ext cx="5021523" cy="1626918"/>
          </a:xfrm>
        </p:spPr>
        <p:txBody>
          <a:bodyPr>
            <a:normAutofit/>
          </a:bodyPr>
          <a:lstStyle/>
          <a:p>
            <a:pPr algn="r"/>
            <a:r>
              <a:rPr lang="en-GB" sz="1600" b="1" dirty="0">
                <a:solidFill>
                  <a:schemeClr val="bg1"/>
                </a:solidFill>
              </a:rPr>
              <a:t>BMNS5005</a:t>
            </a:r>
          </a:p>
          <a:p>
            <a:pPr algn="r"/>
            <a:r>
              <a:rPr lang="en-GB" sz="1600" b="1" dirty="0">
                <a:solidFill>
                  <a:schemeClr val="bg1"/>
                </a:solidFill>
              </a:rPr>
              <a:t>PSYCHOPATHOLOGY AND THERAPEUTIC RESPONSES IN HEALTH </a:t>
            </a:r>
          </a:p>
          <a:p>
            <a:pPr algn="r"/>
            <a:r>
              <a:rPr lang="en-GB" sz="1600" b="1" dirty="0">
                <a:solidFill>
                  <a:schemeClr val="bg1"/>
                </a:solidFill>
              </a:rPr>
              <a:t>MODULE LEAD: DREWE PHILLIPS</a:t>
            </a:r>
          </a:p>
          <a:p>
            <a:pPr algn="r"/>
            <a:r>
              <a:rPr lang="en-GB" sz="1600" b="1" dirty="0">
                <a:solidFill>
                  <a:schemeClr val="bg1"/>
                </a:solidFill>
              </a:rPr>
              <a:t>PRODUCED BY: KAT ADAMCZYK-REES, L5 NSAH</a:t>
            </a:r>
            <a:r>
              <a:rPr lang="en-GB" sz="1600" dirty="0">
                <a:solidFill>
                  <a:schemeClr val="bg1"/>
                </a:solidFill>
              </a:rPr>
              <a:t> </a:t>
            </a:r>
          </a:p>
          <a:p>
            <a:pPr algn="r"/>
            <a:endParaRPr lang="en-GB" dirty="0"/>
          </a:p>
        </p:txBody>
      </p:sp>
      <p:pic>
        <p:nvPicPr>
          <p:cNvPr id="45" name="Picture 44">
            <a:extLst>
              <a:ext uri="{FF2B5EF4-FFF2-40B4-BE49-F238E27FC236}">
                <a16:creationId xmlns:a16="http://schemas.microsoft.com/office/drawing/2014/main" id="{B81F1F19-EC1A-410F-8087-571E2E6E5B20}"/>
              </a:ext>
            </a:extLst>
          </p:cNvPr>
          <p:cNvPicPr>
            <a:picLocks noChangeAspect="1"/>
          </p:cNvPicPr>
          <p:nvPr/>
        </p:nvPicPr>
        <p:blipFill>
          <a:blip r:embed="rId5"/>
          <a:stretch>
            <a:fillRect/>
          </a:stretch>
        </p:blipFill>
        <p:spPr>
          <a:xfrm>
            <a:off x="1986281" y="1290320"/>
            <a:ext cx="5334000" cy="3880484"/>
          </a:xfrm>
          <a:prstGeom prst="rect">
            <a:avLst/>
          </a:prstGeom>
          <a:ln>
            <a:noFill/>
          </a:ln>
          <a:effectLst>
            <a:softEdge rad="112500"/>
          </a:effectLst>
        </p:spPr>
      </p:pic>
      <p:sp>
        <p:nvSpPr>
          <p:cNvPr id="4" name="TextBox 3">
            <a:extLst>
              <a:ext uri="{FF2B5EF4-FFF2-40B4-BE49-F238E27FC236}">
                <a16:creationId xmlns:a16="http://schemas.microsoft.com/office/drawing/2014/main" id="{505BC923-FBDF-4375-ABBC-5AE2CE65F156}"/>
              </a:ext>
            </a:extLst>
          </p:cNvPr>
          <p:cNvSpPr txBox="1"/>
          <p:nvPr/>
        </p:nvSpPr>
        <p:spPr>
          <a:xfrm>
            <a:off x="2166161" y="5088971"/>
            <a:ext cx="3690306" cy="307777"/>
          </a:xfrm>
          <a:prstGeom prst="rect">
            <a:avLst/>
          </a:prstGeom>
          <a:noFill/>
        </p:spPr>
        <p:txBody>
          <a:bodyPr wrap="square" rtlCol="0">
            <a:spAutoFit/>
          </a:bodyPr>
          <a:lstStyle/>
          <a:p>
            <a:r>
              <a:rPr lang="en-GB" sz="1400" dirty="0"/>
              <a:t>IMAGE: Paper Masters, (2021).  </a:t>
            </a:r>
          </a:p>
        </p:txBody>
      </p:sp>
      <p:pic>
        <p:nvPicPr>
          <p:cNvPr id="6" name="slide 1">
            <a:hlinkClick r:id="" action="ppaction://media"/>
            <a:extLst>
              <a:ext uri="{FF2B5EF4-FFF2-40B4-BE49-F238E27FC236}">
                <a16:creationId xmlns:a16="http://schemas.microsoft.com/office/drawing/2014/main" id="{B4A22B31-CEBE-42E4-800F-5063CEFE33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27859" y="196423"/>
            <a:ext cx="406400" cy="406400"/>
          </a:xfrm>
          <a:prstGeom prst="rect">
            <a:avLst/>
          </a:prstGeom>
        </p:spPr>
      </p:pic>
    </p:spTree>
    <p:extLst>
      <p:ext uri="{BB962C8B-B14F-4D97-AF65-F5344CB8AC3E}">
        <p14:creationId xmlns:p14="http://schemas.microsoft.com/office/powerpoint/2010/main" val="3831497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261" fill="hold"/>
                                        <p:tgtEl>
                                          <p:spTgt spid="6"/>
                                        </p:tgtEl>
                                      </p:cBhvr>
                                    </p:cmd>
                                  </p:childTnLst>
                                </p:cTn>
                              </p:par>
                              <p:par>
                                <p:cTn id="7" presetID="26" presetClass="emph" presetSubtype="0" fill="hold" nodeType="withEffect">
                                  <p:stCondLst>
                                    <p:cond delay="3750"/>
                                  </p:stCondLst>
                                  <p:childTnLst>
                                    <p:animEffect transition="out" filter="fade">
                                      <p:cBhvr>
                                        <p:cTn id="8" dur="500" tmFilter="0, 0; .2, .5; .8, .5; 1, 0"/>
                                        <p:tgtEl>
                                          <p:spTgt spid="45"/>
                                        </p:tgtEl>
                                      </p:cBhvr>
                                    </p:animEffect>
                                    <p:animScale>
                                      <p:cBhvr>
                                        <p:cTn id="9" dur="250" autoRev="1" fill="hold"/>
                                        <p:tgtEl>
                                          <p:spTgt spid="4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C17C8E3-781B-4EE2-9EE2-01BF4401A5F4}"/>
              </a:ext>
            </a:extLst>
          </p:cNvPr>
          <p:cNvSpPr txBox="1"/>
          <p:nvPr/>
        </p:nvSpPr>
        <p:spPr>
          <a:xfrm>
            <a:off x="254833" y="284818"/>
            <a:ext cx="2773180" cy="1472647"/>
          </a:xfrm>
          <a:prstGeom prst="rect">
            <a:avLst/>
          </a:prstGeom>
          <a:noFill/>
        </p:spPr>
        <p:txBody>
          <a:bodyPr wrap="square" rtlCol="0">
            <a:spAutoFit/>
          </a:bodyPr>
          <a:lstStyle/>
          <a:p>
            <a:pPr>
              <a:lnSpc>
                <a:spcPct val="200000"/>
              </a:lnSpc>
            </a:pPr>
            <a:r>
              <a:rPr lang="en-GB" sz="2800" b="1" dirty="0"/>
              <a:t>Contents: </a:t>
            </a:r>
          </a:p>
          <a:p>
            <a:pPr>
              <a:lnSpc>
                <a:spcPct val="200000"/>
              </a:lnSpc>
            </a:pPr>
            <a:endParaRPr lang="en-GB" sz="2000" dirty="0"/>
          </a:p>
        </p:txBody>
      </p:sp>
      <p:sp>
        <p:nvSpPr>
          <p:cNvPr id="3" name="TextBox 2">
            <a:extLst>
              <a:ext uri="{FF2B5EF4-FFF2-40B4-BE49-F238E27FC236}">
                <a16:creationId xmlns:a16="http://schemas.microsoft.com/office/drawing/2014/main" id="{C5549208-6090-4316-A08A-6B192D59FD69}"/>
              </a:ext>
            </a:extLst>
          </p:cNvPr>
          <p:cNvSpPr txBox="1"/>
          <p:nvPr/>
        </p:nvSpPr>
        <p:spPr>
          <a:xfrm>
            <a:off x="4646941" y="5171355"/>
            <a:ext cx="1813810" cy="559064"/>
          </a:xfrm>
          <a:prstGeom prst="rect">
            <a:avLst/>
          </a:prstGeom>
          <a:noFill/>
        </p:spPr>
        <p:txBody>
          <a:bodyPr wrap="square" rtlCol="0">
            <a:spAutoFit/>
          </a:bodyPr>
          <a:lstStyle/>
          <a:p>
            <a:pPr>
              <a:lnSpc>
                <a:spcPct val="200000"/>
              </a:lnSpc>
            </a:pPr>
            <a:r>
              <a:rPr lang="en-GB" sz="1800" dirty="0"/>
              <a:t>Case studies. </a:t>
            </a:r>
          </a:p>
        </p:txBody>
      </p:sp>
      <p:sp>
        <p:nvSpPr>
          <p:cNvPr id="4" name="TextBox 3">
            <a:extLst>
              <a:ext uri="{FF2B5EF4-FFF2-40B4-BE49-F238E27FC236}">
                <a16:creationId xmlns:a16="http://schemas.microsoft.com/office/drawing/2014/main" id="{3190CB9C-50D1-43A4-A56C-D7B995216661}"/>
              </a:ext>
            </a:extLst>
          </p:cNvPr>
          <p:cNvSpPr txBox="1"/>
          <p:nvPr/>
        </p:nvSpPr>
        <p:spPr>
          <a:xfrm>
            <a:off x="3867452" y="4596090"/>
            <a:ext cx="2878111" cy="369332"/>
          </a:xfrm>
          <a:prstGeom prst="rect">
            <a:avLst/>
          </a:prstGeom>
          <a:noFill/>
        </p:spPr>
        <p:txBody>
          <a:bodyPr wrap="square" rtlCol="0">
            <a:spAutoFit/>
          </a:bodyPr>
          <a:lstStyle/>
          <a:p>
            <a:r>
              <a:rPr lang="en-GB" sz="1800" dirty="0"/>
              <a:t>Current treatments. </a:t>
            </a:r>
          </a:p>
        </p:txBody>
      </p:sp>
      <p:sp>
        <p:nvSpPr>
          <p:cNvPr id="5" name="TextBox 4">
            <a:extLst>
              <a:ext uri="{FF2B5EF4-FFF2-40B4-BE49-F238E27FC236}">
                <a16:creationId xmlns:a16="http://schemas.microsoft.com/office/drawing/2014/main" id="{469F1B06-44A7-43CA-8C80-328B00F46F59}"/>
              </a:ext>
            </a:extLst>
          </p:cNvPr>
          <p:cNvSpPr txBox="1"/>
          <p:nvPr/>
        </p:nvSpPr>
        <p:spPr>
          <a:xfrm>
            <a:off x="3102957" y="3842989"/>
            <a:ext cx="3747541" cy="369332"/>
          </a:xfrm>
          <a:prstGeom prst="rect">
            <a:avLst/>
          </a:prstGeom>
          <a:noFill/>
        </p:spPr>
        <p:txBody>
          <a:bodyPr wrap="square" rtlCol="0">
            <a:spAutoFit/>
          </a:bodyPr>
          <a:lstStyle/>
          <a:p>
            <a:r>
              <a:rPr lang="en-GB" sz="1800" dirty="0"/>
              <a:t>Symptoms. </a:t>
            </a:r>
          </a:p>
        </p:txBody>
      </p:sp>
      <p:sp>
        <p:nvSpPr>
          <p:cNvPr id="6" name="TextBox 5">
            <a:extLst>
              <a:ext uri="{FF2B5EF4-FFF2-40B4-BE49-F238E27FC236}">
                <a16:creationId xmlns:a16="http://schemas.microsoft.com/office/drawing/2014/main" id="{D92E6E59-6734-4600-A3EC-792C875C5711}"/>
              </a:ext>
            </a:extLst>
          </p:cNvPr>
          <p:cNvSpPr txBox="1"/>
          <p:nvPr/>
        </p:nvSpPr>
        <p:spPr>
          <a:xfrm>
            <a:off x="2368443" y="3039040"/>
            <a:ext cx="3852337" cy="369332"/>
          </a:xfrm>
          <a:prstGeom prst="rect">
            <a:avLst/>
          </a:prstGeom>
          <a:noFill/>
        </p:spPr>
        <p:txBody>
          <a:bodyPr wrap="none" rtlCol="0">
            <a:spAutoFit/>
          </a:bodyPr>
          <a:lstStyle/>
          <a:p>
            <a:r>
              <a:rPr lang="en-GB" sz="1800" dirty="0"/>
              <a:t>Demographics and prevalence. </a:t>
            </a:r>
          </a:p>
        </p:txBody>
      </p:sp>
      <p:sp>
        <p:nvSpPr>
          <p:cNvPr id="7" name="TextBox 6">
            <a:extLst>
              <a:ext uri="{FF2B5EF4-FFF2-40B4-BE49-F238E27FC236}">
                <a16:creationId xmlns:a16="http://schemas.microsoft.com/office/drawing/2014/main" id="{7F794262-0B8D-4EF4-877E-D75219BEBD29}"/>
              </a:ext>
            </a:extLst>
          </p:cNvPr>
          <p:cNvSpPr txBox="1"/>
          <p:nvPr/>
        </p:nvSpPr>
        <p:spPr>
          <a:xfrm>
            <a:off x="1633924" y="2238157"/>
            <a:ext cx="3449983" cy="646331"/>
          </a:xfrm>
          <a:prstGeom prst="rect">
            <a:avLst/>
          </a:prstGeom>
          <a:noFill/>
        </p:spPr>
        <p:txBody>
          <a:bodyPr wrap="none" rtlCol="0">
            <a:spAutoFit/>
          </a:bodyPr>
          <a:lstStyle/>
          <a:p>
            <a:r>
              <a:rPr lang="en-GB" sz="1800" dirty="0"/>
              <a:t>Classification of the disorder. </a:t>
            </a:r>
          </a:p>
          <a:p>
            <a:endParaRPr lang="en-GB" dirty="0"/>
          </a:p>
        </p:txBody>
      </p:sp>
      <p:sp>
        <p:nvSpPr>
          <p:cNvPr id="8" name="TextBox 7">
            <a:extLst>
              <a:ext uri="{FF2B5EF4-FFF2-40B4-BE49-F238E27FC236}">
                <a16:creationId xmlns:a16="http://schemas.microsoft.com/office/drawing/2014/main" id="{C0CA7265-4DCD-4B59-BA5C-786EF41984CC}"/>
              </a:ext>
            </a:extLst>
          </p:cNvPr>
          <p:cNvSpPr txBox="1"/>
          <p:nvPr/>
        </p:nvSpPr>
        <p:spPr>
          <a:xfrm>
            <a:off x="989350" y="1478393"/>
            <a:ext cx="4623382" cy="646331"/>
          </a:xfrm>
          <a:prstGeom prst="rect">
            <a:avLst/>
          </a:prstGeom>
          <a:noFill/>
        </p:spPr>
        <p:txBody>
          <a:bodyPr wrap="none" rtlCol="0">
            <a:spAutoFit/>
          </a:bodyPr>
          <a:lstStyle/>
          <a:p>
            <a:r>
              <a:rPr lang="en-GB" sz="1800" dirty="0"/>
              <a:t>What is the somatic symptom disorder? </a:t>
            </a:r>
          </a:p>
          <a:p>
            <a:endParaRPr lang="en-GB" dirty="0"/>
          </a:p>
        </p:txBody>
      </p:sp>
      <p:pic>
        <p:nvPicPr>
          <p:cNvPr id="10" name="Video 9">
            <a:hlinkClick r:id="" action="ppaction://media"/>
            <a:extLst>
              <a:ext uri="{FF2B5EF4-FFF2-40B4-BE49-F238E27FC236}">
                <a16:creationId xmlns:a16="http://schemas.microsoft.com/office/drawing/2014/main" id="{DB17631F-BA7F-42B4-9515-2B071774D4EA}"/>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160963" y="819863"/>
            <a:ext cx="6031037" cy="3392458"/>
          </a:xfrm>
          <a:prstGeom prst="ellipse">
            <a:avLst/>
          </a:prstGeom>
          <a:ln>
            <a:noFill/>
          </a:ln>
          <a:effectLst>
            <a:softEdge rad="635000"/>
          </a:effectLst>
        </p:spPr>
      </p:pic>
      <p:pic>
        <p:nvPicPr>
          <p:cNvPr id="11" name="Recorded Sound">
            <a:hlinkClick r:id="" action="ppaction://media"/>
            <a:extLst>
              <a:ext uri="{FF2B5EF4-FFF2-40B4-BE49-F238E27FC236}">
                <a16:creationId xmlns:a16="http://schemas.microsoft.com/office/drawing/2014/main" id="{DAD2918A-3DD1-4B98-8D94-8DB03FAF1F1F}"/>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530767" y="197036"/>
            <a:ext cx="406400" cy="406400"/>
          </a:xfrm>
          <a:prstGeom prst="rect">
            <a:avLst/>
          </a:prstGeom>
        </p:spPr>
      </p:pic>
    </p:spTree>
    <p:extLst>
      <p:ext uri="{BB962C8B-B14F-4D97-AF65-F5344CB8AC3E}">
        <p14:creationId xmlns:p14="http://schemas.microsoft.com/office/powerpoint/2010/main" val="2100461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34" fill="hold"/>
                                        <p:tgtEl>
                                          <p:spTgt spid="10"/>
                                        </p:tgtEl>
                                      </p:cBhvr>
                                    </p:cmd>
                                  </p:childTnLst>
                                </p:cTn>
                              </p:par>
                              <p:par>
                                <p:cTn id="7" presetID="1" presetClass="mediacall" presetSubtype="0" fill="hold" nodeType="withEffect">
                                  <p:stCondLst>
                                    <p:cond delay="0"/>
                                  </p:stCondLst>
                                  <p:childTnLst>
                                    <p:cmd type="call" cmd="playFrom(0.0)">
                                      <p:cBhvr>
                                        <p:cTn id="8" dur="20305" fill="hold"/>
                                        <p:tgtEl>
                                          <p:spTgt spid="11"/>
                                        </p:tgtEl>
                                      </p:cBhvr>
                                    </p:cmd>
                                  </p:childTnLst>
                                </p:cTn>
                              </p:par>
                              <p:par>
                                <p:cTn id="9" presetID="22" presetClass="entr" presetSubtype="4" fill="hold" grpId="0" nodeType="withEffect">
                                  <p:stCondLst>
                                    <p:cond delay="3000"/>
                                  </p:stCondLst>
                                  <p:childTnLst>
                                    <p:set>
                                      <p:cBhvr>
                                        <p:cTn id="10" dur="1" fill="hold">
                                          <p:stCondLst>
                                            <p:cond delay="0"/>
                                          </p:stCondLst>
                                        </p:cTn>
                                        <p:tgtEl>
                                          <p:spTgt spid="8"/>
                                        </p:tgtEl>
                                        <p:attrNameLst>
                                          <p:attrName>style.visibility</p:attrName>
                                        </p:attrNameLst>
                                      </p:cBhvr>
                                      <p:to>
                                        <p:strVal val="visible"/>
                                      </p:to>
                                    </p:set>
                                    <p:animEffect transition="in" filter="wipe(down)">
                                      <p:cBhvr>
                                        <p:cTn id="11" dur="500"/>
                                        <p:tgtEl>
                                          <p:spTgt spid="8"/>
                                        </p:tgtEl>
                                      </p:cBhvr>
                                    </p:animEffect>
                                  </p:childTnLst>
                                </p:cTn>
                              </p:par>
                              <p:par>
                                <p:cTn id="12" presetID="22" presetClass="entr" presetSubtype="4" fill="hold" grpId="0" nodeType="withEffect">
                                  <p:stCondLst>
                                    <p:cond delay="5000"/>
                                  </p:stCondLst>
                                  <p:childTnLst>
                                    <p:set>
                                      <p:cBhvr>
                                        <p:cTn id="13" dur="1" fill="hold">
                                          <p:stCondLst>
                                            <p:cond delay="0"/>
                                          </p:stCondLst>
                                        </p:cTn>
                                        <p:tgtEl>
                                          <p:spTgt spid="7"/>
                                        </p:tgtEl>
                                        <p:attrNameLst>
                                          <p:attrName>style.visibility</p:attrName>
                                        </p:attrNameLst>
                                      </p:cBhvr>
                                      <p:to>
                                        <p:strVal val="visible"/>
                                      </p:to>
                                    </p:set>
                                    <p:animEffect transition="in" filter="wipe(down)">
                                      <p:cBhvr>
                                        <p:cTn id="14" dur="500"/>
                                        <p:tgtEl>
                                          <p:spTgt spid="7"/>
                                        </p:tgtEl>
                                      </p:cBhvr>
                                    </p:animEffect>
                                  </p:childTnLst>
                                </p:cTn>
                              </p:par>
                              <p:par>
                                <p:cTn id="15" presetID="22" presetClass="entr" presetSubtype="4" fill="hold" grpId="0" nodeType="withEffect">
                                  <p:stCondLst>
                                    <p:cond delay="7000"/>
                                  </p:stCondLst>
                                  <p:childTnLst>
                                    <p:set>
                                      <p:cBhvr>
                                        <p:cTn id="16" dur="1" fill="hold">
                                          <p:stCondLst>
                                            <p:cond delay="0"/>
                                          </p:stCondLst>
                                        </p:cTn>
                                        <p:tgtEl>
                                          <p:spTgt spid="6"/>
                                        </p:tgtEl>
                                        <p:attrNameLst>
                                          <p:attrName>style.visibility</p:attrName>
                                        </p:attrNameLst>
                                      </p:cBhvr>
                                      <p:to>
                                        <p:strVal val="visible"/>
                                      </p:to>
                                    </p:set>
                                    <p:animEffect transition="in" filter="wipe(down)">
                                      <p:cBhvr>
                                        <p:cTn id="17" dur="500"/>
                                        <p:tgtEl>
                                          <p:spTgt spid="6"/>
                                        </p:tgtEl>
                                      </p:cBhvr>
                                    </p:animEffect>
                                  </p:childTnLst>
                                </p:cTn>
                              </p:par>
                              <p:par>
                                <p:cTn id="18" presetID="22" presetClass="entr" presetSubtype="4" fill="hold" grpId="0" nodeType="withEffect">
                                  <p:stCondLst>
                                    <p:cond delay="9000"/>
                                  </p:stCondLst>
                                  <p:childTnLst>
                                    <p:set>
                                      <p:cBhvr>
                                        <p:cTn id="19" dur="1" fill="hold">
                                          <p:stCondLst>
                                            <p:cond delay="0"/>
                                          </p:stCondLst>
                                        </p:cTn>
                                        <p:tgtEl>
                                          <p:spTgt spid="5"/>
                                        </p:tgtEl>
                                        <p:attrNameLst>
                                          <p:attrName>style.visibility</p:attrName>
                                        </p:attrNameLst>
                                      </p:cBhvr>
                                      <p:to>
                                        <p:strVal val="visible"/>
                                      </p:to>
                                    </p:set>
                                    <p:animEffect transition="in" filter="wipe(down)">
                                      <p:cBhvr>
                                        <p:cTn id="20" dur="500"/>
                                        <p:tgtEl>
                                          <p:spTgt spid="5"/>
                                        </p:tgtEl>
                                      </p:cBhvr>
                                    </p:animEffect>
                                  </p:childTnLst>
                                </p:cTn>
                              </p:par>
                              <p:par>
                                <p:cTn id="21" presetID="22" presetClass="entr" presetSubtype="4" fill="hold" grpId="0" nodeType="withEffect">
                                  <p:stCondLst>
                                    <p:cond delay="10000"/>
                                  </p:stCondLst>
                                  <p:childTnLst>
                                    <p:set>
                                      <p:cBhvr>
                                        <p:cTn id="22" dur="1" fill="hold">
                                          <p:stCondLst>
                                            <p:cond delay="0"/>
                                          </p:stCondLst>
                                        </p:cTn>
                                        <p:tgtEl>
                                          <p:spTgt spid="4"/>
                                        </p:tgtEl>
                                        <p:attrNameLst>
                                          <p:attrName>style.visibility</p:attrName>
                                        </p:attrNameLst>
                                      </p:cBhvr>
                                      <p:to>
                                        <p:strVal val="visible"/>
                                      </p:to>
                                    </p:set>
                                    <p:animEffect transition="in" filter="wipe(down)">
                                      <p:cBhvr>
                                        <p:cTn id="23" dur="500"/>
                                        <p:tgtEl>
                                          <p:spTgt spid="4"/>
                                        </p:tgtEl>
                                      </p:cBhvr>
                                    </p:animEffect>
                                  </p:childTnLst>
                                </p:cTn>
                              </p:par>
                              <p:par>
                                <p:cTn id="24" presetID="22" presetClass="entr" presetSubtype="4" fill="hold" grpId="0" nodeType="withEffect">
                                  <p:stCondLst>
                                    <p:cond delay="12000"/>
                                  </p:stCondLst>
                                  <p:childTnLst>
                                    <p:set>
                                      <p:cBhvr>
                                        <p:cTn id="25" dur="1" fill="hold">
                                          <p:stCondLst>
                                            <p:cond delay="0"/>
                                          </p:stCondLst>
                                        </p:cTn>
                                        <p:tgtEl>
                                          <p:spTgt spid="3"/>
                                        </p:tgtEl>
                                        <p:attrNameLst>
                                          <p:attrName>style.visibility</p:attrName>
                                        </p:attrNameLst>
                                      </p:cBhvr>
                                      <p:to>
                                        <p:strVal val="visible"/>
                                      </p:to>
                                    </p:set>
                                    <p:animEffect transition="in" filter="wipe(down)">
                                      <p:cBhvr>
                                        <p:cTn id="2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27" repeatCount="indefinite" fill="hold" display="0">
                  <p:stCondLst>
                    <p:cond delay="indefinite"/>
                  </p:stCondLst>
                </p:cTn>
                <p:tgtEl>
                  <p:spTgt spid="10"/>
                </p:tgtEl>
              </p:cMediaNode>
            </p:video>
            <p:seq concurrent="1" nextAc="seek">
              <p:cTn id="28" restart="whenNotActive" fill="hold" evtFilter="cancelBubble" nodeType="interactiveSeq">
                <p:stCondLst>
                  <p:cond evt="onClick" delay="0">
                    <p:tgtEl>
                      <p:spTgt spid="10"/>
                    </p:tgtEl>
                  </p:cond>
                </p:stCondLst>
                <p:endSync evt="end" delay="0">
                  <p:rtn val="all"/>
                </p:endSync>
                <p:childTnLst>
                  <p:par>
                    <p:cTn id="29" fill="hold">
                      <p:stCondLst>
                        <p:cond delay="0"/>
                      </p:stCondLst>
                      <p:childTnLst>
                        <p:par>
                          <p:cTn id="30" fill="hold">
                            <p:stCondLst>
                              <p:cond delay="0"/>
                            </p:stCondLst>
                            <p:childTnLst>
                              <p:par>
                                <p:cTn id="31" presetID="1" presetClass="mediacall" presetSubtype="0" fill="hold" nodeType="clickEffect">
                                  <p:stCondLst>
                                    <p:cond delay="0"/>
                                  </p:stCondLst>
                                  <p:childTnLst>
                                    <p:cmd type="call" cmd="playFrom(0.0)">
                                      <p:cBhvr>
                                        <p:cTn id="32" dur="9834" fill="hold"/>
                                        <p:tgtEl>
                                          <p:spTgt spid="10"/>
                                        </p:tgtEl>
                                      </p:cBhvr>
                                    </p:cmd>
                                  </p:childTnLst>
                                </p:cTn>
                              </p:par>
                            </p:childTnLst>
                          </p:cTn>
                        </p:par>
                      </p:childTnLst>
                    </p:cTn>
                  </p:par>
                </p:childTnLst>
              </p:cTn>
              <p:nextCondLst>
                <p:cond evt="onClick" delay="0">
                  <p:tgtEl>
                    <p:spTgt spid="10"/>
                  </p:tgtEl>
                </p:cond>
              </p:nextCondLst>
            </p:seq>
            <p:audio>
              <p:cMediaNode vol="80000">
                <p:cTn id="33" fill="hold" display="0">
                  <p:stCondLst>
                    <p:cond delay="indefinite"/>
                  </p:stCondLst>
                  <p:endCondLst>
                    <p:cond evt="onStopAudio" delay="0">
                      <p:tgtEl>
                        <p:sldTgt/>
                      </p:tgtEl>
                    </p:cond>
                  </p:endCondLst>
                </p:cTn>
                <p:tgtEl>
                  <p:spTgt spid="11"/>
                </p:tgtEl>
              </p:cMediaNode>
            </p:audio>
          </p:childTnLst>
        </p:cTn>
      </p:par>
    </p:tnLst>
    <p:bldLst>
      <p:bldP spid="3" grpId="0"/>
      <p:bldP spid="4" grpId="0"/>
      <p:bldP spid="5" grpId="0"/>
      <p:bldP spid="6" grpId="0"/>
      <p:bldP spid="7" grpId="0"/>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36DB4F-193B-4266-97FD-2FD012355D77}"/>
              </a:ext>
            </a:extLst>
          </p:cNvPr>
          <p:cNvSpPr txBox="1"/>
          <p:nvPr/>
        </p:nvSpPr>
        <p:spPr>
          <a:xfrm>
            <a:off x="4832661" y="432987"/>
            <a:ext cx="7236500" cy="523220"/>
          </a:xfrm>
          <a:prstGeom prst="rect">
            <a:avLst/>
          </a:prstGeom>
          <a:noFill/>
        </p:spPr>
        <p:txBody>
          <a:bodyPr wrap="square">
            <a:spAutoFit/>
          </a:bodyPr>
          <a:lstStyle/>
          <a:p>
            <a:r>
              <a:rPr lang="en-GB" sz="2800" dirty="0"/>
              <a:t>What is the somatic symptom disorder? </a:t>
            </a:r>
          </a:p>
        </p:txBody>
      </p:sp>
      <p:pic>
        <p:nvPicPr>
          <p:cNvPr id="13" name="Picture 12">
            <a:extLst>
              <a:ext uri="{FF2B5EF4-FFF2-40B4-BE49-F238E27FC236}">
                <a16:creationId xmlns:a16="http://schemas.microsoft.com/office/drawing/2014/main" id="{FECF5AF1-0CAD-4044-A7F4-4A7538F27611}"/>
              </a:ext>
            </a:extLst>
          </p:cNvPr>
          <p:cNvPicPr>
            <a:picLocks noChangeAspect="1"/>
          </p:cNvPicPr>
          <p:nvPr/>
        </p:nvPicPr>
        <p:blipFill>
          <a:blip r:embed="rId5"/>
          <a:stretch>
            <a:fillRect/>
          </a:stretch>
        </p:blipFill>
        <p:spPr>
          <a:xfrm>
            <a:off x="967021" y="3098707"/>
            <a:ext cx="10257957" cy="2006992"/>
          </a:xfrm>
          <a:prstGeom prst="rect">
            <a:avLst/>
          </a:prstGeom>
          <a:ln>
            <a:noFill/>
          </a:ln>
          <a:effectLst>
            <a:outerShdw blurRad="292100" dist="139700" dir="2700000" algn="tl" rotWithShape="0">
              <a:srgbClr val="333333">
                <a:alpha val="65000"/>
              </a:srgbClr>
            </a:outerShdw>
          </a:effectLst>
        </p:spPr>
      </p:pic>
      <p:pic>
        <p:nvPicPr>
          <p:cNvPr id="4" name="Picture 3">
            <a:extLst>
              <a:ext uri="{FF2B5EF4-FFF2-40B4-BE49-F238E27FC236}">
                <a16:creationId xmlns:a16="http://schemas.microsoft.com/office/drawing/2014/main" id="{EE7CD6D7-2C44-4081-89E6-6ECEF93E7C13}"/>
              </a:ext>
            </a:extLst>
          </p:cNvPr>
          <p:cNvPicPr>
            <a:picLocks noChangeAspect="1"/>
          </p:cNvPicPr>
          <p:nvPr/>
        </p:nvPicPr>
        <p:blipFill>
          <a:blip r:embed="rId6"/>
          <a:stretch>
            <a:fillRect/>
          </a:stretch>
        </p:blipFill>
        <p:spPr>
          <a:xfrm>
            <a:off x="2343027" y="1107684"/>
            <a:ext cx="7236501" cy="1794007"/>
          </a:xfrm>
          <a:prstGeom prst="rect">
            <a:avLst/>
          </a:prstGeom>
        </p:spPr>
      </p:pic>
      <p:pic>
        <p:nvPicPr>
          <p:cNvPr id="7" name="slide 3.">
            <a:hlinkClick r:id="" action="ppaction://media"/>
            <a:extLst>
              <a:ext uri="{FF2B5EF4-FFF2-40B4-BE49-F238E27FC236}">
                <a16:creationId xmlns:a16="http://schemas.microsoft.com/office/drawing/2014/main" id="{047598A0-7571-4EC5-B10A-3710A9E6B98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62762" y="195917"/>
            <a:ext cx="406400" cy="406400"/>
          </a:xfrm>
          <a:prstGeom prst="rect">
            <a:avLst/>
          </a:prstGeom>
        </p:spPr>
      </p:pic>
      <p:pic>
        <p:nvPicPr>
          <p:cNvPr id="10" name="Picture 9">
            <a:extLst>
              <a:ext uri="{FF2B5EF4-FFF2-40B4-BE49-F238E27FC236}">
                <a16:creationId xmlns:a16="http://schemas.microsoft.com/office/drawing/2014/main" id="{7F2F4138-A795-4C77-9B6D-C270B2EE619F}"/>
              </a:ext>
            </a:extLst>
          </p:cNvPr>
          <p:cNvPicPr>
            <a:picLocks noChangeAspect="1"/>
          </p:cNvPicPr>
          <p:nvPr/>
        </p:nvPicPr>
        <p:blipFill>
          <a:blip r:embed="rId8"/>
          <a:stretch>
            <a:fillRect/>
          </a:stretch>
        </p:blipFill>
        <p:spPr>
          <a:xfrm>
            <a:off x="303387" y="5302715"/>
            <a:ext cx="11585225" cy="1223072"/>
          </a:xfrm>
          <a:prstGeom prst="rect">
            <a:avLst/>
          </a:prstGeom>
        </p:spPr>
      </p:pic>
    </p:spTree>
    <p:extLst>
      <p:ext uri="{BB962C8B-B14F-4D97-AF65-F5344CB8AC3E}">
        <p14:creationId xmlns:p14="http://schemas.microsoft.com/office/powerpoint/2010/main" val="3375389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050" fill="hold"/>
                                        <p:tgtEl>
                                          <p:spTgt spid="7"/>
                                        </p:tgtEl>
                                      </p:cBhvr>
                                    </p:cmd>
                                  </p:childTnLst>
                                </p:cTn>
                              </p:par>
                              <p:par>
                                <p:cTn id="7" presetID="16" presetClass="entr" presetSubtype="21" fill="hold" nodeType="withEffect">
                                  <p:stCondLst>
                                    <p:cond delay="7000"/>
                                  </p:stCondLst>
                                  <p:childTnLst>
                                    <p:set>
                                      <p:cBhvr>
                                        <p:cTn id="8" dur="1" fill="hold">
                                          <p:stCondLst>
                                            <p:cond delay="0"/>
                                          </p:stCondLst>
                                        </p:cTn>
                                        <p:tgtEl>
                                          <p:spTgt spid="4"/>
                                        </p:tgtEl>
                                        <p:attrNameLst>
                                          <p:attrName>style.visibility</p:attrName>
                                        </p:attrNameLst>
                                      </p:cBhvr>
                                      <p:to>
                                        <p:strVal val="visible"/>
                                      </p:to>
                                    </p:set>
                                    <p:animEffect transition="in" filter="barn(inVertical)">
                                      <p:cBhvr>
                                        <p:cTn id="9" dur="500"/>
                                        <p:tgtEl>
                                          <p:spTgt spid="4"/>
                                        </p:tgtEl>
                                      </p:cBhvr>
                                    </p:animEffect>
                                  </p:childTnLst>
                                </p:cTn>
                              </p:par>
                              <p:par>
                                <p:cTn id="10" presetID="42" presetClass="entr" presetSubtype="0" fill="hold" nodeType="withEffect">
                                  <p:stCondLst>
                                    <p:cond delay="1500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1000"/>
                                        <p:tgtEl>
                                          <p:spTgt spid="13"/>
                                        </p:tgtEl>
                                      </p:cBhvr>
                                    </p:animEffect>
                                    <p:anim calcmode="lin" valueType="num">
                                      <p:cBhvr>
                                        <p:cTn id="13" dur="1000" fill="hold"/>
                                        <p:tgtEl>
                                          <p:spTgt spid="13"/>
                                        </p:tgtEl>
                                        <p:attrNameLst>
                                          <p:attrName>ppt_x</p:attrName>
                                        </p:attrNameLst>
                                      </p:cBhvr>
                                      <p:tavLst>
                                        <p:tav tm="0">
                                          <p:val>
                                            <p:strVal val="#ppt_x"/>
                                          </p:val>
                                        </p:tav>
                                        <p:tav tm="100000">
                                          <p:val>
                                            <p:strVal val="#ppt_x"/>
                                          </p:val>
                                        </p:tav>
                                      </p:tavLst>
                                    </p:anim>
                                    <p:anim calcmode="lin" valueType="num">
                                      <p:cBhvr>
                                        <p:cTn id="14" dur="1000" fill="hold"/>
                                        <p:tgtEl>
                                          <p:spTgt spid="13"/>
                                        </p:tgtEl>
                                        <p:attrNameLst>
                                          <p:attrName>ppt_y</p:attrName>
                                        </p:attrNameLst>
                                      </p:cBhvr>
                                      <p:tavLst>
                                        <p:tav tm="0">
                                          <p:val>
                                            <p:strVal val="#ppt_y+.1"/>
                                          </p:val>
                                        </p:tav>
                                        <p:tav tm="100000">
                                          <p:val>
                                            <p:strVal val="#ppt_y"/>
                                          </p:val>
                                        </p:tav>
                                      </p:tavLst>
                                    </p:anim>
                                  </p:childTnLst>
                                </p:cTn>
                              </p:par>
                              <p:par>
                                <p:cTn id="15" presetID="53" presetClass="entr" presetSubtype="16" fill="hold" nodeType="withEffect">
                                  <p:stCondLst>
                                    <p:cond delay="32000"/>
                                  </p:stCondLst>
                                  <p:childTnLst>
                                    <p:set>
                                      <p:cBhvr>
                                        <p:cTn id="16" dur="1" fill="hold">
                                          <p:stCondLst>
                                            <p:cond delay="0"/>
                                          </p:stCondLst>
                                        </p:cTn>
                                        <p:tgtEl>
                                          <p:spTgt spid="10"/>
                                        </p:tgtEl>
                                        <p:attrNameLst>
                                          <p:attrName>style.visibility</p:attrName>
                                        </p:attrNameLst>
                                      </p:cBhvr>
                                      <p:to>
                                        <p:strVal val="visible"/>
                                      </p:to>
                                    </p:set>
                                    <p:anim calcmode="lin" valueType="num">
                                      <p:cBhvr>
                                        <p:cTn id="17" dur="500" fill="hold"/>
                                        <p:tgtEl>
                                          <p:spTgt spid="10"/>
                                        </p:tgtEl>
                                        <p:attrNameLst>
                                          <p:attrName>ppt_w</p:attrName>
                                        </p:attrNameLst>
                                      </p:cBhvr>
                                      <p:tavLst>
                                        <p:tav tm="0">
                                          <p:val>
                                            <p:fltVal val="0"/>
                                          </p:val>
                                        </p:tav>
                                        <p:tav tm="100000">
                                          <p:val>
                                            <p:strVal val="#ppt_w"/>
                                          </p:val>
                                        </p:tav>
                                      </p:tavLst>
                                    </p:anim>
                                    <p:anim calcmode="lin" valueType="num">
                                      <p:cBhvr>
                                        <p:cTn id="18" dur="500" fill="hold"/>
                                        <p:tgtEl>
                                          <p:spTgt spid="10"/>
                                        </p:tgtEl>
                                        <p:attrNameLst>
                                          <p:attrName>ppt_h</p:attrName>
                                        </p:attrNameLst>
                                      </p:cBhvr>
                                      <p:tavLst>
                                        <p:tav tm="0">
                                          <p:val>
                                            <p:fltVal val="0"/>
                                          </p:val>
                                        </p:tav>
                                        <p:tav tm="100000">
                                          <p:val>
                                            <p:strVal val="#ppt_h"/>
                                          </p:val>
                                        </p:tav>
                                      </p:tavLst>
                                    </p:anim>
                                    <p:animEffect transition="in" filter="fade">
                                      <p:cBhvr>
                                        <p:cTn id="19"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D2C3244-41CB-49E5-A32A-577EE4EA813E}"/>
              </a:ext>
            </a:extLst>
          </p:cNvPr>
          <p:cNvSpPr txBox="1"/>
          <p:nvPr/>
        </p:nvSpPr>
        <p:spPr>
          <a:xfrm>
            <a:off x="5983702" y="151256"/>
            <a:ext cx="5598698" cy="461665"/>
          </a:xfrm>
          <a:prstGeom prst="rect">
            <a:avLst/>
          </a:prstGeom>
          <a:noFill/>
        </p:spPr>
        <p:txBody>
          <a:bodyPr wrap="square" rtlCol="0">
            <a:spAutoFit/>
          </a:bodyPr>
          <a:lstStyle/>
          <a:p>
            <a:r>
              <a:rPr lang="en-GB" sz="2400" b="1" u="sng" spc="300" dirty="0"/>
              <a:t>Classification of the disorder</a:t>
            </a:r>
            <a:r>
              <a:rPr lang="en-GB" sz="2000" b="1" u="sng" spc="300" dirty="0"/>
              <a:t>. </a:t>
            </a:r>
          </a:p>
        </p:txBody>
      </p:sp>
      <p:graphicFrame>
        <p:nvGraphicFramePr>
          <p:cNvPr id="3" name="Table 3">
            <a:extLst>
              <a:ext uri="{FF2B5EF4-FFF2-40B4-BE49-F238E27FC236}">
                <a16:creationId xmlns:a16="http://schemas.microsoft.com/office/drawing/2014/main" id="{BCFFD0B9-D570-428E-9708-22F5957D0B74}"/>
              </a:ext>
            </a:extLst>
          </p:cNvPr>
          <p:cNvGraphicFramePr>
            <a:graphicFrameLocks noGrp="1"/>
          </p:cNvGraphicFramePr>
          <p:nvPr>
            <p:extLst>
              <p:ext uri="{D42A27DB-BD31-4B8C-83A1-F6EECF244321}">
                <p14:modId xmlns:p14="http://schemas.microsoft.com/office/powerpoint/2010/main" val="1712688805"/>
              </p:ext>
            </p:extLst>
          </p:nvPr>
        </p:nvGraphicFramePr>
        <p:xfrm>
          <a:off x="128337" y="963620"/>
          <a:ext cx="11935326" cy="4119880"/>
        </p:xfrm>
        <a:graphic>
          <a:graphicData uri="http://schemas.openxmlformats.org/drawingml/2006/table">
            <a:tbl>
              <a:tblPr firstRow="1" bandRow="1">
                <a:tableStyleId>{5FD0F851-EC5A-4D38-B0AD-8093EC10F338}</a:tableStyleId>
              </a:tblPr>
              <a:tblGrid>
                <a:gridCol w="5967663">
                  <a:extLst>
                    <a:ext uri="{9D8B030D-6E8A-4147-A177-3AD203B41FA5}">
                      <a16:colId xmlns:a16="http://schemas.microsoft.com/office/drawing/2014/main" val="2645721594"/>
                    </a:ext>
                  </a:extLst>
                </a:gridCol>
                <a:gridCol w="5967663">
                  <a:extLst>
                    <a:ext uri="{9D8B030D-6E8A-4147-A177-3AD203B41FA5}">
                      <a16:colId xmlns:a16="http://schemas.microsoft.com/office/drawing/2014/main" val="2410809232"/>
                    </a:ext>
                  </a:extLst>
                </a:gridCol>
              </a:tblGrid>
              <a:tr h="370840">
                <a:tc>
                  <a:txBody>
                    <a:bodyPr/>
                    <a:lstStyle/>
                    <a:p>
                      <a:pPr algn="ctr"/>
                      <a:r>
                        <a:rPr lang="en-GB" sz="1800" b="1" kern="1200" dirty="0">
                          <a:solidFill>
                            <a:schemeClr val="tx1"/>
                          </a:solidFill>
                          <a:effectLst>
                            <a:outerShdw blurRad="38100" dist="38100" dir="2700000" algn="tl">
                              <a:srgbClr val="000000">
                                <a:alpha val="43137"/>
                              </a:srgbClr>
                            </a:outerShdw>
                          </a:effectLst>
                          <a:latin typeface="+mn-lt"/>
                          <a:ea typeface="+mn-ea"/>
                          <a:cs typeface="+mn-cs"/>
                        </a:rPr>
                        <a:t>the International Statistical Classification of Diseases and Related Health Problems,                                 10th Revision (ICD-10)</a:t>
                      </a:r>
                      <a:endParaRPr lang="en-GB" dirty="0">
                        <a:effectLst>
                          <a:outerShdw blurRad="38100" dist="38100" dir="2700000" algn="tl">
                            <a:srgbClr val="000000">
                              <a:alpha val="43137"/>
                            </a:srgbClr>
                          </a:outerShdw>
                        </a:effectLst>
                      </a:endParaRPr>
                    </a:p>
                  </a:txBody>
                  <a:tcPr anchor="ctr"/>
                </a:tc>
                <a:tc>
                  <a:txBody>
                    <a:bodyPr/>
                    <a:lstStyle/>
                    <a:p>
                      <a:pPr algn="ctr"/>
                      <a:r>
                        <a:rPr lang="en-GB" sz="1800" b="1" kern="1200" dirty="0">
                          <a:solidFill>
                            <a:schemeClr val="tx1"/>
                          </a:solidFill>
                          <a:effectLst>
                            <a:outerShdw blurRad="38100" dist="38100" dir="2700000" algn="tl">
                              <a:srgbClr val="000000">
                                <a:alpha val="43137"/>
                              </a:srgbClr>
                            </a:outerShdw>
                          </a:effectLst>
                          <a:latin typeface="+mn-lt"/>
                          <a:ea typeface="+mn-ea"/>
                          <a:cs typeface="+mn-cs"/>
                        </a:rPr>
                        <a:t>the Diagnostic and Statistical  Manual                      for Mental Disorders,                                                                   5th edition (DSM-5)</a:t>
                      </a:r>
                      <a:endParaRPr lang="en-GB" dirty="0">
                        <a:effectLst>
                          <a:outerShdw blurRad="38100" dist="38100" dir="2700000" algn="tl">
                            <a:srgbClr val="000000">
                              <a:alpha val="43137"/>
                            </a:srgbClr>
                          </a:outerShdw>
                        </a:effectLst>
                      </a:endParaRPr>
                    </a:p>
                  </a:txBody>
                  <a:tcPr anchor="ctr"/>
                </a:tc>
                <a:extLst>
                  <a:ext uri="{0D108BD9-81ED-4DB2-BD59-A6C34878D82A}">
                    <a16:rowId xmlns:a16="http://schemas.microsoft.com/office/drawing/2014/main" val="420038975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Strict diagnostic criteria for </a:t>
                      </a:r>
                      <a:r>
                        <a:rPr lang="en-GB" u="sng" dirty="0"/>
                        <a:t>somatoform disorders</a:t>
                      </a:r>
                      <a:r>
                        <a:rPr lang="en-GB" dirty="0"/>
                        <a:t> [1]</a:t>
                      </a:r>
                    </a:p>
                  </a:txBody>
                  <a:tcPr/>
                </a:tc>
                <a:tc>
                  <a:txBody>
                    <a:bodyPr/>
                    <a:lstStyle/>
                    <a:p>
                      <a:r>
                        <a:rPr lang="en-GB" dirty="0"/>
                        <a:t>Consolidating all associated conditions under </a:t>
                      </a:r>
                      <a:r>
                        <a:rPr lang="en-GB" b="0" u="sng" dirty="0"/>
                        <a:t>somatic symptom disorder (SSD)</a:t>
                      </a:r>
                      <a:r>
                        <a:rPr lang="en-GB" b="0" u="none" dirty="0"/>
                        <a:t> </a:t>
                      </a:r>
                      <a:r>
                        <a:rPr lang="en-GB" dirty="0"/>
                        <a:t>group [4]</a:t>
                      </a:r>
                    </a:p>
                  </a:txBody>
                  <a:tcPr/>
                </a:tc>
                <a:extLst>
                  <a:ext uri="{0D108BD9-81ED-4DB2-BD59-A6C34878D82A}">
                    <a16:rowId xmlns:a16="http://schemas.microsoft.com/office/drawing/2014/main" val="2888185984"/>
                  </a:ext>
                </a:extLst>
              </a:tr>
              <a:tr h="370840">
                <a:tc>
                  <a:txBody>
                    <a:bodyPr/>
                    <a:lstStyle/>
                    <a:p>
                      <a:r>
                        <a:rPr lang="en-GB" dirty="0"/>
                        <a:t>Multiple symptoms involving various body systems and present continuously necessary [2]</a:t>
                      </a:r>
                    </a:p>
                  </a:txBody>
                  <a:tcPr/>
                </a:tc>
                <a:tc>
                  <a:txBody>
                    <a:bodyPr/>
                    <a:lstStyle/>
                    <a:p>
                      <a:r>
                        <a:rPr lang="en-GB" dirty="0"/>
                        <a:t>Single somatic symptom necessary, not continuously present [2]</a:t>
                      </a:r>
                    </a:p>
                  </a:txBody>
                  <a:tcPr/>
                </a:tc>
                <a:extLst>
                  <a:ext uri="{0D108BD9-81ED-4DB2-BD59-A6C34878D82A}">
                    <a16:rowId xmlns:a16="http://schemas.microsoft.com/office/drawing/2014/main" val="1087562135"/>
                  </a:ext>
                </a:extLst>
              </a:tr>
              <a:tr h="370840">
                <a:tc>
                  <a:txBody>
                    <a:bodyPr/>
                    <a:lstStyle/>
                    <a:p>
                      <a:r>
                        <a:rPr lang="en-GB" sz="1800" b="0" i="0" kern="1200" dirty="0">
                          <a:solidFill>
                            <a:schemeClr val="tx1"/>
                          </a:solidFill>
                          <a:effectLst/>
                          <a:latin typeface="+mn-lt"/>
                          <a:ea typeface="+mn-ea"/>
                          <a:cs typeface="+mn-cs"/>
                        </a:rPr>
                        <a:t>The diagnostic necessity of the absence of any medical origin for the physical complaints [1]</a:t>
                      </a:r>
                      <a:endParaRPr lang="en-GB" dirty="0"/>
                    </a:p>
                  </a:txBody>
                  <a:tcPr/>
                </a:tc>
                <a:tc>
                  <a:txBody>
                    <a:bodyPr/>
                    <a:lstStyle/>
                    <a:p>
                      <a:r>
                        <a:rPr lang="en-GB" dirty="0"/>
                        <a:t>A known medical condition does not preclude the diagnosis [2]</a:t>
                      </a:r>
                    </a:p>
                  </a:txBody>
                  <a:tcPr/>
                </a:tc>
                <a:extLst>
                  <a:ext uri="{0D108BD9-81ED-4DB2-BD59-A6C34878D82A}">
                    <a16:rowId xmlns:a16="http://schemas.microsoft.com/office/drawing/2014/main" val="576503965"/>
                  </a:ext>
                </a:extLst>
              </a:tr>
              <a:tr h="370840">
                <a:tc>
                  <a:txBody>
                    <a:bodyPr/>
                    <a:lstStyle/>
                    <a:p>
                      <a:r>
                        <a:rPr lang="en-GB" dirty="0"/>
                        <a:t>Creating barriers, affecting prevalence [3]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Criticism that criteria over-inclusive [5]</a:t>
                      </a:r>
                    </a:p>
                  </a:txBody>
                  <a:tcPr/>
                </a:tc>
                <a:extLst>
                  <a:ext uri="{0D108BD9-81ED-4DB2-BD59-A6C34878D82A}">
                    <a16:rowId xmlns:a16="http://schemas.microsoft.com/office/drawing/2014/main" val="456878944"/>
                  </a:ext>
                </a:extLst>
              </a:tr>
              <a:tr h="370840">
                <a:tc>
                  <a:txBody>
                    <a:bodyPr/>
                    <a:lstStyle/>
                    <a:p>
                      <a:r>
                        <a:rPr lang="en-GB" dirty="0"/>
                        <a:t>Most diagnoses of somatoform also meet the SSD diagnostic criteria [1]</a:t>
                      </a:r>
                    </a:p>
                  </a:txBody>
                  <a:tcPr/>
                </a:tc>
                <a:tc>
                  <a:txBody>
                    <a:bodyPr/>
                    <a:lstStyle/>
                    <a:p>
                      <a:r>
                        <a:rPr lang="en-GB" dirty="0"/>
                        <a:t>Patients diagnosed with SSD are more severely impaired, with higher levels of general and health-related anxiety and psychological distress [6]</a:t>
                      </a:r>
                    </a:p>
                  </a:txBody>
                  <a:tcPr/>
                </a:tc>
                <a:extLst>
                  <a:ext uri="{0D108BD9-81ED-4DB2-BD59-A6C34878D82A}">
                    <a16:rowId xmlns:a16="http://schemas.microsoft.com/office/drawing/2014/main" val="240218249"/>
                  </a:ext>
                </a:extLst>
              </a:tr>
            </a:tbl>
          </a:graphicData>
        </a:graphic>
      </p:graphicFrame>
      <p:sp>
        <p:nvSpPr>
          <p:cNvPr id="4" name="TextBox 3">
            <a:extLst>
              <a:ext uri="{FF2B5EF4-FFF2-40B4-BE49-F238E27FC236}">
                <a16:creationId xmlns:a16="http://schemas.microsoft.com/office/drawing/2014/main" id="{560C4533-516F-453B-B0F2-BF92692FA381}"/>
              </a:ext>
            </a:extLst>
          </p:cNvPr>
          <p:cNvSpPr txBox="1"/>
          <p:nvPr/>
        </p:nvSpPr>
        <p:spPr>
          <a:xfrm>
            <a:off x="7523747" y="5164960"/>
            <a:ext cx="4395537" cy="1754326"/>
          </a:xfrm>
          <a:prstGeom prst="rect">
            <a:avLst/>
          </a:prstGeom>
          <a:noFill/>
        </p:spPr>
        <p:txBody>
          <a:bodyPr wrap="square" rtlCol="0">
            <a:spAutoFit/>
          </a:bodyPr>
          <a:lstStyle/>
          <a:p>
            <a:pPr algn="r"/>
            <a:r>
              <a:rPr lang="en-GB" dirty="0"/>
              <a:t>1. Hüsing and Toussaint, 2018.</a:t>
            </a:r>
          </a:p>
          <a:p>
            <a:pPr algn="r"/>
            <a:r>
              <a:rPr lang="en-GB" dirty="0"/>
              <a:t>2. Rosic, Kalra and Samaan, 2016.  </a:t>
            </a:r>
          </a:p>
          <a:p>
            <a:pPr algn="r"/>
            <a:r>
              <a:rPr lang="en-GB" dirty="0"/>
              <a:t>3. Murray et al, 2016. </a:t>
            </a:r>
          </a:p>
          <a:p>
            <a:pPr algn="r"/>
            <a:r>
              <a:rPr lang="en-GB" dirty="0"/>
              <a:t>4.</a:t>
            </a:r>
            <a:r>
              <a:rPr lang="sv-SE" dirty="0"/>
              <a:t> Dunphy, Penna and EL-Kafsi, 2019. </a:t>
            </a:r>
            <a:endParaRPr lang="en-GB" dirty="0"/>
          </a:p>
          <a:p>
            <a:pPr algn="r"/>
            <a:r>
              <a:rPr lang="en-GB" dirty="0"/>
              <a:t>5. Rief and Martin, 2014. </a:t>
            </a:r>
          </a:p>
          <a:p>
            <a:pPr algn="r"/>
            <a:r>
              <a:rPr lang="en-GB" dirty="0"/>
              <a:t>6. Rief et al, 2011. </a:t>
            </a:r>
          </a:p>
        </p:txBody>
      </p:sp>
      <p:pic>
        <p:nvPicPr>
          <p:cNvPr id="14" name="slide 4 shorten.">
            <a:hlinkClick r:id="" action="ppaction://media"/>
            <a:extLst>
              <a:ext uri="{FF2B5EF4-FFF2-40B4-BE49-F238E27FC236}">
                <a16:creationId xmlns:a16="http://schemas.microsoft.com/office/drawing/2014/main" id="{B20ADC04-7464-46B3-8CD3-59B84FB851C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82400" y="151256"/>
            <a:ext cx="406400" cy="406400"/>
          </a:xfrm>
          <a:prstGeom prst="rect">
            <a:avLst/>
          </a:prstGeom>
        </p:spPr>
      </p:pic>
    </p:spTree>
    <p:extLst>
      <p:ext uri="{BB962C8B-B14F-4D97-AF65-F5344CB8AC3E}">
        <p14:creationId xmlns:p14="http://schemas.microsoft.com/office/powerpoint/2010/main" val="1744172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360" fill="hold"/>
                                        <p:tgtEl>
                                          <p:spTgt spid="14"/>
                                        </p:tgtEl>
                                      </p:cBhvr>
                                    </p:cmd>
                                  </p:childTnLst>
                                </p:cTn>
                              </p:par>
                              <p:par>
                                <p:cTn id="7" presetID="31" presetClass="entr" presetSubtype="0" fill="hold" nodeType="withEffect">
                                  <p:stCondLst>
                                    <p:cond delay="3000"/>
                                  </p:stCondLst>
                                  <p:childTnLst>
                                    <p:set>
                                      <p:cBhvr>
                                        <p:cTn id="8" dur="1" fill="hold">
                                          <p:stCondLst>
                                            <p:cond delay="0"/>
                                          </p:stCondLst>
                                        </p:cTn>
                                        <p:tgtEl>
                                          <p:spTgt spid="3"/>
                                        </p:tgtEl>
                                        <p:attrNameLst>
                                          <p:attrName>style.visibility</p:attrName>
                                        </p:attrNameLst>
                                      </p:cBhvr>
                                      <p:to>
                                        <p:strVal val="visible"/>
                                      </p:to>
                                    </p:set>
                                    <p:anim calcmode="lin" valueType="num">
                                      <p:cBhvr>
                                        <p:cTn id="9" dur="1000" fill="hold"/>
                                        <p:tgtEl>
                                          <p:spTgt spid="3"/>
                                        </p:tgtEl>
                                        <p:attrNameLst>
                                          <p:attrName>ppt_w</p:attrName>
                                        </p:attrNameLst>
                                      </p:cBhvr>
                                      <p:tavLst>
                                        <p:tav tm="0">
                                          <p:val>
                                            <p:fltVal val="0"/>
                                          </p:val>
                                        </p:tav>
                                        <p:tav tm="100000">
                                          <p:val>
                                            <p:strVal val="#ppt_w"/>
                                          </p:val>
                                        </p:tav>
                                      </p:tavLst>
                                    </p:anim>
                                    <p:anim calcmode="lin" valueType="num">
                                      <p:cBhvr>
                                        <p:cTn id="10" dur="1000" fill="hold"/>
                                        <p:tgtEl>
                                          <p:spTgt spid="3"/>
                                        </p:tgtEl>
                                        <p:attrNameLst>
                                          <p:attrName>ppt_h</p:attrName>
                                        </p:attrNameLst>
                                      </p:cBhvr>
                                      <p:tavLst>
                                        <p:tav tm="0">
                                          <p:val>
                                            <p:fltVal val="0"/>
                                          </p:val>
                                        </p:tav>
                                        <p:tav tm="100000">
                                          <p:val>
                                            <p:strVal val="#ppt_h"/>
                                          </p:val>
                                        </p:tav>
                                      </p:tavLst>
                                    </p:anim>
                                    <p:anim calcmode="lin" valueType="num">
                                      <p:cBhvr>
                                        <p:cTn id="11" dur="1000" fill="hold"/>
                                        <p:tgtEl>
                                          <p:spTgt spid="3"/>
                                        </p:tgtEl>
                                        <p:attrNameLst>
                                          <p:attrName>style.rotation</p:attrName>
                                        </p:attrNameLst>
                                      </p:cBhvr>
                                      <p:tavLst>
                                        <p:tav tm="0">
                                          <p:val>
                                            <p:fltVal val="90"/>
                                          </p:val>
                                        </p:tav>
                                        <p:tav tm="100000">
                                          <p:val>
                                            <p:fltVal val="0"/>
                                          </p:val>
                                        </p:tav>
                                      </p:tavLst>
                                    </p:anim>
                                    <p:animEffect transition="in" filter="fade">
                                      <p:cBhvr>
                                        <p:cTn id="12" dur="1000"/>
                                        <p:tgtEl>
                                          <p:spTgt spid="3"/>
                                        </p:tgtEl>
                                      </p:cBhvr>
                                    </p:animEffect>
                                  </p:childTnLst>
                                </p:cTn>
                              </p:par>
                              <p:par>
                                <p:cTn id="13" presetID="10" presetClass="entr" presetSubtype="0" fill="hold" grpId="0" nodeType="withEffect">
                                  <p:stCondLst>
                                    <p:cond delay="500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14"/>
                </p:tgtEl>
              </p:cMediaNode>
            </p:audio>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8230ED8-E831-405B-975D-9CBF2FC5681E}"/>
              </a:ext>
            </a:extLst>
          </p:cNvPr>
          <p:cNvSpPr txBox="1"/>
          <p:nvPr/>
        </p:nvSpPr>
        <p:spPr>
          <a:xfrm>
            <a:off x="6192249" y="352926"/>
            <a:ext cx="5358062" cy="461665"/>
          </a:xfrm>
          <a:prstGeom prst="rect">
            <a:avLst/>
          </a:prstGeom>
          <a:noFill/>
        </p:spPr>
        <p:txBody>
          <a:bodyPr wrap="square" rtlCol="0">
            <a:spAutoFit/>
          </a:bodyPr>
          <a:lstStyle/>
          <a:p>
            <a:r>
              <a:rPr lang="en-GB" sz="2400" u="sng" dirty="0">
                <a:effectLst>
                  <a:outerShdw blurRad="38100" dist="38100" dir="2700000" algn="tl">
                    <a:srgbClr val="000000">
                      <a:alpha val="43137"/>
                    </a:srgbClr>
                  </a:outerShdw>
                </a:effectLst>
              </a:rPr>
              <a:t>Demographics and prevalence: </a:t>
            </a:r>
          </a:p>
        </p:txBody>
      </p:sp>
      <p:pic>
        <p:nvPicPr>
          <p:cNvPr id="14" name="Picture 13">
            <a:extLst>
              <a:ext uri="{FF2B5EF4-FFF2-40B4-BE49-F238E27FC236}">
                <a16:creationId xmlns:a16="http://schemas.microsoft.com/office/drawing/2014/main" id="{DE19680A-8DA4-4964-A5C8-C73E797771DC}"/>
              </a:ext>
            </a:extLst>
          </p:cNvPr>
          <p:cNvPicPr>
            <a:picLocks noChangeAspect="1"/>
          </p:cNvPicPr>
          <p:nvPr/>
        </p:nvPicPr>
        <p:blipFill>
          <a:blip r:embed="rId5"/>
          <a:stretch>
            <a:fillRect/>
          </a:stretch>
        </p:blipFill>
        <p:spPr>
          <a:xfrm>
            <a:off x="6039603" y="906302"/>
            <a:ext cx="5663354" cy="1043700"/>
          </a:xfrm>
          <a:prstGeom prst="rect">
            <a:avLst/>
          </a:prstGeom>
        </p:spPr>
      </p:pic>
      <p:pic>
        <p:nvPicPr>
          <p:cNvPr id="16" name="Picture 15">
            <a:extLst>
              <a:ext uri="{FF2B5EF4-FFF2-40B4-BE49-F238E27FC236}">
                <a16:creationId xmlns:a16="http://schemas.microsoft.com/office/drawing/2014/main" id="{2ED3574A-D6B2-41B7-B6FC-693C8197BF3D}"/>
              </a:ext>
            </a:extLst>
          </p:cNvPr>
          <p:cNvPicPr>
            <a:picLocks noChangeAspect="1"/>
          </p:cNvPicPr>
          <p:nvPr/>
        </p:nvPicPr>
        <p:blipFill>
          <a:blip r:embed="rId6"/>
          <a:stretch>
            <a:fillRect/>
          </a:stretch>
        </p:blipFill>
        <p:spPr>
          <a:xfrm>
            <a:off x="5587295" y="2376260"/>
            <a:ext cx="6578850" cy="1521972"/>
          </a:xfrm>
          <a:prstGeom prst="rect">
            <a:avLst/>
          </a:prstGeom>
        </p:spPr>
      </p:pic>
      <p:pic>
        <p:nvPicPr>
          <p:cNvPr id="18" name="Picture 17">
            <a:extLst>
              <a:ext uri="{FF2B5EF4-FFF2-40B4-BE49-F238E27FC236}">
                <a16:creationId xmlns:a16="http://schemas.microsoft.com/office/drawing/2014/main" id="{D8AD24E2-D4CF-46C9-ADB9-5ED10DC5ECF0}"/>
              </a:ext>
            </a:extLst>
          </p:cNvPr>
          <p:cNvPicPr>
            <a:picLocks noChangeAspect="1"/>
          </p:cNvPicPr>
          <p:nvPr/>
        </p:nvPicPr>
        <p:blipFill>
          <a:blip r:embed="rId7"/>
          <a:stretch>
            <a:fillRect/>
          </a:stretch>
        </p:blipFill>
        <p:spPr>
          <a:xfrm>
            <a:off x="74454" y="3082840"/>
            <a:ext cx="5536239" cy="1248529"/>
          </a:xfrm>
          <a:prstGeom prst="rect">
            <a:avLst/>
          </a:prstGeom>
        </p:spPr>
      </p:pic>
      <p:pic>
        <p:nvPicPr>
          <p:cNvPr id="20" name="Picture 19">
            <a:extLst>
              <a:ext uri="{FF2B5EF4-FFF2-40B4-BE49-F238E27FC236}">
                <a16:creationId xmlns:a16="http://schemas.microsoft.com/office/drawing/2014/main" id="{05E961A1-0FB8-42C9-95F4-9F09197ED68B}"/>
              </a:ext>
            </a:extLst>
          </p:cNvPr>
          <p:cNvPicPr>
            <a:picLocks noChangeAspect="1"/>
          </p:cNvPicPr>
          <p:nvPr/>
        </p:nvPicPr>
        <p:blipFill>
          <a:blip r:embed="rId8"/>
          <a:stretch>
            <a:fillRect/>
          </a:stretch>
        </p:blipFill>
        <p:spPr>
          <a:xfrm>
            <a:off x="5823283" y="4596809"/>
            <a:ext cx="6283609" cy="1558062"/>
          </a:xfrm>
          <a:prstGeom prst="rect">
            <a:avLst/>
          </a:prstGeom>
        </p:spPr>
      </p:pic>
      <p:pic>
        <p:nvPicPr>
          <p:cNvPr id="22" name="Picture 21">
            <a:extLst>
              <a:ext uri="{FF2B5EF4-FFF2-40B4-BE49-F238E27FC236}">
                <a16:creationId xmlns:a16="http://schemas.microsoft.com/office/drawing/2014/main" id="{AB4C7BE7-0841-4575-A06D-9611C312AD1C}"/>
              </a:ext>
            </a:extLst>
          </p:cNvPr>
          <p:cNvPicPr>
            <a:picLocks noChangeAspect="1"/>
          </p:cNvPicPr>
          <p:nvPr/>
        </p:nvPicPr>
        <p:blipFill>
          <a:blip r:embed="rId9"/>
          <a:stretch>
            <a:fillRect/>
          </a:stretch>
        </p:blipFill>
        <p:spPr>
          <a:xfrm>
            <a:off x="196869" y="4750749"/>
            <a:ext cx="5432989" cy="2031325"/>
          </a:xfrm>
          <a:prstGeom prst="rect">
            <a:avLst/>
          </a:prstGeom>
        </p:spPr>
      </p:pic>
      <p:pic>
        <p:nvPicPr>
          <p:cNvPr id="27" name="Picture 26">
            <a:extLst>
              <a:ext uri="{FF2B5EF4-FFF2-40B4-BE49-F238E27FC236}">
                <a16:creationId xmlns:a16="http://schemas.microsoft.com/office/drawing/2014/main" id="{CA55027A-A008-4C56-A06A-D915D282A8FF}"/>
              </a:ext>
            </a:extLst>
          </p:cNvPr>
          <p:cNvPicPr>
            <a:picLocks noChangeAspect="1"/>
          </p:cNvPicPr>
          <p:nvPr/>
        </p:nvPicPr>
        <p:blipFill>
          <a:blip r:embed="rId10"/>
          <a:stretch>
            <a:fillRect/>
          </a:stretch>
        </p:blipFill>
        <p:spPr>
          <a:xfrm>
            <a:off x="244995" y="1449011"/>
            <a:ext cx="4998628" cy="1200329"/>
          </a:xfrm>
          <a:prstGeom prst="rect">
            <a:avLst/>
          </a:prstGeom>
        </p:spPr>
      </p:pic>
      <p:pic>
        <p:nvPicPr>
          <p:cNvPr id="28" name="slide 6">
            <a:hlinkClick r:id="" action="ppaction://media"/>
            <a:extLst>
              <a:ext uri="{FF2B5EF4-FFF2-40B4-BE49-F238E27FC236}">
                <a16:creationId xmlns:a16="http://schemas.microsoft.com/office/drawing/2014/main" id="{26687D33-7995-4D8C-BF5C-6EEB3401940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700492" y="207725"/>
            <a:ext cx="406400" cy="406400"/>
          </a:xfrm>
          <a:prstGeom prst="rect">
            <a:avLst/>
          </a:prstGeom>
        </p:spPr>
      </p:pic>
    </p:spTree>
    <p:extLst>
      <p:ext uri="{BB962C8B-B14F-4D97-AF65-F5344CB8AC3E}">
        <p14:creationId xmlns:p14="http://schemas.microsoft.com/office/powerpoint/2010/main" val="3616488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756" fill="hold"/>
                                        <p:tgtEl>
                                          <p:spTgt spid="28"/>
                                        </p:tgtEl>
                                      </p:cBhvr>
                                    </p:cmd>
                                  </p:childTnLst>
                                </p:cTn>
                              </p:par>
                              <p:par>
                                <p:cTn id="7" presetID="53" presetClass="entr" presetSubtype="16" fill="hold" nodeType="withEffect">
                                  <p:stCondLst>
                                    <p:cond delay="3500"/>
                                  </p:stCondLst>
                                  <p:childTnLst>
                                    <p:set>
                                      <p:cBhvr>
                                        <p:cTn id="8" dur="1" fill="hold">
                                          <p:stCondLst>
                                            <p:cond delay="0"/>
                                          </p:stCondLst>
                                        </p:cTn>
                                        <p:tgtEl>
                                          <p:spTgt spid="27"/>
                                        </p:tgtEl>
                                        <p:attrNameLst>
                                          <p:attrName>style.visibility</p:attrName>
                                        </p:attrNameLst>
                                      </p:cBhvr>
                                      <p:to>
                                        <p:strVal val="visible"/>
                                      </p:to>
                                    </p:set>
                                    <p:anim calcmode="lin" valueType="num">
                                      <p:cBhvr>
                                        <p:cTn id="9" dur="500" fill="hold"/>
                                        <p:tgtEl>
                                          <p:spTgt spid="27"/>
                                        </p:tgtEl>
                                        <p:attrNameLst>
                                          <p:attrName>ppt_w</p:attrName>
                                        </p:attrNameLst>
                                      </p:cBhvr>
                                      <p:tavLst>
                                        <p:tav tm="0">
                                          <p:val>
                                            <p:fltVal val="0"/>
                                          </p:val>
                                        </p:tav>
                                        <p:tav tm="100000">
                                          <p:val>
                                            <p:strVal val="#ppt_w"/>
                                          </p:val>
                                        </p:tav>
                                      </p:tavLst>
                                    </p:anim>
                                    <p:anim calcmode="lin" valueType="num">
                                      <p:cBhvr>
                                        <p:cTn id="10" dur="500" fill="hold"/>
                                        <p:tgtEl>
                                          <p:spTgt spid="27"/>
                                        </p:tgtEl>
                                        <p:attrNameLst>
                                          <p:attrName>ppt_h</p:attrName>
                                        </p:attrNameLst>
                                      </p:cBhvr>
                                      <p:tavLst>
                                        <p:tav tm="0">
                                          <p:val>
                                            <p:fltVal val="0"/>
                                          </p:val>
                                        </p:tav>
                                        <p:tav tm="100000">
                                          <p:val>
                                            <p:strVal val="#ppt_h"/>
                                          </p:val>
                                        </p:tav>
                                      </p:tavLst>
                                    </p:anim>
                                    <p:animEffect transition="in" filter="fade">
                                      <p:cBhvr>
                                        <p:cTn id="11" dur="500"/>
                                        <p:tgtEl>
                                          <p:spTgt spid="27"/>
                                        </p:tgtEl>
                                      </p:cBhvr>
                                    </p:animEffect>
                                  </p:childTnLst>
                                </p:cTn>
                              </p:par>
                              <p:par>
                                <p:cTn id="12" presetID="22" presetClass="entr" presetSubtype="4" fill="hold" nodeType="withEffect">
                                  <p:stCondLst>
                                    <p:cond delay="20000"/>
                                  </p:stCondLst>
                                  <p:childTnLst>
                                    <p:set>
                                      <p:cBhvr>
                                        <p:cTn id="13" dur="1" fill="hold">
                                          <p:stCondLst>
                                            <p:cond delay="0"/>
                                          </p:stCondLst>
                                        </p:cTn>
                                        <p:tgtEl>
                                          <p:spTgt spid="14"/>
                                        </p:tgtEl>
                                        <p:attrNameLst>
                                          <p:attrName>style.visibility</p:attrName>
                                        </p:attrNameLst>
                                      </p:cBhvr>
                                      <p:to>
                                        <p:strVal val="visible"/>
                                      </p:to>
                                    </p:set>
                                    <p:animEffect transition="in" filter="wipe(down)">
                                      <p:cBhvr>
                                        <p:cTn id="14" dur="500"/>
                                        <p:tgtEl>
                                          <p:spTgt spid="14"/>
                                        </p:tgtEl>
                                      </p:cBhvr>
                                    </p:animEffect>
                                  </p:childTnLst>
                                </p:cTn>
                              </p:par>
                              <p:par>
                                <p:cTn id="15" presetID="22" presetClass="entr" presetSubtype="4" fill="hold" nodeType="withEffect">
                                  <p:stCondLst>
                                    <p:cond delay="20000"/>
                                  </p:stCondLst>
                                  <p:childTnLst>
                                    <p:set>
                                      <p:cBhvr>
                                        <p:cTn id="16" dur="1" fill="hold">
                                          <p:stCondLst>
                                            <p:cond delay="0"/>
                                          </p:stCondLst>
                                        </p:cTn>
                                        <p:tgtEl>
                                          <p:spTgt spid="18"/>
                                        </p:tgtEl>
                                        <p:attrNameLst>
                                          <p:attrName>style.visibility</p:attrName>
                                        </p:attrNameLst>
                                      </p:cBhvr>
                                      <p:to>
                                        <p:strVal val="visible"/>
                                      </p:to>
                                    </p:set>
                                    <p:animEffect transition="in" filter="wipe(down)">
                                      <p:cBhvr>
                                        <p:cTn id="17" dur="500"/>
                                        <p:tgtEl>
                                          <p:spTgt spid="18"/>
                                        </p:tgtEl>
                                      </p:cBhvr>
                                    </p:animEffect>
                                  </p:childTnLst>
                                </p:cTn>
                              </p:par>
                              <p:par>
                                <p:cTn id="18" presetID="22" presetClass="entr" presetSubtype="4" fill="hold" nodeType="withEffect">
                                  <p:stCondLst>
                                    <p:cond delay="20000"/>
                                  </p:stCondLst>
                                  <p:childTnLst>
                                    <p:set>
                                      <p:cBhvr>
                                        <p:cTn id="19" dur="1" fill="hold">
                                          <p:stCondLst>
                                            <p:cond delay="0"/>
                                          </p:stCondLst>
                                        </p:cTn>
                                        <p:tgtEl>
                                          <p:spTgt spid="16"/>
                                        </p:tgtEl>
                                        <p:attrNameLst>
                                          <p:attrName>style.visibility</p:attrName>
                                        </p:attrNameLst>
                                      </p:cBhvr>
                                      <p:to>
                                        <p:strVal val="visible"/>
                                      </p:to>
                                    </p:set>
                                    <p:animEffect transition="in" filter="wipe(down)">
                                      <p:cBhvr>
                                        <p:cTn id="20" dur="500"/>
                                        <p:tgtEl>
                                          <p:spTgt spid="16"/>
                                        </p:tgtEl>
                                      </p:cBhvr>
                                    </p:animEffect>
                                  </p:childTnLst>
                                </p:cTn>
                              </p:par>
                              <p:par>
                                <p:cTn id="21" presetID="42" presetClass="entr" presetSubtype="0" fill="hold" nodeType="withEffect">
                                  <p:stCondLst>
                                    <p:cond delay="23000"/>
                                  </p:stCondLst>
                                  <p:childTnLst>
                                    <p:set>
                                      <p:cBhvr>
                                        <p:cTn id="22" dur="1" fill="hold">
                                          <p:stCondLst>
                                            <p:cond delay="0"/>
                                          </p:stCondLst>
                                        </p:cTn>
                                        <p:tgtEl>
                                          <p:spTgt spid="20"/>
                                        </p:tgtEl>
                                        <p:attrNameLst>
                                          <p:attrName>style.visibility</p:attrName>
                                        </p:attrNameLst>
                                      </p:cBhvr>
                                      <p:to>
                                        <p:strVal val="visible"/>
                                      </p:to>
                                    </p:set>
                                    <p:animEffect transition="in" filter="fade">
                                      <p:cBhvr>
                                        <p:cTn id="23" dur="1000"/>
                                        <p:tgtEl>
                                          <p:spTgt spid="20"/>
                                        </p:tgtEl>
                                      </p:cBhvr>
                                    </p:animEffect>
                                    <p:anim calcmode="lin" valueType="num">
                                      <p:cBhvr>
                                        <p:cTn id="24" dur="1000" fill="hold"/>
                                        <p:tgtEl>
                                          <p:spTgt spid="20"/>
                                        </p:tgtEl>
                                        <p:attrNameLst>
                                          <p:attrName>ppt_x</p:attrName>
                                        </p:attrNameLst>
                                      </p:cBhvr>
                                      <p:tavLst>
                                        <p:tav tm="0">
                                          <p:val>
                                            <p:strVal val="#ppt_x"/>
                                          </p:val>
                                        </p:tav>
                                        <p:tav tm="100000">
                                          <p:val>
                                            <p:strVal val="#ppt_x"/>
                                          </p:val>
                                        </p:tav>
                                      </p:tavLst>
                                    </p:anim>
                                    <p:anim calcmode="lin" valueType="num">
                                      <p:cBhvr>
                                        <p:cTn id="25" dur="1000" fill="hold"/>
                                        <p:tgtEl>
                                          <p:spTgt spid="20"/>
                                        </p:tgtEl>
                                        <p:attrNameLst>
                                          <p:attrName>ppt_y</p:attrName>
                                        </p:attrNameLst>
                                      </p:cBhvr>
                                      <p:tavLst>
                                        <p:tav tm="0">
                                          <p:val>
                                            <p:strVal val="#ppt_y+.1"/>
                                          </p:val>
                                        </p:tav>
                                        <p:tav tm="100000">
                                          <p:val>
                                            <p:strVal val="#ppt_y"/>
                                          </p:val>
                                        </p:tav>
                                      </p:tavLst>
                                    </p:anim>
                                  </p:childTnLst>
                                </p:cTn>
                              </p:par>
                              <p:par>
                                <p:cTn id="26" presetID="6" presetClass="entr" presetSubtype="16" fill="hold" nodeType="withEffect">
                                  <p:stCondLst>
                                    <p:cond delay="46000"/>
                                  </p:stCondLst>
                                  <p:childTnLst>
                                    <p:set>
                                      <p:cBhvr>
                                        <p:cTn id="27" dur="1" fill="hold">
                                          <p:stCondLst>
                                            <p:cond delay="0"/>
                                          </p:stCondLst>
                                        </p:cTn>
                                        <p:tgtEl>
                                          <p:spTgt spid="22"/>
                                        </p:tgtEl>
                                        <p:attrNameLst>
                                          <p:attrName>style.visibility</p:attrName>
                                        </p:attrNameLst>
                                      </p:cBhvr>
                                      <p:to>
                                        <p:strVal val="visible"/>
                                      </p:to>
                                    </p:set>
                                    <p:animEffect transition="in" filter="circle(in)">
                                      <p:cBhvr>
                                        <p:cTn id="28" dur="2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9"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88B8A70-0E31-46DF-B745-504787F1E65B}"/>
              </a:ext>
            </a:extLst>
          </p:cNvPr>
          <p:cNvPicPr>
            <a:picLocks noChangeAspect="1"/>
          </p:cNvPicPr>
          <p:nvPr/>
        </p:nvPicPr>
        <p:blipFill>
          <a:blip r:embed="rId5"/>
          <a:stretch>
            <a:fillRect/>
          </a:stretch>
        </p:blipFill>
        <p:spPr>
          <a:xfrm>
            <a:off x="554823" y="3107302"/>
            <a:ext cx="3374892" cy="2746234"/>
          </a:xfrm>
          <a:prstGeom prst="rect">
            <a:avLst/>
          </a:prstGeom>
        </p:spPr>
      </p:pic>
      <p:pic>
        <p:nvPicPr>
          <p:cNvPr id="5" name="Picture 4">
            <a:extLst>
              <a:ext uri="{FF2B5EF4-FFF2-40B4-BE49-F238E27FC236}">
                <a16:creationId xmlns:a16="http://schemas.microsoft.com/office/drawing/2014/main" id="{C1C3BD73-69ED-472F-B387-10E7F940A6B2}"/>
              </a:ext>
            </a:extLst>
          </p:cNvPr>
          <p:cNvPicPr>
            <a:picLocks noChangeAspect="1"/>
          </p:cNvPicPr>
          <p:nvPr/>
        </p:nvPicPr>
        <p:blipFill>
          <a:blip r:embed="rId6"/>
          <a:stretch>
            <a:fillRect/>
          </a:stretch>
        </p:blipFill>
        <p:spPr>
          <a:xfrm>
            <a:off x="4264247" y="3198879"/>
            <a:ext cx="2555107" cy="2654657"/>
          </a:xfrm>
          <a:prstGeom prst="rect">
            <a:avLst/>
          </a:prstGeom>
        </p:spPr>
      </p:pic>
      <p:pic>
        <p:nvPicPr>
          <p:cNvPr id="7" name="Picture 6">
            <a:extLst>
              <a:ext uri="{FF2B5EF4-FFF2-40B4-BE49-F238E27FC236}">
                <a16:creationId xmlns:a16="http://schemas.microsoft.com/office/drawing/2014/main" id="{D047E757-4FB7-4967-B69D-2E70F95BF125}"/>
              </a:ext>
            </a:extLst>
          </p:cNvPr>
          <p:cNvPicPr>
            <a:picLocks noChangeAspect="1"/>
          </p:cNvPicPr>
          <p:nvPr/>
        </p:nvPicPr>
        <p:blipFill>
          <a:blip r:embed="rId7"/>
          <a:stretch>
            <a:fillRect/>
          </a:stretch>
        </p:blipFill>
        <p:spPr>
          <a:xfrm>
            <a:off x="7722733" y="3194721"/>
            <a:ext cx="4210893" cy="2746234"/>
          </a:xfrm>
          <a:prstGeom prst="rect">
            <a:avLst/>
          </a:prstGeom>
        </p:spPr>
      </p:pic>
      <p:pic>
        <p:nvPicPr>
          <p:cNvPr id="9" name="Picture 8">
            <a:extLst>
              <a:ext uri="{FF2B5EF4-FFF2-40B4-BE49-F238E27FC236}">
                <a16:creationId xmlns:a16="http://schemas.microsoft.com/office/drawing/2014/main" id="{C999CDB4-7FE0-471B-9440-9EA78C8A753B}"/>
              </a:ext>
            </a:extLst>
          </p:cNvPr>
          <p:cNvPicPr>
            <a:picLocks noChangeAspect="1"/>
          </p:cNvPicPr>
          <p:nvPr/>
        </p:nvPicPr>
        <p:blipFill>
          <a:blip r:embed="rId8"/>
          <a:stretch>
            <a:fillRect/>
          </a:stretch>
        </p:blipFill>
        <p:spPr>
          <a:xfrm>
            <a:off x="2816705" y="1004464"/>
            <a:ext cx="2840481" cy="1911189"/>
          </a:xfrm>
          <a:prstGeom prst="rect">
            <a:avLst/>
          </a:prstGeom>
        </p:spPr>
      </p:pic>
      <p:pic>
        <p:nvPicPr>
          <p:cNvPr id="11" name="Picture 10">
            <a:extLst>
              <a:ext uri="{FF2B5EF4-FFF2-40B4-BE49-F238E27FC236}">
                <a16:creationId xmlns:a16="http://schemas.microsoft.com/office/drawing/2014/main" id="{CB6FEC33-BA23-4C60-BB79-EDB477B30CE8}"/>
              </a:ext>
            </a:extLst>
          </p:cNvPr>
          <p:cNvPicPr>
            <a:picLocks noChangeAspect="1"/>
          </p:cNvPicPr>
          <p:nvPr/>
        </p:nvPicPr>
        <p:blipFill>
          <a:blip r:embed="rId9"/>
          <a:stretch>
            <a:fillRect/>
          </a:stretch>
        </p:blipFill>
        <p:spPr>
          <a:xfrm>
            <a:off x="6674718" y="1004464"/>
            <a:ext cx="4020705" cy="1911188"/>
          </a:xfrm>
          <a:prstGeom prst="rect">
            <a:avLst/>
          </a:prstGeom>
        </p:spPr>
      </p:pic>
      <p:sp>
        <p:nvSpPr>
          <p:cNvPr id="12" name="TextBox 11">
            <a:extLst>
              <a:ext uri="{FF2B5EF4-FFF2-40B4-BE49-F238E27FC236}">
                <a16:creationId xmlns:a16="http://schemas.microsoft.com/office/drawing/2014/main" id="{2A18768E-2563-4D47-AFE4-FBD6C0A4ECAB}"/>
              </a:ext>
            </a:extLst>
          </p:cNvPr>
          <p:cNvSpPr txBox="1"/>
          <p:nvPr/>
        </p:nvSpPr>
        <p:spPr>
          <a:xfrm>
            <a:off x="7502075" y="259572"/>
            <a:ext cx="2326104" cy="461665"/>
          </a:xfrm>
          <a:prstGeom prst="rect">
            <a:avLst/>
          </a:prstGeom>
          <a:noFill/>
        </p:spPr>
        <p:txBody>
          <a:bodyPr wrap="square" rtlCol="0">
            <a:spAutoFit/>
          </a:bodyPr>
          <a:lstStyle/>
          <a:p>
            <a:r>
              <a:rPr lang="en-GB" sz="2400" u="sng" spc="300" dirty="0">
                <a:effectLst>
                  <a:outerShdw blurRad="38100" dist="38100" dir="2700000" algn="tl">
                    <a:srgbClr val="000000">
                      <a:alpha val="43137"/>
                    </a:srgbClr>
                  </a:outerShdw>
                </a:effectLst>
              </a:rPr>
              <a:t>SYMPTOMS: </a:t>
            </a:r>
          </a:p>
        </p:txBody>
      </p:sp>
      <p:sp>
        <p:nvSpPr>
          <p:cNvPr id="13" name="TextBox 12">
            <a:extLst>
              <a:ext uri="{FF2B5EF4-FFF2-40B4-BE49-F238E27FC236}">
                <a16:creationId xmlns:a16="http://schemas.microsoft.com/office/drawing/2014/main" id="{EF990528-1BBB-4C2D-8E99-68E75C79E072}"/>
              </a:ext>
            </a:extLst>
          </p:cNvPr>
          <p:cNvSpPr txBox="1"/>
          <p:nvPr/>
        </p:nvSpPr>
        <p:spPr>
          <a:xfrm>
            <a:off x="7670475" y="6220025"/>
            <a:ext cx="4539916" cy="369332"/>
          </a:xfrm>
          <a:prstGeom prst="rect">
            <a:avLst/>
          </a:prstGeom>
          <a:noFill/>
        </p:spPr>
        <p:txBody>
          <a:bodyPr wrap="square" rtlCol="0">
            <a:spAutoFit/>
          </a:bodyPr>
          <a:lstStyle/>
          <a:p>
            <a:pPr algn="r"/>
            <a:r>
              <a:rPr lang="en-GB" dirty="0"/>
              <a:t>Henderson, 2017. </a:t>
            </a:r>
          </a:p>
        </p:txBody>
      </p:sp>
      <p:pic>
        <p:nvPicPr>
          <p:cNvPr id="15" name="slide 6">
            <a:hlinkClick r:id="" action="ppaction://media"/>
            <a:extLst>
              <a:ext uri="{FF2B5EF4-FFF2-40B4-BE49-F238E27FC236}">
                <a16:creationId xmlns:a16="http://schemas.microsoft.com/office/drawing/2014/main" id="{9A6C2D23-BA53-4C2A-AF6F-B36B27D2B487}"/>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09815" y="185489"/>
            <a:ext cx="406400" cy="406400"/>
          </a:xfrm>
          <a:prstGeom prst="rect">
            <a:avLst/>
          </a:prstGeom>
        </p:spPr>
      </p:pic>
    </p:spTree>
    <p:extLst>
      <p:ext uri="{BB962C8B-B14F-4D97-AF65-F5344CB8AC3E}">
        <p14:creationId xmlns:p14="http://schemas.microsoft.com/office/powerpoint/2010/main" val="3770007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9736" fill="hold"/>
                                        <p:tgtEl>
                                          <p:spTgt spid="15"/>
                                        </p:tgtEl>
                                      </p:cBhvr>
                                    </p:cmd>
                                  </p:childTnLst>
                                </p:cTn>
                              </p:par>
                              <p:par>
                                <p:cTn id="7" presetID="26" presetClass="emph" presetSubtype="0" fill="hold" nodeType="withEffect">
                                  <p:stCondLst>
                                    <p:cond delay="1500"/>
                                  </p:stCondLst>
                                  <p:childTnLst>
                                    <p:animEffect transition="out" filter="fade">
                                      <p:cBhvr>
                                        <p:cTn id="8" dur="500" tmFilter="0, 0; .2, .5; .8, .5; 1, 0"/>
                                        <p:tgtEl>
                                          <p:spTgt spid="3"/>
                                        </p:tgtEl>
                                      </p:cBhvr>
                                    </p:animEffect>
                                    <p:animScale>
                                      <p:cBhvr>
                                        <p:cTn id="9" dur="250" autoRev="1" fill="hold"/>
                                        <p:tgtEl>
                                          <p:spTgt spid="3"/>
                                        </p:tgtEl>
                                      </p:cBhvr>
                                      <p:by x="105000" y="105000"/>
                                    </p:animScale>
                                  </p:childTnLst>
                                </p:cTn>
                              </p:par>
                              <p:par>
                                <p:cTn id="10" presetID="26" presetClass="emph" presetSubtype="0" fill="hold" nodeType="withEffect">
                                  <p:stCondLst>
                                    <p:cond delay="3000"/>
                                  </p:stCondLst>
                                  <p:childTnLst>
                                    <p:animEffect transition="out" filter="fade">
                                      <p:cBhvr>
                                        <p:cTn id="11" dur="500" tmFilter="0, 0; .2, .5; .8, .5; 1, 0"/>
                                        <p:tgtEl>
                                          <p:spTgt spid="9"/>
                                        </p:tgtEl>
                                      </p:cBhvr>
                                    </p:animEffect>
                                    <p:animScale>
                                      <p:cBhvr>
                                        <p:cTn id="12" dur="250" autoRev="1" fill="hold"/>
                                        <p:tgtEl>
                                          <p:spTgt spid="9"/>
                                        </p:tgtEl>
                                      </p:cBhvr>
                                      <p:by x="105000" y="105000"/>
                                    </p:animScale>
                                  </p:childTnLst>
                                </p:cTn>
                              </p:par>
                              <p:par>
                                <p:cTn id="13" presetID="26" presetClass="emph" presetSubtype="0" fill="hold" nodeType="withEffect">
                                  <p:stCondLst>
                                    <p:cond delay="4500"/>
                                  </p:stCondLst>
                                  <p:childTnLst>
                                    <p:animEffect transition="out" filter="fade">
                                      <p:cBhvr>
                                        <p:cTn id="14" dur="500" tmFilter="0, 0; .2, .5; .8, .5; 1, 0"/>
                                        <p:tgtEl>
                                          <p:spTgt spid="5"/>
                                        </p:tgtEl>
                                      </p:cBhvr>
                                    </p:animEffect>
                                    <p:animScale>
                                      <p:cBhvr>
                                        <p:cTn id="15" dur="250" autoRev="1" fill="hold"/>
                                        <p:tgtEl>
                                          <p:spTgt spid="5"/>
                                        </p:tgtEl>
                                      </p:cBhvr>
                                      <p:by x="105000" y="105000"/>
                                    </p:animScale>
                                  </p:childTnLst>
                                </p:cTn>
                              </p:par>
                              <p:par>
                                <p:cTn id="16" presetID="26" presetClass="emph" presetSubtype="0" fill="hold" nodeType="withEffect">
                                  <p:stCondLst>
                                    <p:cond delay="6000"/>
                                  </p:stCondLst>
                                  <p:childTnLst>
                                    <p:animEffect transition="out" filter="fade">
                                      <p:cBhvr>
                                        <p:cTn id="17" dur="500" tmFilter="0, 0; .2, .5; .8, .5; 1, 0"/>
                                        <p:tgtEl>
                                          <p:spTgt spid="11"/>
                                        </p:tgtEl>
                                      </p:cBhvr>
                                    </p:animEffect>
                                    <p:animScale>
                                      <p:cBhvr>
                                        <p:cTn id="18" dur="250" autoRev="1" fill="hold"/>
                                        <p:tgtEl>
                                          <p:spTgt spid="11"/>
                                        </p:tgtEl>
                                      </p:cBhvr>
                                      <p:by x="105000" y="105000"/>
                                    </p:animScale>
                                  </p:childTnLst>
                                </p:cTn>
                              </p:par>
                              <p:par>
                                <p:cTn id="19" presetID="26" presetClass="emph" presetSubtype="0" fill="hold" nodeType="withEffect">
                                  <p:stCondLst>
                                    <p:cond delay="7500"/>
                                  </p:stCondLst>
                                  <p:childTnLst>
                                    <p:animEffect transition="out" filter="fade">
                                      <p:cBhvr>
                                        <p:cTn id="20" dur="500" tmFilter="0, 0; .2, .5; .8, .5; 1, 0"/>
                                        <p:tgtEl>
                                          <p:spTgt spid="7"/>
                                        </p:tgtEl>
                                      </p:cBhvr>
                                    </p:animEffect>
                                    <p:animScale>
                                      <p:cBhvr>
                                        <p:cTn id="21" dur="250" autoRev="1" fill="hold"/>
                                        <p:tgtEl>
                                          <p:spTgt spid="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audio>
              <p:cMediaNode vol="80000">
                <p:cTn id="22" fill="hold" display="0">
                  <p:stCondLst>
                    <p:cond delay="indefinite"/>
                  </p:stCondLst>
                  <p:endCondLst>
                    <p:cond evt="onStopAudio" delay="0">
                      <p:tgtEl>
                        <p:sldTgt/>
                      </p:tgtEl>
                    </p:cond>
                  </p:endCondLst>
                </p:cTn>
                <p:tgtEl>
                  <p:spTgt spid="1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5B658AC-6E27-4F03-8A78-66933B5BE9EE}"/>
              </a:ext>
            </a:extLst>
          </p:cNvPr>
          <p:cNvPicPr>
            <a:picLocks noChangeAspect="1"/>
          </p:cNvPicPr>
          <p:nvPr/>
        </p:nvPicPr>
        <p:blipFill rotWithShape="1">
          <a:blip r:embed="rId5"/>
          <a:srcRect r="12576"/>
          <a:stretch/>
        </p:blipFill>
        <p:spPr>
          <a:xfrm>
            <a:off x="208547" y="1679798"/>
            <a:ext cx="5887453" cy="4152866"/>
          </a:xfrm>
          <a:prstGeom prst="rect">
            <a:avLst/>
          </a:prstGeom>
        </p:spPr>
      </p:pic>
      <p:pic>
        <p:nvPicPr>
          <p:cNvPr id="5" name="Picture 4">
            <a:extLst>
              <a:ext uri="{FF2B5EF4-FFF2-40B4-BE49-F238E27FC236}">
                <a16:creationId xmlns:a16="http://schemas.microsoft.com/office/drawing/2014/main" id="{037BD4A3-F12A-4BDC-B0D3-807A0B1A8EF4}"/>
              </a:ext>
            </a:extLst>
          </p:cNvPr>
          <p:cNvPicPr>
            <a:picLocks noChangeAspect="1"/>
          </p:cNvPicPr>
          <p:nvPr/>
        </p:nvPicPr>
        <p:blipFill rotWithShape="1">
          <a:blip r:embed="rId6"/>
          <a:srcRect r="12383"/>
          <a:stretch/>
        </p:blipFill>
        <p:spPr>
          <a:xfrm>
            <a:off x="6224326" y="1679798"/>
            <a:ext cx="5759127" cy="4152866"/>
          </a:xfrm>
          <a:prstGeom prst="rect">
            <a:avLst/>
          </a:prstGeom>
        </p:spPr>
      </p:pic>
      <p:pic>
        <p:nvPicPr>
          <p:cNvPr id="9" name="Picture 8">
            <a:extLst>
              <a:ext uri="{FF2B5EF4-FFF2-40B4-BE49-F238E27FC236}">
                <a16:creationId xmlns:a16="http://schemas.microsoft.com/office/drawing/2014/main" id="{C6438B3C-1C42-4B7C-9FFB-7F61107DC02F}"/>
              </a:ext>
            </a:extLst>
          </p:cNvPr>
          <p:cNvPicPr>
            <a:picLocks noChangeAspect="1"/>
          </p:cNvPicPr>
          <p:nvPr/>
        </p:nvPicPr>
        <p:blipFill>
          <a:blip r:embed="rId7"/>
          <a:stretch>
            <a:fillRect/>
          </a:stretch>
        </p:blipFill>
        <p:spPr>
          <a:xfrm>
            <a:off x="550933" y="4751902"/>
            <a:ext cx="700350" cy="4263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10" name="Picture 9">
            <a:extLst>
              <a:ext uri="{FF2B5EF4-FFF2-40B4-BE49-F238E27FC236}">
                <a16:creationId xmlns:a16="http://schemas.microsoft.com/office/drawing/2014/main" id="{699F92C7-BDC3-4426-8B78-75FF3EDC5E51}"/>
              </a:ext>
            </a:extLst>
          </p:cNvPr>
          <p:cNvPicPr>
            <a:picLocks noChangeAspect="1"/>
          </p:cNvPicPr>
          <p:nvPr/>
        </p:nvPicPr>
        <p:blipFill>
          <a:blip r:embed="rId7"/>
          <a:stretch>
            <a:fillRect/>
          </a:stretch>
        </p:blipFill>
        <p:spPr>
          <a:xfrm>
            <a:off x="6570840" y="4751902"/>
            <a:ext cx="700350" cy="42630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1" name="TextBox 10">
            <a:extLst>
              <a:ext uri="{FF2B5EF4-FFF2-40B4-BE49-F238E27FC236}">
                <a16:creationId xmlns:a16="http://schemas.microsoft.com/office/drawing/2014/main" id="{2B0FF1B8-3474-42BF-8302-5004A538C183}"/>
              </a:ext>
            </a:extLst>
          </p:cNvPr>
          <p:cNvSpPr txBox="1"/>
          <p:nvPr/>
        </p:nvSpPr>
        <p:spPr>
          <a:xfrm>
            <a:off x="5855367" y="124436"/>
            <a:ext cx="6257819" cy="1418786"/>
          </a:xfrm>
          <a:prstGeom prst="rect">
            <a:avLst/>
          </a:prstGeom>
          <a:noFill/>
        </p:spPr>
        <p:txBody>
          <a:bodyPr wrap="square" rtlCol="0">
            <a:spAutoFit/>
          </a:bodyPr>
          <a:lstStyle/>
          <a:p>
            <a:pPr>
              <a:lnSpc>
                <a:spcPct val="150000"/>
              </a:lnSpc>
            </a:pPr>
            <a:r>
              <a:rPr lang="en-GB" sz="2000" spc="300" dirty="0"/>
              <a:t>Prevalence of individual symptoms, moderate and severe degrees, for males and females. </a:t>
            </a:r>
          </a:p>
        </p:txBody>
      </p:sp>
      <p:sp>
        <p:nvSpPr>
          <p:cNvPr id="12" name="TextBox 11">
            <a:extLst>
              <a:ext uri="{FF2B5EF4-FFF2-40B4-BE49-F238E27FC236}">
                <a16:creationId xmlns:a16="http://schemas.microsoft.com/office/drawing/2014/main" id="{881ED659-F959-48F4-BAC2-5792D61E0404}"/>
              </a:ext>
            </a:extLst>
          </p:cNvPr>
          <p:cNvSpPr txBox="1"/>
          <p:nvPr/>
        </p:nvSpPr>
        <p:spPr>
          <a:xfrm>
            <a:off x="10024919" y="5832664"/>
            <a:ext cx="2102902" cy="338554"/>
          </a:xfrm>
          <a:prstGeom prst="rect">
            <a:avLst/>
          </a:prstGeom>
          <a:noFill/>
        </p:spPr>
        <p:txBody>
          <a:bodyPr wrap="square" rtlCol="0">
            <a:spAutoFit/>
          </a:bodyPr>
          <a:lstStyle/>
          <a:p>
            <a:pPr algn="r"/>
            <a:r>
              <a:rPr lang="en-GB" sz="1600" dirty="0"/>
              <a:t>Beutel et al, 2019. </a:t>
            </a:r>
          </a:p>
        </p:txBody>
      </p:sp>
      <p:sp>
        <p:nvSpPr>
          <p:cNvPr id="14" name="TextBox 13">
            <a:extLst>
              <a:ext uri="{FF2B5EF4-FFF2-40B4-BE49-F238E27FC236}">
                <a16:creationId xmlns:a16="http://schemas.microsoft.com/office/drawing/2014/main" id="{898BFA51-E509-4D2D-A634-7248284AC076}"/>
              </a:ext>
            </a:extLst>
          </p:cNvPr>
          <p:cNvSpPr txBox="1"/>
          <p:nvPr/>
        </p:nvSpPr>
        <p:spPr>
          <a:xfrm>
            <a:off x="336883" y="6207384"/>
            <a:ext cx="11774906" cy="646331"/>
          </a:xfrm>
          <a:prstGeom prst="rect">
            <a:avLst/>
          </a:prstGeom>
          <a:noFill/>
        </p:spPr>
        <p:txBody>
          <a:bodyPr wrap="square">
            <a:spAutoFit/>
          </a:bodyPr>
          <a:lstStyle/>
          <a:p>
            <a:r>
              <a:rPr lang="en-GB" dirty="0"/>
              <a:t>In another study, g</a:t>
            </a:r>
            <a:r>
              <a:rPr lang="en-GB" sz="1800" dirty="0"/>
              <a:t>eneral fatigue, back pain and pain in the extremities are most prevalent. </a:t>
            </a:r>
          </a:p>
          <a:p>
            <a:pPr algn="r"/>
            <a:r>
              <a:rPr lang="en-GB" sz="1600" dirty="0"/>
              <a:t>Claassen-van Dessel et al, 2016</a:t>
            </a:r>
            <a:r>
              <a:rPr lang="en-GB" dirty="0"/>
              <a:t>.  </a:t>
            </a:r>
          </a:p>
        </p:txBody>
      </p:sp>
      <p:pic>
        <p:nvPicPr>
          <p:cNvPr id="17" name="slide 7">
            <a:hlinkClick r:id="" action="ppaction://media"/>
            <a:extLst>
              <a:ext uri="{FF2B5EF4-FFF2-40B4-BE49-F238E27FC236}">
                <a16:creationId xmlns:a16="http://schemas.microsoft.com/office/drawing/2014/main" id="{5B8EED20-8778-4BAA-BA58-380A92FC48C0}"/>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637646" y="88270"/>
            <a:ext cx="406400" cy="406400"/>
          </a:xfrm>
          <a:prstGeom prst="rect">
            <a:avLst/>
          </a:prstGeom>
        </p:spPr>
      </p:pic>
    </p:spTree>
    <p:extLst>
      <p:ext uri="{BB962C8B-B14F-4D97-AF65-F5344CB8AC3E}">
        <p14:creationId xmlns:p14="http://schemas.microsoft.com/office/powerpoint/2010/main" val="3933641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661" fill="hold"/>
                                        <p:tgtEl>
                                          <p:spTgt spid="17"/>
                                        </p:tgtEl>
                                      </p:cBhvr>
                                    </p:cmd>
                                  </p:childTnLst>
                                </p:cTn>
                              </p:par>
                              <p:par>
                                <p:cTn id="7" presetID="2" presetClass="entr" presetSubtype="4" fill="hold" nodeType="withEffect">
                                  <p:stCondLst>
                                    <p:cond delay="2000"/>
                                  </p:stCondLst>
                                  <p:childTnLst>
                                    <p:set>
                                      <p:cBhvr>
                                        <p:cTn id="8" dur="1" fill="hold">
                                          <p:stCondLst>
                                            <p:cond delay="0"/>
                                          </p:stCondLst>
                                        </p:cTn>
                                        <p:tgtEl>
                                          <p:spTgt spid="3"/>
                                        </p:tgtEl>
                                        <p:attrNameLst>
                                          <p:attrName>style.visibility</p:attrName>
                                        </p:attrNameLst>
                                      </p:cBhvr>
                                      <p:to>
                                        <p:strVal val="visible"/>
                                      </p:to>
                                    </p:set>
                                    <p:anim calcmode="lin" valueType="num">
                                      <p:cBhvr additive="base">
                                        <p:cTn id="9" dur="500" fill="hold"/>
                                        <p:tgtEl>
                                          <p:spTgt spid="3"/>
                                        </p:tgtEl>
                                        <p:attrNameLst>
                                          <p:attrName>ppt_x</p:attrName>
                                        </p:attrNameLst>
                                      </p:cBhvr>
                                      <p:tavLst>
                                        <p:tav tm="0">
                                          <p:val>
                                            <p:strVal val="#ppt_x"/>
                                          </p:val>
                                        </p:tav>
                                        <p:tav tm="100000">
                                          <p:val>
                                            <p:strVal val="#ppt_x"/>
                                          </p:val>
                                        </p:tav>
                                      </p:tavLst>
                                    </p:anim>
                                    <p:anim calcmode="lin" valueType="num">
                                      <p:cBhvr additive="base">
                                        <p:cTn id="10" dur="500" fill="hold"/>
                                        <p:tgtEl>
                                          <p:spTgt spid="3"/>
                                        </p:tgtEl>
                                        <p:attrNameLst>
                                          <p:attrName>ppt_y</p:attrName>
                                        </p:attrNameLst>
                                      </p:cBhvr>
                                      <p:tavLst>
                                        <p:tav tm="0">
                                          <p:val>
                                            <p:strVal val="1+#ppt_h/2"/>
                                          </p:val>
                                        </p:tav>
                                        <p:tav tm="100000">
                                          <p:val>
                                            <p:strVal val="#ppt_y"/>
                                          </p:val>
                                        </p:tav>
                                      </p:tavLst>
                                    </p:anim>
                                  </p:childTnLst>
                                </p:cTn>
                              </p:par>
                              <p:par>
                                <p:cTn id="11" presetID="2" presetClass="entr" presetSubtype="4" fill="hold" nodeType="withEffect">
                                  <p:stCondLst>
                                    <p:cond delay="250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par>
                                <p:cTn id="15" presetID="42" presetClass="entr" presetSubtype="0" fill="hold" grpId="0" nodeType="withEffect">
                                  <p:stCondLst>
                                    <p:cond delay="2450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1000"/>
                                        <p:tgtEl>
                                          <p:spTgt spid="14"/>
                                        </p:tgtEl>
                                      </p:cBhvr>
                                    </p:animEffect>
                                    <p:anim calcmode="lin" valueType="num">
                                      <p:cBhvr>
                                        <p:cTn id="18" dur="1000" fill="hold"/>
                                        <p:tgtEl>
                                          <p:spTgt spid="14"/>
                                        </p:tgtEl>
                                        <p:attrNameLst>
                                          <p:attrName>ppt_x</p:attrName>
                                        </p:attrNameLst>
                                      </p:cBhvr>
                                      <p:tavLst>
                                        <p:tav tm="0">
                                          <p:val>
                                            <p:strVal val="#ppt_x"/>
                                          </p:val>
                                        </p:tav>
                                        <p:tav tm="100000">
                                          <p:val>
                                            <p:strVal val="#ppt_x"/>
                                          </p:val>
                                        </p:tav>
                                      </p:tavLst>
                                    </p:anim>
                                    <p:anim calcmode="lin" valueType="num">
                                      <p:cBhvr>
                                        <p:cTn id="19" dur="1000" fill="hold"/>
                                        <p:tgtEl>
                                          <p:spTgt spid="14"/>
                                        </p:tgtEl>
                                        <p:attrNameLst>
                                          <p:attrName>ppt_y</p:attrName>
                                        </p:attrNameLst>
                                      </p:cBhvr>
                                      <p:tavLst>
                                        <p:tav tm="0">
                                          <p:val>
                                            <p:strVal val="#ppt_y+.1"/>
                                          </p:val>
                                        </p:tav>
                                        <p:tav tm="100000">
                                          <p:val>
                                            <p:strVal val="#ppt_y"/>
                                          </p:val>
                                        </p:tav>
                                      </p:tavLst>
                                    </p:anim>
                                  </p:childTnLst>
                                </p:cTn>
                              </p:par>
                              <p:par>
                                <p:cTn id="20" presetID="1" presetClass="entr" presetSubtype="0" fill="hold" nodeType="withEffect">
                                  <p:stCondLst>
                                    <p:cond delay="3500"/>
                                  </p:stCondLst>
                                  <p:childTnLst>
                                    <p:set>
                                      <p:cBhvr>
                                        <p:cTn id="21" dur="1" fill="hold">
                                          <p:stCondLst>
                                            <p:cond delay="0"/>
                                          </p:stCondLst>
                                        </p:cTn>
                                        <p:tgtEl>
                                          <p:spTgt spid="9"/>
                                        </p:tgtEl>
                                        <p:attrNameLst>
                                          <p:attrName>style.visibility</p:attrName>
                                        </p:attrNameLst>
                                      </p:cBhvr>
                                      <p:to>
                                        <p:strVal val="visible"/>
                                      </p:to>
                                    </p:set>
                                  </p:childTnLst>
                                </p:cTn>
                              </p:par>
                              <p:par>
                                <p:cTn id="22" presetID="1" presetClass="entr" presetSubtype="0" fill="hold" nodeType="withEffect">
                                  <p:stCondLst>
                                    <p:cond delay="3500"/>
                                  </p:stCondLst>
                                  <p:childTnLst>
                                    <p:set>
                                      <p:cBhvr>
                                        <p:cTn id="23"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4" fill="hold" display="0">
                  <p:stCondLst>
                    <p:cond delay="indefinite"/>
                  </p:stCondLst>
                  <p:endCondLst>
                    <p:cond evt="onStopAudio" delay="0">
                      <p:tgtEl>
                        <p:sldTgt/>
                      </p:tgtEl>
                    </p:cond>
                  </p:endCondLst>
                </p:cTn>
                <p:tgtEl>
                  <p:spTgt spid="17"/>
                </p:tgtEl>
              </p:cMediaNode>
            </p:audio>
          </p:childTnLst>
        </p:cTn>
      </p:par>
    </p:tnLst>
    <p:bldLst>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ED250EF-32F3-4AAC-BB93-BAEDD2EEC7DD}"/>
              </a:ext>
            </a:extLst>
          </p:cNvPr>
          <p:cNvSpPr txBox="1"/>
          <p:nvPr/>
        </p:nvSpPr>
        <p:spPr>
          <a:xfrm>
            <a:off x="6827216" y="413544"/>
            <a:ext cx="4025265" cy="461665"/>
          </a:xfrm>
          <a:prstGeom prst="rect">
            <a:avLst/>
          </a:prstGeom>
          <a:noFill/>
        </p:spPr>
        <p:txBody>
          <a:bodyPr wrap="square" rtlCol="0">
            <a:spAutoFit/>
          </a:bodyPr>
          <a:lstStyle/>
          <a:p>
            <a:r>
              <a:rPr lang="en-GB" sz="2400" spc="300" dirty="0"/>
              <a:t>Current treatments. </a:t>
            </a:r>
          </a:p>
        </p:txBody>
      </p:sp>
      <p:sp>
        <p:nvSpPr>
          <p:cNvPr id="4" name="TextBox 3">
            <a:extLst>
              <a:ext uri="{FF2B5EF4-FFF2-40B4-BE49-F238E27FC236}">
                <a16:creationId xmlns:a16="http://schemas.microsoft.com/office/drawing/2014/main" id="{D962022F-00AB-49DA-A8C4-9FCB36D4B412}"/>
              </a:ext>
            </a:extLst>
          </p:cNvPr>
          <p:cNvSpPr txBox="1"/>
          <p:nvPr/>
        </p:nvSpPr>
        <p:spPr>
          <a:xfrm>
            <a:off x="1604211" y="1273735"/>
            <a:ext cx="10308807" cy="677108"/>
          </a:xfrm>
          <a:prstGeom prst="rect">
            <a:avLst/>
          </a:prstGeom>
          <a:noFill/>
        </p:spPr>
        <p:txBody>
          <a:bodyPr wrap="square" rtlCol="0">
            <a:spAutoFit/>
          </a:bodyPr>
          <a:lstStyle/>
          <a:p>
            <a:r>
              <a:rPr lang="en-GB" sz="2000" dirty="0"/>
              <a:t>Combination of </a:t>
            </a:r>
            <a:r>
              <a:rPr lang="en-GB" sz="2000" u="sng" dirty="0"/>
              <a:t>pharmacotherapy</a:t>
            </a:r>
            <a:r>
              <a:rPr lang="en-GB" sz="2000" dirty="0"/>
              <a:t> and </a:t>
            </a:r>
            <a:r>
              <a:rPr lang="en-GB" sz="2000" u="sng" dirty="0"/>
              <a:t>psychological</a:t>
            </a:r>
            <a:r>
              <a:rPr lang="en-GB" sz="2000" dirty="0"/>
              <a:t> interventions.</a:t>
            </a:r>
          </a:p>
          <a:p>
            <a:pPr algn="r"/>
            <a:r>
              <a:rPr lang="en-GB" sz="1600" dirty="0">
                <a:effectLst/>
                <a:latin typeface="Calibri" panose="020F0502020204030204" pitchFamily="34" charset="0"/>
                <a:ea typeface="Calibri" panose="020F0502020204030204" pitchFamily="34" charset="0"/>
                <a:cs typeface="Times New Roman" panose="02020603050405020304" pitchFamily="18" charset="0"/>
              </a:rPr>
              <a:t>Kleinstäuber et al, 2014</a:t>
            </a:r>
            <a:r>
              <a:rPr lang="en-GB" dirty="0"/>
              <a:t> </a:t>
            </a:r>
          </a:p>
        </p:txBody>
      </p:sp>
      <p:pic>
        <p:nvPicPr>
          <p:cNvPr id="13" name="Graphic 12" descr="Back with solid fill">
            <a:extLst>
              <a:ext uri="{FF2B5EF4-FFF2-40B4-BE49-F238E27FC236}">
                <a16:creationId xmlns:a16="http://schemas.microsoft.com/office/drawing/2014/main" id="{9FD8C3EC-9DF1-4442-82D3-3E83395EECC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rot="5400000">
            <a:off x="7748011" y="1618050"/>
            <a:ext cx="914400" cy="914400"/>
          </a:xfrm>
          <a:prstGeom prst="rect">
            <a:avLst/>
          </a:prstGeom>
        </p:spPr>
      </p:pic>
      <p:pic>
        <p:nvPicPr>
          <p:cNvPr id="15" name="Graphic 14" descr="Back with solid fill">
            <a:extLst>
              <a:ext uri="{FF2B5EF4-FFF2-40B4-BE49-F238E27FC236}">
                <a16:creationId xmlns:a16="http://schemas.microsoft.com/office/drawing/2014/main" id="{DA800777-1652-4898-9BAD-8F8BA1C6A2E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rot="16200000">
            <a:off x="3420872" y="1606182"/>
            <a:ext cx="938137" cy="938137"/>
          </a:xfrm>
          <a:prstGeom prst="rect">
            <a:avLst/>
          </a:prstGeom>
        </p:spPr>
      </p:pic>
      <p:pic>
        <p:nvPicPr>
          <p:cNvPr id="23" name="Picture 22">
            <a:extLst>
              <a:ext uri="{FF2B5EF4-FFF2-40B4-BE49-F238E27FC236}">
                <a16:creationId xmlns:a16="http://schemas.microsoft.com/office/drawing/2014/main" id="{46EFC2FA-A9D8-457B-8404-5B8A1DAE4374}"/>
              </a:ext>
            </a:extLst>
          </p:cNvPr>
          <p:cNvPicPr>
            <a:picLocks noChangeAspect="1"/>
          </p:cNvPicPr>
          <p:nvPr/>
        </p:nvPicPr>
        <p:blipFill>
          <a:blip r:embed="rId9"/>
          <a:stretch>
            <a:fillRect/>
          </a:stretch>
        </p:blipFill>
        <p:spPr>
          <a:xfrm>
            <a:off x="2469188" y="2477837"/>
            <a:ext cx="3569414" cy="1483183"/>
          </a:xfrm>
          <a:prstGeom prst="rect">
            <a:avLst/>
          </a:prstGeom>
        </p:spPr>
      </p:pic>
      <p:pic>
        <p:nvPicPr>
          <p:cNvPr id="25" name="Picture 24">
            <a:extLst>
              <a:ext uri="{FF2B5EF4-FFF2-40B4-BE49-F238E27FC236}">
                <a16:creationId xmlns:a16="http://schemas.microsoft.com/office/drawing/2014/main" id="{1BF59B5E-E1B0-4A89-A304-4CBC0863BEC0}"/>
              </a:ext>
            </a:extLst>
          </p:cNvPr>
          <p:cNvPicPr>
            <a:picLocks noChangeAspect="1"/>
          </p:cNvPicPr>
          <p:nvPr/>
        </p:nvPicPr>
        <p:blipFill>
          <a:blip r:embed="rId10"/>
          <a:stretch>
            <a:fillRect/>
          </a:stretch>
        </p:blipFill>
        <p:spPr>
          <a:xfrm>
            <a:off x="6561220" y="2509920"/>
            <a:ext cx="5505688" cy="2334282"/>
          </a:xfrm>
          <a:prstGeom prst="rect">
            <a:avLst/>
          </a:prstGeom>
        </p:spPr>
      </p:pic>
      <p:pic>
        <p:nvPicPr>
          <p:cNvPr id="27" name="Picture 26">
            <a:extLst>
              <a:ext uri="{FF2B5EF4-FFF2-40B4-BE49-F238E27FC236}">
                <a16:creationId xmlns:a16="http://schemas.microsoft.com/office/drawing/2014/main" id="{79617C90-D02D-4489-B33A-59473B316044}"/>
              </a:ext>
            </a:extLst>
          </p:cNvPr>
          <p:cNvPicPr>
            <a:picLocks noChangeAspect="1"/>
          </p:cNvPicPr>
          <p:nvPr/>
        </p:nvPicPr>
        <p:blipFill>
          <a:blip r:embed="rId11"/>
          <a:stretch>
            <a:fillRect/>
          </a:stretch>
        </p:blipFill>
        <p:spPr>
          <a:xfrm>
            <a:off x="278982" y="4391136"/>
            <a:ext cx="4633260" cy="1947538"/>
          </a:xfrm>
          <a:prstGeom prst="snip2DiagRect">
            <a:avLst/>
          </a:prstGeom>
          <a:solidFill>
            <a:srgbClr val="FFFFFF">
              <a:shade val="85000"/>
            </a:srgbClr>
          </a:solidFill>
          <a:ln w="3175"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1" name="Picture 30">
            <a:extLst>
              <a:ext uri="{FF2B5EF4-FFF2-40B4-BE49-F238E27FC236}">
                <a16:creationId xmlns:a16="http://schemas.microsoft.com/office/drawing/2014/main" id="{0CC87DCC-62A0-4842-9DFA-7A652DB94D0B}"/>
              </a:ext>
            </a:extLst>
          </p:cNvPr>
          <p:cNvPicPr>
            <a:picLocks noChangeAspect="1"/>
          </p:cNvPicPr>
          <p:nvPr/>
        </p:nvPicPr>
        <p:blipFill>
          <a:blip r:embed="rId12"/>
          <a:stretch>
            <a:fillRect/>
          </a:stretch>
        </p:blipFill>
        <p:spPr>
          <a:xfrm>
            <a:off x="6438500" y="5498501"/>
            <a:ext cx="5474518" cy="862425"/>
          </a:xfrm>
          <a:prstGeom prst="round2DiagRect">
            <a:avLst>
              <a:gd name="adj1" fmla="val 16667"/>
              <a:gd name="adj2" fmla="val 0"/>
            </a:avLst>
          </a:prstGeom>
          <a:ln w="3175" cap="sq">
            <a:solidFill>
              <a:srgbClr val="FFFFFF"/>
            </a:solidFill>
            <a:miter lim="800000"/>
          </a:ln>
          <a:effectLst>
            <a:outerShdw blurRad="254000" algn="tl" rotWithShape="0">
              <a:srgbClr val="000000">
                <a:alpha val="43000"/>
              </a:srgbClr>
            </a:outerShdw>
          </a:effectLst>
        </p:spPr>
      </p:pic>
      <p:pic>
        <p:nvPicPr>
          <p:cNvPr id="36" name="slide 8.">
            <a:hlinkClick r:id="" action="ppaction://media"/>
            <a:extLst>
              <a:ext uri="{FF2B5EF4-FFF2-40B4-BE49-F238E27FC236}">
                <a16:creationId xmlns:a16="http://schemas.microsoft.com/office/drawing/2014/main" id="{0A3340D3-3A5D-4938-AD38-A86E0E7D2084}"/>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643575" y="293874"/>
            <a:ext cx="406400" cy="406400"/>
          </a:xfrm>
          <a:prstGeom prst="rect">
            <a:avLst/>
          </a:prstGeom>
        </p:spPr>
      </p:pic>
      <p:sp>
        <p:nvSpPr>
          <p:cNvPr id="37" name="TextBox 36">
            <a:extLst>
              <a:ext uri="{FF2B5EF4-FFF2-40B4-BE49-F238E27FC236}">
                <a16:creationId xmlns:a16="http://schemas.microsoft.com/office/drawing/2014/main" id="{C5D176C4-0191-4AF4-8B74-D24CF9D9652B}"/>
              </a:ext>
            </a:extLst>
          </p:cNvPr>
          <p:cNvSpPr txBox="1"/>
          <p:nvPr/>
        </p:nvSpPr>
        <p:spPr>
          <a:xfrm>
            <a:off x="10852481" y="2808979"/>
            <a:ext cx="1060537" cy="400110"/>
          </a:xfrm>
          <a:prstGeom prst="rect">
            <a:avLst/>
          </a:prstGeom>
          <a:noFill/>
        </p:spPr>
        <p:txBody>
          <a:bodyPr wrap="square" rtlCol="0">
            <a:spAutoFit/>
          </a:bodyPr>
          <a:lstStyle/>
          <a:p>
            <a:r>
              <a:rPr lang="en-GB" sz="2000" b="1" i="1" dirty="0">
                <a:sym typeface="Wingdings" panose="05000000000000000000" pitchFamily="2" charset="2"/>
              </a:rPr>
              <a:t></a:t>
            </a:r>
            <a:r>
              <a:rPr lang="en-GB" sz="2000" b="1" i="1" dirty="0"/>
              <a:t>CBT</a:t>
            </a:r>
          </a:p>
        </p:txBody>
      </p:sp>
    </p:spTree>
    <p:extLst>
      <p:ext uri="{BB962C8B-B14F-4D97-AF65-F5344CB8AC3E}">
        <p14:creationId xmlns:p14="http://schemas.microsoft.com/office/powerpoint/2010/main" val="2147632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4732" fill="hold"/>
                                        <p:tgtEl>
                                          <p:spTgt spid="36"/>
                                        </p:tgtEl>
                                      </p:cBhvr>
                                    </p:cmd>
                                  </p:childTnLst>
                                </p:cTn>
                              </p:par>
                              <p:par>
                                <p:cTn id="7" presetID="2" presetClass="entr" presetSubtype="4" fill="hold" grpId="0" nodeType="withEffect">
                                  <p:stCondLst>
                                    <p:cond delay="5000"/>
                                  </p:stCondLst>
                                  <p:childTnLst>
                                    <p:set>
                                      <p:cBhvr>
                                        <p:cTn id="8" dur="1" fill="hold">
                                          <p:stCondLst>
                                            <p:cond delay="0"/>
                                          </p:stCondLst>
                                        </p:cTn>
                                        <p:tgtEl>
                                          <p:spTgt spid="4"/>
                                        </p:tgtEl>
                                        <p:attrNameLst>
                                          <p:attrName>style.visibility</p:attrName>
                                        </p:attrNameLst>
                                      </p:cBhvr>
                                      <p:to>
                                        <p:strVal val="visible"/>
                                      </p:to>
                                    </p:set>
                                    <p:anim calcmode="lin" valueType="num">
                                      <p:cBhvr additive="base">
                                        <p:cTn id="9" dur="500" fill="hold"/>
                                        <p:tgtEl>
                                          <p:spTgt spid="4"/>
                                        </p:tgtEl>
                                        <p:attrNameLst>
                                          <p:attrName>ppt_x</p:attrName>
                                        </p:attrNameLst>
                                      </p:cBhvr>
                                      <p:tavLst>
                                        <p:tav tm="0">
                                          <p:val>
                                            <p:strVal val="#ppt_x"/>
                                          </p:val>
                                        </p:tav>
                                        <p:tav tm="100000">
                                          <p:val>
                                            <p:strVal val="#ppt_x"/>
                                          </p:val>
                                        </p:tav>
                                      </p:tavLst>
                                    </p:anim>
                                    <p:anim calcmode="lin" valueType="num">
                                      <p:cBhvr additive="base">
                                        <p:cTn id="10" dur="500" fill="hold"/>
                                        <p:tgtEl>
                                          <p:spTgt spid="4"/>
                                        </p:tgtEl>
                                        <p:attrNameLst>
                                          <p:attrName>ppt_y</p:attrName>
                                        </p:attrNameLst>
                                      </p:cBhvr>
                                      <p:tavLst>
                                        <p:tav tm="0">
                                          <p:val>
                                            <p:strVal val="1+#ppt_h/2"/>
                                          </p:val>
                                        </p:tav>
                                        <p:tav tm="100000">
                                          <p:val>
                                            <p:strVal val="#ppt_y"/>
                                          </p:val>
                                        </p:tav>
                                      </p:tavLst>
                                    </p:anim>
                                  </p:childTnLst>
                                </p:cTn>
                              </p:par>
                              <p:par>
                                <p:cTn id="11" presetID="53" presetClass="entr" presetSubtype="16" fill="hold" nodeType="withEffect">
                                  <p:stCondLst>
                                    <p:cond delay="9000"/>
                                  </p:stCondLst>
                                  <p:childTnLst>
                                    <p:set>
                                      <p:cBhvr>
                                        <p:cTn id="12" dur="1" fill="hold">
                                          <p:stCondLst>
                                            <p:cond delay="0"/>
                                          </p:stCondLst>
                                        </p:cTn>
                                        <p:tgtEl>
                                          <p:spTgt spid="15"/>
                                        </p:tgtEl>
                                        <p:attrNameLst>
                                          <p:attrName>style.visibility</p:attrName>
                                        </p:attrNameLst>
                                      </p:cBhvr>
                                      <p:to>
                                        <p:strVal val="visible"/>
                                      </p:to>
                                    </p:set>
                                    <p:anim calcmode="lin" valueType="num">
                                      <p:cBhvr>
                                        <p:cTn id="13" dur="500" fill="hold"/>
                                        <p:tgtEl>
                                          <p:spTgt spid="15"/>
                                        </p:tgtEl>
                                        <p:attrNameLst>
                                          <p:attrName>ppt_w</p:attrName>
                                        </p:attrNameLst>
                                      </p:cBhvr>
                                      <p:tavLst>
                                        <p:tav tm="0">
                                          <p:val>
                                            <p:fltVal val="0"/>
                                          </p:val>
                                        </p:tav>
                                        <p:tav tm="100000">
                                          <p:val>
                                            <p:strVal val="#ppt_w"/>
                                          </p:val>
                                        </p:tav>
                                      </p:tavLst>
                                    </p:anim>
                                    <p:anim calcmode="lin" valueType="num">
                                      <p:cBhvr>
                                        <p:cTn id="14" dur="500" fill="hold"/>
                                        <p:tgtEl>
                                          <p:spTgt spid="15"/>
                                        </p:tgtEl>
                                        <p:attrNameLst>
                                          <p:attrName>ppt_h</p:attrName>
                                        </p:attrNameLst>
                                      </p:cBhvr>
                                      <p:tavLst>
                                        <p:tav tm="0">
                                          <p:val>
                                            <p:fltVal val="0"/>
                                          </p:val>
                                        </p:tav>
                                        <p:tav tm="100000">
                                          <p:val>
                                            <p:strVal val="#ppt_h"/>
                                          </p:val>
                                        </p:tav>
                                      </p:tavLst>
                                    </p:anim>
                                    <p:animEffect transition="in" filter="fade">
                                      <p:cBhvr>
                                        <p:cTn id="15" dur="500"/>
                                        <p:tgtEl>
                                          <p:spTgt spid="15"/>
                                        </p:tgtEl>
                                      </p:cBhvr>
                                    </p:animEffect>
                                  </p:childTnLst>
                                </p:cTn>
                              </p:par>
                              <p:par>
                                <p:cTn id="16" presetID="53" presetClass="entr" presetSubtype="16" fill="hold" nodeType="withEffect">
                                  <p:stCondLst>
                                    <p:cond delay="9000"/>
                                  </p:stCondLst>
                                  <p:childTnLst>
                                    <p:set>
                                      <p:cBhvr>
                                        <p:cTn id="17" dur="1" fill="hold">
                                          <p:stCondLst>
                                            <p:cond delay="0"/>
                                          </p:stCondLst>
                                        </p:cTn>
                                        <p:tgtEl>
                                          <p:spTgt spid="13"/>
                                        </p:tgtEl>
                                        <p:attrNameLst>
                                          <p:attrName>style.visibility</p:attrName>
                                        </p:attrNameLst>
                                      </p:cBhvr>
                                      <p:to>
                                        <p:strVal val="visible"/>
                                      </p:to>
                                    </p:set>
                                    <p:anim calcmode="lin" valueType="num">
                                      <p:cBhvr>
                                        <p:cTn id="18" dur="500" fill="hold"/>
                                        <p:tgtEl>
                                          <p:spTgt spid="13"/>
                                        </p:tgtEl>
                                        <p:attrNameLst>
                                          <p:attrName>ppt_w</p:attrName>
                                        </p:attrNameLst>
                                      </p:cBhvr>
                                      <p:tavLst>
                                        <p:tav tm="0">
                                          <p:val>
                                            <p:fltVal val="0"/>
                                          </p:val>
                                        </p:tav>
                                        <p:tav tm="100000">
                                          <p:val>
                                            <p:strVal val="#ppt_w"/>
                                          </p:val>
                                        </p:tav>
                                      </p:tavLst>
                                    </p:anim>
                                    <p:anim calcmode="lin" valueType="num">
                                      <p:cBhvr>
                                        <p:cTn id="19" dur="500" fill="hold"/>
                                        <p:tgtEl>
                                          <p:spTgt spid="13"/>
                                        </p:tgtEl>
                                        <p:attrNameLst>
                                          <p:attrName>ppt_h</p:attrName>
                                        </p:attrNameLst>
                                      </p:cBhvr>
                                      <p:tavLst>
                                        <p:tav tm="0">
                                          <p:val>
                                            <p:fltVal val="0"/>
                                          </p:val>
                                        </p:tav>
                                        <p:tav tm="100000">
                                          <p:val>
                                            <p:strVal val="#ppt_h"/>
                                          </p:val>
                                        </p:tav>
                                      </p:tavLst>
                                    </p:anim>
                                    <p:animEffect transition="in" filter="fade">
                                      <p:cBhvr>
                                        <p:cTn id="20" dur="500"/>
                                        <p:tgtEl>
                                          <p:spTgt spid="13"/>
                                        </p:tgtEl>
                                      </p:cBhvr>
                                    </p:animEffect>
                                  </p:childTnLst>
                                </p:cTn>
                              </p:par>
                              <p:par>
                                <p:cTn id="21" presetID="42" presetClass="entr" presetSubtype="0" fill="hold" nodeType="withEffect">
                                  <p:stCondLst>
                                    <p:cond delay="12000"/>
                                  </p:stCondLst>
                                  <p:childTnLst>
                                    <p:set>
                                      <p:cBhvr>
                                        <p:cTn id="22" dur="1" fill="hold">
                                          <p:stCondLst>
                                            <p:cond delay="0"/>
                                          </p:stCondLst>
                                        </p:cTn>
                                        <p:tgtEl>
                                          <p:spTgt spid="23"/>
                                        </p:tgtEl>
                                        <p:attrNameLst>
                                          <p:attrName>style.visibility</p:attrName>
                                        </p:attrNameLst>
                                      </p:cBhvr>
                                      <p:to>
                                        <p:strVal val="visible"/>
                                      </p:to>
                                    </p:set>
                                    <p:animEffect transition="in" filter="fade">
                                      <p:cBhvr>
                                        <p:cTn id="23" dur="1000"/>
                                        <p:tgtEl>
                                          <p:spTgt spid="23"/>
                                        </p:tgtEl>
                                      </p:cBhvr>
                                    </p:animEffect>
                                    <p:anim calcmode="lin" valueType="num">
                                      <p:cBhvr>
                                        <p:cTn id="24" dur="1000" fill="hold"/>
                                        <p:tgtEl>
                                          <p:spTgt spid="23"/>
                                        </p:tgtEl>
                                        <p:attrNameLst>
                                          <p:attrName>ppt_x</p:attrName>
                                        </p:attrNameLst>
                                      </p:cBhvr>
                                      <p:tavLst>
                                        <p:tav tm="0">
                                          <p:val>
                                            <p:strVal val="#ppt_x"/>
                                          </p:val>
                                        </p:tav>
                                        <p:tav tm="100000">
                                          <p:val>
                                            <p:strVal val="#ppt_x"/>
                                          </p:val>
                                        </p:tav>
                                      </p:tavLst>
                                    </p:anim>
                                    <p:anim calcmode="lin" valueType="num">
                                      <p:cBhvr>
                                        <p:cTn id="25" dur="1000" fill="hold"/>
                                        <p:tgtEl>
                                          <p:spTgt spid="23"/>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1200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1000"/>
                                        <p:tgtEl>
                                          <p:spTgt spid="25"/>
                                        </p:tgtEl>
                                      </p:cBhvr>
                                    </p:animEffect>
                                    <p:anim calcmode="lin" valueType="num">
                                      <p:cBhvr>
                                        <p:cTn id="29" dur="1000" fill="hold"/>
                                        <p:tgtEl>
                                          <p:spTgt spid="25"/>
                                        </p:tgtEl>
                                        <p:attrNameLst>
                                          <p:attrName>ppt_x</p:attrName>
                                        </p:attrNameLst>
                                      </p:cBhvr>
                                      <p:tavLst>
                                        <p:tav tm="0">
                                          <p:val>
                                            <p:strVal val="#ppt_x"/>
                                          </p:val>
                                        </p:tav>
                                        <p:tav tm="100000">
                                          <p:val>
                                            <p:strVal val="#ppt_x"/>
                                          </p:val>
                                        </p:tav>
                                      </p:tavLst>
                                    </p:anim>
                                    <p:anim calcmode="lin" valueType="num">
                                      <p:cBhvr>
                                        <p:cTn id="30" dur="1000" fill="hold"/>
                                        <p:tgtEl>
                                          <p:spTgt spid="25"/>
                                        </p:tgtEl>
                                        <p:attrNameLst>
                                          <p:attrName>ppt_y</p:attrName>
                                        </p:attrNameLst>
                                      </p:cBhvr>
                                      <p:tavLst>
                                        <p:tav tm="0">
                                          <p:val>
                                            <p:strVal val="#ppt_y+.1"/>
                                          </p:val>
                                        </p:tav>
                                        <p:tav tm="100000">
                                          <p:val>
                                            <p:strVal val="#ppt_y"/>
                                          </p:val>
                                        </p:tav>
                                      </p:tavLst>
                                    </p:anim>
                                  </p:childTnLst>
                                </p:cTn>
                              </p:par>
                              <p:par>
                                <p:cTn id="31" presetID="10" presetClass="entr" presetSubtype="0" fill="hold" nodeType="withEffect">
                                  <p:stCondLst>
                                    <p:cond delay="40000"/>
                                  </p:stCondLst>
                                  <p:childTnLst>
                                    <p:set>
                                      <p:cBhvr>
                                        <p:cTn id="32" dur="1" fill="hold">
                                          <p:stCondLst>
                                            <p:cond delay="0"/>
                                          </p:stCondLst>
                                        </p:cTn>
                                        <p:tgtEl>
                                          <p:spTgt spid="27"/>
                                        </p:tgtEl>
                                        <p:attrNameLst>
                                          <p:attrName>style.visibility</p:attrName>
                                        </p:attrNameLst>
                                      </p:cBhvr>
                                      <p:to>
                                        <p:strVal val="visible"/>
                                      </p:to>
                                    </p:set>
                                    <p:animEffect transition="in" filter="fade">
                                      <p:cBhvr>
                                        <p:cTn id="33" dur="500"/>
                                        <p:tgtEl>
                                          <p:spTgt spid="27"/>
                                        </p:tgtEl>
                                      </p:cBhvr>
                                    </p:animEffect>
                                  </p:childTnLst>
                                </p:cTn>
                              </p:par>
                              <p:par>
                                <p:cTn id="34" presetID="10" presetClass="entr" presetSubtype="0" fill="hold" nodeType="withEffect">
                                  <p:stCondLst>
                                    <p:cond delay="48000"/>
                                  </p:stCondLst>
                                  <p:childTnLst>
                                    <p:set>
                                      <p:cBhvr>
                                        <p:cTn id="35" dur="1" fill="hold">
                                          <p:stCondLst>
                                            <p:cond delay="0"/>
                                          </p:stCondLst>
                                        </p:cTn>
                                        <p:tgtEl>
                                          <p:spTgt spid="31"/>
                                        </p:tgtEl>
                                        <p:attrNameLst>
                                          <p:attrName>style.visibility</p:attrName>
                                        </p:attrNameLst>
                                      </p:cBhvr>
                                      <p:to>
                                        <p:strVal val="visible"/>
                                      </p:to>
                                    </p:set>
                                    <p:animEffect transition="in" filter="fade">
                                      <p:cBhvr>
                                        <p:cTn id="36" dur="500"/>
                                        <p:tgtEl>
                                          <p:spTgt spid="31"/>
                                        </p:tgtEl>
                                      </p:cBhvr>
                                    </p:animEffect>
                                  </p:childTnLst>
                                </p:cTn>
                              </p:par>
                              <p:par>
                                <p:cTn id="37" presetID="26" presetClass="entr" presetSubtype="0" fill="hold" grpId="0" nodeType="withEffect">
                                  <p:stCondLst>
                                    <p:cond delay="28000"/>
                                  </p:stCondLst>
                                  <p:childTnLst>
                                    <p:set>
                                      <p:cBhvr>
                                        <p:cTn id="38" dur="1" fill="hold">
                                          <p:stCondLst>
                                            <p:cond delay="0"/>
                                          </p:stCondLst>
                                        </p:cTn>
                                        <p:tgtEl>
                                          <p:spTgt spid="37"/>
                                        </p:tgtEl>
                                        <p:attrNameLst>
                                          <p:attrName>style.visibility</p:attrName>
                                        </p:attrNameLst>
                                      </p:cBhvr>
                                      <p:to>
                                        <p:strVal val="visible"/>
                                      </p:to>
                                    </p:set>
                                    <p:animEffect transition="in" filter="wipe(down)">
                                      <p:cBhvr>
                                        <p:cTn id="39" dur="580">
                                          <p:stCondLst>
                                            <p:cond delay="0"/>
                                          </p:stCondLst>
                                        </p:cTn>
                                        <p:tgtEl>
                                          <p:spTgt spid="37"/>
                                        </p:tgtEl>
                                      </p:cBhvr>
                                    </p:animEffect>
                                    <p:anim calcmode="lin" valueType="num">
                                      <p:cBhvr>
                                        <p:cTn id="40" dur="1822" tmFilter="0,0; 0.14,0.36; 0.43,0.73; 0.71,0.91; 1.0,1.0">
                                          <p:stCondLst>
                                            <p:cond delay="0"/>
                                          </p:stCondLst>
                                        </p:cTn>
                                        <p:tgtEl>
                                          <p:spTgt spid="37"/>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7"/>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7"/>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7"/>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7"/>
                                        </p:tgtEl>
                                        <p:attrNameLst>
                                          <p:attrName>ppt_y</p:attrName>
                                        </p:attrNameLst>
                                      </p:cBhvr>
                                      <p:tavLst>
                                        <p:tav tm="0" fmla="#ppt_y-sin(pi*$)/81">
                                          <p:val>
                                            <p:fltVal val="0"/>
                                          </p:val>
                                        </p:tav>
                                        <p:tav tm="100000">
                                          <p:val>
                                            <p:fltVal val="1"/>
                                          </p:val>
                                        </p:tav>
                                      </p:tavLst>
                                    </p:anim>
                                    <p:animScale>
                                      <p:cBhvr>
                                        <p:cTn id="45" dur="26">
                                          <p:stCondLst>
                                            <p:cond delay="650"/>
                                          </p:stCondLst>
                                        </p:cTn>
                                        <p:tgtEl>
                                          <p:spTgt spid="37"/>
                                        </p:tgtEl>
                                      </p:cBhvr>
                                      <p:to x="100000" y="60000"/>
                                    </p:animScale>
                                    <p:animScale>
                                      <p:cBhvr>
                                        <p:cTn id="46" dur="166" decel="50000">
                                          <p:stCondLst>
                                            <p:cond delay="676"/>
                                          </p:stCondLst>
                                        </p:cTn>
                                        <p:tgtEl>
                                          <p:spTgt spid="37"/>
                                        </p:tgtEl>
                                      </p:cBhvr>
                                      <p:to x="100000" y="100000"/>
                                    </p:animScale>
                                    <p:animScale>
                                      <p:cBhvr>
                                        <p:cTn id="47" dur="26">
                                          <p:stCondLst>
                                            <p:cond delay="1312"/>
                                          </p:stCondLst>
                                        </p:cTn>
                                        <p:tgtEl>
                                          <p:spTgt spid="37"/>
                                        </p:tgtEl>
                                      </p:cBhvr>
                                      <p:to x="100000" y="80000"/>
                                    </p:animScale>
                                    <p:animScale>
                                      <p:cBhvr>
                                        <p:cTn id="48" dur="166" decel="50000">
                                          <p:stCondLst>
                                            <p:cond delay="1338"/>
                                          </p:stCondLst>
                                        </p:cTn>
                                        <p:tgtEl>
                                          <p:spTgt spid="37"/>
                                        </p:tgtEl>
                                      </p:cBhvr>
                                      <p:to x="100000" y="100000"/>
                                    </p:animScale>
                                    <p:animScale>
                                      <p:cBhvr>
                                        <p:cTn id="49" dur="26">
                                          <p:stCondLst>
                                            <p:cond delay="1642"/>
                                          </p:stCondLst>
                                        </p:cTn>
                                        <p:tgtEl>
                                          <p:spTgt spid="37"/>
                                        </p:tgtEl>
                                      </p:cBhvr>
                                      <p:to x="100000" y="90000"/>
                                    </p:animScale>
                                    <p:animScale>
                                      <p:cBhvr>
                                        <p:cTn id="50" dur="166" decel="50000">
                                          <p:stCondLst>
                                            <p:cond delay="1668"/>
                                          </p:stCondLst>
                                        </p:cTn>
                                        <p:tgtEl>
                                          <p:spTgt spid="37"/>
                                        </p:tgtEl>
                                      </p:cBhvr>
                                      <p:to x="100000" y="100000"/>
                                    </p:animScale>
                                    <p:animScale>
                                      <p:cBhvr>
                                        <p:cTn id="51" dur="26">
                                          <p:stCondLst>
                                            <p:cond delay="1808"/>
                                          </p:stCondLst>
                                        </p:cTn>
                                        <p:tgtEl>
                                          <p:spTgt spid="37"/>
                                        </p:tgtEl>
                                      </p:cBhvr>
                                      <p:to x="100000" y="95000"/>
                                    </p:animScale>
                                    <p:animScale>
                                      <p:cBhvr>
                                        <p:cTn id="52" dur="166" decel="50000">
                                          <p:stCondLst>
                                            <p:cond delay="1834"/>
                                          </p:stCondLst>
                                        </p:cTn>
                                        <p:tgtEl>
                                          <p:spTgt spid="3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p:cMediaNode vol="80000">
                <p:cTn id="53" fill="hold" display="0">
                  <p:stCondLst>
                    <p:cond delay="indefinite"/>
                  </p:stCondLst>
                  <p:endCondLst>
                    <p:cond evt="onStopAudio" delay="0">
                      <p:tgtEl>
                        <p:sldTgt/>
                      </p:tgtEl>
                    </p:cond>
                  </p:endCondLst>
                </p:cTn>
                <p:tgtEl>
                  <p:spTgt spid="36"/>
                </p:tgtEl>
              </p:cMediaNode>
            </p:audio>
          </p:childTnLst>
        </p:cTn>
      </p:par>
    </p:tnLst>
    <p:bldLst>
      <p:bldP spid="4" grpId="0"/>
      <p:bldP spid="3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BB2BFD5-B4F7-451C-9326-ECC3FC1ECD8F}"/>
              </a:ext>
            </a:extLst>
          </p:cNvPr>
          <p:cNvSpPr txBox="1"/>
          <p:nvPr/>
        </p:nvSpPr>
        <p:spPr>
          <a:xfrm>
            <a:off x="6096000" y="786063"/>
            <a:ext cx="5053263" cy="461665"/>
          </a:xfrm>
          <a:prstGeom prst="rect">
            <a:avLst/>
          </a:prstGeom>
          <a:noFill/>
        </p:spPr>
        <p:txBody>
          <a:bodyPr wrap="square" rtlCol="0">
            <a:spAutoFit/>
          </a:bodyPr>
          <a:lstStyle/>
          <a:p>
            <a:r>
              <a:rPr lang="en-GB" sz="2400" spc="300" dirty="0"/>
              <a:t>Why pharmacotherapy?</a:t>
            </a:r>
          </a:p>
        </p:txBody>
      </p:sp>
      <p:pic>
        <p:nvPicPr>
          <p:cNvPr id="9" name="slide 9.1">
            <a:hlinkClick r:id="" action="ppaction://media"/>
            <a:extLst>
              <a:ext uri="{FF2B5EF4-FFF2-40B4-BE49-F238E27FC236}">
                <a16:creationId xmlns:a16="http://schemas.microsoft.com/office/drawing/2014/main" id="{5EFBA7EC-BD1F-4DEE-8F50-84A82DE66B6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99334" y="582863"/>
            <a:ext cx="406400" cy="406400"/>
          </a:xfrm>
          <a:prstGeom prst="rect">
            <a:avLst/>
          </a:prstGeom>
        </p:spPr>
      </p:pic>
      <p:pic>
        <p:nvPicPr>
          <p:cNvPr id="10" name="slide 9.2">
            <a:hlinkClick r:id="" action="ppaction://media"/>
            <a:extLst>
              <a:ext uri="{FF2B5EF4-FFF2-40B4-BE49-F238E27FC236}">
                <a16:creationId xmlns:a16="http://schemas.microsoft.com/office/drawing/2014/main" id="{6300ED05-8133-43FB-936F-494FAA4C094C}"/>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11599334" y="1154595"/>
            <a:ext cx="406400" cy="406400"/>
          </a:xfrm>
          <a:prstGeom prst="rect">
            <a:avLst/>
          </a:prstGeom>
        </p:spPr>
      </p:pic>
      <p:pic>
        <p:nvPicPr>
          <p:cNvPr id="11" name="slide 9.3">
            <a:hlinkClick r:id="" action="ppaction://media"/>
            <a:extLst>
              <a:ext uri="{FF2B5EF4-FFF2-40B4-BE49-F238E27FC236}">
                <a16:creationId xmlns:a16="http://schemas.microsoft.com/office/drawing/2014/main" id="{D372AB34-5C72-4041-95B1-58F755179985}"/>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11599334" y="1684807"/>
            <a:ext cx="406400" cy="406400"/>
          </a:xfrm>
          <a:prstGeom prst="rect">
            <a:avLst/>
          </a:prstGeom>
        </p:spPr>
      </p:pic>
      <p:pic>
        <p:nvPicPr>
          <p:cNvPr id="12" name="slide 9.4">
            <a:hlinkClick r:id="" action="ppaction://media"/>
            <a:extLst>
              <a:ext uri="{FF2B5EF4-FFF2-40B4-BE49-F238E27FC236}">
                <a16:creationId xmlns:a16="http://schemas.microsoft.com/office/drawing/2014/main" id="{2FCBD24C-E4EB-45C4-B1F7-676C50A398AC}"/>
              </a:ext>
            </a:extLst>
          </p:cNvPr>
          <p:cNvPicPr>
            <a:picLocks noChangeAspect="1"/>
          </p:cNvPicPr>
          <p:nvPr>
            <a:audioFile r:link="rId8"/>
            <p:extLst>
              <p:ext uri="{DAA4B4D4-6D71-4841-9C94-3DE7FCFB9230}">
                <p14:media xmlns:p14="http://schemas.microsoft.com/office/powerpoint/2010/main" r:embed="rId7"/>
              </p:ext>
            </p:extLst>
          </p:nvPr>
        </p:nvPicPr>
        <p:blipFill>
          <a:blip r:embed="rId11"/>
          <a:stretch>
            <a:fillRect/>
          </a:stretch>
        </p:blipFill>
        <p:spPr>
          <a:xfrm>
            <a:off x="11599334" y="2223486"/>
            <a:ext cx="406400" cy="406400"/>
          </a:xfrm>
          <a:prstGeom prst="rect">
            <a:avLst/>
          </a:prstGeom>
        </p:spPr>
      </p:pic>
      <p:pic>
        <p:nvPicPr>
          <p:cNvPr id="14" name="Picture 13">
            <a:extLst>
              <a:ext uri="{FF2B5EF4-FFF2-40B4-BE49-F238E27FC236}">
                <a16:creationId xmlns:a16="http://schemas.microsoft.com/office/drawing/2014/main" id="{0690D2A0-D135-4261-81BD-558358DE2A61}"/>
              </a:ext>
            </a:extLst>
          </p:cNvPr>
          <p:cNvPicPr>
            <a:picLocks noChangeAspect="1"/>
          </p:cNvPicPr>
          <p:nvPr/>
        </p:nvPicPr>
        <p:blipFill>
          <a:blip r:embed="rId12"/>
          <a:stretch>
            <a:fillRect/>
          </a:stretch>
        </p:blipFill>
        <p:spPr>
          <a:xfrm>
            <a:off x="1025089" y="1684902"/>
            <a:ext cx="7863843" cy="880751"/>
          </a:xfrm>
          <a:prstGeom prst="rect">
            <a:avLst/>
          </a:prstGeom>
        </p:spPr>
      </p:pic>
      <p:pic>
        <p:nvPicPr>
          <p:cNvPr id="16" name="Picture 15">
            <a:extLst>
              <a:ext uri="{FF2B5EF4-FFF2-40B4-BE49-F238E27FC236}">
                <a16:creationId xmlns:a16="http://schemas.microsoft.com/office/drawing/2014/main" id="{8CC03129-6126-4E7E-A5DC-E71744175CE2}"/>
              </a:ext>
            </a:extLst>
          </p:cNvPr>
          <p:cNvPicPr>
            <a:picLocks noChangeAspect="1"/>
          </p:cNvPicPr>
          <p:nvPr/>
        </p:nvPicPr>
        <p:blipFill>
          <a:blip r:embed="rId13"/>
          <a:stretch>
            <a:fillRect/>
          </a:stretch>
        </p:blipFill>
        <p:spPr>
          <a:xfrm>
            <a:off x="1999991" y="2873829"/>
            <a:ext cx="7078428" cy="1110342"/>
          </a:xfrm>
          <a:prstGeom prst="rect">
            <a:avLst/>
          </a:prstGeom>
        </p:spPr>
      </p:pic>
      <p:pic>
        <p:nvPicPr>
          <p:cNvPr id="18" name="Picture 17">
            <a:extLst>
              <a:ext uri="{FF2B5EF4-FFF2-40B4-BE49-F238E27FC236}">
                <a16:creationId xmlns:a16="http://schemas.microsoft.com/office/drawing/2014/main" id="{38E4EEB9-67AB-480C-AB94-28ACC13405EE}"/>
              </a:ext>
            </a:extLst>
          </p:cNvPr>
          <p:cNvPicPr>
            <a:picLocks noChangeAspect="1"/>
          </p:cNvPicPr>
          <p:nvPr/>
        </p:nvPicPr>
        <p:blipFill>
          <a:blip r:embed="rId14"/>
          <a:stretch>
            <a:fillRect/>
          </a:stretch>
        </p:blipFill>
        <p:spPr>
          <a:xfrm>
            <a:off x="3229385" y="4292347"/>
            <a:ext cx="6889595" cy="832809"/>
          </a:xfrm>
          <a:prstGeom prst="rect">
            <a:avLst/>
          </a:prstGeom>
        </p:spPr>
      </p:pic>
      <p:pic>
        <p:nvPicPr>
          <p:cNvPr id="20" name="Picture 19">
            <a:extLst>
              <a:ext uri="{FF2B5EF4-FFF2-40B4-BE49-F238E27FC236}">
                <a16:creationId xmlns:a16="http://schemas.microsoft.com/office/drawing/2014/main" id="{BEEC99A4-AA37-4825-9340-27C23839680D}"/>
              </a:ext>
            </a:extLst>
          </p:cNvPr>
          <p:cNvPicPr>
            <a:picLocks noChangeAspect="1"/>
          </p:cNvPicPr>
          <p:nvPr/>
        </p:nvPicPr>
        <p:blipFill>
          <a:blip r:embed="rId15"/>
          <a:stretch>
            <a:fillRect/>
          </a:stretch>
        </p:blipFill>
        <p:spPr>
          <a:xfrm>
            <a:off x="4383197" y="5466111"/>
            <a:ext cx="7622537" cy="809026"/>
          </a:xfrm>
          <a:prstGeom prst="rect">
            <a:avLst/>
          </a:prstGeom>
        </p:spPr>
      </p:pic>
    </p:spTree>
    <p:extLst>
      <p:ext uri="{BB962C8B-B14F-4D97-AF65-F5344CB8AC3E}">
        <p14:creationId xmlns:p14="http://schemas.microsoft.com/office/powerpoint/2010/main" val="347380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9345" fill="hold"/>
                                        <p:tgtEl>
                                          <p:spTgt spid="9"/>
                                        </p:tgtEl>
                                      </p:cBhvr>
                                    </p:cmd>
                                  </p:childTnLst>
                                </p:cTn>
                              </p:par>
                              <p:par>
                                <p:cTn id="7" presetID="1" presetClass="mediacall" presetSubtype="0" fill="hold" nodeType="withEffect">
                                  <p:stCondLst>
                                    <p:cond delay="13500"/>
                                  </p:stCondLst>
                                  <p:childTnLst>
                                    <p:cmd type="call" cmd="playFrom(0.0)">
                                      <p:cBhvr>
                                        <p:cTn id="8" dur="135022" fill="hold"/>
                                        <p:tgtEl>
                                          <p:spTgt spid="10"/>
                                        </p:tgtEl>
                                      </p:cBhvr>
                                    </p:cmd>
                                  </p:childTnLst>
                                </p:cTn>
                              </p:par>
                              <p:par>
                                <p:cTn id="9" presetID="1" presetClass="mediacall" presetSubtype="0" fill="hold" nodeType="withEffect">
                                  <p:stCondLst>
                                    <p:cond delay="39000"/>
                                  </p:stCondLst>
                                  <p:childTnLst>
                                    <p:cmd type="call" cmd="playFrom(0.0)">
                                      <p:cBhvr>
                                        <p:cTn id="10" dur="8276" fill="hold"/>
                                        <p:tgtEl>
                                          <p:spTgt spid="11"/>
                                        </p:tgtEl>
                                      </p:cBhvr>
                                    </p:cmd>
                                  </p:childTnLst>
                                </p:cTn>
                              </p:par>
                              <p:par>
                                <p:cTn id="11" presetID="1" presetClass="mediacall" presetSubtype="0" fill="hold" nodeType="withEffect">
                                  <p:stCondLst>
                                    <p:cond delay="46000"/>
                                  </p:stCondLst>
                                  <p:childTnLst>
                                    <p:cmd type="call" cmd="playFrom(0.0)">
                                      <p:cBhvr>
                                        <p:cTn id="12" dur="159440" fill="hold"/>
                                        <p:tgtEl>
                                          <p:spTgt spid="12"/>
                                        </p:tgtEl>
                                      </p:cBhvr>
                                    </p:cmd>
                                  </p:childTnLst>
                                </p:cTn>
                              </p:par>
                              <p:par>
                                <p:cTn id="13" presetID="22" presetClass="entr" presetSubtype="1" fill="hold" nodeType="withEffect">
                                  <p:stCondLst>
                                    <p:cond delay="3500"/>
                                  </p:stCondLst>
                                  <p:childTnLst>
                                    <p:set>
                                      <p:cBhvr>
                                        <p:cTn id="14" dur="1" fill="hold">
                                          <p:stCondLst>
                                            <p:cond delay="0"/>
                                          </p:stCondLst>
                                        </p:cTn>
                                        <p:tgtEl>
                                          <p:spTgt spid="14"/>
                                        </p:tgtEl>
                                        <p:attrNameLst>
                                          <p:attrName>style.visibility</p:attrName>
                                        </p:attrNameLst>
                                      </p:cBhvr>
                                      <p:to>
                                        <p:strVal val="visible"/>
                                      </p:to>
                                    </p:set>
                                    <p:animEffect transition="in" filter="wipe(up)">
                                      <p:cBhvr>
                                        <p:cTn id="15" dur="500"/>
                                        <p:tgtEl>
                                          <p:spTgt spid="14"/>
                                        </p:tgtEl>
                                      </p:cBhvr>
                                    </p:animEffect>
                                  </p:childTnLst>
                                </p:cTn>
                              </p:par>
                              <p:par>
                                <p:cTn id="16" presetID="22" presetClass="entr" presetSubtype="1" fill="hold" nodeType="withEffect">
                                  <p:stCondLst>
                                    <p:cond delay="17500"/>
                                  </p:stCondLst>
                                  <p:childTnLst>
                                    <p:set>
                                      <p:cBhvr>
                                        <p:cTn id="17" dur="1" fill="hold">
                                          <p:stCondLst>
                                            <p:cond delay="0"/>
                                          </p:stCondLst>
                                        </p:cTn>
                                        <p:tgtEl>
                                          <p:spTgt spid="16"/>
                                        </p:tgtEl>
                                        <p:attrNameLst>
                                          <p:attrName>style.visibility</p:attrName>
                                        </p:attrNameLst>
                                      </p:cBhvr>
                                      <p:to>
                                        <p:strVal val="visible"/>
                                      </p:to>
                                    </p:set>
                                    <p:animEffect transition="in" filter="wipe(up)">
                                      <p:cBhvr>
                                        <p:cTn id="18" dur="500"/>
                                        <p:tgtEl>
                                          <p:spTgt spid="16"/>
                                        </p:tgtEl>
                                      </p:cBhvr>
                                    </p:animEffect>
                                  </p:childTnLst>
                                </p:cTn>
                              </p:par>
                              <p:par>
                                <p:cTn id="19" presetID="22" presetClass="entr" presetSubtype="1" fill="hold" nodeType="withEffect">
                                  <p:stCondLst>
                                    <p:cond delay="41000"/>
                                  </p:stCondLst>
                                  <p:childTnLst>
                                    <p:set>
                                      <p:cBhvr>
                                        <p:cTn id="20" dur="1" fill="hold">
                                          <p:stCondLst>
                                            <p:cond delay="0"/>
                                          </p:stCondLst>
                                        </p:cTn>
                                        <p:tgtEl>
                                          <p:spTgt spid="18"/>
                                        </p:tgtEl>
                                        <p:attrNameLst>
                                          <p:attrName>style.visibility</p:attrName>
                                        </p:attrNameLst>
                                      </p:cBhvr>
                                      <p:to>
                                        <p:strVal val="visible"/>
                                      </p:to>
                                    </p:set>
                                    <p:animEffect transition="in" filter="wipe(up)">
                                      <p:cBhvr>
                                        <p:cTn id="21" dur="500"/>
                                        <p:tgtEl>
                                          <p:spTgt spid="18"/>
                                        </p:tgtEl>
                                      </p:cBhvr>
                                    </p:animEffect>
                                  </p:childTnLst>
                                </p:cTn>
                              </p:par>
                              <p:par>
                                <p:cTn id="22" presetID="22" presetClass="entr" presetSubtype="1" fill="hold" nodeType="withEffect">
                                  <p:stCondLst>
                                    <p:cond delay="49000"/>
                                  </p:stCondLst>
                                  <p:childTnLst>
                                    <p:set>
                                      <p:cBhvr>
                                        <p:cTn id="23" dur="1" fill="hold">
                                          <p:stCondLst>
                                            <p:cond delay="0"/>
                                          </p:stCondLst>
                                        </p:cTn>
                                        <p:tgtEl>
                                          <p:spTgt spid="20"/>
                                        </p:tgtEl>
                                        <p:attrNameLst>
                                          <p:attrName>style.visibility</p:attrName>
                                        </p:attrNameLst>
                                      </p:cBhvr>
                                      <p:to>
                                        <p:strVal val="visible"/>
                                      </p:to>
                                    </p:set>
                                    <p:animEffect transition="in" filter="wipe(up)">
                                      <p:cBhvr>
                                        <p:cTn id="24"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5" fill="hold" display="0">
                  <p:stCondLst>
                    <p:cond delay="indefinite"/>
                  </p:stCondLst>
                  <p:endCondLst>
                    <p:cond evt="onStopAudio" delay="0">
                      <p:tgtEl>
                        <p:sldTgt/>
                      </p:tgtEl>
                    </p:cond>
                  </p:endCondLst>
                </p:cTn>
                <p:tgtEl>
                  <p:spTgt spid="9"/>
                </p:tgtEl>
              </p:cMediaNode>
            </p:audio>
            <p:audio>
              <p:cMediaNode vol="80000">
                <p:cTn id="26" fill="hold" display="0">
                  <p:stCondLst>
                    <p:cond delay="indefinite"/>
                  </p:stCondLst>
                  <p:endCondLst>
                    <p:cond evt="onStopAudio" delay="0">
                      <p:tgtEl>
                        <p:sldTgt/>
                      </p:tgtEl>
                    </p:cond>
                  </p:endCondLst>
                </p:cTn>
                <p:tgtEl>
                  <p:spTgt spid="10"/>
                </p:tgtEl>
              </p:cMediaNode>
            </p:audio>
            <p:audio>
              <p:cMediaNode vol="80000">
                <p:cTn id="27" fill="hold" display="0">
                  <p:stCondLst>
                    <p:cond delay="indefinite"/>
                  </p:stCondLst>
                  <p:endCondLst>
                    <p:cond evt="onStopAudio" delay="0">
                      <p:tgtEl>
                        <p:sldTgt/>
                      </p:tgtEl>
                    </p:cond>
                  </p:endCondLst>
                </p:cTn>
                <p:tgtEl>
                  <p:spTgt spid="11"/>
                </p:tgtEl>
              </p:cMediaNode>
            </p:audio>
            <p:audio>
              <p:cMediaNode vol="80000">
                <p:cTn id="28"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46CA935-1BB9-42F6-8069-E62EB3D8FCC5}"/>
              </a:ext>
            </a:extLst>
          </p:cNvPr>
          <p:cNvSpPr txBox="1"/>
          <p:nvPr/>
        </p:nvSpPr>
        <p:spPr>
          <a:xfrm>
            <a:off x="8037095" y="0"/>
            <a:ext cx="2901838" cy="461665"/>
          </a:xfrm>
          <a:prstGeom prst="rect">
            <a:avLst/>
          </a:prstGeom>
          <a:noFill/>
        </p:spPr>
        <p:txBody>
          <a:bodyPr wrap="square" rtlCol="0">
            <a:spAutoFit/>
          </a:bodyPr>
          <a:lstStyle/>
          <a:p>
            <a:r>
              <a:rPr lang="en-GB" sz="2400" spc="300" dirty="0"/>
              <a:t>CASE STUDY 1: </a:t>
            </a:r>
          </a:p>
        </p:txBody>
      </p:sp>
      <p:pic>
        <p:nvPicPr>
          <p:cNvPr id="10" name="slide 10.1">
            <a:hlinkClick r:id="" action="ppaction://media"/>
            <a:extLst>
              <a:ext uri="{FF2B5EF4-FFF2-40B4-BE49-F238E27FC236}">
                <a16:creationId xmlns:a16="http://schemas.microsoft.com/office/drawing/2014/main" id="{057E94BD-5A65-4FE3-9093-C8A6143E5F99}"/>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815897" y="57348"/>
            <a:ext cx="406400" cy="406400"/>
          </a:xfrm>
          <a:prstGeom prst="rect">
            <a:avLst/>
          </a:prstGeom>
        </p:spPr>
      </p:pic>
      <p:pic>
        <p:nvPicPr>
          <p:cNvPr id="11" name="slide 10.2">
            <a:hlinkClick r:id="" action="ppaction://media"/>
            <a:extLst>
              <a:ext uri="{FF2B5EF4-FFF2-40B4-BE49-F238E27FC236}">
                <a16:creationId xmlns:a16="http://schemas.microsoft.com/office/drawing/2014/main" id="{7E9C5E6C-FADC-4433-8733-8CBC5A4EF734}"/>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11832830" y="440653"/>
            <a:ext cx="406400" cy="406400"/>
          </a:xfrm>
          <a:prstGeom prst="rect">
            <a:avLst/>
          </a:prstGeom>
        </p:spPr>
      </p:pic>
      <p:pic>
        <p:nvPicPr>
          <p:cNvPr id="12" name="slide 10.3">
            <a:hlinkClick r:id="" action="ppaction://media"/>
            <a:extLst>
              <a:ext uri="{FF2B5EF4-FFF2-40B4-BE49-F238E27FC236}">
                <a16:creationId xmlns:a16="http://schemas.microsoft.com/office/drawing/2014/main" id="{8E81F35B-2906-4C17-BB26-25FA715E2BFD}"/>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11815897" y="841742"/>
            <a:ext cx="406400" cy="406400"/>
          </a:xfrm>
          <a:prstGeom prst="rect">
            <a:avLst/>
          </a:prstGeom>
        </p:spPr>
      </p:pic>
      <p:pic>
        <p:nvPicPr>
          <p:cNvPr id="13" name="slide 10.4">
            <a:hlinkClick r:id="" action="ppaction://media"/>
            <a:extLst>
              <a:ext uri="{FF2B5EF4-FFF2-40B4-BE49-F238E27FC236}">
                <a16:creationId xmlns:a16="http://schemas.microsoft.com/office/drawing/2014/main" id="{70FCCF5A-8DA3-4CDF-A9A1-CFA77F4F89E7}"/>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11833721" y="1292779"/>
            <a:ext cx="406400" cy="406400"/>
          </a:xfrm>
          <a:prstGeom prst="rect">
            <a:avLst/>
          </a:prstGeom>
        </p:spPr>
      </p:pic>
      <p:pic>
        <p:nvPicPr>
          <p:cNvPr id="16" name="slide 10.5">
            <a:hlinkClick r:id="" action="ppaction://media"/>
            <a:extLst>
              <a:ext uri="{FF2B5EF4-FFF2-40B4-BE49-F238E27FC236}">
                <a16:creationId xmlns:a16="http://schemas.microsoft.com/office/drawing/2014/main" id="{3D15D803-5007-4B0D-BACC-B03ADFDEA67C}"/>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11782929" y="1734749"/>
            <a:ext cx="406400" cy="406400"/>
          </a:xfrm>
          <a:prstGeom prst="rect">
            <a:avLst/>
          </a:prstGeom>
        </p:spPr>
      </p:pic>
      <p:pic>
        <p:nvPicPr>
          <p:cNvPr id="18" name="Picture 17">
            <a:extLst>
              <a:ext uri="{FF2B5EF4-FFF2-40B4-BE49-F238E27FC236}">
                <a16:creationId xmlns:a16="http://schemas.microsoft.com/office/drawing/2014/main" id="{57FD45E7-2DF1-4DBB-935C-F9D4086753FC}"/>
              </a:ext>
            </a:extLst>
          </p:cNvPr>
          <p:cNvPicPr>
            <a:picLocks noChangeAspect="1"/>
          </p:cNvPicPr>
          <p:nvPr/>
        </p:nvPicPr>
        <p:blipFill>
          <a:blip r:embed="rId14"/>
          <a:stretch>
            <a:fillRect/>
          </a:stretch>
        </p:blipFill>
        <p:spPr>
          <a:xfrm>
            <a:off x="546148" y="-34821"/>
            <a:ext cx="4875435" cy="2962504"/>
          </a:xfrm>
          <a:prstGeom prst="rect">
            <a:avLst/>
          </a:prstGeom>
        </p:spPr>
      </p:pic>
      <p:pic>
        <p:nvPicPr>
          <p:cNvPr id="20" name="Picture 19">
            <a:extLst>
              <a:ext uri="{FF2B5EF4-FFF2-40B4-BE49-F238E27FC236}">
                <a16:creationId xmlns:a16="http://schemas.microsoft.com/office/drawing/2014/main" id="{8D9E23B5-7535-4809-912C-6275DEA17D30}"/>
              </a:ext>
            </a:extLst>
          </p:cNvPr>
          <p:cNvPicPr>
            <a:picLocks noChangeAspect="1"/>
          </p:cNvPicPr>
          <p:nvPr/>
        </p:nvPicPr>
        <p:blipFill>
          <a:blip r:embed="rId15"/>
          <a:stretch>
            <a:fillRect/>
          </a:stretch>
        </p:blipFill>
        <p:spPr>
          <a:xfrm>
            <a:off x="5773060" y="440653"/>
            <a:ext cx="5992936" cy="3239878"/>
          </a:xfrm>
          <a:prstGeom prst="rect">
            <a:avLst/>
          </a:prstGeom>
        </p:spPr>
      </p:pic>
      <p:pic>
        <p:nvPicPr>
          <p:cNvPr id="22" name="Picture 21">
            <a:extLst>
              <a:ext uri="{FF2B5EF4-FFF2-40B4-BE49-F238E27FC236}">
                <a16:creationId xmlns:a16="http://schemas.microsoft.com/office/drawing/2014/main" id="{6963EE5E-A4C2-4420-8448-F2F5EFB51451}"/>
              </a:ext>
            </a:extLst>
          </p:cNvPr>
          <p:cNvPicPr>
            <a:picLocks noChangeAspect="1"/>
          </p:cNvPicPr>
          <p:nvPr/>
        </p:nvPicPr>
        <p:blipFill>
          <a:blip r:embed="rId16"/>
          <a:stretch>
            <a:fillRect/>
          </a:stretch>
        </p:blipFill>
        <p:spPr>
          <a:xfrm>
            <a:off x="7412343" y="3941894"/>
            <a:ext cx="4619235" cy="2393910"/>
          </a:xfrm>
          <a:prstGeom prst="rect">
            <a:avLst/>
          </a:prstGeom>
        </p:spPr>
      </p:pic>
      <p:pic>
        <p:nvPicPr>
          <p:cNvPr id="24" name="Picture 23">
            <a:extLst>
              <a:ext uri="{FF2B5EF4-FFF2-40B4-BE49-F238E27FC236}">
                <a16:creationId xmlns:a16="http://schemas.microsoft.com/office/drawing/2014/main" id="{C9A2A768-ADA4-4DB4-BC84-626FDA326DE2}"/>
              </a:ext>
            </a:extLst>
          </p:cNvPr>
          <p:cNvPicPr>
            <a:picLocks noChangeAspect="1"/>
          </p:cNvPicPr>
          <p:nvPr/>
        </p:nvPicPr>
        <p:blipFill>
          <a:blip r:embed="rId17"/>
          <a:stretch>
            <a:fillRect/>
          </a:stretch>
        </p:blipFill>
        <p:spPr>
          <a:xfrm>
            <a:off x="4441197" y="4121184"/>
            <a:ext cx="2524433" cy="2642239"/>
          </a:xfrm>
          <a:prstGeom prst="rect">
            <a:avLst/>
          </a:prstGeom>
        </p:spPr>
      </p:pic>
      <p:pic>
        <p:nvPicPr>
          <p:cNvPr id="26" name="Picture 25">
            <a:extLst>
              <a:ext uri="{FF2B5EF4-FFF2-40B4-BE49-F238E27FC236}">
                <a16:creationId xmlns:a16="http://schemas.microsoft.com/office/drawing/2014/main" id="{268AF02E-8EBD-4E61-BE69-B1EB4A9A6E1A}"/>
              </a:ext>
            </a:extLst>
          </p:cNvPr>
          <p:cNvPicPr>
            <a:picLocks noChangeAspect="1"/>
          </p:cNvPicPr>
          <p:nvPr/>
        </p:nvPicPr>
        <p:blipFill>
          <a:blip r:embed="rId18"/>
          <a:stretch>
            <a:fillRect/>
          </a:stretch>
        </p:blipFill>
        <p:spPr>
          <a:xfrm>
            <a:off x="297190" y="3317005"/>
            <a:ext cx="3463311" cy="3446418"/>
          </a:xfrm>
          <a:prstGeom prst="rect">
            <a:avLst/>
          </a:prstGeom>
        </p:spPr>
      </p:pic>
      <p:sp>
        <p:nvSpPr>
          <p:cNvPr id="28" name="TextBox 27">
            <a:extLst>
              <a:ext uri="{FF2B5EF4-FFF2-40B4-BE49-F238E27FC236}">
                <a16:creationId xmlns:a16="http://schemas.microsoft.com/office/drawing/2014/main" id="{6748E820-8FEF-47AB-95BD-DBE32081F434}"/>
              </a:ext>
            </a:extLst>
          </p:cNvPr>
          <p:cNvSpPr txBox="1"/>
          <p:nvPr/>
        </p:nvSpPr>
        <p:spPr>
          <a:xfrm>
            <a:off x="8341888" y="6474302"/>
            <a:ext cx="3728901" cy="338554"/>
          </a:xfrm>
          <a:prstGeom prst="rect">
            <a:avLst/>
          </a:prstGeom>
          <a:noFill/>
        </p:spPr>
        <p:txBody>
          <a:bodyPr wrap="square" rtlCol="0">
            <a:spAutoFit/>
          </a:bodyPr>
          <a:lstStyle/>
          <a:p>
            <a:pPr algn="r"/>
            <a:r>
              <a:rPr lang="sv-SE" sz="1600" dirty="0"/>
              <a:t>Dunphy, Penna and EL-Kafsi, 2019</a:t>
            </a:r>
            <a:endParaRPr lang="en-GB" sz="1600" dirty="0"/>
          </a:p>
        </p:txBody>
      </p:sp>
    </p:spTree>
    <p:extLst>
      <p:ext uri="{BB962C8B-B14F-4D97-AF65-F5344CB8AC3E}">
        <p14:creationId xmlns:p14="http://schemas.microsoft.com/office/powerpoint/2010/main" val="3131956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072" fill="hold"/>
                                        <p:tgtEl>
                                          <p:spTgt spid="10"/>
                                        </p:tgtEl>
                                      </p:cBhvr>
                                    </p:cmd>
                                  </p:childTnLst>
                                </p:cTn>
                              </p:par>
                              <p:par>
                                <p:cTn id="7" presetID="10" presetClass="entr" presetSubtype="0" fill="hold" nodeType="withEffect">
                                  <p:stCondLst>
                                    <p:cond delay="3000"/>
                                  </p:stCondLst>
                                  <p:childTnLst>
                                    <p:set>
                                      <p:cBhvr>
                                        <p:cTn id="8" dur="1" fill="hold">
                                          <p:stCondLst>
                                            <p:cond delay="0"/>
                                          </p:stCondLst>
                                        </p:cTn>
                                        <p:tgtEl>
                                          <p:spTgt spid="18"/>
                                        </p:tgtEl>
                                        <p:attrNameLst>
                                          <p:attrName>style.visibility</p:attrName>
                                        </p:attrNameLst>
                                      </p:cBhvr>
                                      <p:to>
                                        <p:strVal val="visible"/>
                                      </p:to>
                                    </p:set>
                                    <p:animEffect transition="in" filter="fade">
                                      <p:cBhvr>
                                        <p:cTn id="9" dur="500"/>
                                        <p:tgtEl>
                                          <p:spTgt spid="18"/>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95402" fill="hold"/>
                                        <p:tgtEl>
                                          <p:spTgt spid="11"/>
                                        </p:tgtEl>
                                      </p:cBhvr>
                                    </p:cmd>
                                  </p:childTnLst>
                                </p:cTn>
                              </p:par>
                              <p:par>
                                <p:cTn id="14" presetID="22" presetClass="entr" presetSubtype="4" fill="hold" nodeType="withEffect">
                                  <p:stCondLst>
                                    <p:cond delay="3000"/>
                                  </p:stCondLst>
                                  <p:childTnLst>
                                    <p:set>
                                      <p:cBhvr>
                                        <p:cTn id="15" dur="1" fill="hold">
                                          <p:stCondLst>
                                            <p:cond delay="0"/>
                                          </p:stCondLst>
                                        </p:cTn>
                                        <p:tgtEl>
                                          <p:spTgt spid="20"/>
                                        </p:tgtEl>
                                        <p:attrNameLst>
                                          <p:attrName>style.visibility</p:attrName>
                                        </p:attrNameLst>
                                      </p:cBhvr>
                                      <p:to>
                                        <p:strVal val="visible"/>
                                      </p:to>
                                    </p:set>
                                    <p:animEffect transition="in" filter="wipe(down)">
                                      <p:cBhvr>
                                        <p:cTn id="16" dur="500"/>
                                        <p:tgtEl>
                                          <p:spTgt spid="20"/>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28895" fill="hold"/>
                                        <p:tgtEl>
                                          <p:spTgt spid="12"/>
                                        </p:tgtEl>
                                      </p:cBhvr>
                                    </p:cmd>
                                  </p:childTnLst>
                                </p:cTn>
                              </p:par>
                              <p:par>
                                <p:cTn id="21" presetID="53" presetClass="entr" presetSubtype="16" fill="hold" nodeType="withEffect">
                                  <p:stCondLst>
                                    <p:cond delay="3000"/>
                                  </p:stCondLst>
                                  <p:childTnLst>
                                    <p:set>
                                      <p:cBhvr>
                                        <p:cTn id="22" dur="1" fill="hold">
                                          <p:stCondLst>
                                            <p:cond delay="0"/>
                                          </p:stCondLst>
                                        </p:cTn>
                                        <p:tgtEl>
                                          <p:spTgt spid="22"/>
                                        </p:tgtEl>
                                        <p:attrNameLst>
                                          <p:attrName>style.visibility</p:attrName>
                                        </p:attrNameLst>
                                      </p:cBhvr>
                                      <p:to>
                                        <p:strVal val="visible"/>
                                      </p:to>
                                    </p:set>
                                    <p:anim calcmode="lin" valueType="num">
                                      <p:cBhvr>
                                        <p:cTn id="23" dur="500" fill="hold"/>
                                        <p:tgtEl>
                                          <p:spTgt spid="22"/>
                                        </p:tgtEl>
                                        <p:attrNameLst>
                                          <p:attrName>ppt_w</p:attrName>
                                        </p:attrNameLst>
                                      </p:cBhvr>
                                      <p:tavLst>
                                        <p:tav tm="0">
                                          <p:val>
                                            <p:fltVal val="0"/>
                                          </p:val>
                                        </p:tav>
                                        <p:tav tm="100000">
                                          <p:val>
                                            <p:strVal val="#ppt_w"/>
                                          </p:val>
                                        </p:tav>
                                      </p:tavLst>
                                    </p:anim>
                                    <p:anim calcmode="lin" valueType="num">
                                      <p:cBhvr>
                                        <p:cTn id="24" dur="500" fill="hold"/>
                                        <p:tgtEl>
                                          <p:spTgt spid="22"/>
                                        </p:tgtEl>
                                        <p:attrNameLst>
                                          <p:attrName>ppt_h</p:attrName>
                                        </p:attrNameLst>
                                      </p:cBhvr>
                                      <p:tavLst>
                                        <p:tav tm="0">
                                          <p:val>
                                            <p:fltVal val="0"/>
                                          </p:val>
                                        </p:tav>
                                        <p:tav tm="100000">
                                          <p:val>
                                            <p:strVal val="#ppt_h"/>
                                          </p:val>
                                        </p:tav>
                                      </p:tavLst>
                                    </p:anim>
                                    <p:animEffect transition="in" filter="fade">
                                      <p:cBhvr>
                                        <p:cTn id="25" dur="500"/>
                                        <p:tgtEl>
                                          <p:spTgt spid="22"/>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mediacall" presetSubtype="0" fill="hold" nodeType="clickEffect">
                                  <p:stCondLst>
                                    <p:cond delay="0"/>
                                  </p:stCondLst>
                                  <p:childTnLst>
                                    <p:cmd type="call" cmd="playFrom(0.0)">
                                      <p:cBhvr>
                                        <p:cTn id="29" dur="16703" fill="hold"/>
                                        <p:tgtEl>
                                          <p:spTgt spid="13"/>
                                        </p:tgtEl>
                                      </p:cBhvr>
                                    </p:cmd>
                                  </p:childTnLst>
                                </p:cTn>
                              </p:par>
                              <p:par>
                                <p:cTn id="30" presetID="6" presetClass="entr" presetSubtype="16" fill="hold" nodeType="withEffect">
                                  <p:stCondLst>
                                    <p:cond delay="3000"/>
                                  </p:stCondLst>
                                  <p:childTnLst>
                                    <p:set>
                                      <p:cBhvr>
                                        <p:cTn id="31" dur="1" fill="hold">
                                          <p:stCondLst>
                                            <p:cond delay="0"/>
                                          </p:stCondLst>
                                        </p:cTn>
                                        <p:tgtEl>
                                          <p:spTgt spid="24"/>
                                        </p:tgtEl>
                                        <p:attrNameLst>
                                          <p:attrName>style.visibility</p:attrName>
                                        </p:attrNameLst>
                                      </p:cBhvr>
                                      <p:to>
                                        <p:strVal val="visible"/>
                                      </p:to>
                                    </p:set>
                                    <p:animEffect transition="in" filter="circle(in)">
                                      <p:cBhvr>
                                        <p:cTn id="32" dur="2000"/>
                                        <p:tgtEl>
                                          <p:spTgt spid="24"/>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82813" fill="hold"/>
                                        <p:tgtEl>
                                          <p:spTgt spid="16"/>
                                        </p:tgtEl>
                                      </p:cBhvr>
                                    </p:cmd>
                                  </p:childTnLst>
                                </p:cTn>
                              </p:par>
                              <p:par>
                                <p:cTn id="37" presetID="31" presetClass="entr" presetSubtype="0" fill="hold" nodeType="withEffect">
                                  <p:stCondLst>
                                    <p:cond delay="3000"/>
                                  </p:stCondLst>
                                  <p:childTnLst>
                                    <p:set>
                                      <p:cBhvr>
                                        <p:cTn id="38" dur="1" fill="hold">
                                          <p:stCondLst>
                                            <p:cond delay="0"/>
                                          </p:stCondLst>
                                        </p:cTn>
                                        <p:tgtEl>
                                          <p:spTgt spid="26"/>
                                        </p:tgtEl>
                                        <p:attrNameLst>
                                          <p:attrName>style.visibility</p:attrName>
                                        </p:attrNameLst>
                                      </p:cBhvr>
                                      <p:to>
                                        <p:strVal val="visible"/>
                                      </p:to>
                                    </p:set>
                                    <p:anim calcmode="lin" valueType="num">
                                      <p:cBhvr>
                                        <p:cTn id="39" dur="1000" fill="hold"/>
                                        <p:tgtEl>
                                          <p:spTgt spid="26"/>
                                        </p:tgtEl>
                                        <p:attrNameLst>
                                          <p:attrName>ppt_w</p:attrName>
                                        </p:attrNameLst>
                                      </p:cBhvr>
                                      <p:tavLst>
                                        <p:tav tm="0">
                                          <p:val>
                                            <p:fltVal val="0"/>
                                          </p:val>
                                        </p:tav>
                                        <p:tav tm="100000">
                                          <p:val>
                                            <p:strVal val="#ppt_w"/>
                                          </p:val>
                                        </p:tav>
                                      </p:tavLst>
                                    </p:anim>
                                    <p:anim calcmode="lin" valueType="num">
                                      <p:cBhvr>
                                        <p:cTn id="40" dur="1000" fill="hold"/>
                                        <p:tgtEl>
                                          <p:spTgt spid="26"/>
                                        </p:tgtEl>
                                        <p:attrNameLst>
                                          <p:attrName>ppt_h</p:attrName>
                                        </p:attrNameLst>
                                      </p:cBhvr>
                                      <p:tavLst>
                                        <p:tav tm="0">
                                          <p:val>
                                            <p:fltVal val="0"/>
                                          </p:val>
                                        </p:tav>
                                        <p:tav tm="100000">
                                          <p:val>
                                            <p:strVal val="#ppt_h"/>
                                          </p:val>
                                        </p:tav>
                                      </p:tavLst>
                                    </p:anim>
                                    <p:anim calcmode="lin" valueType="num">
                                      <p:cBhvr>
                                        <p:cTn id="41" dur="1000" fill="hold"/>
                                        <p:tgtEl>
                                          <p:spTgt spid="26"/>
                                        </p:tgtEl>
                                        <p:attrNameLst>
                                          <p:attrName>style.rotation</p:attrName>
                                        </p:attrNameLst>
                                      </p:cBhvr>
                                      <p:tavLst>
                                        <p:tav tm="0">
                                          <p:val>
                                            <p:fltVal val="90"/>
                                          </p:val>
                                        </p:tav>
                                        <p:tav tm="100000">
                                          <p:val>
                                            <p:fltVal val="0"/>
                                          </p:val>
                                        </p:tav>
                                      </p:tavLst>
                                    </p:anim>
                                    <p:animEffect transition="in" filter="fade">
                                      <p:cBhvr>
                                        <p:cTn id="42" dur="10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43" fill="hold" display="0">
                  <p:stCondLst>
                    <p:cond delay="indefinite"/>
                  </p:stCondLst>
                  <p:endCondLst>
                    <p:cond evt="onStopAudio" delay="0">
                      <p:tgtEl>
                        <p:sldTgt/>
                      </p:tgtEl>
                    </p:cond>
                  </p:endCondLst>
                </p:cTn>
                <p:tgtEl>
                  <p:spTgt spid="10"/>
                </p:tgtEl>
              </p:cMediaNode>
            </p:audio>
            <p:audio>
              <p:cMediaNode vol="80000">
                <p:cTn id="44" fill="hold" display="0">
                  <p:stCondLst>
                    <p:cond delay="indefinite"/>
                  </p:stCondLst>
                  <p:endCondLst>
                    <p:cond evt="onStopAudio" delay="0">
                      <p:tgtEl>
                        <p:sldTgt/>
                      </p:tgtEl>
                    </p:cond>
                  </p:endCondLst>
                </p:cTn>
                <p:tgtEl>
                  <p:spTgt spid="11"/>
                </p:tgtEl>
              </p:cMediaNode>
            </p:audio>
            <p:audio>
              <p:cMediaNode vol="80000">
                <p:cTn id="45" fill="hold" display="0">
                  <p:stCondLst>
                    <p:cond delay="indefinite"/>
                  </p:stCondLst>
                  <p:endCondLst>
                    <p:cond evt="onStopAudio" delay="0">
                      <p:tgtEl>
                        <p:sldTgt/>
                      </p:tgtEl>
                    </p:cond>
                  </p:endCondLst>
                </p:cTn>
                <p:tgtEl>
                  <p:spTgt spid="12"/>
                </p:tgtEl>
              </p:cMediaNode>
            </p:audio>
            <p:audio>
              <p:cMediaNode vol="80000">
                <p:cTn id="46" fill="hold" display="0">
                  <p:stCondLst>
                    <p:cond delay="indefinite"/>
                  </p:stCondLst>
                  <p:endCondLst>
                    <p:cond evt="onStopAudio" delay="0">
                      <p:tgtEl>
                        <p:sldTgt/>
                      </p:tgtEl>
                    </p:cond>
                  </p:endCondLst>
                </p:cTn>
                <p:tgtEl>
                  <p:spTgt spid="13"/>
                </p:tgtEl>
              </p:cMediaNode>
            </p:audio>
            <p:audio>
              <p:cMediaNode vol="80000">
                <p:cTn id="4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600297-114C-46E3-B990-8C667E23FAFC}"/>
              </a:ext>
            </a:extLst>
          </p:cNvPr>
          <p:cNvSpPr txBox="1"/>
          <p:nvPr/>
        </p:nvSpPr>
        <p:spPr>
          <a:xfrm>
            <a:off x="7876674" y="272716"/>
            <a:ext cx="2566737" cy="400110"/>
          </a:xfrm>
          <a:prstGeom prst="rect">
            <a:avLst/>
          </a:prstGeom>
          <a:noFill/>
        </p:spPr>
        <p:txBody>
          <a:bodyPr wrap="square" rtlCol="0">
            <a:spAutoFit/>
          </a:bodyPr>
          <a:lstStyle/>
          <a:p>
            <a:r>
              <a:rPr lang="en-GB" sz="2000" spc="300" dirty="0"/>
              <a:t>CASE STUDY 2: </a:t>
            </a:r>
          </a:p>
        </p:txBody>
      </p:sp>
      <p:pic>
        <p:nvPicPr>
          <p:cNvPr id="10" name="slide 11.1">
            <a:hlinkClick r:id="" action="ppaction://media"/>
            <a:extLst>
              <a:ext uri="{FF2B5EF4-FFF2-40B4-BE49-F238E27FC236}">
                <a16:creationId xmlns:a16="http://schemas.microsoft.com/office/drawing/2014/main" id="{824ED140-15BC-4F74-833F-3DA10B2BC05D}"/>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785600" y="106713"/>
            <a:ext cx="406400" cy="406400"/>
          </a:xfrm>
          <a:prstGeom prst="rect">
            <a:avLst/>
          </a:prstGeom>
        </p:spPr>
      </p:pic>
      <p:pic>
        <p:nvPicPr>
          <p:cNvPr id="11" name="slide 11.2">
            <a:hlinkClick r:id="" action="ppaction://media"/>
            <a:extLst>
              <a:ext uri="{FF2B5EF4-FFF2-40B4-BE49-F238E27FC236}">
                <a16:creationId xmlns:a16="http://schemas.microsoft.com/office/drawing/2014/main" id="{2F7D9336-EAF0-4CCA-9E61-5B422C538482}"/>
              </a:ext>
            </a:extLst>
          </p:cNvPr>
          <p:cNvPicPr>
            <a:picLocks noChangeAspect="1"/>
          </p:cNvPicPr>
          <p:nvPr>
            <a:audioFile r:link="rId4"/>
            <p:extLst>
              <p:ext uri="{DAA4B4D4-6D71-4841-9C94-3DE7FCFB9230}">
                <p14:media xmlns:p14="http://schemas.microsoft.com/office/powerpoint/2010/main" r:embed="rId3"/>
              </p:ext>
            </p:extLst>
          </p:nvPr>
        </p:nvPicPr>
        <p:blipFill>
          <a:blip r:embed="rId13"/>
          <a:stretch>
            <a:fillRect/>
          </a:stretch>
        </p:blipFill>
        <p:spPr>
          <a:xfrm>
            <a:off x="11785600" y="513113"/>
            <a:ext cx="406400" cy="406400"/>
          </a:xfrm>
          <a:prstGeom prst="rect">
            <a:avLst/>
          </a:prstGeom>
        </p:spPr>
      </p:pic>
      <p:pic>
        <p:nvPicPr>
          <p:cNvPr id="12" name="slide 11.3">
            <a:hlinkClick r:id="" action="ppaction://media"/>
            <a:extLst>
              <a:ext uri="{FF2B5EF4-FFF2-40B4-BE49-F238E27FC236}">
                <a16:creationId xmlns:a16="http://schemas.microsoft.com/office/drawing/2014/main" id="{D65967B5-C6C3-4844-8407-405558DE1ADE}"/>
              </a:ext>
            </a:extLst>
          </p:cNvPr>
          <p:cNvPicPr>
            <a:picLocks noChangeAspect="1"/>
          </p:cNvPicPr>
          <p:nvPr>
            <a:audioFile r:link="rId6"/>
            <p:extLst>
              <p:ext uri="{DAA4B4D4-6D71-4841-9C94-3DE7FCFB9230}">
                <p14:media xmlns:p14="http://schemas.microsoft.com/office/powerpoint/2010/main" r:embed="rId5"/>
              </p:ext>
            </p:extLst>
          </p:nvPr>
        </p:nvPicPr>
        <p:blipFill>
          <a:blip r:embed="rId13"/>
          <a:stretch>
            <a:fillRect/>
          </a:stretch>
        </p:blipFill>
        <p:spPr>
          <a:xfrm>
            <a:off x="11785600" y="968722"/>
            <a:ext cx="406400" cy="406400"/>
          </a:xfrm>
          <a:prstGeom prst="rect">
            <a:avLst/>
          </a:prstGeom>
        </p:spPr>
      </p:pic>
      <p:pic>
        <p:nvPicPr>
          <p:cNvPr id="14" name="slide 11.5">
            <a:hlinkClick r:id="" action="ppaction://media"/>
            <a:extLst>
              <a:ext uri="{FF2B5EF4-FFF2-40B4-BE49-F238E27FC236}">
                <a16:creationId xmlns:a16="http://schemas.microsoft.com/office/drawing/2014/main" id="{30CDCF39-CE54-428A-80EC-E04FB00D70B6}"/>
              </a:ext>
            </a:extLst>
          </p:cNvPr>
          <p:cNvPicPr>
            <a:picLocks noChangeAspect="1"/>
          </p:cNvPicPr>
          <p:nvPr>
            <a:audioFile r:link="rId8"/>
            <p:extLst>
              <p:ext uri="{DAA4B4D4-6D71-4841-9C94-3DE7FCFB9230}">
                <p14:media xmlns:p14="http://schemas.microsoft.com/office/powerpoint/2010/main" r:embed="rId7"/>
              </p:ext>
            </p:extLst>
          </p:nvPr>
        </p:nvPicPr>
        <p:blipFill>
          <a:blip r:embed="rId13"/>
          <a:stretch>
            <a:fillRect/>
          </a:stretch>
        </p:blipFill>
        <p:spPr>
          <a:xfrm>
            <a:off x="11797553" y="1844134"/>
            <a:ext cx="406400" cy="406400"/>
          </a:xfrm>
          <a:prstGeom prst="rect">
            <a:avLst/>
          </a:prstGeom>
        </p:spPr>
      </p:pic>
      <p:pic>
        <p:nvPicPr>
          <p:cNvPr id="16" name="Picture 15">
            <a:extLst>
              <a:ext uri="{FF2B5EF4-FFF2-40B4-BE49-F238E27FC236}">
                <a16:creationId xmlns:a16="http://schemas.microsoft.com/office/drawing/2014/main" id="{F1A685AD-2C9E-4DD9-9D92-1DB292217799}"/>
              </a:ext>
            </a:extLst>
          </p:cNvPr>
          <p:cNvPicPr>
            <a:picLocks noChangeAspect="1"/>
          </p:cNvPicPr>
          <p:nvPr/>
        </p:nvPicPr>
        <p:blipFill>
          <a:blip r:embed="rId14"/>
          <a:stretch>
            <a:fillRect/>
          </a:stretch>
        </p:blipFill>
        <p:spPr>
          <a:xfrm>
            <a:off x="586440" y="465341"/>
            <a:ext cx="4659406" cy="3400107"/>
          </a:xfrm>
          <a:prstGeom prst="rect">
            <a:avLst/>
          </a:prstGeom>
        </p:spPr>
      </p:pic>
      <p:pic>
        <p:nvPicPr>
          <p:cNvPr id="18" name="Picture 17">
            <a:extLst>
              <a:ext uri="{FF2B5EF4-FFF2-40B4-BE49-F238E27FC236}">
                <a16:creationId xmlns:a16="http://schemas.microsoft.com/office/drawing/2014/main" id="{C1BC1975-9C07-4454-9748-CD6ABE080449}"/>
              </a:ext>
            </a:extLst>
          </p:cNvPr>
          <p:cNvPicPr>
            <a:picLocks noChangeAspect="1"/>
          </p:cNvPicPr>
          <p:nvPr/>
        </p:nvPicPr>
        <p:blipFill>
          <a:blip r:embed="rId15"/>
          <a:stretch>
            <a:fillRect/>
          </a:stretch>
        </p:blipFill>
        <p:spPr>
          <a:xfrm>
            <a:off x="6096000" y="884099"/>
            <a:ext cx="3740699" cy="608657"/>
          </a:xfrm>
          <a:prstGeom prst="rect">
            <a:avLst/>
          </a:prstGeom>
        </p:spPr>
      </p:pic>
      <p:pic>
        <p:nvPicPr>
          <p:cNvPr id="20" name="Picture 19">
            <a:extLst>
              <a:ext uri="{FF2B5EF4-FFF2-40B4-BE49-F238E27FC236}">
                <a16:creationId xmlns:a16="http://schemas.microsoft.com/office/drawing/2014/main" id="{74E47CDD-CB0D-4821-A103-E2F63EF3AD00}"/>
              </a:ext>
            </a:extLst>
          </p:cNvPr>
          <p:cNvPicPr>
            <a:picLocks noChangeAspect="1"/>
          </p:cNvPicPr>
          <p:nvPr/>
        </p:nvPicPr>
        <p:blipFill>
          <a:blip r:embed="rId16"/>
          <a:stretch>
            <a:fillRect/>
          </a:stretch>
        </p:blipFill>
        <p:spPr>
          <a:xfrm>
            <a:off x="6420086" y="1819982"/>
            <a:ext cx="5365514" cy="1670396"/>
          </a:xfrm>
          <a:prstGeom prst="rect">
            <a:avLst/>
          </a:prstGeom>
        </p:spPr>
      </p:pic>
      <p:pic>
        <p:nvPicPr>
          <p:cNvPr id="22" name="Picture 21">
            <a:extLst>
              <a:ext uri="{FF2B5EF4-FFF2-40B4-BE49-F238E27FC236}">
                <a16:creationId xmlns:a16="http://schemas.microsoft.com/office/drawing/2014/main" id="{DCAFE57C-8207-475F-9FD0-48A068498C39}"/>
              </a:ext>
            </a:extLst>
          </p:cNvPr>
          <p:cNvPicPr>
            <a:picLocks noChangeAspect="1"/>
          </p:cNvPicPr>
          <p:nvPr/>
        </p:nvPicPr>
        <p:blipFill>
          <a:blip r:embed="rId17"/>
          <a:stretch>
            <a:fillRect/>
          </a:stretch>
        </p:blipFill>
        <p:spPr>
          <a:xfrm>
            <a:off x="7633724" y="3949817"/>
            <a:ext cx="3980564" cy="2263707"/>
          </a:xfrm>
          <a:prstGeom prst="rect">
            <a:avLst/>
          </a:prstGeom>
        </p:spPr>
      </p:pic>
      <p:pic>
        <p:nvPicPr>
          <p:cNvPr id="24" name="Picture 23">
            <a:extLst>
              <a:ext uri="{FF2B5EF4-FFF2-40B4-BE49-F238E27FC236}">
                <a16:creationId xmlns:a16="http://schemas.microsoft.com/office/drawing/2014/main" id="{DCDB3A2E-F9A9-41C4-813E-F123A1C345AE}"/>
              </a:ext>
            </a:extLst>
          </p:cNvPr>
          <p:cNvPicPr>
            <a:picLocks noChangeAspect="1"/>
          </p:cNvPicPr>
          <p:nvPr/>
        </p:nvPicPr>
        <p:blipFill>
          <a:blip r:embed="rId18"/>
          <a:stretch>
            <a:fillRect/>
          </a:stretch>
        </p:blipFill>
        <p:spPr>
          <a:xfrm>
            <a:off x="358591" y="4441727"/>
            <a:ext cx="6587565" cy="1950932"/>
          </a:xfrm>
          <a:prstGeom prst="rect">
            <a:avLst/>
          </a:prstGeom>
        </p:spPr>
      </p:pic>
      <p:pic>
        <p:nvPicPr>
          <p:cNvPr id="25" name="slide 11.4.">
            <a:hlinkClick r:id="" action="ppaction://media"/>
            <a:extLst>
              <a:ext uri="{FF2B5EF4-FFF2-40B4-BE49-F238E27FC236}">
                <a16:creationId xmlns:a16="http://schemas.microsoft.com/office/drawing/2014/main" id="{B6BDB7D6-30A0-4C4C-9520-E281263F66DE}"/>
              </a:ext>
            </a:extLst>
          </p:cNvPr>
          <p:cNvPicPr>
            <a:picLocks noChangeAspect="1"/>
          </p:cNvPicPr>
          <p:nvPr>
            <a:audioFile r:link="rId10"/>
            <p:extLst>
              <p:ext uri="{DAA4B4D4-6D71-4841-9C94-3DE7FCFB9230}">
                <p14:media xmlns:p14="http://schemas.microsoft.com/office/powerpoint/2010/main" r:embed="rId9"/>
              </p:ext>
            </p:extLst>
          </p:nvPr>
        </p:nvPicPr>
        <p:blipFill>
          <a:blip r:embed="rId13"/>
          <a:stretch>
            <a:fillRect/>
          </a:stretch>
        </p:blipFill>
        <p:spPr>
          <a:xfrm>
            <a:off x="11797553" y="1388525"/>
            <a:ext cx="406400" cy="406400"/>
          </a:xfrm>
          <a:prstGeom prst="rect">
            <a:avLst/>
          </a:prstGeom>
        </p:spPr>
      </p:pic>
      <p:sp>
        <p:nvSpPr>
          <p:cNvPr id="26" name="TextBox 25">
            <a:extLst>
              <a:ext uri="{FF2B5EF4-FFF2-40B4-BE49-F238E27FC236}">
                <a16:creationId xmlns:a16="http://schemas.microsoft.com/office/drawing/2014/main" id="{8B052B42-D561-43E1-90F6-EEF8D4FEAED6}"/>
              </a:ext>
            </a:extLst>
          </p:cNvPr>
          <p:cNvSpPr txBox="1"/>
          <p:nvPr/>
        </p:nvSpPr>
        <p:spPr>
          <a:xfrm>
            <a:off x="7230056" y="6400618"/>
            <a:ext cx="4787900" cy="369332"/>
          </a:xfrm>
          <a:prstGeom prst="rect">
            <a:avLst/>
          </a:prstGeom>
          <a:noFill/>
        </p:spPr>
        <p:txBody>
          <a:bodyPr wrap="square" rtlCol="0">
            <a:spAutoFit/>
          </a:bodyPr>
          <a:lstStyle/>
          <a:p>
            <a:pPr algn="r"/>
            <a:r>
              <a:rPr lang="en-GB" dirty="0" err="1"/>
              <a:t>Sutar</a:t>
            </a:r>
            <a:r>
              <a:rPr lang="en-GB" dirty="0"/>
              <a:t> et al, 2015. </a:t>
            </a:r>
          </a:p>
        </p:txBody>
      </p:sp>
    </p:spTree>
    <p:extLst>
      <p:ext uri="{BB962C8B-B14F-4D97-AF65-F5344CB8AC3E}">
        <p14:creationId xmlns:p14="http://schemas.microsoft.com/office/powerpoint/2010/main" val="967494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6905" fill="hold"/>
                                        <p:tgtEl>
                                          <p:spTgt spid="10"/>
                                        </p:tgtEl>
                                      </p:cBhvr>
                                    </p:cmd>
                                  </p:childTnLst>
                                </p:cTn>
                              </p:par>
                              <p:par>
                                <p:cTn id="7" presetID="10" presetClass="entr" presetSubtype="0" fill="hold" nodeType="withEffect">
                                  <p:stCondLst>
                                    <p:cond delay="3000"/>
                                  </p:stCondLst>
                                  <p:childTnLst>
                                    <p:set>
                                      <p:cBhvr>
                                        <p:cTn id="8" dur="1" fill="hold">
                                          <p:stCondLst>
                                            <p:cond delay="0"/>
                                          </p:stCondLst>
                                        </p:cTn>
                                        <p:tgtEl>
                                          <p:spTgt spid="16"/>
                                        </p:tgtEl>
                                        <p:attrNameLst>
                                          <p:attrName>style.visibility</p:attrName>
                                        </p:attrNameLst>
                                      </p:cBhvr>
                                      <p:to>
                                        <p:strVal val="visible"/>
                                      </p:to>
                                    </p:set>
                                    <p:animEffect transition="in" filter="fade">
                                      <p:cBhvr>
                                        <p:cTn id="9" dur="500"/>
                                        <p:tgtEl>
                                          <p:spTgt spid="16"/>
                                        </p:tgtEl>
                                      </p:cBhvr>
                                    </p:animEffect>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5675" fill="hold"/>
                                        <p:tgtEl>
                                          <p:spTgt spid="11"/>
                                        </p:tgtEl>
                                      </p:cBhvr>
                                    </p:cmd>
                                  </p:childTnLst>
                                </p:cTn>
                              </p:par>
                              <p:par>
                                <p:cTn id="14" presetID="22" presetClass="entr" presetSubtype="4" fill="hold" nodeType="withEffect">
                                  <p:stCondLst>
                                    <p:cond delay="3000"/>
                                  </p:stCondLst>
                                  <p:childTnLst>
                                    <p:set>
                                      <p:cBhvr>
                                        <p:cTn id="15" dur="1" fill="hold">
                                          <p:stCondLst>
                                            <p:cond delay="0"/>
                                          </p:stCondLst>
                                        </p:cTn>
                                        <p:tgtEl>
                                          <p:spTgt spid="18"/>
                                        </p:tgtEl>
                                        <p:attrNameLst>
                                          <p:attrName>style.visibility</p:attrName>
                                        </p:attrNameLst>
                                      </p:cBhvr>
                                      <p:to>
                                        <p:strVal val="visible"/>
                                      </p:to>
                                    </p:set>
                                    <p:animEffect transition="in" filter="wipe(down)">
                                      <p:cBhvr>
                                        <p:cTn id="16" dur="500"/>
                                        <p:tgtEl>
                                          <p:spTgt spid="18"/>
                                        </p:tgtEl>
                                      </p:cBhvr>
                                    </p:animEffect>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28317" fill="hold"/>
                                        <p:tgtEl>
                                          <p:spTgt spid="12"/>
                                        </p:tgtEl>
                                      </p:cBhvr>
                                    </p:cmd>
                                  </p:childTnLst>
                                </p:cTn>
                              </p:par>
                              <p:par>
                                <p:cTn id="21" presetID="53" presetClass="entr" presetSubtype="16" fill="hold" nodeType="withEffect">
                                  <p:stCondLst>
                                    <p:cond delay="3000"/>
                                  </p:stCondLst>
                                  <p:childTnLst>
                                    <p:set>
                                      <p:cBhvr>
                                        <p:cTn id="22" dur="1" fill="hold">
                                          <p:stCondLst>
                                            <p:cond delay="0"/>
                                          </p:stCondLst>
                                        </p:cTn>
                                        <p:tgtEl>
                                          <p:spTgt spid="20"/>
                                        </p:tgtEl>
                                        <p:attrNameLst>
                                          <p:attrName>style.visibility</p:attrName>
                                        </p:attrNameLst>
                                      </p:cBhvr>
                                      <p:to>
                                        <p:strVal val="visible"/>
                                      </p:to>
                                    </p:set>
                                    <p:anim calcmode="lin" valueType="num">
                                      <p:cBhvr>
                                        <p:cTn id="23" dur="500" fill="hold"/>
                                        <p:tgtEl>
                                          <p:spTgt spid="20"/>
                                        </p:tgtEl>
                                        <p:attrNameLst>
                                          <p:attrName>ppt_w</p:attrName>
                                        </p:attrNameLst>
                                      </p:cBhvr>
                                      <p:tavLst>
                                        <p:tav tm="0">
                                          <p:val>
                                            <p:fltVal val="0"/>
                                          </p:val>
                                        </p:tav>
                                        <p:tav tm="100000">
                                          <p:val>
                                            <p:strVal val="#ppt_w"/>
                                          </p:val>
                                        </p:tav>
                                      </p:tavLst>
                                    </p:anim>
                                    <p:anim calcmode="lin" valueType="num">
                                      <p:cBhvr>
                                        <p:cTn id="24" dur="500" fill="hold"/>
                                        <p:tgtEl>
                                          <p:spTgt spid="20"/>
                                        </p:tgtEl>
                                        <p:attrNameLst>
                                          <p:attrName>ppt_h</p:attrName>
                                        </p:attrNameLst>
                                      </p:cBhvr>
                                      <p:tavLst>
                                        <p:tav tm="0">
                                          <p:val>
                                            <p:fltVal val="0"/>
                                          </p:val>
                                        </p:tav>
                                        <p:tav tm="100000">
                                          <p:val>
                                            <p:strVal val="#ppt_h"/>
                                          </p:val>
                                        </p:tav>
                                      </p:tavLst>
                                    </p:anim>
                                    <p:animEffect transition="in" filter="fade">
                                      <p:cBhvr>
                                        <p:cTn id="25" dur="500"/>
                                        <p:tgtEl>
                                          <p:spTgt spid="20"/>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mediacall" presetSubtype="0" fill="hold" nodeType="clickEffect">
                                  <p:stCondLst>
                                    <p:cond delay="0"/>
                                  </p:stCondLst>
                                  <p:childTnLst>
                                    <p:cmd type="call" cmd="playFrom(0.0)">
                                      <p:cBhvr>
                                        <p:cTn id="29" dur="22655" fill="hold"/>
                                        <p:tgtEl>
                                          <p:spTgt spid="25"/>
                                        </p:tgtEl>
                                      </p:cBhvr>
                                    </p:cmd>
                                  </p:childTnLst>
                                </p:cTn>
                              </p:par>
                              <p:par>
                                <p:cTn id="30" presetID="6" presetClass="entr" presetSubtype="16" fill="hold" nodeType="withEffect">
                                  <p:stCondLst>
                                    <p:cond delay="3000"/>
                                  </p:stCondLst>
                                  <p:childTnLst>
                                    <p:set>
                                      <p:cBhvr>
                                        <p:cTn id="31" dur="1" fill="hold">
                                          <p:stCondLst>
                                            <p:cond delay="0"/>
                                          </p:stCondLst>
                                        </p:cTn>
                                        <p:tgtEl>
                                          <p:spTgt spid="22"/>
                                        </p:tgtEl>
                                        <p:attrNameLst>
                                          <p:attrName>style.visibility</p:attrName>
                                        </p:attrNameLst>
                                      </p:cBhvr>
                                      <p:to>
                                        <p:strVal val="visible"/>
                                      </p:to>
                                    </p:set>
                                    <p:animEffect transition="in" filter="circle(in)">
                                      <p:cBhvr>
                                        <p:cTn id="32" dur="2000"/>
                                        <p:tgtEl>
                                          <p:spTgt spid="22"/>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127323" fill="hold"/>
                                        <p:tgtEl>
                                          <p:spTgt spid="14"/>
                                        </p:tgtEl>
                                      </p:cBhvr>
                                    </p:cmd>
                                  </p:childTnLst>
                                </p:cTn>
                              </p:par>
                              <p:par>
                                <p:cTn id="37" presetID="31" presetClass="entr" presetSubtype="0" fill="hold" nodeType="withEffect">
                                  <p:stCondLst>
                                    <p:cond delay="3000"/>
                                  </p:stCondLst>
                                  <p:childTnLst>
                                    <p:set>
                                      <p:cBhvr>
                                        <p:cTn id="38" dur="1" fill="hold">
                                          <p:stCondLst>
                                            <p:cond delay="0"/>
                                          </p:stCondLst>
                                        </p:cTn>
                                        <p:tgtEl>
                                          <p:spTgt spid="24"/>
                                        </p:tgtEl>
                                        <p:attrNameLst>
                                          <p:attrName>style.visibility</p:attrName>
                                        </p:attrNameLst>
                                      </p:cBhvr>
                                      <p:to>
                                        <p:strVal val="visible"/>
                                      </p:to>
                                    </p:set>
                                    <p:anim calcmode="lin" valueType="num">
                                      <p:cBhvr>
                                        <p:cTn id="39" dur="1000" fill="hold"/>
                                        <p:tgtEl>
                                          <p:spTgt spid="24"/>
                                        </p:tgtEl>
                                        <p:attrNameLst>
                                          <p:attrName>ppt_w</p:attrName>
                                        </p:attrNameLst>
                                      </p:cBhvr>
                                      <p:tavLst>
                                        <p:tav tm="0">
                                          <p:val>
                                            <p:fltVal val="0"/>
                                          </p:val>
                                        </p:tav>
                                        <p:tav tm="100000">
                                          <p:val>
                                            <p:strVal val="#ppt_w"/>
                                          </p:val>
                                        </p:tav>
                                      </p:tavLst>
                                    </p:anim>
                                    <p:anim calcmode="lin" valueType="num">
                                      <p:cBhvr>
                                        <p:cTn id="40" dur="1000" fill="hold"/>
                                        <p:tgtEl>
                                          <p:spTgt spid="24"/>
                                        </p:tgtEl>
                                        <p:attrNameLst>
                                          <p:attrName>ppt_h</p:attrName>
                                        </p:attrNameLst>
                                      </p:cBhvr>
                                      <p:tavLst>
                                        <p:tav tm="0">
                                          <p:val>
                                            <p:fltVal val="0"/>
                                          </p:val>
                                        </p:tav>
                                        <p:tav tm="100000">
                                          <p:val>
                                            <p:strVal val="#ppt_h"/>
                                          </p:val>
                                        </p:tav>
                                      </p:tavLst>
                                    </p:anim>
                                    <p:anim calcmode="lin" valueType="num">
                                      <p:cBhvr>
                                        <p:cTn id="41" dur="1000" fill="hold"/>
                                        <p:tgtEl>
                                          <p:spTgt spid="24"/>
                                        </p:tgtEl>
                                        <p:attrNameLst>
                                          <p:attrName>style.rotation</p:attrName>
                                        </p:attrNameLst>
                                      </p:cBhvr>
                                      <p:tavLst>
                                        <p:tav tm="0">
                                          <p:val>
                                            <p:fltVal val="90"/>
                                          </p:val>
                                        </p:tav>
                                        <p:tav tm="100000">
                                          <p:val>
                                            <p:fltVal val="0"/>
                                          </p:val>
                                        </p:tav>
                                      </p:tavLst>
                                    </p:anim>
                                    <p:animEffect transition="in" filter="fade">
                                      <p:cBhvr>
                                        <p:cTn id="42" dur="10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43" fill="hold" display="0">
                  <p:stCondLst>
                    <p:cond delay="indefinite"/>
                  </p:stCondLst>
                  <p:endCondLst>
                    <p:cond evt="onStopAudio" delay="0">
                      <p:tgtEl>
                        <p:sldTgt/>
                      </p:tgtEl>
                    </p:cond>
                  </p:endCondLst>
                </p:cTn>
                <p:tgtEl>
                  <p:spTgt spid="10"/>
                </p:tgtEl>
              </p:cMediaNode>
            </p:audio>
            <p:audio>
              <p:cMediaNode vol="80000">
                <p:cTn id="44" fill="hold" display="0">
                  <p:stCondLst>
                    <p:cond delay="indefinite"/>
                  </p:stCondLst>
                  <p:endCondLst>
                    <p:cond evt="onStopAudio" delay="0">
                      <p:tgtEl>
                        <p:sldTgt/>
                      </p:tgtEl>
                    </p:cond>
                  </p:endCondLst>
                </p:cTn>
                <p:tgtEl>
                  <p:spTgt spid="11"/>
                </p:tgtEl>
              </p:cMediaNode>
            </p:audio>
            <p:audio>
              <p:cMediaNode vol="80000">
                <p:cTn id="45" fill="hold" display="0">
                  <p:stCondLst>
                    <p:cond delay="indefinite"/>
                  </p:stCondLst>
                  <p:endCondLst>
                    <p:cond evt="onStopAudio" delay="0">
                      <p:tgtEl>
                        <p:sldTgt/>
                      </p:tgtEl>
                    </p:cond>
                  </p:endCondLst>
                </p:cTn>
                <p:tgtEl>
                  <p:spTgt spid="12"/>
                </p:tgtEl>
              </p:cMediaNode>
            </p:audio>
            <p:audio>
              <p:cMediaNode vol="80000">
                <p:cTn id="46" fill="hold" display="0">
                  <p:stCondLst>
                    <p:cond delay="indefinite"/>
                  </p:stCondLst>
                  <p:endCondLst>
                    <p:cond evt="onStopAudio" delay="0">
                      <p:tgtEl>
                        <p:sldTgt/>
                      </p:tgtEl>
                    </p:cond>
                  </p:endCondLst>
                </p:cTn>
                <p:tgtEl>
                  <p:spTgt spid="14"/>
                </p:tgtEl>
              </p:cMediaNode>
            </p:audio>
            <p:audio>
              <p:cMediaNode vol="80000">
                <p:cTn id="47" fill="hold" display="0">
                  <p:stCondLst>
                    <p:cond delay="indefinite"/>
                  </p:stCondLst>
                  <p:endCondLst>
                    <p:cond evt="onStopAudio" delay="0">
                      <p:tgtEl>
                        <p:sldTgt/>
                      </p:tgtEl>
                    </p:cond>
                  </p:endCondLst>
                </p:cTn>
                <p:tgtEl>
                  <p:spTgt spid="2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E9ADDB-73ED-4514-BFD6-2C30AEBF3061}"/>
              </a:ext>
            </a:extLst>
          </p:cNvPr>
          <p:cNvSpPr txBox="1"/>
          <p:nvPr/>
        </p:nvSpPr>
        <p:spPr>
          <a:xfrm>
            <a:off x="159895" y="693022"/>
            <a:ext cx="11872209" cy="5878532"/>
          </a:xfrm>
          <a:prstGeom prst="rect">
            <a:avLst/>
          </a:prstGeom>
          <a:noFill/>
        </p:spPr>
        <p:txBody>
          <a:bodyPr wrap="square" rtlCol="0">
            <a:spAutoFit/>
          </a:bodyPr>
          <a:lstStyle/>
          <a:p>
            <a:r>
              <a:rPr lang="en-GB" dirty="0"/>
              <a:t>References: </a:t>
            </a:r>
          </a:p>
          <a:p>
            <a:endParaRPr lang="en-GB" dirty="0"/>
          </a:p>
          <a:p>
            <a:r>
              <a:rPr lang="en-GB" sz="1700" dirty="0"/>
              <a:t>Beutel, M., </a:t>
            </a:r>
            <a:r>
              <a:rPr lang="en-GB" sz="1700" dirty="0" err="1"/>
              <a:t>Wiltink</a:t>
            </a:r>
            <a:r>
              <a:rPr lang="en-GB" sz="1700" dirty="0"/>
              <a:t>, J., </a:t>
            </a:r>
            <a:r>
              <a:rPr lang="en-GB" sz="1700" dirty="0" err="1"/>
              <a:t>Kerahrodi</a:t>
            </a:r>
            <a:r>
              <a:rPr lang="en-GB" sz="1700" dirty="0"/>
              <a:t>, J., </a:t>
            </a:r>
            <a:r>
              <a:rPr lang="en-GB" sz="1700" dirty="0" err="1"/>
              <a:t>Tibubos</a:t>
            </a:r>
            <a:r>
              <a:rPr lang="en-GB" sz="1700" dirty="0"/>
              <a:t>, A., </a:t>
            </a:r>
            <a:r>
              <a:rPr lang="en-GB" sz="1700" dirty="0" err="1"/>
              <a:t>Brähler</a:t>
            </a:r>
            <a:r>
              <a:rPr lang="en-GB" sz="1700" dirty="0"/>
              <a:t>, E., Schulz, A., Wild, P., </a:t>
            </a:r>
            <a:r>
              <a:rPr lang="en-GB" sz="1700" dirty="0" err="1"/>
              <a:t>Münzel</a:t>
            </a:r>
            <a:r>
              <a:rPr lang="en-GB" sz="1700" dirty="0"/>
              <a:t>, T., Lackner, K., König, J., Pfeiffer, N., Michal, M. and Henning, M. (2019). ‘Somatic symptom load in men and women from middle to high age in the Gutenberg Health Study - association with psychosocial and somatic factors.’ </a:t>
            </a:r>
            <a:r>
              <a:rPr lang="en-GB" sz="1700" i="1" dirty="0"/>
              <a:t>Scientific Reports</a:t>
            </a:r>
            <a:r>
              <a:rPr lang="en-GB" sz="1700" dirty="0"/>
              <a:t>. 9(4610).</a:t>
            </a:r>
          </a:p>
          <a:p>
            <a:endParaRPr lang="en-GB" sz="1700" dirty="0"/>
          </a:p>
          <a:p>
            <a:r>
              <a:rPr lang="en-GB" sz="1700" dirty="0"/>
              <a:t>Claassen-van Dessel, N., van der </a:t>
            </a:r>
            <a:r>
              <a:rPr lang="en-GB" sz="1700" dirty="0" err="1"/>
              <a:t>Wouden</a:t>
            </a:r>
            <a:r>
              <a:rPr lang="en-GB" sz="1700" dirty="0"/>
              <a:t>, J., Dekker, J. and van der Horst, H. (2016). ‘Clinical value of DSM IV and DSM 5 criteria for diagnosing the most prevalent somatoform disorders in patients with medically unexplained physical symptoms (MUPS).’ </a:t>
            </a:r>
            <a:r>
              <a:rPr lang="en-GB" sz="1700" i="1" dirty="0"/>
              <a:t>Journal of Psychosomatic Research.</a:t>
            </a:r>
          </a:p>
          <a:p>
            <a:r>
              <a:rPr lang="en-GB" sz="1700" dirty="0"/>
              <a:t>82, 4-10. </a:t>
            </a:r>
          </a:p>
          <a:p>
            <a:endParaRPr lang="en-GB" sz="1700" dirty="0"/>
          </a:p>
          <a:p>
            <a:r>
              <a:rPr lang="en-GB" sz="1700" dirty="0"/>
              <a:t>Dunphy, L., Penna, M. and EL-</a:t>
            </a:r>
            <a:r>
              <a:rPr lang="en-GB" sz="1700" dirty="0" err="1"/>
              <a:t>Kafsi</a:t>
            </a:r>
            <a:r>
              <a:rPr lang="en-GB" sz="1700" dirty="0"/>
              <a:t>, J. (2019). ‘Somatic symptom disorder: a diagnostic dilemma.’ </a:t>
            </a:r>
            <a:r>
              <a:rPr lang="en-GB" sz="1700" i="1" dirty="0"/>
              <a:t>BMJ Case Reports</a:t>
            </a:r>
            <a:r>
              <a:rPr lang="en-GB" sz="1700" dirty="0"/>
              <a:t>. 12(11). </a:t>
            </a:r>
          </a:p>
          <a:p>
            <a:endParaRPr lang="en-GB" sz="1700" dirty="0"/>
          </a:p>
          <a:p>
            <a:r>
              <a:rPr lang="en-GB" sz="1700" dirty="0"/>
              <a:t>Edwards, T., Stern, A., Clarke, D., </a:t>
            </a:r>
            <a:r>
              <a:rPr lang="en-GB" sz="1700" dirty="0" err="1"/>
              <a:t>Ivbijaro</a:t>
            </a:r>
            <a:r>
              <a:rPr lang="en-GB" sz="1700" dirty="0"/>
              <a:t>, G. and </a:t>
            </a:r>
            <a:r>
              <a:rPr lang="en-GB" sz="1700" dirty="0" err="1"/>
              <a:t>Kasney</a:t>
            </a:r>
            <a:r>
              <a:rPr lang="en-GB" sz="1700" dirty="0"/>
              <a:t>, L. (2010). ‘The treatment of patients with medically unexplained symptoms in primary care: a review of the literature.’ </a:t>
            </a:r>
            <a:r>
              <a:rPr lang="en-GB" sz="1700" i="1" dirty="0"/>
              <a:t>Mental health in family medicine.</a:t>
            </a:r>
            <a:r>
              <a:rPr lang="en-GB" sz="1700" dirty="0"/>
              <a:t> 7(4), 209–221.</a:t>
            </a:r>
          </a:p>
          <a:p>
            <a:endParaRPr lang="en-GB" sz="1700" dirty="0"/>
          </a:p>
          <a:p>
            <a:r>
              <a:rPr lang="en-GB" sz="1700" dirty="0"/>
              <a:t>Henderson, R. (2017). Somatic Symptom Disorder</a:t>
            </a:r>
            <a:r>
              <a:rPr lang="en-GB" sz="1700" i="1" dirty="0"/>
              <a:t>. Patient: Mental Health (Psychiatry</a:t>
            </a:r>
            <a:r>
              <a:rPr lang="en-GB" sz="1700" dirty="0"/>
              <a:t>). Available from: https://patient.info/doctor/somatic-symptom-disorder [Accessed on 06 April 2021].</a:t>
            </a:r>
          </a:p>
          <a:p>
            <a:endParaRPr lang="en-GB" sz="1700" dirty="0"/>
          </a:p>
        </p:txBody>
      </p:sp>
    </p:spTree>
    <p:extLst>
      <p:ext uri="{BB962C8B-B14F-4D97-AF65-F5344CB8AC3E}">
        <p14:creationId xmlns:p14="http://schemas.microsoft.com/office/powerpoint/2010/main" val="7840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9F78F0-B61C-4911-8B9A-01251784778B}"/>
              </a:ext>
            </a:extLst>
          </p:cNvPr>
          <p:cNvSpPr txBox="1"/>
          <p:nvPr/>
        </p:nvSpPr>
        <p:spPr>
          <a:xfrm>
            <a:off x="184484" y="1279356"/>
            <a:ext cx="11823031" cy="5062924"/>
          </a:xfrm>
          <a:prstGeom prst="rect">
            <a:avLst/>
          </a:prstGeom>
          <a:noFill/>
        </p:spPr>
        <p:txBody>
          <a:bodyPr wrap="square">
            <a:spAutoFit/>
          </a:bodyPr>
          <a:lstStyle/>
          <a:p>
            <a:r>
              <a:rPr lang="en-GB" sz="1700" dirty="0"/>
              <a:t>Hinz, A., Ernst, J., </a:t>
            </a:r>
            <a:r>
              <a:rPr lang="en-GB" sz="1700" dirty="0" err="1"/>
              <a:t>Glaesmer</a:t>
            </a:r>
            <a:r>
              <a:rPr lang="en-GB" sz="1700" dirty="0"/>
              <a:t>, H., </a:t>
            </a:r>
            <a:r>
              <a:rPr lang="en-GB" sz="1700" dirty="0" err="1"/>
              <a:t>Brähler</a:t>
            </a:r>
            <a:r>
              <a:rPr lang="en-GB" sz="1700" dirty="0"/>
              <a:t>, E., Rauscher, F., </a:t>
            </a:r>
            <a:r>
              <a:rPr lang="en-GB" sz="1700" dirty="0" err="1"/>
              <a:t>Petrowski</a:t>
            </a:r>
            <a:r>
              <a:rPr lang="en-GB" sz="1700" dirty="0"/>
              <a:t>, K. and </a:t>
            </a:r>
            <a:r>
              <a:rPr lang="en-GB" sz="1700" dirty="0" err="1"/>
              <a:t>Kocalevent</a:t>
            </a:r>
            <a:r>
              <a:rPr lang="en-GB" sz="1700" dirty="0"/>
              <a:t>, R. (2017). ‘Frequency of somatic symptoms in the general population: Normative values for the Patient Health Questionnaire-15 (PHQ-15).’ </a:t>
            </a:r>
            <a:r>
              <a:rPr lang="en-GB" sz="1700" i="1" dirty="0"/>
              <a:t>Journal of Psychosomatic Research</a:t>
            </a:r>
            <a:r>
              <a:rPr lang="en-GB" sz="1700" dirty="0"/>
              <a:t>. 96, 27-31. </a:t>
            </a:r>
          </a:p>
          <a:p>
            <a:endParaRPr lang="en-GB" sz="1700" dirty="0"/>
          </a:p>
          <a:p>
            <a:r>
              <a:rPr lang="en-GB" sz="1700" dirty="0"/>
              <a:t>Hüsing, P. and Toussaint, A. (2018). ‘Comparing the diagnostic concepts of ICD-10 somatoform disorders and DSM-5 somatic symptom disorders in patients from a psychosomatic outpatient clinic.’ </a:t>
            </a:r>
            <a:r>
              <a:rPr lang="en-GB" sz="1700" i="1" dirty="0"/>
              <a:t>Journal of Psychosomatic Research</a:t>
            </a:r>
            <a:r>
              <a:rPr lang="en-GB" sz="1700" dirty="0"/>
              <a:t>. 113, 74-80. </a:t>
            </a:r>
          </a:p>
          <a:p>
            <a:endParaRPr lang="en-GB" sz="1700" dirty="0"/>
          </a:p>
          <a:p>
            <a:r>
              <a:rPr lang="en-GB" sz="1700" dirty="0"/>
              <a:t>Kleinstäuber,  M., </a:t>
            </a:r>
            <a:r>
              <a:rPr lang="en-GB" sz="1700" dirty="0" err="1"/>
              <a:t>Witthöft</a:t>
            </a:r>
            <a:r>
              <a:rPr lang="en-GB" sz="1700" dirty="0"/>
              <a:t>,  M., </a:t>
            </a:r>
            <a:r>
              <a:rPr lang="en-GB" sz="1700" dirty="0" err="1"/>
              <a:t>Steffanowski</a:t>
            </a:r>
            <a:r>
              <a:rPr lang="en-GB" sz="1700" dirty="0"/>
              <a:t>,  A., van </a:t>
            </a:r>
            <a:r>
              <a:rPr lang="en-GB" sz="1700" dirty="0" err="1"/>
              <a:t>Marwijk</a:t>
            </a:r>
            <a:r>
              <a:rPr lang="en-GB" sz="1700" dirty="0"/>
              <a:t>,  H., Hiller,  W. and Lambert,  M. (2014). Pharmacological interventions for somatoform disorders in adults. Cochrane Database of Systematic Reviews, Issue 11. CD010628.</a:t>
            </a:r>
          </a:p>
          <a:p>
            <a:endParaRPr lang="en-GB" sz="1700" dirty="0"/>
          </a:p>
          <a:p>
            <a:r>
              <a:rPr lang="en-GB" sz="1700" dirty="0" err="1"/>
              <a:t>Morriss</a:t>
            </a:r>
            <a:r>
              <a:rPr lang="en-GB" sz="1700" dirty="0"/>
              <a:t>, R., Patel, S., </a:t>
            </a:r>
            <a:r>
              <a:rPr lang="en-GB" sz="1700" dirty="0" err="1"/>
              <a:t>Malins</a:t>
            </a:r>
            <a:r>
              <a:rPr lang="en-GB" sz="1700" dirty="0"/>
              <a:t>, S., Guo, B., </a:t>
            </a:r>
            <a:r>
              <a:rPr lang="en-GB" sz="1700" dirty="0" err="1"/>
              <a:t>Higton</a:t>
            </a:r>
            <a:r>
              <a:rPr lang="en-GB" sz="1700" dirty="0"/>
              <a:t>, F., James, M., Wu, M., Brown, P., Boycott, N., Kaylor-Hughes, C., Morris, M., Rowley, E., Simpson, J., Smart, D., </a:t>
            </a:r>
            <a:r>
              <a:rPr lang="en-GB" sz="1700" dirty="0" err="1"/>
              <a:t>Stubley</a:t>
            </a:r>
            <a:r>
              <a:rPr lang="en-GB" sz="1700" dirty="0"/>
              <a:t>, M., Kai, J. and </a:t>
            </a:r>
            <a:r>
              <a:rPr lang="en-GB" sz="1700" dirty="0" err="1"/>
              <a:t>Tyrer</a:t>
            </a:r>
            <a:r>
              <a:rPr lang="en-GB" sz="1700" dirty="0"/>
              <a:t>, H. (2019). ‘Clinical and economic outcomes of remotely delivered cognitive behaviour therapy versus treatment as usual for repeat unscheduled care users with severe health anxiety: a multicentre randomised controlled trial.’ </a:t>
            </a:r>
            <a:r>
              <a:rPr lang="en-GB" sz="1700" i="1" dirty="0"/>
              <a:t>BMC medicine</a:t>
            </a:r>
            <a:r>
              <a:rPr lang="en-GB" sz="1700" dirty="0"/>
              <a:t>, 17(1), 16.</a:t>
            </a:r>
          </a:p>
          <a:p>
            <a:endParaRPr lang="en-GB" sz="1700" dirty="0"/>
          </a:p>
          <a:p>
            <a:r>
              <a:rPr lang="en-GB" sz="1700" dirty="0"/>
              <a:t>Murray, A., Toussaint, A., Althaus, A. and </a:t>
            </a:r>
            <a:r>
              <a:rPr lang="en-GB" sz="1700" dirty="0" err="1"/>
              <a:t>Löwe</a:t>
            </a:r>
            <a:r>
              <a:rPr lang="en-GB" sz="1700" dirty="0"/>
              <a:t>, B. (2013). ‘Barriers to the diagnosis of somatoform disorders in primary care: protocol for a systematic review of the current status.’ </a:t>
            </a:r>
            <a:r>
              <a:rPr lang="en-GB" sz="1700" i="1" dirty="0"/>
              <a:t>Systematic reviews</a:t>
            </a:r>
            <a:r>
              <a:rPr lang="en-GB" sz="1700" dirty="0"/>
              <a:t>, 2, 99. </a:t>
            </a:r>
          </a:p>
        </p:txBody>
      </p:sp>
    </p:spTree>
    <p:extLst>
      <p:ext uri="{BB962C8B-B14F-4D97-AF65-F5344CB8AC3E}">
        <p14:creationId xmlns:p14="http://schemas.microsoft.com/office/powerpoint/2010/main" val="4268193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B35AB8D-0D3C-4EB0-9703-26FE80CEA22E}"/>
              </a:ext>
            </a:extLst>
          </p:cNvPr>
          <p:cNvSpPr txBox="1"/>
          <p:nvPr/>
        </p:nvSpPr>
        <p:spPr>
          <a:xfrm>
            <a:off x="176463" y="1274425"/>
            <a:ext cx="11839074" cy="5062924"/>
          </a:xfrm>
          <a:prstGeom prst="rect">
            <a:avLst/>
          </a:prstGeom>
          <a:noFill/>
        </p:spPr>
        <p:txBody>
          <a:bodyPr wrap="square" rtlCol="0">
            <a:spAutoFit/>
          </a:bodyPr>
          <a:lstStyle/>
          <a:p>
            <a:r>
              <a:rPr lang="en-GB" sz="1700" dirty="0"/>
              <a:t>Murray, A., Toussaint, A., Althaus, A. and </a:t>
            </a:r>
            <a:r>
              <a:rPr lang="en-GB" sz="1700" dirty="0" err="1"/>
              <a:t>Löwe</a:t>
            </a:r>
            <a:r>
              <a:rPr lang="en-GB" sz="1700" dirty="0"/>
              <a:t>, B. (2016). ‘The challenge of diagnosing non-specific, functional, and somatoform disorders: a systematic review of barriers to diagnosis in primary care.’ </a:t>
            </a:r>
            <a:r>
              <a:rPr lang="en-GB" sz="1700" i="1" dirty="0"/>
              <a:t>Journal of Psychosomatic Research</a:t>
            </a:r>
            <a:r>
              <a:rPr lang="en-GB" sz="1700" dirty="0"/>
              <a:t>. 80, 1-10. </a:t>
            </a:r>
          </a:p>
          <a:p>
            <a:endParaRPr lang="en-GB" sz="1700" dirty="0"/>
          </a:p>
          <a:p>
            <a:r>
              <a:rPr lang="en-GB" sz="1700" dirty="0"/>
              <a:t>Okur Güney, Z., </a:t>
            </a:r>
            <a:r>
              <a:rPr lang="en-GB" sz="1700" dirty="0" err="1"/>
              <a:t>Sattel</a:t>
            </a:r>
            <a:r>
              <a:rPr lang="en-GB" sz="1700" dirty="0"/>
              <a:t>, H., </a:t>
            </a:r>
            <a:r>
              <a:rPr lang="en-GB" sz="1700" dirty="0" err="1"/>
              <a:t>Witthöft</a:t>
            </a:r>
            <a:r>
              <a:rPr lang="en-GB" sz="1700" dirty="0"/>
              <a:t>, M. and Henningsen, P. (2019). ‘Emotion regulation in patients with somatic symptom and related disorders: A systematic review.’ </a:t>
            </a:r>
            <a:r>
              <a:rPr lang="en-GB" sz="1700" i="1" dirty="0" err="1"/>
              <a:t>PloS</a:t>
            </a:r>
            <a:r>
              <a:rPr lang="en-GB" sz="1700" i="1" dirty="0"/>
              <a:t> one</a:t>
            </a:r>
            <a:r>
              <a:rPr lang="en-GB" sz="1700" dirty="0"/>
              <a:t>, 14(6), e0217277. </a:t>
            </a:r>
          </a:p>
          <a:p>
            <a:endParaRPr lang="en-GB" sz="1700" dirty="0"/>
          </a:p>
          <a:p>
            <a:r>
              <a:rPr lang="en-GB" sz="1700" dirty="0"/>
              <a:t>Paper Masters (2021). Somatization Disorder. Available from: https://www.papermasters.com/somatization-disorder.html [Accessed on 14 April 2021].</a:t>
            </a:r>
          </a:p>
          <a:p>
            <a:endParaRPr lang="en-GB" sz="1700" dirty="0"/>
          </a:p>
          <a:p>
            <a:r>
              <a:rPr lang="en-GB" sz="1700" dirty="0"/>
              <a:t>Rief, W and Martin, A. (2014). ‘How to use the new DSM-5 somatic symptom disorder diagnosis in research and practice: a critical evaluation and a proposal for modifications.’ </a:t>
            </a:r>
            <a:r>
              <a:rPr lang="en-GB" sz="1700" i="1" dirty="0"/>
              <a:t>Annual Review of Clinical Psychology</a:t>
            </a:r>
            <a:r>
              <a:rPr lang="en-GB" sz="1700" dirty="0"/>
              <a:t>. 10, 339-367.  </a:t>
            </a:r>
          </a:p>
          <a:p>
            <a:endParaRPr lang="en-GB" sz="1700" dirty="0"/>
          </a:p>
          <a:p>
            <a:r>
              <a:rPr lang="en-GB" sz="1700" dirty="0"/>
              <a:t>Rief, W., </a:t>
            </a:r>
            <a:r>
              <a:rPr lang="en-GB" sz="1700" dirty="0" err="1"/>
              <a:t>Mewes</a:t>
            </a:r>
            <a:r>
              <a:rPr lang="en-GB" sz="1700" dirty="0"/>
              <a:t>, R., Martin, A., </a:t>
            </a:r>
            <a:r>
              <a:rPr lang="en-GB" sz="1700" dirty="0" err="1"/>
              <a:t>Glaesmer</a:t>
            </a:r>
            <a:r>
              <a:rPr lang="en-GB" sz="1700" dirty="0"/>
              <a:t>, H. and Brahler, E. (2011). ‘Evaluating new proposals for the psychiatric classification of patients with multiple somatic symptoms.’ </a:t>
            </a:r>
            <a:r>
              <a:rPr lang="en-GB" sz="1700" i="1" dirty="0"/>
              <a:t>Psychosomatic Medicine</a:t>
            </a:r>
            <a:r>
              <a:rPr lang="en-GB" sz="1700" dirty="0"/>
              <a:t>. 73(9), 760-768. </a:t>
            </a:r>
          </a:p>
          <a:p>
            <a:endParaRPr lang="en-GB" sz="1700" dirty="0"/>
          </a:p>
          <a:p>
            <a:r>
              <a:rPr lang="en-GB" sz="1700" dirty="0"/>
              <a:t>Rosic, T., Kalra, S. and Samaan, Z. (2016). ‘Somatic symptom disorder, a new DSM-5 diagnosis of an old clinical challenge.’ </a:t>
            </a:r>
            <a:r>
              <a:rPr lang="en-GB" sz="1700" i="1" dirty="0"/>
              <a:t>BMJ case reports</a:t>
            </a:r>
            <a:r>
              <a:rPr lang="en-GB" sz="1700" dirty="0"/>
              <a:t>. bcr2015212553. </a:t>
            </a:r>
          </a:p>
        </p:txBody>
      </p:sp>
    </p:spTree>
    <p:extLst>
      <p:ext uri="{BB962C8B-B14F-4D97-AF65-F5344CB8AC3E}">
        <p14:creationId xmlns:p14="http://schemas.microsoft.com/office/powerpoint/2010/main" val="3085057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B674DC-9841-4D82-954D-578A25AD3872}"/>
              </a:ext>
            </a:extLst>
          </p:cNvPr>
          <p:cNvSpPr txBox="1"/>
          <p:nvPr/>
        </p:nvSpPr>
        <p:spPr>
          <a:xfrm>
            <a:off x="260350" y="1255742"/>
            <a:ext cx="11645900" cy="4524315"/>
          </a:xfrm>
          <a:prstGeom prst="rect">
            <a:avLst/>
          </a:prstGeom>
          <a:noFill/>
        </p:spPr>
        <p:txBody>
          <a:bodyPr wrap="square" rtlCol="0">
            <a:spAutoFit/>
          </a:bodyPr>
          <a:lstStyle/>
          <a:p>
            <a:r>
              <a:rPr lang="en-GB" dirty="0" err="1"/>
              <a:t>Sutar</a:t>
            </a:r>
            <a:r>
              <a:rPr lang="en-GB" dirty="0"/>
              <a:t>, R., Desai, G., </a:t>
            </a:r>
            <a:r>
              <a:rPr lang="en-GB" dirty="0" err="1"/>
              <a:t>Varambally</a:t>
            </a:r>
            <a:r>
              <a:rPr lang="en-GB" dirty="0"/>
              <a:t>, S. and Gangadhar, B. (2015). ‘Yoga therapy, a novel treatment option for somatoform disorders: a case study.’ </a:t>
            </a:r>
            <a:r>
              <a:rPr lang="en-GB" i="1" dirty="0"/>
              <a:t>International Journal Of Public Mental Health And Neurosciences</a:t>
            </a:r>
            <a:r>
              <a:rPr lang="en-GB" dirty="0"/>
              <a:t>. 2(1), 7-9. </a:t>
            </a:r>
          </a:p>
          <a:p>
            <a:endParaRPr lang="en-GB" dirty="0"/>
          </a:p>
          <a:p>
            <a:r>
              <a:rPr lang="en-GB" dirty="0"/>
              <a:t>van Dessel, N., den </a:t>
            </a:r>
            <a:r>
              <a:rPr lang="en-GB" dirty="0" err="1"/>
              <a:t>Boeft</a:t>
            </a:r>
            <a:r>
              <a:rPr lang="en-GB" dirty="0"/>
              <a:t>, M., van der </a:t>
            </a:r>
            <a:r>
              <a:rPr lang="en-GB" dirty="0" err="1"/>
              <a:t>Wouden</a:t>
            </a:r>
            <a:r>
              <a:rPr lang="en-GB" dirty="0"/>
              <a:t>, J., Kleinstäuber, M., Leone, S., </a:t>
            </a:r>
            <a:r>
              <a:rPr lang="en-GB" dirty="0" err="1"/>
              <a:t>Terluin</a:t>
            </a:r>
            <a:r>
              <a:rPr lang="en-GB" dirty="0"/>
              <a:t>, B., </a:t>
            </a:r>
            <a:r>
              <a:rPr lang="en-GB" dirty="0" err="1"/>
              <a:t>Numans</a:t>
            </a:r>
            <a:r>
              <a:rPr lang="en-GB" dirty="0"/>
              <a:t>, M., van der Horst, H. and van </a:t>
            </a:r>
            <a:r>
              <a:rPr lang="en-GB" dirty="0" err="1"/>
              <a:t>Marwijk</a:t>
            </a:r>
            <a:r>
              <a:rPr lang="en-GB" dirty="0"/>
              <a:t>, H. (2014). Non‐pharmacological interventions for somatoform disorders and medically unexplained physical symptoms (MUPS) in adults. Cochrane Database of Systematic Reviews, Issue 11. CD011142.</a:t>
            </a:r>
          </a:p>
          <a:p>
            <a:endParaRPr lang="en-GB" dirty="0"/>
          </a:p>
          <a:p>
            <a:r>
              <a:rPr lang="en-GB" dirty="0"/>
              <a:t>Wittchen, H., Jacobi, F., Rehm, J., Gustavsson, A., </a:t>
            </a:r>
            <a:r>
              <a:rPr lang="en-GB" dirty="0" err="1"/>
              <a:t>Svensson</a:t>
            </a:r>
            <a:r>
              <a:rPr lang="en-GB" dirty="0"/>
              <a:t>, M., Jonsson, B., Olesen, J., </a:t>
            </a:r>
            <a:r>
              <a:rPr lang="en-GB" dirty="0" err="1"/>
              <a:t>Allgulander</a:t>
            </a:r>
            <a:r>
              <a:rPr lang="en-GB" dirty="0"/>
              <a:t>, C., Alonso, J., </a:t>
            </a:r>
            <a:r>
              <a:rPr lang="en-GB" dirty="0" err="1"/>
              <a:t>Faravelli</a:t>
            </a:r>
            <a:r>
              <a:rPr lang="en-GB" dirty="0"/>
              <a:t>, C., </a:t>
            </a:r>
            <a:r>
              <a:rPr lang="en-GB" dirty="0" err="1"/>
              <a:t>Fratiglioni</a:t>
            </a:r>
            <a:r>
              <a:rPr lang="en-GB" dirty="0"/>
              <a:t>, L., </a:t>
            </a:r>
            <a:r>
              <a:rPr lang="en-GB" dirty="0" err="1"/>
              <a:t>Jennum</a:t>
            </a:r>
            <a:r>
              <a:rPr lang="en-GB" dirty="0"/>
              <a:t>, P., </a:t>
            </a:r>
            <a:r>
              <a:rPr lang="en-GB" dirty="0" err="1"/>
              <a:t>Lieb</a:t>
            </a:r>
            <a:r>
              <a:rPr lang="en-GB" dirty="0"/>
              <a:t>, R., </a:t>
            </a:r>
            <a:r>
              <a:rPr lang="en-GB" dirty="0" err="1"/>
              <a:t>Maercker</a:t>
            </a:r>
            <a:r>
              <a:rPr lang="en-GB" dirty="0"/>
              <a:t>, A., van </a:t>
            </a:r>
            <a:r>
              <a:rPr lang="en-GB" dirty="0" err="1"/>
              <a:t>Os</a:t>
            </a:r>
            <a:r>
              <a:rPr lang="en-GB" dirty="0"/>
              <a:t>, J., </a:t>
            </a:r>
            <a:r>
              <a:rPr lang="en-GB" dirty="0" err="1"/>
              <a:t>Preisig</a:t>
            </a:r>
            <a:r>
              <a:rPr lang="en-GB" dirty="0"/>
              <a:t>, M., Salvador-</a:t>
            </a:r>
            <a:r>
              <a:rPr lang="en-GB" dirty="0" err="1"/>
              <a:t>Carulla</a:t>
            </a:r>
            <a:r>
              <a:rPr lang="en-GB" dirty="0"/>
              <a:t>, L., Simon, R. and </a:t>
            </a:r>
            <a:r>
              <a:rPr lang="en-GB" dirty="0" err="1"/>
              <a:t>Steinhausen</a:t>
            </a:r>
            <a:r>
              <a:rPr lang="en-GB" dirty="0"/>
              <a:t>, H. (2011). ‘The size and burden of mental disorders and other disorders of the brain in Europe.’ </a:t>
            </a:r>
            <a:r>
              <a:rPr lang="en-GB" i="1" dirty="0"/>
              <a:t>European Neuropsychopharmacology</a:t>
            </a:r>
            <a:r>
              <a:rPr lang="en-GB" dirty="0"/>
              <a:t>. 21(9), 655–679.</a:t>
            </a:r>
          </a:p>
          <a:p>
            <a:endParaRPr lang="en-GB" dirty="0"/>
          </a:p>
          <a:p>
            <a:r>
              <a:rPr lang="en-GB" dirty="0"/>
              <a:t>World Health Organization (1992). </a:t>
            </a:r>
            <a:r>
              <a:rPr lang="en-GB" i="1" dirty="0"/>
              <a:t>ICD-10: The ICD-10 Classification of Mental and Behavioural Disorders: Clinical Descriptions and Diagnostic Guidelines.</a:t>
            </a:r>
            <a:r>
              <a:rPr lang="en-GB" dirty="0"/>
              <a:t> Geneva: World Health Organization. </a:t>
            </a:r>
          </a:p>
        </p:txBody>
      </p:sp>
    </p:spTree>
    <p:extLst>
      <p:ext uri="{BB962C8B-B14F-4D97-AF65-F5344CB8AC3E}">
        <p14:creationId xmlns:p14="http://schemas.microsoft.com/office/powerpoint/2010/main" val="122256743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Vapor Trail</Template>
  <TotalTime>12989</TotalTime>
  <Words>3574</Words>
  <Application>Microsoft Office PowerPoint</Application>
  <PresentationFormat>Widescreen</PresentationFormat>
  <Paragraphs>147</Paragraphs>
  <Slides>15</Slides>
  <Notes>12</Notes>
  <HiddenSlides>0</HiddenSlides>
  <MMClips>23</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-apple-system</vt:lpstr>
      <vt:lpstr>Arial</vt:lpstr>
      <vt:lpstr>Calibri</vt:lpstr>
      <vt:lpstr>Century Gothic</vt:lpstr>
      <vt:lpstr>Lato</vt:lpstr>
      <vt:lpstr>NexusSerif</vt:lpstr>
      <vt:lpstr>Source Sans Pro</vt:lpstr>
      <vt:lpstr>Times New Roman</vt:lpstr>
      <vt:lpstr>Vapor Trail</vt:lpstr>
      <vt:lpstr>Somatic Symptom Disorder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kasia adamczyk-rees</dc:creator>
  <cp:lastModifiedBy>kasia adamczyk-rees</cp:lastModifiedBy>
  <cp:revision>191</cp:revision>
  <dcterms:created xsi:type="dcterms:W3CDTF">2021-04-14T09:31:07Z</dcterms:created>
  <dcterms:modified xsi:type="dcterms:W3CDTF">2021-04-23T14:41:43Z</dcterms:modified>
</cp:coreProperties>
</file>