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  <p:sldMasterId id="2147483771" r:id="rId2"/>
  </p:sldMasterIdLst>
  <p:notesMasterIdLst>
    <p:notesMasterId r:id="rId35"/>
  </p:notesMasterIdLst>
  <p:sldIdLst>
    <p:sldId id="323" r:id="rId3"/>
    <p:sldId id="305" r:id="rId4"/>
    <p:sldId id="307" r:id="rId5"/>
    <p:sldId id="336" r:id="rId6"/>
    <p:sldId id="338" r:id="rId7"/>
    <p:sldId id="345" r:id="rId8"/>
    <p:sldId id="308" r:id="rId9"/>
    <p:sldId id="344" r:id="rId10"/>
    <p:sldId id="342" r:id="rId11"/>
    <p:sldId id="335" r:id="rId12"/>
    <p:sldId id="339" r:id="rId13"/>
    <p:sldId id="309" r:id="rId14"/>
    <p:sldId id="312" r:id="rId15"/>
    <p:sldId id="318" r:id="rId16"/>
    <p:sldId id="340" r:id="rId17"/>
    <p:sldId id="341" r:id="rId18"/>
    <p:sldId id="347" r:id="rId19"/>
    <p:sldId id="346" r:id="rId20"/>
    <p:sldId id="331" r:id="rId21"/>
    <p:sldId id="348" r:id="rId22"/>
    <p:sldId id="349" r:id="rId23"/>
    <p:sldId id="350" r:id="rId24"/>
    <p:sldId id="351" r:id="rId25"/>
    <p:sldId id="352" r:id="rId26"/>
    <p:sldId id="353" r:id="rId27"/>
    <p:sldId id="354" r:id="rId28"/>
    <p:sldId id="355" r:id="rId29"/>
    <p:sldId id="356" r:id="rId30"/>
    <p:sldId id="359" r:id="rId31"/>
    <p:sldId id="358" r:id="rId32"/>
    <p:sldId id="320" r:id="rId33"/>
    <p:sldId id="343" r:id="rId3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66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45" autoAdjust="0"/>
    <p:restoredTop sz="68393" autoAdjust="0"/>
  </p:normalViewPr>
  <p:slideViewPr>
    <p:cSldViewPr>
      <p:cViewPr varScale="1">
        <p:scale>
          <a:sx n="62" d="100"/>
          <a:sy n="62" d="100"/>
        </p:scale>
        <p:origin x="1680" y="2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8794063-007F-477B-B59F-F69C6EBD1F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12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3793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64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0463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8169EF2-9488-4B9D-9751-BB1092351DFF}" type="slidenum">
              <a:rPr lang="en-GB" altLang="en-US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6948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3EB1B44-A1CA-4F55-B758-EC7B367A4769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5563655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8169EF2-9488-4B9D-9751-BB1092351DFF}" type="slidenum">
              <a:rPr lang="en-GB" altLang="en-US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74738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3B9C24-5667-4A29-A10D-93EF92FE42E6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5459422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3B9C24-5667-4A29-A10D-93EF92FE42E6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5471752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3B9C24-5667-4A29-A10D-93EF92FE42E6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661989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B3A9BA5-68F9-41E5-9938-05C6928B6C1A}" type="slidenum">
              <a:rPr lang="en-GB" altLang="en-US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66750" y="579438"/>
            <a:ext cx="5318125" cy="3989387"/>
          </a:xfrm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</p:spPr>
        <p:txBody>
          <a:bodyPr lIns="91430" tIns="45714" rIns="91430" bIns="45714"/>
          <a:lstStyle/>
          <a:p>
            <a:pPr marL="119063" indent="-119063"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494584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3B9C24-5667-4A29-A10D-93EF92FE42E6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5961192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3EBBE7D-379C-4006-97AF-501FA980FB5A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426951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A9967BA-4E3E-4E05-9E0E-620D14DACB97}" type="slidenum">
              <a:rPr lang="en-GB" altLang="en-US" smtClean="0"/>
              <a:pPr>
                <a:spcBef>
                  <a:spcPct val="0"/>
                </a:spcBef>
              </a:pPr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27189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B9BDBE1-7093-4224-9960-790CE425565C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243933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5BFE63D-17FB-4F46-9FF8-C4539D1DBEAB}" type="slidenum">
              <a:rPr lang="en-GB" altLang="en-US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59350" cy="3719513"/>
          </a:xfrm>
          <a:ln w="12700" cap="flat"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CA" altLang="en-US" sz="1600" dirty="0" smtClean="0"/>
          </a:p>
        </p:txBody>
      </p:sp>
    </p:spTree>
    <p:extLst>
      <p:ext uri="{BB962C8B-B14F-4D97-AF65-F5344CB8AC3E}">
        <p14:creationId xmlns:p14="http://schemas.microsoft.com/office/powerpoint/2010/main" val="20404468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31445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654473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pPr fontAlgn="base"/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104811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17669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19014BA-2DDC-46BF-8CAA-2DEDB53D7955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029134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44421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245804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6267244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8394793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260827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042317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411836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1323213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361748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30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56265272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19014BA-2DDC-46BF-8CAA-2DEDB53D7955}" type="slidenum">
              <a:rPr lang="en-GB" altLang="en-US" smtClean="0"/>
              <a:pPr/>
              <a:t>31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708900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19014BA-2DDC-46BF-8CAA-2DEDB53D7955}" type="slidenum">
              <a:rPr lang="en-GB" altLang="en-US" smtClean="0"/>
              <a:pPr/>
              <a:t>32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061185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FB16CE3-69CF-44D2-951F-04EDA71785DA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68366B6-46B6-437E-99C6-AE2FB996E1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46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538DF45-582D-45CE-9D2A-EB0E56C013F1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3922F8E-06C3-4B9B-84A4-A3D16C80BB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020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87518BC-1158-484B-864B-CD6B09CF6C36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57DD0A1-5E05-42CE-B0B0-8F7C6E5778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627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7B7BAE1-4579-4196-A60A-0BB791B0ED50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8607AAA-0F77-4B61-96C3-27E7DCFEC5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528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A24D02E-FC64-4B83-A4CB-799027A61BD2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A233F3B-8416-40A2-99D1-E1171E448CB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501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7E89027-B7D5-4C88-A8BB-7AFB3B5AFC18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CEDD0F4-6D34-4A85-9F74-C67DF53DA8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1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EE18DFE-095D-4180-AD40-885E89672E0A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77127CD-6CE9-42EB-A133-3C8DA3A5EE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70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B926E61-A21D-4A76-8637-CBCF6DD5AC8F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1001459-0036-400C-A38E-062577D7356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01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4EC7299-7C0B-4900-8F36-BE19F694F7D2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72DC06AE-567C-4996-9122-FF9F69DEC3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04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44A1990-7B66-4202-AC8C-5568A1CD409B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5F05A98-1B25-47CB-9918-28C675211C7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86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0DC11A4-57F6-4864-9446-AA20FB3721B4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A051712-274A-44CE-ABC9-45D1DF562E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885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srgbClr val="1F497D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7B7DEC9-BC40-41EF-BF9E-5DCE31078B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508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srgbClr val="1F497D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15D86B4-4BE7-4CCD-920B-48B5B08239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9675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EDE8597-EF33-40F0-ACA9-B0DF00BC5E6F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D51594D-A7DE-4A40-8040-539B516784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708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7ADB809-0B64-482D-96D7-B449273E8A11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0FC16EC-F118-4DE3-8899-3C0D6C04B2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8276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1398F59-32B9-4848-A39B-11CD00A65320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94C7E99-E69E-4472-AD41-C305BEF4A4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7615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6F5705E8-6459-4B01-9B6C-CB968B18B5D6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385B118-4003-4F71-BCFA-DB0CAEB8F8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3113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22AEE48-75BD-4E0F-A605-F2F9E3A3704C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ED7A02F-69B7-41E6-9483-3E6590E200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6693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A77EA91-A0E9-4492-B4A2-FB4705D2AD77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6C2E32E1-23D4-48C0-8CFB-57C815C99F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621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4FD881D-A3E6-46BC-92D2-3CAC640A9CFE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9D02F7A-904C-46AD-B190-6EC51B3BE7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2881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C8D48C7-5EAF-4291-B2EB-179C40E57F15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753C3D74-F2A1-40E6-AE46-264008BCA2B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282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63B58D9-6416-40AC-874E-0C9D530F7E23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290D95F-86FD-4050-8348-86F89B776B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4635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8F2B267-97E3-422D-B2C8-EE03223792E5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7F871D5-938A-43CE-BBB6-3F99645A927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5702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2A55D19-D3F9-4B98-A0B8-E4458E2712AB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DE58FC0-70DA-4486-B04E-4EE8179AB8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681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E1AA16BA-BA9D-4914-B62F-9F12F9973829}" type="datetimeFigureOut">
              <a:rPr lang="en-GB"/>
              <a:pPr>
                <a:defRPr/>
              </a:pPr>
              <a:t>27/04/2018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0B50B9FD-D038-46F8-AEA8-332D5EDC5B1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  <p:sldLayoutId id="2147483952" r:id="rId2"/>
    <p:sldLayoutId id="2147483953" r:id="rId3"/>
    <p:sldLayoutId id="2147483954" r:id="rId4"/>
    <p:sldLayoutId id="2147483955" r:id="rId5"/>
    <p:sldLayoutId id="2147483956" r:id="rId6"/>
    <p:sldLayoutId id="2147483957" r:id="rId7"/>
    <p:sldLayoutId id="2147483958" r:id="rId8"/>
    <p:sldLayoutId id="2147483959" r:id="rId9"/>
    <p:sldLayoutId id="2147483960" r:id="rId10"/>
    <p:sldLayoutId id="2147483961" r:id="rId11"/>
    <p:sldLayoutId id="2147483962" r:id="rId12"/>
    <p:sldLayoutId id="214748396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EBC0DA30-FDC8-4F5F-87A0-D7932A1D120D}" type="datetimeFigureOut">
              <a:rPr lang="en-GB"/>
              <a:pPr>
                <a:defRPr/>
              </a:pPr>
              <a:t>27/04/2018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40242D59-D26F-4755-8AEE-94C3C67912E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4" r:id="rId1"/>
    <p:sldLayoutId id="2147483965" r:id="rId2"/>
    <p:sldLayoutId id="2147483966" r:id="rId3"/>
    <p:sldLayoutId id="2147483967" r:id="rId4"/>
    <p:sldLayoutId id="2147483968" r:id="rId5"/>
    <p:sldLayoutId id="2147483969" r:id="rId6"/>
    <p:sldLayoutId id="2147483970" r:id="rId7"/>
    <p:sldLayoutId id="2147483971" r:id="rId8"/>
    <p:sldLayoutId id="2147483972" r:id="rId9"/>
    <p:sldLayoutId id="2147483973" r:id="rId10"/>
    <p:sldLayoutId id="214748397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RYl9Bf0yh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RlMAYaYRDJE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hdfoundation.org.uk/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ildreninwales.org.uk/" TargetMode="External"/><Relationship Id="rId5" Type="http://schemas.openxmlformats.org/officeDocument/2006/relationships/hyperlink" Target="http://www.adders.org/" TargetMode="External"/><Relationship Id="rId4" Type="http://schemas.openxmlformats.org/officeDocument/2006/relationships/hyperlink" Target="http://www.addiss.co.uk/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23528" y="332656"/>
            <a:ext cx="8496944" cy="446449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ADCG</a:t>
            </a:r>
            <a:br>
              <a:rPr lang="cy-GB" altLang="cy-GB" sz="32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32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Anhwylder Diffyg Canolbwyntio a Gorfywiogrwydd</a:t>
            </a:r>
            <a:br>
              <a:rPr lang="cy-GB" altLang="cy-GB" sz="32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32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cy-GB" altLang="cy-GB" sz="32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ADHD</a:t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Attention Deficit and Hyperactivity Disorder</a:t>
            </a: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369368" y="4941167"/>
            <a:ext cx="6400800" cy="1224137"/>
          </a:xfrm>
        </p:spPr>
        <p:txBody>
          <a:bodyPr rtlCol="0">
            <a:normAutofit fontScale="40000" lnSpcReduction="20000"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y-GB" altLang="cy-GB" sz="4200" dirty="0" smtClean="0">
                <a:latin typeface="Lucida Sans" pitchFamily="34" charset="0"/>
              </a:rPr>
              <a:t>Alison Rees Edwards 2018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y-GB" altLang="cy-GB" sz="4200" dirty="0" smtClean="0">
                <a:latin typeface="Lucida Sans" pitchFamily="34" charset="0"/>
                <a:hlinkClick r:id="rId3"/>
              </a:rPr>
              <a:t>a.rees-Edwards@uwtsd.ac.uk</a:t>
            </a:r>
            <a:r>
              <a:rPr lang="cy-GB" altLang="cy-GB" sz="4200" dirty="0" smtClean="0">
                <a:latin typeface="Lucida Sans" pitchFamily="34" charset="0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sz="3200" dirty="0" smtClean="0">
                <a:latin typeface="Lucida Sans" panose="020B0602030504020204" pitchFamily="34" charset="0"/>
              </a:rPr>
              <a:t>Cynnwys</a:t>
            </a:r>
            <a:br>
              <a:rPr lang="cy-GB" sz="3200" dirty="0" smtClean="0">
                <a:latin typeface="Lucida Sans" panose="020B0602030504020204" pitchFamily="34" charset="0"/>
              </a:rPr>
            </a:br>
            <a:r>
              <a:rPr lang="cy-GB" sz="32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Content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Diffiniadau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Nodweddion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Diagnosis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Goblygiadau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Arfer </a:t>
            </a:r>
            <a:r>
              <a:rPr lang="cy-GB" sz="2400" dirty="0" smtClean="0">
                <a:latin typeface="Lucida Sans" panose="020B0602040502020204" pitchFamily="34" charset="0"/>
              </a:rPr>
              <a:t>cynhwysol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Strategaethau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Trafodaeth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Darllen </a:t>
            </a:r>
            <a:r>
              <a:rPr lang="cy-GB" sz="2400" dirty="0" smtClean="0">
                <a:latin typeface="Lucida Sans" panose="020B0602040502020204" pitchFamily="34" charset="0"/>
              </a:rPr>
              <a:t>pellach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Tasg</a:t>
            </a:r>
            <a:endParaRPr lang="cy-GB" sz="2400" dirty="0"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Definitions</a:t>
            </a:r>
            <a:endParaRPr lang="en-GB" sz="2400" kern="0" dirty="0">
              <a:solidFill>
                <a:srgbClr val="0000FF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Characteristics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Diagnosis</a:t>
            </a:r>
            <a:endParaRPr lang="en-GB" sz="2400" kern="0" dirty="0">
              <a:solidFill>
                <a:srgbClr val="0000FF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Implications</a:t>
            </a:r>
            <a:endParaRPr lang="en-GB" sz="2400" kern="0" dirty="0">
              <a:solidFill>
                <a:srgbClr val="0000FF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Inclusive </a:t>
            </a:r>
            <a:r>
              <a:rPr lang="en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practice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Strategies</a:t>
            </a:r>
            <a:endParaRPr lang="en-GB" sz="2400" kern="0" dirty="0">
              <a:solidFill>
                <a:srgbClr val="0000FF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Discussion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Further </a:t>
            </a:r>
            <a:r>
              <a:rPr lang="en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reading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Task</a:t>
            </a:r>
            <a:endParaRPr lang="cy-GB" sz="2400" kern="0" dirty="0">
              <a:solidFill>
                <a:srgbClr val="0000FF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US" altLang="en-US" sz="2800" dirty="0" smtClean="0">
                <a:latin typeface="Lucida Sans" panose="020B0602030504020204" pitchFamily="34" charset="0"/>
              </a:rPr>
              <a:t>Beth </a:t>
            </a:r>
            <a:r>
              <a:rPr lang="en-US" altLang="en-US" sz="2800" dirty="0" err="1" smtClean="0">
                <a:latin typeface="Lucida Sans" panose="020B0602030504020204" pitchFamily="34" charset="0"/>
              </a:rPr>
              <a:t>yw</a:t>
            </a:r>
            <a:r>
              <a:rPr lang="en-US" altLang="en-US" sz="2800" dirty="0" smtClean="0">
                <a:latin typeface="Lucida Sans" panose="020B0602030504020204" pitchFamily="34" charset="0"/>
              </a:rPr>
              <a:t> ADCG?</a:t>
            </a:r>
            <a:br>
              <a:rPr lang="en-US" altLang="en-US" sz="2800" dirty="0" smtClean="0">
                <a:latin typeface="Lucida Sans" panose="020B0602030504020204" pitchFamily="34" charset="0"/>
              </a:rPr>
            </a:br>
            <a:r>
              <a:rPr lang="en-US" alt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What is ADHD?</a:t>
            </a:r>
            <a:endParaRPr lang="cy-GB" altLang="en-US" sz="28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sz="2400" dirty="0" smtClean="0">
                <a:latin typeface="Lucida Sans" pitchFamily="34" charset="0"/>
              </a:rPr>
              <a:t>Beth olyga ADCH i chi?</a:t>
            </a:r>
            <a:endParaRPr lang="cy-GB" altLang="cy-GB" sz="2400" dirty="0"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400" dirty="0" smtClean="0">
                <a:latin typeface="Lucida Sans" pitchFamily="34" charset="0"/>
              </a:rPr>
              <a:t>Oes gennych brofiad/</a:t>
            </a:r>
            <a:r>
              <a:rPr lang="cy-GB" altLang="cy-GB" sz="2400" dirty="0" err="1" smtClean="0">
                <a:latin typeface="Lucida Sans" pitchFamily="34" charset="0"/>
              </a:rPr>
              <a:t>au</a:t>
            </a:r>
            <a:r>
              <a:rPr lang="cy-GB" altLang="cy-GB" sz="2400" dirty="0" smtClean="0">
                <a:latin typeface="Lucida Sans" pitchFamily="34" charset="0"/>
              </a:rPr>
              <a:t> o ADCG?</a:t>
            </a:r>
            <a:endParaRPr lang="cy-GB" altLang="cy-GB" sz="2400" dirty="0"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400" dirty="0" smtClean="0">
                <a:latin typeface="Lucida Sans" pitchFamily="34" charset="0"/>
              </a:rPr>
              <a:t>Ydych </a:t>
            </a:r>
            <a:r>
              <a:rPr lang="cy-GB" altLang="cy-GB" sz="2400" dirty="0" err="1" smtClean="0">
                <a:latin typeface="Lucida Sans" pitchFamily="34" charset="0"/>
              </a:rPr>
              <a:t>chi’n</a:t>
            </a:r>
            <a:r>
              <a:rPr lang="cy-GB" altLang="cy-GB" sz="2400" dirty="0" smtClean="0">
                <a:latin typeface="Lucida Sans" pitchFamily="34" charset="0"/>
              </a:rPr>
              <a:t> teimlo eich bod yn barod i gwrdd ag anghenion plant sydd ag ADCG?</a:t>
            </a:r>
            <a:endParaRPr lang="cy-GB" altLang="cy-GB" sz="2400" dirty="0"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400" dirty="0" smtClean="0">
                <a:latin typeface="Lucida Sans" pitchFamily="34" charset="0"/>
              </a:rPr>
              <a:t>Pam?</a:t>
            </a:r>
            <a:endParaRPr lang="cy-GB" altLang="cy-GB" sz="2400" dirty="0"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What does ADHD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mean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to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you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?</a:t>
            </a:r>
          </a:p>
          <a:p>
            <a:pPr>
              <a:defRPr/>
            </a:pP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What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are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your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experiences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?</a:t>
            </a:r>
          </a:p>
          <a:p>
            <a:pPr>
              <a:defRPr/>
            </a:pP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Do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you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feel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that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you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are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prepared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to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meet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the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needs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of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children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with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 ADHD?</a:t>
            </a:r>
          </a:p>
          <a:p>
            <a:pPr>
              <a:defRPr/>
            </a:pPr>
            <a:r>
              <a:rPr lang="cy-GB" altLang="cy-GB" sz="2400" dirty="0" err="1" smtClean="0">
                <a:solidFill>
                  <a:srgbClr val="0000FF"/>
                </a:solidFill>
                <a:latin typeface="Lucida Sans" pitchFamily="34" charset="0"/>
              </a:rPr>
              <a:t>Why</a:t>
            </a:r>
            <a:r>
              <a:rPr lang="cy-GB" altLang="cy-GB" sz="2400" dirty="0" smtClean="0">
                <a:solidFill>
                  <a:srgbClr val="0000FF"/>
                </a:solidFill>
                <a:latin typeface="Lucida Sans" pitchFamily="34" charset="0"/>
              </a:rPr>
              <a:t>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Diffiniad</a:t>
            </a:r>
            <a: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Definition 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  </a:t>
            </a:r>
          </a:p>
        </p:txBody>
      </p:sp>
      <p:sp>
        <p:nvSpPr>
          <p:cNvPr id="18435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Definition of attention difficulties:</a:t>
            </a:r>
          </a:p>
          <a:p>
            <a:pPr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‘…characterised by inattention, lack of control over learning and attention and impulsive behaviour.’</a:t>
            </a:r>
          </a:p>
          <a:p>
            <a:pPr algn="r"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                                   </a:t>
            </a:r>
            <a:r>
              <a:rPr lang="en-GB" altLang="en-US" sz="2000" dirty="0" smtClean="0">
                <a:latin typeface="Lucida Sans" panose="020B0602030504020204" pitchFamily="34" charset="0"/>
              </a:rPr>
              <a:t>(Reid, 2005:165)</a:t>
            </a:r>
          </a:p>
        </p:txBody>
      </p:sp>
    </p:spTree>
    <p:extLst>
      <p:ext uri="{BB962C8B-B14F-4D97-AF65-F5344CB8AC3E}">
        <p14:creationId xmlns:p14="http://schemas.microsoft.com/office/powerpoint/2010/main" val="357611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Diffiniad</a:t>
            </a:r>
            <a: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Definition </a:t>
            </a:r>
            <a:endParaRPr lang="en-GB" altLang="en-US" sz="3200" dirty="0" smtClean="0">
              <a:solidFill>
                <a:srgbClr val="0000FF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417638"/>
            <a:ext cx="9001000" cy="496369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600" dirty="0" smtClean="0">
                <a:latin typeface="Lucida Sans" panose="020B0602030504020204" pitchFamily="34" charset="0"/>
              </a:rPr>
              <a:t>  ‘Attention-deficit/hyperactivity disorder is an etiologically heterogeneous neurodevelopmental condition with long-term negative outcomes. However, the early developmental course of hyperactivity-impulsivity and inattention symptoms and their association with previous environmental risk factors are still poorly understood.’ </a:t>
            </a:r>
          </a:p>
          <a:p>
            <a:pPr algn="r" eaLnBrk="1" hangingPunct="1">
              <a:buFontTx/>
              <a:buNone/>
            </a:pPr>
            <a:r>
              <a:rPr lang="en-GB" altLang="en-US" sz="2600" dirty="0" smtClean="0">
                <a:latin typeface="Lucida Sans" panose="020B0602030504020204" pitchFamily="34" charset="0"/>
              </a:rPr>
              <a:t>                   </a:t>
            </a:r>
            <a:r>
              <a:rPr lang="en-GB" altLang="en-US" sz="2000" dirty="0" smtClean="0">
                <a:latin typeface="Lucida Sans" panose="020B0602030504020204" pitchFamily="34" charset="0"/>
              </a:rPr>
              <a:t>(</a:t>
            </a:r>
            <a:r>
              <a:rPr lang="en-GB" altLang="en-US" sz="2000" dirty="0" err="1" smtClean="0">
                <a:latin typeface="Lucida Sans" panose="020B0602030504020204" pitchFamily="34" charset="0"/>
              </a:rPr>
              <a:t>Galéra</a:t>
            </a:r>
            <a:r>
              <a:rPr lang="en-GB" altLang="en-US" sz="2000" dirty="0" smtClean="0">
                <a:latin typeface="Lucida Sans" panose="020B0602030504020204" pitchFamily="34" charset="0"/>
              </a:rPr>
              <a:t> et al.,2011: 68(12):1267-1275)</a:t>
            </a:r>
          </a:p>
        </p:txBody>
      </p:sp>
    </p:spTree>
    <p:extLst>
      <p:ext uri="{BB962C8B-B14F-4D97-AF65-F5344CB8AC3E}">
        <p14:creationId xmlns:p14="http://schemas.microsoft.com/office/powerpoint/2010/main" val="259928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Diffiniad</a:t>
            </a:r>
            <a: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Definition 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  </a:t>
            </a:r>
          </a:p>
        </p:txBody>
      </p:sp>
      <p:sp>
        <p:nvSpPr>
          <p:cNvPr id="18435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‘One kind of anti-social behaviour….’</a:t>
            </a:r>
          </a:p>
          <a:p>
            <a:pPr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                               </a:t>
            </a:r>
            <a:r>
              <a:rPr lang="en-GB" altLang="en-US" sz="2000" dirty="0" smtClean="0">
                <a:latin typeface="Lucida Sans" panose="020B0602030504020204" pitchFamily="34" charset="0"/>
              </a:rPr>
              <a:t>   </a:t>
            </a:r>
          </a:p>
          <a:p>
            <a:pPr algn="r" eaLnBrk="1" hangingPunct="1">
              <a:buFontTx/>
              <a:buNone/>
            </a:pPr>
            <a:r>
              <a:rPr lang="en-GB" altLang="en-US" sz="2000" dirty="0" smtClean="0">
                <a:latin typeface="Lucida Sans" panose="020B0602030504020204" pitchFamily="34" charset="0"/>
              </a:rPr>
              <a:t> (</a:t>
            </a:r>
            <a:r>
              <a:rPr lang="en-GB" altLang="en-US" sz="2000" dirty="0" err="1" smtClean="0">
                <a:latin typeface="Lucida Sans" panose="020B0602030504020204" pitchFamily="34" charset="0"/>
              </a:rPr>
              <a:t>Wearmouth</a:t>
            </a:r>
            <a:r>
              <a:rPr lang="en-GB" altLang="en-US" sz="2000" dirty="0" smtClean="0">
                <a:latin typeface="Lucida Sans" panose="020B0602030504020204" pitchFamily="34" charset="0"/>
              </a:rPr>
              <a:t>, 2017:195)</a:t>
            </a:r>
          </a:p>
        </p:txBody>
      </p:sp>
    </p:spTree>
    <p:extLst>
      <p:ext uri="{BB962C8B-B14F-4D97-AF65-F5344CB8AC3E}">
        <p14:creationId xmlns:p14="http://schemas.microsoft.com/office/powerpoint/2010/main" val="280371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Cyffredinrwydd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Prevalence</a:t>
            </a:r>
            <a:endParaRPr lang="en-US" altLang="en-US" sz="32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latin typeface="Lucida Sans" panose="020B0602030504020204" pitchFamily="34" charset="0"/>
              </a:rPr>
              <a:t>3 – 5% o </a:t>
            </a:r>
            <a:r>
              <a:rPr lang="en-US" dirty="0" err="1" smtClean="0">
                <a:latin typeface="Lucida Sans" panose="020B0602030504020204" pitchFamily="34" charset="0"/>
              </a:rPr>
              <a:t>blant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yn</a:t>
            </a:r>
            <a:r>
              <a:rPr lang="en-US" dirty="0" smtClean="0">
                <a:latin typeface="Lucida Sans" panose="020B0602030504020204" pitchFamily="34" charset="0"/>
              </a:rPr>
              <a:t> y DU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Cyfartaledd</a:t>
            </a:r>
            <a:r>
              <a:rPr lang="en-US" dirty="0" smtClean="0">
                <a:latin typeface="Lucida Sans" panose="020B0602030504020204" pitchFamily="34" charset="0"/>
              </a:rPr>
              <a:t> 1 </a:t>
            </a:r>
            <a:r>
              <a:rPr lang="en-US" dirty="0" err="1" smtClean="0">
                <a:latin typeface="Lucida Sans" panose="020B0602030504020204" pitchFamily="34" charset="0"/>
              </a:rPr>
              <a:t>plentyn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fesul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dosbarth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Cymhareb</a:t>
            </a:r>
            <a:r>
              <a:rPr lang="en-US" dirty="0" smtClean="0">
                <a:latin typeface="Lucida Sans" panose="020B0602030504020204" pitchFamily="34" charset="0"/>
              </a:rPr>
              <a:t> – 4:1 (G:B)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Llawer</a:t>
            </a:r>
            <a:r>
              <a:rPr lang="en-US" dirty="0" smtClean="0">
                <a:latin typeface="Lucida Sans" panose="020B0602030504020204" pitchFamily="34" charset="0"/>
              </a:rPr>
              <a:t> o </a:t>
            </a:r>
            <a:r>
              <a:rPr lang="en-US" dirty="0" err="1" smtClean="0">
                <a:latin typeface="Lucida Sans" panose="020B0602030504020204" pitchFamily="34" charset="0"/>
              </a:rPr>
              <a:t>ferched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yn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mynd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heb</a:t>
            </a:r>
            <a:r>
              <a:rPr lang="en-US" dirty="0" smtClean="0">
                <a:latin typeface="Lucida Sans" panose="020B0602030504020204" pitchFamily="34" charset="0"/>
              </a:rPr>
              <a:t> diagnosis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Weithiau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yn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cael</a:t>
            </a:r>
            <a:r>
              <a:rPr lang="en-US" dirty="0" smtClean="0">
                <a:latin typeface="Lucida Sans" panose="020B0602030504020204" pitchFamily="34" charset="0"/>
              </a:rPr>
              <a:t> diagnosis </a:t>
            </a:r>
            <a:r>
              <a:rPr lang="en-US" dirty="0" err="1" smtClean="0">
                <a:latin typeface="Lucida Sans" panose="020B0602030504020204" pitchFamily="34" charset="0"/>
              </a:rPr>
              <a:t>cynnar</a:t>
            </a:r>
            <a:r>
              <a:rPr lang="en-US" dirty="0" smtClean="0">
                <a:latin typeface="Lucida Sans" panose="020B0602030504020204" pitchFamily="34" charset="0"/>
              </a:rPr>
              <a:t> o </a:t>
            </a:r>
            <a:r>
              <a:rPr lang="en-US" dirty="0" err="1" smtClean="0">
                <a:latin typeface="Lucida Sans" panose="020B0602030504020204" pitchFamily="34" charset="0"/>
              </a:rPr>
              <a:t>anhwylder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sbectrwm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awtistiaeth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3 – 5% of children in UK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Average 1 child per classroom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Ratio – 4:1 (M:F)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Many girls are not diagnosed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Sometimes initially diagnosed as an autistic spectrum disorder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Ffactorau achosol</a:t>
            </a:r>
            <a:r>
              <a:rPr lang="cy-GB" altLang="cy-GB" sz="3200" dirty="0">
                <a:latin typeface="Lucida Sans" panose="020B0602030504020204" pitchFamily="34" charset="0"/>
              </a:rPr>
              <a:t/>
            </a:r>
            <a:br>
              <a:rPr lang="cy-GB" altLang="cy-GB" sz="3200" dirty="0">
                <a:latin typeface="Lucida Sans" panose="020B0602030504020204" pitchFamily="34" charset="0"/>
              </a:rPr>
            </a:br>
            <a:r>
              <a:rPr lang="cy-GB" altLang="cy-GB" sz="32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Causal</a:t>
            </a:r>
            <a:r>
              <a:rPr lang="cy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altLang="cy-GB" sz="32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factors</a:t>
            </a:r>
            <a:endParaRPr lang="en-US" altLang="en-US" sz="32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Genetig</a:t>
            </a:r>
            <a:endParaRPr lang="en-US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Ffisiolegol</a:t>
            </a:r>
            <a:endParaRPr lang="en-US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Seicolegol</a:t>
            </a:r>
            <a:endParaRPr lang="en-US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Amgylcheddol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Genetic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Physiological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Psychological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Environmental</a:t>
            </a:r>
          </a:p>
          <a:p>
            <a:pPr marL="0" indent="0" eaLnBrk="1" hangingPunct="1">
              <a:buNone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algn="r" eaLnBrk="1" hangingPunct="1">
              <a:buNone/>
            </a:pPr>
            <a:r>
              <a:rPr lang="en-GB" altLang="en-US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(Farrell, 2009)</a:t>
            </a:r>
            <a:endParaRPr lang="en-GB" altLang="en-US" sz="20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12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Nodweddion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Characteristics</a:t>
            </a:r>
            <a:endParaRPr lang="en-US" altLang="en-US" sz="32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 fontScale="92500"/>
          </a:bodyPr>
          <a:lstStyle/>
          <a:p>
            <a:pPr eaLnBrk="1" hangingPunct="1"/>
            <a:r>
              <a:rPr lang="cy-GB" altLang="en-US" dirty="0">
                <a:latin typeface="Lucida Sans" panose="020B0602030504020204" pitchFamily="34" charset="0"/>
              </a:rPr>
              <a:t>A</a:t>
            </a:r>
            <a:r>
              <a:rPr lang="cy-GB" altLang="en-US" dirty="0" smtClean="0">
                <a:latin typeface="Lucida Sans" panose="020B0602030504020204" pitchFamily="34" charset="0"/>
              </a:rPr>
              <a:t>nodd </a:t>
            </a:r>
            <a:r>
              <a:rPr lang="cy-GB" altLang="en-US" dirty="0">
                <a:latin typeface="Lucida Sans" panose="020B0602030504020204" pitchFamily="34" charset="0"/>
              </a:rPr>
              <a:t>i ddal </a:t>
            </a:r>
            <a:r>
              <a:rPr lang="cy-GB" altLang="en-US" dirty="0" smtClean="0">
                <a:latin typeface="Lucida Sans" panose="020B0602030504020204" pitchFamily="34" charset="0"/>
              </a:rPr>
              <a:t>sylw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dirty="0">
                <a:latin typeface="Lucida Sans" panose="020B0602030504020204" pitchFamily="34" charset="0"/>
              </a:rPr>
              <a:t>H</a:t>
            </a:r>
            <a:r>
              <a:rPr lang="cy-GB" altLang="en-US" dirty="0" smtClean="0">
                <a:latin typeface="Lucida Sans" panose="020B0602030504020204" pitchFamily="34" charset="0"/>
              </a:rPr>
              <a:t>awdd </a:t>
            </a:r>
            <a:r>
              <a:rPr lang="cy-GB" altLang="en-US" dirty="0">
                <a:latin typeface="Lucida Sans" panose="020B0602030504020204" pitchFamily="34" charset="0"/>
              </a:rPr>
              <a:t>tynnu sylw </a:t>
            </a:r>
          </a:p>
          <a:p>
            <a:pPr eaLnBrk="1" hangingPunct="1"/>
            <a:r>
              <a:rPr lang="cy-GB" altLang="en-US" dirty="0" smtClean="0">
                <a:latin typeface="Lucida Sans" panose="020B0602030504020204" pitchFamily="34" charset="0"/>
              </a:rPr>
              <a:t>Prosesu </a:t>
            </a:r>
            <a:r>
              <a:rPr lang="cy-GB" altLang="en-US" dirty="0">
                <a:latin typeface="Lucida Sans" panose="020B0602030504020204" pitchFamily="34" charset="0"/>
              </a:rPr>
              <a:t>gwybodaeth yn arwynebol o </a:t>
            </a:r>
            <a:r>
              <a:rPr lang="cy-GB" altLang="en-US" dirty="0" smtClean="0">
                <a:latin typeface="Lucida Sans" panose="020B0602030504020204" pitchFamily="34" charset="0"/>
              </a:rPr>
              <a:t>bosib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dirty="0">
                <a:latin typeface="Lucida Sans" panose="020B0602030504020204" pitchFamily="34" charset="0"/>
              </a:rPr>
              <a:t>M</a:t>
            </a:r>
            <a:r>
              <a:rPr lang="cy-GB" altLang="en-US" dirty="0" smtClean="0">
                <a:latin typeface="Lucida Sans" panose="020B0602030504020204" pitchFamily="34" charset="0"/>
              </a:rPr>
              <a:t>edru </a:t>
            </a:r>
            <a:r>
              <a:rPr lang="cy-GB" altLang="en-US" dirty="0">
                <a:latin typeface="Lucida Sans" panose="020B0602030504020204" pitchFamily="34" charset="0"/>
              </a:rPr>
              <a:t>bod yn </a:t>
            </a:r>
            <a:r>
              <a:rPr lang="cy-GB" altLang="en-US" dirty="0" smtClean="0">
                <a:latin typeface="Lucida Sans" panose="020B0602030504020204" pitchFamily="34" charset="0"/>
              </a:rPr>
              <a:t>fyrbwyll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dirty="0">
                <a:latin typeface="Lucida Sans" panose="020B0602030504020204" pitchFamily="34" charset="0"/>
              </a:rPr>
              <a:t>M</a:t>
            </a:r>
            <a:r>
              <a:rPr lang="cy-GB" altLang="en-US" dirty="0" smtClean="0">
                <a:latin typeface="Lucida Sans" panose="020B0602030504020204" pitchFamily="34" charset="0"/>
              </a:rPr>
              <a:t>edru </a:t>
            </a:r>
            <a:r>
              <a:rPr lang="cy-GB" altLang="en-US" dirty="0">
                <a:latin typeface="Lucida Sans" panose="020B0602030504020204" pitchFamily="34" charset="0"/>
              </a:rPr>
              <a:t>dangos graddau o </a:t>
            </a:r>
            <a:r>
              <a:rPr lang="cy-GB" altLang="en-US" dirty="0" smtClean="0">
                <a:latin typeface="Lucida Sans" panose="020B0602030504020204" pitchFamily="34" charset="0"/>
              </a:rPr>
              <a:t>orfywiogrwydd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 fontScale="92500"/>
          </a:bodyPr>
          <a:lstStyle/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Difficulty </a:t>
            </a: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in maintaining </a:t>
            </a: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attention</a:t>
            </a: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E</a:t>
            </a: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asily distracted</a:t>
            </a: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M</a:t>
            </a: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ay </a:t>
            </a: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process information </a:t>
            </a: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superficially</a:t>
            </a: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C</a:t>
            </a: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an </a:t>
            </a: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be </a:t>
            </a: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impulsive</a:t>
            </a: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C</a:t>
            </a: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an </a:t>
            </a: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show a degree of </a:t>
            </a: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hyperactivity</a:t>
            </a: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125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val 2"/>
          <p:cNvSpPr>
            <a:spLocks noChangeArrowheads="1"/>
          </p:cNvSpPr>
          <p:nvPr/>
        </p:nvSpPr>
        <p:spPr bwMode="auto">
          <a:xfrm>
            <a:off x="1549400" y="1606550"/>
            <a:ext cx="6484938" cy="4764088"/>
          </a:xfrm>
          <a:prstGeom prst="ellipse">
            <a:avLst/>
          </a:prstGeom>
          <a:solidFill>
            <a:srgbClr val="E8A300"/>
          </a:solidFill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" name="Oval 3"/>
          <p:cNvSpPr>
            <a:spLocks noChangeArrowheads="1"/>
          </p:cNvSpPr>
          <p:nvPr/>
        </p:nvSpPr>
        <p:spPr bwMode="auto">
          <a:xfrm>
            <a:off x="1979712" y="1988840"/>
            <a:ext cx="5683151" cy="4091285"/>
          </a:xfrm>
          <a:prstGeom prst="ellipse">
            <a:avLst/>
          </a:prstGeom>
          <a:solidFill>
            <a:srgbClr val="00A3F0"/>
          </a:solidFill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 bwMode="auto">
          <a:xfrm>
            <a:off x="3906838" y="3624263"/>
            <a:ext cx="1581150" cy="671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en-US" sz="3800" b="1">
                <a:solidFill>
                  <a:srgbClr val="FF99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ADHD</a:t>
            </a: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5638800" y="4953000"/>
            <a:ext cx="10985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Low self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esteem</a:t>
            </a:r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5562600" y="2667000"/>
            <a:ext cx="13271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Academic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limitations</a:t>
            </a: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5943600" y="3810000"/>
            <a:ext cx="1682750" cy="33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Relationships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3719513" y="5372100"/>
            <a:ext cx="20383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Smoking and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substance abuse</a:t>
            </a: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4191000" y="2133600"/>
            <a:ext cx="996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Injuries</a:t>
            </a: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2392363" y="4873625"/>
            <a:ext cx="17208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Motor vehicle 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accidents</a:t>
            </a: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2049463" y="3679825"/>
            <a:ext cx="13271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Legal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difficulties</a:t>
            </a:r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 bwMode="auto">
          <a:xfrm>
            <a:off x="2443163" y="2667000"/>
            <a:ext cx="16954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Occupational/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vocational</a:t>
            </a:r>
          </a:p>
        </p:txBody>
      </p:sp>
      <p:sp>
        <p:nvSpPr>
          <p:cNvPr id="8205" name="Freeform 13"/>
          <p:cNvSpPr>
            <a:spLocks/>
          </p:cNvSpPr>
          <p:nvPr/>
        </p:nvSpPr>
        <p:spPr bwMode="auto">
          <a:xfrm>
            <a:off x="7483475" y="3819525"/>
            <a:ext cx="698500" cy="339725"/>
          </a:xfrm>
          <a:custGeom>
            <a:avLst/>
            <a:gdLst>
              <a:gd name="T0" fmla="*/ 0 w 506"/>
              <a:gd name="T1" fmla="*/ 0 h 278"/>
              <a:gd name="T2" fmla="*/ 2147483646 w 506"/>
              <a:gd name="T3" fmla="*/ 2147483646 h 278"/>
              <a:gd name="T4" fmla="*/ 2147483646 w 506"/>
              <a:gd name="T5" fmla="*/ 2147483646 h 27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506" h="278">
                <a:moveTo>
                  <a:pt x="0" y="0"/>
                </a:moveTo>
                <a:lnTo>
                  <a:pt x="277" y="278"/>
                </a:lnTo>
                <a:lnTo>
                  <a:pt x="506" y="33"/>
                </a:lnTo>
              </a:path>
            </a:pathLst>
          </a:custGeom>
          <a:solidFill>
            <a:srgbClr val="E8A300"/>
          </a:solidFill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6" name="Freeform 14"/>
          <p:cNvSpPr>
            <a:spLocks/>
          </p:cNvSpPr>
          <p:nvPr/>
        </p:nvSpPr>
        <p:spPr bwMode="auto">
          <a:xfrm rot="7641203">
            <a:off x="1937544" y="5176044"/>
            <a:ext cx="700087" cy="339725"/>
          </a:xfrm>
          <a:custGeom>
            <a:avLst/>
            <a:gdLst>
              <a:gd name="T0" fmla="*/ 0 w 506"/>
              <a:gd name="T1" fmla="*/ 0 h 278"/>
              <a:gd name="T2" fmla="*/ 2147483646 w 506"/>
              <a:gd name="T3" fmla="*/ 2147483646 h 278"/>
              <a:gd name="T4" fmla="*/ 2147483646 w 506"/>
              <a:gd name="T5" fmla="*/ 2147483646 h 27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506" h="278">
                <a:moveTo>
                  <a:pt x="0" y="0"/>
                </a:moveTo>
                <a:lnTo>
                  <a:pt x="277" y="278"/>
                </a:lnTo>
                <a:lnTo>
                  <a:pt x="506" y="33"/>
                </a:lnTo>
              </a:path>
            </a:pathLst>
          </a:custGeom>
          <a:solidFill>
            <a:srgbClr val="E8A300"/>
          </a:solidFill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3" name="Text Box 15"/>
          <p:cNvSpPr txBox="1">
            <a:spLocks noChangeArrowheads="1"/>
          </p:cNvSpPr>
          <p:nvPr/>
        </p:nvSpPr>
        <p:spPr bwMode="auto">
          <a:xfrm rot="1687590">
            <a:off x="5943600" y="2032000"/>
            <a:ext cx="1452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defRPr/>
            </a:pPr>
            <a:r>
              <a:rPr lang="en-US" alt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Childhood</a:t>
            </a:r>
          </a:p>
        </p:txBody>
      </p:sp>
      <p:sp>
        <p:nvSpPr>
          <p:cNvPr id="43024" name="Text Box 16"/>
          <p:cNvSpPr txBox="1">
            <a:spLocks noChangeArrowheads="1"/>
          </p:cNvSpPr>
          <p:nvPr/>
        </p:nvSpPr>
        <p:spPr bwMode="auto">
          <a:xfrm rot="18600507">
            <a:off x="1375569" y="2739231"/>
            <a:ext cx="14557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Adulthood</a:t>
            </a:r>
          </a:p>
        </p:txBody>
      </p:sp>
      <p:sp>
        <p:nvSpPr>
          <p:cNvPr id="43025" name="Text Box 17"/>
          <p:cNvSpPr txBox="1">
            <a:spLocks noChangeArrowheads="1"/>
          </p:cNvSpPr>
          <p:nvPr/>
        </p:nvSpPr>
        <p:spPr bwMode="auto">
          <a:xfrm rot="43003">
            <a:off x="3948113" y="6022975"/>
            <a:ext cx="159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en-US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Adolescence</a:t>
            </a:r>
          </a:p>
        </p:txBody>
      </p:sp>
      <p:sp>
        <p:nvSpPr>
          <p:cNvPr id="8210" name="Line 18"/>
          <p:cNvSpPr>
            <a:spLocks noChangeShapeType="1"/>
          </p:cNvSpPr>
          <p:nvPr/>
        </p:nvSpPr>
        <p:spPr bwMode="auto">
          <a:xfrm flipV="1">
            <a:off x="4719638" y="2619375"/>
            <a:ext cx="0" cy="758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1" name="Line 19"/>
          <p:cNvSpPr>
            <a:spLocks noChangeShapeType="1"/>
          </p:cNvSpPr>
          <p:nvPr/>
        </p:nvSpPr>
        <p:spPr bwMode="auto">
          <a:xfrm flipV="1">
            <a:off x="5199063" y="3206750"/>
            <a:ext cx="434975" cy="3079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2" name="Line 20"/>
          <p:cNvSpPr>
            <a:spLocks noChangeShapeType="1"/>
          </p:cNvSpPr>
          <p:nvPr/>
        </p:nvSpPr>
        <p:spPr bwMode="auto">
          <a:xfrm flipV="1">
            <a:off x="4719638" y="4508500"/>
            <a:ext cx="0" cy="9175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3" name="Line 21"/>
          <p:cNvSpPr>
            <a:spLocks noChangeShapeType="1"/>
          </p:cNvSpPr>
          <p:nvPr/>
        </p:nvSpPr>
        <p:spPr bwMode="auto">
          <a:xfrm flipH="1" flipV="1">
            <a:off x="5500688" y="3952875"/>
            <a:ext cx="52863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4" name="Line 22"/>
          <p:cNvSpPr>
            <a:spLocks noChangeShapeType="1"/>
          </p:cNvSpPr>
          <p:nvPr/>
        </p:nvSpPr>
        <p:spPr bwMode="auto">
          <a:xfrm flipH="1" flipV="1">
            <a:off x="5199063" y="4448175"/>
            <a:ext cx="439737" cy="481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5" name="Line 23"/>
          <p:cNvSpPr>
            <a:spLocks noChangeShapeType="1"/>
          </p:cNvSpPr>
          <p:nvPr/>
        </p:nvSpPr>
        <p:spPr bwMode="auto">
          <a:xfrm flipH="1" flipV="1">
            <a:off x="3905250" y="3206750"/>
            <a:ext cx="280988" cy="3079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6" name="Line 24"/>
          <p:cNvSpPr>
            <a:spLocks noChangeShapeType="1"/>
          </p:cNvSpPr>
          <p:nvPr/>
        </p:nvSpPr>
        <p:spPr bwMode="auto">
          <a:xfrm flipV="1">
            <a:off x="3286125" y="3952875"/>
            <a:ext cx="6191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7" name="Line 25"/>
          <p:cNvSpPr>
            <a:spLocks noChangeShapeType="1"/>
          </p:cNvSpPr>
          <p:nvPr/>
        </p:nvSpPr>
        <p:spPr bwMode="auto">
          <a:xfrm flipV="1">
            <a:off x="3768725" y="4448175"/>
            <a:ext cx="461963" cy="3889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8" name="Rectangle 2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62024"/>
          </a:xfrm>
        </p:spPr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Ardaloedd Potensial Amhariad</a:t>
            </a:r>
            <a:r>
              <a:rPr lang="en-US" altLang="en-US" sz="3200" dirty="0" smtClean="0"/>
              <a:t/>
            </a:r>
            <a:br>
              <a:rPr lang="en-US" altLang="en-US" sz="3200" dirty="0" smtClean="0"/>
            </a:br>
            <a:r>
              <a:rPr lang="en-US" altLang="en-US" sz="3200" dirty="0" smtClean="0">
                <a:solidFill>
                  <a:srgbClr val="0066FF"/>
                </a:solidFill>
                <a:latin typeface="Lucida Sans" panose="020B0602030504020204" pitchFamily="34" charset="0"/>
              </a:rPr>
              <a:t>Potential Areas of Impairment</a:t>
            </a:r>
          </a:p>
        </p:txBody>
      </p:sp>
    </p:spTree>
    <p:extLst>
      <p:ext uri="{BB962C8B-B14F-4D97-AF65-F5344CB8AC3E}">
        <p14:creationId xmlns:p14="http://schemas.microsoft.com/office/powerpoint/2010/main" val="33440033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Nodweddion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Characteristics</a:t>
            </a:r>
            <a:endParaRPr lang="en-US" altLang="en-US" sz="32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eaLnBrk="1" hangingPunct="1">
              <a:buNone/>
            </a:pPr>
            <a:r>
              <a:rPr lang="en-US" dirty="0" smtClean="0">
                <a:latin typeface="Lucida Sans" panose="020B0602030504020204" pitchFamily="34" charset="0"/>
              </a:rPr>
              <a:t>Real Stories (2017) ‘ADHD: Out </a:t>
            </a:r>
            <a:r>
              <a:rPr lang="en-US" dirty="0">
                <a:latin typeface="Lucida Sans" panose="020B0602030504020204" pitchFamily="34" charset="0"/>
              </a:rPr>
              <a:t>of Control Kids,’ </a:t>
            </a:r>
            <a:r>
              <a:rPr lang="en-US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www.youtube.com/watch?v=yRYl9Bf0yhs</a:t>
            </a:r>
            <a:r>
              <a:rPr lang="en-US" dirty="0" smtClean="0">
                <a:latin typeface="Lucida Sans" panose="020B0602030504020204" pitchFamily="34" charset="0"/>
              </a:rPr>
              <a:t> [Accessed: April 27 2018].</a:t>
            </a:r>
          </a:p>
          <a:p>
            <a:pPr marL="0" indent="0" eaLnBrk="1" hangingPunct="1">
              <a:buNone/>
            </a:pPr>
            <a:r>
              <a:rPr lang="en-US" dirty="0" smtClean="0">
                <a:latin typeface="Lucida Sans" panose="020B0602030504020204" pitchFamily="34" charset="0"/>
              </a:rPr>
              <a:t>Real Stories </a:t>
            </a:r>
            <a:r>
              <a:rPr lang="en-US" dirty="0">
                <a:latin typeface="Lucida Sans" panose="020B0602030504020204" pitchFamily="34" charset="0"/>
              </a:rPr>
              <a:t>(2017) ‘Britain’s Challenging Children,’ </a:t>
            </a:r>
            <a:r>
              <a:rPr lang="en-US" dirty="0">
                <a:latin typeface="Lucida Sans" panose="020B0602030504020204" pitchFamily="34" charset="0"/>
                <a:hlinkClick r:id="rId4"/>
              </a:rPr>
              <a:t>https://</a:t>
            </a:r>
            <a:r>
              <a:rPr lang="en-US" dirty="0" smtClean="0">
                <a:latin typeface="Lucida Sans" panose="020B0602030504020204" pitchFamily="34" charset="0"/>
                <a:hlinkClick r:id="rId4"/>
              </a:rPr>
              <a:t>www.youtube.com/watch?v=RlMAYaYRDJE</a:t>
            </a:r>
            <a:r>
              <a:rPr lang="en-US" dirty="0" smtClean="0">
                <a:latin typeface="Lucida Sans" panose="020B0602030504020204" pitchFamily="34" charset="0"/>
              </a:rPr>
              <a:t> [Accessed: April 27 2018].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11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pPr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Diagnosis</a:t>
            </a:r>
            <a:endParaRPr lang="en-US" altLang="en-US" sz="32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980728"/>
            <a:ext cx="4316412" cy="460886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000" dirty="0" err="1">
                <a:latin typeface="Lucida Sans" panose="020B0602030504020204" pitchFamily="34" charset="0"/>
              </a:rPr>
              <a:t>Dosbarthiad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Rhyngwladol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Clefydau</a:t>
            </a:r>
            <a:r>
              <a:rPr lang="en-US" sz="3000" dirty="0">
                <a:latin typeface="Lucida Sans" panose="020B0602030504020204" pitchFamily="34" charset="0"/>
              </a:rPr>
              <a:t> (ICD)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3000" dirty="0" err="1">
                <a:latin typeface="Lucida Sans" panose="020B0602030504020204" pitchFamily="34" charset="0"/>
              </a:rPr>
              <a:t>Sefydliad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Iechyd</a:t>
            </a:r>
            <a:r>
              <a:rPr lang="en-US" sz="3000" dirty="0">
                <a:latin typeface="Lucida Sans" panose="020B0602030504020204" pitchFamily="34" charset="0"/>
              </a:rPr>
              <a:t> y </a:t>
            </a:r>
            <a:r>
              <a:rPr lang="en-US" sz="3000" dirty="0" err="1">
                <a:latin typeface="Lucida Sans" panose="020B0602030504020204" pitchFamily="34" charset="0"/>
              </a:rPr>
              <a:t>Byd</a:t>
            </a:r>
            <a:r>
              <a:rPr lang="en-US" sz="3000" dirty="0">
                <a:latin typeface="Lucida Sans" panose="020B0602030504020204" pitchFamily="34" charset="0"/>
              </a:rPr>
              <a:t> (WHO)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3000" dirty="0">
                <a:latin typeface="Lucida Sans" panose="020B0602030504020204" pitchFamily="34" charset="0"/>
              </a:rPr>
              <a:t>RHAID </a:t>
            </a:r>
            <a:r>
              <a:rPr lang="en-US" sz="3000" dirty="0" err="1">
                <a:latin typeface="Lucida Sans" panose="020B0602030504020204" pitchFamily="34" charset="0"/>
              </a:rPr>
              <a:t>i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blant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ddangos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lefelau</a:t>
            </a:r>
            <a:r>
              <a:rPr lang="en-US" sz="3000" dirty="0">
                <a:latin typeface="Lucida Sans" panose="020B0602030504020204" pitchFamily="34" charset="0"/>
              </a:rPr>
              <a:t> '</a:t>
            </a:r>
            <a:r>
              <a:rPr lang="en-US" sz="3000" dirty="0" err="1">
                <a:latin typeface="Lucida Sans" panose="020B0602030504020204" pitchFamily="34" charset="0"/>
              </a:rPr>
              <a:t>anarferol</a:t>
            </a:r>
            <a:r>
              <a:rPr lang="en-US" sz="3000" dirty="0">
                <a:latin typeface="Lucida Sans" panose="020B0602030504020204" pitchFamily="34" charset="0"/>
              </a:rPr>
              <a:t>' o </a:t>
            </a:r>
            <a:r>
              <a:rPr lang="en-US" sz="3000" dirty="0" err="1" smtClean="0">
                <a:latin typeface="Lucida Sans" panose="020B0602030504020204" pitchFamily="34" charset="0"/>
              </a:rPr>
              <a:t>ganolbwyntio</a:t>
            </a:r>
            <a:r>
              <a:rPr lang="en-US" sz="3000" dirty="0" smtClean="0">
                <a:latin typeface="Lucida Sans" panose="020B0602030504020204" pitchFamily="34" charset="0"/>
              </a:rPr>
              <a:t> a </a:t>
            </a:r>
            <a:r>
              <a:rPr lang="en-US" sz="3000" dirty="0" err="1">
                <a:latin typeface="Lucida Sans" panose="020B0602030504020204" pitchFamily="34" charset="0"/>
              </a:rPr>
              <a:t>gweithgarwch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mewn</a:t>
            </a:r>
            <a:r>
              <a:rPr lang="en-US" sz="3000" dirty="0">
                <a:latin typeface="Lucida Sans" panose="020B0602030504020204" pitchFamily="34" charset="0"/>
              </a:rPr>
              <a:t> 2 </a:t>
            </a:r>
            <a:r>
              <a:rPr lang="en-US" sz="3000" dirty="0" err="1">
                <a:latin typeface="Lucida Sans" panose="020B0602030504020204" pitchFamily="34" charset="0"/>
              </a:rPr>
              <a:t>leoliad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 smtClean="0">
                <a:latin typeface="Lucida Sans" panose="020B0602030504020204" pitchFamily="34" charset="0"/>
              </a:rPr>
              <a:t>gwahanol</a:t>
            </a:r>
            <a:endParaRPr lang="en-US" sz="3000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3000" dirty="0" err="1" smtClean="0">
                <a:latin typeface="Lucida Sans" panose="020B0602030504020204" pitchFamily="34" charset="0"/>
              </a:rPr>
              <a:t>Fel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arfer</a:t>
            </a:r>
            <a:r>
              <a:rPr lang="en-US" sz="3000" dirty="0">
                <a:latin typeface="Lucida Sans" panose="020B0602030504020204" pitchFamily="34" charset="0"/>
              </a:rPr>
              <a:t>, </a:t>
            </a:r>
            <a:r>
              <a:rPr lang="en-US" sz="3000" dirty="0" err="1" smtClean="0">
                <a:latin typeface="Lucida Sans" panose="020B0602030504020204" pitchFamily="34" charset="0"/>
              </a:rPr>
              <a:t>athrawon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 smtClean="0">
                <a:latin typeface="Lucida Sans" panose="020B0602030504020204" pitchFamily="34" charset="0"/>
              </a:rPr>
              <a:t>sydd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 smtClean="0">
                <a:latin typeface="Lucida Sans" panose="020B0602030504020204" pitchFamily="34" charset="0"/>
              </a:rPr>
              <a:t>yn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 smtClean="0">
                <a:latin typeface="Lucida Sans" panose="020B0602030504020204" pitchFamily="34" charset="0"/>
              </a:rPr>
              <a:t>canfod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ymddygiadau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smtClean="0">
                <a:latin typeface="Lucida Sans" panose="020B0602030504020204" pitchFamily="34" charset="0"/>
              </a:rPr>
              <a:t>ADHD</a:t>
            </a:r>
            <a:endParaRPr lang="en-US" sz="3000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316288" cy="547260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5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International Classification of Diseases (ICD)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5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World Health </a:t>
            </a:r>
            <a:r>
              <a:rPr lang="en-US" sz="25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  <a:r>
              <a:rPr lang="en-US" sz="25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(WHO)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5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Children MUST demonstrate ‘abnormal’ levels of attention and activity in 2 different settings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5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Teachers usually first to detect ADHD </a:t>
            </a:r>
            <a:r>
              <a:rPr lang="en-US" sz="25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behaviours</a:t>
            </a:r>
            <a:endParaRPr lang="en-US" sz="25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4"/>
          <p:cNvSpPr>
            <a:spLocks noGrp="1"/>
          </p:cNvSpPr>
          <p:nvPr>
            <p:ph type="title"/>
          </p:nvPr>
        </p:nvSpPr>
        <p:spPr>
          <a:xfrm>
            <a:off x="685800" y="333375"/>
            <a:ext cx="7772400" cy="863600"/>
          </a:xfrm>
        </p:spPr>
        <p:txBody>
          <a:bodyPr/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Penawdau newyddion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cy-GB" altLang="en-US" sz="32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News</a:t>
            </a:r>
            <a:r>
              <a:rPr lang="cy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altLang="en-US" sz="32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headlines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316812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Lucida Sans" panose="020B0602030504020204" pitchFamily="34" charset="0"/>
              </a:rPr>
              <a:t>Videogames linked to ADHD</a:t>
            </a:r>
          </a:p>
          <a:p>
            <a:pPr marL="0" indent="0">
              <a:buNone/>
            </a:pPr>
            <a:r>
              <a:rPr lang="en-GB" sz="2800" dirty="0">
                <a:latin typeface="Lucida Sans" panose="020B0602030504020204" pitchFamily="34" charset="0"/>
              </a:rPr>
              <a:t>"Brains are being damaged," say </a:t>
            </a:r>
            <a:r>
              <a:rPr lang="en-GB" sz="2800" dirty="0" smtClean="0">
                <a:latin typeface="Lucida Sans" panose="020B0602030504020204" pitchFamily="34" charset="0"/>
              </a:rPr>
              <a:t>papers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altLang="en-US" sz="2800" dirty="0" smtClean="0">
              <a:latin typeface="Lucida Sans" panose="020B0602030504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57200" y="2708920"/>
            <a:ext cx="836327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ADHD is vastly </a:t>
            </a:r>
            <a:r>
              <a:rPr lang="en-GB" sz="2800" dirty="0" err="1">
                <a:latin typeface="Lucida Sans" panose="020B0602030504020204" pitchFamily="34" charset="0"/>
              </a:rPr>
              <a:t>overdiagnosed</a:t>
            </a:r>
            <a:r>
              <a:rPr lang="en-GB" sz="2800" dirty="0">
                <a:latin typeface="Lucida Sans" panose="020B0602030504020204" pitchFamily="34" charset="0"/>
              </a:rPr>
              <a:t> and many children are just immature, say scientists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4149080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Children labelled hyperactive really 'just naughty'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>
          <a:xfrm>
            <a:off x="422275" y="0"/>
            <a:ext cx="8229600" cy="1143000"/>
          </a:xfrm>
        </p:spPr>
        <p:txBody>
          <a:bodyPr/>
          <a:lstStyle/>
          <a:p>
            <a:pPr eaLnBrk="1" hangingPunct="1"/>
            <a:r>
              <a:rPr lang="cy-GB" altLang="cy-GB" sz="3200" smtClean="0">
                <a:latin typeface="Lucida Sans" panose="020B0602030504020204" pitchFamily="34" charset="0"/>
              </a:rPr>
              <a:t>Arfer cynhwysol</a:t>
            </a:r>
            <a:br>
              <a:rPr lang="cy-GB" altLang="cy-GB" sz="3200" smtClean="0">
                <a:latin typeface="Lucida Sans" panose="020B0602030504020204" pitchFamily="34" charset="0"/>
              </a:rPr>
            </a:br>
            <a:r>
              <a:rPr lang="cy-GB" altLang="cy-GB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Inclusive practice</a:t>
            </a:r>
            <a:endParaRPr lang="en-US" altLang="en-US" sz="3200" smtClean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Dynesiad ‘ysgol gyfan’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Cyfathrebu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 smtClean="0">
                <a:latin typeface="Lucida Sans" panose="020B0602030504020204" pitchFamily="34" charset="0"/>
              </a:rPr>
              <a:t>Staff gymwysedig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Sylw ar adegau llai strwythuredig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38600" cy="4446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Whole-school approach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Communication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Qualified staff</a:t>
            </a:r>
            <a:endParaRPr lang="en-US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Attention to less-structured </a:t>
            </a:r>
            <a:r>
              <a:rPr lang="en-US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times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US" sz="16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(</a:t>
            </a:r>
            <a:r>
              <a:rPr lang="en-US" sz="1600" dirty="0">
                <a:solidFill>
                  <a:srgbClr val="0000FF"/>
                </a:solidFill>
                <a:latin typeface="Lucida Sans" panose="020B0602040502020204" pitchFamily="34" charset="0"/>
              </a:rPr>
              <a:t>Frederickson and Cline, </a:t>
            </a:r>
            <a:r>
              <a:rPr lang="en-US" sz="16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2009)</a:t>
            </a:r>
            <a:endParaRPr lang="en-US" sz="16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 lIns="92075" tIns="46038" rIns="92075" bIns="46038"/>
          <a:lstStyle/>
          <a:p>
            <a:pPr algn="l" eaLnBrk="1" hangingPunct="1">
              <a:defRPr/>
            </a:pPr>
            <a:r>
              <a:rPr lang="en-US" altLang="en-US" sz="3200" dirty="0" smtClean="0">
                <a:latin typeface="Lucida Sans" panose="020B0602030504020204" pitchFamily="34" charset="0"/>
              </a:rPr>
              <a:t>Un </a:t>
            </a:r>
            <a:r>
              <a:rPr lang="en-US" altLang="en-US" sz="3200" dirty="0" err="1" smtClean="0">
                <a:latin typeface="Lucida Sans" panose="020B0602030504020204" pitchFamily="34" charset="0"/>
              </a:rPr>
              <a:t>broblem</a:t>
            </a:r>
            <a:r>
              <a:rPr lang="en-US" altLang="en-US" sz="3200" dirty="0" smtClean="0">
                <a:latin typeface="Lucida Sans" panose="020B0602030504020204" pitchFamily="34" charset="0"/>
              </a:rPr>
              <a:t> – </a:t>
            </a:r>
            <a:r>
              <a:rPr lang="en-US" altLang="en-US" sz="3200" dirty="0" err="1" smtClean="0">
                <a:latin typeface="Lucida Sans" panose="020B0602030504020204" pitchFamily="34" charset="0"/>
              </a:rPr>
              <a:t>dulliau</a:t>
            </a:r>
            <a:r>
              <a:rPr lang="en-US" altLang="en-US" sz="3200" dirty="0" smtClean="0">
                <a:latin typeface="Lucida Sans" panose="020B0602030504020204" pitchFamily="34" charset="0"/>
              </a:rPr>
              <a:t> </a:t>
            </a:r>
            <a:r>
              <a:rPr lang="en-US" altLang="en-US" sz="3200" dirty="0" err="1" smtClean="0">
                <a:latin typeface="Lucida Sans" panose="020B0602030504020204" pitchFamily="34" charset="0"/>
              </a:rPr>
              <a:t>sy’n</a:t>
            </a:r>
            <a:r>
              <a:rPr lang="en-US" altLang="en-US" sz="3200" dirty="0" smtClean="0">
                <a:latin typeface="Lucida Sans" panose="020B0602030504020204" pitchFamily="34" charset="0"/>
              </a:rPr>
              <a:t> </a:t>
            </a:r>
            <a:r>
              <a:rPr lang="en-US" altLang="en-US" sz="3200" dirty="0" err="1" smtClean="0">
                <a:latin typeface="Lucida Sans" panose="020B0602030504020204" pitchFamily="34" charset="0"/>
              </a:rPr>
              <a:t>anghyfannu</a:t>
            </a:r>
            <a:r>
              <a:rPr lang="en-US" altLang="en-US" sz="3200" dirty="0" smtClean="0">
                <a:latin typeface="Lucida Sans" panose="020B0602030504020204" pitchFamily="34" charset="0"/>
              </a:rPr>
              <a:t>           </a:t>
            </a:r>
            <a:r>
              <a:rPr lang="en-US" altLang="en-US" sz="320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Lucida Sans" panose="020B0602030504020204" pitchFamily="34" charset="0"/>
              </a:rPr>
              <a:t/>
            </a:r>
            <a:br>
              <a:rPr lang="en-US" altLang="en-US" sz="320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Lucida Sans" panose="020B0602030504020204" pitchFamily="34" charset="0"/>
              </a:rPr>
            </a:br>
            <a:r>
              <a:rPr lang="en-US" altLang="en-US" sz="32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Lucida Sans" panose="020B0602030504020204" pitchFamily="34" charset="0"/>
              </a:rPr>
              <a:t>One Problem – non-integrated approaches</a:t>
            </a:r>
          </a:p>
        </p:txBody>
      </p:sp>
      <p:graphicFrame>
        <p:nvGraphicFramePr>
          <p:cNvPr id="26627" name="Objec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18546007"/>
              </p:ext>
            </p:extLst>
          </p:nvPr>
        </p:nvGraphicFramePr>
        <p:xfrm>
          <a:off x="1043608" y="1556792"/>
          <a:ext cx="6968505" cy="45423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0" name="Clip" r:id="rId4" imgW="5803900" imgH="4054475" progId="MS_ClipArt_Gallery.2">
                  <p:embed/>
                </p:oleObj>
              </mc:Choice>
              <mc:Fallback>
                <p:oleObj name="Clip" r:id="rId4" imgW="5803900" imgH="4054475" progId="MS_ClipArt_Gallery.2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1556792"/>
                        <a:ext cx="6968505" cy="454238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762000" y="1828800"/>
            <a:ext cx="792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CA" altLang="en-US" sz="2400">
              <a:latin typeface="Times New Roman" panose="02020603050405020304" pitchFamily="18" charset="0"/>
            </a:endParaRPr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 bwMode="auto">
          <a:xfrm rot="21120000">
            <a:off x="2487613" y="2925763"/>
            <a:ext cx="1371600" cy="100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  <a:cs typeface="+mn-cs"/>
              </a:rPr>
              <a:t>Teulu</a:t>
            </a:r>
          </a:p>
          <a:p>
            <a:pPr>
              <a:spcBef>
                <a:spcPct val="50000"/>
              </a:spcBef>
              <a:defRPr/>
            </a:pPr>
            <a:r>
              <a:rPr lang="en-US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  <a:cs typeface="+mn-cs"/>
              </a:rPr>
              <a:t>Family</a:t>
            </a:r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 rot="21540000">
            <a:off x="5867400" y="4437063"/>
            <a:ext cx="1720850" cy="100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  <a:cs typeface="+mn-cs"/>
              </a:rPr>
              <a:t>Meddyg</a:t>
            </a:r>
          </a:p>
          <a:p>
            <a:pPr>
              <a:spcBef>
                <a:spcPct val="50000"/>
              </a:spcBef>
              <a:defRPr/>
            </a:pPr>
            <a:r>
              <a:rPr lang="en-US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  <a:cs typeface="+mn-cs"/>
              </a:rPr>
              <a:t>Doctor</a:t>
            </a:r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 rot="2100000">
            <a:off x="5422900" y="2698750"/>
            <a:ext cx="2286000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  <a:cs typeface="+mn-cs"/>
              </a:rPr>
              <a:t>Seicolegydd</a:t>
            </a:r>
          </a:p>
          <a:p>
            <a:pPr>
              <a:spcBef>
                <a:spcPct val="50000"/>
              </a:spcBef>
              <a:defRPr/>
            </a:pPr>
            <a:r>
              <a:rPr lang="en-US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  <a:cs typeface="+mn-cs"/>
              </a:rPr>
              <a:t>Psychologist</a:t>
            </a:r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 rot="20340000">
            <a:off x="2108200" y="4727575"/>
            <a:ext cx="19812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en-US" sz="2800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  <a:cs typeface="+mn-cs"/>
              </a:rPr>
              <a:t>  </a:t>
            </a:r>
            <a:r>
              <a:rPr lang="en-US" altLang="en-US" sz="2400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  <a:cs typeface="+mn-cs"/>
              </a:rPr>
              <a:t>Athro</a:t>
            </a:r>
          </a:p>
          <a:p>
            <a:pPr>
              <a:spcBef>
                <a:spcPct val="50000"/>
              </a:spcBef>
              <a:defRPr/>
            </a:pPr>
            <a:r>
              <a:rPr lang="en-US" altLang="en-US" sz="2400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  <a:cs typeface="+mn-cs"/>
              </a:rPr>
              <a:t>  Teacher</a:t>
            </a:r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 rot="21300000">
            <a:off x="4197350" y="3714750"/>
            <a:ext cx="2057400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en-US" sz="24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  <a:cs typeface="+mn-cs"/>
              </a:rPr>
              <a:t>Arbenigwr</a:t>
            </a:r>
            <a:endParaRPr lang="en-US" altLang="en-US" sz="2400" dirty="0">
              <a:effectLst>
                <a:outerShdw blurRad="38100" dist="38100" dir="2700000" algn="tl">
                  <a:srgbClr val="FFFFFF"/>
                </a:outerShdw>
              </a:effectLst>
              <a:latin typeface="Comic Sans MS" pitchFamily="66" charset="0"/>
              <a:cs typeface="+mn-cs"/>
            </a:endParaRPr>
          </a:p>
          <a:p>
            <a:pPr>
              <a:spcBef>
                <a:spcPct val="50000"/>
              </a:spcBef>
              <a:defRPr/>
            </a:pPr>
            <a:r>
              <a:rPr lang="en-US" altLang="en-US" sz="2400" dirty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  <a:cs typeface="+mn-cs"/>
              </a:rPr>
              <a:t>Specialists</a:t>
            </a:r>
          </a:p>
        </p:txBody>
      </p:sp>
    </p:spTree>
    <p:extLst>
      <p:ext uri="{BB962C8B-B14F-4D97-AF65-F5344CB8AC3E}">
        <p14:creationId xmlns:p14="http://schemas.microsoft.com/office/powerpoint/2010/main" val="141275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Gwrthdaro corfforol ac ymosodol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Physical confrontation and aggression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Heriol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Ingol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Medru bod yn beryg i’w hunain</a:t>
            </a: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Medru bod yn beryg i eraill</a:t>
            </a:r>
            <a:endParaRPr lang="cy-GB" altLang="en-US" sz="3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Challenging</a:t>
            </a: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Stressful</a:t>
            </a: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Can be a danger to themselves</a:t>
            </a: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Can be a danger to others</a:t>
            </a: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8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Strategaethau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Strategies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Sefyll rhwng plant</a:t>
            </a: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Atal llwybr plant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Arwain plentyn i ffwrdd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‘Grym rhesymol’</a:t>
            </a:r>
            <a:endParaRPr lang="cy-GB" altLang="en-US" sz="3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Stand between children</a:t>
            </a: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Block child’s path</a:t>
            </a: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Lead child away</a:t>
            </a: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‘Reasonable force’</a:t>
            </a: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390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Strategaethau dosbarth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Classroom strategies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 fontScale="92500" lnSpcReduction="10000"/>
          </a:bodyPr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Symud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Lleihau ymyriadau</a:t>
            </a: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Darparu </a:t>
            </a:r>
            <a:r>
              <a:rPr lang="cy-GB" altLang="en-US" sz="3200" dirty="0" smtClean="0">
                <a:latin typeface="Lucida Sans" panose="020B0602030504020204" pitchFamily="34" charset="0"/>
              </a:rPr>
              <a:t>rhestrau/ </a:t>
            </a:r>
            <a:r>
              <a:rPr lang="cy-GB" altLang="en-US" sz="3200" dirty="0">
                <a:latin typeface="Lucida Sans" panose="020B0602030504020204" pitchFamily="34" charset="0"/>
              </a:rPr>
              <a:t>amserlen weledol</a:t>
            </a: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Tasgau byr</a:t>
            </a: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Defnyddio deunyddiau </a:t>
            </a:r>
            <a:r>
              <a:rPr lang="cy-GB" altLang="en-US" sz="3200" dirty="0" smtClean="0">
                <a:latin typeface="Lucida Sans" panose="020B0602030504020204" pitchFamily="34" charset="0"/>
              </a:rPr>
              <a:t>ymarferol/ </a:t>
            </a:r>
            <a:r>
              <a:rPr lang="cy-GB" altLang="en-US" sz="3200" dirty="0">
                <a:latin typeface="Lucida Sans" panose="020B0602030504020204" pitchFamily="34" charset="0"/>
              </a:rPr>
              <a:t>rhyngweithiol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 fontScale="92500" lnSpcReduction="10000"/>
          </a:bodyPr>
          <a:lstStyle/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Movement</a:t>
            </a: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Reduce distractions</a:t>
            </a: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Provide lists/visual timetable</a:t>
            </a: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Short tasks</a:t>
            </a: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Use hands-on/interactive materials</a:t>
            </a: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29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Strategaethau dosbarth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Classroom strategies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Rhowch dewisiadau</a:t>
            </a: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Dynesiad ymddygiadol</a:t>
            </a: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Adborth cadarnhaol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Give choices</a:t>
            </a:r>
          </a:p>
          <a:p>
            <a:pPr eaLnBrk="1" hangingPunct="1"/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Behavioural </a:t>
            </a: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approach</a:t>
            </a: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</a:t>
            </a: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ositive feedback</a:t>
            </a: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3907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3600" dirty="0">
                <a:latin typeface="Lucida Sans" panose="020B0602030504020204" pitchFamily="34" charset="0"/>
              </a:rPr>
              <a:t>Tasg </a:t>
            </a:r>
            <a:r>
              <a:rPr lang="en-GB" altLang="en-US" sz="3600" dirty="0" smtClean="0">
                <a:latin typeface="Lucida Sans" panose="020B0602030504020204" pitchFamily="34" charset="0"/>
              </a:rPr>
              <a:t>–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Fedrwch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chi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adnabod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y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bobl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enwog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canlynol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sydd a diagnosis o ADCG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neu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sydd yn/wedi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dangos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ymddygiadau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ADCG?</a:t>
            </a:r>
          </a:p>
          <a:p>
            <a:pPr marL="0" indent="0" eaLnBrk="1" hangingPunct="1">
              <a:buNone/>
            </a:pPr>
            <a:endParaRPr lang="en-GB" altLang="en-US" sz="3600" dirty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Task </a:t>
            </a: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– Can you identify these famous </a:t>
            </a: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people diagnosed with ADHD or who display/</a:t>
            </a:r>
            <a:r>
              <a:rPr lang="en-GB" altLang="en-US" sz="36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ed</a:t>
            </a: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ADHD behaviours?</a:t>
            </a:r>
          </a:p>
          <a:p>
            <a:pPr marL="0" indent="0" eaLnBrk="1" hangingPunct="1">
              <a:buNone/>
            </a:pPr>
            <a:endParaRPr lang="en-GB" altLang="en-US" sz="2800" dirty="0" smtClean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474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Pwy ydw i?</a:t>
            </a:r>
            <a:r>
              <a:rPr lang="cy-GB" altLang="en-US" sz="3200" dirty="0">
                <a:latin typeface="Lucida Sans" panose="020B0602030504020204" pitchFamily="34" charset="0"/>
              </a:rPr>
              <a:t/>
            </a:r>
            <a:br>
              <a:rPr lang="cy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Who am I?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r>
              <a:rPr lang="en-GB" altLang="en-US" dirty="0" err="1" smtClean="0">
                <a:latin typeface="Lucida Sans" panose="020B0602030504020204" pitchFamily="34" charset="0"/>
              </a:rPr>
              <a:t>Awdur</a:t>
            </a:r>
            <a:r>
              <a:rPr lang="en-GB" altLang="en-US" dirty="0" smtClean="0">
                <a:latin typeface="Lucida Sans" panose="020B0602030504020204" pitchFamily="34" charset="0"/>
              </a:rPr>
              <a:t> ac </a:t>
            </a:r>
            <a:r>
              <a:rPr lang="en-GB" altLang="en-US" dirty="0" err="1" smtClean="0">
                <a:latin typeface="Lucida Sans" panose="020B0602030504020204" pitchFamily="34" charset="0"/>
              </a:rPr>
              <a:t>areithiwr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Author and orator</a:t>
            </a:r>
          </a:p>
          <a:p>
            <a:pPr marL="0" indent="0" eaLnBrk="1" hangingPunct="1">
              <a:buNone/>
            </a:pPr>
            <a:r>
              <a:rPr lang="en-GB" altLang="en-US" sz="3200" dirty="0" err="1" smtClean="0">
                <a:latin typeface="Lucida Sans" panose="020B0602030504020204" pitchFamily="34" charset="0"/>
              </a:rPr>
              <a:t>Arweinydd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rhyfel</a:t>
            </a:r>
            <a:endParaRPr lang="en-GB" altLang="en-US" sz="32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War leader</a:t>
            </a:r>
          </a:p>
          <a:p>
            <a:pPr marL="0" indent="0" eaLnBrk="1" hangingPunct="1">
              <a:buNone/>
            </a:pPr>
            <a:r>
              <a:rPr lang="en-GB" altLang="en-US" sz="3200" dirty="0" err="1" smtClean="0">
                <a:latin typeface="Lucida Sans" panose="020B0602030504020204" pitchFamily="34" charset="0"/>
              </a:rPr>
              <a:t>Prif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Weinidog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Prydain</a:t>
            </a:r>
            <a:endParaRPr lang="en-GB" altLang="en-US" dirty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British Prime Minister</a:t>
            </a: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286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dirty="0" err="1" smtClean="0">
                <a:latin typeface="Lucida Sans" panose="020B0602030504020204" pitchFamily="34" charset="0"/>
              </a:rPr>
              <a:t>Winston</a:t>
            </a:r>
            <a:r>
              <a:rPr lang="cy-GB" altLang="en-US" sz="3200" dirty="0" smtClean="0">
                <a:latin typeface="Lucida Sans" panose="020B0602030504020204" pitchFamily="34" charset="0"/>
              </a:rPr>
              <a:t> Churchill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578389"/>
            <a:ext cx="4239914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246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Pwy ydw i?</a:t>
            </a:r>
            <a:r>
              <a:rPr lang="cy-GB" altLang="en-US" sz="3200" dirty="0">
                <a:latin typeface="Lucida Sans" panose="020B0602030504020204" pitchFamily="34" charset="0"/>
              </a:rPr>
              <a:t/>
            </a:r>
            <a:br>
              <a:rPr lang="cy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Who am I?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Actor </a:t>
            </a:r>
            <a:r>
              <a:rPr lang="en-GB" altLang="en-US" dirty="0" err="1" smtClean="0">
                <a:latin typeface="Lucida Sans" panose="020B0602030504020204" pitchFamily="34" charset="0"/>
              </a:rPr>
              <a:t>Americanaidd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American actor</a:t>
            </a:r>
          </a:p>
          <a:p>
            <a:pPr marL="0" indent="0" eaLnBrk="1" hangingPunct="1">
              <a:buNone/>
            </a:pPr>
            <a:r>
              <a:rPr lang="en-GB" altLang="en-US" dirty="0" err="1" smtClean="0">
                <a:latin typeface="Lucida Sans" panose="020B0602030504020204" pitchFamily="34" charset="0"/>
              </a:rPr>
              <a:t>Miliwnwr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erbyn</a:t>
            </a:r>
            <a:r>
              <a:rPr lang="en-GB" altLang="en-US" dirty="0" smtClean="0">
                <a:latin typeface="Lucida Sans" panose="020B0602030504020204" pitchFamily="34" charset="0"/>
              </a:rPr>
              <a:t> 20</a:t>
            </a:r>
            <a:endParaRPr lang="en-GB" altLang="en-US" sz="32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Millionaire by 20</a:t>
            </a: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Fresh Prince</a:t>
            </a:r>
            <a:endParaRPr lang="en-GB" altLang="en-US" sz="32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51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Will Smith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17639"/>
            <a:ext cx="4032447" cy="4099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42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Pwy ydw i?</a:t>
            </a:r>
            <a:r>
              <a:rPr lang="cy-GB" altLang="en-US" sz="3200" dirty="0">
                <a:latin typeface="Lucida Sans" panose="020B0602030504020204" pitchFamily="34" charset="0"/>
              </a:rPr>
              <a:t/>
            </a:r>
            <a:br>
              <a:rPr lang="cy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Who am I?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r>
              <a:rPr lang="en-GB" altLang="en-US" dirty="0" err="1" smtClean="0">
                <a:latin typeface="Lucida Sans" panose="020B0602030504020204" pitchFamily="34" charset="0"/>
              </a:rPr>
              <a:t>Canwr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metel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trwm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Heavy metal singer</a:t>
            </a: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err="1" smtClean="0">
                <a:latin typeface="Lucida Sans" panose="020B0602030504020204" pitchFamily="34" charset="0"/>
              </a:rPr>
              <a:t>Ystlym</a:t>
            </a:r>
            <a:r>
              <a:rPr lang="en-GB" altLang="en-US" dirty="0" smtClean="0">
                <a:latin typeface="Lucida Sans" panose="020B0602030504020204" pitchFamily="34" charset="0"/>
              </a:rPr>
              <a:t>/</a:t>
            </a:r>
            <a:r>
              <a:rPr lang="en-GB" altLang="en-US" dirty="0" err="1" smtClean="0">
                <a:latin typeface="Lucida Sans" panose="020B0602030504020204" pitchFamily="34" charset="0"/>
              </a:rPr>
              <a:t>morgrug</a:t>
            </a:r>
            <a:endParaRPr lang="en-GB" altLang="en-US" sz="32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Bat/ants</a:t>
            </a: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“Sharon!!!!”</a:t>
            </a:r>
            <a:endParaRPr lang="en-GB" altLang="en-US" sz="32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992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dirty="0" err="1" smtClean="0">
                <a:latin typeface="Lucida Sans" panose="020B0602030504020204" pitchFamily="34" charset="0"/>
              </a:rPr>
              <a:t>Ozzy</a:t>
            </a:r>
            <a:r>
              <a:rPr lang="cy-GB" altLang="en-US" sz="3200" dirty="0" smtClean="0">
                <a:latin typeface="Lucida Sans" panose="020B0602030504020204" pitchFamily="34" charset="0"/>
              </a:rPr>
              <a:t> </a:t>
            </a:r>
            <a:r>
              <a:rPr lang="cy-GB" altLang="en-US" sz="3200" dirty="0" err="1" smtClean="0">
                <a:latin typeface="Lucida Sans" panose="020B0602030504020204" pitchFamily="34" charset="0"/>
              </a:rPr>
              <a:t>Osbourne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17638"/>
            <a:ext cx="6264696" cy="388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2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Pwy ydw i?</a:t>
            </a:r>
            <a:r>
              <a:rPr lang="cy-GB" altLang="en-US" sz="3200" dirty="0">
                <a:latin typeface="Lucida Sans" panose="020B0602030504020204" pitchFamily="34" charset="0"/>
              </a:rPr>
              <a:t/>
            </a:r>
            <a:br>
              <a:rPr lang="cy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Who am I?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r>
              <a:rPr lang="en-GB" altLang="en-US" dirty="0" err="1" smtClean="0">
                <a:latin typeface="Lucida Sans" panose="020B0602030504020204" pitchFamily="34" charset="0"/>
              </a:rPr>
              <a:t>Ysgrifennwr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dirgel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Mystery writer</a:t>
            </a: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err="1" smtClean="0">
                <a:latin typeface="Lucida Sans" panose="020B0602030504020204" pitchFamily="34" charset="0"/>
              </a:rPr>
              <a:t>Ditectifs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ffuglennol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enwog</a:t>
            </a:r>
            <a:endParaRPr lang="en-GB" altLang="en-US" sz="32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Famous fictional detectives</a:t>
            </a: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Murder on the Orient Express</a:t>
            </a: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0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dirty="0" err="1" smtClean="0">
                <a:latin typeface="Lucida Sans" panose="020B0602030504020204" pitchFamily="34" charset="0"/>
              </a:rPr>
              <a:t>Agatha</a:t>
            </a:r>
            <a:r>
              <a:rPr lang="cy-GB" altLang="en-US" sz="3200" dirty="0" smtClean="0">
                <a:latin typeface="Lucida Sans" panose="020B0602030504020204" pitchFamily="34" charset="0"/>
              </a:rPr>
              <a:t> </a:t>
            </a:r>
            <a:r>
              <a:rPr lang="cy-GB" altLang="en-US" sz="3200" dirty="0" err="1" smtClean="0">
                <a:latin typeface="Lucida Sans" panose="020B0602030504020204" pitchFamily="34" charset="0"/>
              </a:rPr>
              <a:t>Christie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17638"/>
            <a:ext cx="6336704" cy="388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51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Pwy ydw i?</a:t>
            </a:r>
            <a:r>
              <a:rPr lang="cy-GB" altLang="en-US" sz="3200" dirty="0">
                <a:latin typeface="Lucida Sans" panose="020B0602030504020204" pitchFamily="34" charset="0"/>
              </a:rPr>
              <a:t/>
            </a:r>
            <a:br>
              <a:rPr lang="cy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Who am I?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Entrepreneur </a:t>
            </a:r>
            <a:r>
              <a:rPr lang="en-GB" altLang="en-US" dirty="0" err="1" smtClean="0">
                <a:latin typeface="Lucida Sans" panose="020B0602030504020204" pitchFamily="34" charset="0"/>
              </a:rPr>
              <a:t>Americanaidd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American entrepreneur</a:t>
            </a:r>
          </a:p>
          <a:p>
            <a:pPr marL="0" indent="0" eaLnBrk="1" hangingPunct="1">
              <a:buNone/>
            </a:pPr>
            <a:r>
              <a:rPr lang="en-GB" altLang="en-US" dirty="0" err="1" smtClean="0">
                <a:latin typeface="Lucida Sans" panose="020B0602030504020204" pitchFamily="34" charset="0"/>
              </a:rPr>
              <a:t>Animeiddiadau</a:t>
            </a:r>
            <a:endParaRPr lang="en-GB" altLang="en-US" sz="32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Animations</a:t>
            </a:r>
          </a:p>
          <a:p>
            <a:pPr marL="0" indent="0" eaLnBrk="1" hangingPunct="1"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Mickey Mouse</a:t>
            </a:r>
            <a:endParaRPr lang="en-GB" altLang="en-US" sz="32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429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dirty="0" err="1" smtClean="0">
                <a:latin typeface="Lucida Sans" panose="020B0602030504020204" pitchFamily="34" charset="0"/>
              </a:rPr>
              <a:t>Walt</a:t>
            </a:r>
            <a:r>
              <a:rPr lang="cy-GB" altLang="en-US" sz="3200" dirty="0" smtClean="0">
                <a:latin typeface="Lucida Sans" panose="020B0602030504020204" pitchFamily="34" charset="0"/>
              </a:rPr>
              <a:t> Disney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hangingPunct="1">
              <a:buNone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514350" indent="-514350" eaLnBrk="1" hangingPunct="1">
              <a:buAutoNum type="arabicPeriod"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268761"/>
            <a:ext cx="6552727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44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pellach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Further reading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 smtClean="0">
                <a:latin typeface="Lucida Sans" panose="020B0602030504020204" pitchFamily="34" charset="0"/>
              </a:rPr>
              <a:t>ADHD Foundation</a:t>
            </a:r>
          </a:p>
          <a:p>
            <a:pPr marL="0" indent="0" eaLnBrk="1" hangingPunct="1">
              <a:buNone/>
            </a:pPr>
            <a:r>
              <a:rPr lang="en-GB" altLang="en-US" sz="2800" dirty="0">
                <a:latin typeface="Lucida Sans" panose="020B0602030504020204" pitchFamily="34" charset="0"/>
                <a:hlinkClick r:id="rId3"/>
              </a:rPr>
              <a:t>https://www.adhdfoundation.org.uk</a:t>
            </a:r>
            <a:r>
              <a:rPr lang="en-GB" altLang="en-US" sz="2800" dirty="0" smtClean="0">
                <a:latin typeface="Lucida Sans" panose="020B0602030504020204" pitchFamily="34" charset="0"/>
                <a:hlinkClick r:id="rId3"/>
              </a:rPr>
              <a:t>/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</a:p>
          <a:p>
            <a:pPr eaLnBrk="1" hangingPunct="1"/>
            <a:r>
              <a:rPr lang="en-GB" altLang="en-US" sz="2800" dirty="0" smtClean="0">
                <a:latin typeface="Lucida Sans" panose="020B0602030504020204" pitchFamily="34" charset="0"/>
              </a:rPr>
              <a:t>ADDISS</a:t>
            </a:r>
          </a:p>
          <a:p>
            <a:pPr marL="0" indent="0" eaLnBrk="1" hangingPunct="1">
              <a:buNone/>
            </a:pPr>
            <a:r>
              <a:rPr lang="en-GB" altLang="en-US" sz="2800" dirty="0">
                <a:latin typeface="Lucida Sans" panose="020B0602030504020204" pitchFamily="34" charset="0"/>
                <a:hlinkClick r:id="rId4"/>
              </a:rPr>
              <a:t>http://www.addiss.co.uk</a:t>
            </a:r>
            <a:r>
              <a:rPr lang="en-GB" altLang="en-US" sz="2800" dirty="0" smtClean="0">
                <a:latin typeface="Lucida Sans" panose="020B0602030504020204" pitchFamily="34" charset="0"/>
                <a:hlinkClick r:id="rId4"/>
              </a:rPr>
              <a:t>/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</a:p>
          <a:p>
            <a:pPr eaLnBrk="1" hangingPunct="1"/>
            <a:r>
              <a:rPr lang="en-GB" altLang="en-US" sz="2800" dirty="0" smtClean="0">
                <a:latin typeface="Lucida Sans" panose="020B0602030504020204" pitchFamily="34" charset="0"/>
              </a:rPr>
              <a:t>Adders.org</a:t>
            </a:r>
          </a:p>
          <a:p>
            <a:pPr marL="0" indent="0" eaLnBrk="1" hangingPunct="1">
              <a:buNone/>
            </a:pPr>
            <a:r>
              <a:rPr lang="en-GB" altLang="en-US" sz="2800" dirty="0">
                <a:latin typeface="Lucida Sans" panose="020B0602030504020204" pitchFamily="34" charset="0"/>
                <a:hlinkClick r:id="rId5"/>
              </a:rPr>
              <a:t>http://www.adders.org</a:t>
            </a:r>
            <a:r>
              <a:rPr lang="en-GB" altLang="en-US" sz="2800" dirty="0" smtClean="0">
                <a:latin typeface="Lucida Sans" panose="020B0602030504020204" pitchFamily="34" charset="0"/>
                <a:hlinkClick r:id="rId5"/>
              </a:rPr>
              <a:t>/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</a:p>
          <a:p>
            <a:pPr eaLnBrk="1" hangingPunct="1"/>
            <a:r>
              <a:rPr lang="en-GB" altLang="en-US" sz="2800" dirty="0" smtClean="0">
                <a:latin typeface="Lucida Sans" panose="020B0602030504020204" pitchFamily="34" charset="0"/>
              </a:rPr>
              <a:t>Plant </a:t>
            </a:r>
            <a:r>
              <a:rPr lang="en-GB" altLang="en-US" sz="2800" dirty="0" err="1" smtClean="0">
                <a:latin typeface="Lucida Sans" panose="020B0602030504020204" pitchFamily="34" charset="0"/>
              </a:rPr>
              <a:t>yng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</a:rPr>
              <a:t>Nghymru</a:t>
            </a:r>
            <a:r>
              <a:rPr lang="en-GB" altLang="en-US" sz="2800" dirty="0" smtClean="0">
                <a:latin typeface="Lucida Sans" panose="020B0602030504020204" pitchFamily="34" charset="0"/>
              </a:rPr>
              <a:t>/Children in Wales</a:t>
            </a:r>
          </a:p>
          <a:p>
            <a:pPr marL="0" indent="0" eaLnBrk="1" hangingPunct="1">
              <a:buNone/>
            </a:pPr>
            <a:r>
              <a:rPr lang="en-GB" altLang="en-US" sz="2800" dirty="0">
                <a:latin typeface="Lucida Sans" panose="020B0602030504020204" pitchFamily="34" charset="0"/>
                <a:hlinkClick r:id="rId6"/>
              </a:rPr>
              <a:t>http://www.childreninwales.org.uk</a:t>
            </a:r>
            <a:r>
              <a:rPr lang="en-GB" altLang="en-US" sz="2800" dirty="0" smtClean="0">
                <a:latin typeface="Lucida Sans" panose="020B0602030504020204" pitchFamily="34" charset="0"/>
                <a:hlinkClick r:id="rId6"/>
              </a:rPr>
              <a:t>/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en-US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036496" cy="417579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1800" dirty="0" smtClean="0">
                <a:latin typeface="Lucida Sans" panose="020B0602030504020204" pitchFamily="34" charset="0"/>
              </a:rPr>
              <a:t>Farrell, M. (2009)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The Special Education Handbook.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Oxon: Routledge.</a:t>
            </a:r>
          </a:p>
          <a:p>
            <a:pPr marL="0" indent="0" eaLnBrk="1" hangingPunct="1">
              <a:buNone/>
            </a:pPr>
            <a:r>
              <a:rPr lang="en-GB" altLang="en-US" sz="1800" dirty="0" smtClean="0">
                <a:latin typeface="Lucida Sans" panose="020B0602030504020204" pitchFamily="34" charset="0"/>
              </a:rPr>
              <a:t>Frederickson, N. and Cline, T. ( 2009)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Special Educational Needs, Inclusion and Diversity.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London: Open University Press.</a:t>
            </a:r>
          </a:p>
          <a:p>
            <a:pPr marL="0" indent="0" eaLnBrk="1" hangingPunct="1">
              <a:buNone/>
            </a:pPr>
            <a:r>
              <a:rPr lang="en-GB" altLang="en-US" sz="1800" dirty="0" err="1" smtClean="0">
                <a:latin typeface="Lucida Sans" panose="020B0602030504020204" pitchFamily="34" charset="0"/>
              </a:rPr>
              <a:t>Galéra</a:t>
            </a:r>
            <a:r>
              <a:rPr lang="en-GB" altLang="en-US" sz="1800" dirty="0" smtClean="0">
                <a:latin typeface="Lucida Sans" panose="020B0602030504020204" pitchFamily="34" charset="0"/>
              </a:rPr>
              <a:t> et.al., Early Risk Factors for Hyperactivity-Impulsivity and Inattention Trajectories From Age 17 Months to 8 Years.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Arch Gen Psychiatry.</a:t>
            </a:r>
            <a:r>
              <a:rPr lang="en-GB" altLang="en-US" sz="1800" dirty="0" smtClean="0">
                <a:latin typeface="Lucida Sans" panose="020B0602030504020204" pitchFamily="34" charset="0"/>
              </a:rPr>
              <a:t> 2011;68(12):1267-1275. doi:10.1001/archgenpsychiatry.2011.138 </a:t>
            </a:r>
          </a:p>
          <a:p>
            <a:pPr marL="0" indent="0" eaLnBrk="1" hangingPunct="1">
              <a:buNone/>
            </a:pPr>
            <a:r>
              <a:rPr lang="en-GB" altLang="en-US" sz="1800" dirty="0" smtClean="0">
                <a:latin typeface="Lucida Sans" panose="020B0602030504020204" pitchFamily="34" charset="0"/>
              </a:rPr>
              <a:t>Macintyre, C. (2010)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Play for Children with Special Need.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(2</a:t>
            </a:r>
            <a:r>
              <a:rPr lang="en-GB" altLang="en-US" sz="1800" baseline="30000" dirty="0" smtClean="0">
                <a:latin typeface="Lucida Sans" panose="020B0602030504020204" pitchFamily="34" charset="0"/>
              </a:rPr>
              <a:t>nd</a:t>
            </a:r>
            <a:r>
              <a:rPr lang="en-GB" altLang="en-US" sz="1800" dirty="0" smtClean="0">
                <a:latin typeface="Lucida Sans" panose="020B0602030504020204" pitchFamily="34" charset="0"/>
              </a:rPr>
              <a:t> ed.) London: Routledge.</a:t>
            </a:r>
          </a:p>
          <a:p>
            <a:pPr marL="0" indent="0" eaLnBrk="1" hangingPunct="1">
              <a:buNone/>
            </a:pPr>
            <a:r>
              <a:rPr lang="en-GB" altLang="en-US" sz="1800" dirty="0" smtClean="0">
                <a:latin typeface="Lucida Sans" panose="020B0602030504020204" pitchFamily="34" charset="0"/>
              </a:rPr>
              <a:t>Reid, G. (2005)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Learning Styles and Inclusion.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London: Sage Publications Ltd.</a:t>
            </a:r>
          </a:p>
          <a:p>
            <a:pPr marL="0" indent="0" eaLnBrk="1" hangingPunct="1">
              <a:buNone/>
            </a:pPr>
            <a:r>
              <a:rPr lang="en-GB" altLang="en-US" sz="1800" dirty="0" err="1" smtClean="0">
                <a:latin typeface="Lucida Sans" panose="020B0602030504020204" pitchFamily="34" charset="0"/>
              </a:rPr>
              <a:t>Tannock</a:t>
            </a:r>
            <a:r>
              <a:rPr lang="en-GB" altLang="en-US" sz="1800" dirty="0" smtClean="0">
                <a:latin typeface="Lucida Sans" panose="020B0602030504020204" pitchFamily="34" charset="0"/>
              </a:rPr>
              <a:t>, R.  (2001) Understanding, teaching, &amp; supporting students with ADHD </a:t>
            </a:r>
          </a:p>
          <a:p>
            <a:pPr marL="0" indent="0" eaLnBrk="1" hangingPunct="1">
              <a:buNone/>
            </a:pPr>
            <a:r>
              <a:rPr lang="en-GB" altLang="en-US" sz="1800" dirty="0" err="1" smtClean="0">
                <a:latin typeface="Lucida Sans" panose="020B0602030504020204" pitchFamily="34" charset="0"/>
              </a:rPr>
              <a:t>Wearmouth</a:t>
            </a:r>
            <a:r>
              <a:rPr lang="en-GB" altLang="en-US" sz="1800" dirty="0" smtClean="0">
                <a:latin typeface="Lucida Sans" panose="020B0602030504020204" pitchFamily="34" charset="0"/>
              </a:rPr>
              <a:t>, J. (2017)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Special Educational Needs and Disabilities in Schools.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London: Bloomsbury Academic.</a:t>
            </a:r>
            <a:br>
              <a:rPr lang="en-GB" altLang="en-US" sz="1800" dirty="0" smtClean="0">
                <a:latin typeface="Lucida Sans" panose="020B0602030504020204" pitchFamily="34" charset="0"/>
              </a:rPr>
            </a:br>
            <a:endParaRPr lang="en-GB" altLang="en-US" sz="1800" dirty="0" smtClean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13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1671</TotalTime>
  <Words>885</Words>
  <Application>Microsoft Office PowerPoint</Application>
  <PresentationFormat>On-screen Show (4:3)</PresentationFormat>
  <Paragraphs>277</Paragraphs>
  <Slides>32</Slides>
  <Notes>32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MS PGothic</vt:lpstr>
      <vt:lpstr>MS PGothic</vt:lpstr>
      <vt:lpstr>Arial</vt:lpstr>
      <vt:lpstr>Comic Sans MS</vt:lpstr>
      <vt:lpstr>Lucida Sans</vt:lpstr>
      <vt:lpstr>Myriad Pro</vt:lpstr>
      <vt:lpstr>Times New Roman</vt:lpstr>
      <vt:lpstr>20140311PresentationUWTSDTemplate</vt:lpstr>
      <vt:lpstr>1_20140311PresentationUWTSDTemplate</vt:lpstr>
      <vt:lpstr>Clip</vt:lpstr>
      <vt:lpstr>ADCG Anhwylder Diffyg Canolbwyntio a Gorfywiogrwydd  ADHD Attention Deficit and Hyperactivity Disorder</vt:lpstr>
      <vt:lpstr>Cynnwys Content</vt:lpstr>
      <vt:lpstr>Beth yw ADCG? What is ADHD?</vt:lpstr>
      <vt:lpstr>Diffiniad Definition         </vt:lpstr>
      <vt:lpstr>Diffiniad Definition </vt:lpstr>
      <vt:lpstr>Diffiniad Definition         </vt:lpstr>
      <vt:lpstr>Cyffredinrwydd Prevalence</vt:lpstr>
      <vt:lpstr>Ffactorau achosol Causal factors</vt:lpstr>
      <vt:lpstr>Nodweddion Characteristics</vt:lpstr>
      <vt:lpstr>Ardaloedd Potensial Amhariad Potential Areas of Impairment</vt:lpstr>
      <vt:lpstr>Nodweddion Characteristics</vt:lpstr>
      <vt:lpstr>Diagnosis</vt:lpstr>
      <vt:lpstr>Penawdau newyddion News headlines</vt:lpstr>
      <vt:lpstr>Arfer cynhwysol Inclusive practice</vt:lpstr>
      <vt:lpstr>Un broblem – dulliau sy’n anghyfannu            One Problem – non-integrated approaches</vt:lpstr>
      <vt:lpstr>Gwrthdaro corfforol ac ymosodol Physical confrontation and aggression</vt:lpstr>
      <vt:lpstr>Strategaethau Strategies</vt:lpstr>
      <vt:lpstr>Strategaethau dosbarth Classroom strategies</vt:lpstr>
      <vt:lpstr>Strategaethau dosbarth Classroom strategies</vt:lpstr>
      <vt:lpstr>PowerPoint Presentation</vt:lpstr>
      <vt:lpstr>Pwy ydw i? Who am I?</vt:lpstr>
      <vt:lpstr>Winston Churchill</vt:lpstr>
      <vt:lpstr>Pwy ydw i? Who am I?</vt:lpstr>
      <vt:lpstr>Will Smith</vt:lpstr>
      <vt:lpstr>Pwy ydw i? Who am I?</vt:lpstr>
      <vt:lpstr>Ozzy Osbourne</vt:lpstr>
      <vt:lpstr>Pwy ydw i? Who am I?</vt:lpstr>
      <vt:lpstr>Agatha Christie</vt:lpstr>
      <vt:lpstr>Pwy ydw i? Who am I?</vt:lpstr>
      <vt:lpstr>Walt Disney</vt:lpstr>
      <vt:lpstr>Darllen pellach Further reading</vt:lpstr>
      <vt:lpstr>Cyfeiriadau References</vt:lpstr>
    </vt:vector>
  </TitlesOfParts>
  <Company>Geiriau Bach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Saesneg fel Iaith Ychwanegol English as an Additional Language</dc:title>
  <dc:creator>edureea</dc:creator>
  <cp:lastModifiedBy>Alison Rees-Edwards</cp:lastModifiedBy>
  <cp:revision>47</cp:revision>
  <dcterms:created xsi:type="dcterms:W3CDTF">2006-04-22T22:14:59Z</dcterms:created>
  <dcterms:modified xsi:type="dcterms:W3CDTF">2018-04-27T10:30:56Z</dcterms:modified>
</cp:coreProperties>
</file>