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6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70" r:id="rId11"/>
    <p:sldId id="271" r:id="rId12"/>
    <p:sldId id="272" r:id="rId13"/>
    <p:sldId id="273" r:id="rId14"/>
    <p:sldId id="268" r:id="rId15"/>
    <p:sldId id="280" r:id="rId16"/>
    <p:sldId id="279" r:id="rId17"/>
    <p:sldId id="277" r:id="rId18"/>
    <p:sldId id="264" r:id="rId19"/>
    <p:sldId id="278" r:id="rId20"/>
    <p:sldId id="281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04A2EC-999F-41EC-A081-6E3573BD0E2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HPHP 4010 ‘REFRAMING THE WORLD’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Interpreting the </a:t>
            </a:r>
            <a:r>
              <a:rPr lang="en-GB" dirty="0" smtClean="0"/>
              <a:t>Past:</a:t>
            </a:r>
          </a:p>
          <a:p>
            <a:r>
              <a:rPr lang="en-GB" dirty="0"/>
              <a:t>‘</a:t>
            </a:r>
            <a:r>
              <a:rPr lang="en-GB" dirty="0" smtClean="0"/>
              <a:t>Universal’ </a:t>
            </a:r>
            <a:r>
              <a:rPr lang="en-GB" dirty="0"/>
              <a:t>versus ‘Nation-State’ perspectives since the 18th Century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28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1.’Nation State’ perspectives on Global History</a:t>
            </a:r>
            <a:endParaRPr lang="en-GB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1772816"/>
            <a:ext cx="5472609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2004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Concept of the ‘Nation State’ and historic development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 fontScale="92500"/>
          </a:bodyPr>
          <a:lstStyle/>
          <a:p>
            <a:pPr lvl="1"/>
            <a:r>
              <a:rPr lang="en-GB" dirty="0" smtClean="0"/>
              <a:t>Explored through historic origins – within a modern ‘European’ context </a:t>
            </a:r>
          </a:p>
          <a:p>
            <a:pPr lvl="1"/>
            <a:r>
              <a:rPr lang="en-GB" dirty="0" smtClean="0"/>
              <a:t>Defining a ‘Nation State’ is complex </a:t>
            </a:r>
          </a:p>
          <a:p>
            <a:pPr lvl="1"/>
            <a:r>
              <a:rPr lang="en-GB" dirty="0" smtClean="0"/>
              <a:t>Can mean many things: </a:t>
            </a:r>
          </a:p>
          <a:p>
            <a:pPr lvl="1"/>
            <a:r>
              <a:rPr lang="en-GB" dirty="0" smtClean="0"/>
              <a:t>A Country?</a:t>
            </a:r>
          </a:p>
          <a:p>
            <a:pPr lvl="1"/>
            <a:r>
              <a:rPr lang="en-GB" dirty="0" smtClean="0"/>
              <a:t>‘Where cultural boundaries match political ones?’</a:t>
            </a:r>
          </a:p>
          <a:p>
            <a:pPr lvl="1"/>
            <a:r>
              <a:rPr lang="en-GB" dirty="0" smtClean="0"/>
              <a:t>(Map– Europe after </a:t>
            </a:r>
            <a:r>
              <a:rPr lang="en-GB" i="1" dirty="0" smtClean="0"/>
              <a:t>Congress of Vienna </a:t>
            </a:r>
            <a:r>
              <a:rPr lang="en-GB" dirty="0" smtClean="0"/>
              <a:t>1815)</a:t>
            </a:r>
          </a:p>
          <a:p>
            <a:pPr lvl="1"/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1988840"/>
            <a:ext cx="3384375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7601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City State</a:t>
            </a:r>
            <a:endParaRPr lang="en-GB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2143592"/>
            <a:ext cx="4248471" cy="3949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City States:</a:t>
            </a:r>
          </a:p>
          <a:p>
            <a:r>
              <a:rPr lang="en-GB" dirty="0" smtClean="0"/>
              <a:t>Hanseatic Cities – Hamburg, Lubeck, Bremen</a:t>
            </a:r>
          </a:p>
          <a:p>
            <a:r>
              <a:rPr lang="en-GB" dirty="0" smtClean="0"/>
              <a:t>Swiss Cantons – e.g. Zurich, Bern, Geneva</a:t>
            </a:r>
          </a:p>
          <a:p>
            <a:r>
              <a:rPr lang="en-GB" dirty="0" smtClean="0"/>
              <a:t>Italian City States – e.g. Venice, Genoa, Florence, Milan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333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Multi-National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Multi-national – no ethnic group dominates:</a:t>
            </a:r>
          </a:p>
          <a:p>
            <a:r>
              <a:rPr lang="en-GB" dirty="0" smtClean="0"/>
              <a:t>e.g. Yugoslavia (former); </a:t>
            </a:r>
          </a:p>
          <a:p>
            <a:endParaRPr lang="en-GB" dirty="0" smtClean="0"/>
          </a:p>
          <a:p>
            <a:r>
              <a:rPr lang="en-GB" dirty="0" smtClean="0"/>
              <a:t>Belgium? </a:t>
            </a:r>
          </a:p>
          <a:p>
            <a:endParaRPr lang="en-GB" dirty="0" smtClean="0"/>
          </a:p>
          <a:p>
            <a:r>
              <a:rPr lang="en-GB" dirty="0" smtClean="0"/>
              <a:t>United Kingdom?</a:t>
            </a:r>
          </a:p>
          <a:p>
            <a:endParaRPr lang="en-GB" dirty="0"/>
          </a:p>
          <a:p>
            <a:r>
              <a:rPr lang="en-GB" dirty="0" smtClean="0"/>
              <a:t>France? </a:t>
            </a:r>
            <a:endParaRPr lang="en-GB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0032" y="1700808"/>
            <a:ext cx="3384376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9327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Empire</a:t>
            </a:r>
            <a:endParaRPr lang="en-GB" dirty="0"/>
          </a:p>
        </p:txBody>
      </p:sp>
      <p:pic>
        <p:nvPicPr>
          <p:cNvPr id="5" name="Content Placeholder 4" descr="6077-004-45F016F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3952875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Many countries under a single (or dual ) monarchy</a:t>
            </a:r>
          </a:p>
          <a:p>
            <a:r>
              <a:rPr lang="en-GB" dirty="0" smtClean="0"/>
              <a:t>Austro-Hungarian</a:t>
            </a:r>
          </a:p>
          <a:p>
            <a:r>
              <a:rPr lang="en-GB" dirty="0" smtClean="0"/>
              <a:t>Russian</a:t>
            </a:r>
          </a:p>
          <a:p>
            <a:r>
              <a:rPr lang="en-GB" dirty="0" smtClean="0"/>
              <a:t>Prussian?</a:t>
            </a:r>
          </a:p>
          <a:p>
            <a:r>
              <a:rPr lang="en-GB" dirty="0" smtClean="0"/>
              <a:t>British</a:t>
            </a:r>
          </a:p>
          <a:p>
            <a:r>
              <a:rPr lang="en-GB" dirty="0" smtClean="0"/>
              <a:t>Ottoman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47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Federation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Self-governing territories, within a larger federation or central government :</a:t>
            </a:r>
          </a:p>
          <a:p>
            <a:endParaRPr lang="en-GB" dirty="0"/>
          </a:p>
          <a:p>
            <a:r>
              <a:rPr lang="en-GB" dirty="0" smtClean="0"/>
              <a:t>United States;</a:t>
            </a:r>
          </a:p>
          <a:p>
            <a:endParaRPr lang="en-GB" dirty="0" smtClean="0"/>
          </a:p>
          <a:p>
            <a:r>
              <a:rPr lang="en-GB" dirty="0" smtClean="0"/>
              <a:t>Canada;</a:t>
            </a:r>
          </a:p>
          <a:p>
            <a:endParaRPr lang="en-GB" dirty="0" smtClean="0"/>
          </a:p>
          <a:p>
            <a:r>
              <a:rPr lang="en-GB" dirty="0" smtClean="0"/>
              <a:t>Germany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1772816"/>
            <a:ext cx="3456383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014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Confederation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439248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‘Union </a:t>
            </a:r>
            <a:r>
              <a:rPr lang="en-GB" dirty="0"/>
              <a:t>of sovereign states, </a:t>
            </a:r>
            <a:r>
              <a:rPr lang="en-GB" dirty="0" smtClean="0"/>
              <a:t>brought together for common action, sometimes in relation to another state’</a:t>
            </a:r>
          </a:p>
          <a:p>
            <a:r>
              <a:rPr lang="en-GB" dirty="0" smtClean="0"/>
              <a:t>Confederate States of America</a:t>
            </a:r>
          </a:p>
          <a:p>
            <a:r>
              <a:rPr lang="en-GB" dirty="0" smtClean="0"/>
              <a:t>German Confederation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877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15thc Renaissance:  inevitable – from more sophisticated economic development</a:t>
            </a:r>
          </a:p>
          <a:p>
            <a:endParaRPr lang="en-GB" dirty="0" smtClean="0"/>
          </a:p>
          <a:p>
            <a:r>
              <a:rPr lang="en-GB" dirty="0" smtClean="0"/>
              <a:t>The rise of Capitalist economies</a:t>
            </a:r>
          </a:p>
          <a:p>
            <a:endParaRPr lang="en-GB" dirty="0"/>
          </a:p>
          <a:p>
            <a:r>
              <a:rPr lang="en-GB" dirty="0" smtClean="0"/>
              <a:t>Geo-political changes – political economies </a:t>
            </a:r>
          </a:p>
          <a:p>
            <a:endParaRPr lang="en-GB" dirty="0"/>
          </a:p>
          <a:p>
            <a:r>
              <a:rPr lang="en-GB" dirty="0" smtClean="0"/>
              <a:t>Ability to recognise and record these developments - Cartography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502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‘Westphalia System’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Treaty of Westphalia (1648) – following the ‘Thirty Years War’</a:t>
            </a:r>
          </a:p>
          <a:p>
            <a:r>
              <a:rPr lang="en-GB" dirty="0" smtClean="0"/>
              <a:t>Need for stability and a balance of power after years of warfare – centrally controlled entities that recognised sovereignty of the other</a:t>
            </a:r>
          </a:p>
          <a:p>
            <a:r>
              <a:rPr lang="en-GB" dirty="0" smtClean="0"/>
              <a:t>Out of this evolved the concept of the modern ‘nation state’</a:t>
            </a:r>
          </a:p>
          <a:p>
            <a:r>
              <a:rPr lang="en-GB" dirty="0" smtClean="0"/>
              <a:t>Model – the United Provinces (the Dutch Republic)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495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Dutch Republic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1844824"/>
            <a:ext cx="345638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Early developments – Dutch Republic (1588-1795)</a:t>
            </a:r>
          </a:p>
          <a:p>
            <a:r>
              <a:rPr lang="en-GB" dirty="0" smtClean="0"/>
              <a:t>Confederation of states around a Stadtholder (steward)</a:t>
            </a:r>
          </a:p>
          <a:p>
            <a:r>
              <a:rPr lang="en-GB" dirty="0" smtClean="0"/>
              <a:t>Formed to challenge Spanish-Habsburg hegemony</a:t>
            </a:r>
          </a:p>
          <a:p>
            <a:r>
              <a:rPr lang="en-GB" dirty="0" smtClean="0"/>
              <a:t>Powerful – expanding Colonial Empire</a:t>
            </a:r>
          </a:p>
          <a:p>
            <a:r>
              <a:rPr lang="en-GB" dirty="0" smtClean="0"/>
              <a:t>Degree of religious tolerance and freedom of thought – Art an Sciences flourished</a:t>
            </a:r>
          </a:p>
          <a:p>
            <a:r>
              <a:rPr lang="en-GB" dirty="0" smtClean="0"/>
              <a:t>The Dutch ‘Golden Age’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669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Austro-Hungary; Russia; Prussia; Ottomans; Russia; HRE-Spanish; British</a:t>
            </a:r>
          </a:p>
          <a:p>
            <a:endParaRPr lang="en-GB" dirty="0" smtClean="0"/>
          </a:p>
          <a:p>
            <a:r>
              <a:rPr lang="en-GB" dirty="0" smtClean="0"/>
              <a:t>Expanded territory through war and dynastic transfer and marriage</a:t>
            </a:r>
          </a:p>
          <a:p>
            <a:r>
              <a:rPr lang="en-GB" dirty="0" smtClean="0"/>
              <a:t>Pictured: Frederick the Great of Prussia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6056" y="1844824"/>
            <a:ext cx="3600399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975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 States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not swap territory through dynastic transfer</a:t>
            </a:r>
          </a:p>
          <a:p>
            <a:r>
              <a:rPr lang="en-GB" dirty="0" smtClean="0"/>
              <a:t>Use the power of the state to ensure unity and influence </a:t>
            </a:r>
            <a:r>
              <a:rPr lang="en-GB" dirty="0" err="1" smtClean="0"/>
              <a:t>soc</a:t>
            </a:r>
            <a:r>
              <a:rPr lang="en-GB" dirty="0" smtClean="0"/>
              <a:t>-economic and cultural life</a:t>
            </a:r>
          </a:p>
          <a:p>
            <a:r>
              <a:rPr lang="en-GB" dirty="0" smtClean="0"/>
              <a:t>More centralised government – uniform and united</a:t>
            </a:r>
          </a:p>
          <a:p>
            <a:r>
              <a:rPr lang="en-GB" dirty="0" smtClean="0"/>
              <a:t>Unity sometimes enforced – Russification’ Italianisation, Germanisation (pan-German vs pan-Slavic sentiments)</a:t>
            </a:r>
          </a:p>
          <a:p>
            <a:r>
              <a:rPr lang="en-GB" dirty="0" smtClean="0"/>
              <a:t>Potential for ethnic conflict and separatism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050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Ethnic-based nation state building – e.g. Germany and Italy in 19thc</a:t>
            </a:r>
          </a:p>
          <a:p>
            <a:endParaRPr lang="en-GB" dirty="0"/>
          </a:p>
          <a:p>
            <a:r>
              <a:rPr lang="en-GB" dirty="0" smtClean="0"/>
              <a:t>‘State-driven’ unified states – e.g. England (an exceptional case?) and France</a:t>
            </a:r>
          </a:p>
          <a:p>
            <a:r>
              <a:rPr lang="en-GB" dirty="0" smtClean="0"/>
              <a:t>United Provinces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603825"/>
            <a:ext cx="4038600" cy="4518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9426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REVOLUTION</a:t>
            </a:r>
          </a:p>
        </p:txBody>
      </p:sp>
      <p:pic>
        <p:nvPicPr>
          <p:cNvPr id="17410" name="Content Placeholder 5" descr="AMERICAN REVOLUTION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2816"/>
            <a:ext cx="4038600" cy="4176464"/>
          </a:xfr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Emergence of constitutional liberal democracy</a:t>
            </a:r>
          </a:p>
          <a:p>
            <a:r>
              <a:rPr lang="en-GB" dirty="0" smtClean="0"/>
              <a:t>Born out of Enlightenment/</a:t>
            </a:r>
            <a:r>
              <a:rPr lang="en-GB" dirty="0" err="1" smtClean="0"/>
              <a:t>Lockean</a:t>
            </a:r>
            <a:r>
              <a:rPr lang="en-GB" dirty="0" smtClean="0"/>
              <a:t> ideals (John Locke 1632-1704) and ‘social contract’ between ruler and ruled</a:t>
            </a:r>
          </a:p>
          <a:p>
            <a:r>
              <a:rPr lang="en-GB" dirty="0" smtClean="0"/>
              <a:t>‘all men are born equal’</a:t>
            </a:r>
          </a:p>
          <a:p>
            <a:r>
              <a:rPr lang="en-GB" dirty="0" smtClean="0"/>
              <a:t>A political </a:t>
            </a:r>
            <a:r>
              <a:rPr lang="en-GB" dirty="0"/>
              <a:t>theory </a:t>
            </a:r>
            <a:r>
              <a:rPr lang="en-GB" dirty="0" smtClean="0"/>
              <a:t>based upon  </a:t>
            </a:r>
            <a:r>
              <a:rPr lang="en-GB" dirty="0"/>
              <a:t>the consent of the governed as a means to protect the three natural rights of </a:t>
            </a:r>
            <a:r>
              <a:rPr lang="en-GB" dirty="0" smtClean="0"/>
              <a:t>‘life</a:t>
            </a:r>
            <a:r>
              <a:rPr lang="en-GB" dirty="0"/>
              <a:t>, liberty and </a:t>
            </a:r>
            <a:r>
              <a:rPr lang="en-GB" dirty="0" smtClean="0"/>
              <a:t>estate’.</a:t>
            </a:r>
            <a:r>
              <a:rPr lang="en-GB" dirty="0"/>
              <a:t> </a:t>
            </a:r>
            <a:r>
              <a:rPr lang="en-GB" dirty="0" smtClean="0"/>
              <a:t>Statehood based on reconciling its authority  </a:t>
            </a:r>
            <a:r>
              <a:rPr lang="en-GB" dirty="0"/>
              <a:t>with the natural autonomy of the individual</a:t>
            </a:r>
          </a:p>
        </p:txBody>
      </p:sp>
    </p:spTree>
    <p:extLst>
      <p:ext uri="{BB962C8B-B14F-4D97-AF65-F5344CB8AC3E}">
        <p14:creationId xmlns:p14="http://schemas.microsoft.com/office/powerpoint/2010/main" val="2633353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FRENCH REVOLUTION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 – to maintain popularity of the Revolution</a:t>
            </a:r>
          </a:p>
          <a:p>
            <a:r>
              <a:rPr lang="en-GB" dirty="0" smtClean="0"/>
              <a:t>Dynamics of the Revolutionary message: </a:t>
            </a:r>
          </a:p>
          <a:p>
            <a:r>
              <a:rPr lang="en-GB" dirty="0" err="1"/>
              <a:t>Liberté</a:t>
            </a:r>
            <a:r>
              <a:rPr lang="en-GB" dirty="0"/>
              <a:t>, </a:t>
            </a:r>
            <a:r>
              <a:rPr lang="en-GB" dirty="0" err="1"/>
              <a:t>égalité</a:t>
            </a:r>
            <a:r>
              <a:rPr lang="en-GB" dirty="0"/>
              <a:t>, </a:t>
            </a:r>
            <a:r>
              <a:rPr lang="en-GB" dirty="0" err="1"/>
              <a:t>fraternité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Spread throughout Europe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916832"/>
            <a:ext cx="2520280" cy="4032448"/>
          </a:xfrm>
        </p:spPr>
      </p:pic>
    </p:spTree>
    <p:extLst>
      <p:ext uri="{BB962C8B-B14F-4D97-AF65-F5344CB8AC3E}">
        <p14:creationId xmlns:p14="http://schemas.microsoft.com/office/powerpoint/2010/main" val="3426961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Nation-State as a post-Napoleonic entity </a:t>
            </a:r>
          </a:p>
          <a:p>
            <a:endParaRPr lang="en-GB" dirty="0" smtClean="0"/>
          </a:p>
          <a:p>
            <a:r>
              <a:rPr lang="en-GB" dirty="0" smtClean="0"/>
              <a:t>Emerged out of  more sophisticated societies – mass education and literacy and the emergence of a nascent mass media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1700808"/>
            <a:ext cx="374441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0818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Demands for sovereignty </a:t>
            </a:r>
          </a:p>
          <a:p>
            <a:r>
              <a:rPr lang="en-GB" dirty="0" smtClean="0"/>
              <a:t>Quest to modernise existing states</a:t>
            </a:r>
          </a:p>
          <a:p>
            <a:r>
              <a:rPr lang="en-GB" dirty="0"/>
              <a:t>Mid-19thc:</a:t>
            </a:r>
            <a:endParaRPr lang="en-GB" dirty="0" smtClean="0"/>
          </a:p>
          <a:p>
            <a:r>
              <a:rPr lang="en-GB" dirty="0" smtClean="0"/>
              <a:t>Unification of Germany</a:t>
            </a:r>
          </a:p>
          <a:p>
            <a:r>
              <a:rPr lang="en-GB" dirty="0" smtClean="0"/>
              <a:t>Italian Unification: Risorgimento</a:t>
            </a:r>
          </a:p>
          <a:p>
            <a:r>
              <a:rPr lang="en-GB" dirty="0" smtClean="0"/>
              <a:t>Emerged out of nationalism and common identity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1600200"/>
            <a:ext cx="3249946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433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Irredentism 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60040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‘on the wrong side!’ – lack of congruence between state and nationality = wars and conflict </a:t>
            </a:r>
          </a:p>
          <a:p>
            <a:r>
              <a:rPr lang="en-GB" dirty="0" smtClean="0"/>
              <a:t>Coveting and annexation of land based upon shared cultural, ethnic, language similarities</a:t>
            </a:r>
          </a:p>
          <a:p>
            <a:r>
              <a:rPr lang="en-GB" dirty="0" smtClean="0"/>
              <a:t>Revanchist sentiments – reverse of annexations</a:t>
            </a:r>
          </a:p>
          <a:p>
            <a:r>
              <a:rPr lang="en-GB" dirty="0" smtClean="0"/>
              <a:t>Volatile – the Sudetenland ; Alsace-Lorraine</a:t>
            </a:r>
          </a:p>
        </p:txBody>
      </p:sp>
    </p:spTree>
    <p:extLst>
      <p:ext uri="{BB962C8B-B14F-4D97-AF65-F5344CB8AC3E}">
        <p14:creationId xmlns:p14="http://schemas.microsoft.com/office/powerpoint/2010/main" val="2123232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Eric </a:t>
            </a:r>
            <a:r>
              <a:rPr lang="en-GB" dirty="0" err="1" smtClean="0"/>
              <a:t>Hobsbawm</a:t>
            </a:r>
            <a:r>
              <a:rPr lang="en-GB" dirty="0"/>
              <a:t>,  </a:t>
            </a:r>
            <a:r>
              <a:rPr lang="en-GB" i="1" dirty="0"/>
              <a:t>Nations and Nationalism Since 1780: Programme, Myth, Reality</a:t>
            </a:r>
            <a:r>
              <a:rPr lang="en-GB" i="1" dirty="0" smtClean="0"/>
              <a:t>.</a:t>
            </a:r>
            <a:r>
              <a:rPr lang="en-GB" dirty="0" smtClean="0"/>
              <a:t> (Cambridge : Cambridge University Press, </a:t>
            </a:r>
            <a:r>
              <a:rPr lang="en-GB" dirty="0"/>
              <a:t> </a:t>
            </a:r>
            <a:r>
              <a:rPr lang="en-GB" dirty="0" smtClean="0"/>
              <a:t>[2nd </a:t>
            </a:r>
            <a:r>
              <a:rPr lang="en-GB" dirty="0" err="1" smtClean="0"/>
              <a:t>ed</a:t>
            </a:r>
            <a:r>
              <a:rPr lang="en-GB" dirty="0" smtClean="0"/>
              <a:t>], 1992).</a:t>
            </a:r>
          </a:p>
          <a:p>
            <a:r>
              <a:rPr lang="en-GB" dirty="0"/>
              <a:t>Philip G. Roeder </a:t>
            </a:r>
            <a:r>
              <a:rPr lang="en-GB" dirty="0" smtClean="0"/>
              <a:t>, </a:t>
            </a:r>
            <a:r>
              <a:rPr lang="en-GB" i="1" dirty="0" smtClean="0"/>
              <a:t>Where </a:t>
            </a:r>
            <a:r>
              <a:rPr lang="en-GB" i="1" dirty="0"/>
              <a:t>Nation-States Come From: Institutional Change in the Age of Nationalism</a:t>
            </a:r>
            <a:r>
              <a:rPr lang="en-GB" dirty="0"/>
              <a:t>. </a:t>
            </a:r>
            <a:r>
              <a:rPr lang="en-GB" dirty="0" smtClean="0"/>
              <a:t>(Princeton: Princeton </a:t>
            </a:r>
            <a:r>
              <a:rPr lang="en-GB" dirty="0"/>
              <a:t>University </a:t>
            </a:r>
            <a:r>
              <a:rPr lang="en-GB" dirty="0" smtClean="0"/>
              <a:t>Press, 2007).</a:t>
            </a:r>
          </a:p>
          <a:p>
            <a:r>
              <a:rPr lang="en-GB" dirty="0"/>
              <a:t> </a:t>
            </a:r>
            <a:r>
              <a:rPr lang="en-GB" dirty="0" smtClean="0"/>
              <a:t>Philip </a:t>
            </a:r>
            <a:r>
              <a:rPr lang="en-GB" dirty="0"/>
              <a:t>L. </a:t>
            </a:r>
            <a:r>
              <a:rPr lang="en-GB" dirty="0" smtClean="0"/>
              <a:t>White, ‘Globalization </a:t>
            </a:r>
            <a:r>
              <a:rPr lang="en-GB" dirty="0"/>
              <a:t>and the Mythology of the Nation State</a:t>
            </a:r>
            <a:r>
              <a:rPr lang="en-GB" dirty="0" smtClean="0"/>
              <a:t>,’ in </a:t>
            </a:r>
            <a:r>
              <a:rPr lang="en-GB" dirty="0"/>
              <a:t>A.G</a:t>
            </a:r>
            <a:r>
              <a:rPr lang="en-GB" dirty="0" smtClean="0"/>
              <a:t>. Hopkins</a:t>
            </a:r>
            <a:r>
              <a:rPr lang="en-GB" dirty="0"/>
              <a:t>, </a:t>
            </a:r>
            <a:r>
              <a:rPr lang="en-GB" dirty="0" smtClean="0"/>
              <a:t>(</a:t>
            </a:r>
            <a:r>
              <a:rPr lang="en-GB" dirty="0" err="1" smtClean="0"/>
              <a:t>ed</a:t>
            </a:r>
            <a:r>
              <a:rPr lang="en-GB" dirty="0" smtClean="0"/>
              <a:t>).</a:t>
            </a:r>
            <a:r>
              <a:rPr lang="en-GB" dirty="0"/>
              <a:t> </a:t>
            </a:r>
            <a:r>
              <a:rPr lang="en-GB" i="1" dirty="0"/>
              <a:t>Global History: Interactions Between the Universal and the Local</a:t>
            </a:r>
            <a:r>
              <a:rPr lang="en-GB" dirty="0"/>
              <a:t> </a:t>
            </a:r>
            <a:r>
              <a:rPr lang="en-GB" dirty="0" smtClean="0"/>
              <a:t>(Palgrave </a:t>
            </a:r>
            <a:r>
              <a:rPr lang="en-GB" dirty="0"/>
              <a:t>Macmillan, </a:t>
            </a:r>
            <a:r>
              <a:rPr lang="en-GB" dirty="0" smtClean="0"/>
              <a:t>2006), pp</a:t>
            </a:r>
            <a:r>
              <a:rPr lang="en-GB" dirty="0"/>
              <a:t>. 257–284.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561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‘World System’ theory in post </a:t>
            </a:r>
            <a:r>
              <a:rPr lang="en-GB" smtClean="0"/>
              <a:t>16thc context – </a:t>
            </a:r>
            <a:r>
              <a:rPr lang="en-GB" dirty="0" smtClean="0"/>
              <a:t>to be continued!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88840"/>
            <a:ext cx="482453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9010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311</TotalTime>
  <Words>658</Words>
  <Application>Microsoft Office PowerPoint</Application>
  <PresentationFormat>On-screen Show (4:3)</PresentationFormat>
  <Paragraphs>111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Apex</vt:lpstr>
      <vt:lpstr>HPHP 4010 ‘REFRAMING THE WORLD’</vt:lpstr>
      <vt:lpstr>1.’Nation State’ perspectives on Global History</vt:lpstr>
      <vt:lpstr>Concept of the ‘Nation State’ and historic development</vt:lpstr>
      <vt:lpstr>City State</vt:lpstr>
      <vt:lpstr>Multi-National </vt:lpstr>
      <vt:lpstr>Empire</vt:lpstr>
      <vt:lpstr>Federation</vt:lpstr>
      <vt:lpstr>Confederation</vt:lpstr>
      <vt:lpstr>Development </vt:lpstr>
      <vt:lpstr>‘Westphalia System’</vt:lpstr>
      <vt:lpstr>Dutch Republic</vt:lpstr>
      <vt:lpstr>Empires</vt:lpstr>
      <vt:lpstr>Nation States</vt:lpstr>
      <vt:lpstr>Models</vt:lpstr>
      <vt:lpstr>REVOLUTION</vt:lpstr>
      <vt:lpstr>THE FRENCH REVOLUTION</vt:lpstr>
      <vt:lpstr>Post-Napoleon </vt:lpstr>
      <vt:lpstr>Nationalism</vt:lpstr>
      <vt:lpstr>Irredentism </vt:lpstr>
      <vt:lpstr>Reading</vt:lpstr>
      <vt:lpstr>2. ‘World System’ theory in post 16thc context – to be continued!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4010 ‘REFRAMING THE WORLD</dc:title>
  <dc:creator>Lester Mason</dc:creator>
  <cp:lastModifiedBy>Lester Mason</cp:lastModifiedBy>
  <cp:revision>32</cp:revision>
  <cp:lastPrinted>2020-11-21T14:59:38Z</cp:lastPrinted>
  <dcterms:created xsi:type="dcterms:W3CDTF">2020-11-15T19:11:20Z</dcterms:created>
  <dcterms:modified xsi:type="dcterms:W3CDTF">2020-11-22T12:45:09Z</dcterms:modified>
</cp:coreProperties>
</file>