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72" r:id="rId1"/>
  </p:sldMasterIdLst>
  <p:sldIdLst>
    <p:sldId id="256" r:id="rId2"/>
    <p:sldId id="257" r:id="rId3"/>
    <p:sldId id="258" r:id="rId4"/>
    <p:sldId id="259" r:id="rId5"/>
    <p:sldId id="260" r:id="rId6"/>
    <p:sldId id="261" r:id="rId7"/>
    <p:sldId id="262"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910B61"/>
    <a:srgbClr val="FEC9BE"/>
    <a:srgbClr val="FDAA99"/>
    <a:srgbClr val="FB6F53"/>
    <a:srgbClr val="DB93FF"/>
    <a:srgbClr val="903C7A"/>
    <a:srgbClr val="CC66FF"/>
    <a:srgbClr val="FF99FF"/>
    <a:srgbClr val="94588D"/>
    <a:srgbClr val="A04C9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734" autoAdjust="0"/>
    <p:restoredTop sz="94660"/>
  </p:normalViewPr>
  <p:slideViewPr>
    <p:cSldViewPr snapToGrid="0">
      <p:cViewPr varScale="1">
        <p:scale>
          <a:sx n="115" d="100"/>
          <a:sy n="115" d="100"/>
        </p:scale>
        <p:origin x="444" y="-15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diagrams/_rels/data3.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12.jpg"/><Relationship Id="rId1" Type="http://schemas.openxmlformats.org/officeDocument/2006/relationships/image" Target="../media/image11.jpg"/><Relationship Id="rId4" Type="http://schemas.openxmlformats.org/officeDocument/2006/relationships/image" Target="../media/image14.png"/></Relationships>
</file>

<file path=ppt/diagrams/_rels/data4.xml.rels><?xml version="1.0" encoding="UTF-8" standalone="yes"?>
<Relationships xmlns="http://schemas.openxmlformats.org/package/2006/relationships"><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jpg"/><Relationship Id="rId1" Type="http://schemas.openxmlformats.org/officeDocument/2006/relationships/image" Target="../media/image17.png"/><Relationship Id="rId6" Type="http://schemas.openxmlformats.org/officeDocument/2006/relationships/image" Target="../media/image22.jpg"/><Relationship Id="rId5" Type="http://schemas.openxmlformats.org/officeDocument/2006/relationships/image" Target="../media/image21.jpg"/><Relationship Id="rId4" Type="http://schemas.openxmlformats.org/officeDocument/2006/relationships/image" Target="../media/image20.jpg"/></Relationships>
</file>

<file path=ppt/diagrams/_rels/drawing3.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12.jpg"/><Relationship Id="rId1" Type="http://schemas.openxmlformats.org/officeDocument/2006/relationships/image" Target="../media/image11.jpg"/><Relationship Id="rId4" Type="http://schemas.openxmlformats.org/officeDocument/2006/relationships/image" Target="../media/image14.png"/></Relationships>
</file>

<file path=ppt/diagrams/_rels/drawing4.xml.rels><?xml version="1.0" encoding="UTF-8" standalone="yes"?>
<Relationships xmlns="http://schemas.openxmlformats.org/package/2006/relationships"><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jpg"/><Relationship Id="rId1" Type="http://schemas.openxmlformats.org/officeDocument/2006/relationships/image" Target="../media/image17.png"/><Relationship Id="rId6" Type="http://schemas.openxmlformats.org/officeDocument/2006/relationships/image" Target="../media/image22.jpg"/><Relationship Id="rId5" Type="http://schemas.openxmlformats.org/officeDocument/2006/relationships/image" Target="../media/image21.jpg"/><Relationship Id="rId4" Type="http://schemas.openxmlformats.org/officeDocument/2006/relationships/image" Target="../media/image20.jp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CC5E792-C2A0-4452-A90E-9E973F84EF0C}" type="doc">
      <dgm:prSet loTypeId="urn:microsoft.com/office/officeart/2005/8/layout/venn1" loCatId="relationship" qsTypeId="urn:microsoft.com/office/officeart/2005/8/quickstyle/simple5" qsCatId="simple" csTypeId="urn:microsoft.com/office/officeart/2005/8/colors/colorful1" csCatId="colorful" phldr="1"/>
      <dgm:spPr/>
      <dgm:t>
        <a:bodyPr/>
        <a:lstStyle/>
        <a:p>
          <a:endParaRPr lang="en-US"/>
        </a:p>
      </dgm:t>
    </dgm:pt>
    <dgm:pt modelId="{4883BFDA-A291-4560-8096-4C1E2CBD5394}">
      <dgm:prSet custT="1"/>
      <dgm:spPr/>
      <dgm:t>
        <a:bodyPr/>
        <a:lstStyle/>
        <a:p>
          <a:pPr rtl="0"/>
          <a:r>
            <a:rPr lang="en-GB" sz="1600" dirty="0" smtClean="0">
              <a:latin typeface="Times New Roman" panose="02020603050405020304" pitchFamily="18" charset="0"/>
              <a:cs typeface="Times New Roman" panose="02020603050405020304" pitchFamily="18" charset="0"/>
            </a:rPr>
            <a:t>A total of 297 West Wales mainstream primary-school aged children (3-11 years old). </a:t>
          </a:r>
          <a:endParaRPr lang="en-GB" sz="1600" dirty="0">
            <a:latin typeface="Times New Roman" panose="02020603050405020304" pitchFamily="18" charset="0"/>
            <a:cs typeface="Times New Roman" panose="02020603050405020304" pitchFamily="18" charset="0"/>
          </a:endParaRPr>
        </a:p>
      </dgm:t>
    </dgm:pt>
    <dgm:pt modelId="{5C294275-1067-407C-A134-53C1D9D5219B}" type="parTrans" cxnId="{02336268-D6BC-4BB4-900F-3CCBD3C83835}">
      <dgm:prSet/>
      <dgm:spPr/>
      <dgm:t>
        <a:bodyPr/>
        <a:lstStyle/>
        <a:p>
          <a:endParaRPr lang="en-US"/>
        </a:p>
      </dgm:t>
    </dgm:pt>
    <dgm:pt modelId="{B8CC3F32-F9D3-4E34-BEC1-3B6050D1214E}" type="sibTrans" cxnId="{02336268-D6BC-4BB4-900F-3CCBD3C83835}">
      <dgm:prSet/>
      <dgm:spPr/>
      <dgm:t>
        <a:bodyPr/>
        <a:lstStyle/>
        <a:p>
          <a:endParaRPr lang="en-US"/>
        </a:p>
      </dgm:t>
    </dgm:pt>
    <dgm:pt modelId="{EB127D05-C65B-4187-98BE-E951921518EC}">
      <dgm:prSet custT="1"/>
      <dgm:spPr/>
      <dgm:t>
        <a:bodyPr/>
        <a:lstStyle/>
        <a:p>
          <a:pPr rtl="0"/>
          <a:r>
            <a:rPr lang="en-GB" sz="1400" dirty="0" smtClean="0">
              <a:latin typeface="Times New Roman" panose="02020603050405020304" pitchFamily="18" charset="0"/>
              <a:cs typeface="Times New Roman" panose="02020603050405020304" pitchFamily="18" charset="0"/>
            </a:rPr>
            <a:t>The Conner's (1989) Parent Rating Scale was employed to determine behavioural difficulty scores from preterm children &gt;36 weeks gestational age and full-term 37+ gestation</a:t>
          </a:r>
          <a:endParaRPr lang="en-GB" sz="1400" dirty="0">
            <a:latin typeface="Times New Roman" panose="02020603050405020304" pitchFamily="18" charset="0"/>
            <a:cs typeface="Times New Roman" panose="02020603050405020304" pitchFamily="18" charset="0"/>
          </a:endParaRPr>
        </a:p>
      </dgm:t>
    </dgm:pt>
    <dgm:pt modelId="{4968E43E-120A-403E-8434-231C7D29BD92}" type="parTrans" cxnId="{6FBD9E68-648F-4CCA-8BF7-631039F8F6DF}">
      <dgm:prSet/>
      <dgm:spPr/>
      <dgm:t>
        <a:bodyPr/>
        <a:lstStyle/>
        <a:p>
          <a:endParaRPr lang="en-US"/>
        </a:p>
      </dgm:t>
    </dgm:pt>
    <dgm:pt modelId="{72EE03BB-F5AE-4981-B468-07E94FC95B74}" type="sibTrans" cxnId="{6FBD9E68-648F-4CCA-8BF7-631039F8F6DF}">
      <dgm:prSet/>
      <dgm:spPr/>
      <dgm:t>
        <a:bodyPr/>
        <a:lstStyle/>
        <a:p>
          <a:endParaRPr lang="en-US"/>
        </a:p>
      </dgm:t>
    </dgm:pt>
    <dgm:pt modelId="{64CCA8A8-E568-4EB3-84E3-AF08CD06B7D3}">
      <dgm:prSet custT="1"/>
      <dgm:spPr/>
      <dgm:t>
        <a:bodyPr/>
        <a:lstStyle/>
        <a:p>
          <a:pPr rtl="0"/>
          <a:r>
            <a:rPr lang="en-GB" sz="1600" dirty="0" smtClean="0">
              <a:latin typeface="Times New Roman" panose="02020603050405020304" pitchFamily="18" charset="0"/>
              <a:cs typeface="Times New Roman" panose="02020603050405020304" pitchFamily="18" charset="0"/>
            </a:rPr>
            <a:t>Indicating that children born preterm, particularly boys, at greater risk of behavioural difficulties sequelae.</a:t>
          </a:r>
          <a:endParaRPr lang="en-GB" sz="1600" dirty="0">
            <a:latin typeface="Times New Roman" panose="02020603050405020304" pitchFamily="18" charset="0"/>
            <a:cs typeface="Times New Roman" panose="02020603050405020304" pitchFamily="18" charset="0"/>
          </a:endParaRPr>
        </a:p>
      </dgm:t>
    </dgm:pt>
    <dgm:pt modelId="{57B8DDEE-F30F-47E2-AB06-C95308269407}" type="parTrans" cxnId="{2E33AB35-9844-4886-A200-02640D21948C}">
      <dgm:prSet/>
      <dgm:spPr/>
      <dgm:t>
        <a:bodyPr/>
        <a:lstStyle/>
        <a:p>
          <a:endParaRPr lang="en-US"/>
        </a:p>
      </dgm:t>
    </dgm:pt>
    <dgm:pt modelId="{BCE2C294-3B88-4CD2-915C-50427FA327BF}" type="sibTrans" cxnId="{2E33AB35-9844-4886-A200-02640D21948C}">
      <dgm:prSet/>
      <dgm:spPr/>
      <dgm:t>
        <a:bodyPr/>
        <a:lstStyle/>
        <a:p>
          <a:endParaRPr lang="en-US"/>
        </a:p>
      </dgm:t>
    </dgm:pt>
    <dgm:pt modelId="{46F81595-D2EE-4AC8-BD78-739A87A74F57}">
      <dgm:prSet custT="1"/>
      <dgm:spPr/>
      <dgm:t>
        <a:bodyPr/>
        <a:lstStyle/>
        <a:p>
          <a:pPr rtl="0"/>
          <a:r>
            <a:rPr lang="en-GB" sz="1600" dirty="0" smtClean="0">
              <a:latin typeface="Times New Roman" panose="02020603050405020304" pitchFamily="18" charset="0"/>
              <a:cs typeface="Times New Roman" panose="02020603050405020304" pitchFamily="18" charset="0"/>
            </a:rPr>
            <a:t>Thus a better understanding and awareness should be made of the consequences of preterm births, specifically, within educational institutes. </a:t>
          </a:r>
          <a:endParaRPr lang="en-GB" sz="1600" dirty="0">
            <a:latin typeface="Times New Roman" panose="02020603050405020304" pitchFamily="18" charset="0"/>
            <a:cs typeface="Times New Roman" panose="02020603050405020304" pitchFamily="18" charset="0"/>
          </a:endParaRPr>
        </a:p>
      </dgm:t>
    </dgm:pt>
    <dgm:pt modelId="{1702E36C-7C28-432E-925F-C6FA222EBC5A}" type="parTrans" cxnId="{9832B43A-46BA-4F32-9658-D398C093277D}">
      <dgm:prSet/>
      <dgm:spPr/>
      <dgm:t>
        <a:bodyPr/>
        <a:lstStyle/>
        <a:p>
          <a:endParaRPr lang="en-US"/>
        </a:p>
      </dgm:t>
    </dgm:pt>
    <dgm:pt modelId="{ED8157B9-858F-4924-8C27-9DF83E2D06DD}" type="sibTrans" cxnId="{9832B43A-46BA-4F32-9658-D398C093277D}">
      <dgm:prSet/>
      <dgm:spPr/>
      <dgm:t>
        <a:bodyPr/>
        <a:lstStyle/>
        <a:p>
          <a:endParaRPr lang="en-US"/>
        </a:p>
      </dgm:t>
    </dgm:pt>
    <dgm:pt modelId="{861BE7DA-818A-4DB2-A12A-E40AD61985CF}">
      <dgm:prSet custT="1"/>
      <dgm:spPr/>
      <dgm:t>
        <a:bodyPr/>
        <a:lstStyle/>
        <a:p>
          <a:endParaRPr lang="en-US"/>
        </a:p>
      </dgm:t>
    </dgm:pt>
    <dgm:pt modelId="{2DAB7830-7BB4-4887-AE53-E787A2CC047C}" type="parTrans" cxnId="{4BB9E197-27F9-44E3-9ABB-BC6E78C444D8}">
      <dgm:prSet/>
      <dgm:spPr/>
      <dgm:t>
        <a:bodyPr/>
        <a:lstStyle/>
        <a:p>
          <a:endParaRPr lang="en-US"/>
        </a:p>
      </dgm:t>
    </dgm:pt>
    <dgm:pt modelId="{DA684A3A-F8AA-4DF3-9C04-BC8F8B19202C}" type="sibTrans" cxnId="{4BB9E197-27F9-44E3-9ABB-BC6E78C444D8}">
      <dgm:prSet/>
      <dgm:spPr/>
      <dgm:t>
        <a:bodyPr/>
        <a:lstStyle/>
        <a:p>
          <a:endParaRPr lang="en-US"/>
        </a:p>
      </dgm:t>
    </dgm:pt>
    <dgm:pt modelId="{269072EB-BCAD-4047-B01C-E2B7273B57E9}">
      <dgm:prSet custT="1"/>
      <dgm:spPr/>
      <dgm:t>
        <a:bodyPr/>
        <a:lstStyle/>
        <a:p>
          <a:pPr algn="ctr" rtl="0"/>
          <a:r>
            <a:rPr lang="en-GB" sz="1400" dirty="0" smtClean="0">
              <a:latin typeface="Times New Roman" panose="02020603050405020304" pitchFamily="18" charset="0"/>
              <a:cs typeface="Times New Roman" panose="02020603050405020304" pitchFamily="18" charset="0"/>
            </a:rPr>
            <a:t>Behavioural difficulties were significantly higher for preterm births than full-term peers, and boys exhibited greater behavioural difficulties than females. </a:t>
          </a:r>
          <a:endParaRPr lang="en-GB" sz="1400" dirty="0">
            <a:latin typeface="Times New Roman" panose="02020603050405020304" pitchFamily="18" charset="0"/>
            <a:cs typeface="Times New Roman" panose="02020603050405020304" pitchFamily="18" charset="0"/>
          </a:endParaRPr>
        </a:p>
      </dgm:t>
    </dgm:pt>
    <dgm:pt modelId="{87BE06EF-7D55-4929-ACC1-985D26DFD6A6}" type="sibTrans" cxnId="{33CE4981-6BD0-41A4-B23E-9106E2804251}">
      <dgm:prSet/>
      <dgm:spPr/>
      <dgm:t>
        <a:bodyPr/>
        <a:lstStyle/>
        <a:p>
          <a:endParaRPr lang="en-US"/>
        </a:p>
      </dgm:t>
    </dgm:pt>
    <dgm:pt modelId="{AAC19D01-E760-4A26-AAC2-08C1B6F6F4F5}" type="parTrans" cxnId="{33CE4981-6BD0-41A4-B23E-9106E2804251}">
      <dgm:prSet/>
      <dgm:spPr/>
      <dgm:t>
        <a:bodyPr/>
        <a:lstStyle/>
        <a:p>
          <a:endParaRPr lang="en-US"/>
        </a:p>
      </dgm:t>
    </dgm:pt>
    <dgm:pt modelId="{1164A363-7817-4FFF-ABCB-A964B879797E}">
      <dgm:prSet custT="1"/>
      <dgm:spPr/>
      <dgm:t>
        <a:bodyPr/>
        <a:lstStyle/>
        <a:p>
          <a:pPr rtl="0"/>
          <a:r>
            <a:rPr lang="en-GB" sz="1600" dirty="0" smtClean="0">
              <a:latin typeface="Times New Roman" panose="02020603050405020304" pitchFamily="18" charset="0"/>
              <a:cs typeface="Times New Roman" panose="02020603050405020304" pitchFamily="18" charset="0"/>
            </a:rPr>
            <a:t> Including variable demographics of gender, parental marital status and sibling size. </a:t>
          </a:r>
          <a:endParaRPr lang="en-GB" sz="1600" dirty="0">
            <a:latin typeface="Times New Roman" panose="02020603050405020304" pitchFamily="18" charset="0"/>
            <a:cs typeface="Times New Roman" panose="02020603050405020304" pitchFamily="18" charset="0"/>
          </a:endParaRPr>
        </a:p>
      </dgm:t>
    </dgm:pt>
    <dgm:pt modelId="{77A9D185-3039-4498-B9B7-311FD0B6DB11}" type="parTrans" cxnId="{CFF6A453-9087-499C-94B5-2A8224AE54C8}">
      <dgm:prSet/>
      <dgm:spPr/>
      <dgm:t>
        <a:bodyPr/>
        <a:lstStyle/>
        <a:p>
          <a:endParaRPr lang="en-US"/>
        </a:p>
      </dgm:t>
    </dgm:pt>
    <dgm:pt modelId="{69E112F4-2A98-44FC-BA98-B2480DEE9556}" type="sibTrans" cxnId="{CFF6A453-9087-499C-94B5-2A8224AE54C8}">
      <dgm:prSet/>
      <dgm:spPr/>
      <dgm:t>
        <a:bodyPr/>
        <a:lstStyle/>
        <a:p>
          <a:endParaRPr lang="en-US"/>
        </a:p>
      </dgm:t>
    </dgm:pt>
    <dgm:pt modelId="{BD792E4A-132B-4930-A9B1-C88D48E480CA}">
      <dgm:prSet custT="1"/>
      <dgm:spPr/>
      <dgm:t>
        <a:bodyPr/>
        <a:lstStyle/>
        <a:p>
          <a:pPr algn="ctr" rtl="0"/>
          <a:r>
            <a:rPr lang="en-GB" sz="1500" dirty="0" smtClean="0">
              <a:latin typeface="Times New Roman" panose="02020603050405020304" pitchFamily="18" charset="0"/>
              <a:cs typeface="Times New Roman" panose="02020603050405020304" pitchFamily="18" charset="0"/>
            </a:rPr>
            <a:t>As did children from single-parent and larger sibling size families. Overall greater for preterm males</a:t>
          </a:r>
          <a:r>
            <a:rPr lang="en-GB" sz="1600" dirty="0" smtClean="0">
              <a:latin typeface="Times New Roman" panose="02020603050405020304" pitchFamily="18" charset="0"/>
              <a:cs typeface="Times New Roman" panose="02020603050405020304" pitchFamily="18" charset="0"/>
            </a:rPr>
            <a:t>.</a:t>
          </a:r>
          <a:endParaRPr lang="en-GB" sz="1600" dirty="0">
            <a:latin typeface="Times New Roman" panose="02020603050405020304" pitchFamily="18" charset="0"/>
            <a:cs typeface="Times New Roman" panose="02020603050405020304" pitchFamily="18" charset="0"/>
          </a:endParaRPr>
        </a:p>
      </dgm:t>
    </dgm:pt>
    <dgm:pt modelId="{64D9ADB0-031D-45AD-A5A6-0D86830104F0}" type="parTrans" cxnId="{034EF5CD-6CB3-4A3A-8931-1E3E6B21EC38}">
      <dgm:prSet/>
      <dgm:spPr/>
      <dgm:t>
        <a:bodyPr/>
        <a:lstStyle/>
        <a:p>
          <a:endParaRPr lang="en-US"/>
        </a:p>
      </dgm:t>
    </dgm:pt>
    <dgm:pt modelId="{3CCA3C62-2818-4D6A-A857-4ED928D77719}" type="sibTrans" cxnId="{034EF5CD-6CB3-4A3A-8931-1E3E6B21EC38}">
      <dgm:prSet/>
      <dgm:spPr/>
      <dgm:t>
        <a:bodyPr/>
        <a:lstStyle/>
        <a:p>
          <a:endParaRPr lang="en-US"/>
        </a:p>
      </dgm:t>
    </dgm:pt>
    <dgm:pt modelId="{0656A152-A1E5-4535-9710-747F7CCFBDC7}" type="pres">
      <dgm:prSet presAssocID="{0CC5E792-C2A0-4452-A90E-9E973F84EF0C}" presName="compositeShape" presStyleCnt="0">
        <dgm:presLayoutVars>
          <dgm:chMax val="7"/>
          <dgm:dir/>
          <dgm:resizeHandles val="exact"/>
        </dgm:presLayoutVars>
      </dgm:prSet>
      <dgm:spPr/>
      <dgm:t>
        <a:bodyPr/>
        <a:lstStyle/>
        <a:p>
          <a:endParaRPr lang="en-US"/>
        </a:p>
      </dgm:t>
    </dgm:pt>
    <dgm:pt modelId="{9B0B1D6C-C759-426A-A253-79C57C9EFF97}" type="pres">
      <dgm:prSet presAssocID="{4883BFDA-A291-4560-8096-4C1E2CBD5394}" presName="circ1" presStyleLbl="vennNode1" presStyleIdx="0" presStyleCnt="7"/>
      <dgm:spPr/>
      <dgm:t>
        <a:bodyPr/>
        <a:lstStyle/>
        <a:p>
          <a:endParaRPr lang="en-US"/>
        </a:p>
      </dgm:t>
    </dgm:pt>
    <dgm:pt modelId="{52E85E88-14D6-4337-AF92-8265FCD66E7B}" type="pres">
      <dgm:prSet presAssocID="{4883BFDA-A291-4560-8096-4C1E2CBD5394}" presName="circ1Tx" presStyleLbl="revTx" presStyleIdx="0" presStyleCnt="0" custLinFactNeighborX="-1538" custLinFactNeighborY="8167">
        <dgm:presLayoutVars>
          <dgm:chMax val="0"/>
          <dgm:chPref val="0"/>
          <dgm:bulletEnabled val="1"/>
        </dgm:presLayoutVars>
      </dgm:prSet>
      <dgm:spPr/>
      <dgm:t>
        <a:bodyPr/>
        <a:lstStyle/>
        <a:p>
          <a:endParaRPr lang="en-US"/>
        </a:p>
      </dgm:t>
    </dgm:pt>
    <dgm:pt modelId="{6CC21F48-9FC1-43F0-ABE8-7B3F03F52B4E}" type="pres">
      <dgm:prSet presAssocID="{EB127D05-C65B-4187-98BE-E951921518EC}" presName="circ2" presStyleLbl="vennNode1" presStyleIdx="1" presStyleCnt="7"/>
      <dgm:spPr/>
      <dgm:t>
        <a:bodyPr/>
        <a:lstStyle/>
        <a:p>
          <a:endParaRPr lang="en-US"/>
        </a:p>
      </dgm:t>
    </dgm:pt>
    <dgm:pt modelId="{7E271A53-2542-41AC-90D6-408E2CB3F0D4}" type="pres">
      <dgm:prSet presAssocID="{EB127D05-C65B-4187-98BE-E951921518EC}" presName="circ2Tx" presStyleLbl="revTx" presStyleIdx="0" presStyleCnt="0" custLinFactNeighborX="21345" custLinFactNeighborY="-35794">
        <dgm:presLayoutVars>
          <dgm:chMax val="0"/>
          <dgm:chPref val="0"/>
          <dgm:bulletEnabled val="1"/>
        </dgm:presLayoutVars>
      </dgm:prSet>
      <dgm:spPr/>
      <dgm:t>
        <a:bodyPr/>
        <a:lstStyle/>
        <a:p>
          <a:endParaRPr lang="en-US"/>
        </a:p>
      </dgm:t>
    </dgm:pt>
    <dgm:pt modelId="{32557BF4-75B5-4DAA-B32B-399BE632E961}" type="pres">
      <dgm:prSet presAssocID="{1164A363-7817-4FFF-ABCB-A964B879797E}" presName="circ3" presStyleLbl="vennNode1" presStyleIdx="2" presStyleCnt="7"/>
      <dgm:spPr/>
      <dgm:t>
        <a:bodyPr/>
        <a:lstStyle/>
        <a:p>
          <a:endParaRPr lang="en-US"/>
        </a:p>
      </dgm:t>
    </dgm:pt>
    <dgm:pt modelId="{D7EA73B9-BA4C-4463-A76B-E2C98BC9CD44}" type="pres">
      <dgm:prSet presAssocID="{1164A363-7817-4FFF-ABCB-A964B879797E}" presName="circ3Tx" presStyleLbl="revTx" presStyleIdx="0" presStyleCnt="0" custLinFactNeighborX="28032" custLinFactNeighborY="-19783">
        <dgm:presLayoutVars>
          <dgm:chMax val="0"/>
          <dgm:chPref val="0"/>
          <dgm:bulletEnabled val="1"/>
        </dgm:presLayoutVars>
      </dgm:prSet>
      <dgm:spPr/>
      <dgm:t>
        <a:bodyPr/>
        <a:lstStyle/>
        <a:p>
          <a:endParaRPr lang="en-US"/>
        </a:p>
      </dgm:t>
    </dgm:pt>
    <dgm:pt modelId="{87557851-DD91-4EDE-B710-A401781479C7}" type="pres">
      <dgm:prSet presAssocID="{269072EB-BCAD-4047-B01C-E2B7273B57E9}" presName="circ4" presStyleLbl="vennNode1" presStyleIdx="3" presStyleCnt="7"/>
      <dgm:spPr/>
      <dgm:t>
        <a:bodyPr/>
        <a:lstStyle/>
        <a:p>
          <a:endParaRPr lang="en-US"/>
        </a:p>
      </dgm:t>
    </dgm:pt>
    <dgm:pt modelId="{24A1D949-0AC0-4433-9A15-19AF6FD26C1B}" type="pres">
      <dgm:prSet presAssocID="{269072EB-BCAD-4047-B01C-E2B7273B57E9}" presName="circ4Tx" presStyleLbl="revTx" presStyleIdx="0" presStyleCnt="0" custLinFactNeighborX="28097" custLinFactNeighborY="-30595">
        <dgm:presLayoutVars>
          <dgm:chMax val="0"/>
          <dgm:chPref val="0"/>
          <dgm:bulletEnabled val="1"/>
        </dgm:presLayoutVars>
      </dgm:prSet>
      <dgm:spPr/>
      <dgm:t>
        <a:bodyPr/>
        <a:lstStyle/>
        <a:p>
          <a:endParaRPr lang="en-US"/>
        </a:p>
      </dgm:t>
    </dgm:pt>
    <dgm:pt modelId="{D5F680D6-6575-4F71-B870-18FAF92FC639}" type="pres">
      <dgm:prSet presAssocID="{BD792E4A-132B-4930-A9B1-C88D48E480CA}" presName="circ5" presStyleLbl="vennNode1" presStyleIdx="4" presStyleCnt="7"/>
      <dgm:spPr/>
      <dgm:t>
        <a:bodyPr/>
        <a:lstStyle/>
        <a:p>
          <a:endParaRPr lang="en-US"/>
        </a:p>
      </dgm:t>
    </dgm:pt>
    <dgm:pt modelId="{90B5FC21-1313-4488-B85A-ADD7123505A0}" type="pres">
      <dgm:prSet presAssocID="{BD792E4A-132B-4930-A9B1-C88D48E480CA}" presName="circ5Tx" presStyleLbl="revTx" presStyleIdx="0" presStyleCnt="0" custLinFactNeighborX="-7475" custLinFactNeighborY="-14905">
        <dgm:presLayoutVars>
          <dgm:chMax val="0"/>
          <dgm:chPref val="0"/>
          <dgm:bulletEnabled val="1"/>
        </dgm:presLayoutVars>
      </dgm:prSet>
      <dgm:spPr/>
      <dgm:t>
        <a:bodyPr/>
        <a:lstStyle/>
        <a:p>
          <a:endParaRPr lang="en-US"/>
        </a:p>
      </dgm:t>
    </dgm:pt>
    <dgm:pt modelId="{06F2022F-664E-4EEE-B408-88D3F8F8ED95}" type="pres">
      <dgm:prSet presAssocID="{64CCA8A8-E568-4EB3-84E3-AF08CD06B7D3}" presName="circ6" presStyleLbl="vennNode1" presStyleIdx="5" presStyleCnt="7"/>
      <dgm:spPr/>
      <dgm:t>
        <a:bodyPr/>
        <a:lstStyle/>
        <a:p>
          <a:endParaRPr lang="en-US"/>
        </a:p>
      </dgm:t>
    </dgm:pt>
    <dgm:pt modelId="{00B2CEA2-A64E-424A-88E7-A9209CD22472}" type="pres">
      <dgm:prSet presAssocID="{64CCA8A8-E568-4EB3-84E3-AF08CD06B7D3}" presName="circ6Tx" presStyleLbl="revTx" presStyleIdx="0" presStyleCnt="0" custLinFactNeighborX="-25102" custLinFactNeighborY="-13431">
        <dgm:presLayoutVars>
          <dgm:chMax val="0"/>
          <dgm:chPref val="0"/>
          <dgm:bulletEnabled val="1"/>
        </dgm:presLayoutVars>
      </dgm:prSet>
      <dgm:spPr/>
      <dgm:t>
        <a:bodyPr/>
        <a:lstStyle/>
        <a:p>
          <a:endParaRPr lang="en-US"/>
        </a:p>
      </dgm:t>
    </dgm:pt>
    <dgm:pt modelId="{032AEAEB-6B58-449F-9947-CDF2C2774568}" type="pres">
      <dgm:prSet presAssocID="{46F81595-D2EE-4AC8-BD78-739A87A74F57}" presName="circ7" presStyleLbl="vennNode1" presStyleIdx="6" presStyleCnt="7"/>
      <dgm:spPr/>
      <dgm:t>
        <a:bodyPr/>
        <a:lstStyle/>
        <a:p>
          <a:endParaRPr lang="en-US"/>
        </a:p>
      </dgm:t>
    </dgm:pt>
    <dgm:pt modelId="{EDB0E14C-04DF-4C47-BA08-31CD01ECB1BF}" type="pres">
      <dgm:prSet presAssocID="{46F81595-D2EE-4AC8-BD78-739A87A74F57}" presName="circ7Tx" presStyleLbl="revTx" presStyleIdx="0" presStyleCnt="0" custLinFactNeighborX="-41506" custLinFactNeighborY="-37231">
        <dgm:presLayoutVars>
          <dgm:chMax val="0"/>
          <dgm:chPref val="0"/>
          <dgm:bulletEnabled val="1"/>
        </dgm:presLayoutVars>
      </dgm:prSet>
      <dgm:spPr/>
      <dgm:t>
        <a:bodyPr/>
        <a:lstStyle/>
        <a:p>
          <a:endParaRPr lang="en-US"/>
        </a:p>
      </dgm:t>
    </dgm:pt>
  </dgm:ptLst>
  <dgm:cxnLst>
    <dgm:cxn modelId="{451D242F-F28A-4CFE-B5F9-5FD48F917D07}" type="presOf" srcId="{269072EB-BCAD-4047-B01C-E2B7273B57E9}" destId="{24A1D949-0AC0-4433-9A15-19AF6FD26C1B}" srcOrd="0" destOrd="0" presId="urn:microsoft.com/office/officeart/2005/8/layout/venn1"/>
    <dgm:cxn modelId="{3686E8B3-8461-46D9-A60F-5942DC0AFB3F}" type="presOf" srcId="{EB127D05-C65B-4187-98BE-E951921518EC}" destId="{7E271A53-2542-41AC-90D6-408E2CB3F0D4}" srcOrd="0" destOrd="0" presId="urn:microsoft.com/office/officeart/2005/8/layout/venn1"/>
    <dgm:cxn modelId="{2E33AB35-9844-4886-A200-02640D21948C}" srcId="{0CC5E792-C2A0-4452-A90E-9E973F84EF0C}" destId="{64CCA8A8-E568-4EB3-84E3-AF08CD06B7D3}" srcOrd="5" destOrd="0" parTransId="{57B8DDEE-F30F-47E2-AB06-C95308269407}" sibTransId="{BCE2C294-3B88-4CD2-915C-50427FA327BF}"/>
    <dgm:cxn modelId="{034EF5CD-6CB3-4A3A-8931-1E3E6B21EC38}" srcId="{0CC5E792-C2A0-4452-A90E-9E973F84EF0C}" destId="{BD792E4A-132B-4930-A9B1-C88D48E480CA}" srcOrd="4" destOrd="0" parTransId="{64D9ADB0-031D-45AD-A5A6-0D86830104F0}" sibTransId="{3CCA3C62-2818-4D6A-A857-4ED928D77719}"/>
    <dgm:cxn modelId="{6FBD9E68-648F-4CCA-8BF7-631039F8F6DF}" srcId="{0CC5E792-C2A0-4452-A90E-9E973F84EF0C}" destId="{EB127D05-C65B-4187-98BE-E951921518EC}" srcOrd="1" destOrd="0" parTransId="{4968E43E-120A-403E-8434-231C7D29BD92}" sibTransId="{72EE03BB-F5AE-4981-B468-07E94FC95B74}"/>
    <dgm:cxn modelId="{9832B43A-46BA-4F32-9658-D398C093277D}" srcId="{0CC5E792-C2A0-4452-A90E-9E973F84EF0C}" destId="{46F81595-D2EE-4AC8-BD78-739A87A74F57}" srcOrd="6" destOrd="0" parTransId="{1702E36C-7C28-432E-925F-C6FA222EBC5A}" sibTransId="{ED8157B9-858F-4924-8C27-9DF83E2D06DD}"/>
    <dgm:cxn modelId="{EEC28C78-BC9F-489C-996F-CBDF3CC07FBF}" type="presOf" srcId="{1164A363-7817-4FFF-ABCB-A964B879797E}" destId="{D7EA73B9-BA4C-4463-A76B-E2C98BC9CD44}" srcOrd="0" destOrd="0" presId="urn:microsoft.com/office/officeart/2005/8/layout/venn1"/>
    <dgm:cxn modelId="{33CE4981-6BD0-41A4-B23E-9106E2804251}" srcId="{0CC5E792-C2A0-4452-A90E-9E973F84EF0C}" destId="{269072EB-BCAD-4047-B01C-E2B7273B57E9}" srcOrd="3" destOrd="0" parTransId="{AAC19D01-E760-4A26-AAC2-08C1B6F6F4F5}" sibTransId="{87BE06EF-7D55-4929-ACC1-985D26DFD6A6}"/>
    <dgm:cxn modelId="{6B78041A-1EE7-4C1A-87F9-DBF6C8D272A4}" type="presOf" srcId="{BD792E4A-132B-4930-A9B1-C88D48E480CA}" destId="{90B5FC21-1313-4488-B85A-ADD7123505A0}" srcOrd="0" destOrd="0" presId="urn:microsoft.com/office/officeart/2005/8/layout/venn1"/>
    <dgm:cxn modelId="{CFF6A453-9087-499C-94B5-2A8224AE54C8}" srcId="{0CC5E792-C2A0-4452-A90E-9E973F84EF0C}" destId="{1164A363-7817-4FFF-ABCB-A964B879797E}" srcOrd="2" destOrd="0" parTransId="{77A9D185-3039-4498-B9B7-311FD0B6DB11}" sibTransId="{69E112F4-2A98-44FC-BA98-B2480DEE9556}"/>
    <dgm:cxn modelId="{2D83251B-34E0-4BA6-A3DA-3A13717F12A6}" type="presOf" srcId="{46F81595-D2EE-4AC8-BD78-739A87A74F57}" destId="{EDB0E14C-04DF-4C47-BA08-31CD01ECB1BF}" srcOrd="0" destOrd="0" presId="urn:microsoft.com/office/officeart/2005/8/layout/venn1"/>
    <dgm:cxn modelId="{0BDFDAAB-E741-4C2A-9BC9-3FCAA180E467}" type="presOf" srcId="{4883BFDA-A291-4560-8096-4C1E2CBD5394}" destId="{52E85E88-14D6-4337-AF92-8265FCD66E7B}" srcOrd="0" destOrd="0" presId="urn:microsoft.com/office/officeart/2005/8/layout/venn1"/>
    <dgm:cxn modelId="{BCCF562E-EE97-4C36-94EC-9BB20CC60D33}" type="presOf" srcId="{0CC5E792-C2A0-4452-A90E-9E973F84EF0C}" destId="{0656A152-A1E5-4535-9710-747F7CCFBDC7}" srcOrd="0" destOrd="0" presId="urn:microsoft.com/office/officeart/2005/8/layout/venn1"/>
    <dgm:cxn modelId="{02336268-D6BC-4BB4-900F-3CCBD3C83835}" srcId="{0CC5E792-C2A0-4452-A90E-9E973F84EF0C}" destId="{4883BFDA-A291-4560-8096-4C1E2CBD5394}" srcOrd="0" destOrd="0" parTransId="{5C294275-1067-407C-A134-53C1D9D5219B}" sibTransId="{B8CC3F32-F9D3-4E34-BEC1-3B6050D1214E}"/>
    <dgm:cxn modelId="{4BB9E197-27F9-44E3-9ABB-BC6E78C444D8}" srcId="{0CC5E792-C2A0-4452-A90E-9E973F84EF0C}" destId="{861BE7DA-818A-4DB2-A12A-E40AD61985CF}" srcOrd="7" destOrd="0" parTransId="{2DAB7830-7BB4-4887-AE53-E787A2CC047C}" sibTransId="{DA684A3A-F8AA-4DF3-9C04-BC8F8B19202C}"/>
    <dgm:cxn modelId="{6267C1A6-E289-4227-925D-6592345514DA}" type="presOf" srcId="{64CCA8A8-E568-4EB3-84E3-AF08CD06B7D3}" destId="{00B2CEA2-A64E-424A-88E7-A9209CD22472}" srcOrd="0" destOrd="0" presId="urn:microsoft.com/office/officeart/2005/8/layout/venn1"/>
    <dgm:cxn modelId="{AACB95A7-95C0-4192-B6D3-014500381AC7}" type="presParOf" srcId="{0656A152-A1E5-4535-9710-747F7CCFBDC7}" destId="{9B0B1D6C-C759-426A-A253-79C57C9EFF97}" srcOrd="0" destOrd="0" presId="urn:microsoft.com/office/officeart/2005/8/layout/venn1"/>
    <dgm:cxn modelId="{C7E60A6A-765E-4667-951F-FE98133ACDE6}" type="presParOf" srcId="{0656A152-A1E5-4535-9710-747F7CCFBDC7}" destId="{52E85E88-14D6-4337-AF92-8265FCD66E7B}" srcOrd="1" destOrd="0" presId="urn:microsoft.com/office/officeart/2005/8/layout/venn1"/>
    <dgm:cxn modelId="{E9EBC686-BB5D-44FA-96C1-3147E81C1A13}" type="presParOf" srcId="{0656A152-A1E5-4535-9710-747F7CCFBDC7}" destId="{6CC21F48-9FC1-43F0-ABE8-7B3F03F52B4E}" srcOrd="2" destOrd="0" presId="urn:microsoft.com/office/officeart/2005/8/layout/venn1"/>
    <dgm:cxn modelId="{74680CB8-89DF-48FB-B7AC-1AE53958B7B2}" type="presParOf" srcId="{0656A152-A1E5-4535-9710-747F7CCFBDC7}" destId="{7E271A53-2542-41AC-90D6-408E2CB3F0D4}" srcOrd="3" destOrd="0" presId="urn:microsoft.com/office/officeart/2005/8/layout/venn1"/>
    <dgm:cxn modelId="{86B281F2-EEA6-4475-93F5-606CCDBA632A}" type="presParOf" srcId="{0656A152-A1E5-4535-9710-747F7CCFBDC7}" destId="{32557BF4-75B5-4DAA-B32B-399BE632E961}" srcOrd="4" destOrd="0" presId="urn:microsoft.com/office/officeart/2005/8/layout/venn1"/>
    <dgm:cxn modelId="{5BDD2523-1BE9-49B0-AF36-AA1589F8FFE8}" type="presParOf" srcId="{0656A152-A1E5-4535-9710-747F7CCFBDC7}" destId="{D7EA73B9-BA4C-4463-A76B-E2C98BC9CD44}" srcOrd="5" destOrd="0" presId="urn:microsoft.com/office/officeart/2005/8/layout/venn1"/>
    <dgm:cxn modelId="{17D31D20-CBEB-4A01-A929-BAD6E75CB8B1}" type="presParOf" srcId="{0656A152-A1E5-4535-9710-747F7CCFBDC7}" destId="{87557851-DD91-4EDE-B710-A401781479C7}" srcOrd="6" destOrd="0" presId="urn:microsoft.com/office/officeart/2005/8/layout/venn1"/>
    <dgm:cxn modelId="{16258377-625A-48F3-86B2-9181FBBC0E3E}" type="presParOf" srcId="{0656A152-A1E5-4535-9710-747F7CCFBDC7}" destId="{24A1D949-0AC0-4433-9A15-19AF6FD26C1B}" srcOrd="7" destOrd="0" presId="urn:microsoft.com/office/officeart/2005/8/layout/venn1"/>
    <dgm:cxn modelId="{27679D92-DB02-43F2-B8CC-8922F8D2565B}" type="presParOf" srcId="{0656A152-A1E5-4535-9710-747F7CCFBDC7}" destId="{D5F680D6-6575-4F71-B870-18FAF92FC639}" srcOrd="8" destOrd="0" presId="urn:microsoft.com/office/officeart/2005/8/layout/venn1"/>
    <dgm:cxn modelId="{D499ACE6-A577-4C30-B88D-C36B0F6E29AC}" type="presParOf" srcId="{0656A152-A1E5-4535-9710-747F7CCFBDC7}" destId="{90B5FC21-1313-4488-B85A-ADD7123505A0}" srcOrd="9" destOrd="0" presId="urn:microsoft.com/office/officeart/2005/8/layout/venn1"/>
    <dgm:cxn modelId="{4F8EA987-4092-4FA7-B16C-7CD55CDEAE53}" type="presParOf" srcId="{0656A152-A1E5-4535-9710-747F7CCFBDC7}" destId="{06F2022F-664E-4EEE-B408-88D3F8F8ED95}" srcOrd="10" destOrd="0" presId="urn:microsoft.com/office/officeart/2005/8/layout/venn1"/>
    <dgm:cxn modelId="{3E7F1C12-1B64-4A6C-AFF2-A25F28026AEC}" type="presParOf" srcId="{0656A152-A1E5-4535-9710-747F7CCFBDC7}" destId="{00B2CEA2-A64E-424A-88E7-A9209CD22472}" srcOrd="11" destOrd="0" presId="urn:microsoft.com/office/officeart/2005/8/layout/venn1"/>
    <dgm:cxn modelId="{BC455C96-08B8-43F6-ABF6-6EA0185331A4}" type="presParOf" srcId="{0656A152-A1E5-4535-9710-747F7CCFBDC7}" destId="{032AEAEB-6B58-449F-9947-CDF2C2774568}" srcOrd="12" destOrd="0" presId="urn:microsoft.com/office/officeart/2005/8/layout/venn1"/>
    <dgm:cxn modelId="{D67854FF-4116-493C-ADFC-50B700722408}" type="presParOf" srcId="{0656A152-A1E5-4535-9710-747F7CCFBDC7}" destId="{EDB0E14C-04DF-4C47-BA08-31CD01ECB1BF}" srcOrd="13" destOrd="0" presId="urn:microsoft.com/office/officeart/2005/8/layout/ven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E94A6B8-17F2-4D7B-B857-F37B24173014}" type="doc">
      <dgm:prSet loTypeId="urn:microsoft.com/office/officeart/2005/8/layout/vList2" loCatId="list" qsTypeId="urn:microsoft.com/office/officeart/2005/8/quickstyle/3d3" qsCatId="3D" csTypeId="urn:microsoft.com/office/officeart/2005/8/colors/colorful1" csCatId="colorful" phldr="1"/>
      <dgm:spPr/>
      <dgm:t>
        <a:bodyPr/>
        <a:lstStyle/>
        <a:p>
          <a:endParaRPr lang="en-US"/>
        </a:p>
      </dgm:t>
    </dgm:pt>
    <dgm:pt modelId="{9B046809-E73A-40CE-8380-9C84C899CCF5}">
      <dgm:prSet custT="1"/>
      <dgm:spPr/>
      <dgm:t>
        <a:bodyPr/>
        <a:lstStyle/>
        <a:p>
          <a:pPr rtl="0"/>
          <a:r>
            <a:rPr lang="en-GB" sz="1600" dirty="0" smtClean="0">
              <a:solidFill>
                <a:schemeClr val="tx1"/>
              </a:solidFill>
              <a:latin typeface="Times New Roman" panose="02020603050405020304" pitchFamily="18" charset="0"/>
              <a:cs typeface="Times New Roman" panose="02020603050405020304" pitchFamily="18" charset="0"/>
            </a:rPr>
            <a:t>Behavioural difficulties (BD) experienced amongst school aged children are universal as well as the prevalence increasing yearly (</a:t>
          </a:r>
          <a:r>
            <a:rPr lang="en-GB" sz="1600" dirty="0" err="1" smtClean="0">
              <a:solidFill>
                <a:schemeClr val="tx1"/>
              </a:solidFill>
              <a:latin typeface="Times New Roman" panose="02020603050405020304" pitchFamily="18" charset="0"/>
              <a:cs typeface="Times New Roman" panose="02020603050405020304" pitchFamily="18" charset="0"/>
            </a:rPr>
            <a:t>Clunies</a:t>
          </a:r>
          <a:r>
            <a:rPr lang="en-GB" sz="1600" dirty="0" smtClean="0">
              <a:solidFill>
                <a:schemeClr val="tx1"/>
              </a:solidFill>
              <a:latin typeface="Times New Roman" panose="02020603050405020304" pitchFamily="18" charset="0"/>
              <a:cs typeface="Times New Roman" panose="02020603050405020304" pitchFamily="18" charset="0"/>
            </a:rPr>
            <a:t>‐Ross, Little, &amp; </a:t>
          </a:r>
          <a:r>
            <a:rPr lang="en-GB" sz="1600" dirty="0" err="1" smtClean="0">
              <a:solidFill>
                <a:schemeClr val="tx1"/>
              </a:solidFill>
              <a:latin typeface="Times New Roman" panose="02020603050405020304" pitchFamily="18" charset="0"/>
              <a:cs typeface="Times New Roman" panose="02020603050405020304" pitchFamily="18" charset="0"/>
            </a:rPr>
            <a:t>Kienhuis</a:t>
          </a:r>
          <a:r>
            <a:rPr lang="en-GB" sz="1600" dirty="0" smtClean="0">
              <a:solidFill>
                <a:schemeClr val="tx1"/>
              </a:solidFill>
              <a:latin typeface="Times New Roman" panose="02020603050405020304" pitchFamily="18" charset="0"/>
              <a:cs typeface="Times New Roman" panose="02020603050405020304" pitchFamily="18" charset="0"/>
            </a:rPr>
            <a:t>, 2008); </a:t>
          </a:r>
          <a:endParaRPr lang="en-GB" sz="1600" dirty="0">
            <a:solidFill>
              <a:schemeClr val="tx1"/>
            </a:solidFill>
            <a:latin typeface="Times New Roman" panose="02020603050405020304" pitchFamily="18" charset="0"/>
            <a:cs typeface="Times New Roman" panose="02020603050405020304" pitchFamily="18" charset="0"/>
          </a:endParaRPr>
        </a:p>
      </dgm:t>
    </dgm:pt>
    <dgm:pt modelId="{A0120BC9-47E8-41A2-913B-9AFC2CE4D5AA}" type="parTrans" cxnId="{B1801584-56F5-448D-BE32-B2CE3AFE2D92}">
      <dgm:prSet/>
      <dgm:spPr/>
      <dgm:t>
        <a:bodyPr/>
        <a:lstStyle/>
        <a:p>
          <a:endParaRPr lang="en-US"/>
        </a:p>
      </dgm:t>
    </dgm:pt>
    <dgm:pt modelId="{97F488DA-7871-48AF-9B0E-FA8100E953E9}" type="sibTrans" cxnId="{B1801584-56F5-448D-BE32-B2CE3AFE2D92}">
      <dgm:prSet/>
      <dgm:spPr/>
      <dgm:t>
        <a:bodyPr/>
        <a:lstStyle/>
        <a:p>
          <a:endParaRPr lang="en-US"/>
        </a:p>
      </dgm:t>
    </dgm:pt>
    <dgm:pt modelId="{C50178BD-6C89-4139-880F-371A29EA7488}">
      <dgm:prSet custT="1"/>
      <dgm:spPr/>
      <dgm:t>
        <a:bodyPr/>
        <a:lstStyle/>
        <a:p>
          <a:pPr rtl="0"/>
          <a:r>
            <a:rPr lang="en-GB" sz="1600" dirty="0" smtClean="0">
              <a:solidFill>
                <a:schemeClr val="tx1"/>
              </a:solidFill>
              <a:latin typeface="Times New Roman" panose="02020603050405020304" pitchFamily="18" charset="0"/>
              <a:cs typeface="Times New Roman" panose="02020603050405020304" pitchFamily="18" charset="0"/>
            </a:rPr>
            <a:t>In addition, preterm births are on the increase, so forth numerous problems are associated such as behavioural difficulties amongst children aged 3-11years old within developed countries such as Western societies (</a:t>
          </a:r>
          <a:r>
            <a:rPr lang="en-GB" sz="1600" dirty="0" err="1" smtClean="0">
              <a:solidFill>
                <a:schemeClr val="tx1"/>
              </a:solidFill>
              <a:latin typeface="Times New Roman" panose="02020603050405020304" pitchFamily="18" charset="0"/>
              <a:cs typeface="Times New Roman" panose="02020603050405020304" pitchFamily="18" charset="0"/>
            </a:rPr>
            <a:t>Foulder</a:t>
          </a:r>
          <a:r>
            <a:rPr lang="en-GB" sz="1600" dirty="0" smtClean="0">
              <a:solidFill>
                <a:schemeClr val="tx1"/>
              </a:solidFill>
              <a:latin typeface="Times New Roman" panose="02020603050405020304" pitchFamily="18" charset="0"/>
              <a:cs typeface="Times New Roman" panose="02020603050405020304" pitchFamily="18" charset="0"/>
            </a:rPr>
            <a:t>-Hughes &amp; Cooke, 2003; </a:t>
          </a:r>
          <a:r>
            <a:rPr lang="en-GB" sz="1600" dirty="0" err="1" smtClean="0">
              <a:solidFill>
                <a:schemeClr val="tx1"/>
              </a:solidFill>
              <a:latin typeface="Times New Roman" panose="02020603050405020304" pitchFamily="18" charset="0"/>
              <a:cs typeface="Times New Roman" panose="02020603050405020304" pitchFamily="18" charset="0"/>
            </a:rPr>
            <a:t>Kienhuis</a:t>
          </a:r>
          <a:r>
            <a:rPr lang="en-GB" sz="1600" dirty="0" smtClean="0">
              <a:solidFill>
                <a:schemeClr val="tx1"/>
              </a:solidFill>
              <a:latin typeface="Times New Roman" panose="02020603050405020304" pitchFamily="18" charset="0"/>
              <a:cs typeface="Times New Roman" panose="02020603050405020304" pitchFamily="18" charset="0"/>
            </a:rPr>
            <a:t>, 2008);</a:t>
          </a:r>
          <a:endParaRPr lang="en-GB" sz="1600" dirty="0">
            <a:solidFill>
              <a:schemeClr val="tx1"/>
            </a:solidFill>
            <a:latin typeface="Times New Roman" panose="02020603050405020304" pitchFamily="18" charset="0"/>
            <a:cs typeface="Times New Roman" panose="02020603050405020304" pitchFamily="18" charset="0"/>
          </a:endParaRPr>
        </a:p>
      </dgm:t>
    </dgm:pt>
    <dgm:pt modelId="{0E5E3962-81F7-4738-9A21-321A42893F9C}" type="parTrans" cxnId="{BEDE08C9-9F73-4A4A-8D49-CC18C83352AC}">
      <dgm:prSet/>
      <dgm:spPr/>
      <dgm:t>
        <a:bodyPr/>
        <a:lstStyle/>
        <a:p>
          <a:endParaRPr lang="en-US"/>
        </a:p>
      </dgm:t>
    </dgm:pt>
    <dgm:pt modelId="{5A1DC666-042D-4ECF-BDA2-3E541B9F1ED9}" type="sibTrans" cxnId="{BEDE08C9-9F73-4A4A-8D49-CC18C83352AC}">
      <dgm:prSet/>
      <dgm:spPr/>
      <dgm:t>
        <a:bodyPr/>
        <a:lstStyle/>
        <a:p>
          <a:endParaRPr lang="en-US"/>
        </a:p>
      </dgm:t>
    </dgm:pt>
    <dgm:pt modelId="{A4CDF178-80A1-4B85-BB76-2F164099D211}">
      <dgm:prSet custT="1"/>
      <dgm:spPr/>
      <dgm:t>
        <a:bodyPr/>
        <a:lstStyle/>
        <a:p>
          <a:pPr rtl="0"/>
          <a:r>
            <a:rPr lang="en-GB" sz="1600" dirty="0" smtClean="0">
              <a:solidFill>
                <a:schemeClr val="tx1"/>
              </a:solidFill>
              <a:latin typeface="Times New Roman" panose="02020603050405020304" pitchFamily="18" charset="0"/>
              <a:cs typeface="Times New Roman" panose="02020603050405020304" pitchFamily="18" charset="0"/>
            </a:rPr>
            <a:t>Kern (2004) indicated that over the last couple of decades BD in schools has increased, and this behaviour negatively disrupts the contiguous environment, and is considered rebellious. </a:t>
          </a:r>
          <a:endParaRPr lang="en-GB" sz="1600" dirty="0">
            <a:solidFill>
              <a:schemeClr val="tx1"/>
            </a:solidFill>
            <a:latin typeface="Times New Roman" panose="02020603050405020304" pitchFamily="18" charset="0"/>
            <a:cs typeface="Times New Roman" panose="02020603050405020304" pitchFamily="18" charset="0"/>
          </a:endParaRPr>
        </a:p>
      </dgm:t>
    </dgm:pt>
    <dgm:pt modelId="{8EA43C5F-F277-46C3-A56E-903A3AA1DF1C}" type="parTrans" cxnId="{63150E66-1146-4865-8018-F9EF4C15D0E2}">
      <dgm:prSet/>
      <dgm:spPr/>
      <dgm:t>
        <a:bodyPr/>
        <a:lstStyle/>
        <a:p>
          <a:endParaRPr lang="en-US"/>
        </a:p>
      </dgm:t>
    </dgm:pt>
    <dgm:pt modelId="{9EEB9D07-7751-426E-8528-401D4DCA5585}" type="sibTrans" cxnId="{63150E66-1146-4865-8018-F9EF4C15D0E2}">
      <dgm:prSet/>
      <dgm:spPr/>
      <dgm:t>
        <a:bodyPr/>
        <a:lstStyle/>
        <a:p>
          <a:endParaRPr lang="en-US"/>
        </a:p>
      </dgm:t>
    </dgm:pt>
    <dgm:pt modelId="{AC8A68BF-404A-43E4-956E-6F1DD45F1B4A}">
      <dgm:prSet custT="1"/>
      <dgm:spPr/>
      <dgm:t>
        <a:bodyPr/>
        <a:lstStyle/>
        <a:p>
          <a:pPr rtl="0"/>
          <a:r>
            <a:rPr lang="en-GB" sz="1600" dirty="0" smtClean="0">
              <a:solidFill>
                <a:schemeClr val="tx1"/>
              </a:solidFill>
              <a:latin typeface="Times New Roman" panose="02020603050405020304" pitchFamily="18" charset="0"/>
              <a:cs typeface="Times New Roman" panose="02020603050405020304" pitchFamily="18" charset="0"/>
            </a:rPr>
            <a:t>Research suggests that misbehaviour impacts both teacher and parental stress (</a:t>
          </a:r>
          <a:r>
            <a:rPr lang="en-GB" sz="1600" dirty="0" err="1" smtClean="0">
              <a:solidFill>
                <a:schemeClr val="tx1"/>
              </a:solidFill>
              <a:latin typeface="Times New Roman" panose="02020603050405020304" pitchFamily="18" charset="0"/>
              <a:cs typeface="Times New Roman" panose="02020603050405020304" pitchFamily="18" charset="0"/>
            </a:rPr>
            <a:t>Clunies</a:t>
          </a:r>
          <a:r>
            <a:rPr lang="en-GB" sz="1600" dirty="0" smtClean="0">
              <a:solidFill>
                <a:schemeClr val="tx1"/>
              </a:solidFill>
              <a:latin typeface="Times New Roman" panose="02020603050405020304" pitchFamily="18" charset="0"/>
              <a:cs typeface="Times New Roman" panose="02020603050405020304" pitchFamily="18" charset="0"/>
            </a:rPr>
            <a:t>‐Ross et al, 2008).</a:t>
          </a:r>
          <a:endParaRPr lang="en-GB" sz="1600" dirty="0">
            <a:solidFill>
              <a:schemeClr val="tx1"/>
            </a:solidFill>
            <a:latin typeface="Times New Roman" panose="02020603050405020304" pitchFamily="18" charset="0"/>
            <a:cs typeface="Times New Roman" panose="02020603050405020304" pitchFamily="18" charset="0"/>
          </a:endParaRPr>
        </a:p>
      </dgm:t>
    </dgm:pt>
    <dgm:pt modelId="{7D3D3BAD-8FF3-442F-873B-718C8FD4AF1A}" type="parTrans" cxnId="{6B2A3FC9-5E7A-45A2-B09A-656500020FCA}">
      <dgm:prSet/>
      <dgm:spPr/>
      <dgm:t>
        <a:bodyPr/>
        <a:lstStyle/>
        <a:p>
          <a:endParaRPr lang="en-US"/>
        </a:p>
      </dgm:t>
    </dgm:pt>
    <dgm:pt modelId="{15E4864A-705E-4D4D-9077-DE61DA4FC0B8}" type="sibTrans" cxnId="{6B2A3FC9-5E7A-45A2-B09A-656500020FCA}">
      <dgm:prSet/>
      <dgm:spPr/>
      <dgm:t>
        <a:bodyPr/>
        <a:lstStyle/>
        <a:p>
          <a:endParaRPr lang="en-US"/>
        </a:p>
      </dgm:t>
    </dgm:pt>
    <dgm:pt modelId="{C3C6804F-3CE6-466E-9318-3D492340B4C6}" type="pres">
      <dgm:prSet presAssocID="{BE94A6B8-17F2-4D7B-B857-F37B24173014}" presName="linear" presStyleCnt="0">
        <dgm:presLayoutVars>
          <dgm:animLvl val="lvl"/>
          <dgm:resizeHandles val="exact"/>
        </dgm:presLayoutVars>
      </dgm:prSet>
      <dgm:spPr/>
      <dgm:t>
        <a:bodyPr/>
        <a:lstStyle/>
        <a:p>
          <a:endParaRPr lang="en-US"/>
        </a:p>
      </dgm:t>
    </dgm:pt>
    <dgm:pt modelId="{D0668B70-5BAE-47C0-BCBC-6BDB25BC4DE8}" type="pres">
      <dgm:prSet presAssocID="{9B046809-E73A-40CE-8380-9C84C899CCF5}" presName="parentText" presStyleLbl="node1" presStyleIdx="0" presStyleCnt="4">
        <dgm:presLayoutVars>
          <dgm:chMax val="0"/>
          <dgm:bulletEnabled val="1"/>
        </dgm:presLayoutVars>
      </dgm:prSet>
      <dgm:spPr/>
      <dgm:t>
        <a:bodyPr/>
        <a:lstStyle/>
        <a:p>
          <a:endParaRPr lang="en-US"/>
        </a:p>
      </dgm:t>
    </dgm:pt>
    <dgm:pt modelId="{276D5985-1BDF-4E20-B98B-0CC70DE6579E}" type="pres">
      <dgm:prSet presAssocID="{97F488DA-7871-48AF-9B0E-FA8100E953E9}" presName="spacer" presStyleCnt="0"/>
      <dgm:spPr/>
      <dgm:t>
        <a:bodyPr/>
        <a:lstStyle/>
        <a:p>
          <a:endParaRPr lang="en-US"/>
        </a:p>
      </dgm:t>
    </dgm:pt>
    <dgm:pt modelId="{9B553874-3F03-4D61-B37C-D9719CC7867A}" type="pres">
      <dgm:prSet presAssocID="{C50178BD-6C89-4139-880F-371A29EA7488}" presName="parentText" presStyleLbl="node1" presStyleIdx="1" presStyleCnt="4">
        <dgm:presLayoutVars>
          <dgm:chMax val="0"/>
          <dgm:bulletEnabled val="1"/>
        </dgm:presLayoutVars>
      </dgm:prSet>
      <dgm:spPr/>
      <dgm:t>
        <a:bodyPr/>
        <a:lstStyle/>
        <a:p>
          <a:endParaRPr lang="en-US"/>
        </a:p>
      </dgm:t>
    </dgm:pt>
    <dgm:pt modelId="{2C296C02-D94E-475E-A7CA-7E5A6A574D01}" type="pres">
      <dgm:prSet presAssocID="{5A1DC666-042D-4ECF-BDA2-3E541B9F1ED9}" presName="spacer" presStyleCnt="0"/>
      <dgm:spPr/>
      <dgm:t>
        <a:bodyPr/>
        <a:lstStyle/>
        <a:p>
          <a:endParaRPr lang="en-US"/>
        </a:p>
      </dgm:t>
    </dgm:pt>
    <dgm:pt modelId="{0D335E6A-5A7D-476B-98F9-29CEDC603EE3}" type="pres">
      <dgm:prSet presAssocID="{A4CDF178-80A1-4B85-BB76-2F164099D211}" presName="parentText" presStyleLbl="node1" presStyleIdx="2" presStyleCnt="4">
        <dgm:presLayoutVars>
          <dgm:chMax val="0"/>
          <dgm:bulletEnabled val="1"/>
        </dgm:presLayoutVars>
      </dgm:prSet>
      <dgm:spPr/>
      <dgm:t>
        <a:bodyPr/>
        <a:lstStyle/>
        <a:p>
          <a:endParaRPr lang="en-US"/>
        </a:p>
      </dgm:t>
    </dgm:pt>
    <dgm:pt modelId="{6AE0A9D1-4356-41B9-8D8C-A4588D249532}" type="pres">
      <dgm:prSet presAssocID="{9EEB9D07-7751-426E-8528-401D4DCA5585}" presName="spacer" presStyleCnt="0"/>
      <dgm:spPr/>
      <dgm:t>
        <a:bodyPr/>
        <a:lstStyle/>
        <a:p>
          <a:endParaRPr lang="en-US"/>
        </a:p>
      </dgm:t>
    </dgm:pt>
    <dgm:pt modelId="{27BC5D93-73C0-449A-BDFC-B8D6F620386A}" type="pres">
      <dgm:prSet presAssocID="{AC8A68BF-404A-43E4-956E-6F1DD45F1B4A}" presName="parentText" presStyleLbl="node1" presStyleIdx="3" presStyleCnt="4" custScaleY="97811" custLinFactNeighborY="6713">
        <dgm:presLayoutVars>
          <dgm:chMax val="0"/>
          <dgm:bulletEnabled val="1"/>
        </dgm:presLayoutVars>
      </dgm:prSet>
      <dgm:spPr/>
      <dgm:t>
        <a:bodyPr/>
        <a:lstStyle/>
        <a:p>
          <a:endParaRPr lang="en-US"/>
        </a:p>
      </dgm:t>
    </dgm:pt>
  </dgm:ptLst>
  <dgm:cxnLst>
    <dgm:cxn modelId="{6B2A3FC9-5E7A-45A2-B09A-656500020FCA}" srcId="{BE94A6B8-17F2-4D7B-B857-F37B24173014}" destId="{AC8A68BF-404A-43E4-956E-6F1DD45F1B4A}" srcOrd="3" destOrd="0" parTransId="{7D3D3BAD-8FF3-442F-873B-718C8FD4AF1A}" sibTransId="{15E4864A-705E-4D4D-9077-DE61DA4FC0B8}"/>
    <dgm:cxn modelId="{759F192F-7120-4B11-925D-024727340D2E}" type="presOf" srcId="{BE94A6B8-17F2-4D7B-B857-F37B24173014}" destId="{C3C6804F-3CE6-466E-9318-3D492340B4C6}" srcOrd="0" destOrd="0" presId="urn:microsoft.com/office/officeart/2005/8/layout/vList2"/>
    <dgm:cxn modelId="{B1801584-56F5-448D-BE32-B2CE3AFE2D92}" srcId="{BE94A6B8-17F2-4D7B-B857-F37B24173014}" destId="{9B046809-E73A-40CE-8380-9C84C899CCF5}" srcOrd="0" destOrd="0" parTransId="{A0120BC9-47E8-41A2-913B-9AFC2CE4D5AA}" sibTransId="{97F488DA-7871-48AF-9B0E-FA8100E953E9}"/>
    <dgm:cxn modelId="{63150E66-1146-4865-8018-F9EF4C15D0E2}" srcId="{BE94A6B8-17F2-4D7B-B857-F37B24173014}" destId="{A4CDF178-80A1-4B85-BB76-2F164099D211}" srcOrd="2" destOrd="0" parTransId="{8EA43C5F-F277-46C3-A56E-903A3AA1DF1C}" sibTransId="{9EEB9D07-7751-426E-8528-401D4DCA5585}"/>
    <dgm:cxn modelId="{3B209400-1DC5-476C-A7D5-6530C5AC3E62}" type="presOf" srcId="{A4CDF178-80A1-4B85-BB76-2F164099D211}" destId="{0D335E6A-5A7D-476B-98F9-29CEDC603EE3}" srcOrd="0" destOrd="0" presId="urn:microsoft.com/office/officeart/2005/8/layout/vList2"/>
    <dgm:cxn modelId="{1351542C-D688-4296-8D83-995751D314AB}" type="presOf" srcId="{9B046809-E73A-40CE-8380-9C84C899CCF5}" destId="{D0668B70-5BAE-47C0-BCBC-6BDB25BC4DE8}" srcOrd="0" destOrd="0" presId="urn:microsoft.com/office/officeart/2005/8/layout/vList2"/>
    <dgm:cxn modelId="{BEDE08C9-9F73-4A4A-8D49-CC18C83352AC}" srcId="{BE94A6B8-17F2-4D7B-B857-F37B24173014}" destId="{C50178BD-6C89-4139-880F-371A29EA7488}" srcOrd="1" destOrd="0" parTransId="{0E5E3962-81F7-4738-9A21-321A42893F9C}" sibTransId="{5A1DC666-042D-4ECF-BDA2-3E541B9F1ED9}"/>
    <dgm:cxn modelId="{406C38D6-18AD-4D36-9018-24BED70CF78B}" type="presOf" srcId="{AC8A68BF-404A-43E4-956E-6F1DD45F1B4A}" destId="{27BC5D93-73C0-449A-BDFC-B8D6F620386A}" srcOrd="0" destOrd="0" presId="urn:microsoft.com/office/officeart/2005/8/layout/vList2"/>
    <dgm:cxn modelId="{188CDBD9-9EBD-4485-B456-7B048591B3E2}" type="presOf" srcId="{C50178BD-6C89-4139-880F-371A29EA7488}" destId="{9B553874-3F03-4D61-B37C-D9719CC7867A}" srcOrd="0" destOrd="0" presId="urn:microsoft.com/office/officeart/2005/8/layout/vList2"/>
    <dgm:cxn modelId="{17C4B661-316B-4449-BCC9-512CB9CBFF0C}" type="presParOf" srcId="{C3C6804F-3CE6-466E-9318-3D492340B4C6}" destId="{D0668B70-5BAE-47C0-BCBC-6BDB25BC4DE8}" srcOrd="0" destOrd="0" presId="urn:microsoft.com/office/officeart/2005/8/layout/vList2"/>
    <dgm:cxn modelId="{204568EA-1FD9-4CBD-9062-D6CF8B8EA6BA}" type="presParOf" srcId="{C3C6804F-3CE6-466E-9318-3D492340B4C6}" destId="{276D5985-1BDF-4E20-B98B-0CC70DE6579E}" srcOrd="1" destOrd="0" presId="urn:microsoft.com/office/officeart/2005/8/layout/vList2"/>
    <dgm:cxn modelId="{4A80C9A1-F57C-4DB0-B901-C0416A906916}" type="presParOf" srcId="{C3C6804F-3CE6-466E-9318-3D492340B4C6}" destId="{9B553874-3F03-4D61-B37C-D9719CC7867A}" srcOrd="2" destOrd="0" presId="urn:microsoft.com/office/officeart/2005/8/layout/vList2"/>
    <dgm:cxn modelId="{D2F3C6CA-5E83-48F5-BD42-27F822C3551F}" type="presParOf" srcId="{C3C6804F-3CE6-466E-9318-3D492340B4C6}" destId="{2C296C02-D94E-475E-A7CA-7E5A6A574D01}" srcOrd="3" destOrd="0" presId="urn:microsoft.com/office/officeart/2005/8/layout/vList2"/>
    <dgm:cxn modelId="{EB899E05-E2CA-4466-A1DB-2F5C01F1F5F3}" type="presParOf" srcId="{C3C6804F-3CE6-466E-9318-3D492340B4C6}" destId="{0D335E6A-5A7D-476B-98F9-29CEDC603EE3}" srcOrd="4" destOrd="0" presId="urn:microsoft.com/office/officeart/2005/8/layout/vList2"/>
    <dgm:cxn modelId="{7F2B92B5-60C8-4D36-8A2B-C6BB898CDD3D}" type="presParOf" srcId="{C3C6804F-3CE6-466E-9318-3D492340B4C6}" destId="{6AE0A9D1-4356-41B9-8D8C-A4588D249532}" srcOrd="5" destOrd="0" presId="urn:microsoft.com/office/officeart/2005/8/layout/vList2"/>
    <dgm:cxn modelId="{624C8CA1-2192-49E5-A530-70C5208E495D}" type="presParOf" srcId="{C3C6804F-3CE6-466E-9318-3D492340B4C6}" destId="{27BC5D93-73C0-449A-BDFC-B8D6F620386A}"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a:ext uri="{C62137D5-CB1D-491B-B009-E17868A290BF}">
      <dgm14:recolorImg xmlns:dgm14="http://schemas.microsoft.com/office/drawing/2010/diagram" val="1"/>
    </a:ext>
  </dgm:extLst>
</dgm:dataModel>
</file>

<file path=ppt/diagrams/data3.xml><?xml version="1.0" encoding="utf-8"?>
<dgm:dataModel xmlns:dgm="http://schemas.openxmlformats.org/drawingml/2006/diagram" xmlns:a="http://schemas.openxmlformats.org/drawingml/2006/main">
  <dgm:ptLst>
    <dgm:pt modelId="{34504DD6-128F-4B56-829B-BDA677514459}" type="doc">
      <dgm:prSet loTypeId="urn:microsoft.com/office/officeart/2005/8/layout/hList7" loCatId="list" qsTypeId="urn:microsoft.com/office/officeart/2005/8/quickstyle/simple1" qsCatId="simple" csTypeId="urn:microsoft.com/office/officeart/2005/8/colors/colorful5" csCatId="colorful" phldr="1"/>
      <dgm:spPr/>
      <dgm:t>
        <a:bodyPr/>
        <a:lstStyle/>
        <a:p>
          <a:endParaRPr lang="en-US"/>
        </a:p>
      </dgm:t>
    </dgm:pt>
    <dgm:pt modelId="{0D4A01EC-2FB7-46B2-8A68-12A79378630F}">
      <dgm:prSet/>
      <dgm:spPr/>
      <dgm:t>
        <a:bodyPr/>
        <a:lstStyle/>
        <a:p>
          <a:pPr rtl="0"/>
          <a:r>
            <a:rPr lang="en-GB" dirty="0" smtClean="0">
              <a:solidFill>
                <a:schemeClr val="tx1"/>
              </a:solidFill>
            </a:rPr>
            <a:t>The Department for Education (DFE) (2012) published recent statistics demonstrating that 69% of teachers reported undergoing frequent disruptive behaviour in the classroom on a daily basis.</a:t>
          </a:r>
          <a:endParaRPr lang="en-GB" dirty="0">
            <a:solidFill>
              <a:schemeClr val="tx1"/>
            </a:solidFill>
          </a:endParaRPr>
        </a:p>
      </dgm:t>
    </dgm:pt>
    <dgm:pt modelId="{5072D8D8-791C-45E6-B97A-1451687B01CC}" type="parTrans" cxnId="{27C85DB9-8824-44CC-9D1D-2EBFFE142E79}">
      <dgm:prSet/>
      <dgm:spPr/>
      <dgm:t>
        <a:bodyPr/>
        <a:lstStyle/>
        <a:p>
          <a:endParaRPr lang="en-US"/>
        </a:p>
      </dgm:t>
    </dgm:pt>
    <dgm:pt modelId="{7231FB81-D4AA-488A-BF32-D6AF9A818231}" type="sibTrans" cxnId="{27C85DB9-8824-44CC-9D1D-2EBFFE142E79}">
      <dgm:prSet/>
      <dgm:spPr/>
      <dgm:t>
        <a:bodyPr/>
        <a:lstStyle/>
        <a:p>
          <a:endParaRPr lang="en-US"/>
        </a:p>
      </dgm:t>
    </dgm:pt>
    <dgm:pt modelId="{8E432D10-5641-4299-8824-5AC60514A587}">
      <dgm:prSet/>
      <dgm:spPr/>
      <dgm:t>
        <a:bodyPr/>
        <a:lstStyle/>
        <a:p>
          <a:pPr rtl="0"/>
          <a:r>
            <a:rPr lang="en-GB" dirty="0" smtClean="0">
              <a:solidFill>
                <a:schemeClr val="tx1"/>
              </a:solidFill>
            </a:rPr>
            <a:t>Constant misbehaviour from pupils 71%</a:t>
          </a:r>
        </a:p>
        <a:p>
          <a:pPr rtl="0"/>
          <a:r>
            <a:rPr lang="en-GB" dirty="0" smtClean="0">
              <a:solidFill>
                <a:schemeClr val="tx1"/>
              </a:solidFill>
            </a:rPr>
            <a:t>65% for inattentive behaviour in England (DFE, 2012); </a:t>
          </a:r>
        </a:p>
        <a:p>
          <a:pPr rtl="0"/>
          <a:r>
            <a:rPr lang="en-GB" dirty="0" smtClean="0">
              <a:solidFill>
                <a:schemeClr val="tx1"/>
              </a:solidFill>
            </a:rPr>
            <a:t>Moreover, 45% of pupils reported that classroom disruption and misbehaviour impacted on their ability to study within the classroom. </a:t>
          </a:r>
          <a:endParaRPr lang="en-GB" dirty="0">
            <a:solidFill>
              <a:schemeClr val="tx1"/>
            </a:solidFill>
          </a:endParaRPr>
        </a:p>
      </dgm:t>
    </dgm:pt>
    <dgm:pt modelId="{2F8C9F3A-59E1-453C-BE1B-A5A34BF0A55B}" type="parTrans" cxnId="{02B1F33F-CAB4-487A-95AC-E875998E6A69}">
      <dgm:prSet/>
      <dgm:spPr/>
      <dgm:t>
        <a:bodyPr/>
        <a:lstStyle/>
        <a:p>
          <a:endParaRPr lang="en-US"/>
        </a:p>
      </dgm:t>
    </dgm:pt>
    <dgm:pt modelId="{342EF5A5-218D-4276-84F8-EA28142CCA21}" type="sibTrans" cxnId="{02B1F33F-CAB4-487A-95AC-E875998E6A69}">
      <dgm:prSet/>
      <dgm:spPr/>
      <dgm:t>
        <a:bodyPr/>
        <a:lstStyle/>
        <a:p>
          <a:endParaRPr lang="en-US"/>
        </a:p>
      </dgm:t>
    </dgm:pt>
    <dgm:pt modelId="{2A49C5C7-743B-4DF9-A1B8-555BB32610F6}">
      <dgm:prSet/>
      <dgm:spPr/>
      <dgm:t>
        <a:bodyPr/>
        <a:lstStyle/>
        <a:p>
          <a:pPr rtl="0"/>
          <a:r>
            <a:rPr lang="en-GB" dirty="0" smtClean="0">
              <a:solidFill>
                <a:schemeClr val="tx1"/>
              </a:solidFill>
            </a:rPr>
            <a:t>An estimated 6% of pupils having BD are considered significant enough to require interventions </a:t>
          </a:r>
        </a:p>
        <a:p>
          <a:pPr rtl="0"/>
          <a:r>
            <a:rPr lang="en-GB" dirty="0" smtClean="0">
              <a:solidFill>
                <a:schemeClr val="tx1"/>
              </a:solidFill>
            </a:rPr>
            <a:t>(Little, Hudson, &amp; Wilks, 2000).</a:t>
          </a:r>
          <a:endParaRPr lang="en-GB" dirty="0">
            <a:solidFill>
              <a:schemeClr val="tx1"/>
            </a:solidFill>
          </a:endParaRPr>
        </a:p>
      </dgm:t>
    </dgm:pt>
    <dgm:pt modelId="{2D55A2AD-E315-4E3A-A88B-F67BD6F2839E}" type="parTrans" cxnId="{FFEE7DAE-6ECA-4CE9-878E-9FB80543F026}">
      <dgm:prSet/>
      <dgm:spPr/>
      <dgm:t>
        <a:bodyPr/>
        <a:lstStyle/>
        <a:p>
          <a:endParaRPr lang="en-US"/>
        </a:p>
      </dgm:t>
    </dgm:pt>
    <dgm:pt modelId="{3C02F28C-46CD-48FD-A8DD-1F0F557448B7}" type="sibTrans" cxnId="{FFEE7DAE-6ECA-4CE9-878E-9FB80543F026}">
      <dgm:prSet/>
      <dgm:spPr/>
      <dgm:t>
        <a:bodyPr/>
        <a:lstStyle/>
        <a:p>
          <a:endParaRPr lang="en-US"/>
        </a:p>
      </dgm:t>
    </dgm:pt>
    <dgm:pt modelId="{9EE89F55-DFAF-45B4-AF26-9476642C41A6}">
      <dgm:prSet/>
      <dgm:spPr/>
      <dgm:t>
        <a:bodyPr/>
        <a:lstStyle/>
        <a:p>
          <a:r>
            <a:rPr lang="en-GB" dirty="0" smtClean="0">
              <a:solidFill>
                <a:schemeClr val="tx1"/>
              </a:solidFill>
            </a:rPr>
            <a:t>An epidemiological investigation by Richman et al (1975) established that from the age of 3 years old, 7- 15% of the youngsters had behaviour problems, significantly boys.</a:t>
          </a:r>
          <a:endParaRPr lang="en-GB" dirty="0">
            <a:solidFill>
              <a:schemeClr val="tx1"/>
            </a:solidFill>
          </a:endParaRPr>
        </a:p>
      </dgm:t>
    </dgm:pt>
    <dgm:pt modelId="{7BC9DC69-F06B-4C9B-8325-180455A26D2D}" type="parTrans" cxnId="{970DD8AE-A2E2-443F-95E8-33AFF90128FB}">
      <dgm:prSet/>
      <dgm:spPr/>
      <dgm:t>
        <a:bodyPr/>
        <a:lstStyle/>
        <a:p>
          <a:endParaRPr lang="en-US"/>
        </a:p>
      </dgm:t>
    </dgm:pt>
    <dgm:pt modelId="{6243CB92-2402-4B27-817B-F0D60617CDE5}" type="sibTrans" cxnId="{970DD8AE-A2E2-443F-95E8-33AFF90128FB}">
      <dgm:prSet/>
      <dgm:spPr/>
      <dgm:t>
        <a:bodyPr/>
        <a:lstStyle/>
        <a:p>
          <a:endParaRPr lang="en-US"/>
        </a:p>
      </dgm:t>
    </dgm:pt>
    <dgm:pt modelId="{B7D704BE-A1E1-479F-94D9-86452BA0E893}" type="pres">
      <dgm:prSet presAssocID="{34504DD6-128F-4B56-829B-BDA677514459}" presName="Name0" presStyleCnt="0">
        <dgm:presLayoutVars>
          <dgm:dir/>
          <dgm:resizeHandles val="exact"/>
        </dgm:presLayoutVars>
      </dgm:prSet>
      <dgm:spPr/>
      <dgm:t>
        <a:bodyPr/>
        <a:lstStyle/>
        <a:p>
          <a:endParaRPr lang="en-US"/>
        </a:p>
      </dgm:t>
    </dgm:pt>
    <dgm:pt modelId="{388AF01B-992E-411C-AFE1-E855D77BA330}" type="pres">
      <dgm:prSet presAssocID="{34504DD6-128F-4B56-829B-BDA677514459}" presName="fgShape" presStyleLbl="fgShp" presStyleIdx="0" presStyleCnt="1" custScaleX="105481"/>
      <dgm:spPr/>
    </dgm:pt>
    <dgm:pt modelId="{13CCA55A-220C-42A1-A539-DD4C6F41101A}" type="pres">
      <dgm:prSet presAssocID="{34504DD6-128F-4B56-829B-BDA677514459}" presName="linComp" presStyleCnt="0"/>
      <dgm:spPr/>
    </dgm:pt>
    <dgm:pt modelId="{76BE5771-1A2E-466F-96EC-3D901DD2884E}" type="pres">
      <dgm:prSet presAssocID="{0D4A01EC-2FB7-46B2-8A68-12A79378630F}" presName="compNode" presStyleCnt="0"/>
      <dgm:spPr/>
    </dgm:pt>
    <dgm:pt modelId="{8A130039-38DF-4A2F-89D6-96FCB0F32ED4}" type="pres">
      <dgm:prSet presAssocID="{0D4A01EC-2FB7-46B2-8A68-12A79378630F}" presName="bkgdShape" presStyleLbl="node1" presStyleIdx="0" presStyleCnt="4"/>
      <dgm:spPr/>
      <dgm:t>
        <a:bodyPr/>
        <a:lstStyle/>
        <a:p>
          <a:endParaRPr lang="en-US"/>
        </a:p>
      </dgm:t>
    </dgm:pt>
    <dgm:pt modelId="{4B9C2DFA-68AC-41B3-BD48-BC112BB7914F}" type="pres">
      <dgm:prSet presAssocID="{0D4A01EC-2FB7-46B2-8A68-12A79378630F}" presName="nodeTx" presStyleLbl="node1" presStyleIdx="0" presStyleCnt="4">
        <dgm:presLayoutVars>
          <dgm:bulletEnabled val="1"/>
        </dgm:presLayoutVars>
      </dgm:prSet>
      <dgm:spPr/>
      <dgm:t>
        <a:bodyPr/>
        <a:lstStyle/>
        <a:p>
          <a:endParaRPr lang="en-US"/>
        </a:p>
      </dgm:t>
    </dgm:pt>
    <dgm:pt modelId="{E7EA0BF0-60BF-4C1E-90C9-490B0B8493C0}" type="pres">
      <dgm:prSet presAssocID="{0D4A01EC-2FB7-46B2-8A68-12A79378630F}" presName="invisiNode" presStyleLbl="node1" presStyleIdx="0" presStyleCnt="4"/>
      <dgm:spPr/>
    </dgm:pt>
    <dgm:pt modelId="{8F89B58D-64BF-482B-A64E-121ED585A853}" type="pres">
      <dgm:prSet presAssocID="{0D4A01EC-2FB7-46B2-8A68-12A79378630F}" presName="imagNode" presStyleLbl="fgImgPlace1" presStyleIdx="0" presStyleCnt="4" custScaleX="118337" custScaleY="105201"/>
      <dgm:spPr>
        <a:prstGeom prst="roundRect">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l="-16000" r="-16000"/>
          </a:stretch>
        </a:blipFill>
      </dgm:spPr>
      <dgm:t>
        <a:bodyPr/>
        <a:lstStyle/>
        <a:p>
          <a:endParaRPr lang="en-US"/>
        </a:p>
      </dgm:t>
    </dgm:pt>
    <dgm:pt modelId="{32DDCF48-DDB8-4362-80D3-E73BD2420B50}" type="pres">
      <dgm:prSet presAssocID="{7231FB81-D4AA-488A-BF32-D6AF9A818231}" presName="sibTrans" presStyleLbl="sibTrans2D1" presStyleIdx="0" presStyleCnt="0"/>
      <dgm:spPr/>
      <dgm:t>
        <a:bodyPr/>
        <a:lstStyle/>
        <a:p>
          <a:endParaRPr lang="en-US"/>
        </a:p>
      </dgm:t>
    </dgm:pt>
    <dgm:pt modelId="{6E65427C-ED8E-4890-850B-1E75E0F49481}" type="pres">
      <dgm:prSet presAssocID="{8E432D10-5641-4299-8824-5AC60514A587}" presName="compNode" presStyleCnt="0"/>
      <dgm:spPr/>
    </dgm:pt>
    <dgm:pt modelId="{5EA55245-6327-4F44-96B9-8496AE614DF5}" type="pres">
      <dgm:prSet presAssocID="{8E432D10-5641-4299-8824-5AC60514A587}" presName="bkgdShape" presStyleLbl="node1" presStyleIdx="1" presStyleCnt="4"/>
      <dgm:spPr/>
      <dgm:t>
        <a:bodyPr/>
        <a:lstStyle/>
        <a:p>
          <a:endParaRPr lang="en-US"/>
        </a:p>
      </dgm:t>
    </dgm:pt>
    <dgm:pt modelId="{78531219-D2DC-46CE-A3F4-BCDA698B648F}" type="pres">
      <dgm:prSet presAssocID="{8E432D10-5641-4299-8824-5AC60514A587}" presName="nodeTx" presStyleLbl="node1" presStyleIdx="1" presStyleCnt="4">
        <dgm:presLayoutVars>
          <dgm:bulletEnabled val="1"/>
        </dgm:presLayoutVars>
      </dgm:prSet>
      <dgm:spPr/>
      <dgm:t>
        <a:bodyPr/>
        <a:lstStyle/>
        <a:p>
          <a:endParaRPr lang="en-US"/>
        </a:p>
      </dgm:t>
    </dgm:pt>
    <dgm:pt modelId="{C8988EE4-288E-4D3D-B9DD-08CB63E45181}" type="pres">
      <dgm:prSet presAssocID="{8E432D10-5641-4299-8824-5AC60514A587}" presName="invisiNode" presStyleLbl="node1" presStyleIdx="1" presStyleCnt="4"/>
      <dgm:spPr/>
    </dgm:pt>
    <dgm:pt modelId="{F4F04742-6615-4DFB-B8CE-5A2A3D2E70C9}" type="pres">
      <dgm:prSet presAssocID="{8E432D10-5641-4299-8824-5AC60514A587}" presName="imagNode" presStyleLbl="fgImgPlace1" presStyleIdx="1" presStyleCnt="4" custScaleX="115710" custScaleY="101976"/>
      <dgm:spPr>
        <a:prstGeom prst="roundRect">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l="-16000" r="-16000"/>
          </a:stretch>
        </a:blipFill>
      </dgm:spPr>
      <dgm:t>
        <a:bodyPr/>
        <a:lstStyle/>
        <a:p>
          <a:endParaRPr lang="en-US"/>
        </a:p>
      </dgm:t>
    </dgm:pt>
    <dgm:pt modelId="{BC73F796-4DF6-4C4E-9B4B-2E95F2150967}" type="pres">
      <dgm:prSet presAssocID="{342EF5A5-218D-4276-84F8-EA28142CCA21}" presName="sibTrans" presStyleLbl="sibTrans2D1" presStyleIdx="0" presStyleCnt="0"/>
      <dgm:spPr/>
      <dgm:t>
        <a:bodyPr/>
        <a:lstStyle/>
        <a:p>
          <a:endParaRPr lang="en-US"/>
        </a:p>
      </dgm:t>
    </dgm:pt>
    <dgm:pt modelId="{87778FA0-7D98-439E-B893-DB7FDA8A1F01}" type="pres">
      <dgm:prSet presAssocID="{2A49C5C7-743B-4DF9-A1B8-555BB32610F6}" presName="compNode" presStyleCnt="0"/>
      <dgm:spPr/>
    </dgm:pt>
    <dgm:pt modelId="{F09CBEE4-B860-4A3B-A5E8-EDC5AFF1506C}" type="pres">
      <dgm:prSet presAssocID="{2A49C5C7-743B-4DF9-A1B8-555BB32610F6}" presName="bkgdShape" presStyleLbl="node1" presStyleIdx="2" presStyleCnt="4"/>
      <dgm:spPr/>
      <dgm:t>
        <a:bodyPr/>
        <a:lstStyle/>
        <a:p>
          <a:endParaRPr lang="en-US"/>
        </a:p>
      </dgm:t>
    </dgm:pt>
    <dgm:pt modelId="{C38C3633-F9D3-4F77-BCEA-610ADEE3BAD4}" type="pres">
      <dgm:prSet presAssocID="{2A49C5C7-743B-4DF9-A1B8-555BB32610F6}" presName="nodeTx" presStyleLbl="node1" presStyleIdx="2" presStyleCnt="4">
        <dgm:presLayoutVars>
          <dgm:bulletEnabled val="1"/>
        </dgm:presLayoutVars>
      </dgm:prSet>
      <dgm:spPr/>
      <dgm:t>
        <a:bodyPr/>
        <a:lstStyle/>
        <a:p>
          <a:endParaRPr lang="en-US"/>
        </a:p>
      </dgm:t>
    </dgm:pt>
    <dgm:pt modelId="{61200CD0-EDD3-4BA5-8C0D-7A6018AEB20D}" type="pres">
      <dgm:prSet presAssocID="{2A49C5C7-743B-4DF9-A1B8-555BB32610F6}" presName="invisiNode" presStyleLbl="node1" presStyleIdx="2" presStyleCnt="4"/>
      <dgm:spPr/>
    </dgm:pt>
    <dgm:pt modelId="{71C3CB3D-9033-4D55-8829-8E9454DFF41A}" type="pres">
      <dgm:prSet presAssocID="{2A49C5C7-743B-4DF9-A1B8-555BB32610F6}" presName="imagNode" presStyleLbl="fgImgPlace1" presStyleIdx="2" presStyleCnt="4" custScaleX="112007" custScaleY="100901"/>
      <dgm:spPr>
        <a:prstGeom prst="roundRect">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t="-6000" b="-6000"/>
          </a:stretch>
        </a:blipFill>
      </dgm:spPr>
      <dgm:t>
        <a:bodyPr/>
        <a:lstStyle/>
        <a:p>
          <a:endParaRPr lang="en-US"/>
        </a:p>
      </dgm:t>
    </dgm:pt>
    <dgm:pt modelId="{E572A37B-555B-493B-B82E-5D3A453EFB19}" type="pres">
      <dgm:prSet presAssocID="{3C02F28C-46CD-48FD-A8DD-1F0F557448B7}" presName="sibTrans" presStyleLbl="sibTrans2D1" presStyleIdx="0" presStyleCnt="0"/>
      <dgm:spPr/>
      <dgm:t>
        <a:bodyPr/>
        <a:lstStyle/>
        <a:p>
          <a:endParaRPr lang="en-US"/>
        </a:p>
      </dgm:t>
    </dgm:pt>
    <dgm:pt modelId="{39179265-6B29-4F54-BE64-3CE72FD3E001}" type="pres">
      <dgm:prSet presAssocID="{9EE89F55-DFAF-45B4-AF26-9476642C41A6}" presName="compNode" presStyleCnt="0"/>
      <dgm:spPr/>
    </dgm:pt>
    <dgm:pt modelId="{2D5785BB-5B3C-45C8-97B5-5A70B03E823A}" type="pres">
      <dgm:prSet presAssocID="{9EE89F55-DFAF-45B4-AF26-9476642C41A6}" presName="bkgdShape" presStyleLbl="node1" presStyleIdx="3" presStyleCnt="4"/>
      <dgm:spPr/>
      <dgm:t>
        <a:bodyPr/>
        <a:lstStyle/>
        <a:p>
          <a:endParaRPr lang="en-US"/>
        </a:p>
      </dgm:t>
    </dgm:pt>
    <dgm:pt modelId="{7927949F-B062-4EB2-81BA-FC762EF86E66}" type="pres">
      <dgm:prSet presAssocID="{9EE89F55-DFAF-45B4-AF26-9476642C41A6}" presName="nodeTx" presStyleLbl="node1" presStyleIdx="3" presStyleCnt="4">
        <dgm:presLayoutVars>
          <dgm:bulletEnabled val="1"/>
        </dgm:presLayoutVars>
      </dgm:prSet>
      <dgm:spPr/>
      <dgm:t>
        <a:bodyPr/>
        <a:lstStyle/>
        <a:p>
          <a:endParaRPr lang="en-US"/>
        </a:p>
      </dgm:t>
    </dgm:pt>
    <dgm:pt modelId="{E83BBB33-8A38-47BC-88CC-F34AA47598B8}" type="pres">
      <dgm:prSet presAssocID="{9EE89F55-DFAF-45B4-AF26-9476642C41A6}" presName="invisiNode" presStyleLbl="node1" presStyleIdx="3" presStyleCnt="4"/>
      <dgm:spPr/>
    </dgm:pt>
    <dgm:pt modelId="{A1455A53-AAA9-4442-860E-399BF0B44990}" type="pres">
      <dgm:prSet presAssocID="{9EE89F55-DFAF-45B4-AF26-9476642C41A6}" presName="imagNode" presStyleLbl="fgImgPlace1" presStyleIdx="3" presStyleCnt="4" custScaleX="109379" custScaleY="105201"/>
      <dgm:spPr>
        <a:prstGeom prst="roundRect">
          <a:avLst/>
        </a:prstGeom>
        <a:blipFill>
          <a:blip xmlns:r="http://schemas.openxmlformats.org/officeDocument/2006/relationships" r:embed="rId4">
            <a:extLst>
              <a:ext uri="{28A0092B-C50C-407E-A947-70E740481C1C}">
                <a14:useLocalDpi xmlns:a14="http://schemas.microsoft.com/office/drawing/2010/main" val="0"/>
              </a:ext>
            </a:extLst>
          </a:blip>
          <a:srcRect/>
          <a:stretch>
            <a:fillRect l="-22000" r="-22000"/>
          </a:stretch>
        </a:blipFill>
      </dgm:spPr>
      <dgm:t>
        <a:bodyPr/>
        <a:lstStyle/>
        <a:p>
          <a:endParaRPr lang="en-US"/>
        </a:p>
      </dgm:t>
    </dgm:pt>
  </dgm:ptLst>
  <dgm:cxnLst>
    <dgm:cxn modelId="{8A5E22EE-94AB-4890-8D32-7D9ACC3B3037}" type="presOf" srcId="{34504DD6-128F-4B56-829B-BDA677514459}" destId="{B7D704BE-A1E1-479F-94D9-86452BA0E893}" srcOrd="0" destOrd="0" presId="urn:microsoft.com/office/officeart/2005/8/layout/hList7"/>
    <dgm:cxn modelId="{970DD8AE-A2E2-443F-95E8-33AFF90128FB}" srcId="{34504DD6-128F-4B56-829B-BDA677514459}" destId="{9EE89F55-DFAF-45B4-AF26-9476642C41A6}" srcOrd="3" destOrd="0" parTransId="{7BC9DC69-F06B-4C9B-8325-180455A26D2D}" sibTransId="{6243CB92-2402-4B27-817B-F0D60617CDE5}"/>
    <dgm:cxn modelId="{24FCB147-CD53-47E7-8787-8E5FC902CA54}" type="presOf" srcId="{7231FB81-D4AA-488A-BF32-D6AF9A818231}" destId="{32DDCF48-DDB8-4362-80D3-E73BD2420B50}" srcOrd="0" destOrd="0" presId="urn:microsoft.com/office/officeart/2005/8/layout/hList7"/>
    <dgm:cxn modelId="{02B1F33F-CAB4-487A-95AC-E875998E6A69}" srcId="{34504DD6-128F-4B56-829B-BDA677514459}" destId="{8E432D10-5641-4299-8824-5AC60514A587}" srcOrd="1" destOrd="0" parTransId="{2F8C9F3A-59E1-453C-BE1B-A5A34BF0A55B}" sibTransId="{342EF5A5-218D-4276-84F8-EA28142CCA21}"/>
    <dgm:cxn modelId="{27C85DB9-8824-44CC-9D1D-2EBFFE142E79}" srcId="{34504DD6-128F-4B56-829B-BDA677514459}" destId="{0D4A01EC-2FB7-46B2-8A68-12A79378630F}" srcOrd="0" destOrd="0" parTransId="{5072D8D8-791C-45E6-B97A-1451687B01CC}" sibTransId="{7231FB81-D4AA-488A-BF32-D6AF9A818231}"/>
    <dgm:cxn modelId="{5B64EFB3-9096-4DA8-8245-DA99EEAB61D8}" type="presOf" srcId="{2A49C5C7-743B-4DF9-A1B8-555BB32610F6}" destId="{F09CBEE4-B860-4A3B-A5E8-EDC5AFF1506C}" srcOrd="0" destOrd="0" presId="urn:microsoft.com/office/officeart/2005/8/layout/hList7"/>
    <dgm:cxn modelId="{5C3F8C64-EF8D-42A9-8046-932D2434DAA7}" type="presOf" srcId="{8E432D10-5641-4299-8824-5AC60514A587}" destId="{78531219-D2DC-46CE-A3F4-BCDA698B648F}" srcOrd="1" destOrd="0" presId="urn:microsoft.com/office/officeart/2005/8/layout/hList7"/>
    <dgm:cxn modelId="{52EF95EE-B06B-45E4-9A0D-80AF91BE4ADC}" type="presOf" srcId="{3C02F28C-46CD-48FD-A8DD-1F0F557448B7}" destId="{E572A37B-555B-493B-B82E-5D3A453EFB19}" srcOrd="0" destOrd="0" presId="urn:microsoft.com/office/officeart/2005/8/layout/hList7"/>
    <dgm:cxn modelId="{57BC1945-D51E-4D96-BB50-0CF8856AF93E}" type="presOf" srcId="{9EE89F55-DFAF-45B4-AF26-9476642C41A6}" destId="{2D5785BB-5B3C-45C8-97B5-5A70B03E823A}" srcOrd="0" destOrd="0" presId="urn:microsoft.com/office/officeart/2005/8/layout/hList7"/>
    <dgm:cxn modelId="{D66088D8-680C-4541-9B46-073AB8BE9756}" type="presOf" srcId="{8E432D10-5641-4299-8824-5AC60514A587}" destId="{5EA55245-6327-4F44-96B9-8496AE614DF5}" srcOrd="0" destOrd="0" presId="urn:microsoft.com/office/officeart/2005/8/layout/hList7"/>
    <dgm:cxn modelId="{8C4B73E3-0191-4308-91BE-2142EB6CF1E3}" type="presOf" srcId="{0D4A01EC-2FB7-46B2-8A68-12A79378630F}" destId="{8A130039-38DF-4A2F-89D6-96FCB0F32ED4}" srcOrd="0" destOrd="0" presId="urn:microsoft.com/office/officeart/2005/8/layout/hList7"/>
    <dgm:cxn modelId="{E7CA42B2-E7EC-42EB-AAF3-B63399B63AD6}" type="presOf" srcId="{0D4A01EC-2FB7-46B2-8A68-12A79378630F}" destId="{4B9C2DFA-68AC-41B3-BD48-BC112BB7914F}" srcOrd="1" destOrd="0" presId="urn:microsoft.com/office/officeart/2005/8/layout/hList7"/>
    <dgm:cxn modelId="{B921CFA7-FC8B-416C-8351-B5E7BAE72575}" type="presOf" srcId="{342EF5A5-218D-4276-84F8-EA28142CCA21}" destId="{BC73F796-4DF6-4C4E-9B4B-2E95F2150967}" srcOrd="0" destOrd="0" presId="urn:microsoft.com/office/officeart/2005/8/layout/hList7"/>
    <dgm:cxn modelId="{FFEE7DAE-6ECA-4CE9-878E-9FB80543F026}" srcId="{34504DD6-128F-4B56-829B-BDA677514459}" destId="{2A49C5C7-743B-4DF9-A1B8-555BB32610F6}" srcOrd="2" destOrd="0" parTransId="{2D55A2AD-E315-4E3A-A88B-F67BD6F2839E}" sibTransId="{3C02F28C-46CD-48FD-A8DD-1F0F557448B7}"/>
    <dgm:cxn modelId="{6FF9B5FC-DE9D-404E-B6EB-7BEEDC71C596}" type="presOf" srcId="{9EE89F55-DFAF-45B4-AF26-9476642C41A6}" destId="{7927949F-B062-4EB2-81BA-FC762EF86E66}" srcOrd="1" destOrd="0" presId="urn:microsoft.com/office/officeart/2005/8/layout/hList7"/>
    <dgm:cxn modelId="{0BB2D566-7E36-4BE4-847D-865E267C9DA3}" type="presOf" srcId="{2A49C5C7-743B-4DF9-A1B8-555BB32610F6}" destId="{C38C3633-F9D3-4F77-BCEA-610ADEE3BAD4}" srcOrd="1" destOrd="0" presId="urn:microsoft.com/office/officeart/2005/8/layout/hList7"/>
    <dgm:cxn modelId="{B4E5E0AF-7220-4D71-9867-3E1CCD52C490}" type="presParOf" srcId="{B7D704BE-A1E1-479F-94D9-86452BA0E893}" destId="{388AF01B-992E-411C-AFE1-E855D77BA330}" srcOrd="0" destOrd="0" presId="urn:microsoft.com/office/officeart/2005/8/layout/hList7"/>
    <dgm:cxn modelId="{FE868318-FDE8-4574-B730-060EC682AF63}" type="presParOf" srcId="{B7D704BE-A1E1-479F-94D9-86452BA0E893}" destId="{13CCA55A-220C-42A1-A539-DD4C6F41101A}" srcOrd="1" destOrd="0" presId="urn:microsoft.com/office/officeart/2005/8/layout/hList7"/>
    <dgm:cxn modelId="{026DF085-A0D2-4D30-91E0-D6A3354D6C7C}" type="presParOf" srcId="{13CCA55A-220C-42A1-A539-DD4C6F41101A}" destId="{76BE5771-1A2E-466F-96EC-3D901DD2884E}" srcOrd="0" destOrd="0" presId="urn:microsoft.com/office/officeart/2005/8/layout/hList7"/>
    <dgm:cxn modelId="{236C5C89-36AF-4B4D-B8FA-672C96234A55}" type="presParOf" srcId="{76BE5771-1A2E-466F-96EC-3D901DD2884E}" destId="{8A130039-38DF-4A2F-89D6-96FCB0F32ED4}" srcOrd="0" destOrd="0" presId="urn:microsoft.com/office/officeart/2005/8/layout/hList7"/>
    <dgm:cxn modelId="{AEEABAA8-6562-4DBB-8BA5-D05FB90A66DF}" type="presParOf" srcId="{76BE5771-1A2E-466F-96EC-3D901DD2884E}" destId="{4B9C2DFA-68AC-41B3-BD48-BC112BB7914F}" srcOrd="1" destOrd="0" presId="urn:microsoft.com/office/officeart/2005/8/layout/hList7"/>
    <dgm:cxn modelId="{3A0020FA-1D6D-408B-9B6F-02043CF6F7B2}" type="presParOf" srcId="{76BE5771-1A2E-466F-96EC-3D901DD2884E}" destId="{E7EA0BF0-60BF-4C1E-90C9-490B0B8493C0}" srcOrd="2" destOrd="0" presId="urn:microsoft.com/office/officeart/2005/8/layout/hList7"/>
    <dgm:cxn modelId="{6306E22F-256D-47E8-BCC7-3E10D55AC5CD}" type="presParOf" srcId="{76BE5771-1A2E-466F-96EC-3D901DD2884E}" destId="{8F89B58D-64BF-482B-A64E-121ED585A853}" srcOrd="3" destOrd="0" presId="urn:microsoft.com/office/officeart/2005/8/layout/hList7"/>
    <dgm:cxn modelId="{558F758D-2C41-4CAA-A33C-28D8DFC10D24}" type="presParOf" srcId="{13CCA55A-220C-42A1-A539-DD4C6F41101A}" destId="{32DDCF48-DDB8-4362-80D3-E73BD2420B50}" srcOrd="1" destOrd="0" presId="urn:microsoft.com/office/officeart/2005/8/layout/hList7"/>
    <dgm:cxn modelId="{43A04220-9F61-45CC-9222-16006BCB4640}" type="presParOf" srcId="{13CCA55A-220C-42A1-A539-DD4C6F41101A}" destId="{6E65427C-ED8E-4890-850B-1E75E0F49481}" srcOrd="2" destOrd="0" presId="urn:microsoft.com/office/officeart/2005/8/layout/hList7"/>
    <dgm:cxn modelId="{75738EF4-CECB-49A1-841E-207D348AF08A}" type="presParOf" srcId="{6E65427C-ED8E-4890-850B-1E75E0F49481}" destId="{5EA55245-6327-4F44-96B9-8496AE614DF5}" srcOrd="0" destOrd="0" presId="urn:microsoft.com/office/officeart/2005/8/layout/hList7"/>
    <dgm:cxn modelId="{34F1EFE5-D9C6-44E8-B6D2-20FE2DD3C460}" type="presParOf" srcId="{6E65427C-ED8E-4890-850B-1E75E0F49481}" destId="{78531219-D2DC-46CE-A3F4-BCDA698B648F}" srcOrd="1" destOrd="0" presId="urn:microsoft.com/office/officeart/2005/8/layout/hList7"/>
    <dgm:cxn modelId="{B1013153-23A4-470B-92C9-F2B0270B0CE5}" type="presParOf" srcId="{6E65427C-ED8E-4890-850B-1E75E0F49481}" destId="{C8988EE4-288E-4D3D-B9DD-08CB63E45181}" srcOrd="2" destOrd="0" presId="urn:microsoft.com/office/officeart/2005/8/layout/hList7"/>
    <dgm:cxn modelId="{CE20C23F-E1FD-41E5-9AA2-22BD68C67890}" type="presParOf" srcId="{6E65427C-ED8E-4890-850B-1E75E0F49481}" destId="{F4F04742-6615-4DFB-B8CE-5A2A3D2E70C9}" srcOrd="3" destOrd="0" presId="urn:microsoft.com/office/officeart/2005/8/layout/hList7"/>
    <dgm:cxn modelId="{90BDF57D-DF84-410F-95CA-33E6F0C5CFC9}" type="presParOf" srcId="{13CCA55A-220C-42A1-A539-DD4C6F41101A}" destId="{BC73F796-4DF6-4C4E-9B4B-2E95F2150967}" srcOrd="3" destOrd="0" presId="urn:microsoft.com/office/officeart/2005/8/layout/hList7"/>
    <dgm:cxn modelId="{B4EB6986-9A68-46F1-98AE-074D51EAEC52}" type="presParOf" srcId="{13CCA55A-220C-42A1-A539-DD4C6F41101A}" destId="{87778FA0-7D98-439E-B893-DB7FDA8A1F01}" srcOrd="4" destOrd="0" presId="urn:microsoft.com/office/officeart/2005/8/layout/hList7"/>
    <dgm:cxn modelId="{32953375-5B3F-44FA-A8CF-BE32D34BDEA9}" type="presParOf" srcId="{87778FA0-7D98-439E-B893-DB7FDA8A1F01}" destId="{F09CBEE4-B860-4A3B-A5E8-EDC5AFF1506C}" srcOrd="0" destOrd="0" presId="urn:microsoft.com/office/officeart/2005/8/layout/hList7"/>
    <dgm:cxn modelId="{0A1ADDF4-277B-4AF9-B8BC-E6F56606B946}" type="presParOf" srcId="{87778FA0-7D98-439E-B893-DB7FDA8A1F01}" destId="{C38C3633-F9D3-4F77-BCEA-610ADEE3BAD4}" srcOrd="1" destOrd="0" presId="urn:microsoft.com/office/officeart/2005/8/layout/hList7"/>
    <dgm:cxn modelId="{52E1FC70-B488-4FA3-8CC2-8EEE62AFC4A8}" type="presParOf" srcId="{87778FA0-7D98-439E-B893-DB7FDA8A1F01}" destId="{61200CD0-EDD3-4BA5-8C0D-7A6018AEB20D}" srcOrd="2" destOrd="0" presId="urn:microsoft.com/office/officeart/2005/8/layout/hList7"/>
    <dgm:cxn modelId="{06734106-1BC3-455B-BE0E-C5B25438E3FC}" type="presParOf" srcId="{87778FA0-7D98-439E-B893-DB7FDA8A1F01}" destId="{71C3CB3D-9033-4D55-8829-8E9454DFF41A}" srcOrd="3" destOrd="0" presId="urn:microsoft.com/office/officeart/2005/8/layout/hList7"/>
    <dgm:cxn modelId="{C46555CF-2842-44E5-B168-AA9A9DE70D08}" type="presParOf" srcId="{13CCA55A-220C-42A1-A539-DD4C6F41101A}" destId="{E572A37B-555B-493B-B82E-5D3A453EFB19}" srcOrd="5" destOrd="0" presId="urn:microsoft.com/office/officeart/2005/8/layout/hList7"/>
    <dgm:cxn modelId="{33D66634-3F82-4BF8-B44D-89EE45AC9E53}" type="presParOf" srcId="{13CCA55A-220C-42A1-A539-DD4C6F41101A}" destId="{39179265-6B29-4F54-BE64-3CE72FD3E001}" srcOrd="6" destOrd="0" presId="urn:microsoft.com/office/officeart/2005/8/layout/hList7"/>
    <dgm:cxn modelId="{4704384D-2E8F-4969-802E-BD0283AB551F}" type="presParOf" srcId="{39179265-6B29-4F54-BE64-3CE72FD3E001}" destId="{2D5785BB-5B3C-45C8-97B5-5A70B03E823A}" srcOrd="0" destOrd="0" presId="urn:microsoft.com/office/officeart/2005/8/layout/hList7"/>
    <dgm:cxn modelId="{7854527F-CC73-4298-82C4-BD79E994A3CA}" type="presParOf" srcId="{39179265-6B29-4F54-BE64-3CE72FD3E001}" destId="{7927949F-B062-4EB2-81BA-FC762EF86E66}" srcOrd="1" destOrd="0" presId="urn:microsoft.com/office/officeart/2005/8/layout/hList7"/>
    <dgm:cxn modelId="{B4F99A27-5A4C-439C-8847-811D29A4A7F5}" type="presParOf" srcId="{39179265-6B29-4F54-BE64-3CE72FD3E001}" destId="{E83BBB33-8A38-47BC-88CC-F34AA47598B8}" srcOrd="2" destOrd="0" presId="urn:microsoft.com/office/officeart/2005/8/layout/hList7"/>
    <dgm:cxn modelId="{CFB6CB82-54FB-4A10-8246-486E69EC76EC}" type="presParOf" srcId="{39179265-6B29-4F54-BE64-3CE72FD3E001}" destId="{A1455A53-AAA9-4442-860E-399BF0B44990}" srcOrd="3" destOrd="0" presId="urn:microsoft.com/office/officeart/2005/8/layout/hList7"/>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C1BBB3E-8F2C-472D-B6F0-BD6BF68524A2}" type="doc">
      <dgm:prSet loTypeId="urn:microsoft.com/office/officeart/2008/layout/PictureStrips" loCatId="list" qsTypeId="urn:microsoft.com/office/officeart/2005/8/quickstyle/simple1" qsCatId="simple" csTypeId="urn:microsoft.com/office/officeart/2005/8/colors/accent1_2" csCatId="accent1" phldr="1"/>
      <dgm:spPr/>
      <dgm:t>
        <a:bodyPr/>
        <a:lstStyle/>
        <a:p>
          <a:endParaRPr lang="en-US"/>
        </a:p>
      </dgm:t>
    </dgm:pt>
    <dgm:pt modelId="{06CD04CA-7EA2-44E6-B535-2960CF403A93}">
      <dgm:prSet custT="1"/>
      <dgm:spPr>
        <a:xfrm>
          <a:off x="143254" y="652300"/>
          <a:ext cx="3314476" cy="1035773"/>
        </a:xfrm>
        <a:prstGeom prst="rect">
          <a:avLst/>
        </a:prstGeom>
        <a:noFill/>
        <a:ln w="6350" cap="flat" cmpd="sng" algn="ctr">
          <a:noFill/>
          <a:prstDash val="solid"/>
          <a:miter lim="800000"/>
        </a:ln>
        <a:effectLst/>
      </dgm:spPr>
      <dgm:t>
        <a:bodyPr/>
        <a:lstStyle/>
        <a:p>
          <a:pPr rtl="0"/>
          <a:r>
            <a:rPr lang="en-US" sz="1300" dirty="0" smtClean="0">
              <a:solidFill>
                <a:sysClr val="windowText" lastClr="000000">
                  <a:hueOff val="0"/>
                  <a:satOff val="0"/>
                  <a:lumOff val="0"/>
                  <a:alphaOff val="0"/>
                </a:sysClr>
              </a:solidFill>
              <a:latin typeface="Times New Roman" panose="02020603050405020304" pitchFamily="18" charset="0"/>
              <a:ea typeface="+mn-ea"/>
              <a:cs typeface="Times New Roman" panose="02020603050405020304" pitchFamily="18" charset="0"/>
            </a:rPr>
            <a:t>The WHO (World Health </a:t>
          </a:r>
          <a:r>
            <a:rPr lang="en-US" sz="1300" dirty="0" err="1" smtClean="0">
              <a:solidFill>
                <a:sysClr val="windowText" lastClr="000000">
                  <a:hueOff val="0"/>
                  <a:satOff val="0"/>
                  <a:lumOff val="0"/>
                  <a:alphaOff val="0"/>
                </a:sysClr>
              </a:solidFill>
              <a:latin typeface="Times New Roman" panose="02020603050405020304" pitchFamily="18" charset="0"/>
              <a:ea typeface="+mn-ea"/>
              <a:cs typeface="Times New Roman" panose="02020603050405020304" pitchFamily="18" charset="0"/>
            </a:rPr>
            <a:t>Organisation</a:t>
          </a:r>
          <a:r>
            <a:rPr lang="en-US" sz="1300" dirty="0" smtClean="0">
              <a:solidFill>
                <a:sysClr val="windowText" lastClr="000000">
                  <a:hueOff val="0"/>
                  <a:satOff val="0"/>
                  <a:lumOff val="0"/>
                  <a:alphaOff val="0"/>
                </a:sysClr>
              </a:solidFill>
              <a:latin typeface="Times New Roman" panose="02020603050405020304" pitchFamily="18" charset="0"/>
              <a:ea typeface="+mn-ea"/>
              <a:cs typeface="Times New Roman" panose="02020603050405020304" pitchFamily="18" charset="0"/>
            </a:rPr>
            <a:t>) reported 14.9 million infants in 2010 were born preterm with evidence of increases annually </a:t>
          </a:r>
          <a:r>
            <a:rPr lang="en-GB" sz="1300" dirty="0" smtClean="0">
              <a:solidFill>
                <a:sysClr val="windowText" lastClr="000000">
                  <a:hueOff val="0"/>
                  <a:satOff val="0"/>
                  <a:lumOff val="0"/>
                  <a:alphaOff val="0"/>
                </a:sysClr>
              </a:solidFill>
              <a:latin typeface="Times New Roman" panose="02020603050405020304" pitchFamily="18" charset="0"/>
              <a:ea typeface="+mn-ea"/>
              <a:cs typeface="Times New Roman" panose="02020603050405020304" pitchFamily="18" charset="0"/>
            </a:rPr>
            <a:t>(Howson et al, 2012). </a:t>
          </a:r>
          <a:endParaRPr lang="en-GB" sz="1300" dirty="0">
            <a:solidFill>
              <a:sysClr val="windowText" lastClr="000000">
                <a:hueOff val="0"/>
                <a:satOff val="0"/>
                <a:lumOff val="0"/>
                <a:alphaOff val="0"/>
              </a:sysClr>
            </a:solidFill>
            <a:latin typeface="Times New Roman" panose="02020603050405020304" pitchFamily="18" charset="0"/>
            <a:ea typeface="+mn-ea"/>
            <a:cs typeface="Times New Roman" panose="02020603050405020304" pitchFamily="18" charset="0"/>
          </a:endParaRPr>
        </a:p>
      </dgm:t>
    </dgm:pt>
    <dgm:pt modelId="{C5D8FA23-05BA-4A25-9AE5-9416B0058F5C}" type="parTrans" cxnId="{E5EB5813-D9B2-4C68-BB57-27E834D6A78F}">
      <dgm:prSet/>
      <dgm:spPr/>
      <dgm:t>
        <a:bodyPr/>
        <a:lstStyle/>
        <a:p>
          <a:endParaRPr lang="en-US"/>
        </a:p>
      </dgm:t>
    </dgm:pt>
    <dgm:pt modelId="{9D0AD1EC-85C4-41F4-9140-2EC0E2B9DB06}" type="sibTrans" cxnId="{E5EB5813-D9B2-4C68-BB57-27E834D6A78F}">
      <dgm:prSet/>
      <dgm:spPr/>
      <dgm:t>
        <a:bodyPr/>
        <a:lstStyle/>
        <a:p>
          <a:endParaRPr lang="en-US"/>
        </a:p>
      </dgm:t>
    </dgm:pt>
    <dgm:pt modelId="{6E963BFA-6527-426D-9E2D-6EFE70C05900}">
      <dgm:prSet custT="1"/>
      <dgm:spPr>
        <a:xfrm>
          <a:off x="3751179" y="652300"/>
          <a:ext cx="3314476" cy="1035773"/>
        </a:xfrm>
        <a:prstGeom prst="rect">
          <a:avLst/>
        </a:prstGeom>
        <a:noFill/>
        <a:ln w="6350" cap="flat" cmpd="sng" algn="ctr">
          <a:noFill/>
          <a:prstDash val="solid"/>
          <a:miter lim="800000"/>
        </a:ln>
        <a:effectLst/>
      </dgm:spPr>
      <dgm:t>
        <a:bodyPr/>
        <a:lstStyle/>
        <a:p>
          <a:pPr rtl="0"/>
          <a:r>
            <a:rPr lang="en-US" sz="1300" dirty="0" smtClean="0">
              <a:solidFill>
                <a:sysClr val="windowText" lastClr="000000">
                  <a:hueOff val="0"/>
                  <a:satOff val="0"/>
                  <a:lumOff val="0"/>
                  <a:alphaOff val="0"/>
                </a:sysClr>
              </a:solidFill>
              <a:latin typeface="Times New Roman" panose="02020603050405020304" pitchFamily="18" charset="0"/>
              <a:ea typeface="+mn-ea"/>
              <a:cs typeface="Times New Roman" panose="02020603050405020304" pitchFamily="18" charset="0"/>
            </a:rPr>
            <a:t>Therefore, having a substantial effect on the rates of long-term complications in children, including </a:t>
          </a:r>
          <a:r>
            <a:rPr lang="en-US" sz="1300" dirty="0" err="1" smtClean="0">
              <a:solidFill>
                <a:sysClr val="windowText" lastClr="000000">
                  <a:hueOff val="0"/>
                  <a:satOff val="0"/>
                  <a:lumOff val="0"/>
                  <a:alphaOff val="0"/>
                </a:sysClr>
              </a:solidFill>
              <a:latin typeface="Times New Roman" panose="02020603050405020304" pitchFamily="18" charset="0"/>
              <a:ea typeface="+mn-ea"/>
              <a:cs typeface="Times New Roman" panose="02020603050405020304" pitchFamily="18" charset="0"/>
            </a:rPr>
            <a:t>behavioural</a:t>
          </a:r>
          <a:r>
            <a:rPr lang="en-US" sz="1300" dirty="0" smtClean="0">
              <a:solidFill>
                <a:sysClr val="windowText" lastClr="000000">
                  <a:hueOff val="0"/>
                  <a:satOff val="0"/>
                  <a:lumOff val="0"/>
                  <a:alphaOff val="0"/>
                </a:sysClr>
              </a:solidFill>
              <a:latin typeface="Times New Roman" panose="02020603050405020304" pitchFamily="18" charset="0"/>
              <a:ea typeface="+mn-ea"/>
              <a:cs typeface="Times New Roman" panose="02020603050405020304" pitchFamily="18" charset="0"/>
            </a:rPr>
            <a:t> and social difficulties independently as well as collectively (</a:t>
          </a:r>
          <a:r>
            <a:rPr lang="en-US" sz="1300" dirty="0" err="1" smtClean="0">
              <a:solidFill>
                <a:sysClr val="windowText" lastClr="000000">
                  <a:hueOff val="0"/>
                  <a:satOff val="0"/>
                  <a:lumOff val="0"/>
                  <a:alphaOff val="0"/>
                </a:sysClr>
              </a:solidFill>
              <a:latin typeface="Times New Roman" panose="02020603050405020304" pitchFamily="18" charset="0"/>
              <a:ea typeface="+mn-ea"/>
              <a:cs typeface="Times New Roman" panose="02020603050405020304" pitchFamily="18" charset="0"/>
            </a:rPr>
            <a:t>Blencowe</a:t>
          </a:r>
          <a:r>
            <a:rPr lang="en-US" sz="1300" dirty="0" smtClean="0">
              <a:solidFill>
                <a:sysClr val="windowText" lastClr="000000">
                  <a:hueOff val="0"/>
                  <a:satOff val="0"/>
                  <a:lumOff val="0"/>
                  <a:alphaOff val="0"/>
                </a:sysClr>
              </a:solidFill>
              <a:latin typeface="Times New Roman" panose="02020603050405020304" pitchFamily="18" charset="0"/>
              <a:ea typeface="+mn-ea"/>
              <a:cs typeface="Times New Roman" panose="02020603050405020304" pitchFamily="18" charset="0"/>
            </a:rPr>
            <a:t>, 2013). </a:t>
          </a:r>
          <a:endParaRPr lang="en-GB" sz="1300" dirty="0">
            <a:solidFill>
              <a:sysClr val="windowText" lastClr="000000">
                <a:hueOff val="0"/>
                <a:satOff val="0"/>
                <a:lumOff val="0"/>
                <a:alphaOff val="0"/>
              </a:sysClr>
            </a:solidFill>
            <a:latin typeface="Times New Roman" panose="02020603050405020304" pitchFamily="18" charset="0"/>
            <a:ea typeface="+mn-ea"/>
            <a:cs typeface="Times New Roman" panose="02020603050405020304" pitchFamily="18" charset="0"/>
          </a:endParaRPr>
        </a:p>
      </dgm:t>
    </dgm:pt>
    <dgm:pt modelId="{2C7BEBF2-43E3-4549-9094-52093065C30D}" type="parTrans" cxnId="{5AF6D67A-670F-4035-BCC0-96B3BAB1E188}">
      <dgm:prSet/>
      <dgm:spPr/>
      <dgm:t>
        <a:bodyPr/>
        <a:lstStyle/>
        <a:p>
          <a:endParaRPr lang="en-US"/>
        </a:p>
      </dgm:t>
    </dgm:pt>
    <dgm:pt modelId="{1F599969-48B7-4C0E-AD9F-0DAE1B7834FD}" type="sibTrans" cxnId="{5AF6D67A-670F-4035-BCC0-96B3BAB1E188}">
      <dgm:prSet/>
      <dgm:spPr/>
      <dgm:t>
        <a:bodyPr/>
        <a:lstStyle/>
        <a:p>
          <a:endParaRPr lang="en-US"/>
        </a:p>
      </dgm:t>
    </dgm:pt>
    <dgm:pt modelId="{2F74362C-8998-4DEB-8D92-7C167B35F1AB}">
      <dgm:prSet custT="1"/>
      <dgm:spPr>
        <a:xfrm>
          <a:off x="7345355" y="652300"/>
          <a:ext cx="3314476" cy="1035773"/>
        </a:xfrm>
        <a:prstGeom prst="rect">
          <a:avLst/>
        </a:prstGeom>
        <a:noFill/>
        <a:ln w="6350" cap="flat" cmpd="sng" algn="ctr">
          <a:noFill/>
          <a:prstDash val="solid"/>
          <a:miter lim="800000"/>
        </a:ln>
        <a:effectLst/>
      </dgm:spPr>
      <dgm:t>
        <a:bodyPr/>
        <a:lstStyle/>
        <a:p>
          <a:pPr rtl="0"/>
          <a:r>
            <a:rPr lang="en-GB" sz="1300" dirty="0" smtClean="0">
              <a:solidFill>
                <a:sysClr val="windowText" lastClr="000000">
                  <a:hueOff val="0"/>
                  <a:satOff val="0"/>
                  <a:lumOff val="0"/>
                  <a:alphaOff val="0"/>
                </a:sysClr>
              </a:solidFill>
              <a:latin typeface="Times New Roman" panose="02020603050405020304" pitchFamily="18" charset="0"/>
              <a:ea typeface="+mn-ea"/>
              <a:cs typeface="Times New Roman" panose="02020603050405020304" pitchFamily="18" charset="0"/>
            </a:rPr>
            <a:t>Johnson (2007) reported that boys predominantly demonstrate greater BD than girls.</a:t>
          </a:r>
          <a:endParaRPr lang="en-GB" sz="1300" dirty="0">
            <a:solidFill>
              <a:sysClr val="windowText" lastClr="000000">
                <a:hueOff val="0"/>
                <a:satOff val="0"/>
                <a:lumOff val="0"/>
                <a:alphaOff val="0"/>
              </a:sysClr>
            </a:solidFill>
            <a:latin typeface="Times New Roman" panose="02020603050405020304" pitchFamily="18" charset="0"/>
            <a:ea typeface="+mn-ea"/>
            <a:cs typeface="Times New Roman" panose="02020603050405020304" pitchFamily="18" charset="0"/>
          </a:endParaRPr>
        </a:p>
      </dgm:t>
    </dgm:pt>
    <dgm:pt modelId="{E16B7E58-EDD1-4F33-B100-C9541525E203}" type="parTrans" cxnId="{AA938E00-F527-419E-A192-947D366E5040}">
      <dgm:prSet/>
      <dgm:spPr/>
      <dgm:t>
        <a:bodyPr/>
        <a:lstStyle/>
        <a:p>
          <a:endParaRPr lang="en-US"/>
        </a:p>
      </dgm:t>
    </dgm:pt>
    <dgm:pt modelId="{663D420B-C3C4-4921-9192-FA59B3A8C568}" type="sibTrans" cxnId="{AA938E00-F527-419E-A192-947D366E5040}">
      <dgm:prSet/>
      <dgm:spPr/>
      <dgm:t>
        <a:bodyPr/>
        <a:lstStyle/>
        <a:p>
          <a:endParaRPr lang="en-US"/>
        </a:p>
      </dgm:t>
    </dgm:pt>
    <dgm:pt modelId="{8278E300-FC73-438B-87FE-781F9E75E83E}">
      <dgm:prSet custT="1"/>
      <dgm:spPr>
        <a:xfrm>
          <a:off x="1930396" y="1956224"/>
          <a:ext cx="3314476" cy="1035773"/>
        </a:xfrm>
        <a:prstGeom prst="rect">
          <a:avLst/>
        </a:prstGeom>
        <a:noFill/>
        <a:ln w="6350" cap="flat" cmpd="sng" algn="ctr">
          <a:noFill/>
          <a:prstDash val="solid"/>
          <a:miter lim="800000"/>
        </a:ln>
        <a:effectLst/>
      </dgm:spPr>
      <dgm:t>
        <a:bodyPr/>
        <a:lstStyle/>
        <a:p>
          <a:pPr rtl="0"/>
          <a:r>
            <a:rPr lang="en-GB" sz="1300" dirty="0" smtClean="0">
              <a:solidFill>
                <a:sysClr val="windowText" lastClr="000000">
                  <a:hueOff val="0"/>
                  <a:satOff val="0"/>
                  <a:lumOff val="0"/>
                  <a:alphaOff val="0"/>
                </a:sysClr>
              </a:solidFill>
              <a:latin typeface="Times New Roman" panose="02020603050405020304" pitchFamily="18" charset="0"/>
              <a:ea typeface="+mn-ea"/>
              <a:cs typeface="Times New Roman" panose="02020603050405020304" pitchFamily="18" charset="0"/>
            </a:rPr>
            <a:t>Moreover, Slough (2008) found that children who have larger peer and sibling relationships are 4 times more likely to participate in mischievous acts, particularly boys. </a:t>
          </a:r>
          <a:endParaRPr lang="en-GB" sz="1300" dirty="0">
            <a:solidFill>
              <a:sysClr val="windowText" lastClr="000000">
                <a:hueOff val="0"/>
                <a:satOff val="0"/>
                <a:lumOff val="0"/>
                <a:alphaOff val="0"/>
              </a:sysClr>
            </a:solidFill>
            <a:latin typeface="Times New Roman" panose="02020603050405020304" pitchFamily="18" charset="0"/>
            <a:ea typeface="+mn-ea"/>
            <a:cs typeface="Times New Roman" panose="02020603050405020304" pitchFamily="18" charset="0"/>
          </a:endParaRPr>
        </a:p>
      </dgm:t>
    </dgm:pt>
    <dgm:pt modelId="{D07D350A-BF8A-4DBE-8186-42458B781626}" type="parTrans" cxnId="{2EB6FCA6-AABF-496E-B717-01FD05D053BA}">
      <dgm:prSet/>
      <dgm:spPr/>
      <dgm:t>
        <a:bodyPr/>
        <a:lstStyle/>
        <a:p>
          <a:endParaRPr lang="en-US"/>
        </a:p>
      </dgm:t>
    </dgm:pt>
    <dgm:pt modelId="{11DB90A4-72EC-4E71-8F1E-05E3A77614EF}" type="sibTrans" cxnId="{2EB6FCA6-AABF-496E-B717-01FD05D053BA}">
      <dgm:prSet/>
      <dgm:spPr/>
      <dgm:t>
        <a:bodyPr/>
        <a:lstStyle/>
        <a:p>
          <a:endParaRPr lang="en-US"/>
        </a:p>
      </dgm:t>
    </dgm:pt>
    <dgm:pt modelId="{72D78B33-2B62-40DB-8521-16BB95DCF952}">
      <dgm:prSet custT="1"/>
      <dgm:spPr>
        <a:xfrm>
          <a:off x="6725755" y="1984770"/>
          <a:ext cx="3314476" cy="1035773"/>
        </a:xfrm>
        <a:prstGeom prst="rect">
          <a:avLst/>
        </a:prstGeom>
        <a:noFill/>
        <a:ln w="6350" cap="flat" cmpd="sng" algn="ctr">
          <a:noFill/>
          <a:prstDash val="solid"/>
          <a:miter lim="800000"/>
        </a:ln>
        <a:effectLst/>
      </dgm:spPr>
      <dgm:t>
        <a:bodyPr/>
        <a:lstStyle/>
        <a:p>
          <a:pPr rtl="0"/>
          <a:r>
            <a:rPr lang="en-GB" sz="1300" dirty="0" smtClean="0">
              <a:solidFill>
                <a:sysClr val="windowText" lastClr="000000">
                  <a:hueOff val="0"/>
                  <a:satOff val="0"/>
                  <a:lumOff val="0"/>
                  <a:alphaOff val="0"/>
                </a:sysClr>
              </a:solidFill>
              <a:latin typeface="Times New Roman" panose="02020603050405020304" pitchFamily="18" charset="0"/>
              <a:ea typeface="+mn-ea"/>
              <a:cs typeface="Times New Roman" panose="02020603050405020304" pitchFamily="18" charset="0"/>
            </a:rPr>
            <a:t>Patterson, (2016) proposed that children’s BD derive from relationships between parents and siblings.</a:t>
          </a:r>
          <a:endParaRPr lang="en-GB" sz="1300" dirty="0">
            <a:solidFill>
              <a:sysClr val="windowText" lastClr="000000">
                <a:hueOff val="0"/>
                <a:satOff val="0"/>
                <a:lumOff val="0"/>
                <a:alphaOff val="0"/>
              </a:sysClr>
            </a:solidFill>
            <a:latin typeface="Times New Roman" panose="02020603050405020304" pitchFamily="18" charset="0"/>
            <a:ea typeface="+mn-ea"/>
            <a:cs typeface="Times New Roman" panose="02020603050405020304" pitchFamily="18" charset="0"/>
          </a:endParaRPr>
        </a:p>
      </dgm:t>
    </dgm:pt>
    <dgm:pt modelId="{A663A249-1FF8-43ED-B0B5-CE57D0EAD0E3}" type="parTrans" cxnId="{6AB69139-E22C-41C1-98B9-EBBA17D3C7D4}">
      <dgm:prSet/>
      <dgm:spPr/>
      <dgm:t>
        <a:bodyPr/>
        <a:lstStyle/>
        <a:p>
          <a:endParaRPr lang="en-US"/>
        </a:p>
      </dgm:t>
    </dgm:pt>
    <dgm:pt modelId="{CF289FC8-1AA5-44D2-B160-F2D40F3ACB6E}" type="sibTrans" cxnId="{6AB69139-E22C-41C1-98B9-EBBA17D3C7D4}">
      <dgm:prSet/>
      <dgm:spPr/>
      <dgm:t>
        <a:bodyPr/>
        <a:lstStyle/>
        <a:p>
          <a:endParaRPr lang="en-US"/>
        </a:p>
      </dgm:t>
    </dgm:pt>
    <dgm:pt modelId="{EBBE67FA-0DD7-4D33-B856-945D622FC57D}">
      <dgm:prSet custT="1"/>
      <dgm:spPr>
        <a:xfrm>
          <a:off x="1768547" y="3549854"/>
          <a:ext cx="3314476" cy="1035773"/>
        </a:xfrm>
        <a:prstGeom prst="rect">
          <a:avLst/>
        </a:prstGeom>
        <a:noFill/>
        <a:ln w="6350" cap="flat" cmpd="sng" algn="ctr">
          <a:noFill/>
          <a:prstDash val="solid"/>
          <a:miter lim="800000"/>
        </a:ln>
        <a:effectLst/>
      </dgm:spPr>
      <dgm:t>
        <a:bodyPr/>
        <a:lstStyle/>
        <a:p>
          <a:pPr rtl="0"/>
          <a:r>
            <a:rPr lang="en-GB" sz="1300" dirty="0" smtClean="0">
              <a:solidFill>
                <a:sysClr val="windowText" lastClr="000000">
                  <a:hueOff val="0"/>
                  <a:satOff val="0"/>
                  <a:lumOff val="0"/>
                  <a:alphaOff val="0"/>
                </a:sysClr>
              </a:solidFill>
              <a:latin typeface="Times New Roman" panose="02020603050405020304" pitchFamily="18" charset="0"/>
              <a:ea typeface="+mn-ea"/>
              <a:cs typeface="Times New Roman" panose="02020603050405020304" pitchFamily="18" charset="0"/>
            </a:rPr>
            <a:t>From a profusion of research it indicates that family size, children’s age, gender, personality, and parental support, are some of the main influential factors contributing to BD displayed by children (</a:t>
          </a:r>
          <a:r>
            <a:rPr lang="en-GB" sz="1300" dirty="0" err="1" smtClean="0">
              <a:solidFill>
                <a:sysClr val="windowText" lastClr="000000">
                  <a:hueOff val="0"/>
                  <a:satOff val="0"/>
                  <a:lumOff val="0"/>
                  <a:alphaOff val="0"/>
                </a:sysClr>
              </a:solidFill>
              <a:latin typeface="Times New Roman" panose="02020603050405020304" pitchFamily="18" charset="0"/>
              <a:ea typeface="+mn-ea"/>
              <a:cs typeface="Times New Roman" panose="02020603050405020304" pitchFamily="18" charset="0"/>
            </a:rPr>
            <a:t>Zwaanswijk</a:t>
          </a:r>
          <a:r>
            <a:rPr lang="en-GB" sz="1300" dirty="0" smtClean="0">
              <a:solidFill>
                <a:sysClr val="windowText" lastClr="000000">
                  <a:hueOff val="0"/>
                  <a:satOff val="0"/>
                  <a:lumOff val="0"/>
                  <a:alphaOff val="0"/>
                </a:sysClr>
              </a:solidFill>
              <a:latin typeface="Times New Roman" panose="02020603050405020304" pitchFamily="18" charset="0"/>
              <a:ea typeface="+mn-ea"/>
              <a:cs typeface="Times New Roman" panose="02020603050405020304" pitchFamily="18" charset="0"/>
            </a:rPr>
            <a:t>, 2003).</a:t>
          </a:r>
          <a:endParaRPr lang="en-GB" sz="1300" dirty="0">
            <a:solidFill>
              <a:sysClr val="windowText" lastClr="000000">
                <a:hueOff val="0"/>
                <a:satOff val="0"/>
                <a:lumOff val="0"/>
                <a:alphaOff val="0"/>
              </a:sysClr>
            </a:solidFill>
            <a:latin typeface="Times New Roman" panose="02020603050405020304" pitchFamily="18" charset="0"/>
            <a:ea typeface="+mn-ea"/>
            <a:cs typeface="Times New Roman" panose="02020603050405020304" pitchFamily="18" charset="0"/>
          </a:endParaRPr>
        </a:p>
      </dgm:t>
    </dgm:pt>
    <dgm:pt modelId="{804925F7-3E1E-4783-B380-CEB3170E183C}" type="parTrans" cxnId="{80E26261-808A-4290-A8A5-6DF84ACDEA81}">
      <dgm:prSet/>
      <dgm:spPr/>
      <dgm:t>
        <a:bodyPr/>
        <a:lstStyle/>
        <a:p>
          <a:endParaRPr lang="en-US"/>
        </a:p>
      </dgm:t>
    </dgm:pt>
    <dgm:pt modelId="{15EC910C-A56D-4F47-B6E2-81160B38BDC5}" type="sibTrans" cxnId="{80E26261-808A-4290-A8A5-6DF84ACDEA81}">
      <dgm:prSet/>
      <dgm:spPr/>
      <dgm:t>
        <a:bodyPr/>
        <a:lstStyle/>
        <a:p>
          <a:endParaRPr lang="en-US"/>
        </a:p>
      </dgm:t>
    </dgm:pt>
    <dgm:pt modelId="{BA27BCEC-BD08-4254-ADAA-30D81DAB9A7D}">
      <dgm:prSet custT="1"/>
      <dgm:spPr>
        <a:xfrm>
          <a:off x="6617909" y="3522696"/>
          <a:ext cx="3314476" cy="1035773"/>
        </a:xfrm>
        <a:prstGeom prst="rect">
          <a:avLst/>
        </a:prstGeom>
        <a:noFill/>
        <a:ln w="6350" cap="flat" cmpd="sng" algn="ctr">
          <a:noFill/>
          <a:prstDash val="solid"/>
          <a:miter lim="800000"/>
        </a:ln>
        <a:effectLst/>
      </dgm:spPr>
      <dgm:t>
        <a:bodyPr/>
        <a:lstStyle/>
        <a:p>
          <a:pPr rtl="0"/>
          <a:r>
            <a:rPr lang="en-GB" sz="1300" dirty="0" smtClean="0">
              <a:solidFill>
                <a:sysClr val="windowText" lastClr="000000">
                  <a:hueOff val="0"/>
                  <a:satOff val="0"/>
                  <a:lumOff val="0"/>
                  <a:alphaOff val="0"/>
                </a:sysClr>
              </a:solidFill>
              <a:latin typeface="Times New Roman" panose="02020603050405020304" pitchFamily="18" charset="0"/>
              <a:ea typeface="+mn-ea"/>
              <a:cs typeface="Times New Roman" panose="02020603050405020304" pitchFamily="18" charset="0"/>
            </a:rPr>
            <a:t>For that reason, the following literature will illustrate the conclusions and findings of past research that has explored correlations between preterm birth (PB), gender, parental marital status (PMS) and sibling size (SS) on children’s BD.</a:t>
          </a:r>
          <a:endParaRPr lang="en-GB" sz="1300" dirty="0">
            <a:solidFill>
              <a:sysClr val="windowText" lastClr="000000">
                <a:hueOff val="0"/>
                <a:satOff val="0"/>
                <a:lumOff val="0"/>
                <a:alphaOff val="0"/>
              </a:sysClr>
            </a:solidFill>
            <a:latin typeface="Times New Roman" panose="02020603050405020304" pitchFamily="18" charset="0"/>
            <a:ea typeface="+mn-ea"/>
            <a:cs typeface="Times New Roman" panose="02020603050405020304" pitchFamily="18" charset="0"/>
          </a:endParaRPr>
        </a:p>
      </dgm:t>
    </dgm:pt>
    <dgm:pt modelId="{CABD6435-7F20-49A8-9D4B-A18920F60231}" type="parTrans" cxnId="{C060757F-BA3A-4713-8FCF-9C55318F7957}">
      <dgm:prSet/>
      <dgm:spPr/>
      <dgm:t>
        <a:bodyPr/>
        <a:lstStyle/>
        <a:p>
          <a:endParaRPr lang="en-US"/>
        </a:p>
      </dgm:t>
    </dgm:pt>
    <dgm:pt modelId="{C9655495-C42A-4E41-A6C4-E2900FA2A5AF}" type="sibTrans" cxnId="{C060757F-BA3A-4713-8FCF-9C55318F7957}">
      <dgm:prSet/>
      <dgm:spPr/>
      <dgm:t>
        <a:bodyPr/>
        <a:lstStyle/>
        <a:p>
          <a:endParaRPr lang="en-US"/>
        </a:p>
      </dgm:t>
    </dgm:pt>
    <dgm:pt modelId="{CE4F3412-6A13-4335-9E56-95BF2352AA0F}" type="pres">
      <dgm:prSet presAssocID="{5C1BBB3E-8F2C-472D-B6F0-BD6BF68524A2}" presName="Name0" presStyleCnt="0">
        <dgm:presLayoutVars>
          <dgm:dir/>
          <dgm:resizeHandles val="exact"/>
        </dgm:presLayoutVars>
      </dgm:prSet>
      <dgm:spPr/>
      <dgm:t>
        <a:bodyPr/>
        <a:lstStyle/>
        <a:p>
          <a:endParaRPr lang="en-US"/>
        </a:p>
      </dgm:t>
    </dgm:pt>
    <dgm:pt modelId="{E49FCE25-4689-47C4-BBB2-3696B83CE460}" type="pres">
      <dgm:prSet presAssocID="{06CD04CA-7EA2-44E6-B535-2960CF403A93}" presName="composite" presStyleCnt="0"/>
      <dgm:spPr/>
    </dgm:pt>
    <dgm:pt modelId="{D6AEC8AD-E885-4763-9BC1-52A8FF9D3186}" type="pres">
      <dgm:prSet presAssocID="{06CD04CA-7EA2-44E6-B535-2960CF403A93}" presName="rect1" presStyleLbl="trAlignAcc1" presStyleIdx="0" presStyleCnt="7">
        <dgm:presLayoutVars>
          <dgm:bulletEnabled val="1"/>
        </dgm:presLayoutVars>
      </dgm:prSet>
      <dgm:spPr>
        <a:prstGeom prst="rect">
          <a:avLst/>
        </a:prstGeom>
      </dgm:spPr>
      <dgm:t>
        <a:bodyPr/>
        <a:lstStyle/>
        <a:p>
          <a:endParaRPr lang="en-US"/>
        </a:p>
      </dgm:t>
    </dgm:pt>
    <dgm:pt modelId="{B27CFB8A-527E-43B3-A8DA-3F3C13B85155}" type="pres">
      <dgm:prSet presAssocID="{06CD04CA-7EA2-44E6-B535-2960CF403A93}" presName="rect2" presStyleLbl="fgImgPlace1" presStyleIdx="0" presStyleCnt="7"/>
      <dgm:spPr>
        <a:xfrm>
          <a:off x="5151" y="502688"/>
          <a:ext cx="725041" cy="1087562"/>
        </a:xfrm>
        <a:prstGeom prst="rect">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l="-63000" r="-63000"/>
          </a:stretch>
        </a:blipFill>
        <a:ln w="12700" cap="flat" cmpd="sng" algn="ctr">
          <a:solidFill>
            <a:sysClr val="window" lastClr="FFFFFF">
              <a:hueOff val="0"/>
              <a:satOff val="0"/>
              <a:lumOff val="0"/>
              <a:alphaOff val="0"/>
            </a:sysClr>
          </a:solidFill>
          <a:prstDash val="solid"/>
          <a:miter lim="800000"/>
        </a:ln>
        <a:effectLst/>
      </dgm:spPr>
    </dgm:pt>
    <dgm:pt modelId="{ECB60819-1E6B-42FF-99F2-C97ED65B0DA9}" type="pres">
      <dgm:prSet presAssocID="{9D0AD1EC-85C4-41F4-9140-2EC0E2B9DB06}" presName="sibTrans" presStyleCnt="0"/>
      <dgm:spPr/>
    </dgm:pt>
    <dgm:pt modelId="{48B51741-40AF-4A4E-9E87-87D7E38B65B4}" type="pres">
      <dgm:prSet presAssocID="{6E963BFA-6527-426D-9E2D-6EFE70C05900}" presName="composite" presStyleCnt="0"/>
      <dgm:spPr/>
    </dgm:pt>
    <dgm:pt modelId="{6B05859A-5F4E-40BA-985C-38B0CD25BE45}" type="pres">
      <dgm:prSet presAssocID="{6E963BFA-6527-426D-9E2D-6EFE70C05900}" presName="rect1" presStyleLbl="trAlignAcc1" presStyleIdx="1" presStyleCnt="7">
        <dgm:presLayoutVars>
          <dgm:bulletEnabled val="1"/>
        </dgm:presLayoutVars>
      </dgm:prSet>
      <dgm:spPr>
        <a:prstGeom prst="rect">
          <a:avLst/>
        </a:prstGeom>
      </dgm:spPr>
      <dgm:t>
        <a:bodyPr/>
        <a:lstStyle/>
        <a:p>
          <a:endParaRPr lang="en-US"/>
        </a:p>
      </dgm:t>
    </dgm:pt>
    <dgm:pt modelId="{0845C3D3-AF57-4577-9708-B9E09A7AA4E8}" type="pres">
      <dgm:prSet presAssocID="{6E963BFA-6527-426D-9E2D-6EFE70C05900}" presName="rect2" presStyleLbl="fgImgPlace1" presStyleIdx="1" presStyleCnt="7"/>
      <dgm:spPr>
        <a:xfrm>
          <a:off x="3613076" y="502688"/>
          <a:ext cx="725041" cy="1087562"/>
        </a:xfrm>
        <a:prstGeom prst="rect">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l="-9000" r="-9000"/>
          </a:stretch>
        </a:blipFill>
        <a:ln w="12700" cap="flat" cmpd="sng" algn="ctr">
          <a:solidFill>
            <a:sysClr val="window" lastClr="FFFFFF">
              <a:hueOff val="0"/>
              <a:satOff val="0"/>
              <a:lumOff val="0"/>
              <a:alphaOff val="0"/>
            </a:sysClr>
          </a:solidFill>
          <a:prstDash val="solid"/>
          <a:miter lim="800000"/>
        </a:ln>
        <a:effectLst/>
      </dgm:spPr>
    </dgm:pt>
    <dgm:pt modelId="{E78E38AA-1FD6-4231-A76B-D359F7FBE344}" type="pres">
      <dgm:prSet presAssocID="{1F599969-48B7-4C0E-AD9F-0DAE1B7834FD}" presName="sibTrans" presStyleCnt="0"/>
      <dgm:spPr/>
    </dgm:pt>
    <dgm:pt modelId="{2F6866AD-0B7E-4CCF-9B4E-0377054831AB}" type="pres">
      <dgm:prSet presAssocID="{2F74362C-8998-4DEB-8D92-7C167B35F1AB}" presName="composite" presStyleCnt="0"/>
      <dgm:spPr/>
    </dgm:pt>
    <dgm:pt modelId="{F5E71276-8040-438F-A4A8-BCA8D06C9E54}" type="pres">
      <dgm:prSet presAssocID="{2F74362C-8998-4DEB-8D92-7C167B35F1AB}" presName="rect1" presStyleLbl="trAlignAcc1" presStyleIdx="2" presStyleCnt="7">
        <dgm:presLayoutVars>
          <dgm:bulletEnabled val="1"/>
        </dgm:presLayoutVars>
      </dgm:prSet>
      <dgm:spPr>
        <a:prstGeom prst="rect">
          <a:avLst/>
        </a:prstGeom>
      </dgm:spPr>
      <dgm:t>
        <a:bodyPr/>
        <a:lstStyle/>
        <a:p>
          <a:endParaRPr lang="en-US"/>
        </a:p>
      </dgm:t>
    </dgm:pt>
    <dgm:pt modelId="{17452B6E-D6B4-4FF9-A5C1-ACF561D47F0E}" type="pres">
      <dgm:prSet presAssocID="{2F74362C-8998-4DEB-8D92-7C167B35F1AB}" presName="rect2" presStyleLbl="fgImgPlace1" presStyleIdx="2" presStyleCnt="7" custScaleX="96207"/>
      <dgm:spPr>
        <a:xfrm>
          <a:off x="7221002" y="502688"/>
          <a:ext cx="697540" cy="1087562"/>
        </a:xfrm>
        <a:prstGeom prst="rect">
          <a:avLst/>
        </a:prstGeom>
        <a:blipFill rotWithShape="1">
          <a:blip xmlns:r="http://schemas.openxmlformats.org/officeDocument/2006/relationships" r:embed="rId3"/>
          <a:stretch>
            <a:fillRect/>
          </a:stretch>
        </a:blipFill>
        <a:ln w="12700" cap="flat" cmpd="sng" algn="ctr">
          <a:solidFill>
            <a:sysClr val="window" lastClr="FFFFFF">
              <a:hueOff val="0"/>
              <a:satOff val="0"/>
              <a:lumOff val="0"/>
              <a:alphaOff val="0"/>
            </a:sysClr>
          </a:solidFill>
          <a:prstDash val="solid"/>
          <a:miter lim="800000"/>
        </a:ln>
        <a:effectLst/>
      </dgm:spPr>
    </dgm:pt>
    <dgm:pt modelId="{7A1B4F97-15B8-4067-895D-5A6E3E767404}" type="pres">
      <dgm:prSet presAssocID="{663D420B-C3C4-4921-9192-FA59B3A8C568}" presName="sibTrans" presStyleCnt="0"/>
      <dgm:spPr/>
    </dgm:pt>
    <dgm:pt modelId="{7579990E-F191-479F-ABAC-BBB44FECDD30}" type="pres">
      <dgm:prSet presAssocID="{8278E300-FC73-438B-87FE-781F9E75E83E}" presName="composite" presStyleCnt="0"/>
      <dgm:spPr/>
    </dgm:pt>
    <dgm:pt modelId="{A88DEB8A-AAAB-4654-9369-121233ABFCB1}" type="pres">
      <dgm:prSet presAssocID="{8278E300-FC73-438B-87FE-781F9E75E83E}" presName="rect1" presStyleLbl="trAlignAcc1" presStyleIdx="3" presStyleCnt="7">
        <dgm:presLayoutVars>
          <dgm:bulletEnabled val="1"/>
        </dgm:presLayoutVars>
      </dgm:prSet>
      <dgm:spPr>
        <a:prstGeom prst="rect">
          <a:avLst/>
        </a:prstGeom>
      </dgm:spPr>
      <dgm:t>
        <a:bodyPr/>
        <a:lstStyle/>
        <a:p>
          <a:endParaRPr lang="en-US"/>
        </a:p>
      </dgm:t>
    </dgm:pt>
    <dgm:pt modelId="{17C822B3-A165-4F2C-B5E2-EA622217D711}" type="pres">
      <dgm:prSet presAssocID="{8278E300-FC73-438B-87FE-781F9E75E83E}" presName="rect2" presStyleLbl="fgImgPlace1" presStyleIdx="3" presStyleCnt="7" custScaleX="174830" custLinFactNeighborX="-88722" custLinFactNeighborY="14000"/>
      <dgm:spPr>
        <a:xfrm>
          <a:off x="877747" y="1958871"/>
          <a:ext cx="1267590" cy="1087562"/>
        </a:xfrm>
        <a:prstGeom prst="rect">
          <a:avLst/>
        </a:prstGeom>
        <a:blipFill>
          <a:blip xmlns:r="http://schemas.openxmlformats.org/officeDocument/2006/relationships" r:embed="rId4">
            <a:extLst>
              <a:ext uri="{28A0092B-C50C-407E-A947-70E740481C1C}">
                <a14:useLocalDpi xmlns:a14="http://schemas.microsoft.com/office/drawing/2010/main" val="0"/>
              </a:ext>
            </a:extLst>
          </a:blip>
          <a:srcRect/>
          <a:stretch>
            <a:fillRect l="-14000" r="-14000"/>
          </a:stretch>
        </a:blipFill>
        <a:ln w="12700" cap="flat" cmpd="sng" algn="ctr">
          <a:solidFill>
            <a:sysClr val="window" lastClr="FFFFFF">
              <a:hueOff val="0"/>
              <a:satOff val="0"/>
              <a:lumOff val="0"/>
              <a:alphaOff val="0"/>
            </a:sysClr>
          </a:solidFill>
          <a:prstDash val="solid"/>
          <a:miter lim="800000"/>
        </a:ln>
        <a:effectLst/>
      </dgm:spPr>
    </dgm:pt>
    <dgm:pt modelId="{9F9005F6-BEE8-45C2-B9ED-EE3E8CD5F3D3}" type="pres">
      <dgm:prSet presAssocID="{11DB90A4-72EC-4E71-8F1E-05E3A77614EF}" presName="sibTrans" presStyleCnt="0"/>
      <dgm:spPr/>
    </dgm:pt>
    <dgm:pt modelId="{EC547037-A1C3-4CCC-93CD-1E9EB4C334E5}" type="pres">
      <dgm:prSet presAssocID="{72D78B33-2B62-40DB-8521-16BB95DCF952}" presName="composite" presStyleCnt="0"/>
      <dgm:spPr/>
    </dgm:pt>
    <dgm:pt modelId="{2C718A74-E8B2-4DED-9219-A269DDD15DC9}" type="pres">
      <dgm:prSet presAssocID="{72D78B33-2B62-40DB-8521-16BB95DCF952}" presName="rect1" presStyleLbl="trAlignAcc1" presStyleIdx="4" presStyleCnt="7" custLinFactNeighborX="27041" custLinFactNeighborY="2756">
        <dgm:presLayoutVars>
          <dgm:bulletEnabled val="1"/>
        </dgm:presLayoutVars>
      </dgm:prSet>
      <dgm:spPr>
        <a:prstGeom prst="rect">
          <a:avLst/>
        </a:prstGeom>
      </dgm:spPr>
      <dgm:t>
        <a:bodyPr/>
        <a:lstStyle/>
        <a:p>
          <a:endParaRPr lang="en-US"/>
        </a:p>
      </dgm:t>
    </dgm:pt>
    <dgm:pt modelId="{6E9C76BF-3F64-440F-BA4B-227469D98820}" type="pres">
      <dgm:prSet presAssocID="{72D78B33-2B62-40DB-8521-16BB95DCF952}" presName="rect2" presStyleLbl="fgImgPlace1" presStyleIdx="4" presStyleCnt="7" custScaleX="180317" custLinFactNeighborX="37461" custLinFactNeighborY="14000"/>
      <dgm:spPr>
        <a:xfrm>
          <a:off x="5671826" y="1958871"/>
          <a:ext cx="1307373" cy="1087562"/>
        </a:xfrm>
        <a:prstGeom prst="rect">
          <a:avLst/>
        </a:prstGeom>
        <a:blipFill>
          <a:blip xmlns:r="http://schemas.openxmlformats.org/officeDocument/2006/relationships" r:embed="rId5">
            <a:extLst>
              <a:ext uri="{28A0092B-C50C-407E-A947-70E740481C1C}">
                <a14:useLocalDpi xmlns:a14="http://schemas.microsoft.com/office/drawing/2010/main" val="0"/>
              </a:ext>
            </a:extLst>
          </a:blip>
          <a:srcRect/>
          <a:stretch>
            <a:fillRect l="-13000" r="-13000"/>
          </a:stretch>
        </a:blipFill>
        <a:ln w="12700" cap="flat" cmpd="sng" algn="ctr">
          <a:solidFill>
            <a:sysClr val="window" lastClr="FFFFFF">
              <a:hueOff val="0"/>
              <a:satOff val="0"/>
              <a:lumOff val="0"/>
              <a:alphaOff val="0"/>
            </a:sysClr>
          </a:solidFill>
          <a:prstDash val="solid"/>
          <a:miter lim="800000"/>
        </a:ln>
        <a:effectLst/>
      </dgm:spPr>
    </dgm:pt>
    <dgm:pt modelId="{6349BFE8-FF5F-41DB-B341-33AB2BE64F1F}" type="pres">
      <dgm:prSet presAssocID="{CF289FC8-1AA5-44D2-B160-F2D40F3ACB6E}" presName="sibTrans" presStyleCnt="0"/>
      <dgm:spPr/>
    </dgm:pt>
    <dgm:pt modelId="{699D8246-390B-416D-9C9C-655781B4682D}" type="pres">
      <dgm:prSet presAssocID="{EBBE67FA-0DD7-4D33-B856-945D622FC57D}" presName="composite" presStyleCnt="0"/>
      <dgm:spPr/>
    </dgm:pt>
    <dgm:pt modelId="{BBE3A0AE-82A5-4507-8BF5-7A89F8C689C0}" type="pres">
      <dgm:prSet presAssocID="{EBBE67FA-0DD7-4D33-B856-945D622FC57D}" presName="rect1" presStyleLbl="trAlignAcc1" presStyleIdx="5" presStyleCnt="7" custLinFactNeighborX="-3674" custLinFactNeighborY="27970">
        <dgm:presLayoutVars>
          <dgm:bulletEnabled val="1"/>
        </dgm:presLayoutVars>
      </dgm:prSet>
      <dgm:spPr>
        <a:prstGeom prst="rect">
          <a:avLst/>
        </a:prstGeom>
      </dgm:spPr>
      <dgm:t>
        <a:bodyPr/>
        <a:lstStyle/>
        <a:p>
          <a:endParaRPr lang="en-US"/>
        </a:p>
      </dgm:t>
    </dgm:pt>
    <dgm:pt modelId="{F90883C6-C639-4193-9FEB-297F07F22696}" type="pres">
      <dgm:prSet presAssocID="{EBBE67FA-0DD7-4D33-B856-945D622FC57D}" presName="rect2" presStyleLbl="fgImgPlace1" presStyleIdx="5" presStyleCnt="7" custScaleX="196454" custLinFactX="-14207" custLinFactNeighborX="-100000" custLinFactNeighborY="29969"/>
      <dgm:spPr>
        <a:xfrm>
          <a:off x="574503" y="3436468"/>
          <a:ext cx="1424373" cy="1087562"/>
        </a:xfrm>
        <a:prstGeom prst="rect">
          <a:avLst/>
        </a:prstGeom>
        <a:blipFill>
          <a:blip xmlns:r="http://schemas.openxmlformats.org/officeDocument/2006/relationships" r:embed="rId6">
            <a:extLst>
              <a:ext uri="{28A0092B-C50C-407E-A947-70E740481C1C}">
                <a14:useLocalDpi xmlns:a14="http://schemas.microsoft.com/office/drawing/2010/main" val="0"/>
              </a:ext>
            </a:extLst>
          </a:blip>
          <a:srcRect/>
          <a:stretch>
            <a:fillRect l="-2000" r="-2000"/>
          </a:stretch>
        </a:blipFill>
        <a:ln w="12700" cap="flat" cmpd="sng" algn="ctr">
          <a:solidFill>
            <a:sysClr val="window" lastClr="FFFFFF">
              <a:hueOff val="0"/>
              <a:satOff val="0"/>
              <a:lumOff val="0"/>
              <a:alphaOff val="0"/>
            </a:sysClr>
          </a:solidFill>
          <a:prstDash val="solid"/>
          <a:miter lim="800000"/>
        </a:ln>
        <a:effectLst/>
      </dgm:spPr>
    </dgm:pt>
    <dgm:pt modelId="{B5A3C116-9E9D-4620-BE83-0ADED7484591}" type="pres">
      <dgm:prSet presAssocID="{15EC910C-A56D-4F47-B6E2-81160B38BDC5}" presName="sibTrans" presStyleCnt="0"/>
      <dgm:spPr/>
    </dgm:pt>
    <dgm:pt modelId="{F9C10896-5805-4A91-9097-EB47B7CA3B29}" type="pres">
      <dgm:prSet presAssocID="{BA27BCEC-BD08-4254-ADAA-30D81DAB9A7D}" presName="composite" presStyleCnt="0"/>
      <dgm:spPr/>
    </dgm:pt>
    <dgm:pt modelId="{BAB27A9B-8859-4382-B1A8-0881AD937C37}" type="pres">
      <dgm:prSet presAssocID="{BA27BCEC-BD08-4254-ADAA-30D81DAB9A7D}" presName="rect1" presStyleLbl="trAlignAcc1" presStyleIdx="6" presStyleCnt="7" custLinFactNeighborX="20213" custLinFactNeighborY="25348">
        <dgm:presLayoutVars>
          <dgm:bulletEnabled val="1"/>
        </dgm:presLayoutVars>
      </dgm:prSet>
      <dgm:spPr>
        <a:prstGeom prst="rect">
          <a:avLst/>
        </a:prstGeom>
      </dgm:spPr>
      <dgm:t>
        <a:bodyPr/>
        <a:lstStyle/>
        <a:p>
          <a:endParaRPr lang="en-US"/>
        </a:p>
      </dgm:t>
    </dgm:pt>
    <dgm:pt modelId="{CD1312F4-7CB9-4C62-BBBE-EF9EBA75BCC7}" type="pres">
      <dgm:prSet presAssocID="{BA27BCEC-BD08-4254-ADAA-30D81DAB9A7D}" presName="rect2" presStyleLbl="fgImgPlace1" presStyleIdx="6" presStyleCnt="7" custScaleX="224050" custLinFactNeighborX="18730" custLinFactNeighborY="35796"/>
      <dgm:spPr>
        <a:xfrm>
          <a:off x="5495944" y="3499840"/>
          <a:ext cx="1624456" cy="1087562"/>
        </a:xfrm>
        <a:prstGeom prst="rect">
          <a:avLst/>
        </a:prstGeom>
        <a:blipFill rotWithShape="1">
          <a:blip xmlns:r="http://schemas.openxmlformats.org/officeDocument/2006/relationships" r:embed="rId7"/>
          <a:stretch>
            <a:fillRect/>
          </a:stretch>
        </a:blipFill>
        <a:ln w="12700" cap="flat" cmpd="sng" algn="ctr">
          <a:solidFill>
            <a:sysClr val="window" lastClr="FFFFFF">
              <a:hueOff val="0"/>
              <a:satOff val="0"/>
              <a:lumOff val="0"/>
              <a:alphaOff val="0"/>
            </a:sysClr>
          </a:solidFill>
          <a:prstDash val="solid"/>
          <a:miter lim="800000"/>
        </a:ln>
        <a:effectLst/>
      </dgm:spPr>
    </dgm:pt>
  </dgm:ptLst>
  <dgm:cxnLst>
    <dgm:cxn modelId="{5AF6D67A-670F-4035-BCC0-96B3BAB1E188}" srcId="{5C1BBB3E-8F2C-472D-B6F0-BD6BF68524A2}" destId="{6E963BFA-6527-426D-9E2D-6EFE70C05900}" srcOrd="1" destOrd="0" parTransId="{2C7BEBF2-43E3-4549-9094-52093065C30D}" sibTransId="{1F599969-48B7-4C0E-AD9F-0DAE1B7834FD}"/>
    <dgm:cxn modelId="{7D60A17B-B1CA-4FB3-B02D-163433138277}" type="presOf" srcId="{2F74362C-8998-4DEB-8D92-7C167B35F1AB}" destId="{F5E71276-8040-438F-A4A8-BCA8D06C9E54}" srcOrd="0" destOrd="0" presId="urn:microsoft.com/office/officeart/2008/layout/PictureStrips"/>
    <dgm:cxn modelId="{98D79316-0369-41CE-AAFE-1186C2A5D12A}" type="presOf" srcId="{8278E300-FC73-438B-87FE-781F9E75E83E}" destId="{A88DEB8A-AAAB-4654-9369-121233ABFCB1}" srcOrd="0" destOrd="0" presId="urn:microsoft.com/office/officeart/2008/layout/PictureStrips"/>
    <dgm:cxn modelId="{AA938E00-F527-419E-A192-947D366E5040}" srcId="{5C1BBB3E-8F2C-472D-B6F0-BD6BF68524A2}" destId="{2F74362C-8998-4DEB-8D92-7C167B35F1AB}" srcOrd="2" destOrd="0" parTransId="{E16B7E58-EDD1-4F33-B100-C9541525E203}" sibTransId="{663D420B-C3C4-4921-9192-FA59B3A8C568}"/>
    <dgm:cxn modelId="{2EB6FCA6-AABF-496E-B717-01FD05D053BA}" srcId="{5C1BBB3E-8F2C-472D-B6F0-BD6BF68524A2}" destId="{8278E300-FC73-438B-87FE-781F9E75E83E}" srcOrd="3" destOrd="0" parTransId="{D07D350A-BF8A-4DBE-8186-42458B781626}" sibTransId="{11DB90A4-72EC-4E71-8F1E-05E3A77614EF}"/>
    <dgm:cxn modelId="{E5EB5813-D9B2-4C68-BB57-27E834D6A78F}" srcId="{5C1BBB3E-8F2C-472D-B6F0-BD6BF68524A2}" destId="{06CD04CA-7EA2-44E6-B535-2960CF403A93}" srcOrd="0" destOrd="0" parTransId="{C5D8FA23-05BA-4A25-9AE5-9416B0058F5C}" sibTransId="{9D0AD1EC-85C4-41F4-9140-2EC0E2B9DB06}"/>
    <dgm:cxn modelId="{78E1F592-BB90-4E45-9560-2ADFBBE6C28B}" type="presOf" srcId="{EBBE67FA-0DD7-4D33-B856-945D622FC57D}" destId="{BBE3A0AE-82A5-4507-8BF5-7A89F8C689C0}" srcOrd="0" destOrd="0" presId="urn:microsoft.com/office/officeart/2008/layout/PictureStrips"/>
    <dgm:cxn modelId="{4B325E63-2ED5-4B39-AE71-1FFB4940E3D9}" type="presOf" srcId="{72D78B33-2B62-40DB-8521-16BB95DCF952}" destId="{2C718A74-E8B2-4DED-9219-A269DDD15DC9}" srcOrd="0" destOrd="0" presId="urn:microsoft.com/office/officeart/2008/layout/PictureStrips"/>
    <dgm:cxn modelId="{CFDBC885-9157-4029-B413-3047B70E5498}" type="presOf" srcId="{5C1BBB3E-8F2C-472D-B6F0-BD6BF68524A2}" destId="{CE4F3412-6A13-4335-9E56-95BF2352AA0F}" srcOrd="0" destOrd="0" presId="urn:microsoft.com/office/officeart/2008/layout/PictureStrips"/>
    <dgm:cxn modelId="{86D88F07-EB74-4B6E-BF89-AFF86802407D}" type="presOf" srcId="{BA27BCEC-BD08-4254-ADAA-30D81DAB9A7D}" destId="{BAB27A9B-8859-4382-B1A8-0881AD937C37}" srcOrd="0" destOrd="0" presId="urn:microsoft.com/office/officeart/2008/layout/PictureStrips"/>
    <dgm:cxn modelId="{B7722046-D4A0-4516-AD02-BC7CFB2B1E33}" type="presOf" srcId="{06CD04CA-7EA2-44E6-B535-2960CF403A93}" destId="{D6AEC8AD-E885-4763-9BC1-52A8FF9D3186}" srcOrd="0" destOrd="0" presId="urn:microsoft.com/office/officeart/2008/layout/PictureStrips"/>
    <dgm:cxn modelId="{C060757F-BA3A-4713-8FCF-9C55318F7957}" srcId="{5C1BBB3E-8F2C-472D-B6F0-BD6BF68524A2}" destId="{BA27BCEC-BD08-4254-ADAA-30D81DAB9A7D}" srcOrd="6" destOrd="0" parTransId="{CABD6435-7F20-49A8-9D4B-A18920F60231}" sibTransId="{C9655495-C42A-4E41-A6C4-E2900FA2A5AF}"/>
    <dgm:cxn modelId="{6AB69139-E22C-41C1-98B9-EBBA17D3C7D4}" srcId="{5C1BBB3E-8F2C-472D-B6F0-BD6BF68524A2}" destId="{72D78B33-2B62-40DB-8521-16BB95DCF952}" srcOrd="4" destOrd="0" parTransId="{A663A249-1FF8-43ED-B0B5-CE57D0EAD0E3}" sibTransId="{CF289FC8-1AA5-44D2-B160-F2D40F3ACB6E}"/>
    <dgm:cxn modelId="{80E26261-808A-4290-A8A5-6DF84ACDEA81}" srcId="{5C1BBB3E-8F2C-472D-B6F0-BD6BF68524A2}" destId="{EBBE67FA-0DD7-4D33-B856-945D622FC57D}" srcOrd="5" destOrd="0" parTransId="{804925F7-3E1E-4783-B380-CEB3170E183C}" sibTransId="{15EC910C-A56D-4F47-B6E2-81160B38BDC5}"/>
    <dgm:cxn modelId="{DA002D70-7E38-412F-AB67-FC0F3FFB7A3E}" type="presOf" srcId="{6E963BFA-6527-426D-9E2D-6EFE70C05900}" destId="{6B05859A-5F4E-40BA-985C-38B0CD25BE45}" srcOrd="0" destOrd="0" presId="urn:microsoft.com/office/officeart/2008/layout/PictureStrips"/>
    <dgm:cxn modelId="{15C6E039-1B59-429D-B1B3-09E0B375BB9E}" type="presParOf" srcId="{CE4F3412-6A13-4335-9E56-95BF2352AA0F}" destId="{E49FCE25-4689-47C4-BBB2-3696B83CE460}" srcOrd="0" destOrd="0" presId="urn:microsoft.com/office/officeart/2008/layout/PictureStrips"/>
    <dgm:cxn modelId="{36C777FD-38DF-4B69-8947-F23B2EAA15AF}" type="presParOf" srcId="{E49FCE25-4689-47C4-BBB2-3696B83CE460}" destId="{D6AEC8AD-E885-4763-9BC1-52A8FF9D3186}" srcOrd="0" destOrd="0" presId="urn:microsoft.com/office/officeart/2008/layout/PictureStrips"/>
    <dgm:cxn modelId="{D382CC47-E6E9-43A7-ABA7-2B5118EFB3A3}" type="presParOf" srcId="{E49FCE25-4689-47C4-BBB2-3696B83CE460}" destId="{B27CFB8A-527E-43B3-A8DA-3F3C13B85155}" srcOrd="1" destOrd="0" presId="urn:microsoft.com/office/officeart/2008/layout/PictureStrips"/>
    <dgm:cxn modelId="{38485ECA-3312-46D9-BD5A-14E00D57BE3F}" type="presParOf" srcId="{CE4F3412-6A13-4335-9E56-95BF2352AA0F}" destId="{ECB60819-1E6B-42FF-99F2-C97ED65B0DA9}" srcOrd="1" destOrd="0" presId="urn:microsoft.com/office/officeart/2008/layout/PictureStrips"/>
    <dgm:cxn modelId="{6D706588-2238-4B3A-8FF4-72819B4697A1}" type="presParOf" srcId="{CE4F3412-6A13-4335-9E56-95BF2352AA0F}" destId="{48B51741-40AF-4A4E-9E87-87D7E38B65B4}" srcOrd="2" destOrd="0" presId="urn:microsoft.com/office/officeart/2008/layout/PictureStrips"/>
    <dgm:cxn modelId="{2D8280F6-F209-45FA-B783-E82875368154}" type="presParOf" srcId="{48B51741-40AF-4A4E-9E87-87D7E38B65B4}" destId="{6B05859A-5F4E-40BA-985C-38B0CD25BE45}" srcOrd="0" destOrd="0" presId="urn:microsoft.com/office/officeart/2008/layout/PictureStrips"/>
    <dgm:cxn modelId="{0663C0E8-0A62-42A0-A304-4954E89D91ED}" type="presParOf" srcId="{48B51741-40AF-4A4E-9E87-87D7E38B65B4}" destId="{0845C3D3-AF57-4577-9708-B9E09A7AA4E8}" srcOrd="1" destOrd="0" presId="urn:microsoft.com/office/officeart/2008/layout/PictureStrips"/>
    <dgm:cxn modelId="{3F6879BB-FD9E-45C4-BCED-0D5CFE468E57}" type="presParOf" srcId="{CE4F3412-6A13-4335-9E56-95BF2352AA0F}" destId="{E78E38AA-1FD6-4231-A76B-D359F7FBE344}" srcOrd="3" destOrd="0" presId="urn:microsoft.com/office/officeart/2008/layout/PictureStrips"/>
    <dgm:cxn modelId="{50076F1A-A952-415E-A5ED-B46E79DA8DCE}" type="presParOf" srcId="{CE4F3412-6A13-4335-9E56-95BF2352AA0F}" destId="{2F6866AD-0B7E-4CCF-9B4E-0377054831AB}" srcOrd="4" destOrd="0" presId="urn:microsoft.com/office/officeart/2008/layout/PictureStrips"/>
    <dgm:cxn modelId="{4CEBFC58-591D-4238-B3EC-30957C986E63}" type="presParOf" srcId="{2F6866AD-0B7E-4CCF-9B4E-0377054831AB}" destId="{F5E71276-8040-438F-A4A8-BCA8D06C9E54}" srcOrd="0" destOrd="0" presId="urn:microsoft.com/office/officeart/2008/layout/PictureStrips"/>
    <dgm:cxn modelId="{BE5B5A84-4125-4A26-8DC3-5358D3AFD7F3}" type="presParOf" srcId="{2F6866AD-0B7E-4CCF-9B4E-0377054831AB}" destId="{17452B6E-D6B4-4FF9-A5C1-ACF561D47F0E}" srcOrd="1" destOrd="0" presId="urn:microsoft.com/office/officeart/2008/layout/PictureStrips"/>
    <dgm:cxn modelId="{C3994237-B2AC-48E7-AFCF-2BCDB8B3706A}" type="presParOf" srcId="{CE4F3412-6A13-4335-9E56-95BF2352AA0F}" destId="{7A1B4F97-15B8-4067-895D-5A6E3E767404}" srcOrd="5" destOrd="0" presId="urn:microsoft.com/office/officeart/2008/layout/PictureStrips"/>
    <dgm:cxn modelId="{D2FD4492-078C-4067-A9D9-9E4C226DE40F}" type="presParOf" srcId="{CE4F3412-6A13-4335-9E56-95BF2352AA0F}" destId="{7579990E-F191-479F-ABAC-BBB44FECDD30}" srcOrd="6" destOrd="0" presId="urn:microsoft.com/office/officeart/2008/layout/PictureStrips"/>
    <dgm:cxn modelId="{27C68656-87D2-4CC2-B919-F789A3009F4E}" type="presParOf" srcId="{7579990E-F191-479F-ABAC-BBB44FECDD30}" destId="{A88DEB8A-AAAB-4654-9369-121233ABFCB1}" srcOrd="0" destOrd="0" presId="urn:microsoft.com/office/officeart/2008/layout/PictureStrips"/>
    <dgm:cxn modelId="{4D9DAC84-E11F-4ECD-A805-5646145CCDF5}" type="presParOf" srcId="{7579990E-F191-479F-ABAC-BBB44FECDD30}" destId="{17C822B3-A165-4F2C-B5E2-EA622217D711}" srcOrd="1" destOrd="0" presId="urn:microsoft.com/office/officeart/2008/layout/PictureStrips"/>
    <dgm:cxn modelId="{B9285A29-FDC0-4164-8E3C-D5255AB6FB46}" type="presParOf" srcId="{CE4F3412-6A13-4335-9E56-95BF2352AA0F}" destId="{9F9005F6-BEE8-45C2-B9ED-EE3E8CD5F3D3}" srcOrd="7" destOrd="0" presId="urn:microsoft.com/office/officeart/2008/layout/PictureStrips"/>
    <dgm:cxn modelId="{A4E80113-4A07-46FE-9FBD-5819E980600A}" type="presParOf" srcId="{CE4F3412-6A13-4335-9E56-95BF2352AA0F}" destId="{EC547037-A1C3-4CCC-93CD-1E9EB4C334E5}" srcOrd="8" destOrd="0" presId="urn:microsoft.com/office/officeart/2008/layout/PictureStrips"/>
    <dgm:cxn modelId="{A9551277-B7D2-4319-890E-A632096649B9}" type="presParOf" srcId="{EC547037-A1C3-4CCC-93CD-1E9EB4C334E5}" destId="{2C718A74-E8B2-4DED-9219-A269DDD15DC9}" srcOrd="0" destOrd="0" presId="urn:microsoft.com/office/officeart/2008/layout/PictureStrips"/>
    <dgm:cxn modelId="{F1398B5A-898C-4805-B3E4-9D6766BEF706}" type="presParOf" srcId="{EC547037-A1C3-4CCC-93CD-1E9EB4C334E5}" destId="{6E9C76BF-3F64-440F-BA4B-227469D98820}" srcOrd="1" destOrd="0" presId="urn:microsoft.com/office/officeart/2008/layout/PictureStrips"/>
    <dgm:cxn modelId="{20DA7583-E168-4E49-9DD6-733C27838672}" type="presParOf" srcId="{CE4F3412-6A13-4335-9E56-95BF2352AA0F}" destId="{6349BFE8-FF5F-41DB-B341-33AB2BE64F1F}" srcOrd="9" destOrd="0" presId="urn:microsoft.com/office/officeart/2008/layout/PictureStrips"/>
    <dgm:cxn modelId="{012B4AD3-6E74-4D03-A6EE-5A6E81B54299}" type="presParOf" srcId="{CE4F3412-6A13-4335-9E56-95BF2352AA0F}" destId="{699D8246-390B-416D-9C9C-655781B4682D}" srcOrd="10" destOrd="0" presId="urn:microsoft.com/office/officeart/2008/layout/PictureStrips"/>
    <dgm:cxn modelId="{210BA9CB-F8A4-450B-819F-AD1B61B24A67}" type="presParOf" srcId="{699D8246-390B-416D-9C9C-655781B4682D}" destId="{BBE3A0AE-82A5-4507-8BF5-7A89F8C689C0}" srcOrd="0" destOrd="0" presId="urn:microsoft.com/office/officeart/2008/layout/PictureStrips"/>
    <dgm:cxn modelId="{82153067-6A4B-4C64-9550-5E46B76150C5}" type="presParOf" srcId="{699D8246-390B-416D-9C9C-655781B4682D}" destId="{F90883C6-C639-4193-9FEB-297F07F22696}" srcOrd="1" destOrd="0" presId="urn:microsoft.com/office/officeart/2008/layout/PictureStrips"/>
    <dgm:cxn modelId="{D6EEF475-3B12-4D16-B07E-B2E8BED52F5F}" type="presParOf" srcId="{CE4F3412-6A13-4335-9E56-95BF2352AA0F}" destId="{B5A3C116-9E9D-4620-BE83-0ADED7484591}" srcOrd="11" destOrd="0" presId="urn:microsoft.com/office/officeart/2008/layout/PictureStrips"/>
    <dgm:cxn modelId="{71C334D9-4EAE-4DF4-B79A-D89EDB65D14A}" type="presParOf" srcId="{CE4F3412-6A13-4335-9E56-95BF2352AA0F}" destId="{F9C10896-5805-4A91-9097-EB47B7CA3B29}" srcOrd="12" destOrd="0" presId="urn:microsoft.com/office/officeart/2008/layout/PictureStrips"/>
    <dgm:cxn modelId="{D65C9FBE-23B8-4436-B034-1F1A9CF01F15}" type="presParOf" srcId="{F9C10896-5805-4A91-9097-EB47B7CA3B29}" destId="{BAB27A9B-8859-4382-B1A8-0881AD937C37}" srcOrd="0" destOrd="0" presId="urn:microsoft.com/office/officeart/2008/layout/PictureStrips"/>
    <dgm:cxn modelId="{2BA413C6-36D6-4184-ABEE-E8E825E9E593}" type="presParOf" srcId="{F9C10896-5805-4A91-9097-EB47B7CA3B29}" destId="{CD1312F4-7CB9-4C62-BBBE-EF9EBA75BCC7}" srcOrd="1" destOrd="0" presId="urn:microsoft.com/office/officeart/2008/layout/PictureStrips"/>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26ECA76-DE0D-40B8-806F-D77923C2E975}" type="doc">
      <dgm:prSet loTypeId="urn:microsoft.com/office/officeart/2005/8/layout/process1" loCatId="process" qsTypeId="urn:microsoft.com/office/officeart/2005/8/quickstyle/simple1" qsCatId="simple" csTypeId="urn:microsoft.com/office/officeart/2005/8/colors/colorful4" csCatId="colorful" phldr="1"/>
      <dgm:spPr/>
      <dgm:t>
        <a:bodyPr/>
        <a:lstStyle/>
        <a:p>
          <a:endParaRPr lang="en-US"/>
        </a:p>
      </dgm:t>
    </dgm:pt>
    <dgm:pt modelId="{6DA10050-0891-419B-A4D7-81C5AA3D4346}">
      <dgm:prSet custT="1"/>
      <dgm:spPr/>
      <dgm:t>
        <a:bodyPr/>
        <a:lstStyle/>
        <a:p>
          <a:pPr rtl="0"/>
          <a:r>
            <a:rPr lang="en-GB" sz="1400" dirty="0" smtClean="0">
              <a:solidFill>
                <a:schemeClr val="tx1"/>
              </a:solidFill>
            </a:rPr>
            <a:t>Investigating whether there are deficits amongst PB children compared to full-term, can aid insight as well as help alleviate the strain for educational and health professionals alike, as well as parents.</a:t>
          </a:r>
          <a:endParaRPr lang="en-GB" sz="1400" dirty="0">
            <a:solidFill>
              <a:schemeClr val="tx1"/>
            </a:solidFill>
          </a:endParaRPr>
        </a:p>
      </dgm:t>
    </dgm:pt>
    <dgm:pt modelId="{08937745-654A-40EB-80A3-C02F210C7C48}" type="parTrans" cxnId="{2945EEDA-737A-4F1F-963C-8CFEF0335408}">
      <dgm:prSet/>
      <dgm:spPr/>
      <dgm:t>
        <a:bodyPr/>
        <a:lstStyle/>
        <a:p>
          <a:endParaRPr lang="en-US"/>
        </a:p>
      </dgm:t>
    </dgm:pt>
    <dgm:pt modelId="{977B853F-E641-4093-A684-E875B77B10FE}" type="sibTrans" cxnId="{2945EEDA-737A-4F1F-963C-8CFEF0335408}">
      <dgm:prSet/>
      <dgm:spPr/>
      <dgm:t>
        <a:bodyPr/>
        <a:lstStyle/>
        <a:p>
          <a:endParaRPr lang="en-US"/>
        </a:p>
      </dgm:t>
    </dgm:pt>
    <dgm:pt modelId="{8B59E59E-69A2-457E-8367-A8F01970F520}">
      <dgm:prSet custT="1"/>
      <dgm:spPr/>
      <dgm:t>
        <a:bodyPr/>
        <a:lstStyle/>
        <a:p>
          <a:pPr rtl="0"/>
          <a:r>
            <a:rPr lang="en-GB" sz="1400" dirty="0" smtClean="0">
              <a:solidFill>
                <a:schemeClr val="tx1"/>
              </a:solidFill>
            </a:rPr>
            <a:t>Accordingly, helping academic institutes to devise school-wide interventions which focus on positive behaviour support, coupled with tracking negative behaviour </a:t>
          </a:r>
        </a:p>
        <a:p>
          <a:pPr rtl="0"/>
          <a:r>
            <a:rPr lang="en-GB" sz="1400" dirty="0" smtClean="0">
              <a:solidFill>
                <a:schemeClr val="tx1"/>
              </a:solidFill>
            </a:rPr>
            <a:t>(Kern, 2004). </a:t>
          </a:r>
          <a:endParaRPr lang="en-GB" sz="1400" dirty="0">
            <a:solidFill>
              <a:schemeClr val="tx1"/>
            </a:solidFill>
          </a:endParaRPr>
        </a:p>
      </dgm:t>
    </dgm:pt>
    <dgm:pt modelId="{47AE8F92-C94A-4002-AD70-288A4306C47A}" type="parTrans" cxnId="{F403B0C4-5100-406C-B780-1872A85B8E22}">
      <dgm:prSet/>
      <dgm:spPr/>
      <dgm:t>
        <a:bodyPr/>
        <a:lstStyle/>
        <a:p>
          <a:endParaRPr lang="en-US"/>
        </a:p>
      </dgm:t>
    </dgm:pt>
    <dgm:pt modelId="{83E3F691-8CF3-46BE-A3E4-2457A67BEEB6}" type="sibTrans" cxnId="{F403B0C4-5100-406C-B780-1872A85B8E22}">
      <dgm:prSet/>
      <dgm:spPr/>
      <dgm:t>
        <a:bodyPr/>
        <a:lstStyle/>
        <a:p>
          <a:endParaRPr lang="en-US"/>
        </a:p>
      </dgm:t>
    </dgm:pt>
    <dgm:pt modelId="{2754352C-04A5-4886-A685-3C1538E8BAE0}">
      <dgm:prSet custT="1"/>
      <dgm:spPr/>
      <dgm:t>
        <a:bodyPr/>
        <a:lstStyle/>
        <a:p>
          <a:pPr rtl="0"/>
          <a:r>
            <a:rPr lang="en-GB" sz="1400" dirty="0" smtClean="0"/>
            <a:t> </a:t>
          </a:r>
          <a:r>
            <a:rPr lang="en-GB" sz="1400" dirty="0" smtClean="0">
              <a:solidFill>
                <a:schemeClr val="tx1"/>
              </a:solidFill>
            </a:rPr>
            <a:t>It can help pioneer the development of educational programmes for those who are experiencing BD</a:t>
          </a:r>
        </a:p>
        <a:p>
          <a:pPr rtl="0"/>
          <a:r>
            <a:rPr lang="en-GB" sz="1400" dirty="0" smtClean="0">
              <a:solidFill>
                <a:schemeClr val="tx1"/>
              </a:solidFill>
            </a:rPr>
            <a:t>(Salt &amp; </a:t>
          </a:r>
          <a:r>
            <a:rPr lang="en-GB" sz="1400" dirty="0" err="1" smtClean="0">
              <a:solidFill>
                <a:schemeClr val="tx1"/>
              </a:solidFill>
            </a:rPr>
            <a:t>Redshaw</a:t>
          </a:r>
          <a:r>
            <a:rPr lang="en-GB" sz="1400" dirty="0" smtClean="0">
              <a:solidFill>
                <a:schemeClr val="tx1"/>
              </a:solidFill>
            </a:rPr>
            <a:t>, 2006). </a:t>
          </a:r>
          <a:endParaRPr lang="en-GB" sz="1400" dirty="0">
            <a:solidFill>
              <a:schemeClr val="tx1"/>
            </a:solidFill>
          </a:endParaRPr>
        </a:p>
      </dgm:t>
    </dgm:pt>
    <dgm:pt modelId="{9BC99688-1242-4FBF-8478-8488927CB51C}" type="parTrans" cxnId="{2FABDC37-FEA7-4A81-9C37-1E494CE779D5}">
      <dgm:prSet/>
      <dgm:spPr/>
      <dgm:t>
        <a:bodyPr/>
        <a:lstStyle/>
        <a:p>
          <a:endParaRPr lang="en-US"/>
        </a:p>
      </dgm:t>
    </dgm:pt>
    <dgm:pt modelId="{8A1EF4BF-1FE0-4CCC-8F1F-B56749C900E4}" type="sibTrans" cxnId="{2FABDC37-FEA7-4A81-9C37-1E494CE779D5}">
      <dgm:prSet/>
      <dgm:spPr/>
      <dgm:t>
        <a:bodyPr/>
        <a:lstStyle/>
        <a:p>
          <a:endParaRPr lang="en-US"/>
        </a:p>
      </dgm:t>
    </dgm:pt>
    <dgm:pt modelId="{4865CF00-3058-4F54-8528-B27C0D3ECF2C}">
      <dgm:prSet custT="1"/>
      <dgm:spPr/>
      <dgm:t>
        <a:bodyPr/>
        <a:lstStyle/>
        <a:p>
          <a:pPr rtl="0"/>
          <a:r>
            <a:rPr lang="en-GB" sz="1400" dirty="0" smtClean="0">
              <a:solidFill>
                <a:schemeClr val="tx1"/>
              </a:solidFill>
            </a:rPr>
            <a:t>Therefore it is vital to study childhood behaviour, as it can stem into adolescence and adulthood, which can have a direct cost on society</a:t>
          </a:r>
        </a:p>
        <a:p>
          <a:pPr rtl="0"/>
          <a:r>
            <a:rPr lang="en-GB" sz="1400" dirty="0" smtClean="0">
              <a:solidFill>
                <a:schemeClr val="tx1"/>
              </a:solidFill>
            </a:rPr>
            <a:t>(Shaw et al, 2000) </a:t>
          </a:r>
          <a:endParaRPr lang="en-GB" sz="1400" dirty="0">
            <a:solidFill>
              <a:schemeClr val="tx1"/>
            </a:solidFill>
          </a:endParaRPr>
        </a:p>
      </dgm:t>
    </dgm:pt>
    <dgm:pt modelId="{0914B951-5F98-47F3-A9EB-030FA2C77FA7}" type="parTrans" cxnId="{8295CD6B-2432-4C68-8F8F-00029BD7836D}">
      <dgm:prSet/>
      <dgm:spPr/>
      <dgm:t>
        <a:bodyPr/>
        <a:lstStyle/>
        <a:p>
          <a:endParaRPr lang="en-US"/>
        </a:p>
      </dgm:t>
    </dgm:pt>
    <dgm:pt modelId="{B05D2452-1E4B-4971-AE46-8046605393A2}" type="sibTrans" cxnId="{8295CD6B-2432-4C68-8F8F-00029BD7836D}">
      <dgm:prSet/>
      <dgm:spPr/>
      <dgm:t>
        <a:bodyPr/>
        <a:lstStyle/>
        <a:p>
          <a:endParaRPr lang="en-US"/>
        </a:p>
      </dgm:t>
    </dgm:pt>
    <dgm:pt modelId="{FB93C0B0-1C9F-4E84-AE9B-965D931E4B8A}">
      <dgm:prSet custT="1"/>
      <dgm:spPr/>
      <dgm:t>
        <a:bodyPr/>
        <a:lstStyle/>
        <a:p>
          <a:r>
            <a:rPr lang="en-GB" sz="1400" dirty="0" smtClean="0">
              <a:solidFill>
                <a:schemeClr val="tx1"/>
              </a:solidFill>
            </a:rPr>
            <a:t>Numerous factors can participate in BD shown by children aged 3-11 years old; thus some of these imperative factors are natural family demographics,</a:t>
          </a:r>
          <a:endParaRPr lang="en-GB" sz="1400" dirty="0">
            <a:solidFill>
              <a:schemeClr val="tx1"/>
            </a:solidFill>
          </a:endParaRPr>
        </a:p>
      </dgm:t>
    </dgm:pt>
    <dgm:pt modelId="{62B8F569-8291-44A0-9C54-BD6AEF4F4B09}" type="parTrans" cxnId="{0894404D-4251-474D-907E-70F6423B5316}">
      <dgm:prSet/>
      <dgm:spPr/>
      <dgm:t>
        <a:bodyPr/>
        <a:lstStyle/>
        <a:p>
          <a:endParaRPr lang="en-US"/>
        </a:p>
      </dgm:t>
    </dgm:pt>
    <dgm:pt modelId="{E80A2BE9-7F08-4477-AFDF-A99F8FD27FA3}" type="sibTrans" cxnId="{0894404D-4251-474D-907E-70F6423B5316}">
      <dgm:prSet/>
      <dgm:spPr/>
      <dgm:t>
        <a:bodyPr/>
        <a:lstStyle/>
        <a:p>
          <a:endParaRPr lang="en-US"/>
        </a:p>
      </dgm:t>
    </dgm:pt>
    <dgm:pt modelId="{1F7E3CE4-17E7-470E-B0CA-913798E5860A}" type="pres">
      <dgm:prSet presAssocID="{426ECA76-DE0D-40B8-806F-D77923C2E975}" presName="Name0" presStyleCnt="0">
        <dgm:presLayoutVars>
          <dgm:dir/>
          <dgm:resizeHandles val="exact"/>
        </dgm:presLayoutVars>
      </dgm:prSet>
      <dgm:spPr/>
      <dgm:t>
        <a:bodyPr/>
        <a:lstStyle/>
        <a:p>
          <a:endParaRPr lang="en-US"/>
        </a:p>
      </dgm:t>
    </dgm:pt>
    <dgm:pt modelId="{34645F6E-86B1-4179-9D60-2D196F337784}" type="pres">
      <dgm:prSet presAssocID="{6DA10050-0891-419B-A4D7-81C5AA3D4346}" presName="node" presStyleLbl="node1" presStyleIdx="0" presStyleCnt="5">
        <dgm:presLayoutVars>
          <dgm:bulletEnabled val="1"/>
        </dgm:presLayoutVars>
      </dgm:prSet>
      <dgm:spPr/>
      <dgm:t>
        <a:bodyPr/>
        <a:lstStyle/>
        <a:p>
          <a:endParaRPr lang="en-US"/>
        </a:p>
      </dgm:t>
    </dgm:pt>
    <dgm:pt modelId="{58706373-329C-42D6-BEA2-1EFD1F87D6BE}" type="pres">
      <dgm:prSet presAssocID="{977B853F-E641-4093-A684-E875B77B10FE}" presName="sibTrans" presStyleLbl="sibTrans2D1" presStyleIdx="0" presStyleCnt="4"/>
      <dgm:spPr/>
      <dgm:t>
        <a:bodyPr/>
        <a:lstStyle/>
        <a:p>
          <a:endParaRPr lang="en-US"/>
        </a:p>
      </dgm:t>
    </dgm:pt>
    <dgm:pt modelId="{622EBB22-BA08-43E9-945F-053B86C3534B}" type="pres">
      <dgm:prSet presAssocID="{977B853F-E641-4093-A684-E875B77B10FE}" presName="connectorText" presStyleLbl="sibTrans2D1" presStyleIdx="0" presStyleCnt="4"/>
      <dgm:spPr/>
      <dgm:t>
        <a:bodyPr/>
        <a:lstStyle/>
        <a:p>
          <a:endParaRPr lang="en-US"/>
        </a:p>
      </dgm:t>
    </dgm:pt>
    <dgm:pt modelId="{99ED19DA-F6C7-45AA-80D0-FDE945E21D34}" type="pres">
      <dgm:prSet presAssocID="{2754352C-04A5-4886-A685-3C1538E8BAE0}" presName="node" presStyleLbl="node1" presStyleIdx="1" presStyleCnt="5">
        <dgm:presLayoutVars>
          <dgm:bulletEnabled val="1"/>
        </dgm:presLayoutVars>
      </dgm:prSet>
      <dgm:spPr/>
      <dgm:t>
        <a:bodyPr/>
        <a:lstStyle/>
        <a:p>
          <a:endParaRPr lang="en-US"/>
        </a:p>
      </dgm:t>
    </dgm:pt>
    <dgm:pt modelId="{DD405BB9-86DB-4B30-857B-A1E351928B1E}" type="pres">
      <dgm:prSet presAssocID="{8A1EF4BF-1FE0-4CCC-8F1F-B56749C900E4}" presName="sibTrans" presStyleLbl="sibTrans2D1" presStyleIdx="1" presStyleCnt="4"/>
      <dgm:spPr/>
      <dgm:t>
        <a:bodyPr/>
        <a:lstStyle/>
        <a:p>
          <a:endParaRPr lang="en-US"/>
        </a:p>
      </dgm:t>
    </dgm:pt>
    <dgm:pt modelId="{F5B3C5CD-DF25-4236-B8A6-06AD7ADAF837}" type="pres">
      <dgm:prSet presAssocID="{8A1EF4BF-1FE0-4CCC-8F1F-B56749C900E4}" presName="connectorText" presStyleLbl="sibTrans2D1" presStyleIdx="1" presStyleCnt="4"/>
      <dgm:spPr/>
      <dgm:t>
        <a:bodyPr/>
        <a:lstStyle/>
        <a:p>
          <a:endParaRPr lang="en-US"/>
        </a:p>
      </dgm:t>
    </dgm:pt>
    <dgm:pt modelId="{C4CF86A9-6A1E-44D1-B9F6-804D5C5A3A91}" type="pres">
      <dgm:prSet presAssocID="{8B59E59E-69A2-457E-8367-A8F01970F520}" presName="node" presStyleLbl="node1" presStyleIdx="2" presStyleCnt="5">
        <dgm:presLayoutVars>
          <dgm:bulletEnabled val="1"/>
        </dgm:presLayoutVars>
      </dgm:prSet>
      <dgm:spPr/>
      <dgm:t>
        <a:bodyPr/>
        <a:lstStyle/>
        <a:p>
          <a:endParaRPr lang="en-US"/>
        </a:p>
      </dgm:t>
    </dgm:pt>
    <dgm:pt modelId="{6F546B1B-4077-4CFF-85E7-5EB94EC9AEA1}" type="pres">
      <dgm:prSet presAssocID="{83E3F691-8CF3-46BE-A3E4-2457A67BEEB6}" presName="sibTrans" presStyleLbl="sibTrans2D1" presStyleIdx="2" presStyleCnt="4"/>
      <dgm:spPr/>
      <dgm:t>
        <a:bodyPr/>
        <a:lstStyle/>
        <a:p>
          <a:endParaRPr lang="en-US"/>
        </a:p>
      </dgm:t>
    </dgm:pt>
    <dgm:pt modelId="{A9F0E5AA-6EB1-44F7-BB9D-E3A5F1176950}" type="pres">
      <dgm:prSet presAssocID="{83E3F691-8CF3-46BE-A3E4-2457A67BEEB6}" presName="connectorText" presStyleLbl="sibTrans2D1" presStyleIdx="2" presStyleCnt="4"/>
      <dgm:spPr/>
      <dgm:t>
        <a:bodyPr/>
        <a:lstStyle/>
        <a:p>
          <a:endParaRPr lang="en-US"/>
        </a:p>
      </dgm:t>
    </dgm:pt>
    <dgm:pt modelId="{A42D6643-8CF2-4342-9772-852F7176600E}" type="pres">
      <dgm:prSet presAssocID="{FB93C0B0-1C9F-4E84-AE9B-965D931E4B8A}" presName="node" presStyleLbl="node1" presStyleIdx="3" presStyleCnt="5">
        <dgm:presLayoutVars>
          <dgm:bulletEnabled val="1"/>
        </dgm:presLayoutVars>
      </dgm:prSet>
      <dgm:spPr/>
      <dgm:t>
        <a:bodyPr/>
        <a:lstStyle/>
        <a:p>
          <a:endParaRPr lang="en-US"/>
        </a:p>
      </dgm:t>
    </dgm:pt>
    <dgm:pt modelId="{8F374893-6D46-4060-84E3-5D8B6AB69C7F}" type="pres">
      <dgm:prSet presAssocID="{E80A2BE9-7F08-4477-AFDF-A99F8FD27FA3}" presName="sibTrans" presStyleLbl="sibTrans2D1" presStyleIdx="3" presStyleCnt="4"/>
      <dgm:spPr/>
      <dgm:t>
        <a:bodyPr/>
        <a:lstStyle/>
        <a:p>
          <a:endParaRPr lang="en-US"/>
        </a:p>
      </dgm:t>
    </dgm:pt>
    <dgm:pt modelId="{A769D017-1373-48CC-A218-35CC5488F79F}" type="pres">
      <dgm:prSet presAssocID="{E80A2BE9-7F08-4477-AFDF-A99F8FD27FA3}" presName="connectorText" presStyleLbl="sibTrans2D1" presStyleIdx="3" presStyleCnt="4"/>
      <dgm:spPr/>
      <dgm:t>
        <a:bodyPr/>
        <a:lstStyle/>
        <a:p>
          <a:endParaRPr lang="en-US"/>
        </a:p>
      </dgm:t>
    </dgm:pt>
    <dgm:pt modelId="{5B3DA00C-8E6F-4819-B0B2-9C7CD3673B2C}" type="pres">
      <dgm:prSet presAssocID="{4865CF00-3058-4F54-8528-B27C0D3ECF2C}" presName="node" presStyleLbl="node1" presStyleIdx="4" presStyleCnt="5">
        <dgm:presLayoutVars>
          <dgm:bulletEnabled val="1"/>
        </dgm:presLayoutVars>
      </dgm:prSet>
      <dgm:spPr/>
      <dgm:t>
        <a:bodyPr/>
        <a:lstStyle/>
        <a:p>
          <a:endParaRPr lang="en-US"/>
        </a:p>
      </dgm:t>
    </dgm:pt>
  </dgm:ptLst>
  <dgm:cxnLst>
    <dgm:cxn modelId="{EA8D27CB-6C85-4A99-9C88-D5DFF9FA7F2E}" type="presOf" srcId="{E80A2BE9-7F08-4477-AFDF-A99F8FD27FA3}" destId="{8F374893-6D46-4060-84E3-5D8B6AB69C7F}" srcOrd="0" destOrd="0" presId="urn:microsoft.com/office/officeart/2005/8/layout/process1"/>
    <dgm:cxn modelId="{2945EEDA-737A-4F1F-963C-8CFEF0335408}" srcId="{426ECA76-DE0D-40B8-806F-D77923C2E975}" destId="{6DA10050-0891-419B-A4D7-81C5AA3D4346}" srcOrd="0" destOrd="0" parTransId="{08937745-654A-40EB-80A3-C02F210C7C48}" sibTransId="{977B853F-E641-4093-A684-E875B77B10FE}"/>
    <dgm:cxn modelId="{C349FD93-5F78-49EB-869B-632E5198D66F}" type="presOf" srcId="{426ECA76-DE0D-40B8-806F-D77923C2E975}" destId="{1F7E3CE4-17E7-470E-B0CA-913798E5860A}" srcOrd="0" destOrd="0" presId="urn:microsoft.com/office/officeart/2005/8/layout/process1"/>
    <dgm:cxn modelId="{2D4FABEE-14B5-45E9-8C4A-E2A65C6387B2}" type="presOf" srcId="{6DA10050-0891-419B-A4D7-81C5AA3D4346}" destId="{34645F6E-86B1-4179-9D60-2D196F337784}" srcOrd="0" destOrd="0" presId="urn:microsoft.com/office/officeart/2005/8/layout/process1"/>
    <dgm:cxn modelId="{F403B0C4-5100-406C-B780-1872A85B8E22}" srcId="{426ECA76-DE0D-40B8-806F-D77923C2E975}" destId="{8B59E59E-69A2-457E-8367-A8F01970F520}" srcOrd="2" destOrd="0" parTransId="{47AE8F92-C94A-4002-AD70-288A4306C47A}" sibTransId="{83E3F691-8CF3-46BE-A3E4-2457A67BEEB6}"/>
    <dgm:cxn modelId="{C764DF83-C6EF-47E9-AD03-F2465DE0D41A}" type="presOf" srcId="{83E3F691-8CF3-46BE-A3E4-2457A67BEEB6}" destId="{A9F0E5AA-6EB1-44F7-BB9D-E3A5F1176950}" srcOrd="1" destOrd="0" presId="urn:microsoft.com/office/officeart/2005/8/layout/process1"/>
    <dgm:cxn modelId="{C41EEC81-020F-4AC4-8790-772B8BC8A761}" type="presOf" srcId="{FB93C0B0-1C9F-4E84-AE9B-965D931E4B8A}" destId="{A42D6643-8CF2-4342-9772-852F7176600E}" srcOrd="0" destOrd="0" presId="urn:microsoft.com/office/officeart/2005/8/layout/process1"/>
    <dgm:cxn modelId="{D00F2EB0-98F4-4FE3-B97E-5785D49C337B}" type="presOf" srcId="{8A1EF4BF-1FE0-4CCC-8F1F-B56749C900E4}" destId="{DD405BB9-86DB-4B30-857B-A1E351928B1E}" srcOrd="0" destOrd="0" presId="urn:microsoft.com/office/officeart/2005/8/layout/process1"/>
    <dgm:cxn modelId="{3DE6D226-BDDA-4880-8372-C1F3BAC9C521}" type="presOf" srcId="{8A1EF4BF-1FE0-4CCC-8F1F-B56749C900E4}" destId="{F5B3C5CD-DF25-4236-B8A6-06AD7ADAF837}" srcOrd="1" destOrd="0" presId="urn:microsoft.com/office/officeart/2005/8/layout/process1"/>
    <dgm:cxn modelId="{2FABDC37-FEA7-4A81-9C37-1E494CE779D5}" srcId="{426ECA76-DE0D-40B8-806F-D77923C2E975}" destId="{2754352C-04A5-4886-A685-3C1538E8BAE0}" srcOrd="1" destOrd="0" parTransId="{9BC99688-1242-4FBF-8478-8488927CB51C}" sibTransId="{8A1EF4BF-1FE0-4CCC-8F1F-B56749C900E4}"/>
    <dgm:cxn modelId="{763A90BC-782F-4CFC-ABC0-8D3BC2BCF7CB}" type="presOf" srcId="{8B59E59E-69A2-457E-8367-A8F01970F520}" destId="{C4CF86A9-6A1E-44D1-B9F6-804D5C5A3A91}" srcOrd="0" destOrd="0" presId="urn:microsoft.com/office/officeart/2005/8/layout/process1"/>
    <dgm:cxn modelId="{6A0F0911-FE50-416C-BC98-8494389FE127}" type="presOf" srcId="{2754352C-04A5-4886-A685-3C1538E8BAE0}" destId="{99ED19DA-F6C7-45AA-80D0-FDE945E21D34}" srcOrd="0" destOrd="0" presId="urn:microsoft.com/office/officeart/2005/8/layout/process1"/>
    <dgm:cxn modelId="{0894404D-4251-474D-907E-70F6423B5316}" srcId="{426ECA76-DE0D-40B8-806F-D77923C2E975}" destId="{FB93C0B0-1C9F-4E84-AE9B-965D931E4B8A}" srcOrd="3" destOrd="0" parTransId="{62B8F569-8291-44A0-9C54-BD6AEF4F4B09}" sibTransId="{E80A2BE9-7F08-4477-AFDF-A99F8FD27FA3}"/>
    <dgm:cxn modelId="{A74A2D11-0D9A-4B22-8A4F-B77A75433794}" type="presOf" srcId="{4865CF00-3058-4F54-8528-B27C0D3ECF2C}" destId="{5B3DA00C-8E6F-4819-B0B2-9C7CD3673B2C}" srcOrd="0" destOrd="0" presId="urn:microsoft.com/office/officeart/2005/8/layout/process1"/>
    <dgm:cxn modelId="{8295CD6B-2432-4C68-8F8F-00029BD7836D}" srcId="{426ECA76-DE0D-40B8-806F-D77923C2E975}" destId="{4865CF00-3058-4F54-8528-B27C0D3ECF2C}" srcOrd="4" destOrd="0" parTransId="{0914B951-5F98-47F3-A9EB-030FA2C77FA7}" sibTransId="{B05D2452-1E4B-4971-AE46-8046605393A2}"/>
    <dgm:cxn modelId="{B3A2FB36-A049-483F-B1A2-A174033A1F32}" type="presOf" srcId="{E80A2BE9-7F08-4477-AFDF-A99F8FD27FA3}" destId="{A769D017-1373-48CC-A218-35CC5488F79F}" srcOrd="1" destOrd="0" presId="urn:microsoft.com/office/officeart/2005/8/layout/process1"/>
    <dgm:cxn modelId="{60C445F0-2459-4D91-902B-3D349D210C94}" type="presOf" srcId="{977B853F-E641-4093-A684-E875B77B10FE}" destId="{58706373-329C-42D6-BEA2-1EFD1F87D6BE}" srcOrd="0" destOrd="0" presId="urn:microsoft.com/office/officeart/2005/8/layout/process1"/>
    <dgm:cxn modelId="{6125E657-44B9-4617-A1BE-98E7D1B504FF}" type="presOf" srcId="{977B853F-E641-4093-A684-E875B77B10FE}" destId="{622EBB22-BA08-43E9-945F-053B86C3534B}" srcOrd="1" destOrd="0" presId="urn:microsoft.com/office/officeart/2005/8/layout/process1"/>
    <dgm:cxn modelId="{3B69F911-D575-4235-942B-06997C887C3B}" type="presOf" srcId="{83E3F691-8CF3-46BE-A3E4-2457A67BEEB6}" destId="{6F546B1B-4077-4CFF-85E7-5EB94EC9AEA1}" srcOrd="0" destOrd="0" presId="urn:microsoft.com/office/officeart/2005/8/layout/process1"/>
    <dgm:cxn modelId="{22D1016A-7B24-4293-B4E6-1CA5E1EA7B13}" type="presParOf" srcId="{1F7E3CE4-17E7-470E-B0CA-913798E5860A}" destId="{34645F6E-86B1-4179-9D60-2D196F337784}" srcOrd="0" destOrd="0" presId="urn:microsoft.com/office/officeart/2005/8/layout/process1"/>
    <dgm:cxn modelId="{C9C1B6C9-25E4-4901-B668-F2730C42242F}" type="presParOf" srcId="{1F7E3CE4-17E7-470E-B0CA-913798E5860A}" destId="{58706373-329C-42D6-BEA2-1EFD1F87D6BE}" srcOrd="1" destOrd="0" presId="urn:microsoft.com/office/officeart/2005/8/layout/process1"/>
    <dgm:cxn modelId="{98CB61DE-F4C3-422F-8FC4-5591AFBF6960}" type="presParOf" srcId="{58706373-329C-42D6-BEA2-1EFD1F87D6BE}" destId="{622EBB22-BA08-43E9-945F-053B86C3534B}" srcOrd="0" destOrd="0" presId="urn:microsoft.com/office/officeart/2005/8/layout/process1"/>
    <dgm:cxn modelId="{0FE612AE-9E4E-4B2F-9490-FA91AEEDE6FE}" type="presParOf" srcId="{1F7E3CE4-17E7-470E-B0CA-913798E5860A}" destId="{99ED19DA-F6C7-45AA-80D0-FDE945E21D34}" srcOrd="2" destOrd="0" presId="urn:microsoft.com/office/officeart/2005/8/layout/process1"/>
    <dgm:cxn modelId="{7F949C3D-F849-4D05-BB5D-8462BB29B982}" type="presParOf" srcId="{1F7E3CE4-17E7-470E-B0CA-913798E5860A}" destId="{DD405BB9-86DB-4B30-857B-A1E351928B1E}" srcOrd="3" destOrd="0" presId="urn:microsoft.com/office/officeart/2005/8/layout/process1"/>
    <dgm:cxn modelId="{BC26C475-CAC4-4083-8277-DB39B29D58BB}" type="presParOf" srcId="{DD405BB9-86DB-4B30-857B-A1E351928B1E}" destId="{F5B3C5CD-DF25-4236-B8A6-06AD7ADAF837}" srcOrd="0" destOrd="0" presId="urn:microsoft.com/office/officeart/2005/8/layout/process1"/>
    <dgm:cxn modelId="{556B7D9C-8A4D-464F-840C-DEB3B2F9A54E}" type="presParOf" srcId="{1F7E3CE4-17E7-470E-B0CA-913798E5860A}" destId="{C4CF86A9-6A1E-44D1-B9F6-804D5C5A3A91}" srcOrd="4" destOrd="0" presId="urn:microsoft.com/office/officeart/2005/8/layout/process1"/>
    <dgm:cxn modelId="{CDC2F6CF-D43F-4338-A8CC-347E779C6AB0}" type="presParOf" srcId="{1F7E3CE4-17E7-470E-B0CA-913798E5860A}" destId="{6F546B1B-4077-4CFF-85E7-5EB94EC9AEA1}" srcOrd="5" destOrd="0" presId="urn:microsoft.com/office/officeart/2005/8/layout/process1"/>
    <dgm:cxn modelId="{5C643931-5FC5-422C-9C6A-A515D141BA85}" type="presParOf" srcId="{6F546B1B-4077-4CFF-85E7-5EB94EC9AEA1}" destId="{A9F0E5AA-6EB1-44F7-BB9D-E3A5F1176950}" srcOrd="0" destOrd="0" presId="urn:microsoft.com/office/officeart/2005/8/layout/process1"/>
    <dgm:cxn modelId="{18DF13A7-DD52-42F2-AAF9-7ABAD837949A}" type="presParOf" srcId="{1F7E3CE4-17E7-470E-B0CA-913798E5860A}" destId="{A42D6643-8CF2-4342-9772-852F7176600E}" srcOrd="6" destOrd="0" presId="urn:microsoft.com/office/officeart/2005/8/layout/process1"/>
    <dgm:cxn modelId="{3FA8875B-2F59-4B67-879B-A796421066F5}" type="presParOf" srcId="{1F7E3CE4-17E7-470E-B0CA-913798E5860A}" destId="{8F374893-6D46-4060-84E3-5D8B6AB69C7F}" srcOrd="7" destOrd="0" presId="urn:microsoft.com/office/officeart/2005/8/layout/process1"/>
    <dgm:cxn modelId="{67BEA3AF-D4C0-4721-A5B7-2479145670EE}" type="presParOf" srcId="{8F374893-6D46-4060-84E3-5D8B6AB69C7F}" destId="{A769D017-1373-48CC-A218-35CC5488F79F}" srcOrd="0" destOrd="0" presId="urn:microsoft.com/office/officeart/2005/8/layout/process1"/>
    <dgm:cxn modelId="{0A981FE9-1D83-4E6E-A36E-3ADFCEBDD994}" type="presParOf" srcId="{1F7E3CE4-17E7-470E-B0CA-913798E5860A}" destId="{5B3DA00C-8E6F-4819-B0B2-9C7CD3673B2C}" srcOrd="8"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58BB98C-D25C-4385-A9B1-C6164F1FF5C9}" type="doc">
      <dgm:prSet loTypeId="urn:microsoft.com/office/officeart/2005/8/layout/process4" loCatId="list" qsTypeId="urn:microsoft.com/office/officeart/2005/8/quickstyle/3d3" qsCatId="3D" csTypeId="urn:microsoft.com/office/officeart/2005/8/colors/colorful1" csCatId="colorful" phldr="1"/>
      <dgm:spPr/>
      <dgm:t>
        <a:bodyPr/>
        <a:lstStyle/>
        <a:p>
          <a:endParaRPr lang="en-US"/>
        </a:p>
      </dgm:t>
    </dgm:pt>
    <dgm:pt modelId="{34BDBCB8-558D-4A8D-BCB1-C8CFAB373B79}">
      <dgm:prSet custT="1"/>
      <dgm:spPr/>
      <dgm:t>
        <a:bodyPr/>
        <a:lstStyle/>
        <a:p>
          <a:pPr algn="l" rtl="0"/>
          <a:r>
            <a:rPr lang="en-GB" sz="1300" b="1" dirty="0" smtClean="0">
              <a:solidFill>
                <a:schemeClr val="tx1"/>
              </a:solidFill>
              <a:latin typeface="Times New Roman" panose="02020603050405020304" pitchFamily="18" charset="0"/>
              <a:cs typeface="Times New Roman" panose="02020603050405020304" pitchFamily="18" charset="0"/>
            </a:rPr>
            <a:t>Hypothesis 1. </a:t>
          </a:r>
          <a:r>
            <a:rPr lang="en-GB" sz="1300" dirty="0" smtClean="0">
              <a:solidFill>
                <a:schemeClr val="tx1"/>
              </a:solidFill>
              <a:latin typeface="Times New Roman" panose="02020603050405020304" pitchFamily="18" charset="0"/>
              <a:cs typeface="Times New Roman" panose="02020603050405020304" pitchFamily="18" charset="0"/>
            </a:rPr>
            <a:t>The ANOVA revealed a significant main effect for gestation, it demonstrated that preterm scored higher on the BD scale than full-term gestation.</a:t>
          </a:r>
          <a:r>
            <a:rPr lang="en-GB" sz="1300" dirty="0" smtClean="0">
              <a:solidFill>
                <a:schemeClr val="tx1"/>
              </a:solidFill>
              <a:latin typeface="Times New Roman" panose="02020603050405020304" pitchFamily="18" charset="0"/>
              <a:ea typeface="Times New Roman" panose="02020603050405020304" pitchFamily="18" charset="0"/>
            </a:rPr>
            <a:t> </a:t>
          </a:r>
        </a:p>
        <a:p>
          <a:pPr algn="l" rtl="0"/>
          <a:r>
            <a:rPr lang="en-GB" sz="1300" dirty="0" smtClean="0">
              <a:solidFill>
                <a:schemeClr val="tx1"/>
              </a:solidFill>
              <a:latin typeface="Times New Roman" panose="02020603050405020304" pitchFamily="18" charset="0"/>
              <a:ea typeface="Times New Roman" panose="02020603050405020304" pitchFamily="18" charset="0"/>
            </a:rPr>
            <a:t>It partially supported </a:t>
          </a:r>
          <a:r>
            <a:rPr lang="en-GB" sz="1300" dirty="0" err="1" smtClean="0">
              <a:solidFill>
                <a:schemeClr val="tx1"/>
              </a:solidFill>
              <a:latin typeface="Times New Roman" panose="02020603050405020304" pitchFamily="18" charset="0"/>
              <a:ea typeface="Times New Roman" panose="02020603050405020304" pitchFamily="18" charset="0"/>
            </a:rPr>
            <a:t>Foulder</a:t>
          </a:r>
          <a:r>
            <a:rPr lang="en-GB" sz="1300" dirty="0" smtClean="0">
              <a:solidFill>
                <a:schemeClr val="tx1"/>
              </a:solidFill>
              <a:latin typeface="Times New Roman" panose="02020603050405020304" pitchFamily="18" charset="0"/>
              <a:ea typeface="Times New Roman" panose="02020603050405020304" pitchFamily="18" charset="0"/>
            </a:rPr>
            <a:t>-Hughes &amp; Cooke’s (2003) and Johnson’s (2007) research.</a:t>
          </a:r>
          <a:endParaRPr lang="en-GB" sz="1300" dirty="0">
            <a:solidFill>
              <a:schemeClr val="tx1"/>
            </a:solidFill>
            <a:latin typeface="Times New Roman" panose="02020603050405020304" pitchFamily="18" charset="0"/>
            <a:cs typeface="Times New Roman" panose="02020603050405020304" pitchFamily="18" charset="0"/>
          </a:endParaRPr>
        </a:p>
      </dgm:t>
    </dgm:pt>
    <dgm:pt modelId="{23A707A7-1635-436D-9EB9-3BC899A185A7}" type="parTrans" cxnId="{A7830AFD-A8AE-491C-BC04-3F6C818779D2}">
      <dgm:prSet/>
      <dgm:spPr/>
      <dgm:t>
        <a:bodyPr/>
        <a:lstStyle/>
        <a:p>
          <a:endParaRPr lang="en-US"/>
        </a:p>
      </dgm:t>
    </dgm:pt>
    <dgm:pt modelId="{973E9B36-7B68-403D-B9B3-D627D801DD31}" type="sibTrans" cxnId="{A7830AFD-A8AE-491C-BC04-3F6C818779D2}">
      <dgm:prSet/>
      <dgm:spPr/>
      <dgm:t>
        <a:bodyPr/>
        <a:lstStyle/>
        <a:p>
          <a:endParaRPr lang="en-US"/>
        </a:p>
      </dgm:t>
    </dgm:pt>
    <dgm:pt modelId="{1839AE72-57C5-4E92-B880-362BAFDC57B6}">
      <dgm:prSet custT="1"/>
      <dgm:spPr/>
      <dgm:t>
        <a:bodyPr/>
        <a:lstStyle/>
        <a:p>
          <a:pPr algn="l" rtl="0"/>
          <a:r>
            <a:rPr lang="en-GB" sz="1300" b="1" dirty="0" smtClean="0">
              <a:solidFill>
                <a:schemeClr val="tx1"/>
              </a:solidFill>
              <a:latin typeface="Times New Roman" panose="02020603050405020304" pitchFamily="18" charset="0"/>
              <a:cs typeface="Times New Roman" panose="02020603050405020304" pitchFamily="18" charset="0"/>
            </a:rPr>
            <a:t>Hypothesis 5</a:t>
          </a:r>
          <a:r>
            <a:rPr lang="en-GB" sz="1300" dirty="0" smtClean="0">
              <a:solidFill>
                <a:schemeClr val="tx1"/>
              </a:solidFill>
              <a:latin typeface="Times New Roman" panose="02020603050405020304" pitchFamily="18" charset="0"/>
              <a:cs typeface="Times New Roman" panose="02020603050405020304" pitchFamily="18" charset="0"/>
            </a:rPr>
            <a:t>. There was a significant interaction between gestation and gender, with preterm males displaying more BD than the females.</a:t>
          </a:r>
          <a:r>
            <a:rPr lang="en-GB" sz="1300" dirty="0" smtClean="0">
              <a:solidFill>
                <a:schemeClr val="tx1"/>
              </a:solidFill>
              <a:latin typeface="Times New Roman" panose="02020603050405020304" pitchFamily="18" charset="0"/>
              <a:ea typeface="Times New Roman" panose="02020603050405020304" pitchFamily="18" charset="0"/>
            </a:rPr>
            <a:t> </a:t>
          </a:r>
        </a:p>
        <a:p>
          <a:pPr algn="l" rtl="0"/>
          <a:r>
            <a:rPr lang="en-GB" sz="1300" dirty="0" smtClean="0">
              <a:solidFill>
                <a:schemeClr val="tx1"/>
              </a:solidFill>
              <a:latin typeface="Times New Roman" panose="02020603050405020304" pitchFamily="18" charset="0"/>
              <a:ea typeface="Times New Roman" panose="02020603050405020304" pitchFamily="18" charset="0"/>
            </a:rPr>
            <a:t>This was supportive of Samara &amp; Colleagues (2008) investigation.</a:t>
          </a:r>
          <a:endParaRPr lang="en-GB" sz="1300" dirty="0">
            <a:solidFill>
              <a:schemeClr val="tx1"/>
            </a:solidFill>
            <a:latin typeface="Times New Roman" panose="02020603050405020304" pitchFamily="18" charset="0"/>
            <a:cs typeface="Times New Roman" panose="02020603050405020304" pitchFamily="18" charset="0"/>
          </a:endParaRPr>
        </a:p>
      </dgm:t>
    </dgm:pt>
    <dgm:pt modelId="{358B85B9-1A40-4819-BCCA-DAD619D34052}" type="parTrans" cxnId="{7E74FCF4-26F3-455F-A9EE-9CC6710F64D1}">
      <dgm:prSet/>
      <dgm:spPr/>
      <dgm:t>
        <a:bodyPr/>
        <a:lstStyle/>
        <a:p>
          <a:endParaRPr lang="en-US"/>
        </a:p>
      </dgm:t>
    </dgm:pt>
    <dgm:pt modelId="{F552100D-85D7-444E-934B-692641AB2BCE}" type="sibTrans" cxnId="{7E74FCF4-26F3-455F-A9EE-9CC6710F64D1}">
      <dgm:prSet/>
      <dgm:spPr/>
      <dgm:t>
        <a:bodyPr/>
        <a:lstStyle/>
        <a:p>
          <a:endParaRPr lang="en-US"/>
        </a:p>
      </dgm:t>
    </dgm:pt>
    <dgm:pt modelId="{27830ADC-E86B-4E93-B1BD-D488E6A4BCEA}">
      <dgm:prSet custT="1"/>
      <dgm:spPr/>
      <dgm:t>
        <a:bodyPr/>
        <a:lstStyle/>
        <a:p>
          <a:pPr algn="l" rtl="0"/>
          <a:r>
            <a:rPr lang="en-GB" sz="1300" b="1" dirty="0" smtClean="0">
              <a:solidFill>
                <a:schemeClr val="tx1"/>
              </a:solidFill>
              <a:latin typeface="Times New Roman" panose="02020603050405020304" pitchFamily="18" charset="0"/>
              <a:cs typeface="Times New Roman" panose="02020603050405020304" pitchFamily="18" charset="0"/>
            </a:rPr>
            <a:t>Hypothesis 8</a:t>
          </a:r>
          <a:r>
            <a:rPr lang="en-GB" sz="1300" dirty="0" smtClean="0">
              <a:solidFill>
                <a:schemeClr val="tx1"/>
              </a:solidFill>
              <a:latin typeface="Times New Roman" panose="02020603050405020304" pitchFamily="18" charset="0"/>
              <a:cs typeface="Times New Roman" panose="02020603050405020304" pitchFamily="18" charset="0"/>
            </a:rPr>
            <a:t>. There was no significant interaction between gestation, gender and PMS,</a:t>
          </a:r>
          <a:r>
            <a:rPr lang="en-GB" sz="1300" i="1" dirty="0" smtClean="0">
              <a:solidFill>
                <a:schemeClr val="tx1"/>
              </a:solidFill>
              <a:latin typeface="Times New Roman" panose="02020603050405020304" pitchFamily="18" charset="0"/>
              <a:cs typeface="Times New Roman" panose="02020603050405020304" pitchFamily="18" charset="0"/>
            </a:rPr>
            <a:t> </a:t>
          </a:r>
          <a:r>
            <a:rPr lang="en-GB" sz="1300" dirty="0" smtClean="0">
              <a:solidFill>
                <a:schemeClr val="tx1"/>
              </a:solidFill>
              <a:latin typeface="Times New Roman" panose="02020603050405020304" pitchFamily="18" charset="0"/>
              <a:cs typeface="Times New Roman" panose="02020603050405020304" pitchFamily="18" charset="0"/>
            </a:rPr>
            <a:t>this indicated that the interaction between groups did not yield a significant                   difference in BD scores.</a:t>
          </a:r>
          <a:r>
            <a:rPr lang="en-GB" sz="1300" dirty="0" smtClean="0">
              <a:solidFill>
                <a:schemeClr val="tx1"/>
              </a:solidFill>
              <a:latin typeface="Times New Roman" panose="02020603050405020304" pitchFamily="18" charset="0"/>
              <a:ea typeface="Calibri" panose="020F0502020204030204" pitchFamily="34" charset="0"/>
            </a:rPr>
            <a:t> Not supporting Snyder et </a:t>
          </a:r>
          <a:r>
            <a:rPr lang="en-GB" sz="1300" dirty="0" err="1" smtClean="0">
              <a:solidFill>
                <a:schemeClr val="tx1"/>
              </a:solidFill>
              <a:latin typeface="Times New Roman" panose="02020603050405020304" pitchFamily="18" charset="0"/>
              <a:ea typeface="Calibri" panose="020F0502020204030204" pitchFamily="34" charset="0"/>
            </a:rPr>
            <a:t>al’s</a:t>
          </a:r>
          <a:r>
            <a:rPr lang="en-GB" sz="1300" dirty="0" smtClean="0">
              <a:solidFill>
                <a:schemeClr val="tx1"/>
              </a:solidFill>
              <a:latin typeface="Times New Roman" panose="02020603050405020304" pitchFamily="18" charset="0"/>
              <a:ea typeface="Calibri" panose="020F0502020204030204" pitchFamily="34" charset="0"/>
            </a:rPr>
            <a:t> (2005) study. </a:t>
          </a:r>
          <a:r>
            <a:rPr lang="en-GB" sz="1300" b="1" dirty="0" smtClean="0">
              <a:solidFill>
                <a:schemeClr val="tx1"/>
              </a:solidFill>
              <a:latin typeface="Times New Roman" panose="02020603050405020304" pitchFamily="18" charset="0"/>
              <a:ea typeface="Calibri" panose="020F0502020204030204" pitchFamily="34" charset="0"/>
            </a:rPr>
            <a:t>However, it did have the highest interaction overall- but was too similar to the other PMS.</a:t>
          </a:r>
          <a:endParaRPr lang="en-GB" sz="1300" b="1" dirty="0">
            <a:solidFill>
              <a:schemeClr val="tx1"/>
            </a:solidFill>
            <a:latin typeface="Times New Roman" panose="02020603050405020304" pitchFamily="18" charset="0"/>
            <a:cs typeface="Times New Roman" panose="02020603050405020304" pitchFamily="18" charset="0"/>
          </a:endParaRPr>
        </a:p>
      </dgm:t>
    </dgm:pt>
    <dgm:pt modelId="{0A3A02E2-0C9A-4B89-AA5A-437FF91EEBCA}" type="parTrans" cxnId="{05133D5E-23DF-490A-8064-EC6846D7BEC4}">
      <dgm:prSet/>
      <dgm:spPr/>
      <dgm:t>
        <a:bodyPr/>
        <a:lstStyle/>
        <a:p>
          <a:endParaRPr lang="en-US"/>
        </a:p>
      </dgm:t>
    </dgm:pt>
    <dgm:pt modelId="{545641D7-730E-4675-9B9B-EA16FB697B74}" type="sibTrans" cxnId="{05133D5E-23DF-490A-8064-EC6846D7BEC4}">
      <dgm:prSet/>
      <dgm:spPr/>
      <dgm:t>
        <a:bodyPr/>
        <a:lstStyle/>
        <a:p>
          <a:endParaRPr lang="en-US"/>
        </a:p>
      </dgm:t>
    </dgm:pt>
    <dgm:pt modelId="{F7678F6F-7B1B-433D-9255-48BC8E98C6C9}">
      <dgm:prSet custT="1"/>
      <dgm:spPr/>
      <dgm:t>
        <a:bodyPr/>
        <a:lstStyle/>
        <a:p>
          <a:pPr algn="l" rtl="0"/>
          <a:r>
            <a:rPr lang="en-GB" sz="1300" b="1" dirty="0" smtClean="0">
              <a:solidFill>
                <a:schemeClr val="tx1"/>
              </a:solidFill>
              <a:latin typeface="Times New Roman" panose="02020603050405020304" pitchFamily="18" charset="0"/>
              <a:cs typeface="Times New Roman" panose="02020603050405020304" pitchFamily="18" charset="0"/>
            </a:rPr>
            <a:t>Hypothesis 10</a:t>
          </a:r>
          <a:r>
            <a:rPr lang="en-GB" sz="1300" dirty="0" smtClean="0">
              <a:solidFill>
                <a:schemeClr val="tx1"/>
              </a:solidFill>
              <a:latin typeface="Times New Roman" panose="02020603050405020304" pitchFamily="18" charset="0"/>
              <a:cs typeface="Times New Roman" panose="02020603050405020304" pitchFamily="18" charset="0"/>
            </a:rPr>
            <a:t>. The 4-way interaction mean scores indicated that preterm, males from single-parent families with 0 siblings had the highest overall BD score. </a:t>
          </a:r>
        </a:p>
        <a:p>
          <a:pPr algn="ctr" rtl="0"/>
          <a:r>
            <a:rPr lang="en-GB" sz="1300" dirty="0" smtClean="0">
              <a:solidFill>
                <a:schemeClr val="tx1"/>
              </a:solidFill>
              <a:latin typeface="Times New Roman" panose="02020603050405020304" pitchFamily="18" charset="0"/>
              <a:cs typeface="Times New Roman" panose="02020603050405020304" pitchFamily="18" charset="0"/>
            </a:rPr>
            <a:t>However, there was no significant interaction between gestation, gender, PMS and SS, this indicated that the difference between preterm, males, single and SS did not yield a significant BD score in comparison to the other groups. </a:t>
          </a:r>
          <a:r>
            <a:rPr lang="en-GB" sz="1300" b="1" dirty="0" smtClean="0">
              <a:solidFill>
                <a:schemeClr val="tx1"/>
              </a:solidFill>
              <a:latin typeface="Times New Roman" panose="02020603050405020304" pitchFamily="18" charset="0"/>
              <a:ea typeface="Calibri" panose="020F0502020204030204" pitchFamily="34" charset="0"/>
            </a:rPr>
            <a:t>Nevertheless, there were no previous studies that considered all of these variables.</a:t>
          </a:r>
          <a:endParaRPr lang="en-GB" sz="1300" b="1" dirty="0">
            <a:solidFill>
              <a:schemeClr val="tx1"/>
            </a:solidFill>
            <a:latin typeface="Times New Roman" panose="02020603050405020304" pitchFamily="18" charset="0"/>
            <a:cs typeface="Times New Roman" panose="02020603050405020304" pitchFamily="18" charset="0"/>
          </a:endParaRPr>
        </a:p>
      </dgm:t>
    </dgm:pt>
    <dgm:pt modelId="{50B664F6-0460-424C-9BC2-3765C309572B}" type="parTrans" cxnId="{0543BC42-CC94-4598-8A76-644864484A7B}">
      <dgm:prSet/>
      <dgm:spPr/>
      <dgm:t>
        <a:bodyPr/>
        <a:lstStyle/>
        <a:p>
          <a:endParaRPr lang="en-US"/>
        </a:p>
      </dgm:t>
    </dgm:pt>
    <dgm:pt modelId="{041D4AC1-E664-45DB-80F6-679E9DDBEF94}" type="sibTrans" cxnId="{0543BC42-CC94-4598-8A76-644864484A7B}">
      <dgm:prSet/>
      <dgm:spPr/>
      <dgm:t>
        <a:bodyPr/>
        <a:lstStyle/>
        <a:p>
          <a:endParaRPr lang="en-US"/>
        </a:p>
      </dgm:t>
    </dgm:pt>
    <dgm:pt modelId="{463C6640-B6B4-436B-937B-27886A7B88EA}" type="pres">
      <dgm:prSet presAssocID="{D58BB98C-D25C-4385-A9B1-C6164F1FF5C9}" presName="Name0" presStyleCnt="0">
        <dgm:presLayoutVars>
          <dgm:dir/>
          <dgm:animLvl val="lvl"/>
          <dgm:resizeHandles val="exact"/>
        </dgm:presLayoutVars>
      </dgm:prSet>
      <dgm:spPr/>
      <dgm:t>
        <a:bodyPr/>
        <a:lstStyle/>
        <a:p>
          <a:endParaRPr lang="en-US"/>
        </a:p>
      </dgm:t>
    </dgm:pt>
    <dgm:pt modelId="{812D581D-230D-4D21-B65B-D3A357F82508}" type="pres">
      <dgm:prSet presAssocID="{F7678F6F-7B1B-433D-9255-48BC8E98C6C9}" presName="boxAndChildren" presStyleCnt="0"/>
      <dgm:spPr/>
      <dgm:t>
        <a:bodyPr/>
        <a:lstStyle/>
        <a:p>
          <a:endParaRPr lang="en-US"/>
        </a:p>
      </dgm:t>
    </dgm:pt>
    <dgm:pt modelId="{BBF2119E-76C5-46DF-8A23-FEB570F0EB4E}" type="pres">
      <dgm:prSet presAssocID="{F7678F6F-7B1B-433D-9255-48BC8E98C6C9}" presName="parentTextBox" presStyleLbl="node1" presStyleIdx="0" presStyleCnt="4" custScaleY="164510"/>
      <dgm:spPr/>
      <dgm:t>
        <a:bodyPr/>
        <a:lstStyle/>
        <a:p>
          <a:endParaRPr lang="en-US"/>
        </a:p>
      </dgm:t>
    </dgm:pt>
    <dgm:pt modelId="{90B04C20-3128-40F8-8F97-4A212AF592ED}" type="pres">
      <dgm:prSet presAssocID="{545641D7-730E-4675-9B9B-EA16FB697B74}" presName="sp" presStyleCnt="0"/>
      <dgm:spPr/>
      <dgm:t>
        <a:bodyPr/>
        <a:lstStyle/>
        <a:p>
          <a:endParaRPr lang="en-US"/>
        </a:p>
      </dgm:t>
    </dgm:pt>
    <dgm:pt modelId="{3B8F4C4D-1047-4F7C-8AFF-27B9F798FAAE}" type="pres">
      <dgm:prSet presAssocID="{27830ADC-E86B-4E93-B1BD-D488E6A4BCEA}" presName="arrowAndChildren" presStyleCnt="0"/>
      <dgm:spPr/>
      <dgm:t>
        <a:bodyPr/>
        <a:lstStyle/>
        <a:p>
          <a:endParaRPr lang="en-US"/>
        </a:p>
      </dgm:t>
    </dgm:pt>
    <dgm:pt modelId="{DFE5CEBD-0127-4242-BCDD-89C1DDCA54C7}" type="pres">
      <dgm:prSet presAssocID="{27830ADC-E86B-4E93-B1BD-D488E6A4BCEA}" presName="parentTextArrow" presStyleLbl="node1" presStyleIdx="1" presStyleCnt="4"/>
      <dgm:spPr/>
      <dgm:t>
        <a:bodyPr/>
        <a:lstStyle/>
        <a:p>
          <a:endParaRPr lang="en-US"/>
        </a:p>
      </dgm:t>
    </dgm:pt>
    <dgm:pt modelId="{647202E1-D6ED-4475-9C5D-3AED5D984B5C}" type="pres">
      <dgm:prSet presAssocID="{F552100D-85D7-444E-934B-692641AB2BCE}" presName="sp" presStyleCnt="0"/>
      <dgm:spPr/>
      <dgm:t>
        <a:bodyPr/>
        <a:lstStyle/>
        <a:p>
          <a:endParaRPr lang="en-US"/>
        </a:p>
      </dgm:t>
    </dgm:pt>
    <dgm:pt modelId="{CB9697DB-01C7-4CD6-A8F4-C2EE6D46F666}" type="pres">
      <dgm:prSet presAssocID="{1839AE72-57C5-4E92-B880-362BAFDC57B6}" presName="arrowAndChildren" presStyleCnt="0"/>
      <dgm:spPr/>
      <dgm:t>
        <a:bodyPr/>
        <a:lstStyle/>
        <a:p>
          <a:endParaRPr lang="en-US"/>
        </a:p>
      </dgm:t>
    </dgm:pt>
    <dgm:pt modelId="{9D8386F1-C9D2-4CF2-ABBF-3B4E929B20B8}" type="pres">
      <dgm:prSet presAssocID="{1839AE72-57C5-4E92-B880-362BAFDC57B6}" presName="parentTextArrow" presStyleLbl="node1" presStyleIdx="2" presStyleCnt="4"/>
      <dgm:spPr/>
      <dgm:t>
        <a:bodyPr/>
        <a:lstStyle/>
        <a:p>
          <a:endParaRPr lang="en-US"/>
        </a:p>
      </dgm:t>
    </dgm:pt>
    <dgm:pt modelId="{72216FD8-88A1-4E7B-A99E-1A259333263D}" type="pres">
      <dgm:prSet presAssocID="{973E9B36-7B68-403D-B9B3-D627D801DD31}" presName="sp" presStyleCnt="0"/>
      <dgm:spPr/>
      <dgm:t>
        <a:bodyPr/>
        <a:lstStyle/>
        <a:p>
          <a:endParaRPr lang="en-US"/>
        </a:p>
      </dgm:t>
    </dgm:pt>
    <dgm:pt modelId="{E277F542-CB91-4C6E-9C2C-7E653665A4AA}" type="pres">
      <dgm:prSet presAssocID="{34BDBCB8-558D-4A8D-BCB1-C8CFAB373B79}" presName="arrowAndChildren" presStyleCnt="0"/>
      <dgm:spPr/>
      <dgm:t>
        <a:bodyPr/>
        <a:lstStyle/>
        <a:p>
          <a:endParaRPr lang="en-US"/>
        </a:p>
      </dgm:t>
    </dgm:pt>
    <dgm:pt modelId="{E9AB04DB-F972-4230-ADE8-11F472ED2484}" type="pres">
      <dgm:prSet presAssocID="{34BDBCB8-558D-4A8D-BCB1-C8CFAB373B79}" presName="parentTextArrow" presStyleLbl="node1" presStyleIdx="3" presStyleCnt="4" custLinFactNeighborY="955"/>
      <dgm:spPr/>
      <dgm:t>
        <a:bodyPr/>
        <a:lstStyle/>
        <a:p>
          <a:endParaRPr lang="en-US"/>
        </a:p>
      </dgm:t>
    </dgm:pt>
  </dgm:ptLst>
  <dgm:cxnLst>
    <dgm:cxn modelId="{0543BC42-CC94-4598-8A76-644864484A7B}" srcId="{D58BB98C-D25C-4385-A9B1-C6164F1FF5C9}" destId="{F7678F6F-7B1B-433D-9255-48BC8E98C6C9}" srcOrd="3" destOrd="0" parTransId="{50B664F6-0460-424C-9BC2-3765C309572B}" sibTransId="{041D4AC1-E664-45DB-80F6-679E9DDBEF94}"/>
    <dgm:cxn modelId="{A7830AFD-A8AE-491C-BC04-3F6C818779D2}" srcId="{D58BB98C-D25C-4385-A9B1-C6164F1FF5C9}" destId="{34BDBCB8-558D-4A8D-BCB1-C8CFAB373B79}" srcOrd="0" destOrd="0" parTransId="{23A707A7-1635-436D-9EB9-3BC899A185A7}" sibTransId="{973E9B36-7B68-403D-B9B3-D627D801DD31}"/>
    <dgm:cxn modelId="{298C02F8-1213-46E9-88A3-F3FEF1E8A327}" type="presOf" srcId="{1839AE72-57C5-4E92-B880-362BAFDC57B6}" destId="{9D8386F1-C9D2-4CF2-ABBF-3B4E929B20B8}" srcOrd="0" destOrd="0" presId="urn:microsoft.com/office/officeart/2005/8/layout/process4"/>
    <dgm:cxn modelId="{23F3FE2A-B0E7-4567-AEAD-46E66BD96405}" type="presOf" srcId="{27830ADC-E86B-4E93-B1BD-D488E6A4BCEA}" destId="{DFE5CEBD-0127-4242-BCDD-89C1DDCA54C7}" srcOrd="0" destOrd="0" presId="urn:microsoft.com/office/officeart/2005/8/layout/process4"/>
    <dgm:cxn modelId="{70F92A70-4816-4D18-8114-07CCE4C0FC6C}" type="presOf" srcId="{F7678F6F-7B1B-433D-9255-48BC8E98C6C9}" destId="{BBF2119E-76C5-46DF-8A23-FEB570F0EB4E}" srcOrd="0" destOrd="0" presId="urn:microsoft.com/office/officeart/2005/8/layout/process4"/>
    <dgm:cxn modelId="{05133D5E-23DF-490A-8064-EC6846D7BEC4}" srcId="{D58BB98C-D25C-4385-A9B1-C6164F1FF5C9}" destId="{27830ADC-E86B-4E93-B1BD-D488E6A4BCEA}" srcOrd="2" destOrd="0" parTransId="{0A3A02E2-0C9A-4B89-AA5A-437FF91EEBCA}" sibTransId="{545641D7-730E-4675-9B9B-EA16FB697B74}"/>
    <dgm:cxn modelId="{8FBC0BC8-731B-4F70-8E4B-01B6520D097F}" type="presOf" srcId="{34BDBCB8-558D-4A8D-BCB1-C8CFAB373B79}" destId="{E9AB04DB-F972-4230-ADE8-11F472ED2484}" srcOrd="0" destOrd="0" presId="urn:microsoft.com/office/officeart/2005/8/layout/process4"/>
    <dgm:cxn modelId="{7E74FCF4-26F3-455F-A9EE-9CC6710F64D1}" srcId="{D58BB98C-D25C-4385-A9B1-C6164F1FF5C9}" destId="{1839AE72-57C5-4E92-B880-362BAFDC57B6}" srcOrd="1" destOrd="0" parTransId="{358B85B9-1A40-4819-BCCA-DAD619D34052}" sibTransId="{F552100D-85D7-444E-934B-692641AB2BCE}"/>
    <dgm:cxn modelId="{487AEDCA-B8D3-4C5B-BA4A-0B3401C41415}" type="presOf" srcId="{D58BB98C-D25C-4385-A9B1-C6164F1FF5C9}" destId="{463C6640-B6B4-436B-937B-27886A7B88EA}" srcOrd="0" destOrd="0" presId="urn:microsoft.com/office/officeart/2005/8/layout/process4"/>
    <dgm:cxn modelId="{0850BDF5-44F6-4299-AE4D-4EA4CCE17055}" type="presParOf" srcId="{463C6640-B6B4-436B-937B-27886A7B88EA}" destId="{812D581D-230D-4D21-B65B-D3A357F82508}" srcOrd="0" destOrd="0" presId="urn:microsoft.com/office/officeart/2005/8/layout/process4"/>
    <dgm:cxn modelId="{5976A935-EE62-4ACC-B405-903D0C8FB129}" type="presParOf" srcId="{812D581D-230D-4D21-B65B-D3A357F82508}" destId="{BBF2119E-76C5-46DF-8A23-FEB570F0EB4E}" srcOrd="0" destOrd="0" presId="urn:microsoft.com/office/officeart/2005/8/layout/process4"/>
    <dgm:cxn modelId="{AD9A2530-225C-461C-A9FC-EE3F0DFA6426}" type="presParOf" srcId="{463C6640-B6B4-436B-937B-27886A7B88EA}" destId="{90B04C20-3128-40F8-8F97-4A212AF592ED}" srcOrd="1" destOrd="0" presId="urn:microsoft.com/office/officeart/2005/8/layout/process4"/>
    <dgm:cxn modelId="{75E70F10-530B-419A-B8CA-5D183AD1D346}" type="presParOf" srcId="{463C6640-B6B4-436B-937B-27886A7B88EA}" destId="{3B8F4C4D-1047-4F7C-8AFF-27B9F798FAAE}" srcOrd="2" destOrd="0" presId="urn:microsoft.com/office/officeart/2005/8/layout/process4"/>
    <dgm:cxn modelId="{B911AC1D-A0F8-4011-8955-231EA40ED7C1}" type="presParOf" srcId="{3B8F4C4D-1047-4F7C-8AFF-27B9F798FAAE}" destId="{DFE5CEBD-0127-4242-BCDD-89C1DDCA54C7}" srcOrd="0" destOrd="0" presId="urn:microsoft.com/office/officeart/2005/8/layout/process4"/>
    <dgm:cxn modelId="{DE51146C-2499-4979-ACEE-0EF1752DA7DC}" type="presParOf" srcId="{463C6640-B6B4-436B-937B-27886A7B88EA}" destId="{647202E1-D6ED-4475-9C5D-3AED5D984B5C}" srcOrd="3" destOrd="0" presId="urn:microsoft.com/office/officeart/2005/8/layout/process4"/>
    <dgm:cxn modelId="{2053D594-ABF0-41F9-9309-35D804771DD4}" type="presParOf" srcId="{463C6640-B6B4-436B-937B-27886A7B88EA}" destId="{CB9697DB-01C7-4CD6-A8F4-C2EE6D46F666}" srcOrd="4" destOrd="0" presId="urn:microsoft.com/office/officeart/2005/8/layout/process4"/>
    <dgm:cxn modelId="{48AA9458-B0FE-4086-8376-FD2E4DEAB098}" type="presParOf" srcId="{CB9697DB-01C7-4CD6-A8F4-C2EE6D46F666}" destId="{9D8386F1-C9D2-4CF2-ABBF-3B4E929B20B8}" srcOrd="0" destOrd="0" presId="urn:microsoft.com/office/officeart/2005/8/layout/process4"/>
    <dgm:cxn modelId="{13620A02-2CB4-462B-8607-023DFE433B4B}" type="presParOf" srcId="{463C6640-B6B4-436B-937B-27886A7B88EA}" destId="{72216FD8-88A1-4E7B-A99E-1A259333263D}" srcOrd="5" destOrd="0" presId="urn:microsoft.com/office/officeart/2005/8/layout/process4"/>
    <dgm:cxn modelId="{3590DCC3-B776-472D-B018-F4F7E14C44A7}" type="presParOf" srcId="{463C6640-B6B4-436B-937B-27886A7B88EA}" destId="{E277F542-CB91-4C6E-9C2C-7E653665A4AA}" srcOrd="6" destOrd="0" presId="urn:microsoft.com/office/officeart/2005/8/layout/process4"/>
    <dgm:cxn modelId="{FF94487A-44FE-4B9C-B938-6CE377F33067}" type="presParOf" srcId="{E277F542-CB91-4C6E-9C2C-7E653665A4AA}" destId="{E9AB04DB-F972-4230-ADE8-11F472ED2484}"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0B1D6C-C759-426A-A253-79C57C9EFF97}">
      <dsp:nvSpPr>
        <dsp:cNvPr id="0" name=""/>
        <dsp:cNvSpPr/>
      </dsp:nvSpPr>
      <dsp:spPr>
        <a:xfrm>
          <a:off x="5681686" y="1278058"/>
          <a:ext cx="1637280" cy="1637481"/>
        </a:xfrm>
        <a:prstGeom prst="ellipse">
          <a:avLst/>
        </a:prstGeom>
        <a:gradFill rotWithShape="0">
          <a:gsLst>
            <a:gs pos="0">
              <a:schemeClr val="accent2">
                <a:alpha val="50000"/>
                <a:hueOff val="0"/>
                <a:satOff val="0"/>
                <a:lumOff val="0"/>
                <a:alphaOff val="0"/>
                <a:tint val="98000"/>
                <a:satMod val="110000"/>
                <a:lumMod val="104000"/>
              </a:schemeClr>
            </a:gs>
            <a:gs pos="69000">
              <a:schemeClr val="accent2">
                <a:alpha val="50000"/>
                <a:hueOff val="0"/>
                <a:satOff val="0"/>
                <a:lumOff val="0"/>
                <a:alphaOff val="0"/>
                <a:shade val="88000"/>
                <a:satMod val="130000"/>
                <a:lumMod val="92000"/>
              </a:schemeClr>
            </a:gs>
            <a:gs pos="100000">
              <a:schemeClr val="accent2">
                <a:alpha val="50000"/>
                <a:hueOff val="0"/>
                <a:satOff val="0"/>
                <a:lumOff val="0"/>
                <a:alphaOff val="0"/>
                <a:shade val="78000"/>
                <a:satMod val="130000"/>
                <a:lumMod val="92000"/>
              </a:schemeClr>
            </a:gs>
          </a:gsLst>
          <a:lin ang="5400000" scaled="0"/>
        </a:gradFill>
        <a:ln>
          <a:noFill/>
        </a:ln>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dsp:spPr>
      <dsp:style>
        <a:lnRef idx="0">
          <a:scrgbClr r="0" g="0" b="0"/>
        </a:lnRef>
        <a:fillRef idx="3">
          <a:scrgbClr r="0" g="0" b="0"/>
        </a:fillRef>
        <a:effectRef idx="3">
          <a:scrgbClr r="0" g="0" b="0"/>
        </a:effectRef>
        <a:fontRef idx="minor">
          <a:schemeClr val="tx1"/>
        </a:fontRef>
      </dsp:style>
    </dsp:sp>
    <dsp:sp modelId="{52E85E88-14D6-4337-AF92-8265FCD66E7B}">
      <dsp:nvSpPr>
        <dsp:cNvPr id="0" name=""/>
        <dsp:cNvSpPr/>
      </dsp:nvSpPr>
      <dsp:spPr>
        <a:xfrm>
          <a:off x="5533447" y="81994"/>
          <a:ext cx="1876050" cy="1003973"/>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lvl="0" algn="ctr" defTabSz="711200" rtl="0">
            <a:lnSpc>
              <a:spcPct val="90000"/>
            </a:lnSpc>
            <a:spcBef>
              <a:spcPct val="0"/>
            </a:spcBef>
            <a:spcAft>
              <a:spcPct val="35000"/>
            </a:spcAft>
          </a:pPr>
          <a:r>
            <a:rPr lang="en-GB" sz="1600" kern="1200" dirty="0" smtClean="0">
              <a:latin typeface="Times New Roman" panose="02020603050405020304" pitchFamily="18" charset="0"/>
              <a:cs typeface="Times New Roman" panose="02020603050405020304" pitchFamily="18" charset="0"/>
            </a:rPr>
            <a:t>A total of 297 West Wales mainstream primary-school aged children (3-11 years old). </a:t>
          </a:r>
          <a:endParaRPr lang="en-GB" sz="1600" kern="1200" dirty="0">
            <a:latin typeface="Times New Roman" panose="02020603050405020304" pitchFamily="18" charset="0"/>
            <a:cs typeface="Times New Roman" panose="02020603050405020304" pitchFamily="18" charset="0"/>
          </a:endParaRPr>
        </a:p>
      </dsp:txBody>
      <dsp:txXfrm>
        <a:off x="5533447" y="81994"/>
        <a:ext cx="1876050" cy="1003973"/>
      </dsp:txXfrm>
    </dsp:sp>
    <dsp:sp modelId="{6CC21F48-9FC1-43F0-ABE8-7B3F03F52B4E}">
      <dsp:nvSpPr>
        <dsp:cNvPr id="0" name=""/>
        <dsp:cNvSpPr/>
      </dsp:nvSpPr>
      <dsp:spPr>
        <a:xfrm>
          <a:off x="6161955" y="1508972"/>
          <a:ext cx="1637280" cy="1637481"/>
        </a:xfrm>
        <a:prstGeom prst="ellipse">
          <a:avLst/>
        </a:prstGeom>
        <a:gradFill rotWithShape="0">
          <a:gsLst>
            <a:gs pos="0">
              <a:schemeClr val="accent3">
                <a:alpha val="50000"/>
                <a:hueOff val="0"/>
                <a:satOff val="0"/>
                <a:lumOff val="0"/>
                <a:alphaOff val="0"/>
                <a:tint val="98000"/>
                <a:satMod val="110000"/>
                <a:lumMod val="104000"/>
              </a:schemeClr>
            </a:gs>
            <a:gs pos="69000">
              <a:schemeClr val="accent3">
                <a:alpha val="50000"/>
                <a:hueOff val="0"/>
                <a:satOff val="0"/>
                <a:lumOff val="0"/>
                <a:alphaOff val="0"/>
                <a:shade val="88000"/>
                <a:satMod val="130000"/>
                <a:lumMod val="92000"/>
              </a:schemeClr>
            </a:gs>
            <a:gs pos="100000">
              <a:schemeClr val="accent3">
                <a:alpha val="50000"/>
                <a:hueOff val="0"/>
                <a:satOff val="0"/>
                <a:lumOff val="0"/>
                <a:alphaOff val="0"/>
                <a:shade val="78000"/>
                <a:satMod val="130000"/>
                <a:lumMod val="92000"/>
              </a:schemeClr>
            </a:gs>
          </a:gsLst>
          <a:lin ang="5400000" scaled="0"/>
        </a:gradFill>
        <a:ln>
          <a:noFill/>
        </a:ln>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dsp:spPr>
      <dsp:style>
        <a:lnRef idx="0">
          <a:scrgbClr r="0" g="0" b="0"/>
        </a:lnRef>
        <a:fillRef idx="3">
          <a:scrgbClr r="0" g="0" b="0"/>
        </a:fillRef>
        <a:effectRef idx="3">
          <a:scrgbClr r="0" g="0" b="0"/>
        </a:effectRef>
        <a:fontRef idx="minor">
          <a:schemeClr val="tx1"/>
        </a:fontRef>
      </dsp:style>
    </dsp:sp>
    <dsp:sp modelId="{7E271A53-2542-41AC-90D6-408E2CB3F0D4}">
      <dsp:nvSpPr>
        <dsp:cNvPr id="0" name=""/>
        <dsp:cNvSpPr/>
      </dsp:nvSpPr>
      <dsp:spPr>
        <a:xfrm>
          <a:off x="8379767" y="558476"/>
          <a:ext cx="1773720" cy="1104371"/>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lvl="0" algn="ctr" defTabSz="622300" rtl="0">
            <a:lnSpc>
              <a:spcPct val="90000"/>
            </a:lnSpc>
            <a:spcBef>
              <a:spcPct val="0"/>
            </a:spcBef>
            <a:spcAft>
              <a:spcPct val="35000"/>
            </a:spcAft>
          </a:pPr>
          <a:r>
            <a:rPr lang="en-GB" sz="1400" kern="1200" dirty="0" smtClean="0">
              <a:latin typeface="Times New Roman" panose="02020603050405020304" pitchFamily="18" charset="0"/>
              <a:cs typeface="Times New Roman" panose="02020603050405020304" pitchFamily="18" charset="0"/>
            </a:rPr>
            <a:t>The Conner's (1989) Parent Rating Scale was employed to determine behavioural difficulty scores from preterm children &gt;36 weeks gestational age and full-term 37+ gestation</a:t>
          </a:r>
          <a:endParaRPr lang="en-GB" sz="1400" kern="1200" dirty="0">
            <a:latin typeface="Times New Roman" panose="02020603050405020304" pitchFamily="18" charset="0"/>
            <a:cs typeface="Times New Roman" panose="02020603050405020304" pitchFamily="18" charset="0"/>
          </a:endParaRPr>
        </a:p>
      </dsp:txBody>
      <dsp:txXfrm>
        <a:off x="8379767" y="558476"/>
        <a:ext cx="1773720" cy="1104371"/>
      </dsp:txXfrm>
    </dsp:sp>
    <dsp:sp modelId="{32557BF4-75B5-4DAA-B32B-399BE632E961}">
      <dsp:nvSpPr>
        <dsp:cNvPr id="0" name=""/>
        <dsp:cNvSpPr/>
      </dsp:nvSpPr>
      <dsp:spPr>
        <a:xfrm>
          <a:off x="6279975" y="2028529"/>
          <a:ext cx="1637280" cy="1637481"/>
        </a:xfrm>
        <a:prstGeom prst="ellipse">
          <a:avLst/>
        </a:prstGeom>
        <a:gradFill rotWithShape="0">
          <a:gsLst>
            <a:gs pos="0">
              <a:schemeClr val="accent4">
                <a:alpha val="50000"/>
                <a:hueOff val="0"/>
                <a:satOff val="0"/>
                <a:lumOff val="0"/>
                <a:alphaOff val="0"/>
                <a:tint val="98000"/>
                <a:satMod val="110000"/>
                <a:lumMod val="104000"/>
              </a:schemeClr>
            </a:gs>
            <a:gs pos="69000">
              <a:schemeClr val="accent4">
                <a:alpha val="50000"/>
                <a:hueOff val="0"/>
                <a:satOff val="0"/>
                <a:lumOff val="0"/>
                <a:alphaOff val="0"/>
                <a:shade val="88000"/>
                <a:satMod val="130000"/>
                <a:lumMod val="92000"/>
              </a:schemeClr>
            </a:gs>
            <a:gs pos="100000">
              <a:schemeClr val="accent4">
                <a:alpha val="50000"/>
                <a:hueOff val="0"/>
                <a:satOff val="0"/>
                <a:lumOff val="0"/>
                <a:alphaOff val="0"/>
                <a:shade val="78000"/>
                <a:satMod val="130000"/>
                <a:lumMod val="92000"/>
              </a:schemeClr>
            </a:gs>
          </a:gsLst>
          <a:lin ang="5400000" scaled="0"/>
        </a:gradFill>
        <a:ln>
          <a:noFill/>
        </a:ln>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dsp:spPr>
      <dsp:style>
        <a:lnRef idx="0">
          <a:scrgbClr r="0" g="0" b="0"/>
        </a:lnRef>
        <a:fillRef idx="3">
          <a:scrgbClr r="0" g="0" b="0"/>
        </a:fillRef>
        <a:effectRef idx="3">
          <a:scrgbClr r="0" g="0" b="0"/>
        </a:effectRef>
        <a:fontRef idx="minor">
          <a:schemeClr val="tx1"/>
        </a:fontRef>
      </dsp:style>
    </dsp:sp>
    <dsp:sp modelId="{D7EA73B9-BA4C-4463-A76B-E2C98BC9CD44}">
      <dsp:nvSpPr>
        <dsp:cNvPr id="0" name=""/>
        <dsp:cNvSpPr/>
      </dsp:nvSpPr>
      <dsp:spPr>
        <a:xfrm>
          <a:off x="8659364" y="2125964"/>
          <a:ext cx="1739610" cy="1179669"/>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lvl="0" algn="ctr" defTabSz="711200" rtl="0">
            <a:lnSpc>
              <a:spcPct val="90000"/>
            </a:lnSpc>
            <a:spcBef>
              <a:spcPct val="0"/>
            </a:spcBef>
            <a:spcAft>
              <a:spcPct val="35000"/>
            </a:spcAft>
          </a:pPr>
          <a:r>
            <a:rPr lang="en-GB" sz="1600" kern="1200" dirty="0" smtClean="0">
              <a:latin typeface="Times New Roman" panose="02020603050405020304" pitchFamily="18" charset="0"/>
              <a:cs typeface="Times New Roman" panose="02020603050405020304" pitchFamily="18" charset="0"/>
            </a:rPr>
            <a:t> Including variable demographics of gender, parental marital status and sibling size. </a:t>
          </a:r>
          <a:endParaRPr lang="en-GB" sz="1600" kern="1200" dirty="0">
            <a:latin typeface="Times New Roman" panose="02020603050405020304" pitchFamily="18" charset="0"/>
            <a:cs typeface="Times New Roman" panose="02020603050405020304" pitchFamily="18" charset="0"/>
          </a:endParaRPr>
        </a:p>
      </dsp:txBody>
      <dsp:txXfrm>
        <a:off x="8659364" y="2125964"/>
        <a:ext cx="1739610" cy="1179669"/>
      </dsp:txXfrm>
    </dsp:sp>
    <dsp:sp modelId="{87557851-DD91-4EDE-B710-A401781479C7}">
      <dsp:nvSpPr>
        <dsp:cNvPr id="0" name=""/>
        <dsp:cNvSpPr/>
      </dsp:nvSpPr>
      <dsp:spPr>
        <a:xfrm>
          <a:off x="5947744" y="2445178"/>
          <a:ext cx="1637280" cy="1637481"/>
        </a:xfrm>
        <a:prstGeom prst="ellipse">
          <a:avLst/>
        </a:prstGeom>
        <a:gradFill rotWithShape="0">
          <a:gsLst>
            <a:gs pos="0">
              <a:schemeClr val="accent5">
                <a:alpha val="50000"/>
                <a:hueOff val="0"/>
                <a:satOff val="0"/>
                <a:lumOff val="0"/>
                <a:alphaOff val="0"/>
                <a:tint val="98000"/>
                <a:satMod val="110000"/>
                <a:lumMod val="104000"/>
              </a:schemeClr>
            </a:gs>
            <a:gs pos="69000">
              <a:schemeClr val="accent5">
                <a:alpha val="50000"/>
                <a:hueOff val="0"/>
                <a:satOff val="0"/>
                <a:lumOff val="0"/>
                <a:alphaOff val="0"/>
                <a:shade val="88000"/>
                <a:satMod val="130000"/>
                <a:lumMod val="92000"/>
              </a:schemeClr>
            </a:gs>
            <a:gs pos="100000">
              <a:schemeClr val="accent5">
                <a:alpha val="50000"/>
                <a:hueOff val="0"/>
                <a:satOff val="0"/>
                <a:lumOff val="0"/>
                <a:alphaOff val="0"/>
                <a:shade val="78000"/>
                <a:satMod val="130000"/>
                <a:lumMod val="92000"/>
              </a:schemeClr>
            </a:gs>
          </a:gsLst>
          <a:lin ang="5400000" scaled="0"/>
        </a:gradFill>
        <a:ln>
          <a:noFill/>
        </a:ln>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dsp:spPr>
      <dsp:style>
        <a:lnRef idx="0">
          <a:scrgbClr r="0" g="0" b="0"/>
        </a:lnRef>
        <a:fillRef idx="3">
          <a:scrgbClr r="0" g="0" b="0"/>
        </a:fillRef>
        <a:effectRef idx="3">
          <a:scrgbClr r="0" g="0" b="0"/>
        </a:effectRef>
        <a:fontRef idx="minor">
          <a:schemeClr val="tx1"/>
        </a:fontRef>
      </dsp:style>
    </dsp:sp>
    <dsp:sp modelId="{24A1D949-0AC0-4433-9A15-19AF6FD26C1B}">
      <dsp:nvSpPr>
        <dsp:cNvPr id="0" name=""/>
        <dsp:cNvSpPr/>
      </dsp:nvSpPr>
      <dsp:spPr>
        <a:xfrm>
          <a:off x="7948410" y="3610393"/>
          <a:ext cx="1876050" cy="1079271"/>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lvl="0" algn="ctr" defTabSz="622300" rtl="0">
            <a:lnSpc>
              <a:spcPct val="90000"/>
            </a:lnSpc>
            <a:spcBef>
              <a:spcPct val="0"/>
            </a:spcBef>
            <a:spcAft>
              <a:spcPct val="35000"/>
            </a:spcAft>
          </a:pPr>
          <a:r>
            <a:rPr lang="en-GB" sz="1400" kern="1200" dirty="0" smtClean="0">
              <a:latin typeface="Times New Roman" panose="02020603050405020304" pitchFamily="18" charset="0"/>
              <a:cs typeface="Times New Roman" panose="02020603050405020304" pitchFamily="18" charset="0"/>
            </a:rPr>
            <a:t>Behavioural difficulties were significantly higher for preterm births than full-term peers, and boys exhibited greater behavioural difficulties than females. </a:t>
          </a:r>
          <a:endParaRPr lang="en-GB" sz="1400" kern="1200" dirty="0">
            <a:latin typeface="Times New Roman" panose="02020603050405020304" pitchFamily="18" charset="0"/>
            <a:cs typeface="Times New Roman" panose="02020603050405020304" pitchFamily="18" charset="0"/>
          </a:endParaRPr>
        </a:p>
      </dsp:txBody>
      <dsp:txXfrm>
        <a:off x="7948410" y="3610393"/>
        <a:ext cx="1876050" cy="1079271"/>
      </dsp:txXfrm>
    </dsp:sp>
    <dsp:sp modelId="{D5F680D6-6575-4F71-B870-18FAF92FC639}">
      <dsp:nvSpPr>
        <dsp:cNvPr id="0" name=""/>
        <dsp:cNvSpPr/>
      </dsp:nvSpPr>
      <dsp:spPr>
        <a:xfrm>
          <a:off x="5415628" y="2445178"/>
          <a:ext cx="1637280" cy="1637481"/>
        </a:xfrm>
        <a:prstGeom prst="ellipse">
          <a:avLst/>
        </a:prstGeom>
        <a:gradFill rotWithShape="0">
          <a:gsLst>
            <a:gs pos="0">
              <a:schemeClr val="accent6">
                <a:alpha val="50000"/>
                <a:hueOff val="0"/>
                <a:satOff val="0"/>
                <a:lumOff val="0"/>
                <a:alphaOff val="0"/>
                <a:tint val="98000"/>
                <a:satMod val="110000"/>
                <a:lumMod val="104000"/>
              </a:schemeClr>
            </a:gs>
            <a:gs pos="69000">
              <a:schemeClr val="accent6">
                <a:alpha val="50000"/>
                <a:hueOff val="0"/>
                <a:satOff val="0"/>
                <a:lumOff val="0"/>
                <a:alphaOff val="0"/>
                <a:shade val="88000"/>
                <a:satMod val="130000"/>
                <a:lumMod val="92000"/>
              </a:schemeClr>
            </a:gs>
            <a:gs pos="100000">
              <a:schemeClr val="accent6">
                <a:alpha val="50000"/>
                <a:hueOff val="0"/>
                <a:satOff val="0"/>
                <a:lumOff val="0"/>
                <a:alphaOff val="0"/>
                <a:shade val="78000"/>
                <a:satMod val="130000"/>
                <a:lumMod val="92000"/>
              </a:schemeClr>
            </a:gs>
          </a:gsLst>
          <a:lin ang="5400000" scaled="0"/>
        </a:gradFill>
        <a:ln>
          <a:noFill/>
        </a:ln>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dsp:spPr>
      <dsp:style>
        <a:lnRef idx="0">
          <a:scrgbClr r="0" g="0" b="0"/>
        </a:lnRef>
        <a:fillRef idx="3">
          <a:scrgbClr r="0" g="0" b="0"/>
        </a:fillRef>
        <a:effectRef idx="3">
          <a:scrgbClr r="0" g="0" b="0"/>
        </a:effectRef>
        <a:fontRef idx="minor">
          <a:schemeClr val="tx1"/>
        </a:fontRef>
      </dsp:style>
    </dsp:sp>
    <dsp:sp modelId="{90B5FC21-1313-4488-B85A-ADD7123505A0}">
      <dsp:nvSpPr>
        <dsp:cNvPr id="0" name=""/>
        <dsp:cNvSpPr/>
      </dsp:nvSpPr>
      <dsp:spPr>
        <a:xfrm>
          <a:off x="3563070" y="3779731"/>
          <a:ext cx="1876050" cy="1079271"/>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lvl="0" algn="ctr" defTabSz="666750" rtl="0">
            <a:lnSpc>
              <a:spcPct val="90000"/>
            </a:lnSpc>
            <a:spcBef>
              <a:spcPct val="0"/>
            </a:spcBef>
            <a:spcAft>
              <a:spcPct val="35000"/>
            </a:spcAft>
          </a:pPr>
          <a:r>
            <a:rPr lang="en-GB" sz="1500" kern="1200" dirty="0" smtClean="0">
              <a:latin typeface="Times New Roman" panose="02020603050405020304" pitchFamily="18" charset="0"/>
              <a:cs typeface="Times New Roman" panose="02020603050405020304" pitchFamily="18" charset="0"/>
            </a:rPr>
            <a:t>As did children from single-parent and larger sibling size families. Overall greater for preterm males</a:t>
          </a:r>
          <a:r>
            <a:rPr lang="en-GB" sz="1600" kern="1200" dirty="0" smtClean="0">
              <a:latin typeface="Times New Roman" panose="02020603050405020304" pitchFamily="18" charset="0"/>
              <a:cs typeface="Times New Roman" panose="02020603050405020304" pitchFamily="18" charset="0"/>
            </a:rPr>
            <a:t>.</a:t>
          </a:r>
          <a:endParaRPr lang="en-GB" sz="1600" kern="1200" dirty="0">
            <a:latin typeface="Times New Roman" panose="02020603050405020304" pitchFamily="18" charset="0"/>
            <a:cs typeface="Times New Roman" panose="02020603050405020304" pitchFamily="18" charset="0"/>
          </a:endParaRPr>
        </a:p>
      </dsp:txBody>
      <dsp:txXfrm>
        <a:off x="3563070" y="3779731"/>
        <a:ext cx="1876050" cy="1079271"/>
      </dsp:txXfrm>
    </dsp:sp>
    <dsp:sp modelId="{06F2022F-664E-4EEE-B408-88D3F8F8ED95}">
      <dsp:nvSpPr>
        <dsp:cNvPr id="0" name=""/>
        <dsp:cNvSpPr/>
      </dsp:nvSpPr>
      <dsp:spPr>
        <a:xfrm>
          <a:off x="5083396" y="2028529"/>
          <a:ext cx="1637280" cy="1637481"/>
        </a:xfrm>
        <a:prstGeom prst="ellipse">
          <a:avLst/>
        </a:prstGeom>
        <a:gradFill rotWithShape="0">
          <a:gsLst>
            <a:gs pos="0">
              <a:schemeClr val="accent2">
                <a:alpha val="50000"/>
                <a:hueOff val="0"/>
                <a:satOff val="0"/>
                <a:lumOff val="0"/>
                <a:alphaOff val="0"/>
                <a:tint val="98000"/>
                <a:satMod val="110000"/>
                <a:lumMod val="104000"/>
              </a:schemeClr>
            </a:gs>
            <a:gs pos="69000">
              <a:schemeClr val="accent2">
                <a:alpha val="50000"/>
                <a:hueOff val="0"/>
                <a:satOff val="0"/>
                <a:lumOff val="0"/>
                <a:alphaOff val="0"/>
                <a:shade val="88000"/>
                <a:satMod val="130000"/>
                <a:lumMod val="92000"/>
              </a:schemeClr>
            </a:gs>
            <a:gs pos="100000">
              <a:schemeClr val="accent2">
                <a:alpha val="50000"/>
                <a:hueOff val="0"/>
                <a:satOff val="0"/>
                <a:lumOff val="0"/>
                <a:alphaOff val="0"/>
                <a:shade val="78000"/>
                <a:satMod val="130000"/>
                <a:lumMod val="92000"/>
              </a:schemeClr>
            </a:gs>
          </a:gsLst>
          <a:lin ang="5400000" scaled="0"/>
        </a:gradFill>
        <a:ln>
          <a:noFill/>
        </a:ln>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dsp:spPr>
      <dsp:style>
        <a:lnRef idx="0">
          <a:scrgbClr r="0" g="0" b="0"/>
        </a:lnRef>
        <a:fillRef idx="3">
          <a:scrgbClr r="0" g="0" b="0"/>
        </a:fillRef>
        <a:effectRef idx="3">
          <a:scrgbClr r="0" g="0" b="0"/>
        </a:effectRef>
        <a:fontRef idx="minor">
          <a:schemeClr val="tx1"/>
        </a:fontRef>
      </dsp:style>
    </dsp:sp>
    <dsp:sp modelId="{00B2CEA2-A64E-424A-88E7-A9209CD22472}">
      <dsp:nvSpPr>
        <dsp:cNvPr id="0" name=""/>
        <dsp:cNvSpPr/>
      </dsp:nvSpPr>
      <dsp:spPr>
        <a:xfrm>
          <a:off x="2652648" y="2200897"/>
          <a:ext cx="1739610" cy="1179669"/>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lvl="0" algn="ctr" defTabSz="711200" rtl="0">
            <a:lnSpc>
              <a:spcPct val="90000"/>
            </a:lnSpc>
            <a:spcBef>
              <a:spcPct val="0"/>
            </a:spcBef>
            <a:spcAft>
              <a:spcPct val="35000"/>
            </a:spcAft>
          </a:pPr>
          <a:r>
            <a:rPr lang="en-GB" sz="1600" kern="1200" dirty="0" smtClean="0">
              <a:latin typeface="Times New Roman" panose="02020603050405020304" pitchFamily="18" charset="0"/>
              <a:cs typeface="Times New Roman" panose="02020603050405020304" pitchFamily="18" charset="0"/>
            </a:rPr>
            <a:t>Indicating that children born preterm, particularly boys, at greater risk of behavioural difficulties sequelae.</a:t>
          </a:r>
          <a:endParaRPr lang="en-GB" sz="1600" kern="1200" dirty="0">
            <a:latin typeface="Times New Roman" panose="02020603050405020304" pitchFamily="18" charset="0"/>
            <a:cs typeface="Times New Roman" panose="02020603050405020304" pitchFamily="18" charset="0"/>
          </a:endParaRPr>
        </a:p>
      </dsp:txBody>
      <dsp:txXfrm>
        <a:off x="2652648" y="2200897"/>
        <a:ext cx="1739610" cy="1179669"/>
      </dsp:txXfrm>
    </dsp:sp>
    <dsp:sp modelId="{032AEAEB-6B58-449F-9947-CDF2C2774568}">
      <dsp:nvSpPr>
        <dsp:cNvPr id="0" name=""/>
        <dsp:cNvSpPr/>
      </dsp:nvSpPr>
      <dsp:spPr>
        <a:xfrm>
          <a:off x="5201417" y="1508972"/>
          <a:ext cx="1637280" cy="1637481"/>
        </a:xfrm>
        <a:prstGeom prst="ellipse">
          <a:avLst/>
        </a:prstGeom>
        <a:gradFill rotWithShape="0">
          <a:gsLst>
            <a:gs pos="0">
              <a:schemeClr val="accent3">
                <a:alpha val="50000"/>
                <a:hueOff val="0"/>
                <a:satOff val="0"/>
                <a:lumOff val="0"/>
                <a:alphaOff val="0"/>
                <a:tint val="98000"/>
                <a:satMod val="110000"/>
                <a:lumMod val="104000"/>
              </a:schemeClr>
            </a:gs>
            <a:gs pos="69000">
              <a:schemeClr val="accent3">
                <a:alpha val="50000"/>
                <a:hueOff val="0"/>
                <a:satOff val="0"/>
                <a:lumOff val="0"/>
                <a:alphaOff val="0"/>
                <a:shade val="88000"/>
                <a:satMod val="130000"/>
                <a:lumMod val="92000"/>
              </a:schemeClr>
            </a:gs>
            <a:gs pos="100000">
              <a:schemeClr val="accent3">
                <a:alpha val="50000"/>
                <a:hueOff val="0"/>
                <a:satOff val="0"/>
                <a:lumOff val="0"/>
                <a:alphaOff val="0"/>
                <a:shade val="78000"/>
                <a:satMod val="130000"/>
                <a:lumMod val="92000"/>
              </a:schemeClr>
            </a:gs>
          </a:gsLst>
          <a:lin ang="5400000" scaled="0"/>
        </a:gradFill>
        <a:ln>
          <a:noFill/>
        </a:ln>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dsp:spPr>
      <dsp:style>
        <a:lnRef idx="0">
          <a:scrgbClr r="0" g="0" b="0"/>
        </a:lnRef>
        <a:fillRef idx="3">
          <a:scrgbClr r="0" g="0" b="0"/>
        </a:fillRef>
        <a:effectRef idx="3">
          <a:scrgbClr r="0" g="0" b="0"/>
        </a:effectRef>
        <a:fontRef idx="minor">
          <a:schemeClr val="tx1"/>
        </a:fontRef>
      </dsp:style>
    </dsp:sp>
    <dsp:sp modelId="{EDB0E14C-04DF-4C47-BA08-31CD01ECB1BF}">
      <dsp:nvSpPr>
        <dsp:cNvPr id="0" name=""/>
        <dsp:cNvSpPr/>
      </dsp:nvSpPr>
      <dsp:spPr>
        <a:xfrm>
          <a:off x="2489565" y="542606"/>
          <a:ext cx="1773720" cy="1104371"/>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lvl="0" algn="ctr" defTabSz="711200" rtl="0">
            <a:lnSpc>
              <a:spcPct val="90000"/>
            </a:lnSpc>
            <a:spcBef>
              <a:spcPct val="0"/>
            </a:spcBef>
            <a:spcAft>
              <a:spcPct val="35000"/>
            </a:spcAft>
          </a:pPr>
          <a:r>
            <a:rPr lang="en-GB" sz="1600" kern="1200" dirty="0" smtClean="0">
              <a:latin typeface="Times New Roman" panose="02020603050405020304" pitchFamily="18" charset="0"/>
              <a:cs typeface="Times New Roman" panose="02020603050405020304" pitchFamily="18" charset="0"/>
            </a:rPr>
            <a:t>Thus a better understanding and awareness should be made of the consequences of preterm births, specifically, within educational institutes. </a:t>
          </a:r>
          <a:endParaRPr lang="en-GB" sz="1600" kern="1200" dirty="0">
            <a:latin typeface="Times New Roman" panose="02020603050405020304" pitchFamily="18" charset="0"/>
            <a:cs typeface="Times New Roman" panose="02020603050405020304" pitchFamily="18" charset="0"/>
          </a:endParaRPr>
        </a:p>
      </dsp:txBody>
      <dsp:txXfrm>
        <a:off x="2489565" y="542606"/>
        <a:ext cx="1773720" cy="110437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668B70-5BAE-47C0-BCBC-6BDB25BC4DE8}">
      <dsp:nvSpPr>
        <dsp:cNvPr id="0" name=""/>
        <dsp:cNvSpPr/>
      </dsp:nvSpPr>
      <dsp:spPr>
        <a:xfrm>
          <a:off x="0" y="9798"/>
          <a:ext cx="11816081" cy="1029600"/>
        </a:xfrm>
        <a:prstGeom prst="roundRect">
          <a:avLst/>
        </a:prstGeom>
        <a:solidFill>
          <a:schemeClr val="accent2">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lvl="0" algn="l" defTabSz="711200" rtl="0">
            <a:lnSpc>
              <a:spcPct val="90000"/>
            </a:lnSpc>
            <a:spcBef>
              <a:spcPct val="0"/>
            </a:spcBef>
            <a:spcAft>
              <a:spcPct val="35000"/>
            </a:spcAft>
          </a:pPr>
          <a:r>
            <a:rPr lang="en-GB" sz="1600" kern="1200" dirty="0" smtClean="0">
              <a:solidFill>
                <a:schemeClr val="tx1"/>
              </a:solidFill>
              <a:latin typeface="Times New Roman" panose="02020603050405020304" pitchFamily="18" charset="0"/>
              <a:cs typeface="Times New Roman" panose="02020603050405020304" pitchFamily="18" charset="0"/>
            </a:rPr>
            <a:t>Behavioural difficulties (BD) experienced amongst school aged children are universal as well as the prevalence increasing yearly (</a:t>
          </a:r>
          <a:r>
            <a:rPr lang="en-GB" sz="1600" kern="1200" dirty="0" err="1" smtClean="0">
              <a:solidFill>
                <a:schemeClr val="tx1"/>
              </a:solidFill>
              <a:latin typeface="Times New Roman" panose="02020603050405020304" pitchFamily="18" charset="0"/>
              <a:cs typeface="Times New Roman" panose="02020603050405020304" pitchFamily="18" charset="0"/>
            </a:rPr>
            <a:t>Clunies</a:t>
          </a:r>
          <a:r>
            <a:rPr lang="en-GB" sz="1600" kern="1200" dirty="0" smtClean="0">
              <a:solidFill>
                <a:schemeClr val="tx1"/>
              </a:solidFill>
              <a:latin typeface="Times New Roman" panose="02020603050405020304" pitchFamily="18" charset="0"/>
              <a:cs typeface="Times New Roman" panose="02020603050405020304" pitchFamily="18" charset="0"/>
            </a:rPr>
            <a:t>‐Ross, Little, &amp; </a:t>
          </a:r>
          <a:r>
            <a:rPr lang="en-GB" sz="1600" kern="1200" dirty="0" err="1" smtClean="0">
              <a:solidFill>
                <a:schemeClr val="tx1"/>
              </a:solidFill>
              <a:latin typeface="Times New Roman" panose="02020603050405020304" pitchFamily="18" charset="0"/>
              <a:cs typeface="Times New Roman" panose="02020603050405020304" pitchFamily="18" charset="0"/>
            </a:rPr>
            <a:t>Kienhuis</a:t>
          </a:r>
          <a:r>
            <a:rPr lang="en-GB" sz="1600" kern="1200" dirty="0" smtClean="0">
              <a:solidFill>
                <a:schemeClr val="tx1"/>
              </a:solidFill>
              <a:latin typeface="Times New Roman" panose="02020603050405020304" pitchFamily="18" charset="0"/>
              <a:cs typeface="Times New Roman" panose="02020603050405020304" pitchFamily="18" charset="0"/>
            </a:rPr>
            <a:t>, 2008); </a:t>
          </a:r>
          <a:endParaRPr lang="en-GB" sz="1600" kern="1200" dirty="0">
            <a:solidFill>
              <a:schemeClr val="tx1"/>
            </a:solidFill>
            <a:latin typeface="Times New Roman" panose="02020603050405020304" pitchFamily="18" charset="0"/>
            <a:cs typeface="Times New Roman" panose="02020603050405020304" pitchFamily="18" charset="0"/>
          </a:endParaRPr>
        </a:p>
      </dsp:txBody>
      <dsp:txXfrm>
        <a:off x="50261" y="60059"/>
        <a:ext cx="11715559" cy="929078"/>
      </dsp:txXfrm>
    </dsp:sp>
    <dsp:sp modelId="{9B553874-3F03-4D61-B37C-D9719CC7867A}">
      <dsp:nvSpPr>
        <dsp:cNvPr id="0" name=""/>
        <dsp:cNvSpPr/>
      </dsp:nvSpPr>
      <dsp:spPr>
        <a:xfrm>
          <a:off x="0" y="1197798"/>
          <a:ext cx="11816081" cy="1029600"/>
        </a:xfrm>
        <a:prstGeom prst="roundRect">
          <a:avLst/>
        </a:prstGeom>
        <a:solidFill>
          <a:schemeClr val="accent3">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lvl="0" algn="l" defTabSz="711200" rtl="0">
            <a:lnSpc>
              <a:spcPct val="90000"/>
            </a:lnSpc>
            <a:spcBef>
              <a:spcPct val="0"/>
            </a:spcBef>
            <a:spcAft>
              <a:spcPct val="35000"/>
            </a:spcAft>
          </a:pPr>
          <a:r>
            <a:rPr lang="en-GB" sz="1600" kern="1200" dirty="0" smtClean="0">
              <a:solidFill>
                <a:schemeClr val="tx1"/>
              </a:solidFill>
              <a:latin typeface="Times New Roman" panose="02020603050405020304" pitchFamily="18" charset="0"/>
              <a:cs typeface="Times New Roman" panose="02020603050405020304" pitchFamily="18" charset="0"/>
            </a:rPr>
            <a:t>In addition, preterm births are on the increase, so forth numerous problems are associated such as behavioural difficulties amongst children aged 3-11years old within developed countries such as Western societies (</a:t>
          </a:r>
          <a:r>
            <a:rPr lang="en-GB" sz="1600" kern="1200" dirty="0" err="1" smtClean="0">
              <a:solidFill>
                <a:schemeClr val="tx1"/>
              </a:solidFill>
              <a:latin typeface="Times New Roman" panose="02020603050405020304" pitchFamily="18" charset="0"/>
              <a:cs typeface="Times New Roman" panose="02020603050405020304" pitchFamily="18" charset="0"/>
            </a:rPr>
            <a:t>Foulder</a:t>
          </a:r>
          <a:r>
            <a:rPr lang="en-GB" sz="1600" kern="1200" dirty="0" smtClean="0">
              <a:solidFill>
                <a:schemeClr val="tx1"/>
              </a:solidFill>
              <a:latin typeface="Times New Roman" panose="02020603050405020304" pitchFamily="18" charset="0"/>
              <a:cs typeface="Times New Roman" panose="02020603050405020304" pitchFamily="18" charset="0"/>
            </a:rPr>
            <a:t>-Hughes &amp; Cooke, 2003; </a:t>
          </a:r>
          <a:r>
            <a:rPr lang="en-GB" sz="1600" kern="1200" dirty="0" err="1" smtClean="0">
              <a:solidFill>
                <a:schemeClr val="tx1"/>
              </a:solidFill>
              <a:latin typeface="Times New Roman" panose="02020603050405020304" pitchFamily="18" charset="0"/>
              <a:cs typeface="Times New Roman" panose="02020603050405020304" pitchFamily="18" charset="0"/>
            </a:rPr>
            <a:t>Kienhuis</a:t>
          </a:r>
          <a:r>
            <a:rPr lang="en-GB" sz="1600" kern="1200" dirty="0" smtClean="0">
              <a:solidFill>
                <a:schemeClr val="tx1"/>
              </a:solidFill>
              <a:latin typeface="Times New Roman" panose="02020603050405020304" pitchFamily="18" charset="0"/>
              <a:cs typeface="Times New Roman" panose="02020603050405020304" pitchFamily="18" charset="0"/>
            </a:rPr>
            <a:t>, 2008);</a:t>
          </a:r>
          <a:endParaRPr lang="en-GB" sz="1600" kern="1200" dirty="0">
            <a:solidFill>
              <a:schemeClr val="tx1"/>
            </a:solidFill>
            <a:latin typeface="Times New Roman" panose="02020603050405020304" pitchFamily="18" charset="0"/>
            <a:cs typeface="Times New Roman" panose="02020603050405020304" pitchFamily="18" charset="0"/>
          </a:endParaRPr>
        </a:p>
      </dsp:txBody>
      <dsp:txXfrm>
        <a:off x="50261" y="1248059"/>
        <a:ext cx="11715559" cy="929078"/>
      </dsp:txXfrm>
    </dsp:sp>
    <dsp:sp modelId="{0D335E6A-5A7D-476B-98F9-29CEDC603EE3}">
      <dsp:nvSpPr>
        <dsp:cNvPr id="0" name=""/>
        <dsp:cNvSpPr/>
      </dsp:nvSpPr>
      <dsp:spPr>
        <a:xfrm>
          <a:off x="0" y="2385798"/>
          <a:ext cx="11816081" cy="1029600"/>
        </a:xfrm>
        <a:prstGeom prst="roundRect">
          <a:avLst/>
        </a:prstGeom>
        <a:solidFill>
          <a:schemeClr val="accent4">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lvl="0" algn="l" defTabSz="711200" rtl="0">
            <a:lnSpc>
              <a:spcPct val="90000"/>
            </a:lnSpc>
            <a:spcBef>
              <a:spcPct val="0"/>
            </a:spcBef>
            <a:spcAft>
              <a:spcPct val="35000"/>
            </a:spcAft>
          </a:pPr>
          <a:r>
            <a:rPr lang="en-GB" sz="1600" kern="1200" dirty="0" smtClean="0">
              <a:solidFill>
                <a:schemeClr val="tx1"/>
              </a:solidFill>
              <a:latin typeface="Times New Roman" panose="02020603050405020304" pitchFamily="18" charset="0"/>
              <a:cs typeface="Times New Roman" panose="02020603050405020304" pitchFamily="18" charset="0"/>
            </a:rPr>
            <a:t>Kern (2004) indicated that over the last couple of decades BD in schools has increased, and this behaviour negatively disrupts the contiguous environment, and is considered rebellious. </a:t>
          </a:r>
          <a:endParaRPr lang="en-GB" sz="1600" kern="1200" dirty="0">
            <a:solidFill>
              <a:schemeClr val="tx1"/>
            </a:solidFill>
            <a:latin typeface="Times New Roman" panose="02020603050405020304" pitchFamily="18" charset="0"/>
            <a:cs typeface="Times New Roman" panose="02020603050405020304" pitchFamily="18" charset="0"/>
          </a:endParaRPr>
        </a:p>
      </dsp:txBody>
      <dsp:txXfrm>
        <a:off x="50261" y="2436059"/>
        <a:ext cx="11715559" cy="929078"/>
      </dsp:txXfrm>
    </dsp:sp>
    <dsp:sp modelId="{27BC5D93-73C0-449A-BDFC-B8D6F620386A}">
      <dsp:nvSpPr>
        <dsp:cNvPr id="0" name=""/>
        <dsp:cNvSpPr/>
      </dsp:nvSpPr>
      <dsp:spPr>
        <a:xfrm>
          <a:off x="0" y="3583597"/>
          <a:ext cx="11816081" cy="1007062"/>
        </a:xfrm>
        <a:prstGeom prst="roundRect">
          <a:avLst/>
        </a:prstGeom>
        <a:solidFill>
          <a:schemeClr val="accent5">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lvl="0" algn="l" defTabSz="711200" rtl="0">
            <a:lnSpc>
              <a:spcPct val="90000"/>
            </a:lnSpc>
            <a:spcBef>
              <a:spcPct val="0"/>
            </a:spcBef>
            <a:spcAft>
              <a:spcPct val="35000"/>
            </a:spcAft>
          </a:pPr>
          <a:r>
            <a:rPr lang="en-GB" sz="1600" kern="1200" dirty="0" smtClean="0">
              <a:solidFill>
                <a:schemeClr val="tx1"/>
              </a:solidFill>
              <a:latin typeface="Times New Roman" panose="02020603050405020304" pitchFamily="18" charset="0"/>
              <a:cs typeface="Times New Roman" panose="02020603050405020304" pitchFamily="18" charset="0"/>
            </a:rPr>
            <a:t>Research suggests that misbehaviour impacts both teacher and parental stress (</a:t>
          </a:r>
          <a:r>
            <a:rPr lang="en-GB" sz="1600" kern="1200" dirty="0" err="1" smtClean="0">
              <a:solidFill>
                <a:schemeClr val="tx1"/>
              </a:solidFill>
              <a:latin typeface="Times New Roman" panose="02020603050405020304" pitchFamily="18" charset="0"/>
              <a:cs typeface="Times New Roman" panose="02020603050405020304" pitchFamily="18" charset="0"/>
            </a:rPr>
            <a:t>Clunies</a:t>
          </a:r>
          <a:r>
            <a:rPr lang="en-GB" sz="1600" kern="1200" dirty="0" smtClean="0">
              <a:solidFill>
                <a:schemeClr val="tx1"/>
              </a:solidFill>
              <a:latin typeface="Times New Roman" panose="02020603050405020304" pitchFamily="18" charset="0"/>
              <a:cs typeface="Times New Roman" panose="02020603050405020304" pitchFamily="18" charset="0"/>
            </a:rPr>
            <a:t>‐Ross et al, 2008).</a:t>
          </a:r>
          <a:endParaRPr lang="en-GB" sz="1600" kern="1200" dirty="0">
            <a:solidFill>
              <a:schemeClr val="tx1"/>
            </a:solidFill>
            <a:latin typeface="Times New Roman" panose="02020603050405020304" pitchFamily="18" charset="0"/>
            <a:cs typeface="Times New Roman" panose="02020603050405020304" pitchFamily="18" charset="0"/>
          </a:endParaRPr>
        </a:p>
      </dsp:txBody>
      <dsp:txXfrm>
        <a:off x="49161" y="3632758"/>
        <a:ext cx="11717759" cy="90874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130039-38DF-4A2F-89D6-96FCB0F32ED4}">
      <dsp:nvSpPr>
        <dsp:cNvPr id="0" name=""/>
        <dsp:cNvSpPr/>
      </dsp:nvSpPr>
      <dsp:spPr>
        <a:xfrm>
          <a:off x="2752" y="0"/>
          <a:ext cx="2884735" cy="5212283"/>
        </a:xfrm>
        <a:prstGeom prst="roundRect">
          <a:avLst>
            <a:gd name="adj" fmla="val 10000"/>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lvl="0" algn="ctr" defTabSz="622300" rtl="0">
            <a:lnSpc>
              <a:spcPct val="90000"/>
            </a:lnSpc>
            <a:spcBef>
              <a:spcPct val="0"/>
            </a:spcBef>
            <a:spcAft>
              <a:spcPct val="35000"/>
            </a:spcAft>
          </a:pPr>
          <a:r>
            <a:rPr lang="en-GB" sz="1400" kern="1200" dirty="0" smtClean="0">
              <a:solidFill>
                <a:schemeClr val="tx1"/>
              </a:solidFill>
            </a:rPr>
            <a:t>The Department for Education (DFE) (2012) published recent statistics demonstrating that 69% of teachers reported undergoing frequent disruptive behaviour in the classroom on a daily basis.</a:t>
          </a:r>
          <a:endParaRPr lang="en-GB" sz="1400" kern="1200" dirty="0">
            <a:solidFill>
              <a:schemeClr val="tx1"/>
            </a:solidFill>
          </a:endParaRPr>
        </a:p>
      </dsp:txBody>
      <dsp:txXfrm>
        <a:off x="2752" y="2084913"/>
        <a:ext cx="2884735" cy="2084913"/>
      </dsp:txXfrm>
    </dsp:sp>
    <dsp:sp modelId="{8F89B58D-64BF-482B-A64E-121ED585A853}">
      <dsp:nvSpPr>
        <dsp:cNvPr id="0" name=""/>
        <dsp:cNvSpPr/>
      </dsp:nvSpPr>
      <dsp:spPr>
        <a:xfrm>
          <a:off x="418137" y="267600"/>
          <a:ext cx="2053963" cy="1825963"/>
        </a:xfrm>
        <a:prstGeom prst="roundRect">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l="-16000" r="-16000"/>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EA55245-6327-4F44-96B9-8496AE614DF5}">
      <dsp:nvSpPr>
        <dsp:cNvPr id="0" name=""/>
        <dsp:cNvSpPr/>
      </dsp:nvSpPr>
      <dsp:spPr>
        <a:xfrm>
          <a:off x="2974029" y="0"/>
          <a:ext cx="2884735" cy="5212283"/>
        </a:xfrm>
        <a:prstGeom prst="roundRect">
          <a:avLst>
            <a:gd name="adj" fmla="val 10000"/>
          </a:avLst>
        </a:prstGeom>
        <a:solidFill>
          <a:schemeClr val="accent5">
            <a:hueOff val="-3327248"/>
            <a:satOff val="-5151"/>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lvl="0" algn="ctr" defTabSz="622300" rtl="0">
            <a:lnSpc>
              <a:spcPct val="90000"/>
            </a:lnSpc>
            <a:spcBef>
              <a:spcPct val="0"/>
            </a:spcBef>
            <a:spcAft>
              <a:spcPct val="35000"/>
            </a:spcAft>
          </a:pPr>
          <a:r>
            <a:rPr lang="en-GB" sz="1400" kern="1200" dirty="0" smtClean="0">
              <a:solidFill>
                <a:schemeClr val="tx1"/>
              </a:solidFill>
            </a:rPr>
            <a:t>Constant misbehaviour from pupils 71%</a:t>
          </a:r>
        </a:p>
        <a:p>
          <a:pPr lvl="0" algn="ctr" defTabSz="622300" rtl="0">
            <a:lnSpc>
              <a:spcPct val="90000"/>
            </a:lnSpc>
            <a:spcBef>
              <a:spcPct val="0"/>
            </a:spcBef>
            <a:spcAft>
              <a:spcPct val="35000"/>
            </a:spcAft>
          </a:pPr>
          <a:r>
            <a:rPr lang="en-GB" sz="1400" kern="1200" dirty="0" smtClean="0">
              <a:solidFill>
                <a:schemeClr val="tx1"/>
              </a:solidFill>
            </a:rPr>
            <a:t>65% for inattentive behaviour in England (DFE, 2012); </a:t>
          </a:r>
        </a:p>
        <a:p>
          <a:pPr lvl="0" algn="ctr" defTabSz="622300" rtl="0">
            <a:lnSpc>
              <a:spcPct val="90000"/>
            </a:lnSpc>
            <a:spcBef>
              <a:spcPct val="0"/>
            </a:spcBef>
            <a:spcAft>
              <a:spcPct val="35000"/>
            </a:spcAft>
          </a:pPr>
          <a:r>
            <a:rPr lang="en-GB" sz="1400" kern="1200" dirty="0" smtClean="0">
              <a:solidFill>
                <a:schemeClr val="tx1"/>
              </a:solidFill>
            </a:rPr>
            <a:t>Moreover, 45% of pupils reported that classroom disruption and misbehaviour impacted on their ability to study within the classroom. </a:t>
          </a:r>
          <a:endParaRPr lang="en-GB" sz="1400" kern="1200" dirty="0">
            <a:solidFill>
              <a:schemeClr val="tx1"/>
            </a:solidFill>
          </a:endParaRPr>
        </a:p>
      </dsp:txBody>
      <dsp:txXfrm>
        <a:off x="2974029" y="2084913"/>
        <a:ext cx="2884735" cy="2084913"/>
      </dsp:txXfrm>
    </dsp:sp>
    <dsp:sp modelId="{F4F04742-6615-4DFB-B8CE-5A2A3D2E70C9}">
      <dsp:nvSpPr>
        <dsp:cNvPr id="0" name=""/>
        <dsp:cNvSpPr/>
      </dsp:nvSpPr>
      <dsp:spPr>
        <a:xfrm>
          <a:off x="3412213" y="295588"/>
          <a:ext cx="2008367" cy="1769987"/>
        </a:xfrm>
        <a:prstGeom prst="roundRect">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l="-16000" r="-16000"/>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09CBEE4-B860-4A3B-A5E8-EDC5AFF1506C}">
      <dsp:nvSpPr>
        <dsp:cNvPr id="0" name=""/>
        <dsp:cNvSpPr/>
      </dsp:nvSpPr>
      <dsp:spPr>
        <a:xfrm>
          <a:off x="5945306" y="0"/>
          <a:ext cx="2884735" cy="5212283"/>
        </a:xfrm>
        <a:prstGeom prst="roundRect">
          <a:avLst>
            <a:gd name="adj" fmla="val 10000"/>
          </a:avLst>
        </a:prstGeom>
        <a:solidFill>
          <a:schemeClr val="accent5">
            <a:hueOff val="-6654497"/>
            <a:satOff val="-10303"/>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lvl="0" algn="ctr" defTabSz="622300" rtl="0">
            <a:lnSpc>
              <a:spcPct val="90000"/>
            </a:lnSpc>
            <a:spcBef>
              <a:spcPct val="0"/>
            </a:spcBef>
            <a:spcAft>
              <a:spcPct val="35000"/>
            </a:spcAft>
          </a:pPr>
          <a:r>
            <a:rPr lang="en-GB" sz="1400" kern="1200" dirty="0" smtClean="0">
              <a:solidFill>
                <a:schemeClr val="tx1"/>
              </a:solidFill>
            </a:rPr>
            <a:t>An estimated 6% of pupils having BD are considered significant enough to require interventions </a:t>
          </a:r>
        </a:p>
        <a:p>
          <a:pPr lvl="0" algn="ctr" defTabSz="622300" rtl="0">
            <a:lnSpc>
              <a:spcPct val="90000"/>
            </a:lnSpc>
            <a:spcBef>
              <a:spcPct val="0"/>
            </a:spcBef>
            <a:spcAft>
              <a:spcPct val="35000"/>
            </a:spcAft>
          </a:pPr>
          <a:r>
            <a:rPr lang="en-GB" sz="1400" kern="1200" dirty="0" smtClean="0">
              <a:solidFill>
                <a:schemeClr val="tx1"/>
              </a:solidFill>
            </a:rPr>
            <a:t>(Little, Hudson, &amp; Wilks, 2000).</a:t>
          </a:r>
          <a:endParaRPr lang="en-GB" sz="1400" kern="1200" dirty="0">
            <a:solidFill>
              <a:schemeClr val="tx1"/>
            </a:solidFill>
          </a:endParaRPr>
        </a:p>
      </dsp:txBody>
      <dsp:txXfrm>
        <a:off x="5945306" y="2084913"/>
        <a:ext cx="2884735" cy="2084913"/>
      </dsp:txXfrm>
    </dsp:sp>
    <dsp:sp modelId="{71C3CB3D-9033-4D55-8829-8E9454DFF41A}">
      <dsp:nvSpPr>
        <dsp:cNvPr id="0" name=""/>
        <dsp:cNvSpPr/>
      </dsp:nvSpPr>
      <dsp:spPr>
        <a:xfrm>
          <a:off x="6415626" y="304917"/>
          <a:ext cx="1944094" cy="1751328"/>
        </a:xfrm>
        <a:prstGeom prst="roundRect">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t="-6000" b="-6000"/>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D5785BB-5B3C-45C8-97B5-5A70B03E823A}">
      <dsp:nvSpPr>
        <dsp:cNvPr id="0" name=""/>
        <dsp:cNvSpPr/>
      </dsp:nvSpPr>
      <dsp:spPr>
        <a:xfrm>
          <a:off x="8916583" y="0"/>
          <a:ext cx="2884735" cy="5212283"/>
        </a:xfrm>
        <a:prstGeom prst="roundRect">
          <a:avLst>
            <a:gd name="adj" fmla="val 10000"/>
          </a:avLst>
        </a:prstGeom>
        <a:solidFill>
          <a:schemeClr val="accent5">
            <a:hueOff val="-9981745"/>
            <a:satOff val="-15454"/>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lvl="0" algn="ctr" defTabSz="622300">
            <a:lnSpc>
              <a:spcPct val="90000"/>
            </a:lnSpc>
            <a:spcBef>
              <a:spcPct val="0"/>
            </a:spcBef>
            <a:spcAft>
              <a:spcPct val="35000"/>
            </a:spcAft>
          </a:pPr>
          <a:r>
            <a:rPr lang="en-GB" sz="1400" kern="1200" dirty="0" smtClean="0">
              <a:solidFill>
                <a:schemeClr val="tx1"/>
              </a:solidFill>
            </a:rPr>
            <a:t>An epidemiological investigation by Richman et al (1975) established that from the age of 3 years old, 7- 15% of the youngsters had behaviour problems, significantly boys.</a:t>
          </a:r>
          <a:endParaRPr lang="en-GB" sz="1400" kern="1200" dirty="0">
            <a:solidFill>
              <a:schemeClr val="tx1"/>
            </a:solidFill>
          </a:endParaRPr>
        </a:p>
      </dsp:txBody>
      <dsp:txXfrm>
        <a:off x="8916583" y="2084913"/>
        <a:ext cx="2884735" cy="2084913"/>
      </dsp:txXfrm>
    </dsp:sp>
    <dsp:sp modelId="{A1455A53-AAA9-4442-860E-399BF0B44990}">
      <dsp:nvSpPr>
        <dsp:cNvPr id="0" name=""/>
        <dsp:cNvSpPr/>
      </dsp:nvSpPr>
      <dsp:spPr>
        <a:xfrm>
          <a:off x="9409710" y="267600"/>
          <a:ext cx="1898480" cy="1825963"/>
        </a:xfrm>
        <a:prstGeom prst="roundRect">
          <a:avLst/>
        </a:prstGeom>
        <a:blipFill>
          <a:blip xmlns:r="http://schemas.openxmlformats.org/officeDocument/2006/relationships" r:embed="rId4">
            <a:extLst>
              <a:ext uri="{28A0092B-C50C-407E-A947-70E740481C1C}">
                <a14:useLocalDpi xmlns:a14="http://schemas.microsoft.com/office/drawing/2010/main" val="0"/>
              </a:ext>
            </a:extLst>
          </a:blip>
          <a:srcRect/>
          <a:stretch>
            <a:fillRect l="-22000" r="-22000"/>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88AF01B-992E-411C-AFE1-E855D77BA330}">
      <dsp:nvSpPr>
        <dsp:cNvPr id="0" name=""/>
        <dsp:cNvSpPr/>
      </dsp:nvSpPr>
      <dsp:spPr>
        <a:xfrm>
          <a:off x="174551" y="4169826"/>
          <a:ext cx="11454967" cy="781842"/>
        </a:xfrm>
        <a:prstGeom prst="leftRightArrow">
          <a:avLst/>
        </a:prstGeom>
        <a:solidFill>
          <a:schemeClr val="accent5">
            <a:tint val="4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AEC8AD-E885-4763-9BC1-52A8FF9D3186}">
      <dsp:nvSpPr>
        <dsp:cNvPr id="0" name=""/>
        <dsp:cNvSpPr/>
      </dsp:nvSpPr>
      <dsp:spPr>
        <a:xfrm>
          <a:off x="143254" y="652300"/>
          <a:ext cx="3314476" cy="1035773"/>
        </a:xfrm>
        <a:prstGeom prst="rect">
          <a:avLst/>
        </a:prstGeom>
        <a:noFill/>
        <a:ln w="6350" cap="flat" cmpd="sng" algn="ctr">
          <a:no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701564" tIns="49530" rIns="49530" bIns="49530" numCol="1" spcCol="1270" anchor="ctr" anchorCtr="0">
          <a:noAutofit/>
        </a:bodyPr>
        <a:lstStyle/>
        <a:p>
          <a:pPr lvl="0" algn="l" defTabSz="577850" rtl="0">
            <a:lnSpc>
              <a:spcPct val="90000"/>
            </a:lnSpc>
            <a:spcBef>
              <a:spcPct val="0"/>
            </a:spcBef>
            <a:spcAft>
              <a:spcPct val="35000"/>
            </a:spcAft>
          </a:pPr>
          <a:r>
            <a:rPr lang="en-US" sz="1300" kern="1200" dirty="0" smtClean="0">
              <a:solidFill>
                <a:sysClr val="windowText" lastClr="000000">
                  <a:hueOff val="0"/>
                  <a:satOff val="0"/>
                  <a:lumOff val="0"/>
                  <a:alphaOff val="0"/>
                </a:sysClr>
              </a:solidFill>
              <a:latin typeface="Times New Roman" panose="02020603050405020304" pitchFamily="18" charset="0"/>
              <a:ea typeface="+mn-ea"/>
              <a:cs typeface="Times New Roman" panose="02020603050405020304" pitchFamily="18" charset="0"/>
            </a:rPr>
            <a:t>The WHO (World Health </a:t>
          </a:r>
          <a:r>
            <a:rPr lang="en-US" sz="1300" kern="1200" dirty="0" err="1" smtClean="0">
              <a:solidFill>
                <a:sysClr val="windowText" lastClr="000000">
                  <a:hueOff val="0"/>
                  <a:satOff val="0"/>
                  <a:lumOff val="0"/>
                  <a:alphaOff val="0"/>
                </a:sysClr>
              </a:solidFill>
              <a:latin typeface="Times New Roman" panose="02020603050405020304" pitchFamily="18" charset="0"/>
              <a:ea typeface="+mn-ea"/>
              <a:cs typeface="Times New Roman" panose="02020603050405020304" pitchFamily="18" charset="0"/>
            </a:rPr>
            <a:t>Organisation</a:t>
          </a:r>
          <a:r>
            <a:rPr lang="en-US" sz="1300" kern="1200" dirty="0" smtClean="0">
              <a:solidFill>
                <a:sysClr val="windowText" lastClr="000000">
                  <a:hueOff val="0"/>
                  <a:satOff val="0"/>
                  <a:lumOff val="0"/>
                  <a:alphaOff val="0"/>
                </a:sysClr>
              </a:solidFill>
              <a:latin typeface="Times New Roman" panose="02020603050405020304" pitchFamily="18" charset="0"/>
              <a:ea typeface="+mn-ea"/>
              <a:cs typeface="Times New Roman" panose="02020603050405020304" pitchFamily="18" charset="0"/>
            </a:rPr>
            <a:t>) reported 14.9 million infants in 2010 were born preterm with evidence of increases annually </a:t>
          </a:r>
          <a:r>
            <a:rPr lang="en-GB" sz="1300" kern="1200" dirty="0" smtClean="0">
              <a:solidFill>
                <a:sysClr val="windowText" lastClr="000000">
                  <a:hueOff val="0"/>
                  <a:satOff val="0"/>
                  <a:lumOff val="0"/>
                  <a:alphaOff val="0"/>
                </a:sysClr>
              </a:solidFill>
              <a:latin typeface="Times New Roman" panose="02020603050405020304" pitchFamily="18" charset="0"/>
              <a:ea typeface="+mn-ea"/>
              <a:cs typeface="Times New Roman" panose="02020603050405020304" pitchFamily="18" charset="0"/>
            </a:rPr>
            <a:t>(Howson et al, 2012). </a:t>
          </a:r>
          <a:endParaRPr lang="en-GB" sz="1300" kern="1200" dirty="0">
            <a:solidFill>
              <a:sysClr val="windowText" lastClr="000000">
                <a:hueOff val="0"/>
                <a:satOff val="0"/>
                <a:lumOff val="0"/>
                <a:alphaOff val="0"/>
              </a:sysClr>
            </a:solidFill>
            <a:latin typeface="Times New Roman" panose="02020603050405020304" pitchFamily="18" charset="0"/>
            <a:ea typeface="+mn-ea"/>
            <a:cs typeface="Times New Roman" panose="02020603050405020304" pitchFamily="18" charset="0"/>
          </a:endParaRPr>
        </a:p>
      </dsp:txBody>
      <dsp:txXfrm>
        <a:off x="143254" y="652300"/>
        <a:ext cx="3314476" cy="1035773"/>
      </dsp:txXfrm>
    </dsp:sp>
    <dsp:sp modelId="{B27CFB8A-527E-43B3-A8DA-3F3C13B85155}">
      <dsp:nvSpPr>
        <dsp:cNvPr id="0" name=""/>
        <dsp:cNvSpPr/>
      </dsp:nvSpPr>
      <dsp:spPr>
        <a:xfrm>
          <a:off x="5151" y="502688"/>
          <a:ext cx="725041" cy="1087562"/>
        </a:xfrm>
        <a:prstGeom prst="rect">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l="-63000" r="-63000"/>
          </a:stretch>
        </a:blip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dsp:style>
    </dsp:sp>
    <dsp:sp modelId="{6B05859A-5F4E-40BA-985C-38B0CD25BE45}">
      <dsp:nvSpPr>
        <dsp:cNvPr id="0" name=""/>
        <dsp:cNvSpPr/>
      </dsp:nvSpPr>
      <dsp:spPr>
        <a:xfrm>
          <a:off x="3751179" y="652300"/>
          <a:ext cx="3314476" cy="1035773"/>
        </a:xfrm>
        <a:prstGeom prst="rect">
          <a:avLst/>
        </a:prstGeom>
        <a:noFill/>
        <a:ln w="6350" cap="flat" cmpd="sng" algn="ctr">
          <a:no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701564" tIns="49530" rIns="49530" bIns="49530" numCol="1" spcCol="1270" anchor="ctr" anchorCtr="0">
          <a:noAutofit/>
        </a:bodyPr>
        <a:lstStyle/>
        <a:p>
          <a:pPr lvl="0" algn="l" defTabSz="577850" rtl="0">
            <a:lnSpc>
              <a:spcPct val="90000"/>
            </a:lnSpc>
            <a:spcBef>
              <a:spcPct val="0"/>
            </a:spcBef>
            <a:spcAft>
              <a:spcPct val="35000"/>
            </a:spcAft>
          </a:pPr>
          <a:r>
            <a:rPr lang="en-US" sz="1300" kern="1200" dirty="0" smtClean="0">
              <a:solidFill>
                <a:sysClr val="windowText" lastClr="000000">
                  <a:hueOff val="0"/>
                  <a:satOff val="0"/>
                  <a:lumOff val="0"/>
                  <a:alphaOff val="0"/>
                </a:sysClr>
              </a:solidFill>
              <a:latin typeface="Times New Roman" panose="02020603050405020304" pitchFamily="18" charset="0"/>
              <a:ea typeface="+mn-ea"/>
              <a:cs typeface="Times New Roman" panose="02020603050405020304" pitchFamily="18" charset="0"/>
            </a:rPr>
            <a:t>Therefore, having a substantial effect on the rates of long-term complications in children, including </a:t>
          </a:r>
          <a:r>
            <a:rPr lang="en-US" sz="1300" kern="1200" dirty="0" err="1" smtClean="0">
              <a:solidFill>
                <a:sysClr val="windowText" lastClr="000000">
                  <a:hueOff val="0"/>
                  <a:satOff val="0"/>
                  <a:lumOff val="0"/>
                  <a:alphaOff val="0"/>
                </a:sysClr>
              </a:solidFill>
              <a:latin typeface="Times New Roman" panose="02020603050405020304" pitchFamily="18" charset="0"/>
              <a:ea typeface="+mn-ea"/>
              <a:cs typeface="Times New Roman" panose="02020603050405020304" pitchFamily="18" charset="0"/>
            </a:rPr>
            <a:t>behavioural</a:t>
          </a:r>
          <a:r>
            <a:rPr lang="en-US" sz="1300" kern="1200" dirty="0" smtClean="0">
              <a:solidFill>
                <a:sysClr val="windowText" lastClr="000000">
                  <a:hueOff val="0"/>
                  <a:satOff val="0"/>
                  <a:lumOff val="0"/>
                  <a:alphaOff val="0"/>
                </a:sysClr>
              </a:solidFill>
              <a:latin typeface="Times New Roman" panose="02020603050405020304" pitchFamily="18" charset="0"/>
              <a:ea typeface="+mn-ea"/>
              <a:cs typeface="Times New Roman" panose="02020603050405020304" pitchFamily="18" charset="0"/>
            </a:rPr>
            <a:t> and social difficulties independently as well as collectively (</a:t>
          </a:r>
          <a:r>
            <a:rPr lang="en-US" sz="1300" kern="1200" dirty="0" err="1" smtClean="0">
              <a:solidFill>
                <a:sysClr val="windowText" lastClr="000000">
                  <a:hueOff val="0"/>
                  <a:satOff val="0"/>
                  <a:lumOff val="0"/>
                  <a:alphaOff val="0"/>
                </a:sysClr>
              </a:solidFill>
              <a:latin typeface="Times New Roman" panose="02020603050405020304" pitchFamily="18" charset="0"/>
              <a:ea typeface="+mn-ea"/>
              <a:cs typeface="Times New Roman" panose="02020603050405020304" pitchFamily="18" charset="0"/>
            </a:rPr>
            <a:t>Blencowe</a:t>
          </a:r>
          <a:r>
            <a:rPr lang="en-US" sz="1300" kern="1200" dirty="0" smtClean="0">
              <a:solidFill>
                <a:sysClr val="windowText" lastClr="000000">
                  <a:hueOff val="0"/>
                  <a:satOff val="0"/>
                  <a:lumOff val="0"/>
                  <a:alphaOff val="0"/>
                </a:sysClr>
              </a:solidFill>
              <a:latin typeface="Times New Roman" panose="02020603050405020304" pitchFamily="18" charset="0"/>
              <a:ea typeface="+mn-ea"/>
              <a:cs typeface="Times New Roman" panose="02020603050405020304" pitchFamily="18" charset="0"/>
            </a:rPr>
            <a:t>, 2013). </a:t>
          </a:r>
          <a:endParaRPr lang="en-GB" sz="1300" kern="1200" dirty="0">
            <a:solidFill>
              <a:sysClr val="windowText" lastClr="000000">
                <a:hueOff val="0"/>
                <a:satOff val="0"/>
                <a:lumOff val="0"/>
                <a:alphaOff val="0"/>
              </a:sysClr>
            </a:solidFill>
            <a:latin typeface="Times New Roman" panose="02020603050405020304" pitchFamily="18" charset="0"/>
            <a:ea typeface="+mn-ea"/>
            <a:cs typeface="Times New Roman" panose="02020603050405020304" pitchFamily="18" charset="0"/>
          </a:endParaRPr>
        </a:p>
      </dsp:txBody>
      <dsp:txXfrm>
        <a:off x="3751179" y="652300"/>
        <a:ext cx="3314476" cy="1035773"/>
      </dsp:txXfrm>
    </dsp:sp>
    <dsp:sp modelId="{0845C3D3-AF57-4577-9708-B9E09A7AA4E8}">
      <dsp:nvSpPr>
        <dsp:cNvPr id="0" name=""/>
        <dsp:cNvSpPr/>
      </dsp:nvSpPr>
      <dsp:spPr>
        <a:xfrm>
          <a:off x="3613076" y="502688"/>
          <a:ext cx="725041" cy="1087562"/>
        </a:xfrm>
        <a:prstGeom prst="rect">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l="-9000" r="-9000"/>
          </a:stretch>
        </a:blip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dsp:style>
    </dsp:sp>
    <dsp:sp modelId="{F5E71276-8040-438F-A4A8-BCA8D06C9E54}">
      <dsp:nvSpPr>
        <dsp:cNvPr id="0" name=""/>
        <dsp:cNvSpPr/>
      </dsp:nvSpPr>
      <dsp:spPr>
        <a:xfrm>
          <a:off x="7345355" y="652300"/>
          <a:ext cx="3314476" cy="1035773"/>
        </a:xfrm>
        <a:prstGeom prst="rect">
          <a:avLst/>
        </a:prstGeom>
        <a:noFill/>
        <a:ln w="6350" cap="flat" cmpd="sng" algn="ctr">
          <a:no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701564" tIns="49530" rIns="49530" bIns="49530" numCol="1" spcCol="1270" anchor="ctr" anchorCtr="0">
          <a:noAutofit/>
        </a:bodyPr>
        <a:lstStyle/>
        <a:p>
          <a:pPr lvl="0" algn="l" defTabSz="577850" rtl="0">
            <a:lnSpc>
              <a:spcPct val="90000"/>
            </a:lnSpc>
            <a:spcBef>
              <a:spcPct val="0"/>
            </a:spcBef>
            <a:spcAft>
              <a:spcPct val="35000"/>
            </a:spcAft>
          </a:pPr>
          <a:r>
            <a:rPr lang="en-GB" sz="1300" kern="1200" dirty="0" smtClean="0">
              <a:solidFill>
                <a:sysClr val="windowText" lastClr="000000">
                  <a:hueOff val="0"/>
                  <a:satOff val="0"/>
                  <a:lumOff val="0"/>
                  <a:alphaOff val="0"/>
                </a:sysClr>
              </a:solidFill>
              <a:latin typeface="Times New Roman" panose="02020603050405020304" pitchFamily="18" charset="0"/>
              <a:ea typeface="+mn-ea"/>
              <a:cs typeface="Times New Roman" panose="02020603050405020304" pitchFamily="18" charset="0"/>
            </a:rPr>
            <a:t>Johnson (2007) reported that boys predominantly demonstrate greater BD than girls.</a:t>
          </a:r>
          <a:endParaRPr lang="en-GB" sz="1300" kern="1200" dirty="0">
            <a:solidFill>
              <a:sysClr val="windowText" lastClr="000000">
                <a:hueOff val="0"/>
                <a:satOff val="0"/>
                <a:lumOff val="0"/>
                <a:alphaOff val="0"/>
              </a:sysClr>
            </a:solidFill>
            <a:latin typeface="Times New Roman" panose="02020603050405020304" pitchFamily="18" charset="0"/>
            <a:ea typeface="+mn-ea"/>
            <a:cs typeface="Times New Roman" panose="02020603050405020304" pitchFamily="18" charset="0"/>
          </a:endParaRPr>
        </a:p>
      </dsp:txBody>
      <dsp:txXfrm>
        <a:off x="7345355" y="652300"/>
        <a:ext cx="3314476" cy="1035773"/>
      </dsp:txXfrm>
    </dsp:sp>
    <dsp:sp modelId="{17452B6E-D6B4-4FF9-A5C1-ACF561D47F0E}">
      <dsp:nvSpPr>
        <dsp:cNvPr id="0" name=""/>
        <dsp:cNvSpPr/>
      </dsp:nvSpPr>
      <dsp:spPr>
        <a:xfrm>
          <a:off x="7221002" y="502688"/>
          <a:ext cx="697540" cy="1087562"/>
        </a:xfrm>
        <a:prstGeom prst="rect">
          <a:avLst/>
        </a:prstGeom>
        <a:blipFill rotWithShape="1">
          <a:blip xmlns:r="http://schemas.openxmlformats.org/officeDocument/2006/relationships" r:embed="rId3"/>
          <a:stretch>
            <a:fillRect/>
          </a:stretch>
        </a:blip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dsp:style>
    </dsp:sp>
    <dsp:sp modelId="{A88DEB8A-AAAB-4654-9369-121233ABFCB1}">
      <dsp:nvSpPr>
        <dsp:cNvPr id="0" name=""/>
        <dsp:cNvSpPr/>
      </dsp:nvSpPr>
      <dsp:spPr>
        <a:xfrm>
          <a:off x="1930396" y="1956224"/>
          <a:ext cx="3314476" cy="1035773"/>
        </a:xfrm>
        <a:prstGeom prst="rect">
          <a:avLst/>
        </a:prstGeom>
        <a:noFill/>
        <a:ln w="6350" cap="flat" cmpd="sng" algn="ctr">
          <a:no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701564" tIns="49530" rIns="49530" bIns="49530" numCol="1" spcCol="1270" anchor="ctr" anchorCtr="0">
          <a:noAutofit/>
        </a:bodyPr>
        <a:lstStyle/>
        <a:p>
          <a:pPr lvl="0" algn="l" defTabSz="577850" rtl="0">
            <a:lnSpc>
              <a:spcPct val="90000"/>
            </a:lnSpc>
            <a:spcBef>
              <a:spcPct val="0"/>
            </a:spcBef>
            <a:spcAft>
              <a:spcPct val="35000"/>
            </a:spcAft>
          </a:pPr>
          <a:r>
            <a:rPr lang="en-GB" sz="1300" kern="1200" dirty="0" smtClean="0">
              <a:solidFill>
                <a:sysClr val="windowText" lastClr="000000">
                  <a:hueOff val="0"/>
                  <a:satOff val="0"/>
                  <a:lumOff val="0"/>
                  <a:alphaOff val="0"/>
                </a:sysClr>
              </a:solidFill>
              <a:latin typeface="Times New Roman" panose="02020603050405020304" pitchFamily="18" charset="0"/>
              <a:ea typeface="+mn-ea"/>
              <a:cs typeface="Times New Roman" panose="02020603050405020304" pitchFamily="18" charset="0"/>
            </a:rPr>
            <a:t>Moreover, Slough (2008) found that children who have larger peer and sibling relationships are 4 times more likely to participate in mischievous acts, particularly boys. </a:t>
          </a:r>
          <a:endParaRPr lang="en-GB" sz="1300" kern="1200" dirty="0">
            <a:solidFill>
              <a:sysClr val="windowText" lastClr="000000">
                <a:hueOff val="0"/>
                <a:satOff val="0"/>
                <a:lumOff val="0"/>
                <a:alphaOff val="0"/>
              </a:sysClr>
            </a:solidFill>
            <a:latin typeface="Times New Roman" panose="02020603050405020304" pitchFamily="18" charset="0"/>
            <a:ea typeface="+mn-ea"/>
            <a:cs typeface="Times New Roman" panose="02020603050405020304" pitchFamily="18" charset="0"/>
          </a:endParaRPr>
        </a:p>
      </dsp:txBody>
      <dsp:txXfrm>
        <a:off x="1930396" y="1956224"/>
        <a:ext cx="3314476" cy="1035773"/>
      </dsp:txXfrm>
    </dsp:sp>
    <dsp:sp modelId="{17C822B3-A165-4F2C-B5E2-EA622217D711}">
      <dsp:nvSpPr>
        <dsp:cNvPr id="0" name=""/>
        <dsp:cNvSpPr/>
      </dsp:nvSpPr>
      <dsp:spPr>
        <a:xfrm>
          <a:off x="877747" y="1958871"/>
          <a:ext cx="1267590" cy="1087562"/>
        </a:xfrm>
        <a:prstGeom prst="rect">
          <a:avLst/>
        </a:prstGeom>
        <a:blipFill>
          <a:blip xmlns:r="http://schemas.openxmlformats.org/officeDocument/2006/relationships" r:embed="rId4">
            <a:extLst>
              <a:ext uri="{28A0092B-C50C-407E-A947-70E740481C1C}">
                <a14:useLocalDpi xmlns:a14="http://schemas.microsoft.com/office/drawing/2010/main" val="0"/>
              </a:ext>
            </a:extLst>
          </a:blip>
          <a:srcRect/>
          <a:stretch>
            <a:fillRect l="-14000" r="-14000"/>
          </a:stretch>
        </a:blip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dsp:style>
    </dsp:sp>
    <dsp:sp modelId="{2C718A74-E8B2-4DED-9219-A269DDD15DC9}">
      <dsp:nvSpPr>
        <dsp:cNvPr id="0" name=""/>
        <dsp:cNvSpPr/>
      </dsp:nvSpPr>
      <dsp:spPr>
        <a:xfrm>
          <a:off x="6725755" y="1984770"/>
          <a:ext cx="3314476" cy="1035773"/>
        </a:xfrm>
        <a:prstGeom prst="rect">
          <a:avLst/>
        </a:prstGeom>
        <a:noFill/>
        <a:ln w="6350" cap="flat" cmpd="sng" algn="ctr">
          <a:no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701564" tIns="49530" rIns="49530" bIns="49530" numCol="1" spcCol="1270" anchor="ctr" anchorCtr="0">
          <a:noAutofit/>
        </a:bodyPr>
        <a:lstStyle/>
        <a:p>
          <a:pPr lvl="0" algn="l" defTabSz="577850" rtl="0">
            <a:lnSpc>
              <a:spcPct val="90000"/>
            </a:lnSpc>
            <a:spcBef>
              <a:spcPct val="0"/>
            </a:spcBef>
            <a:spcAft>
              <a:spcPct val="35000"/>
            </a:spcAft>
          </a:pPr>
          <a:r>
            <a:rPr lang="en-GB" sz="1300" kern="1200" dirty="0" smtClean="0">
              <a:solidFill>
                <a:sysClr val="windowText" lastClr="000000">
                  <a:hueOff val="0"/>
                  <a:satOff val="0"/>
                  <a:lumOff val="0"/>
                  <a:alphaOff val="0"/>
                </a:sysClr>
              </a:solidFill>
              <a:latin typeface="Times New Roman" panose="02020603050405020304" pitchFamily="18" charset="0"/>
              <a:ea typeface="+mn-ea"/>
              <a:cs typeface="Times New Roman" panose="02020603050405020304" pitchFamily="18" charset="0"/>
            </a:rPr>
            <a:t>Patterson, (2016) proposed that children’s BD derive from relationships between parents and siblings.</a:t>
          </a:r>
          <a:endParaRPr lang="en-GB" sz="1300" kern="1200" dirty="0">
            <a:solidFill>
              <a:sysClr val="windowText" lastClr="000000">
                <a:hueOff val="0"/>
                <a:satOff val="0"/>
                <a:lumOff val="0"/>
                <a:alphaOff val="0"/>
              </a:sysClr>
            </a:solidFill>
            <a:latin typeface="Times New Roman" panose="02020603050405020304" pitchFamily="18" charset="0"/>
            <a:ea typeface="+mn-ea"/>
            <a:cs typeface="Times New Roman" panose="02020603050405020304" pitchFamily="18" charset="0"/>
          </a:endParaRPr>
        </a:p>
      </dsp:txBody>
      <dsp:txXfrm>
        <a:off x="6725755" y="1984770"/>
        <a:ext cx="3314476" cy="1035773"/>
      </dsp:txXfrm>
    </dsp:sp>
    <dsp:sp modelId="{6E9C76BF-3F64-440F-BA4B-227469D98820}">
      <dsp:nvSpPr>
        <dsp:cNvPr id="0" name=""/>
        <dsp:cNvSpPr/>
      </dsp:nvSpPr>
      <dsp:spPr>
        <a:xfrm>
          <a:off x="5671826" y="1958871"/>
          <a:ext cx="1307373" cy="1087562"/>
        </a:xfrm>
        <a:prstGeom prst="rect">
          <a:avLst/>
        </a:prstGeom>
        <a:blipFill>
          <a:blip xmlns:r="http://schemas.openxmlformats.org/officeDocument/2006/relationships" r:embed="rId5">
            <a:extLst>
              <a:ext uri="{28A0092B-C50C-407E-A947-70E740481C1C}">
                <a14:useLocalDpi xmlns:a14="http://schemas.microsoft.com/office/drawing/2010/main" val="0"/>
              </a:ext>
            </a:extLst>
          </a:blip>
          <a:srcRect/>
          <a:stretch>
            <a:fillRect l="-13000" r="-13000"/>
          </a:stretch>
        </a:blip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dsp:style>
    </dsp:sp>
    <dsp:sp modelId="{BBE3A0AE-82A5-4507-8BF5-7A89F8C689C0}">
      <dsp:nvSpPr>
        <dsp:cNvPr id="0" name=""/>
        <dsp:cNvSpPr/>
      </dsp:nvSpPr>
      <dsp:spPr>
        <a:xfrm>
          <a:off x="1768547" y="3549854"/>
          <a:ext cx="3314476" cy="1035773"/>
        </a:xfrm>
        <a:prstGeom prst="rect">
          <a:avLst/>
        </a:prstGeom>
        <a:noFill/>
        <a:ln w="6350" cap="flat" cmpd="sng" algn="ctr">
          <a:no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701564" tIns="49530" rIns="49530" bIns="49530" numCol="1" spcCol="1270" anchor="ctr" anchorCtr="0">
          <a:noAutofit/>
        </a:bodyPr>
        <a:lstStyle/>
        <a:p>
          <a:pPr lvl="0" algn="l" defTabSz="577850" rtl="0">
            <a:lnSpc>
              <a:spcPct val="90000"/>
            </a:lnSpc>
            <a:spcBef>
              <a:spcPct val="0"/>
            </a:spcBef>
            <a:spcAft>
              <a:spcPct val="35000"/>
            </a:spcAft>
          </a:pPr>
          <a:r>
            <a:rPr lang="en-GB" sz="1300" kern="1200" dirty="0" smtClean="0">
              <a:solidFill>
                <a:sysClr val="windowText" lastClr="000000">
                  <a:hueOff val="0"/>
                  <a:satOff val="0"/>
                  <a:lumOff val="0"/>
                  <a:alphaOff val="0"/>
                </a:sysClr>
              </a:solidFill>
              <a:latin typeface="Times New Roman" panose="02020603050405020304" pitchFamily="18" charset="0"/>
              <a:ea typeface="+mn-ea"/>
              <a:cs typeface="Times New Roman" panose="02020603050405020304" pitchFamily="18" charset="0"/>
            </a:rPr>
            <a:t>From a profusion of research it indicates that family size, children’s age, gender, personality, and parental support, are some of the main influential factors contributing to BD displayed by children (</a:t>
          </a:r>
          <a:r>
            <a:rPr lang="en-GB" sz="1300" kern="1200" dirty="0" err="1" smtClean="0">
              <a:solidFill>
                <a:sysClr val="windowText" lastClr="000000">
                  <a:hueOff val="0"/>
                  <a:satOff val="0"/>
                  <a:lumOff val="0"/>
                  <a:alphaOff val="0"/>
                </a:sysClr>
              </a:solidFill>
              <a:latin typeface="Times New Roman" panose="02020603050405020304" pitchFamily="18" charset="0"/>
              <a:ea typeface="+mn-ea"/>
              <a:cs typeface="Times New Roman" panose="02020603050405020304" pitchFamily="18" charset="0"/>
            </a:rPr>
            <a:t>Zwaanswijk</a:t>
          </a:r>
          <a:r>
            <a:rPr lang="en-GB" sz="1300" kern="1200" dirty="0" smtClean="0">
              <a:solidFill>
                <a:sysClr val="windowText" lastClr="000000">
                  <a:hueOff val="0"/>
                  <a:satOff val="0"/>
                  <a:lumOff val="0"/>
                  <a:alphaOff val="0"/>
                </a:sysClr>
              </a:solidFill>
              <a:latin typeface="Times New Roman" panose="02020603050405020304" pitchFamily="18" charset="0"/>
              <a:ea typeface="+mn-ea"/>
              <a:cs typeface="Times New Roman" panose="02020603050405020304" pitchFamily="18" charset="0"/>
            </a:rPr>
            <a:t>, 2003).</a:t>
          </a:r>
          <a:endParaRPr lang="en-GB" sz="1300" kern="1200" dirty="0">
            <a:solidFill>
              <a:sysClr val="windowText" lastClr="000000">
                <a:hueOff val="0"/>
                <a:satOff val="0"/>
                <a:lumOff val="0"/>
                <a:alphaOff val="0"/>
              </a:sysClr>
            </a:solidFill>
            <a:latin typeface="Times New Roman" panose="02020603050405020304" pitchFamily="18" charset="0"/>
            <a:ea typeface="+mn-ea"/>
            <a:cs typeface="Times New Roman" panose="02020603050405020304" pitchFamily="18" charset="0"/>
          </a:endParaRPr>
        </a:p>
      </dsp:txBody>
      <dsp:txXfrm>
        <a:off x="1768547" y="3549854"/>
        <a:ext cx="3314476" cy="1035773"/>
      </dsp:txXfrm>
    </dsp:sp>
    <dsp:sp modelId="{F90883C6-C639-4193-9FEB-297F07F22696}">
      <dsp:nvSpPr>
        <dsp:cNvPr id="0" name=""/>
        <dsp:cNvSpPr/>
      </dsp:nvSpPr>
      <dsp:spPr>
        <a:xfrm>
          <a:off x="574503" y="3436468"/>
          <a:ext cx="1424373" cy="1087562"/>
        </a:xfrm>
        <a:prstGeom prst="rect">
          <a:avLst/>
        </a:prstGeom>
        <a:blipFill>
          <a:blip xmlns:r="http://schemas.openxmlformats.org/officeDocument/2006/relationships" r:embed="rId6">
            <a:extLst>
              <a:ext uri="{28A0092B-C50C-407E-A947-70E740481C1C}">
                <a14:useLocalDpi xmlns:a14="http://schemas.microsoft.com/office/drawing/2010/main" val="0"/>
              </a:ext>
            </a:extLst>
          </a:blip>
          <a:srcRect/>
          <a:stretch>
            <a:fillRect l="-2000" r="-2000"/>
          </a:stretch>
        </a:blip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dsp:style>
    </dsp:sp>
    <dsp:sp modelId="{BAB27A9B-8859-4382-B1A8-0881AD937C37}">
      <dsp:nvSpPr>
        <dsp:cNvPr id="0" name=""/>
        <dsp:cNvSpPr/>
      </dsp:nvSpPr>
      <dsp:spPr>
        <a:xfrm>
          <a:off x="6617909" y="3522696"/>
          <a:ext cx="3314476" cy="1035773"/>
        </a:xfrm>
        <a:prstGeom prst="rect">
          <a:avLst/>
        </a:prstGeom>
        <a:noFill/>
        <a:ln w="6350" cap="flat" cmpd="sng" algn="ctr">
          <a:no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701564" tIns="49530" rIns="49530" bIns="49530" numCol="1" spcCol="1270" anchor="ctr" anchorCtr="0">
          <a:noAutofit/>
        </a:bodyPr>
        <a:lstStyle/>
        <a:p>
          <a:pPr lvl="0" algn="l" defTabSz="577850" rtl="0">
            <a:lnSpc>
              <a:spcPct val="90000"/>
            </a:lnSpc>
            <a:spcBef>
              <a:spcPct val="0"/>
            </a:spcBef>
            <a:spcAft>
              <a:spcPct val="35000"/>
            </a:spcAft>
          </a:pPr>
          <a:r>
            <a:rPr lang="en-GB" sz="1300" kern="1200" dirty="0" smtClean="0">
              <a:solidFill>
                <a:sysClr val="windowText" lastClr="000000">
                  <a:hueOff val="0"/>
                  <a:satOff val="0"/>
                  <a:lumOff val="0"/>
                  <a:alphaOff val="0"/>
                </a:sysClr>
              </a:solidFill>
              <a:latin typeface="Times New Roman" panose="02020603050405020304" pitchFamily="18" charset="0"/>
              <a:ea typeface="+mn-ea"/>
              <a:cs typeface="Times New Roman" panose="02020603050405020304" pitchFamily="18" charset="0"/>
            </a:rPr>
            <a:t>For that reason, the following literature will illustrate the conclusions and findings of past research that has explored correlations between preterm birth (PB), gender, parental marital status (PMS) and sibling size (SS) on children’s BD.</a:t>
          </a:r>
          <a:endParaRPr lang="en-GB" sz="1300" kern="1200" dirty="0">
            <a:solidFill>
              <a:sysClr val="windowText" lastClr="000000">
                <a:hueOff val="0"/>
                <a:satOff val="0"/>
                <a:lumOff val="0"/>
                <a:alphaOff val="0"/>
              </a:sysClr>
            </a:solidFill>
            <a:latin typeface="Times New Roman" panose="02020603050405020304" pitchFamily="18" charset="0"/>
            <a:ea typeface="+mn-ea"/>
            <a:cs typeface="Times New Roman" panose="02020603050405020304" pitchFamily="18" charset="0"/>
          </a:endParaRPr>
        </a:p>
      </dsp:txBody>
      <dsp:txXfrm>
        <a:off x="6617909" y="3522696"/>
        <a:ext cx="3314476" cy="1035773"/>
      </dsp:txXfrm>
    </dsp:sp>
    <dsp:sp modelId="{CD1312F4-7CB9-4C62-BBBE-EF9EBA75BCC7}">
      <dsp:nvSpPr>
        <dsp:cNvPr id="0" name=""/>
        <dsp:cNvSpPr/>
      </dsp:nvSpPr>
      <dsp:spPr>
        <a:xfrm>
          <a:off x="5495944" y="3499840"/>
          <a:ext cx="1624456" cy="1087562"/>
        </a:xfrm>
        <a:prstGeom prst="rect">
          <a:avLst/>
        </a:prstGeom>
        <a:blipFill rotWithShape="1">
          <a:blip xmlns:r="http://schemas.openxmlformats.org/officeDocument/2006/relationships" r:embed="rId7"/>
          <a:stretch>
            <a:fillRect/>
          </a:stretch>
        </a:blip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645F6E-86B1-4179-9D60-2D196F337784}">
      <dsp:nvSpPr>
        <dsp:cNvPr id="0" name=""/>
        <dsp:cNvSpPr/>
      </dsp:nvSpPr>
      <dsp:spPr>
        <a:xfrm>
          <a:off x="5662" y="1545332"/>
          <a:ext cx="1755526" cy="2287670"/>
        </a:xfrm>
        <a:prstGeom prst="roundRect">
          <a:avLst>
            <a:gd name="adj" fmla="val 10000"/>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rtl="0">
            <a:lnSpc>
              <a:spcPct val="90000"/>
            </a:lnSpc>
            <a:spcBef>
              <a:spcPct val="0"/>
            </a:spcBef>
            <a:spcAft>
              <a:spcPct val="35000"/>
            </a:spcAft>
          </a:pPr>
          <a:r>
            <a:rPr lang="en-GB" sz="1400" kern="1200" dirty="0" smtClean="0">
              <a:solidFill>
                <a:schemeClr val="tx1"/>
              </a:solidFill>
            </a:rPr>
            <a:t>Investigating whether there are deficits amongst PB children compared to full-term, can aid insight as well as help alleviate the strain for educational and health professionals alike, as well as parents.</a:t>
          </a:r>
          <a:endParaRPr lang="en-GB" sz="1400" kern="1200" dirty="0">
            <a:solidFill>
              <a:schemeClr val="tx1"/>
            </a:solidFill>
          </a:endParaRPr>
        </a:p>
      </dsp:txBody>
      <dsp:txXfrm>
        <a:off x="57080" y="1596750"/>
        <a:ext cx="1652690" cy="2184834"/>
      </dsp:txXfrm>
    </dsp:sp>
    <dsp:sp modelId="{58706373-329C-42D6-BEA2-1EFD1F87D6BE}">
      <dsp:nvSpPr>
        <dsp:cNvPr id="0" name=""/>
        <dsp:cNvSpPr/>
      </dsp:nvSpPr>
      <dsp:spPr>
        <a:xfrm>
          <a:off x="1936742" y="2471482"/>
          <a:ext cx="372171" cy="435370"/>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844550">
            <a:lnSpc>
              <a:spcPct val="90000"/>
            </a:lnSpc>
            <a:spcBef>
              <a:spcPct val="0"/>
            </a:spcBef>
            <a:spcAft>
              <a:spcPct val="35000"/>
            </a:spcAft>
          </a:pPr>
          <a:endParaRPr lang="en-US" sz="1900" kern="1200"/>
        </a:p>
      </dsp:txBody>
      <dsp:txXfrm>
        <a:off x="1936742" y="2558556"/>
        <a:ext cx="260520" cy="261222"/>
      </dsp:txXfrm>
    </dsp:sp>
    <dsp:sp modelId="{99ED19DA-F6C7-45AA-80D0-FDE945E21D34}">
      <dsp:nvSpPr>
        <dsp:cNvPr id="0" name=""/>
        <dsp:cNvSpPr/>
      </dsp:nvSpPr>
      <dsp:spPr>
        <a:xfrm>
          <a:off x="2463400" y="1545332"/>
          <a:ext cx="1755526" cy="2287670"/>
        </a:xfrm>
        <a:prstGeom prst="roundRect">
          <a:avLst>
            <a:gd name="adj" fmla="val 10000"/>
          </a:avLst>
        </a:prstGeom>
        <a:solidFill>
          <a:schemeClr val="accent4">
            <a:hueOff val="1871245"/>
            <a:satOff val="-10347"/>
            <a:lumOff val="-88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rtl="0">
            <a:lnSpc>
              <a:spcPct val="90000"/>
            </a:lnSpc>
            <a:spcBef>
              <a:spcPct val="0"/>
            </a:spcBef>
            <a:spcAft>
              <a:spcPct val="35000"/>
            </a:spcAft>
          </a:pPr>
          <a:r>
            <a:rPr lang="en-GB" sz="1400" kern="1200" dirty="0" smtClean="0"/>
            <a:t> </a:t>
          </a:r>
          <a:r>
            <a:rPr lang="en-GB" sz="1400" kern="1200" dirty="0" smtClean="0">
              <a:solidFill>
                <a:schemeClr val="tx1"/>
              </a:solidFill>
            </a:rPr>
            <a:t>It can help pioneer the development of educational programmes for those who are experiencing BD</a:t>
          </a:r>
        </a:p>
        <a:p>
          <a:pPr lvl="0" algn="ctr" defTabSz="622300" rtl="0">
            <a:lnSpc>
              <a:spcPct val="90000"/>
            </a:lnSpc>
            <a:spcBef>
              <a:spcPct val="0"/>
            </a:spcBef>
            <a:spcAft>
              <a:spcPct val="35000"/>
            </a:spcAft>
          </a:pPr>
          <a:r>
            <a:rPr lang="en-GB" sz="1400" kern="1200" dirty="0" smtClean="0">
              <a:solidFill>
                <a:schemeClr val="tx1"/>
              </a:solidFill>
            </a:rPr>
            <a:t>(Salt &amp; </a:t>
          </a:r>
          <a:r>
            <a:rPr lang="en-GB" sz="1400" kern="1200" dirty="0" err="1" smtClean="0">
              <a:solidFill>
                <a:schemeClr val="tx1"/>
              </a:solidFill>
            </a:rPr>
            <a:t>Redshaw</a:t>
          </a:r>
          <a:r>
            <a:rPr lang="en-GB" sz="1400" kern="1200" dirty="0" smtClean="0">
              <a:solidFill>
                <a:schemeClr val="tx1"/>
              </a:solidFill>
            </a:rPr>
            <a:t>, 2006). </a:t>
          </a:r>
          <a:endParaRPr lang="en-GB" sz="1400" kern="1200" dirty="0">
            <a:solidFill>
              <a:schemeClr val="tx1"/>
            </a:solidFill>
          </a:endParaRPr>
        </a:p>
      </dsp:txBody>
      <dsp:txXfrm>
        <a:off x="2514818" y="1596750"/>
        <a:ext cx="1652690" cy="2184834"/>
      </dsp:txXfrm>
    </dsp:sp>
    <dsp:sp modelId="{DD405BB9-86DB-4B30-857B-A1E351928B1E}">
      <dsp:nvSpPr>
        <dsp:cNvPr id="0" name=""/>
        <dsp:cNvSpPr/>
      </dsp:nvSpPr>
      <dsp:spPr>
        <a:xfrm>
          <a:off x="4394479" y="2471482"/>
          <a:ext cx="372171" cy="435370"/>
        </a:xfrm>
        <a:prstGeom prst="rightArrow">
          <a:avLst>
            <a:gd name="adj1" fmla="val 60000"/>
            <a:gd name="adj2" fmla="val 50000"/>
          </a:avLst>
        </a:prstGeom>
        <a:solidFill>
          <a:schemeClr val="accent4">
            <a:hueOff val="2494993"/>
            <a:satOff val="-13796"/>
            <a:lumOff val="-117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844550">
            <a:lnSpc>
              <a:spcPct val="90000"/>
            </a:lnSpc>
            <a:spcBef>
              <a:spcPct val="0"/>
            </a:spcBef>
            <a:spcAft>
              <a:spcPct val="35000"/>
            </a:spcAft>
          </a:pPr>
          <a:endParaRPr lang="en-US" sz="1900" kern="1200"/>
        </a:p>
      </dsp:txBody>
      <dsp:txXfrm>
        <a:off x="4394479" y="2558556"/>
        <a:ext cx="260520" cy="261222"/>
      </dsp:txXfrm>
    </dsp:sp>
    <dsp:sp modelId="{C4CF86A9-6A1E-44D1-B9F6-804D5C5A3A91}">
      <dsp:nvSpPr>
        <dsp:cNvPr id="0" name=""/>
        <dsp:cNvSpPr/>
      </dsp:nvSpPr>
      <dsp:spPr>
        <a:xfrm>
          <a:off x="4921137" y="1545332"/>
          <a:ext cx="1755526" cy="2287670"/>
        </a:xfrm>
        <a:prstGeom prst="roundRect">
          <a:avLst>
            <a:gd name="adj" fmla="val 10000"/>
          </a:avLst>
        </a:prstGeom>
        <a:solidFill>
          <a:schemeClr val="accent4">
            <a:hueOff val="3742489"/>
            <a:satOff val="-20694"/>
            <a:lumOff val="-176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rtl="0">
            <a:lnSpc>
              <a:spcPct val="90000"/>
            </a:lnSpc>
            <a:spcBef>
              <a:spcPct val="0"/>
            </a:spcBef>
            <a:spcAft>
              <a:spcPct val="35000"/>
            </a:spcAft>
          </a:pPr>
          <a:r>
            <a:rPr lang="en-GB" sz="1400" kern="1200" dirty="0" smtClean="0">
              <a:solidFill>
                <a:schemeClr val="tx1"/>
              </a:solidFill>
            </a:rPr>
            <a:t>Accordingly, helping academic institutes to devise school-wide interventions which focus on positive behaviour support, coupled with tracking negative behaviour </a:t>
          </a:r>
        </a:p>
        <a:p>
          <a:pPr lvl="0" algn="ctr" defTabSz="622300" rtl="0">
            <a:lnSpc>
              <a:spcPct val="90000"/>
            </a:lnSpc>
            <a:spcBef>
              <a:spcPct val="0"/>
            </a:spcBef>
            <a:spcAft>
              <a:spcPct val="35000"/>
            </a:spcAft>
          </a:pPr>
          <a:r>
            <a:rPr lang="en-GB" sz="1400" kern="1200" dirty="0" smtClean="0">
              <a:solidFill>
                <a:schemeClr val="tx1"/>
              </a:solidFill>
            </a:rPr>
            <a:t>(Kern, 2004). </a:t>
          </a:r>
          <a:endParaRPr lang="en-GB" sz="1400" kern="1200" dirty="0">
            <a:solidFill>
              <a:schemeClr val="tx1"/>
            </a:solidFill>
          </a:endParaRPr>
        </a:p>
      </dsp:txBody>
      <dsp:txXfrm>
        <a:off x="4972555" y="1596750"/>
        <a:ext cx="1652690" cy="2184834"/>
      </dsp:txXfrm>
    </dsp:sp>
    <dsp:sp modelId="{6F546B1B-4077-4CFF-85E7-5EB94EC9AEA1}">
      <dsp:nvSpPr>
        <dsp:cNvPr id="0" name=""/>
        <dsp:cNvSpPr/>
      </dsp:nvSpPr>
      <dsp:spPr>
        <a:xfrm>
          <a:off x="6852216" y="2471482"/>
          <a:ext cx="372171" cy="435370"/>
        </a:xfrm>
        <a:prstGeom prst="rightArrow">
          <a:avLst>
            <a:gd name="adj1" fmla="val 60000"/>
            <a:gd name="adj2" fmla="val 50000"/>
          </a:avLst>
        </a:prstGeom>
        <a:solidFill>
          <a:schemeClr val="accent4">
            <a:hueOff val="4989986"/>
            <a:satOff val="-27591"/>
            <a:lumOff val="-235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844550">
            <a:lnSpc>
              <a:spcPct val="90000"/>
            </a:lnSpc>
            <a:spcBef>
              <a:spcPct val="0"/>
            </a:spcBef>
            <a:spcAft>
              <a:spcPct val="35000"/>
            </a:spcAft>
          </a:pPr>
          <a:endParaRPr lang="en-US" sz="1900" kern="1200"/>
        </a:p>
      </dsp:txBody>
      <dsp:txXfrm>
        <a:off x="6852216" y="2558556"/>
        <a:ext cx="260520" cy="261222"/>
      </dsp:txXfrm>
    </dsp:sp>
    <dsp:sp modelId="{A42D6643-8CF2-4342-9772-852F7176600E}">
      <dsp:nvSpPr>
        <dsp:cNvPr id="0" name=""/>
        <dsp:cNvSpPr/>
      </dsp:nvSpPr>
      <dsp:spPr>
        <a:xfrm>
          <a:off x="7378874" y="1545332"/>
          <a:ext cx="1755526" cy="2287670"/>
        </a:xfrm>
        <a:prstGeom prst="roundRect">
          <a:avLst>
            <a:gd name="adj" fmla="val 10000"/>
          </a:avLst>
        </a:prstGeom>
        <a:solidFill>
          <a:schemeClr val="accent4">
            <a:hueOff val="5613734"/>
            <a:satOff val="-31040"/>
            <a:lumOff val="-264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GB" sz="1400" kern="1200" dirty="0" smtClean="0">
              <a:solidFill>
                <a:schemeClr val="tx1"/>
              </a:solidFill>
            </a:rPr>
            <a:t>Numerous factors can participate in BD shown by children aged 3-11 years old; thus some of these imperative factors are natural family demographics,</a:t>
          </a:r>
          <a:endParaRPr lang="en-GB" sz="1400" kern="1200" dirty="0">
            <a:solidFill>
              <a:schemeClr val="tx1"/>
            </a:solidFill>
          </a:endParaRPr>
        </a:p>
      </dsp:txBody>
      <dsp:txXfrm>
        <a:off x="7430292" y="1596750"/>
        <a:ext cx="1652690" cy="2184834"/>
      </dsp:txXfrm>
    </dsp:sp>
    <dsp:sp modelId="{8F374893-6D46-4060-84E3-5D8B6AB69C7F}">
      <dsp:nvSpPr>
        <dsp:cNvPr id="0" name=""/>
        <dsp:cNvSpPr/>
      </dsp:nvSpPr>
      <dsp:spPr>
        <a:xfrm>
          <a:off x="9309953" y="2471482"/>
          <a:ext cx="372171" cy="435370"/>
        </a:xfrm>
        <a:prstGeom prst="rightArrow">
          <a:avLst>
            <a:gd name="adj1" fmla="val 60000"/>
            <a:gd name="adj2" fmla="val 50000"/>
          </a:avLst>
        </a:prstGeom>
        <a:solidFill>
          <a:schemeClr val="accent4">
            <a:hueOff val="7484979"/>
            <a:satOff val="-41387"/>
            <a:lumOff val="-3529"/>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844550">
            <a:lnSpc>
              <a:spcPct val="90000"/>
            </a:lnSpc>
            <a:spcBef>
              <a:spcPct val="0"/>
            </a:spcBef>
            <a:spcAft>
              <a:spcPct val="35000"/>
            </a:spcAft>
          </a:pPr>
          <a:endParaRPr lang="en-US" sz="1900" kern="1200"/>
        </a:p>
      </dsp:txBody>
      <dsp:txXfrm>
        <a:off x="9309953" y="2558556"/>
        <a:ext cx="260520" cy="261222"/>
      </dsp:txXfrm>
    </dsp:sp>
    <dsp:sp modelId="{5B3DA00C-8E6F-4819-B0B2-9C7CD3673B2C}">
      <dsp:nvSpPr>
        <dsp:cNvPr id="0" name=""/>
        <dsp:cNvSpPr/>
      </dsp:nvSpPr>
      <dsp:spPr>
        <a:xfrm>
          <a:off x="9836611" y="1545332"/>
          <a:ext cx="1755526" cy="2287670"/>
        </a:xfrm>
        <a:prstGeom prst="roundRect">
          <a:avLst>
            <a:gd name="adj" fmla="val 10000"/>
          </a:avLst>
        </a:prstGeom>
        <a:solidFill>
          <a:schemeClr val="accent4">
            <a:hueOff val="7484979"/>
            <a:satOff val="-41387"/>
            <a:lumOff val="-352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rtl="0">
            <a:lnSpc>
              <a:spcPct val="90000"/>
            </a:lnSpc>
            <a:spcBef>
              <a:spcPct val="0"/>
            </a:spcBef>
            <a:spcAft>
              <a:spcPct val="35000"/>
            </a:spcAft>
          </a:pPr>
          <a:r>
            <a:rPr lang="en-GB" sz="1400" kern="1200" dirty="0" smtClean="0">
              <a:solidFill>
                <a:schemeClr val="tx1"/>
              </a:solidFill>
            </a:rPr>
            <a:t>Therefore it is vital to study childhood behaviour, as it can stem into adolescence and adulthood, which can have a direct cost on society</a:t>
          </a:r>
        </a:p>
        <a:p>
          <a:pPr lvl="0" algn="ctr" defTabSz="622300" rtl="0">
            <a:lnSpc>
              <a:spcPct val="90000"/>
            </a:lnSpc>
            <a:spcBef>
              <a:spcPct val="0"/>
            </a:spcBef>
            <a:spcAft>
              <a:spcPct val="35000"/>
            </a:spcAft>
          </a:pPr>
          <a:r>
            <a:rPr lang="en-GB" sz="1400" kern="1200" dirty="0" smtClean="0">
              <a:solidFill>
                <a:schemeClr val="tx1"/>
              </a:solidFill>
            </a:rPr>
            <a:t>(Shaw et al, 2000) </a:t>
          </a:r>
          <a:endParaRPr lang="en-GB" sz="1400" kern="1200" dirty="0">
            <a:solidFill>
              <a:schemeClr val="tx1"/>
            </a:solidFill>
          </a:endParaRPr>
        </a:p>
      </dsp:txBody>
      <dsp:txXfrm>
        <a:off x="9888029" y="1596750"/>
        <a:ext cx="1652690" cy="218483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F2119E-76C5-46DF-8A23-FEB570F0EB4E}">
      <dsp:nvSpPr>
        <dsp:cNvPr id="0" name=""/>
        <dsp:cNvSpPr/>
      </dsp:nvSpPr>
      <dsp:spPr>
        <a:xfrm>
          <a:off x="0" y="2558951"/>
          <a:ext cx="11840547" cy="921229"/>
        </a:xfrm>
        <a:prstGeom prst="rect">
          <a:avLst/>
        </a:prstGeom>
        <a:solidFill>
          <a:schemeClr val="accent2">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2456" tIns="92456" rIns="92456" bIns="92456" numCol="1" spcCol="1270" anchor="ctr" anchorCtr="0">
          <a:noAutofit/>
        </a:bodyPr>
        <a:lstStyle/>
        <a:p>
          <a:pPr lvl="0" algn="l" defTabSz="577850" rtl="0">
            <a:lnSpc>
              <a:spcPct val="90000"/>
            </a:lnSpc>
            <a:spcBef>
              <a:spcPct val="0"/>
            </a:spcBef>
            <a:spcAft>
              <a:spcPct val="35000"/>
            </a:spcAft>
          </a:pPr>
          <a:r>
            <a:rPr lang="en-GB" sz="1300" b="1" kern="1200" dirty="0" smtClean="0">
              <a:solidFill>
                <a:schemeClr val="tx1"/>
              </a:solidFill>
              <a:latin typeface="Times New Roman" panose="02020603050405020304" pitchFamily="18" charset="0"/>
              <a:cs typeface="Times New Roman" panose="02020603050405020304" pitchFamily="18" charset="0"/>
            </a:rPr>
            <a:t>Hypothesis 10</a:t>
          </a:r>
          <a:r>
            <a:rPr lang="en-GB" sz="1300" kern="1200" dirty="0" smtClean="0">
              <a:solidFill>
                <a:schemeClr val="tx1"/>
              </a:solidFill>
              <a:latin typeface="Times New Roman" panose="02020603050405020304" pitchFamily="18" charset="0"/>
              <a:cs typeface="Times New Roman" panose="02020603050405020304" pitchFamily="18" charset="0"/>
            </a:rPr>
            <a:t>. The 4-way interaction mean scores indicated that preterm, males from single-parent families with 0 siblings had the highest overall BD score. </a:t>
          </a:r>
        </a:p>
        <a:p>
          <a:pPr lvl="0" algn="ctr" defTabSz="577850" rtl="0">
            <a:lnSpc>
              <a:spcPct val="90000"/>
            </a:lnSpc>
            <a:spcBef>
              <a:spcPct val="0"/>
            </a:spcBef>
            <a:spcAft>
              <a:spcPct val="35000"/>
            </a:spcAft>
          </a:pPr>
          <a:r>
            <a:rPr lang="en-GB" sz="1300" kern="1200" dirty="0" smtClean="0">
              <a:solidFill>
                <a:schemeClr val="tx1"/>
              </a:solidFill>
              <a:latin typeface="Times New Roman" panose="02020603050405020304" pitchFamily="18" charset="0"/>
              <a:cs typeface="Times New Roman" panose="02020603050405020304" pitchFamily="18" charset="0"/>
            </a:rPr>
            <a:t>However, there was no significant interaction between gestation, gender, PMS and SS, this indicated that the difference between preterm, males, single and SS did not yield a significant BD score in comparison to the other groups. </a:t>
          </a:r>
          <a:r>
            <a:rPr lang="en-GB" sz="1300" b="1" kern="1200" dirty="0" smtClean="0">
              <a:solidFill>
                <a:schemeClr val="tx1"/>
              </a:solidFill>
              <a:latin typeface="Times New Roman" panose="02020603050405020304" pitchFamily="18" charset="0"/>
              <a:ea typeface="Calibri" panose="020F0502020204030204" pitchFamily="34" charset="0"/>
            </a:rPr>
            <a:t>Nevertheless, there were no previous studies that considered all of these variables.</a:t>
          </a:r>
          <a:endParaRPr lang="en-GB" sz="1300" b="1" kern="1200" dirty="0">
            <a:solidFill>
              <a:schemeClr val="tx1"/>
            </a:solidFill>
            <a:latin typeface="Times New Roman" panose="02020603050405020304" pitchFamily="18" charset="0"/>
            <a:cs typeface="Times New Roman" panose="02020603050405020304" pitchFamily="18" charset="0"/>
          </a:endParaRPr>
        </a:p>
      </dsp:txBody>
      <dsp:txXfrm>
        <a:off x="0" y="2558951"/>
        <a:ext cx="11840547" cy="921229"/>
      </dsp:txXfrm>
    </dsp:sp>
    <dsp:sp modelId="{DFE5CEBD-0127-4242-BCDD-89C1DDCA54C7}">
      <dsp:nvSpPr>
        <dsp:cNvPr id="0" name=""/>
        <dsp:cNvSpPr/>
      </dsp:nvSpPr>
      <dsp:spPr>
        <a:xfrm rot="10800000">
          <a:off x="0" y="1706096"/>
          <a:ext cx="11840547" cy="861255"/>
        </a:xfrm>
        <a:prstGeom prst="upArrowCallout">
          <a:avLst/>
        </a:prstGeom>
        <a:solidFill>
          <a:schemeClr val="accent3">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2456" tIns="92456" rIns="92456" bIns="92456" numCol="1" spcCol="1270" anchor="ctr" anchorCtr="0">
          <a:noAutofit/>
        </a:bodyPr>
        <a:lstStyle/>
        <a:p>
          <a:pPr lvl="0" algn="l" defTabSz="577850" rtl="0">
            <a:lnSpc>
              <a:spcPct val="90000"/>
            </a:lnSpc>
            <a:spcBef>
              <a:spcPct val="0"/>
            </a:spcBef>
            <a:spcAft>
              <a:spcPct val="35000"/>
            </a:spcAft>
          </a:pPr>
          <a:r>
            <a:rPr lang="en-GB" sz="1300" b="1" kern="1200" dirty="0" smtClean="0">
              <a:solidFill>
                <a:schemeClr val="tx1"/>
              </a:solidFill>
              <a:latin typeface="Times New Roman" panose="02020603050405020304" pitchFamily="18" charset="0"/>
              <a:cs typeface="Times New Roman" panose="02020603050405020304" pitchFamily="18" charset="0"/>
            </a:rPr>
            <a:t>Hypothesis 8</a:t>
          </a:r>
          <a:r>
            <a:rPr lang="en-GB" sz="1300" kern="1200" dirty="0" smtClean="0">
              <a:solidFill>
                <a:schemeClr val="tx1"/>
              </a:solidFill>
              <a:latin typeface="Times New Roman" panose="02020603050405020304" pitchFamily="18" charset="0"/>
              <a:cs typeface="Times New Roman" panose="02020603050405020304" pitchFamily="18" charset="0"/>
            </a:rPr>
            <a:t>. There was no significant interaction between gestation, gender and PMS,</a:t>
          </a:r>
          <a:r>
            <a:rPr lang="en-GB" sz="1300" i="1" kern="1200" dirty="0" smtClean="0">
              <a:solidFill>
                <a:schemeClr val="tx1"/>
              </a:solidFill>
              <a:latin typeface="Times New Roman" panose="02020603050405020304" pitchFamily="18" charset="0"/>
              <a:cs typeface="Times New Roman" panose="02020603050405020304" pitchFamily="18" charset="0"/>
            </a:rPr>
            <a:t> </a:t>
          </a:r>
          <a:r>
            <a:rPr lang="en-GB" sz="1300" kern="1200" dirty="0" smtClean="0">
              <a:solidFill>
                <a:schemeClr val="tx1"/>
              </a:solidFill>
              <a:latin typeface="Times New Roman" panose="02020603050405020304" pitchFamily="18" charset="0"/>
              <a:cs typeface="Times New Roman" panose="02020603050405020304" pitchFamily="18" charset="0"/>
            </a:rPr>
            <a:t>this indicated that the interaction between groups did not yield a significant                   difference in BD scores.</a:t>
          </a:r>
          <a:r>
            <a:rPr lang="en-GB" sz="1300" kern="1200" dirty="0" smtClean="0">
              <a:solidFill>
                <a:schemeClr val="tx1"/>
              </a:solidFill>
              <a:latin typeface="Times New Roman" panose="02020603050405020304" pitchFamily="18" charset="0"/>
              <a:ea typeface="Calibri" panose="020F0502020204030204" pitchFamily="34" charset="0"/>
            </a:rPr>
            <a:t> Not supporting Snyder et </a:t>
          </a:r>
          <a:r>
            <a:rPr lang="en-GB" sz="1300" kern="1200" dirty="0" err="1" smtClean="0">
              <a:solidFill>
                <a:schemeClr val="tx1"/>
              </a:solidFill>
              <a:latin typeface="Times New Roman" panose="02020603050405020304" pitchFamily="18" charset="0"/>
              <a:ea typeface="Calibri" panose="020F0502020204030204" pitchFamily="34" charset="0"/>
            </a:rPr>
            <a:t>al’s</a:t>
          </a:r>
          <a:r>
            <a:rPr lang="en-GB" sz="1300" kern="1200" dirty="0" smtClean="0">
              <a:solidFill>
                <a:schemeClr val="tx1"/>
              </a:solidFill>
              <a:latin typeface="Times New Roman" panose="02020603050405020304" pitchFamily="18" charset="0"/>
              <a:ea typeface="Calibri" panose="020F0502020204030204" pitchFamily="34" charset="0"/>
            </a:rPr>
            <a:t> (2005) study. </a:t>
          </a:r>
          <a:r>
            <a:rPr lang="en-GB" sz="1300" b="1" kern="1200" dirty="0" smtClean="0">
              <a:solidFill>
                <a:schemeClr val="tx1"/>
              </a:solidFill>
              <a:latin typeface="Times New Roman" panose="02020603050405020304" pitchFamily="18" charset="0"/>
              <a:ea typeface="Calibri" panose="020F0502020204030204" pitchFamily="34" charset="0"/>
            </a:rPr>
            <a:t>However, it did have the highest interaction overall- but was too similar to the other PMS.</a:t>
          </a:r>
          <a:endParaRPr lang="en-GB" sz="1300" b="1" kern="1200" dirty="0">
            <a:solidFill>
              <a:schemeClr val="tx1"/>
            </a:solidFill>
            <a:latin typeface="Times New Roman" panose="02020603050405020304" pitchFamily="18" charset="0"/>
            <a:cs typeface="Times New Roman" panose="02020603050405020304" pitchFamily="18" charset="0"/>
          </a:endParaRPr>
        </a:p>
      </dsp:txBody>
      <dsp:txXfrm rot="10800000">
        <a:off x="0" y="1706096"/>
        <a:ext cx="11840547" cy="559618"/>
      </dsp:txXfrm>
    </dsp:sp>
    <dsp:sp modelId="{9D8386F1-C9D2-4CF2-ABBF-3B4E929B20B8}">
      <dsp:nvSpPr>
        <dsp:cNvPr id="0" name=""/>
        <dsp:cNvSpPr/>
      </dsp:nvSpPr>
      <dsp:spPr>
        <a:xfrm rot="10800000">
          <a:off x="0" y="853241"/>
          <a:ext cx="11840547" cy="861255"/>
        </a:xfrm>
        <a:prstGeom prst="upArrowCallout">
          <a:avLst/>
        </a:prstGeom>
        <a:solidFill>
          <a:schemeClr val="accent4">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2456" tIns="92456" rIns="92456" bIns="92456" numCol="1" spcCol="1270" anchor="ctr" anchorCtr="0">
          <a:noAutofit/>
        </a:bodyPr>
        <a:lstStyle/>
        <a:p>
          <a:pPr lvl="0" algn="l" defTabSz="577850" rtl="0">
            <a:lnSpc>
              <a:spcPct val="90000"/>
            </a:lnSpc>
            <a:spcBef>
              <a:spcPct val="0"/>
            </a:spcBef>
            <a:spcAft>
              <a:spcPct val="35000"/>
            </a:spcAft>
          </a:pPr>
          <a:r>
            <a:rPr lang="en-GB" sz="1300" b="1" kern="1200" dirty="0" smtClean="0">
              <a:solidFill>
                <a:schemeClr val="tx1"/>
              </a:solidFill>
              <a:latin typeface="Times New Roman" panose="02020603050405020304" pitchFamily="18" charset="0"/>
              <a:cs typeface="Times New Roman" panose="02020603050405020304" pitchFamily="18" charset="0"/>
            </a:rPr>
            <a:t>Hypothesis 5</a:t>
          </a:r>
          <a:r>
            <a:rPr lang="en-GB" sz="1300" kern="1200" dirty="0" smtClean="0">
              <a:solidFill>
                <a:schemeClr val="tx1"/>
              </a:solidFill>
              <a:latin typeface="Times New Roman" panose="02020603050405020304" pitchFamily="18" charset="0"/>
              <a:cs typeface="Times New Roman" panose="02020603050405020304" pitchFamily="18" charset="0"/>
            </a:rPr>
            <a:t>. There was a significant interaction between gestation and gender, with preterm males displaying more BD than the females.</a:t>
          </a:r>
          <a:r>
            <a:rPr lang="en-GB" sz="1300" kern="1200" dirty="0" smtClean="0">
              <a:solidFill>
                <a:schemeClr val="tx1"/>
              </a:solidFill>
              <a:latin typeface="Times New Roman" panose="02020603050405020304" pitchFamily="18" charset="0"/>
              <a:ea typeface="Times New Roman" panose="02020603050405020304" pitchFamily="18" charset="0"/>
            </a:rPr>
            <a:t> </a:t>
          </a:r>
        </a:p>
        <a:p>
          <a:pPr lvl="0" algn="l" defTabSz="577850" rtl="0">
            <a:lnSpc>
              <a:spcPct val="90000"/>
            </a:lnSpc>
            <a:spcBef>
              <a:spcPct val="0"/>
            </a:spcBef>
            <a:spcAft>
              <a:spcPct val="35000"/>
            </a:spcAft>
          </a:pPr>
          <a:r>
            <a:rPr lang="en-GB" sz="1300" kern="1200" dirty="0" smtClean="0">
              <a:solidFill>
                <a:schemeClr val="tx1"/>
              </a:solidFill>
              <a:latin typeface="Times New Roman" panose="02020603050405020304" pitchFamily="18" charset="0"/>
              <a:ea typeface="Times New Roman" panose="02020603050405020304" pitchFamily="18" charset="0"/>
            </a:rPr>
            <a:t>This was supportive of Samara &amp; Colleagues (2008) investigation.</a:t>
          </a:r>
          <a:endParaRPr lang="en-GB" sz="1300" kern="1200" dirty="0">
            <a:solidFill>
              <a:schemeClr val="tx1"/>
            </a:solidFill>
            <a:latin typeface="Times New Roman" panose="02020603050405020304" pitchFamily="18" charset="0"/>
            <a:cs typeface="Times New Roman" panose="02020603050405020304" pitchFamily="18" charset="0"/>
          </a:endParaRPr>
        </a:p>
      </dsp:txBody>
      <dsp:txXfrm rot="10800000">
        <a:off x="0" y="853241"/>
        <a:ext cx="11840547" cy="559618"/>
      </dsp:txXfrm>
    </dsp:sp>
    <dsp:sp modelId="{E9AB04DB-F972-4230-ADE8-11F472ED2484}">
      <dsp:nvSpPr>
        <dsp:cNvPr id="0" name=""/>
        <dsp:cNvSpPr/>
      </dsp:nvSpPr>
      <dsp:spPr>
        <a:xfrm rot="10800000">
          <a:off x="0" y="8610"/>
          <a:ext cx="11840547" cy="861255"/>
        </a:xfrm>
        <a:prstGeom prst="upArrowCallout">
          <a:avLst/>
        </a:prstGeom>
        <a:solidFill>
          <a:schemeClr val="accent5">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2456" tIns="92456" rIns="92456" bIns="92456" numCol="1" spcCol="1270" anchor="ctr" anchorCtr="0">
          <a:noAutofit/>
        </a:bodyPr>
        <a:lstStyle/>
        <a:p>
          <a:pPr lvl="0" algn="l" defTabSz="577850" rtl="0">
            <a:lnSpc>
              <a:spcPct val="90000"/>
            </a:lnSpc>
            <a:spcBef>
              <a:spcPct val="0"/>
            </a:spcBef>
            <a:spcAft>
              <a:spcPct val="35000"/>
            </a:spcAft>
          </a:pPr>
          <a:r>
            <a:rPr lang="en-GB" sz="1300" b="1" kern="1200" dirty="0" smtClean="0">
              <a:solidFill>
                <a:schemeClr val="tx1"/>
              </a:solidFill>
              <a:latin typeface="Times New Roman" panose="02020603050405020304" pitchFamily="18" charset="0"/>
              <a:cs typeface="Times New Roman" panose="02020603050405020304" pitchFamily="18" charset="0"/>
            </a:rPr>
            <a:t>Hypothesis 1. </a:t>
          </a:r>
          <a:r>
            <a:rPr lang="en-GB" sz="1300" kern="1200" dirty="0" smtClean="0">
              <a:solidFill>
                <a:schemeClr val="tx1"/>
              </a:solidFill>
              <a:latin typeface="Times New Roman" panose="02020603050405020304" pitchFamily="18" charset="0"/>
              <a:cs typeface="Times New Roman" panose="02020603050405020304" pitchFamily="18" charset="0"/>
            </a:rPr>
            <a:t>The ANOVA revealed a significant main effect for gestation, it demonstrated that preterm scored higher on the BD scale than full-term gestation.</a:t>
          </a:r>
          <a:r>
            <a:rPr lang="en-GB" sz="1300" kern="1200" dirty="0" smtClean="0">
              <a:solidFill>
                <a:schemeClr val="tx1"/>
              </a:solidFill>
              <a:latin typeface="Times New Roman" panose="02020603050405020304" pitchFamily="18" charset="0"/>
              <a:ea typeface="Times New Roman" panose="02020603050405020304" pitchFamily="18" charset="0"/>
            </a:rPr>
            <a:t> </a:t>
          </a:r>
        </a:p>
        <a:p>
          <a:pPr lvl="0" algn="l" defTabSz="577850" rtl="0">
            <a:lnSpc>
              <a:spcPct val="90000"/>
            </a:lnSpc>
            <a:spcBef>
              <a:spcPct val="0"/>
            </a:spcBef>
            <a:spcAft>
              <a:spcPct val="35000"/>
            </a:spcAft>
          </a:pPr>
          <a:r>
            <a:rPr lang="en-GB" sz="1300" kern="1200" dirty="0" smtClean="0">
              <a:solidFill>
                <a:schemeClr val="tx1"/>
              </a:solidFill>
              <a:latin typeface="Times New Roman" panose="02020603050405020304" pitchFamily="18" charset="0"/>
              <a:ea typeface="Times New Roman" panose="02020603050405020304" pitchFamily="18" charset="0"/>
            </a:rPr>
            <a:t>It partially supported </a:t>
          </a:r>
          <a:r>
            <a:rPr lang="en-GB" sz="1300" kern="1200" dirty="0" err="1" smtClean="0">
              <a:solidFill>
                <a:schemeClr val="tx1"/>
              </a:solidFill>
              <a:latin typeface="Times New Roman" panose="02020603050405020304" pitchFamily="18" charset="0"/>
              <a:ea typeface="Times New Roman" panose="02020603050405020304" pitchFamily="18" charset="0"/>
            </a:rPr>
            <a:t>Foulder</a:t>
          </a:r>
          <a:r>
            <a:rPr lang="en-GB" sz="1300" kern="1200" dirty="0" smtClean="0">
              <a:solidFill>
                <a:schemeClr val="tx1"/>
              </a:solidFill>
              <a:latin typeface="Times New Roman" panose="02020603050405020304" pitchFamily="18" charset="0"/>
              <a:ea typeface="Times New Roman" panose="02020603050405020304" pitchFamily="18" charset="0"/>
            </a:rPr>
            <a:t>-Hughes &amp; Cooke’s (2003) and Johnson’s (2007) research.</a:t>
          </a:r>
          <a:endParaRPr lang="en-GB" sz="1300" kern="1200" dirty="0">
            <a:solidFill>
              <a:schemeClr val="tx1"/>
            </a:solidFill>
            <a:latin typeface="Times New Roman" panose="02020603050405020304" pitchFamily="18" charset="0"/>
            <a:cs typeface="Times New Roman" panose="02020603050405020304" pitchFamily="18" charset="0"/>
          </a:endParaRPr>
        </a:p>
      </dsp:txBody>
      <dsp:txXfrm rot="10800000">
        <a:off x="0" y="8610"/>
        <a:ext cx="11840547" cy="559618"/>
      </dsp:txXfrm>
    </dsp:sp>
  </dsp:spTree>
</dsp:drawing>
</file>

<file path=ppt/diagrams/layout1.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layout4.xml><?xml version="1.0" encoding="utf-8"?>
<dgm:layoutDef xmlns:dgm="http://schemas.openxmlformats.org/drawingml/2006/diagram" xmlns:a="http://schemas.openxmlformats.org/drawingml/2006/main" uniqueId="urn:microsoft.com/office/officeart/2008/layout/PictureStrips">
  <dgm:title val=""/>
  <dgm:desc val=""/>
  <dgm:catLst>
    <dgm:cat type="list" pri="12500"/>
    <dgm:cat type="picture" pri="13000"/>
    <dgm:cat type="pictureconvert" pri="13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40" srcId="0" destId="10" srcOrd="0" destOrd="0"/>
        <dgm:cxn modelId="50" srcId="0" destId="20" srcOrd="1" destOrd="0"/>
        <dgm:cxn modelId="60" srcId="0" destId="30" srcOrd="2" destOrd="0"/>
        <dgm:cxn modelId="70" srcId="0" destId="40" srcOrd="2" destOrd="0"/>
      </dgm:cxnLst>
      <dgm:bg/>
      <dgm:whole/>
    </dgm:dataModel>
  </dgm:clrData>
  <dgm:layoutNode name="Name0">
    <dgm:varLst>
      <dgm:dir/>
      <dgm:resizeHandles val="exact"/>
    </dgm:varLst>
    <dgm:choose name="Name1">
      <dgm:if name="Name2" func="var" arg="dir" op="equ" val="norm">
        <dgm:alg type="snake">
          <dgm:param type="off" val="ctr"/>
        </dgm:alg>
      </dgm:if>
      <dgm:else name="Name3">
        <dgm:alg type="snake">
          <dgm:param type="off" val="ctr"/>
          <dgm:param type="grDir" val="tR"/>
        </dgm:alg>
      </dgm:else>
    </dgm:choose>
    <dgm:shape xmlns:r="http://schemas.openxmlformats.org/officeDocument/2006/relationships" r:blip="">
      <dgm:adjLst/>
    </dgm:shape>
    <dgm:constrLst>
      <dgm:constr type="primFontSz" for="des" ptType="node" op="equ" val="65"/>
      <dgm:constr type="w" for="ch" forName="composite" refType="w"/>
      <dgm:constr type="h" for="ch" forName="composite" refType="h"/>
      <dgm:constr type="sp" refType="h" refFor="ch" refForName="composite" op="equ" fact="0.1"/>
      <dgm:constr type="h" for="ch" forName="sibTrans" refType="h" refFor="ch" refForName="composite" op="equ" fact="0.1"/>
      <dgm:constr type="w" for="ch" forName="sibTrans" refType="h" refFor="ch" refForName="sibTrans" op="equ"/>
    </dgm:constrLst>
    <dgm:forEach name="nodesForEach" axis="ch" ptType="node">
      <dgm:layoutNode name="composite">
        <dgm:alg type="composite">
          <dgm:param type="ar" val="3"/>
        </dgm:alg>
        <dgm:shape xmlns:r="http://schemas.openxmlformats.org/officeDocument/2006/relationships" r:blip="">
          <dgm:adjLst/>
        </dgm:shape>
        <dgm:choose name="Name4">
          <dgm:if name="Name5" func="var" arg="dir" op="equ" val="norm">
            <dgm:constrLst>
              <dgm:constr type="l" for="ch" forName="rect1" refType="w" fact="0.04"/>
              <dgm:constr type="t" for="ch" forName="rect1" refType="h" fact="0.13"/>
              <dgm:constr type="w" for="ch" forName="rect1" refType="w" fact="0.96"/>
              <dgm:constr type="h" for="ch" forName="rect1" refType="h" fact="0.9"/>
              <dgm:constr type="l" for="ch" forName="rect2" refType="w" fact="0"/>
              <dgm:constr type="t" for="ch" forName="rect2" refType="h" fact="0"/>
              <dgm:constr type="w" for="ch" forName="rect2" refType="w" fact="0.21"/>
              <dgm:constr type="h" for="ch" forName="rect2" refType="w" fact="0.315"/>
            </dgm:constrLst>
          </dgm:if>
          <dgm:else name="Name6">
            <dgm:constrLst>
              <dgm:constr type="l" for="ch" forName="rect1" refType="w" fact="0"/>
              <dgm:constr type="t" for="ch" forName="rect1" refType="h" fact="0.13"/>
              <dgm:constr type="w" for="ch" forName="rect1" refType="w" fact="0.96"/>
              <dgm:constr type="h" for="ch" forName="rect1" refType="h" fact="0.9"/>
              <dgm:constr type="l" for="ch" forName="rect2" refType="w" fact="0.79"/>
              <dgm:constr type="t" for="ch" forName="rect2" refType="h" fact="0"/>
              <dgm:constr type="w" for="ch" forName="rect2" refType="w" fact="0.21"/>
              <dgm:constr type="h" for="ch" forName="rect2" refType="w" fact="0.315"/>
            </dgm:constrLst>
          </dgm:else>
        </dgm:choose>
        <dgm:layoutNode name="rect1" styleLbl="trAlignAcc1">
          <dgm:varLst>
            <dgm:bulletEnabled val="1"/>
          </dgm:varLst>
          <dgm:alg type="tx">
            <dgm:param type="parTxLTRAlign" val="l"/>
          </dgm:alg>
          <dgm:shape xmlns:r="http://schemas.openxmlformats.org/officeDocument/2006/relationships" type="rect" r:blip="">
            <dgm:adjLst/>
          </dgm:shape>
          <dgm:presOf axis="desOrSelf" ptType="node"/>
          <dgm:choose name="Name7">
            <dgm:if name="Name8" func="var" arg="dir" op="equ" val="norm">
              <dgm:constrLst>
                <dgm:constr type="lMarg" refType="w" fact="0.6"/>
                <dgm:constr type="rMarg" refType="primFontSz" fact="0.3"/>
                <dgm:constr type="tMarg" refType="primFontSz" fact="0.3"/>
                <dgm:constr type="bMarg" refType="primFontSz" fact="0.3"/>
              </dgm:constrLst>
            </dgm:if>
            <dgm:else name="Name9">
              <dgm:constrLst>
                <dgm:constr type="lMarg" refType="primFontSz" fact="0.3"/>
                <dgm:constr type="rMarg" refType="w" fact="0.6"/>
                <dgm:constr type="tMarg" refType="primFontSz" fact="0.3"/>
                <dgm:constr type="bMarg" refType="primFontSz" fact="0.3"/>
              </dgm:constrLst>
            </dgm:else>
          </dgm:choose>
          <dgm:ruleLst>
            <dgm:rule type="primFontSz" val="5" fact="NaN" max="NaN"/>
          </dgm:ruleLst>
        </dgm:layoutNode>
        <dgm:layoutNode name="rect2" styleLbl="fgImgPlace1">
          <dgm:alg type="sp"/>
          <dgm:shape xmlns:r="http://schemas.openxmlformats.org/officeDocument/2006/relationships" type="rect" r:blip="" blipPhldr="1">
            <dgm:adjLst/>
          </dgm:shape>
          <dgm:presOf/>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smtClean="0"/>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5/23/2018</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D57F1E4F-1CFF-5643-939E-217C01CDF565}" type="slidenum">
              <a:rPr lang="en-US" smtClean="0"/>
              <a:pPr/>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9559985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5/23/2018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4280829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5/23/2018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8021240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5/23/2018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597738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5/23/2018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2708632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5/23/2018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962626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5/23/2018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895030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smtClean="0"/>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5/23/2018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2188028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B61BEF0D-F0BB-DE4B-95CE-6DB70DBA9567}" type="datetimeFigureOut">
              <a:rPr lang="en-US" smtClean="0"/>
              <a:pPr/>
              <a:t>5/23/2018</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4348215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5/23/2018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9259921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5/23/2018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2497015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B61BEF0D-F0BB-DE4B-95CE-6DB70DBA9567}" type="datetimeFigureOut">
              <a:rPr lang="en-US" smtClean="0"/>
              <a:pPr/>
              <a:t>5/23/2018</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D57F1E4F-1CFF-5643-939E-217C01CDF565}" type="slidenum">
              <a:rPr lang="en-US" smtClean="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9534497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Layout" Target="../diagrams/layout1.xml"/><Relationship Id="rId7" Type="http://schemas.openxmlformats.org/officeDocument/2006/relationships/image" Target="../media/image4.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diagramLayout" Target="../diagrams/layout2.xml"/><Relationship Id="rId7" Type="http://schemas.openxmlformats.org/officeDocument/2006/relationships/image" Target="../media/image6.pn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 Id="rId9" Type="http://schemas.openxmlformats.org/officeDocument/2006/relationships/image" Target="../media/image8.png"/></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3.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16.png"/><Relationship Id="rId7" Type="http://schemas.openxmlformats.org/officeDocument/2006/relationships/diagramColors" Target="../diagrams/colors4.xml"/><Relationship Id="rId2" Type="http://schemas.openxmlformats.org/officeDocument/2006/relationships/image" Target="../media/image15.png"/><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7.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7.xml"/><Relationship Id="rId4" Type="http://schemas.openxmlformats.org/officeDocument/2006/relationships/image" Target="../media/image26.png"/></Relationships>
</file>

<file path=ppt/slides/_rels/slide8.xml.rels><?xml version="1.0" encoding="UTF-8" standalone="yes"?>
<Relationships xmlns="http://schemas.openxmlformats.org/package/2006/relationships"><Relationship Id="rId8" Type="http://schemas.openxmlformats.org/officeDocument/2006/relationships/image" Target="../media/image28.png"/><Relationship Id="rId3" Type="http://schemas.openxmlformats.org/officeDocument/2006/relationships/diagramLayout" Target="../diagrams/layout5.xml"/><Relationship Id="rId7" Type="http://schemas.openxmlformats.org/officeDocument/2006/relationships/image" Target="../media/image27.png"/><Relationship Id="rId2" Type="http://schemas.openxmlformats.org/officeDocument/2006/relationships/diagramData" Target="../diagrams/data5.xml"/><Relationship Id="rId1" Type="http://schemas.openxmlformats.org/officeDocument/2006/relationships/slideLayout" Target="../slideLayouts/slideLayout7.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 Id="rId9" Type="http://schemas.openxmlformats.org/officeDocument/2006/relationships/image" Target="../media/image29.png"/></Relationships>
</file>

<file path=ppt/slides/_rels/slide9.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7.xml"/><Relationship Id="rId5" Type="http://schemas.openxmlformats.org/officeDocument/2006/relationships/image" Target="../media/image33.png"/><Relationship Id="rId4" Type="http://schemas.openxmlformats.org/officeDocument/2006/relationships/image" Target="../media/image32.png"/></Relationships>
</file>

<file path=ppt/slides/_rels/slide10.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Layout" Target="../slideLayouts/slideLayout7.xml"/><Relationship Id="rId5" Type="http://schemas.openxmlformats.org/officeDocument/2006/relationships/image" Target="../media/image37.png"/><Relationship Id="rId4" Type="http://schemas.openxmlformats.org/officeDocument/2006/relationships/image" Target="../media/image36.png"/></Relationships>
</file>

<file path=ppt/slides/_rels/slide11.xml.rels><?xml version="1.0" encoding="UTF-8" standalone="yes"?>
<Relationships xmlns="http://schemas.openxmlformats.org/package/2006/relationships"><Relationship Id="rId8" Type="http://schemas.openxmlformats.org/officeDocument/2006/relationships/image" Target="../media/image39.png"/><Relationship Id="rId3" Type="http://schemas.openxmlformats.org/officeDocument/2006/relationships/diagramLayout" Target="../diagrams/layout6.xml"/><Relationship Id="rId7" Type="http://schemas.openxmlformats.org/officeDocument/2006/relationships/image" Target="../media/image38.png"/><Relationship Id="rId2" Type="http://schemas.openxmlformats.org/officeDocument/2006/relationships/diagramData" Target="../diagrams/data6.xml"/><Relationship Id="rId1" Type="http://schemas.openxmlformats.org/officeDocument/2006/relationships/slideLayout" Target="../slideLayouts/slideLayout7.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 Id="rId9" Type="http://schemas.openxmlformats.org/officeDocument/2006/relationships/image" Target="../media/image40.png"/></Relationships>
</file>

<file path=ppt/slides/_rels/slide12.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png"/><Relationship Id="rId1" Type="http://schemas.openxmlformats.org/officeDocument/2006/relationships/slideLayout" Target="../slideLayouts/slideLayout7.xml"/><Relationship Id="rId4" Type="http://schemas.openxmlformats.org/officeDocument/2006/relationships/image" Target="../media/image43.png"/></Relationships>
</file>

<file path=ppt/slides/_rels/slide13.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png"/><Relationship Id="rId1" Type="http://schemas.openxmlformats.org/officeDocument/2006/relationships/slideLayout" Target="../slideLayouts/slideLayout7.xml"/><Relationship Id="rId4" Type="http://schemas.openxmlformats.org/officeDocument/2006/relationships/image" Target="../media/image46.png"/></Relationships>
</file>

<file path=ppt/slides/_rels/slide14.xml.rels><?xml version="1.0" encoding="UTF-8" standalone="yes"?>
<Relationships xmlns="http://schemas.openxmlformats.org/package/2006/relationships"><Relationship Id="rId2" Type="http://schemas.openxmlformats.org/officeDocument/2006/relationships/hyperlink" Target="https://beta.bps.org.uk/files/code-human-research-ethics-2014pdf" TargetMode="Externa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hyperlink" Target="http://www.pediatricenter.com/assets/forms/Conners_Parent_Rating.pdf" TargetMode="Externa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hyperlink" Target="https://www.gov.uk/government/uploads/system/uploads/attachment_data/file/197650/DFE-RB253.pdf" TargetMode="External"/><Relationship Id="rId2" Type="http://schemas.openxmlformats.org/officeDocument/2006/relationships/hyperlink" Target="https://www.gov.uk/data-protection" TargetMode="Externa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hyperlink" Target="https://www.ons.gov.uk/peoplepopulationandcommunity/birthsdeathsandmarriages/families/bulletins/familiesandhouseholds/2016" TargetMode="Externa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hyperlink" Target="http://www.rcpsych.ac.uk/healthadvice/parentsandyoungpeople/parentscarers/behaviouralproblems.aspx" TargetMode="Externa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hyperlink" Target="https://uowtsd.sharepoint.com/student-info/Shared%20Documents/Undergraduate%20student%20guide.pdf" TargetMode="Externa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82138" y="3486956"/>
            <a:ext cx="11272058" cy="2585323"/>
          </a:xfrm>
          <a:prstGeom prst="rect">
            <a:avLst/>
          </a:prstGeom>
        </p:spPr>
        <p:txBody>
          <a:bodyPr wrap="square">
            <a:spAutoFit/>
          </a:bodyPr>
          <a:lstStyle/>
          <a:p>
            <a:pPr algn="ctr"/>
            <a:r>
              <a:rPr lang="en-GB" sz="5400" b="1" dirty="0">
                <a:solidFill>
                  <a:srgbClr val="910B61"/>
                </a:solidFill>
                <a:latin typeface="Times New Roman" panose="02020603050405020304"/>
                <a:ea typeface="+mj-ea"/>
                <a:cs typeface="+mj-cs"/>
              </a:rPr>
              <a:t>An </a:t>
            </a:r>
            <a:r>
              <a:rPr lang="en-GB" sz="5400" b="1" dirty="0">
                <a:solidFill>
                  <a:schemeClr val="accent1">
                    <a:lumMod val="75000"/>
                  </a:schemeClr>
                </a:solidFill>
                <a:latin typeface="Times New Roman" panose="02020603050405020304"/>
                <a:ea typeface="+mj-ea"/>
                <a:cs typeface="+mj-cs"/>
              </a:rPr>
              <a:t>investigation</a:t>
            </a:r>
            <a:r>
              <a:rPr lang="en-GB" sz="5400" b="1" dirty="0">
                <a:solidFill>
                  <a:srgbClr val="910B61"/>
                </a:solidFill>
                <a:latin typeface="Times New Roman" panose="02020603050405020304"/>
                <a:ea typeface="+mj-ea"/>
                <a:cs typeface="+mj-cs"/>
              </a:rPr>
              <a:t> into </a:t>
            </a:r>
            <a:r>
              <a:rPr lang="en-GB" sz="5400" b="1" dirty="0">
                <a:solidFill>
                  <a:schemeClr val="accent1">
                    <a:lumMod val="75000"/>
                  </a:schemeClr>
                </a:solidFill>
                <a:latin typeface="Times New Roman" panose="02020603050405020304"/>
                <a:ea typeface="+mj-ea"/>
                <a:cs typeface="+mj-cs"/>
              </a:rPr>
              <a:t>behavioural</a:t>
            </a:r>
            <a:r>
              <a:rPr lang="en-GB" sz="5400" b="1" dirty="0">
                <a:solidFill>
                  <a:srgbClr val="910B61"/>
                </a:solidFill>
                <a:latin typeface="Times New Roman" panose="02020603050405020304"/>
                <a:ea typeface="+mj-ea"/>
                <a:cs typeface="+mj-cs"/>
              </a:rPr>
              <a:t> difficulties </a:t>
            </a:r>
            <a:r>
              <a:rPr lang="en-GB" sz="5400" b="1" dirty="0">
                <a:solidFill>
                  <a:schemeClr val="accent1">
                    <a:lumMod val="75000"/>
                  </a:schemeClr>
                </a:solidFill>
                <a:latin typeface="Times New Roman" panose="02020603050405020304"/>
                <a:ea typeface="+mj-ea"/>
                <a:cs typeface="+mj-cs"/>
              </a:rPr>
              <a:t>of</a:t>
            </a:r>
            <a:r>
              <a:rPr lang="en-GB" sz="5400" b="1" dirty="0">
                <a:solidFill>
                  <a:srgbClr val="910B61"/>
                </a:solidFill>
                <a:latin typeface="Times New Roman" panose="02020603050405020304"/>
                <a:ea typeface="+mj-ea"/>
                <a:cs typeface="+mj-cs"/>
              </a:rPr>
              <a:t> children </a:t>
            </a:r>
            <a:r>
              <a:rPr lang="en-GB" sz="5400" b="1" dirty="0">
                <a:solidFill>
                  <a:schemeClr val="accent1">
                    <a:lumMod val="75000"/>
                  </a:schemeClr>
                </a:solidFill>
                <a:latin typeface="Times New Roman" panose="02020603050405020304"/>
                <a:ea typeface="+mj-ea"/>
                <a:cs typeface="+mj-cs"/>
              </a:rPr>
              <a:t>born</a:t>
            </a:r>
            <a:r>
              <a:rPr lang="en-GB" sz="5400" b="1" dirty="0">
                <a:solidFill>
                  <a:srgbClr val="910B61"/>
                </a:solidFill>
                <a:latin typeface="Times New Roman" panose="02020603050405020304"/>
                <a:ea typeface="+mj-ea"/>
                <a:cs typeface="+mj-cs"/>
              </a:rPr>
              <a:t> preterm </a:t>
            </a:r>
            <a:r>
              <a:rPr lang="en-GB" sz="5400" b="1" dirty="0">
                <a:solidFill>
                  <a:schemeClr val="accent1">
                    <a:lumMod val="75000"/>
                  </a:schemeClr>
                </a:solidFill>
                <a:latin typeface="Times New Roman" panose="02020603050405020304"/>
                <a:ea typeface="+mj-ea"/>
                <a:cs typeface="+mj-cs"/>
              </a:rPr>
              <a:t>at</a:t>
            </a:r>
            <a:r>
              <a:rPr lang="en-GB" sz="5400" b="1" dirty="0">
                <a:solidFill>
                  <a:srgbClr val="910B61"/>
                </a:solidFill>
                <a:latin typeface="Times New Roman" panose="02020603050405020304"/>
                <a:ea typeface="+mj-ea"/>
                <a:cs typeface="+mj-cs"/>
              </a:rPr>
              <a:t> primary </a:t>
            </a:r>
            <a:r>
              <a:rPr lang="en-GB" sz="5400" b="1" dirty="0">
                <a:solidFill>
                  <a:schemeClr val="accent1">
                    <a:lumMod val="75000"/>
                  </a:schemeClr>
                </a:solidFill>
                <a:latin typeface="Times New Roman" panose="02020603050405020304"/>
                <a:ea typeface="+mj-ea"/>
                <a:cs typeface="+mj-cs"/>
              </a:rPr>
              <a:t>school</a:t>
            </a:r>
            <a:r>
              <a:rPr lang="en-GB" sz="5400" b="1" dirty="0">
                <a:solidFill>
                  <a:schemeClr val="accent5">
                    <a:lumMod val="75000"/>
                  </a:schemeClr>
                </a:solidFill>
                <a:latin typeface="Times New Roman" panose="02020603050405020304"/>
                <a:ea typeface="+mj-ea"/>
                <a:cs typeface="+mj-cs"/>
              </a:rPr>
              <a:t> </a:t>
            </a:r>
            <a:r>
              <a:rPr lang="en-GB" sz="5400" b="1" dirty="0">
                <a:solidFill>
                  <a:srgbClr val="910B61"/>
                </a:solidFill>
                <a:latin typeface="Times New Roman" panose="02020603050405020304"/>
                <a:ea typeface="+mj-ea"/>
                <a:cs typeface="+mj-cs"/>
              </a:rPr>
              <a:t>age</a:t>
            </a:r>
            <a:r>
              <a:rPr lang="en-GB" sz="5400" b="1" cap="all" dirty="0">
                <a:solidFill>
                  <a:srgbClr val="910B61"/>
                </a:solidFill>
                <a:latin typeface="Times New Roman" panose="02020603050405020304"/>
                <a:ea typeface="+mj-ea"/>
                <a:cs typeface="+mj-cs"/>
              </a:rPr>
              <a:t>.</a:t>
            </a:r>
            <a:endParaRPr lang="en-GB" dirty="0"/>
          </a:p>
        </p:txBody>
      </p:sp>
      <p:sp>
        <p:nvSpPr>
          <p:cNvPr id="5" name="Rectangle 4"/>
          <p:cNvSpPr/>
          <p:nvPr/>
        </p:nvSpPr>
        <p:spPr>
          <a:xfrm>
            <a:off x="482138" y="533082"/>
            <a:ext cx="11188931" cy="2485745"/>
          </a:xfrm>
          <a:prstGeom prst="rect">
            <a:avLst/>
          </a:prstGeom>
        </p:spPr>
        <p:txBody>
          <a:bodyPr wrap="square">
            <a:spAutoFit/>
          </a:bodyPr>
          <a:lstStyle/>
          <a:p>
            <a:pPr algn="ctr">
              <a:lnSpc>
                <a:spcPct val="150000"/>
              </a:lnSpc>
              <a:spcAft>
                <a:spcPts val="0"/>
              </a:spcAft>
            </a:pPr>
            <a:r>
              <a:rPr lang="en-GB" sz="3600" b="1" dirty="0">
                <a:solidFill>
                  <a:srgbClr val="000000"/>
                </a:solidFill>
                <a:latin typeface="Times New Roman" panose="02020603050405020304" pitchFamily="18" charset="0"/>
                <a:ea typeface="Times New Roman" panose="02020603050405020304" pitchFamily="18" charset="0"/>
              </a:rPr>
              <a:t>Dissertation in </a:t>
            </a:r>
            <a:r>
              <a:rPr lang="en-GB" sz="3600" b="1" dirty="0" smtClean="0">
                <a:solidFill>
                  <a:srgbClr val="000000"/>
                </a:solidFill>
                <a:latin typeface="Times New Roman" panose="02020603050405020304" pitchFamily="18" charset="0"/>
                <a:ea typeface="Times New Roman" panose="02020603050405020304" pitchFamily="18" charset="0"/>
              </a:rPr>
              <a:t>Psychology</a:t>
            </a:r>
            <a:endParaRPr lang="en-GB" sz="3600" dirty="0">
              <a:latin typeface="Times New Roman" panose="02020603050405020304" pitchFamily="18" charset="0"/>
              <a:ea typeface="Times New Roman" panose="02020603050405020304" pitchFamily="18" charset="0"/>
            </a:endParaRPr>
          </a:p>
          <a:p>
            <a:pPr algn="ctr">
              <a:lnSpc>
                <a:spcPct val="150000"/>
              </a:lnSpc>
              <a:spcAft>
                <a:spcPts val="0"/>
              </a:spcAft>
            </a:pPr>
            <a:r>
              <a:rPr lang="en-GB" sz="3600" b="1" dirty="0" smtClean="0">
                <a:solidFill>
                  <a:srgbClr val="000000"/>
                </a:solidFill>
                <a:latin typeface="Times New Roman" panose="02020603050405020304" pitchFamily="18" charset="0"/>
                <a:ea typeface="Times New Roman" panose="02020603050405020304" pitchFamily="18" charset="0"/>
              </a:rPr>
              <a:t>1502768</a:t>
            </a:r>
            <a:endParaRPr lang="en-GB" sz="3600" dirty="0">
              <a:latin typeface="Times New Roman" panose="02020603050405020304" pitchFamily="18" charset="0"/>
              <a:ea typeface="Times New Roman" panose="02020603050405020304" pitchFamily="18" charset="0"/>
            </a:endParaRPr>
          </a:p>
          <a:p>
            <a:pPr algn="ctr">
              <a:lnSpc>
                <a:spcPct val="150000"/>
              </a:lnSpc>
              <a:spcAft>
                <a:spcPts val="0"/>
              </a:spcAft>
            </a:pPr>
            <a:r>
              <a:rPr lang="en-GB" sz="3600" b="1" dirty="0">
                <a:solidFill>
                  <a:srgbClr val="000000"/>
                </a:solidFill>
                <a:latin typeface="Times New Roman" panose="02020603050405020304" pitchFamily="18" charset="0"/>
                <a:ea typeface="Times New Roman" panose="02020603050405020304" pitchFamily="18" charset="0"/>
              </a:rPr>
              <a:t>2018</a:t>
            </a:r>
            <a:endParaRPr lang="en-GB" sz="3600" dirty="0">
              <a:effectLst/>
              <a:latin typeface="Times New Roman" panose="02020603050405020304" pitchFamily="18" charset="0"/>
              <a:ea typeface="Times New Roman" panose="02020603050405020304" pitchFamily="18" charset="0"/>
            </a:endParaRPr>
          </a:p>
        </p:txBody>
      </p:sp>
      <p:pic>
        <p:nvPicPr>
          <p:cNvPr id="2" name="Picture 1"/>
          <p:cNvPicPr>
            <a:picLocks noChangeAspect="1"/>
          </p:cNvPicPr>
          <p:nvPr/>
        </p:nvPicPr>
        <p:blipFill>
          <a:blip r:embed="rId2"/>
          <a:stretch>
            <a:fillRect/>
          </a:stretch>
        </p:blipFill>
        <p:spPr>
          <a:xfrm>
            <a:off x="9174158" y="1107821"/>
            <a:ext cx="2562225" cy="178117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3" name="Picture 2"/>
          <p:cNvPicPr>
            <a:picLocks noChangeAspect="1"/>
          </p:cNvPicPr>
          <p:nvPr/>
        </p:nvPicPr>
        <p:blipFill>
          <a:blip r:embed="rId3"/>
          <a:stretch>
            <a:fillRect/>
          </a:stretch>
        </p:blipFill>
        <p:spPr>
          <a:xfrm>
            <a:off x="416824" y="1107822"/>
            <a:ext cx="2590411" cy="178117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58202389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ounded Rectangle 5"/>
          <p:cNvSpPr/>
          <p:nvPr/>
        </p:nvSpPr>
        <p:spPr>
          <a:xfrm>
            <a:off x="7281332" y="5257801"/>
            <a:ext cx="2125134" cy="1405466"/>
          </a:xfrm>
          <a:prstGeom prst="roundRect">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ounded Rectangle 2"/>
          <p:cNvSpPr/>
          <p:nvPr/>
        </p:nvSpPr>
        <p:spPr>
          <a:xfrm>
            <a:off x="2870200" y="5503333"/>
            <a:ext cx="2061254" cy="127846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1663073368"/>
              </p:ext>
            </p:extLst>
          </p:nvPr>
        </p:nvGraphicFramePr>
        <p:xfrm>
          <a:off x="-601998" y="1838131"/>
          <a:ext cx="13000653" cy="501986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Rectangle 3"/>
          <p:cNvSpPr/>
          <p:nvPr/>
        </p:nvSpPr>
        <p:spPr>
          <a:xfrm>
            <a:off x="4549572" y="296282"/>
            <a:ext cx="3065070" cy="923330"/>
          </a:xfrm>
          <a:prstGeom prst="rect">
            <a:avLst/>
          </a:prstGeom>
        </p:spPr>
        <p:txBody>
          <a:bodyPr wrap="none">
            <a:spAutoFit/>
          </a:bodyPr>
          <a:lstStyle/>
          <a:p>
            <a:r>
              <a:rPr lang="en-GB" sz="5400" dirty="0" smtClean="0">
                <a:solidFill>
                  <a:srgbClr val="910B61"/>
                </a:solidFill>
                <a:effectLst>
                  <a:outerShdw blurRad="38100" dist="38100" dir="2700000" algn="tl">
                    <a:srgbClr val="000000">
                      <a:alpha val="43137"/>
                    </a:srgbClr>
                  </a:outerShdw>
                </a:effectLst>
                <a:latin typeface="+mj-lt"/>
              </a:rPr>
              <a:t>Summary</a:t>
            </a:r>
            <a:r>
              <a:rPr lang="en-GB" sz="5400" dirty="0" smtClean="0"/>
              <a:t> </a:t>
            </a:r>
            <a:r>
              <a:rPr lang="en-GB" dirty="0"/>
              <a:t> </a:t>
            </a:r>
          </a:p>
        </p:txBody>
      </p:sp>
      <p:sp>
        <p:nvSpPr>
          <p:cNvPr id="2" name="Rectangle 1"/>
          <p:cNvSpPr/>
          <p:nvPr/>
        </p:nvSpPr>
        <p:spPr>
          <a:xfrm>
            <a:off x="1447800" y="1409128"/>
            <a:ext cx="9829800" cy="400110"/>
          </a:xfrm>
          <a:prstGeom prst="rect">
            <a:avLst/>
          </a:prstGeom>
        </p:spPr>
        <p:txBody>
          <a:bodyPr wrap="square">
            <a:spAutoFit/>
          </a:bodyPr>
          <a:lstStyle/>
          <a:p>
            <a:pPr lvl="0"/>
            <a:r>
              <a:rPr lang="en-GB" sz="2000" dirty="0"/>
              <a:t>This research measured behavioural difficulties of preterm and full-term born </a:t>
            </a:r>
            <a:r>
              <a:rPr lang="en-GB" sz="2000" dirty="0" smtClean="0"/>
              <a:t>controls. </a:t>
            </a:r>
            <a:endParaRPr lang="en-US" sz="2000" dirty="0"/>
          </a:p>
        </p:txBody>
      </p:sp>
      <p:pic>
        <p:nvPicPr>
          <p:cNvPr id="30" name="Picture 29"/>
          <p:cNvPicPr>
            <a:picLocks noChangeAspect="1"/>
          </p:cNvPicPr>
          <p:nvPr/>
        </p:nvPicPr>
        <p:blipFill rotWithShape="1">
          <a:blip r:embed="rId7"/>
          <a:srcRect l="-270988" t="170922" r="244401" b="-184392"/>
          <a:stretch/>
        </p:blipFill>
        <p:spPr>
          <a:xfrm>
            <a:off x="4931454" y="2487189"/>
            <a:ext cx="2466975" cy="1656378"/>
          </a:xfrm>
          <a:prstGeom prst="rect">
            <a:avLst/>
          </a:prstGeom>
        </p:spPr>
      </p:pic>
      <p:pic>
        <p:nvPicPr>
          <p:cNvPr id="31" name="Picture 30"/>
          <p:cNvPicPr>
            <a:picLocks noChangeAspect="1"/>
          </p:cNvPicPr>
          <p:nvPr/>
        </p:nvPicPr>
        <p:blipFill rotWithShape="1">
          <a:blip r:embed="rId7"/>
          <a:srcRect b="10362"/>
          <a:stretch/>
        </p:blipFill>
        <p:spPr>
          <a:xfrm>
            <a:off x="214312" y="141551"/>
            <a:ext cx="2466975" cy="1267577"/>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32" name="Picture 31"/>
          <p:cNvPicPr>
            <a:picLocks noChangeAspect="1"/>
          </p:cNvPicPr>
          <p:nvPr/>
        </p:nvPicPr>
        <p:blipFill>
          <a:blip r:embed="rId8"/>
          <a:stretch>
            <a:fillRect/>
          </a:stretch>
        </p:blipFill>
        <p:spPr>
          <a:xfrm>
            <a:off x="9703838" y="141551"/>
            <a:ext cx="2304660" cy="1267577"/>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263282443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p:cNvGraphicFramePr>
            <a:graphicFrameLocks noGrp="1"/>
          </p:cNvGraphicFramePr>
          <p:nvPr>
            <p:ph idx="1"/>
            <p:extLst>
              <p:ext uri="{D42A27DB-BD31-4B8C-83A1-F6EECF244321}">
                <p14:modId xmlns:p14="http://schemas.microsoft.com/office/powerpoint/2010/main" val="3273920575"/>
              </p:ext>
            </p:extLst>
          </p:nvPr>
        </p:nvGraphicFramePr>
        <p:xfrm>
          <a:off x="187958" y="1922107"/>
          <a:ext cx="11816082" cy="45906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Rectangle 3"/>
          <p:cNvSpPr/>
          <p:nvPr/>
        </p:nvSpPr>
        <p:spPr>
          <a:xfrm>
            <a:off x="4291659" y="746649"/>
            <a:ext cx="3608680" cy="923330"/>
          </a:xfrm>
          <a:prstGeom prst="rect">
            <a:avLst/>
          </a:prstGeom>
        </p:spPr>
        <p:txBody>
          <a:bodyPr wrap="none">
            <a:spAutoFit/>
          </a:bodyPr>
          <a:lstStyle/>
          <a:p>
            <a:r>
              <a:rPr lang="en-GB" sz="5400" dirty="0" smtClean="0">
                <a:solidFill>
                  <a:srgbClr val="910B61"/>
                </a:solidFill>
                <a:effectLst>
                  <a:outerShdw blurRad="38100" dist="38100" dir="2700000" algn="tl">
                    <a:srgbClr val="000000">
                      <a:alpha val="43137"/>
                    </a:srgbClr>
                  </a:outerShdw>
                </a:effectLst>
                <a:latin typeface="Times New Roman" panose="02020603050405020304"/>
                <a:ea typeface="+mj-ea"/>
                <a:cs typeface="+mj-cs"/>
              </a:rPr>
              <a:t>Introduction</a:t>
            </a:r>
            <a:endParaRPr lang="en-GB" dirty="0">
              <a:effectLst>
                <a:outerShdw blurRad="38100" dist="38100" dir="2700000" algn="tl">
                  <a:srgbClr val="000000">
                    <a:alpha val="43137"/>
                  </a:srgbClr>
                </a:outerShdw>
              </a:effectLst>
            </a:endParaRPr>
          </a:p>
        </p:txBody>
      </p:sp>
      <p:pic>
        <p:nvPicPr>
          <p:cNvPr id="2" name="Picture 1"/>
          <p:cNvPicPr>
            <a:picLocks noChangeAspect="1"/>
          </p:cNvPicPr>
          <p:nvPr/>
        </p:nvPicPr>
        <p:blipFill>
          <a:blip r:embed="rId7"/>
          <a:stretch>
            <a:fillRect/>
          </a:stretch>
        </p:blipFill>
        <p:spPr>
          <a:xfrm>
            <a:off x="9600908" y="373224"/>
            <a:ext cx="2138115" cy="1422819"/>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pic>
        <p:nvPicPr>
          <p:cNvPr id="3" name="Picture 2"/>
          <p:cNvPicPr>
            <a:picLocks noChangeAspect="1"/>
          </p:cNvPicPr>
          <p:nvPr/>
        </p:nvPicPr>
        <p:blipFill>
          <a:blip r:embed="rId8"/>
          <a:stretch>
            <a:fillRect/>
          </a:stretch>
        </p:blipFill>
        <p:spPr>
          <a:xfrm rot="20613493">
            <a:off x="180879" y="380186"/>
            <a:ext cx="2500886" cy="114844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6" name="Picture 5"/>
          <p:cNvPicPr>
            <a:picLocks noChangeAspect="1"/>
          </p:cNvPicPr>
          <p:nvPr/>
        </p:nvPicPr>
        <p:blipFill>
          <a:blip r:embed="rId9"/>
          <a:stretch>
            <a:fillRect/>
          </a:stretch>
        </p:blipFill>
        <p:spPr>
          <a:xfrm rot="454822">
            <a:off x="2537636" y="208311"/>
            <a:ext cx="1290651" cy="1509197"/>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427097215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nip Same Side Corner Rectangle 5"/>
          <p:cNvSpPr/>
          <p:nvPr/>
        </p:nvSpPr>
        <p:spPr>
          <a:xfrm>
            <a:off x="1463231" y="1586897"/>
            <a:ext cx="8945719" cy="5220024"/>
          </a:xfrm>
          <a:prstGeom prst="snip2SameRect">
            <a:avLst/>
          </a:prstGeom>
          <a:solidFill>
            <a:srgbClr val="FEC9BE"/>
          </a:solidFill>
          <a:ln w="38100">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buClr>
                <a:srgbClr val="009999"/>
              </a:buClr>
            </a:pPr>
            <a:endParaRPr lang="en-GB" sz="1600" dirty="0">
              <a:solidFill>
                <a:schemeClr val="tx1"/>
              </a:solidFill>
              <a:latin typeface="Times New Roman" panose="02020603050405020304" pitchFamily="18" charset="0"/>
              <a:cs typeface="Times New Roman" panose="02020603050405020304" pitchFamily="18" charset="0"/>
            </a:endParaRPr>
          </a:p>
        </p:txBody>
      </p:sp>
      <p:sp>
        <p:nvSpPr>
          <p:cNvPr id="7" name="Rectangle 6"/>
          <p:cNvSpPr/>
          <p:nvPr/>
        </p:nvSpPr>
        <p:spPr>
          <a:xfrm>
            <a:off x="2986342" y="709632"/>
            <a:ext cx="5249579" cy="769441"/>
          </a:xfrm>
          <a:prstGeom prst="rect">
            <a:avLst/>
          </a:prstGeom>
          <a:noFill/>
        </p:spPr>
        <p:txBody>
          <a:bodyPr wrap="none" lIns="91440" tIns="45720" rIns="91440" bIns="45720">
            <a:spAutoFit/>
          </a:bodyPr>
          <a:lstStyle/>
          <a:p>
            <a:pPr algn="ctr"/>
            <a:r>
              <a:rPr lang="en-US" sz="4400" b="0" cap="none" spc="0" dirty="0" smtClean="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Behavioural difficulties</a:t>
            </a:r>
            <a:endParaRPr lang="en-US" sz="44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endParaRPr>
          </a:p>
        </p:txBody>
      </p:sp>
      <p:sp>
        <p:nvSpPr>
          <p:cNvPr id="8" name="Rectangle 7"/>
          <p:cNvSpPr/>
          <p:nvPr/>
        </p:nvSpPr>
        <p:spPr>
          <a:xfrm>
            <a:off x="2230629" y="-105874"/>
            <a:ext cx="7205819" cy="923330"/>
          </a:xfrm>
          <a:prstGeom prst="rect">
            <a:avLst/>
          </a:prstGeom>
        </p:spPr>
        <p:txBody>
          <a:bodyPr wrap="none">
            <a:spAutoFit/>
          </a:bodyPr>
          <a:lstStyle/>
          <a:p>
            <a:r>
              <a:rPr lang="en-GB" sz="5400" dirty="0" smtClean="0">
                <a:solidFill>
                  <a:srgbClr val="910B61"/>
                </a:solidFill>
                <a:effectLst>
                  <a:outerShdw blurRad="38100" dist="38100" dir="2700000" algn="tl">
                    <a:srgbClr val="000000">
                      <a:alpha val="43137"/>
                    </a:srgbClr>
                  </a:outerShdw>
                </a:effectLst>
                <a:latin typeface="Times New Roman" panose="02020603050405020304"/>
                <a:ea typeface="+mj-ea"/>
                <a:cs typeface="+mj-cs"/>
              </a:rPr>
              <a:t>Introduction continued…</a:t>
            </a:r>
            <a:endParaRPr lang="en-GB" dirty="0">
              <a:effectLst>
                <a:outerShdw blurRad="38100" dist="38100" dir="2700000" algn="tl">
                  <a:srgbClr val="000000">
                    <a:alpha val="43137"/>
                  </a:srgbClr>
                </a:outerShdw>
              </a:effectLst>
            </a:endParaRPr>
          </a:p>
        </p:txBody>
      </p:sp>
      <p:pic>
        <p:nvPicPr>
          <p:cNvPr id="9" name="Picture 8"/>
          <p:cNvPicPr>
            <a:picLocks noChangeAspect="1"/>
          </p:cNvPicPr>
          <p:nvPr/>
        </p:nvPicPr>
        <p:blipFill>
          <a:blip r:embed="rId2"/>
          <a:stretch>
            <a:fillRect/>
          </a:stretch>
        </p:blipFill>
        <p:spPr>
          <a:xfrm rot="514886">
            <a:off x="9109876" y="1053839"/>
            <a:ext cx="2598149" cy="1525193"/>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pic>
        <p:nvPicPr>
          <p:cNvPr id="10" name="Picture 9"/>
          <p:cNvPicPr>
            <a:picLocks noChangeAspect="1"/>
          </p:cNvPicPr>
          <p:nvPr/>
        </p:nvPicPr>
        <p:blipFill>
          <a:blip r:embed="rId3"/>
          <a:stretch>
            <a:fillRect/>
          </a:stretch>
        </p:blipFill>
        <p:spPr>
          <a:xfrm>
            <a:off x="305964" y="550728"/>
            <a:ext cx="1702621" cy="1710222"/>
          </a:xfrm>
          <a:prstGeom prst="ellipse">
            <a:avLst/>
          </a:prstGeom>
          <a:ln>
            <a:noFill/>
          </a:ln>
          <a:effectLst>
            <a:softEdge rad="112500"/>
          </a:effectLst>
        </p:spPr>
      </p:pic>
      <p:sp>
        <p:nvSpPr>
          <p:cNvPr id="11" name="Rectangle 10"/>
          <p:cNvSpPr/>
          <p:nvPr/>
        </p:nvSpPr>
        <p:spPr>
          <a:xfrm>
            <a:off x="1463231" y="1580808"/>
            <a:ext cx="9469973" cy="5232202"/>
          </a:xfrm>
          <a:prstGeom prst="rect">
            <a:avLst/>
          </a:prstGeom>
        </p:spPr>
        <p:txBody>
          <a:bodyPr wrap="square">
            <a:spAutoFit/>
          </a:bodyPr>
          <a:lstStyle/>
          <a:p>
            <a:pPr lvl="0" algn="ctr">
              <a:buClr>
                <a:srgbClr val="009999"/>
              </a:buClr>
            </a:pPr>
            <a:r>
              <a:rPr lang="en-GB" sz="1600" u="sng" dirty="0">
                <a:solidFill>
                  <a:prstClr val="black"/>
                </a:solidFill>
                <a:latin typeface="Times New Roman" panose="02020603050405020304" pitchFamily="18" charset="0"/>
                <a:cs typeface="Times New Roman" panose="02020603050405020304" pitchFamily="18" charset="0"/>
              </a:rPr>
              <a:t>BD includes </a:t>
            </a:r>
            <a:r>
              <a:rPr lang="en-GB" sz="1600" u="sng" dirty="0" smtClean="0">
                <a:solidFill>
                  <a:prstClr val="black"/>
                </a:solidFill>
                <a:latin typeface="Times New Roman" panose="02020603050405020304" pitchFamily="18" charset="0"/>
                <a:cs typeface="Times New Roman" panose="02020603050405020304" pitchFamily="18" charset="0"/>
              </a:rPr>
              <a:t>numerous problems</a:t>
            </a:r>
            <a:r>
              <a:rPr lang="en-GB" sz="1600" u="sng" dirty="0">
                <a:solidFill>
                  <a:prstClr val="black"/>
                </a:solidFill>
                <a:latin typeface="Times New Roman" panose="02020603050405020304" pitchFamily="18" charset="0"/>
                <a:cs typeface="Times New Roman" panose="02020603050405020304" pitchFamily="18" charset="0"/>
              </a:rPr>
              <a:t>: </a:t>
            </a:r>
          </a:p>
          <a:p>
            <a:pPr lvl="0">
              <a:buClr>
                <a:srgbClr val="009999"/>
              </a:buClr>
            </a:pPr>
            <a:endParaRPr lang="en-GB" sz="1600" u="sng" dirty="0">
              <a:solidFill>
                <a:prstClr val="black"/>
              </a:solidFill>
              <a:latin typeface="Times New Roman" panose="02020603050405020304" pitchFamily="18" charset="0"/>
              <a:cs typeface="Times New Roman" panose="02020603050405020304" pitchFamily="18" charset="0"/>
            </a:endParaRPr>
          </a:p>
          <a:p>
            <a:pPr marL="628650" lvl="1" indent="-171450">
              <a:buClr>
                <a:srgbClr val="009999"/>
              </a:buClr>
              <a:buFont typeface="Wingdings" panose="05000000000000000000" pitchFamily="2" charset="2"/>
              <a:buChar char="§"/>
            </a:pPr>
            <a:r>
              <a:rPr lang="en-GB" sz="1400" dirty="0">
                <a:solidFill>
                  <a:prstClr val="black"/>
                </a:solidFill>
                <a:latin typeface="Times New Roman" panose="02020603050405020304" pitchFamily="18" charset="0"/>
                <a:cs typeface="Times New Roman" panose="02020603050405020304" pitchFamily="18" charset="0"/>
              </a:rPr>
              <a:t>Struggles interacting socially (</a:t>
            </a:r>
            <a:r>
              <a:rPr lang="en-GB" sz="1400" dirty="0" err="1">
                <a:solidFill>
                  <a:prstClr val="black"/>
                </a:solidFill>
                <a:latin typeface="Times New Roman" panose="02020603050405020304" pitchFamily="18" charset="0"/>
                <a:cs typeface="Times New Roman" panose="02020603050405020304" pitchFamily="18" charset="0"/>
              </a:rPr>
              <a:t>Bayliss</a:t>
            </a:r>
            <a:r>
              <a:rPr lang="en-GB" sz="1400" dirty="0">
                <a:solidFill>
                  <a:prstClr val="black"/>
                </a:solidFill>
                <a:latin typeface="Times New Roman" panose="02020603050405020304" pitchFamily="18" charset="0"/>
                <a:cs typeface="Times New Roman" panose="02020603050405020304" pitchFamily="18" charset="0"/>
              </a:rPr>
              <a:t> et al, 2008), </a:t>
            </a:r>
          </a:p>
          <a:p>
            <a:pPr marL="628650" lvl="1" indent="-171450">
              <a:buClr>
                <a:srgbClr val="009999"/>
              </a:buClr>
              <a:buFont typeface="Wingdings" panose="05000000000000000000" pitchFamily="2" charset="2"/>
              <a:buChar char="§"/>
            </a:pPr>
            <a:r>
              <a:rPr lang="en-GB" sz="1400" dirty="0">
                <a:solidFill>
                  <a:prstClr val="black"/>
                </a:solidFill>
                <a:latin typeface="Times New Roman" panose="02020603050405020304" pitchFamily="18" charset="0"/>
                <a:cs typeface="Times New Roman" panose="02020603050405020304" pitchFamily="18" charset="0"/>
              </a:rPr>
              <a:t>easily frustrated, and lacks interest; </a:t>
            </a:r>
          </a:p>
          <a:p>
            <a:pPr marL="628650" lvl="1" indent="-171450">
              <a:buClr>
                <a:srgbClr val="009999"/>
              </a:buClr>
              <a:buFont typeface="Wingdings" panose="05000000000000000000" pitchFamily="2" charset="2"/>
              <a:buChar char="§"/>
            </a:pPr>
            <a:r>
              <a:rPr lang="en-GB" sz="1400" dirty="0">
                <a:solidFill>
                  <a:prstClr val="black"/>
                </a:solidFill>
                <a:latin typeface="Times New Roman" panose="02020603050405020304" pitchFamily="18" charset="0"/>
                <a:cs typeface="Times New Roman" panose="02020603050405020304" pitchFamily="18" charset="0"/>
              </a:rPr>
              <a:t>hyperactivity, </a:t>
            </a:r>
          </a:p>
          <a:p>
            <a:pPr marL="628650" lvl="1" indent="-171450">
              <a:buClr>
                <a:srgbClr val="009999"/>
              </a:buClr>
              <a:buFont typeface="Wingdings" panose="05000000000000000000" pitchFamily="2" charset="2"/>
              <a:buChar char="§"/>
            </a:pPr>
            <a:r>
              <a:rPr lang="en-GB" sz="1400" dirty="0">
                <a:solidFill>
                  <a:prstClr val="black"/>
                </a:solidFill>
                <a:latin typeface="Times New Roman" panose="02020603050405020304" pitchFamily="18" charset="0"/>
                <a:cs typeface="Times New Roman" panose="02020603050405020304" pitchFamily="18" charset="0"/>
              </a:rPr>
              <a:t>distracting, </a:t>
            </a:r>
          </a:p>
          <a:p>
            <a:pPr marL="628650" lvl="1" indent="-171450">
              <a:buClr>
                <a:srgbClr val="009999"/>
              </a:buClr>
              <a:buFont typeface="Wingdings" panose="05000000000000000000" pitchFamily="2" charset="2"/>
              <a:buChar char="§"/>
            </a:pPr>
            <a:r>
              <a:rPr lang="en-GB" sz="1400" dirty="0">
                <a:solidFill>
                  <a:prstClr val="black"/>
                </a:solidFill>
                <a:latin typeface="Times New Roman" panose="02020603050405020304" pitchFamily="18" charset="0"/>
                <a:cs typeface="Times New Roman" panose="02020603050405020304" pitchFamily="18" charset="0"/>
              </a:rPr>
              <a:t>attention difficulties (Nadeau, et al, 2001), </a:t>
            </a:r>
          </a:p>
          <a:p>
            <a:pPr marL="628650" lvl="1" indent="-171450">
              <a:buClr>
                <a:srgbClr val="009999"/>
              </a:buClr>
              <a:buFont typeface="Wingdings" panose="05000000000000000000" pitchFamily="2" charset="2"/>
              <a:buChar char="§"/>
            </a:pPr>
            <a:r>
              <a:rPr lang="en-GB" sz="1400" dirty="0">
                <a:solidFill>
                  <a:prstClr val="black"/>
                </a:solidFill>
                <a:latin typeface="Times New Roman" panose="02020603050405020304" pitchFamily="18" charset="0"/>
                <a:cs typeface="Times New Roman" panose="02020603050405020304" pitchFamily="18" charset="0"/>
              </a:rPr>
              <a:t>aggressive and,</a:t>
            </a:r>
          </a:p>
          <a:p>
            <a:pPr marL="628650" lvl="1" indent="-171450">
              <a:buClr>
                <a:srgbClr val="009999"/>
              </a:buClr>
              <a:buFont typeface="Wingdings" panose="05000000000000000000" pitchFamily="2" charset="2"/>
              <a:buChar char="§"/>
            </a:pPr>
            <a:r>
              <a:rPr lang="en-GB" sz="1400" dirty="0">
                <a:solidFill>
                  <a:prstClr val="black"/>
                </a:solidFill>
                <a:latin typeface="Times New Roman" panose="02020603050405020304" pitchFamily="18" charset="0"/>
                <a:cs typeface="Times New Roman" panose="02020603050405020304" pitchFamily="18" charset="0"/>
              </a:rPr>
              <a:t>defying authority or instructions from parents. </a:t>
            </a:r>
          </a:p>
          <a:p>
            <a:pPr marL="285750" lvl="0" indent="-285750">
              <a:buClr>
                <a:srgbClr val="009999"/>
              </a:buClr>
              <a:buFont typeface="Wingdings" panose="05000000000000000000" pitchFamily="2" charset="2"/>
              <a:buChar char="v"/>
            </a:pPr>
            <a:endParaRPr lang="en-GB" sz="1600" dirty="0">
              <a:solidFill>
                <a:prstClr val="black"/>
              </a:solidFill>
              <a:latin typeface="Times New Roman" panose="02020603050405020304" pitchFamily="18" charset="0"/>
              <a:cs typeface="Times New Roman" panose="02020603050405020304" pitchFamily="18" charset="0"/>
            </a:endParaRPr>
          </a:p>
          <a:p>
            <a:pPr lvl="0" algn="ctr">
              <a:buClr>
                <a:srgbClr val="009999"/>
              </a:buClr>
            </a:pPr>
            <a:r>
              <a:rPr lang="en-GB" sz="1600" u="sng" dirty="0">
                <a:solidFill>
                  <a:prstClr val="black"/>
                </a:solidFill>
                <a:latin typeface="Times New Roman" panose="02020603050405020304" pitchFamily="18" charset="0"/>
                <a:cs typeface="Times New Roman" panose="02020603050405020304" pitchFamily="18" charset="0"/>
              </a:rPr>
              <a:t>However, Evans et al (2004) postulated that BD in the classroom are an accumulation of:</a:t>
            </a:r>
          </a:p>
          <a:p>
            <a:pPr lvl="0">
              <a:buClr>
                <a:srgbClr val="009999"/>
              </a:buClr>
            </a:pPr>
            <a:endParaRPr lang="en-GB" sz="1600" dirty="0">
              <a:solidFill>
                <a:prstClr val="black"/>
              </a:solidFill>
              <a:latin typeface="Times New Roman" panose="02020603050405020304" pitchFamily="18" charset="0"/>
              <a:cs typeface="Times New Roman" panose="02020603050405020304" pitchFamily="18" charset="0"/>
            </a:endParaRPr>
          </a:p>
          <a:p>
            <a:pPr marL="742950" lvl="1" indent="-285750">
              <a:buClr>
                <a:srgbClr val="009999"/>
              </a:buClr>
              <a:buFont typeface="Wingdings" panose="05000000000000000000" pitchFamily="2" charset="2"/>
              <a:buChar char="§"/>
            </a:pPr>
            <a:r>
              <a:rPr lang="en-GB" sz="1400" dirty="0">
                <a:solidFill>
                  <a:prstClr val="black"/>
                </a:solidFill>
                <a:latin typeface="Times New Roman" panose="02020603050405020304" pitchFamily="18" charset="0"/>
                <a:cs typeface="Times New Roman" panose="02020603050405020304" pitchFamily="18" charset="0"/>
              </a:rPr>
              <a:t>Disruptive behaviour and persistent disturbances of the class (</a:t>
            </a:r>
            <a:r>
              <a:rPr lang="en-GB" sz="1400" dirty="0" err="1">
                <a:solidFill>
                  <a:prstClr val="black"/>
                </a:solidFill>
                <a:latin typeface="Times New Roman" panose="02020603050405020304" pitchFamily="18" charset="0"/>
                <a:cs typeface="Times New Roman" panose="02020603050405020304" pitchFamily="18" charset="0"/>
              </a:rPr>
              <a:t>Trzesniewski</a:t>
            </a:r>
            <a:r>
              <a:rPr lang="en-GB" sz="1400" dirty="0">
                <a:solidFill>
                  <a:prstClr val="black"/>
                </a:solidFill>
                <a:latin typeface="Times New Roman" panose="02020603050405020304" pitchFamily="18" charset="0"/>
                <a:cs typeface="Times New Roman" panose="02020603050405020304" pitchFamily="18" charset="0"/>
              </a:rPr>
              <a:t> et al, 2006), </a:t>
            </a:r>
          </a:p>
          <a:p>
            <a:pPr marL="742950" lvl="1" indent="-285750">
              <a:buClr>
                <a:srgbClr val="009999"/>
              </a:buClr>
              <a:buFont typeface="Wingdings" panose="05000000000000000000" pitchFamily="2" charset="2"/>
              <a:buChar char="§"/>
            </a:pPr>
            <a:r>
              <a:rPr lang="en-GB" sz="1400" dirty="0">
                <a:solidFill>
                  <a:prstClr val="black"/>
                </a:solidFill>
                <a:latin typeface="Times New Roman" panose="02020603050405020304" pitchFamily="18" charset="0"/>
                <a:cs typeface="Times New Roman" panose="02020603050405020304" pitchFamily="18" charset="0"/>
              </a:rPr>
              <a:t>calling out or simply refusing to work, </a:t>
            </a:r>
          </a:p>
          <a:p>
            <a:pPr marL="742950" lvl="1" indent="-285750">
              <a:buClr>
                <a:srgbClr val="009999"/>
              </a:buClr>
              <a:buFont typeface="Wingdings" panose="05000000000000000000" pitchFamily="2" charset="2"/>
              <a:buChar char="§"/>
            </a:pPr>
            <a:r>
              <a:rPr lang="en-GB" sz="1400" dirty="0">
                <a:solidFill>
                  <a:prstClr val="black"/>
                </a:solidFill>
                <a:latin typeface="Times New Roman" panose="02020603050405020304" pitchFamily="18" charset="0"/>
                <a:cs typeface="Times New Roman" panose="02020603050405020304" pitchFamily="18" charset="0"/>
              </a:rPr>
              <a:t>lack of motivation, </a:t>
            </a:r>
          </a:p>
          <a:p>
            <a:pPr marL="742950" lvl="1" indent="-285750">
              <a:buClr>
                <a:srgbClr val="009999"/>
              </a:buClr>
              <a:buFont typeface="Wingdings" panose="05000000000000000000" pitchFamily="2" charset="2"/>
              <a:buChar char="§"/>
            </a:pPr>
            <a:r>
              <a:rPr lang="en-GB" sz="1400" dirty="0">
                <a:solidFill>
                  <a:prstClr val="black"/>
                </a:solidFill>
                <a:latin typeface="Times New Roman" panose="02020603050405020304" pitchFamily="18" charset="0"/>
                <a:cs typeface="Times New Roman" panose="02020603050405020304" pitchFamily="18" charset="0"/>
              </a:rPr>
              <a:t>aggressive towards peers and teachers, </a:t>
            </a:r>
          </a:p>
          <a:p>
            <a:pPr marL="742950" lvl="1" indent="-285750">
              <a:buClr>
                <a:srgbClr val="009999"/>
              </a:buClr>
              <a:buFont typeface="Wingdings" panose="05000000000000000000" pitchFamily="2" charset="2"/>
              <a:buChar char="§"/>
            </a:pPr>
            <a:r>
              <a:rPr lang="en-GB" sz="1400" dirty="0">
                <a:solidFill>
                  <a:prstClr val="black"/>
                </a:solidFill>
                <a:latin typeface="Times New Roman" panose="02020603050405020304" pitchFamily="18" charset="0"/>
                <a:cs typeface="Times New Roman" panose="02020603050405020304" pitchFamily="18" charset="0"/>
              </a:rPr>
              <a:t>inattentive and not listening (</a:t>
            </a:r>
            <a:r>
              <a:rPr lang="en-GB" sz="1400" dirty="0" err="1">
                <a:solidFill>
                  <a:prstClr val="black"/>
                </a:solidFill>
                <a:latin typeface="Times New Roman" panose="02020603050405020304" pitchFamily="18" charset="0"/>
                <a:cs typeface="Times New Roman" panose="02020603050405020304" pitchFamily="18" charset="0"/>
              </a:rPr>
              <a:t>Gutman</a:t>
            </a:r>
            <a:r>
              <a:rPr lang="en-GB" sz="1400" dirty="0">
                <a:solidFill>
                  <a:prstClr val="black"/>
                </a:solidFill>
                <a:latin typeface="Times New Roman" panose="02020603050405020304" pitchFamily="18" charset="0"/>
                <a:cs typeface="Times New Roman" panose="02020603050405020304" pitchFamily="18" charset="0"/>
              </a:rPr>
              <a:t> &amp; </a:t>
            </a:r>
            <a:r>
              <a:rPr lang="en-GB" sz="1400" dirty="0" err="1">
                <a:solidFill>
                  <a:prstClr val="black"/>
                </a:solidFill>
                <a:latin typeface="Times New Roman" panose="02020603050405020304" pitchFamily="18" charset="0"/>
                <a:cs typeface="Times New Roman" panose="02020603050405020304" pitchFamily="18" charset="0"/>
              </a:rPr>
              <a:t>Vorhaus</a:t>
            </a:r>
            <a:r>
              <a:rPr lang="en-GB" sz="1400" dirty="0">
                <a:solidFill>
                  <a:prstClr val="black"/>
                </a:solidFill>
                <a:latin typeface="Times New Roman" panose="02020603050405020304" pitchFamily="18" charset="0"/>
                <a:cs typeface="Times New Roman" panose="02020603050405020304" pitchFamily="18" charset="0"/>
              </a:rPr>
              <a:t>, 2012), </a:t>
            </a:r>
          </a:p>
          <a:p>
            <a:pPr marL="742950" lvl="1" indent="-285750">
              <a:buClr>
                <a:srgbClr val="009999"/>
              </a:buClr>
              <a:buFont typeface="Wingdings" panose="05000000000000000000" pitchFamily="2" charset="2"/>
              <a:buChar char="§"/>
            </a:pPr>
            <a:r>
              <a:rPr lang="en-GB" sz="1400" dirty="0">
                <a:solidFill>
                  <a:prstClr val="black"/>
                </a:solidFill>
                <a:latin typeface="Times New Roman" panose="02020603050405020304" pitchFamily="18" charset="0"/>
                <a:cs typeface="Times New Roman" panose="02020603050405020304" pitchFamily="18" charset="0"/>
              </a:rPr>
              <a:t>not engaging in requests and,</a:t>
            </a:r>
          </a:p>
          <a:p>
            <a:pPr marL="742950" lvl="1" indent="-285750">
              <a:buClr>
                <a:srgbClr val="009999"/>
              </a:buClr>
              <a:buFont typeface="Wingdings" panose="05000000000000000000" pitchFamily="2" charset="2"/>
              <a:buChar char="§"/>
            </a:pPr>
            <a:r>
              <a:rPr lang="en-GB" sz="1400" dirty="0" smtClean="0">
                <a:solidFill>
                  <a:prstClr val="black"/>
                </a:solidFill>
                <a:latin typeface="Times New Roman" panose="02020603050405020304" pitchFamily="18" charset="0"/>
                <a:cs typeface="Times New Roman" panose="02020603050405020304" pitchFamily="18" charset="0"/>
              </a:rPr>
              <a:t>has </a:t>
            </a:r>
            <a:r>
              <a:rPr lang="en-GB" sz="1400" dirty="0">
                <a:solidFill>
                  <a:prstClr val="black"/>
                </a:solidFill>
                <a:latin typeface="Times New Roman" panose="02020603050405020304" pitchFamily="18" charset="0"/>
                <a:cs typeface="Times New Roman" panose="02020603050405020304" pitchFamily="18" charset="0"/>
              </a:rPr>
              <a:t>difficulty concentrating (Lindstrom et al, 2011</a:t>
            </a:r>
            <a:r>
              <a:rPr lang="en-GB" sz="1400" dirty="0" smtClean="0">
                <a:solidFill>
                  <a:prstClr val="black"/>
                </a:solidFill>
                <a:latin typeface="Times New Roman" panose="02020603050405020304" pitchFamily="18" charset="0"/>
                <a:cs typeface="Times New Roman" panose="02020603050405020304" pitchFamily="18" charset="0"/>
              </a:rPr>
              <a:t>).</a:t>
            </a:r>
          </a:p>
          <a:p>
            <a:pPr lvl="1">
              <a:buClr>
                <a:srgbClr val="009999"/>
              </a:buClr>
            </a:pPr>
            <a:endParaRPr lang="en-GB" sz="1300" dirty="0">
              <a:solidFill>
                <a:prstClr val="black"/>
              </a:solidFill>
              <a:latin typeface="Times New Roman" panose="02020603050405020304" pitchFamily="18" charset="0"/>
              <a:cs typeface="Times New Roman" panose="02020603050405020304" pitchFamily="18" charset="0"/>
            </a:endParaRPr>
          </a:p>
          <a:p>
            <a:pPr lvl="1">
              <a:buClr>
                <a:srgbClr val="009999"/>
              </a:buClr>
            </a:pPr>
            <a:endParaRPr lang="en-GB" sz="1300" dirty="0">
              <a:solidFill>
                <a:prstClr val="black"/>
              </a:solidFill>
              <a:latin typeface="Times New Roman" panose="02020603050405020304" pitchFamily="18" charset="0"/>
              <a:cs typeface="Times New Roman" panose="02020603050405020304" pitchFamily="18" charset="0"/>
            </a:endParaRPr>
          </a:p>
          <a:p>
            <a:pPr lvl="0" algn="ctr">
              <a:buClr>
                <a:srgbClr val="4FA3A1"/>
              </a:buClr>
            </a:pPr>
            <a:r>
              <a:rPr lang="en-GB" sz="1600" dirty="0" smtClean="0">
                <a:solidFill>
                  <a:prstClr val="black"/>
                </a:solidFill>
                <a:latin typeface="Times New Roman" panose="02020603050405020304" pitchFamily="18" charset="0"/>
                <a:cs typeface="Times New Roman" panose="02020603050405020304" pitchFamily="18" charset="0"/>
              </a:rPr>
              <a:t>Thus </a:t>
            </a:r>
            <a:r>
              <a:rPr lang="en-GB" sz="1600" dirty="0">
                <a:solidFill>
                  <a:prstClr val="black"/>
                </a:solidFill>
                <a:latin typeface="Times New Roman" panose="02020603050405020304" pitchFamily="18" charset="0"/>
                <a:cs typeface="Times New Roman" panose="02020603050405020304" pitchFamily="18" charset="0"/>
              </a:rPr>
              <a:t>these behaviours  have been reported to take up the majority of classroom time dealing with BD (Webster‐Stratton et al, 2008). </a:t>
            </a:r>
          </a:p>
        </p:txBody>
      </p:sp>
    </p:spTree>
    <p:extLst>
      <p:ext uri="{BB962C8B-B14F-4D97-AF65-F5344CB8AC3E}">
        <p14:creationId xmlns:p14="http://schemas.microsoft.com/office/powerpoint/2010/main" val="62063435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Diagram 6"/>
          <p:cNvGraphicFramePr/>
          <p:nvPr>
            <p:extLst>
              <p:ext uri="{D42A27DB-BD31-4B8C-83A1-F6EECF244321}">
                <p14:modId xmlns:p14="http://schemas.microsoft.com/office/powerpoint/2010/main" val="4162822854"/>
              </p:ext>
            </p:extLst>
          </p:nvPr>
        </p:nvGraphicFramePr>
        <p:xfrm>
          <a:off x="224444" y="1048021"/>
          <a:ext cx="11804071" cy="521228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Rectangle 5"/>
          <p:cNvSpPr/>
          <p:nvPr/>
        </p:nvSpPr>
        <p:spPr>
          <a:xfrm>
            <a:off x="4039330" y="124691"/>
            <a:ext cx="3315330" cy="923330"/>
          </a:xfrm>
          <a:prstGeom prst="rect">
            <a:avLst/>
          </a:prstGeom>
          <a:noFill/>
        </p:spPr>
        <p:txBody>
          <a:bodyPr wrap="non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US" sz="5400" b="1" cap="none" spc="0" dirty="0" smtClean="0">
                <a:ln/>
                <a:solidFill>
                  <a:schemeClr val="accent3"/>
                </a:solidFill>
                <a:effectLst/>
              </a:rPr>
              <a:t>Statistics </a:t>
            </a:r>
            <a:endParaRPr lang="en-US" sz="5400" b="1" cap="none" spc="0" dirty="0">
              <a:ln/>
              <a:solidFill>
                <a:schemeClr val="accent3"/>
              </a:solidFill>
              <a:effectLst/>
            </a:endParaRPr>
          </a:p>
        </p:txBody>
      </p:sp>
      <p:sp>
        <p:nvSpPr>
          <p:cNvPr id="9" name="Rectangle 8"/>
          <p:cNvSpPr/>
          <p:nvPr/>
        </p:nvSpPr>
        <p:spPr>
          <a:xfrm>
            <a:off x="573579" y="5291189"/>
            <a:ext cx="11288682" cy="523220"/>
          </a:xfrm>
          <a:prstGeom prst="rect">
            <a:avLst/>
          </a:prstGeom>
        </p:spPr>
        <p:txBody>
          <a:bodyPr wrap="square">
            <a:spAutoFit/>
          </a:bodyPr>
          <a:lstStyle/>
          <a:p>
            <a:pPr>
              <a:lnSpc>
                <a:spcPct val="200000"/>
              </a:lnSpc>
              <a:spcAft>
                <a:spcPts val="0"/>
              </a:spcAft>
            </a:pPr>
            <a:r>
              <a:rPr lang="en-GB" sz="1400" dirty="0" smtClean="0">
                <a:solidFill>
                  <a:srgbClr val="000000"/>
                </a:solidFill>
                <a:latin typeface="Times New Roman" panose="02020603050405020304" pitchFamily="18" charset="0"/>
                <a:ea typeface="Times New Roman" panose="02020603050405020304" pitchFamily="18" charset="0"/>
              </a:rPr>
              <a:t>However</a:t>
            </a:r>
            <a:r>
              <a:rPr lang="en-GB" sz="1400" dirty="0">
                <a:solidFill>
                  <a:srgbClr val="000000"/>
                </a:solidFill>
                <a:latin typeface="Times New Roman" panose="02020603050405020304" pitchFamily="18" charset="0"/>
                <a:ea typeface="Times New Roman" panose="02020603050405020304" pitchFamily="18" charset="0"/>
              </a:rPr>
              <a:t>, as </a:t>
            </a:r>
            <a:r>
              <a:rPr lang="en-GB" sz="1400" dirty="0" smtClean="0">
                <a:solidFill>
                  <a:srgbClr val="000000"/>
                </a:solidFill>
                <a:latin typeface="Times New Roman" panose="02020603050405020304" pitchFamily="18" charset="0"/>
                <a:ea typeface="Times New Roman" panose="02020603050405020304" pitchFamily="18" charset="0"/>
              </a:rPr>
              <a:t>Conner's </a:t>
            </a:r>
            <a:r>
              <a:rPr lang="en-GB" sz="1400" dirty="0">
                <a:solidFill>
                  <a:srgbClr val="000000"/>
                </a:solidFill>
                <a:latin typeface="Times New Roman" panose="02020603050405020304" pitchFamily="18" charset="0"/>
                <a:ea typeface="Times New Roman" panose="02020603050405020304" pitchFamily="18" charset="0"/>
              </a:rPr>
              <a:t>(1970) revealed, many of the behaviours that are assumed disruptive are also typical developmental </a:t>
            </a:r>
            <a:r>
              <a:rPr lang="en-GB" sz="1400" dirty="0" smtClean="0">
                <a:solidFill>
                  <a:srgbClr val="000000"/>
                </a:solidFill>
                <a:latin typeface="Times New Roman" panose="02020603050405020304" pitchFamily="18" charset="0"/>
                <a:ea typeface="Times New Roman" panose="02020603050405020304" pitchFamily="18" charset="0"/>
              </a:rPr>
              <a:t>milestone </a:t>
            </a:r>
            <a:r>
              <a:rPr lang="en-GB" sz="1400" dirty="0">
                <a:solidFill>
                  <a:srgbClr val="000000"/>
                </a:solidFill>
                <a:latin typeface="Times New Roman" panose="02020603050405020304" pitchFamily="18" charset="0"/>
                <a:ea typeface="Times New Roman" panose="02020603050405020304" pitchFamily="18" charset="0"/>
              </a:rPr>
              <a:t>childhood behaviours. </a:t>
            </a:r>
            <a:endParaRPr lang="en-GB" sz="14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19635645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Snip Diagonal Corner Rectangle 7"/>
          <p:cNvSpPr/>
          <p:nvPr/>
        </p:nvSpPr>
        <p:spPr>
          <a:xfrm>
            <a:off x="324861" y="1194913"/>
            <a:ext cx="11463251" cy="5367732"/>
          </a:xfrm>
          <a:prstGeom prst="snip2DiagRect">
            <a:avLst/>
          </a:prstGeom>
          <a:ln w="57150">
            <a:solidFill>
              <a:srgbClr val="910B61"/>
            </a:solidFill>
          </a:ln>
        </p:spPr>
        <p:style>
          <a:lnRef idx="1">
            <a:schemeClr val="accent5"/>
          </a:lnRef>
          <a:fillRef idx="2">
            <a:schemeClr val="accent5"/>
          </a:fillRef>
          <a:effectRef idx="1">
            <a:schemeClr val="accent5"/>
          </a:effectRef>
          <a:fontRef idx="minor">
            <a:schemeClr val="dk1"/>
          </a:fontRef>
        </p:style>
        <p:txBody>
          <a:bodyPr rtlCol="0" anchor="ctr"/>
          <a:lstStyle/>
          <a:p>
            <a:pPr algn="ctr"/>
            <a:endParaRPr lang="en-GB"/>
          </a:p>
        </p:txBody>
      </p:sp>
      <p:sp>
        <p:nvSpPr>
          <p:cNvPr id="5" name="Rectangle 4"/>
          <p:cNvSpPr/>
          <p:nvPr/>
        </p:nvSpPr>
        <p:spPr>
          <a:xfrm>
            <a:off x="3320596" y="83659"/>
            <a:ext cx="6397905" cy="1004827"/>
          </a:xfrm>
          <a:prstGeom prst="rect">
            <a:avLst/>
          </a:prstGeom>
        </p:spPr>
        <p:txBody>
          <a:bodyPr wrap="none">
            <a:spAutoFit/>
          </a:bodyPr>
          <a:lstStyle/>
          <a:p>
            <a:pPr lvl="0" defTabSz="914400">
              <a:lnSpc>
                <a:spcPct val="120000"/>
              </a:lnSpc>
              <a:spcBef>
                <a:spcPts val="1000"/>
              </a:spcBef>
              <a:buClr>
                <a:srgbClr val="94B6D2"/>
              </a:buClr>
              <a:buSzPct val="100000"/>
            </a:pPr>
            <a:r>
              <a:rPr lang="en-GB" sz="5400" dirty="0" smtClean="0">
                <a:solidFill>
                  <a:srgbClr val="910B61"/>
                </a:solidFill>
                <a:effectLst>
                  <a:outerShdw blurRad="38100" dist="38100" dir="2700000" algn="tl">
                    <a:srgbClr val="000000">
                      <a:alpha val="43137"/>
                    </a:srgbClr>
                  </a:outerShdw>
                </a:effectLst>
                <a:latin typeface="Times New Roman" panose="02020603050405020304"/>
              </a:rPr>
              <a:t>Introduction… Impact</a:t>
            </a:r>
            <a:endParaRPr lang="en-GB" sz="2000" dirty="0">
              <a:solidFill>
                <a:prstClr val="black"/>
              </a:solidFill>
            </a:endParaRPr>
          </a:p>
        </p:txBody>
      </p:sp>
      <p:pic>
        <p:nvPicPr>
          <p:cNvPr id="9" name="Picture 8"/>
          <p:cNvPicPr>
            <a:picLocks noChangeAspect="1"/>
          </p:cNvPicPr>
          <p:nvPr/>
        </p:nvPicPr>
        <p:blipFill>
          <a:blip r:embed="rId2"/>
          <a:stretch>
            <a:fillRect/>
          </a:stretch>
        </p:blipFill>
        <p:spPr>
          <a:xfrm rot="504050">
            <a:off x="1168197" y="178654"/>
            <a:ext cx="1600986" cy="1358213"/>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pic>
        <p:nvPicPr>
          <p:cNvPr id="10" name="Picture 9"/>
          <p:cNvPicPr>
            <a:picLocks noChangeAspect="1"/>
          </p:cNvPicPr>
          <p:nvPr/>
        </p:nvPicPr>
        <p:blipFill>
          <a:blip r:embed="rId3"/>
          <a:stretch>
            <a:fillRect/>
          </a:stretch>
        </p:blipFill>
        <p:spPr>
          <a:xfrm rot="20557955">
            <a:off x="-28289" y="326942"/>
            <a:ext cx="1459010" cy="859417"/>
          </a:xfrm>
          <a:prstGeom prst="rect">
            <a:avLst/>
          </a:prstGeom>
          <a:ln>
            <a:noFill/>
          </a:ln>
          <a:effectLst>
            <a:softEdge rad="112500"/>
          </a:effectLst>
        </p:spPr>
      </p:pic>
      <p:graphicFrame>
        <p:nvGraphicFramePr>
          <p:cNvPr id="7" name="Diagram 6"/>
          <p:cNvGraphicFramePr/>
          <p:nvPr>
            <p:extLst>
              <p:ext uri="{D42A27DB-BD31-4B8C-83A1-F6EECF244321}">
                <p14:modId xmlns:p14="http://schemas.microsoft.com/office/powerpoint/2010/main" val="1689999004"/>
              </p:ext>
            </p:extLst>
          </p:nvPr>
        </p:nvGraphicFramePr>
        <p:xfrm>
          <a:off x="923453" y="1376127"/>
          <a:ext cx="10664983" cy="479861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03224763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3338946" y="174452"/>
            <a:ext cx="6594763" cy="1004827"/>
          </a:xfrm>
          <a:prstGeom prst="rect">
            <a:avLst/>
          </a:prstGeom>
        </p:spPr>
        <p:txBody>
          <a:bodyPr wrap="square">
            <a:spAutoFit/>
          </a:bodyPr>
          <a:lstStyle/>
          <a:p>
            <a:pPr lvl="0" defTabSz="914400">
              <a:lnSpc>
                <a:spcPct val="120000"/>
              </a:lnSpc>
              <a:spcBef>
                <a:spcPts val="1000"/>
              </a:spcBef>
              <a:buClr>
                <a:srgbClr val="94B6D2"/>
              </a:buClr>
              <a:buSzPct val="100000"/>
            </a:pPr>
            <a:r>
              <a:rPr lang="en-GB" sz="5400" dirty="0" smtClean="0">
                <a:solidFill>
                  <a:srgbClr val="910B61"/>
                </a:solidFill>
                <a:effectLst>
                  <a:outerShdw blurRad="38100" dist="38100" dir="2700000" algn="tl">
                    <a:srgbClr val="000000">
                      <a:alpha val="43137"/>
                    </a:srgbClr>
                  </a:outerShdw>
                </a:effectLst>
                <a:latin typeface="Times New Roman" panose="02020603050405020304"/>
              </a:rPr>
              <a:t>Literature review</a:t>
            </a:r>
            <a:endParaRPr lang="en-GB" sz="2000" dirty="0">
              <a:solidFill>
                <a:prstClr val="black"/>
              </a:solidFill>
            </a:endParaRPr>
          </a:p>
        </p:txBody>
      </p:sp>
      <p:sp>
        <p:nvSpPr>
          <p:cNvPr id="6" name="Rectangle 5"/>
          <p:cNvSpPr/>
          <p:nvPr/>
        </p:nvSpPr>
        <p:spPr>
          <a:xfrm>
            <a:off x="1855605" y="910922"/>
            <a:ext cx="2224070" cy="923330"/>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3600" b="1" cap="none" spc="0" dirty="0" smtClean="0">
                <a:ln/>
                <a:solidFill>
                  <a:schemeClr val="accent4"/>
                </a:solidFill>
                <a:effectLst/>
              </a:rPr>
              <a:t>Preterm</a:t>
            </a:r>
            <a:r>
              <a:rPr lang="en-US" sz="5400" b="1" cap="none" spc="0" dirty="0" smtClean="0">
                <a:ln/>
                <a:solidFill>
                  <a:schemeClr val="accent4"/>
                </a:solidFill>
                <a:effectLst/>
              </a:rPr>
              <a:t> </a:t>
            </a:r>
            <a:endParaRPr lang="en-US" sz="5400" b="1" cap="none" spc="0" dirty="0">
              <a:ln/>
              <a:solidFill>
                <a:schemeClr val="accent4"/>
              </a:solidFill>
              <a:effectLst/>
            </a:endParaRPr>
          </a:p>
        </p:txBody>
      </p:sp>
      <p:sp>
        <p:nvSpPr>
          <p:cNvPr id="7" name="Rectangle 6"/>
          <p:cNvSpPr/>
          <p:nvPr/>
        </p:nvSpPr>
        <p:spPr>
          <a:xfrm>
            <a:off x="440573" y="1770889"/>
            <a:ext cx="5295209" cy="1768391"/>
          </a:xfrm>
          <a:prstGeom prst="rect">
            <a:avLst/>
          </a:prstGeom>
          <a:gradFill flip="none" rotWithShape="1">
            <a:gsLst>
              <a:gs pos="0">
                <a:schemeClr val="accent2">
                  <a:lumMod val="67000"/>
                </a:schemeClr>
              </a:gs>
              <a:gs pos="48000">
                <a:schemeClr val="accent2">
                  <a:lumMod val="97000"/>
                  <a:lumOff val="3000"/>
                </a:schemeClr>
              </a:gs>
              <a:gs pos="100000">
                <a:schemeClr val="accent2">
                  <a:lumMod val="60000"/>
                  <a:lumOff val="40000"/>
                </a:schemeClr>
              </a:gs>
            </a:gsLst>
            <a:lin ang="16200000" scaled="1"/>
            <a:tileRect/>
          </a:gradFill>
          <a:ln w="38100">
            <a:solidFill>
              <a:schemeClr val="bg1">
                <a:lumMod val="65000"/>
              </a:schemeClr>
            </a:solidFill>
          </a:ln>
        </p:spPr>
        <p:style>
          <a:lnRef idx="0">
            <a:scrgbClr r="0" g="0" b="0"/>
          </a:lnRef>
          <a:fillRef idx="0">
            <a:scrgbClr r="0" g="0" b="0"/>
          </a:fillRef>
          <a:effectRef idx="0">
            <a:scrgbClr r="0" g="0" b="0"/>
          </a:effectRef>
          <a:fontRef idx="minor">
            <a:schemeClr val="lt1"/>
          </a:fontRef>
        </p:style>
        <p:txBody>
          <a:bodyPr rtlCol="0" anchor="ctr"/>
          <a:lstStyle/>
          <a:p>
            <a:pPr lvl="0"/>
            <a:endParaRPr lang="en-GB" sz="1400" dirty="0" smtClean="0">
              <a:solidFill>
                <a:srgbClr val="000000"/>
              </a:solidFill>
              <a:latin typeface="Times New Roman" panose="02020603050405020304" pitchFamily="18" charset="0"/>
              <a:ea typeface="Times New Roman" panose="02020603050405020304" pitchFamily="18" charset="0"/>
            </a:endParaRPr>
          </a:p>
          <a:p>
            <a:pPr lvl="0"/>
            <a:r>
              <a:rPr lang="en-GB" sz="1400" dirty="0" smtClean="0">
                <a:solidFill>
                  <a:srgbClr val="000000"/>
                </a:solidFill>
                <a:latin typeface="Times New Roman" panose="02020603050405020304" pitchFamily="18" charset="0"/>
                <a:ea typeface="Times New Roman" panose="02020603050405020304" pitchFamily="18" charset="0"/>
              </a:rPr>
              <a:t>Accordingly</a:t>
            </a:r>
            <a:r>
              <a:rPr lang="en-GB" sz="1400" dirty="0">
                <a:solidFill>
                  <a:srgbClr val="000000"/>
                </a:solidFill>
                <a:latin typeface="Times New Roman" panose="02020603050405020304" pitchFamily="18" charset="0"/>
                <a:ea typeface="Times New Roman" panose="02020603050405020304" pitchFamily="18" charset="0"/>
              </a:rPr>
              <a:t>, Vollmer &amp; Associates (2006) reported significant correlations between PB and cognition, behaviour, attention </a:t>
            </a:r>
            <a:r>
              <a:rPr lang="en-GB" sz="1400" dirty="0" smtClean="0">
                <a:solidFill>
                  <a:srgbClr val="000000"/>
                </a:solidFill>
                <a:latin typeface="Times New Roman" panose="02020603050405020304" pitchFamily="18" charset="0"/>
                <a:ea typeface="Times New Roman" panose="02020603050405020304" pitchFamily="18" charset="0"/>
              </a:rPr>
              <a:t>and </a:t>
            </a:r>
            <a:r>
              <a:rPr lang="en-GB" sz="1400" dirty="0">
                <a:solidFill>
                  <a:srgbClr val="000000"/>
                </a:solidFill>
                <a:latin typeface="Times New Roman" panose="02020603050405020304" pitchFamily="18" charset="0"/>
                <a:ea typeface="Times New Roman" panose="02020603050405020304" pitchFamily="18" charset="0"/>
              </a:rPr>
              <a:t>social difficulties in </a:t>
            </a:r>
            <a:r>
              <a:rPr lang="en-GB" sz="1400" dirty="0" smtClean="0">
                <a:solidFill>
                  <a:srgbClr val="000000"/>
                </a:solidFill>
                <a:latin typeface="Times New Roman" panose="02020603050405020304" pitchFamily="18" charset="0"/>
                <a:ea typeface="Times New Roman" panose="02020603050405020304" pitchFamily="18" charset="0"/>
              </a:rPr>
              <a:t>children.</a:t>
            </a:r>
          </a:p>
          <a:p>
            <a:pPr lvl="0"/>
            <a:endParaRPr lang="en-GB" sz="1400" dirty="0">
              <a:solidFill>
                <a:srgbClr val="000000"/>
              </a:solidFill>
              <a:latin typeface="Times New Roman" panose="02020603050405020304" pitchFamily="18" charset="0"/>
              <a:ea typeface="Times New Roman" panose="02020603050405020304" pitchFamily="18" charset="0"/>
            </a:endParaRPr>
          </a:p>
          <a:p>
            <a:pPr lvl="0"/>
            <a:r>
              <a:rPr lang="en-GB" sz="1400" dirty="0" err="1" smtClean="0">
                <a:solidFill>
                  <a:srgbClr val="000000"/>
                </a:solidFill>
                <a:latin typeface="Times New Roman" panose="02020603050405020304" pitchFamily="18" charset="0"/>
                <a:ea typeface="Times New Roman" panose="02020603050405020304" pitchFamily="18" charset="0"/>
              </a:rPr>
              <a:t>Foulder</a:t>
            </a:r>
            <a:r>
              <a:rPr lang="en-GB" sz="1400" dirty="0" smtClean="0">
                <a:solidFill>
                  <a:srgbClr val="000000"/>
                </a:solidFill>
                <a:latin typeface="Times New Roman" panose="02020603050405020304" pitchFamily="18" charset="0"/>
                <a:ea typeface="Times New Roman" panose="02020603050405020304" pitchFamily="18" charset="0"/>
              </a:rPr>
              <a:t>-Hughes </a:t>
            </a:r>
            <a:r>
              <a:rPr lang="en-GB" sz="1400" dirty="0">
                <a:solidFill>
                  <a:srgbClr val="000000"/>
                </a:solidFill>
                <a:latin typeface="Times New Roman" panose="02020603050405020304" pitchFamily="18" charset="0"/>
                <a:ea typeface="Times New Roman" panose="02020603050405020304" pitchFamily="18" charset="0"/>
              </a:rPr>
              <a:t>&amp; Cooke, (2003</a:t>
            </a:r>
            <a:r>
              <a:rPr lang="en-GB" sz="1400" dirty="0" smtClean="0">
                <a:solidFill>
                  <a:srgbClr val="000000"/>
                </a:solidFill>
                <a:latin typeface="Times New Roman" panose="02020603050405020304" pitchFamily="18" charset="0"/>
                <a:ea typeface="Times New Roman" panose="02020603050405020304" pitchFamily="18" charset="0"/>
              </a:rPr>
              <a:t>) </a:t>
            </a:r>
            <a:r>
              <a:rPr lang="en-GB" sz="1400" dirty="0">
                <a:solidFill>
                  <a:srgbClr val="000000"/>
                </a:solidFill>
                <a:latin typeface="Times New Roman" panose="02020603050405020304" pitchFamily="18" charset="0"/>
                <a:ea typeface="Times New Roman" panose="02020603050405020304" pitchFamily="18" charset="0"/>
              </a:rPr>
              <a:t>similarly </a:t>
            </a:r>
            <a:r>
              <a:rPr lang="en-GB" sz="1400" dirty="0" smtClean="0">
                <a:solidFill>
                  <a:srgbClr val="000000"/>
                </a:solidFill>
                <a:latin typeface="Times New Roman" panose="02020603050405020304" pitchFamily="18" charset="0"/>
                <a:ea typeface="Times New Roman" panose="02020603050405020304" pitchFamily="18" charset="0"/>
              </a:rPr>
              <a:t>found that preterm </a:t>
            </a:r>
            <a:r>
              <a:rPr lang="en-GB" sz="1400" dirty="0">
                <a:solidFill>
                  <a:srgbClr val="000000"/>
                </a:solidFill>
                <a:latin typeface="Times New Roman" panose="02020603050405020304" pitchFamily="18" charset="0"/>
                <a:ea typeface="Times New Roman" panose="02020603050405020304" pitchFamily="18" charset="0"/>
              </a:rPr>
              <a:t>children </a:t>
            </a:r>
            <a:r>
              <a:rPr lang="en-GB" sz="1400" dirty="0" smtClean="0">
                <a:solidFill>
                  <a:srgbClr val="000000"/>
                </a:solidFill>
                <a:latin typeface="Times New Roman" panose="02020603050405020304" pitchFamily="18" charset="0"/>
                <a:ea typeface="Times New Roman" panose="02020603050405020304" pitchFamily="18" charset="0"/>
              </a:rPr>
              <a:t>were </a:t>
            </a:r>
            <a:r>
              <a:rPr lang="en-GB" sz="1400" dirty="0">
                <a:solidFill>
                  <a:srgbClr val="000000"/>
                </a:solidFill>
                <a:latin typeface="Times New Roman" panose="02020603050405020304" pitchFamily="18" charset="0"/>
                <a:ea typeface="Times New Roman" panose="02020603050405020304" pitchFamily="18" charset="0"/>
              </a:rPr>
              <a:t>far more likely to experience BD, and exhibited signs of inattention, impulsiveness and were prone to ADHD.</a:t>
            </a:r>
            <a:endParaRPr lang="en-GB" sz="1400" dirty="0">
              <a:solidFill>
                <a:prstClr val="black"/>
              </a:solidFill>
            </a:endParaRPr>
          </a:p>
        </p:txBody>
      </p:sp>
      <p:sp>
        <p:nvSpPr>
          <p:cNvPr id="8" name="Rectangle 7"/>
          <p:cNvSpPr/>
          <p:nvPr/>
        </p:nvSpPr>
        <p:spPr>
          <a:xfrm>
            <a:off x="6636327" y="1770888"/>
            <a:ext cx="5284124" cy="1768391"/>
          </a:xfrm>
          <a:prstGeom prst="rect">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w="38100">
            <a:solidFill>
              <a:schemeClr val="bg1">
                <a:lumMod val="65000"/>
              </a:schemeClr>
            </a:solidFill>
          </a:ln>
        </p:spPr>
        <p:style>
          <a:lnRef idx="0">
            <a:scrgbClr r="0" g="0" b="0"/>
          </a:lnRef>
          <a:fillRef idx="0">
            <a:scrgbClr r="0" g="0" b="0"/>
          </a:fillRef>
          <a:effectRef idx="0">
            <a:scrgbClr r="0" g="0" b="0"/>
          </a:effectRef>
          <a:fontRef idx="minor">
            <a:schemeClr val="lt1"/>
          </a:fontRef>
        </p:style>
        <p:txBody>
          <a:bodyPr rtlCol="0" anchor="ctr"/>
          <a:lstStyle/>
          <a:p>
            <a:pPr lvl="0"/>
            <a:r>
              <a:rPr lang="en-GB" sz="1400" b="1" dirty="0" smtClean="0">
                <a:solidFill>
                  <a:srgbClr val="000000"/>
                </a:solidFill>
                <a:latin typeface="Times New Roman" panose="02020603050405020304" pitchFamily="18" charset="0"/>
                <a:ea typeface="Times New Roman" panose="02020603050405020304" pitchFamily="18" charset="0"/>
              </a:rPr>
              <a:t> </a:t>
            </a:r>
            <a:endParaRPr lang="en-GB" sz="1400" b="1" dirty="0">
              <a:solidFill>
                <a:srgbClr val="000000"/>
              </a:solidFill>
              <a:latin typeface="Times New Roman" panose="02020603050405020304" pitchFamily="18" charset="0"/>
              <a:ea typeface="Times New Roman" panose="02020603050405020304" pitchFamily="18" charset="0"/>
            </a:endParaRPr>
          </a:p>
          <a:p>
            <a:pPr lvl="0"/>
            <a:r>
              <a:rPr lang="en-GB" sz="1400" dirty="0">
                <a:solidFill>
                  <a:srgbClr val="000000"/>
                </a:solidFill>
                <a:latin typeface="Times New Roman" panose="02020603050405020304" pitchFamily="18" charset="0"/>
                <a:ea typeface="Times New Roman" panose="02020603050405020304" pitchFamily="18" charset="0"/>
              </a:rPr>
              <a:t>Samara and Colleagues (2008) carried out a large geographical investigation </a:t>
            </a:r>
            <a:r>
              <a:rPr lang="en-GB" sz="1400" dirty="0" smtClean="0">
                <a:solidFill>
                  <a:srgbClr val="000000"/>
                </a:solidFill>
                <a:latin typeface="Times New Roman" panose="02020603050405020304" pitchFamily="18" charset="0"/>
                <a:ea typeface="Times New Roman" panose="02020603050405020304" pitchFamily="18" charset="0"/>
              </a:rPr>
              <a:t>of 5-7 year olds, their findings </a:t>
            </a:r>
            <a:r>
              <a:rPr lang="en-GB" sz="1400" dirty="0">
                <a:solidFill>
                  <a:srgbClr val="000000"/>
                </a:solidFill>
                <a:latin typeface="Times New Roman" panose="02020603050405020304" pitchFamily="18" charset="0"/>
                <a:ea typeface="Times New Roman" panose="02020603050405020304" pitchFamily="18" charset="0"/>
              </a:rPr>
              <a:t>indicated that </a:t>
            </a:r>
            <a:r>
              <a:rPr lang="en-GB" sz="1400" dirty="0" smtClean="0">
                <a:solidFill>
                  <a:srgbClr val="000000"/>
                </a:solidFill>
                <a:latin typeface="Times New Roman" panose="02020603050405020304" pitchFamily="18" charset="0"/>
                <a:ea typeface="Times New Roman" panose="02020603050405020304" pitchFamily="18" charset="0"/>
              </a:rPr>
              <a:t>preterm male </a:t>
            </a:r>
            <a:r>
              <a:rPr lang="en-GB" sz="1400" dirty="0">
                <a:solidFill>
                  <a:srgbClr val="000000"/>
                </a:solidFill>
                <a:latin typeface="Times New Roman" panose="02020603050405020304" pitchFamily="18" charset="0"/>
                <a:ea typeface="Times New Roman" panose="02020603050405020304" pitchFamily="18" charset="0"/>
              </a:rPr>
              <a:t>children exhibited consistent and prevalent BD in comparison to their peers. Moreover, </a:t>
            </a:r>
            <a:r>
              <a:rPr lang="en-GB" sz="1400" dirty="0" smtClean="0">
                <a:solidFill>
                  <a:srgbClr val="000000"/>
                </a:solidFill>
                <a:latin typeface="Times New Roman" panose="02020603050405020304" pitchFamily="18" charset="0"/>
                <a:ea typeface="Times New Roman" panose="02020603050405020304" pitchFamily="18" charset="0"/>
              </a:rPr>
              <a:t>were excessively hyperactive, and lacked attention. </a:t>
            </a:r>
            <a:r>
              <a:rPr lang="en-GB" sz="1400" dirty="0">
                <a:solidFill>
                  <a:srgbClr val="000000"/>
                </a:solidFill>
                <a:latin typeface="Times New Roman" panose="02020603050405020304" pitchFamily="18" charset="0"/>
                <a:ea typeface="Times New Roman" panose="02020603050405020304" pitchFamily="18" charset="0"/>
              </a:rPr>
              <a:t>T</a:t>
            </a:r>
            <a:r>
              <a:rPr lang="en-GB" sz="1400" dirty="0" smtClean="0">
                <a:solidFill>
                  <a:srgbClr val="000000"/>
                </a:solidFill>
                <a:latin typeface="Times New Roman" panose="02020603050405020304" pitchFamily="18" charset="0"/>
                <a:ea typeface="Times New Roman" panose="02020603050405020304" pitchFamily="18" charset="0"/>
              </a:rPr>
              <a:t>herefore</a:t>
            </a:r>
            <a:r>
              <a:rPr lang="en-GB" sz="1400" dirty="0">
                <a:solidFill>
                  <a:srgbClr val="000000"/>
                </a:solidFill>
                <a:latin typeface="Times New Roman" panose="02020603050405020304" pitchFamily="18" charset="0"/>
                <a:ea typeface="Times New Roman" panose="02020603050405020304" pitchFamily="18" charset="0"/>
              </a:rPr>
              <a:t>, concluded the impact on parents and schoolteachers was negatively greater for these children.</a:t>
            </a:r>
            <a:endParaRPr lang="en-GB" sz="1400" dirty="0" smtClean="0">
              <a:solidFill>
                <a:srgbClr val="000000"/>
              </a:solidFill>
              <a:latin typeface="Times New Roman" panose="02020603050405020304" pitchFamily="18" charset="0"/>
              <a:ea typeface="Times New Roman" panose="02020603050405020304" pitchFamily="18" charset="0"/>
            </a:endParaRPr>
          </a:p>
        </p:txBody>
      </p:sp>
      <p:sp>
        <p:nvSpPr>
          <p:cNvPr id="9" name="Rectangle 8"/>
          <p:cNvSpPr/>
          <p:nvPr/>
        </p:nvSpPr>
        <p:spPr>
          <a:xfrm>
            <a:off x="8189903" y="899377"/>
            <a:ext cx="2007281" cy="923330"/>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3600" b="1" cap="none" spc="0" dirty="0" smtClean="0">
                <a:ln/>
                <a:solidFill>
                  <a:schemeClr val="accent4"/>
                </a:solidFill>
                <a:effectLst/>
              </a:rPr>
              <a:t>Gender</a:t>
            </a:r>
            <a:r>
              <a:rPr lang="en-US" sz="5400" b="1" cap="none" spc="0" dirty="0" smtClean="0">
                <a:ln/>
                <a:solidFill>
                  <a:schemeClr val="accent4"/>
                </a:solidFill>
                <a:effectLst/>
              </a:rPr>
              <a:t> </a:t>
            </a:r>
            <a:endParaRPr lang="en-US" sz="5400" b="1" cap="none" spc="0" dirty="0">
              <a:ln/>
              <a:solidFill>
                <a:schemeClr val="accent4"/>
              </a:solidFill>
              <a:effectLst/>
            </a:endParaRPr>
          </a:p>
        </p:txBody>
      </p:sp>
      <p:sp>
        <p:nvSpPr>
          <p:cNvPr id="12" name="Rectangle 11"/>
          <p:cNvSpPr/>
          <p:nvPr/>
        </p:nvSpPr>
        <p:spPr>
          <a:xfrm>
            <a:off x="67346" y="3444602"/>
            <a:ext cx="5475037" cy="923330"/>
          </a:xfrm>
          <a:prstGeom prst="rect">
            <a:avLst/>
          </a:prstGeom>
          <a:noFill/>
        </p:spPr>
        <p:txBody>
          <a:bodyPr wrap="squar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3600" b="1" cap="none" spc="0" dirty="0" smtClean="0">
                <a:ln/>
                <a:solidFill>
                  <a:schemeClr val="accent4"/>
                </a:solidFill>
                <a:effectLst/>
              </a:rPr>
              <a:t>Parental marital status</a:t>
            </a:r>
            <a:r>
              <a:rPr lang="en-US" sz="5400" b="1" cap="none" spc="0" dirty="0" smtClean="0">
                <a:ln/>
                <a:solidFill>
                  <a:schemeClr val="accent4"/>
                </a:solidFill>
                <a:effectLst/>
              </a:rPr>
              <a:t> </a:t>
            </a:r>
            <a:endParaRPr lang="en-US" sz="5400" b="1" cap="none" spc="0" dirty="0">
              <a:ln/>
              <a:solidFill>
                <a:schemeClr val="accent4"/>
              </a:solidFill>
              <a:effectLst/>
            </a:endParaRPr>
          </a:p>
        </p:txBody>
      </p:sp>
      <p:sp>
        <p:nvSpPr>
          <p:cNvPr id="13" name="Rectangle 12"/>
          <p:cNvSpPr/>
          <p:nvPr/>
        </p:nvSpPr>
        <p:spPr>
          <a:xfrm>
            <a:off x="440572" y="4399247"/>
            <a:ext cx="5295209" cy="1670858"/>
          </a:xfrm>
          <a:prstGeom prst="rect">
            <a:avLst/>
          </a:prstGeom>
          <a:gradFill flip="none" rotWithShape="1">
            <a:gsLst>
              <a:gs pos="0">
                <a:schemeClr val="accent3">
                  <a:lumMod val="67000"/>
                </a:schemeClr>
              </a:gs>
              <a:gs pos="48000">
                <a:schemeClr val="accent3">
                  <a:lumMod val="97000"/>
                  <a:lumOff val="3000"/>
                </a:schemeClr>
              </a:gs>
              <a:gs pos="100000">
                <a:schemeClr val="accent3">
                  <a:lumMod val="60000"/>
                  <a:lumOff val="40000"/>
                </a:schemeClr>
              </a:gs>
            </a:gsLst>
            <a:lin ang="16200000" scaled="1"/>
            <a:tileRect/>
          </a:gradFill>
          <a:ln w="38100">
            <a:solidFill>
              <a:schemeClr val="bg1">
                <a:lumMod val="65000"/>
              </a:schemeClr>
            </a:solidFill>
          </a:ln>
        </p:spPr>
        <p:style>
          <a:lnRef idx="0">
            <a:scrgbClr r="0" g="0" b="0"/>
          </a:lnRef>
          <a:fillRef idx="0">
            <a:scrgbClr r="0" g="0" b="0"/>
          </a:fillRef>
          <a:effectRef idx="0">
            <a:scrgbClr r="0" g="0" b="0"/>
          </a:effectRef>
          <a:fontRef idx="minor">
            <a:schemeClr val="lt1"/>
          </a:fontRef>
        </p:style>
        <p:txBody>
          <a:bodyPr rtlCol="0" anchor="ctr"/>
          <a:lstStyle/>
          <a:p>
            <a:pPr lvl="0"/>
            <a:r>
              <a:rPr lang="en-GB" sz="1400" dirty="0" smtClean="0">
                <a:solidFill>
                  <a:srgbClr val="000000"/>
                </a:solidFill>
                <a:latin typeface="Times New Roman" panose="02020603050405020304" pitchFamily="18" charset="0"/>
                <a:ea typeface="Times New Roman" panose="02020603050405020304" pitchFamily="18" charset="0"/>
              </a:rPr>
              <a:t>In accordance, </a:t>
            </a:r>
            <a:r>
              <a:rPr lang="en-GB" sz="1400" dirty="0">
                <a:solidFill>
                  <a:srgbClr val="000000"/>
                </a:solidFill>
                <a:latin typeface="Times New Roman" panose="02020603050405020304" pitchFamily="18" charset="0"/>
                <a:ea typeface="Times New Roman" panose="02020603050405020304" pitchFamily="18" charset="0"/>
              </a:rPr>
              <a:t>Snyder et </a:t>
            </a:r>
            <a:r>
              <a:rPr lang="en-GB" sz="1400" dirty="0" err="1" smtClean="0">
                <a:solidFill>
                  <a:srgbClr val="000000"/>
                </a:solidFill>
                <a:latin typeface="Times New Roman" panose="02020603050405020304" pitchFamily="18" charset="0"/>
                <a:ea typeface="Times New Roman" panose="02020603050405020304" pitchFamily="18" charset="0"/>
              </a:rPr>
              <a:t>al’s</a:t>
            </a:r>
            <a:r>
              <a:rPr lang="en-GB" sz="1400" dirty="0" smtClean="0">
                <a:solidFill>
                  <a:srgbClr val="000000"/>
                </a:solidFill>
                <a:latin typeface="Times New Roman" panose="02020603050405020304" pitchFamily="18" charset="0"/>
                <a:ea typeface="Times New Roman" panose="02020603050405020304" pitchFamily="18" charset="0"/>
              </a:rPr>
              <a:t> </a:t>
            </a:r>
            <a:r>
              <a:rPr lang="en-GB" sz="1400" dirty="0">
                <a:solidFill>
                  <a:srgbClr val="000000"/>
                </a:solidFill>
                <a:latin typeface="Times New Roman" panose="02020603050405020304" pitchFamily="18" charset="0"/>
                <a:ea typeface="Times New Roman" panose="02020603050405020304" pitchFamily="18" charset="0"/>
              </a:rPr>
              <a:t>(2005) </a:t>
            </a:r>
            <a:r>
              <a:rPr lang="en-GB" sz="1400" dirty="0" smtClean="0">
                <a:solidFill>
                  <a:srgbClr val="000000"/>
                </a:solidFill>
                <a:latin typeface="Times New Roman" panose="02020603050405020304" pitchFamily="18" charset="0"/>
                <a:ea typeface="Times New Roman" panose="02020603050405020304" pitchFamily="18" charset="0"/>
              </a:rPr>
              <a:t>study investigated BD and older siblings influence; their findings </a:t>
            </a:r>
            <a:r>
              <a:rPr lang="en-GB" sz="1400" dirty="0">
                <a:solidFill>
                  <a:srgbClr val="000000"/>
                </a:solidFill>
                <a:latin typeface="Times New Roman" panose="02020603050405020304" pitchFamily="18" charset="0"/>
                <a:ea typeface="Times New Roman" panose="02020603050405020304" pitchFamily="18" charset="0"/>
              </a:rPr>
              <a:t>affirmed that the exposure of deviant behaviour influences siblings who later exhibit BD, particularly boys. </a:t>
            </a:r>
          </a:p>
        </p:txBody>
      </p:sp>
      <p:sp>
        <p:nvSpPr>
          <p:cNvPr id="14" name="Rectangle 13"/>
          <p:cNvSpPr/>
          <p:nvPr/>
        </p:nvSpPr>
        <p:spPr>
          <a:xfrm>
            <a:off x="7913833" y="3752916"/>
            <a:ext cx="2559420" cy="646331"/>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3600" b="1" cap="none" spc="0" dirty="0" smtClean="0">
                <a:ln/>
                <a:solidFill>
                  <a:schemeClr val="accent4"/>
                </a:solidFill>
                <a:effectLst/>
              </a:rPr>
              <a:t>Sibling size</a:t>
            </a:r>
            <a:endParaRPr lang="en-US" sz="5400" b="1" cap="none" spc="0" dirty="0">
              <a:ln/>
              <a:solidFill>
                <a:schemeClr val="accent4"/>
              </a:solidFill>
              <a:effectLst/>
            </a:endParaRPr>
          </a:p>
        </p:txBody>
      </p:sp>
      <p:sp>
        <p:nvSpPr>
          <p:cNvPr id="15" name="Rectangle 14"/>
          <p:cNvSpPr/>
          <p:nvPr/>
        </p:nvSpPr>
        <p:spPr>
          <a:xfrm>
            <a:off x="6636327" y="4410790"/>
            <a:ext cx="5284124" cy="1659315"/>
          </a:xfrm>
          <a:prstGeom prst="rect">
            <a:avLst/>
          </a:prstGeom>
          <a:gradFill flip="none" rotWithShape="1">
            <a:gsLst>
              <a:gs pos="0">
                <a:schemeClr val="accent4">
                  <a:lumMod val="67000"/>
                </a:schemeClr>
              </a:gs>
              <a:gs pos="48000">
                <a:schemeClr val="accent4">
                  <a:lumMod val="97000"/>
                  <a:lumOff val="3000"/>
                </a:schemeClr>
              </a:gs>
              <a:gs pos="100000">
                <a:schemeClr val="accent4">
                  <a:lumMod val="60000"/>
                  <a:lumOff val="40000"/>
                </a:schemeClr>
              </a:gs>
            </a:gsLst>
            <a:lin ang="16200000" scaled="1"/>
            <a:tileRect/>
          </a:gradFill>
          <a:ln w="38100">
            <a:solidFill>
              <a:schemeClr val="bg1">
                <a:lumMod val="65000"/>
              </a:schemeClr>
            </a:solidFill>
          </a:ln>
        </p:spPr>
        <p:style>
          <a:lnRef idx="0">
            <a:scrgbClr r="0" g="0" b="0"/>
          </a:lnRef>
          <a:fillRef idx="0">
            <a:scrgbClr r="0" g="0" b="0"/>
          </a:fillRef>
          <a:effectRef idx="0">
            <a:scrgbClr r="0" g="0" b="0"/>
          </a:effectRef>
          <a:fontRef idx="minor">
            <a:schemeClr val="lt1"/>
          </a:fontRef>
        </p:style>
        <p:txBody>
          <a:bodyPr rtlCol="0" anchor="ctr"/>
          <a:lstStyle/>
          <a:p>
            <a:pPr lvl="0"/>
            <a:r>
              <a:rPr lang="en-GB" sz="1400" dirty="0">
                <a:solidFill>
                  <a:srgbClr val="000000"/>
                </a:solidFill>
                <a:latin typeface="Times New Roman" panose="02020603050405020304" pitchFamily="18" charset="0"/>
                <a:ea typeface="Times New Roman" panose="02020603050405020304" pitchFamily="18" charset="0"/>
              </a:rPr>
              <a:t>According to Bank et </a:t>
            </a:r>
            <a:r>
              <a:rPr lang="en-GB" sz="1400" dirty="0" err="1" smtClean="0">
                <a:solidFill>
                  <a:srgbClr val="000000"/>
                </a:solidFill>
                <a:latin typeface="Times New Roman" panose="02020603050405020304" pitchFamily="18" charset="0"/>
                <a:ea typeface="Times New Roman" panose="02020603050405020304" pitchFamily="18" charset="0"/>
              </a:rPr>
              <a:t>al’s</a:t>
            </a:r>
            <a:r>
              <a:rPr lang="en-GB" sz="1400" dirty="0" smtClean="0">
                <a:solidFill>
                  <a:srgbClr val="000000"/>
                </a:solidFill>
                <a:latin typeface="Times New Roman" panose="02020603050405020304" pitchFamily="18" charset="0"/>
                <a:ea typeface="Times New Roman" panose="02020603050405020304" pitchFamily="18" charset="0"/>
              </a:rPr>
              <a:t> </a:t>
            </a:r>
            <a:r>
              <a:rPr lang="en-GB" sz="1400" dirty="0">
                <a:solidFill>
                  <a:srgbClr val="000000"/>
                </a:solidFill>
                <a:latin typeface="Times New Roman" panose="02020603050405020304" pitchFamily="18" charset="0"/>
                <a:ea typeface="Times New Roman" panose="02020603050405020304" pitchFamily="18" charset="0"/>
              </a:rPr>
              <a:t>(2004) </a:t>
            </a:r>
            <a:r>
              <a:rPr lang="en-GB" sz="1400" dirty="0" smtClean="0">
                <a:solidFill>
                  <a:srgbClr val="000000"/>
                </a:solidFill>
                <a:latin typeface="Times New Roman" panose="02020603050405020304" pitchFamily="18" charset="0"/>
                <a:ea typeface="Times New Roman" panose="02020603050405020304" pitchFamily="18" charset="0"/>
              </a:rPr>
              <a:t>study, behaviour </a:t>
            </a:r>
            <a:r>
              <a:rPr lang="en-GB" sz="1400" dirty="0">
                <a:solidFill>
                  <a:srgbClr val="000000"/>
                </a:solidFill>
                <a:latin typeface="Times New Roman" panose="02020603050405020304" pitchFamily="18" charset="0"/>
                <a:ea typeface="Times New Roman" panose="02020603050405020304" pitchFamily="18" charset="0"/>
              </a:rPr>
              <a:t>extends from the family home, children often replicate, and imitate older children due to sibling conflict. </a:t>
            </a:r>
            <a:r>
              <a:rPr lang="en-GB" sz="1400" dirty="0" smtClean="0">
                <a:solidFill>
                  <a:srgbClr val="000000"/>
                </a:solidFill>
                <a:latin typeface="Times New Roman" panose="02020603050405020304" pitchFamily="18" charset="0"/>
                <a:ea typeface="Times New Roman" panose="02020603050405020304" pitchFamily="18" charset="0"/>
              </a:rPr>
              <a:t>Thus larger sibling families have greater BD amongst children.</a:t>
            </a:r>
          </a:p>
        </p:txBody>
      </p:sp>
      <p:pic>
        <p:nvPicPr>
          <p:cNvPr id="16" name="Picture 15"/>
          <p:cNvPicPr>
            <a:picLocks noChangeAspect="1"/>
          </p:cNvPicPr>
          <p:nvPr/>
        </p:nvPicPr>
        <p:blipFill>
          <a:blip r:embed="rId2"/>
          <a:stretch>
            <a:fillRect/>
          </a:stretch>
        </p:blipFill>
        <p:spPr>
          <a:xfrm>
            <a:off x="440572" y="160539"/>
            <a:ext cx="1762301" cy="99018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4" name="Picture 3"/>
          <p:cNvPicPr>
            <a:picLocks noChangeAspect="1"/>
          </p:cNvPicPr>
          <p:nvPr/>
        </p:nvPicPr>
        <p:blipFill>
          <a:blip r:embed="rId3"/>
          <a:stretch>
            <a:fillRect/>
          </a:stretch>
        </p:blipFill>
        <p:spPr>
          <a:xfrm>
            <a:off x="5542383" y="3470946"/>
            <a:ext cx="1230140" cy="985092"/>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pic>
        <p:nvPicPr>
          <p:cNvPr id="10" name="Picture 9"/>
          <p:cNvPicPr>
            <a:picLocks noChangeAspect="1"/>
          </p:cNvPicPr>
          <p:nvPr/>
        </p:nvPicPr>
        <p:blipFill>
          <a:blip r:embed="rId4"/>
          <a:stretch>
            <a:fillRect/>
          </a:stretch>
        </p:blipFill>
        <p:spPr>
          <a:xfrm>
            <a:off x="9933709" y="127153"/>
            <a:ext cx="2076479" cy="1330811"/>
          </a:xfrm>
          <a:prstGeom prst="rect">
            <a:avLst/>
          </a:prstGeom>
        </p:spPr>
      </p:pic>
    </p:spTree>
    <p:extLst>
      <p:ext uri="{BB962C8B-B14F-4D97-AF65-F5344CB8AC3E}">
        <p14:creationId xmlns:p14="http://schemas.microsoft.com/office/powerpoint/2010/main" val="139152455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Diagram 8"/>
          <p:cNvGraphicFramePr/>
          <p:nvPr>
            <p:extLst>
              <p:ext uri="{D42A27DB-BD31-4B8C-83A1-F6EECF244321}">
                <p14:modId xmlns:p14="http://schemas.microsoft.com/office/powerpoint/2010/main" val="1084472403"/>
              </p:ext>
            </p:extLst>
          </p:nvPr>
        </p:nvGraphicFramePr>
        <p:xfrm>
          <a:off x="360830" y="-2071"/>
          <a:ext cx="11597801" cy="53783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6" name="Rounded Rectangle 15"/>
          <p:cNvSpPr/>
          <p:nvPr/>
        </p:nvSpPr>
        <p:spPr>
          <a:xfrm>
            <a:off x="569421" y="4923221"/>
            <a:ext cx="11180618" cy="1105592"/>
          </a:xfrm>
          <a:prstGeom prst="roundRect">
            <a:avLst/>
          </a:prstGeom>
          <a:gradFill flip="none" rotWithShape="1">
            <a:gsLst>
              <a:gs pos="0">
                <a:schemeClr val="accent2">
                  <a:lumMod val="67000"/>
                </a:schemeClr>
              </a:gs>
              <a:gs pos="48000">
                <a:schemeClr val="accent2">
                  <a:lumMod val="97000"/>
                  <a:lumOff val="3000"/>
                </a:schemeClr>
              </a:gs>
              <a:gs pos="100000">
                <a:schemeClr val="accent2">
                  <a:lumMod val="60000"/>
                  <a:lumOff val="40000"/>
                </a:schemeClr>
              </a:gs>
            </a:gsLst>
            <a:lin ang="16200000" scaled="1"/>
            <a:tileRect/>
          </a:gradFill>
          <a:ln w="38100">
            <a:solidFill>
              <a:schemeClr val="tx1"/>
            </a:solidFill>
          </a:ln>
        </p:spPr>
        <p:style>
          <a:lnRef idx="0">
            <a:scrgbClr r="0" g="0" b="0"/>
          </a:lnRef>
          <a:fillRef idx="0">
            <a:scrgbClr r="0" g="0" b="0"/>
          </a:fillRef>
          <a:effectRef idx="0">
            <a:scrgbClr r="0" g="0" b="0"/>
          </a:effectRef>
          <a:fontRef idx="minor">
            <a:schemeClr val="lt1"/>
          </a:fontRef>
        </p:style>
        <p:txBody>
          <a:bodyPr rtlCol="0" anchor="ctr"/>
          <a:lstStyle/>
          <a:p>
            <a:pPr lvl="0" algn="ctr"/>
            <a:r>
              <a:rPr lang="en-GB" dirty="0">
                <a:solidFill>
                  <a:schemeClr val="tx1"/>
                </a:solidFill>
              </a:rPr>
              <a:t>Notwithstanding, the beneficial factors associated with greater understanding and knowledge of children with BD, therefore, the design partially replicated </a:t>
            </a:r>
            <a:r>
              <a:rPr lang="en-GB" dirty="0" err="1">
                <a:solidFill>
                  <a:schemeClr val="tx1"/>
                </a:solidFill>
              </a:rPr>
              <a:t>Foulder</a:t>
            </a:r>
            <a:r>
              <a:rPr lang="en-GB" dirty="0">
                <a:solidFill>
                  <a:schemeClr val="tx1"/>
                </a:solidFill>
              </a:rPr>
              <a:t>-Hughes &amp; Cooke’s (2003) study.</a:t>
            </a:r>
          </a:p>
        </p:txBody>
      </p:sp>
      <p:sp>
        <p:nvSpPr>
          <p:cNvPr id="17" name="Rectangle 16"/>
          <p:cNvSpPr/>
          <p:nvPr/>
        </p:nvSpPr>
        <p:spPr>
          <a:xfrm>
            <a:off x="4740112" y="175787"/>
            <a:ext cx="2839239" cy="1089529"/>
          </a:xfrm>
          <a:prstGeom prst="rect">
            <a:avLst/>
          </a:prstGeom>
        </p:spPr>
        <p:txBody>
          <a:bodyPr wrap="none">
            <a:spAutoFit/>
          </a:bodyPr>
          <a:lstStyle/>
          <a:p>
            <a:pPr lvl="0" defTabSz="914400">
              <a:lnSpc>
                <a:spcPct val="120000"/>
              </a:lnSpc>
              <a:spcBef>
                <a:spcPts val="1000"/>
              </a:spcBef>
              <a:buClr>
                <a:srgbClr val="94B6D2"/>
              </a:buClr>
              <a:buSzPct val="100000"/>
            </a:pPr>
            <a:r>
              <a:rPr lang="en-GB" sz="5400" dirty="0" smtClean="0">
                <a:solidFill>
                  <a:srgbClr val="910B61"/>
                </a:solidFill>
                <a:effectLst>
                  <a:outerShdw blurRad="38100" dist="38100" dir="2700000" algn="tl">
                    <a:srgbClr val="000000">
                      <a:alpha val="43137"/>
                    </a:srgbClr>
                  </a:outerShdw>
                </a:effectLst>
                <a:latin typeface="Times New Roman" panose="02020603050405020304"/>
              </a:rPr>
              <a:t>Rationale</a:t>
            </a:r>
            <a:endParaRPr lang="en-GB" sz="2000" dirty="0">
              <a:solidFill>
                <a:prstClr val="black"/>
              </a:solidFill>
            </a:endParaRPr>
          </a:p>
        </p:txBody>
      </p:sp>
      <p:pic>
        <p:nvPicPr>
          <p:cNvPr id="18" name="Picture 17"/>
          <p:cNvPicPr>
            <a:picLocks noChangeAspect="1"/>
          </p:cNvPicPr>
          <p:nvPr/>
        </p:nvPicPr>
        <p:blipFill>
          <a:blip r:embed="rId7"/>
          <a:stretch>
            <a:fillRect/>
          </a:stretch>
        </p:blipFill>
        <p:spPr>
          <a:xfrm>
            <a:off x="3881154" y="3909920"/>
            <a:ext cx="4124325" cy="921009"/>
          </a:xfrm>
          <a:prstGeom prst="roundRect">
            <a:avLst>
              <a:gd name="adj" fmla="val 8594"/>
            </a:avLst>
          </a:prstGeom>
          <a:solidFill>
            <a:srgbClr val="FFFFFF">
              <a:shade val="85000"/>
            </a:srgbClr>
          </a:solidFill>
          <a:ln>
            <a:noFill/>
          </a:ln>
          <a:effectLst>
            <a:glow rad="228600">
              <a:schemeClr val="accent6">
                <a:satMod val="175000"/>
                <a:alpha val="40000"/>
              </a:schemeClr>
            </a:glow>
            <a:reflection blurRad="12700" stA="38000" endPos="28000" dist="5000" dir="5400000" sy="-100000" algn="bl" rotWithShape="0"/>
          </a:effectLst>
        </p:spPr>
      </p:pic>
      <p:pic>
        <p:nvPicPr>
          <p:cNvPr id="19" name="Picture 18"/>
          <p:cNvPicPr>
            <a:picLocks noChangeAspect="1"/>
          </p:cNvPicPr>
          <p:nvPr/>
        </p:nvPicPr>
        <p:blipFill>
          <a:blip r:embed="rId8"/>
          <a:stretch>
            <a:fillRect/>
          </a:stretch>
        </p:blipFill>
        <p:spPr>
          <a:xfrm rot="422128">
            <a:off x="9916143" y="292810"/>
            <a:ext cx="1980519" cy="1133630"/>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pic>
        <p:nvPicPr>
          <p:cNvPr id="20" name="Picture 19"/>
          <p:cNvPicPr>
            <a:picLocks noChangeAspect="1"/>
          </p:cNvPicPr>
          <p:nvPr/>
        </p:nvPicPr>
        <p:blipFill>
          <a:blip r:embed="rId9"/>
          <a:stretch>
            <a:fillRect/>
          </a:stretch>
        </p:blipFill>
        <p:spPr>
          <a:xfrm>
            <a:off x="759349" y="175787"/>
            <a:ext cx="2143319" cy="1262503"/>
          </a:xfrm>
          <a:prstGeom prst="rect">
            <a:avLst/>
          </a:prstGeom>
          <a:ln>
            <a:noFill/>
          </a:ln>
          <a:effectLst>
            <a:outerShdw blurRad="190500" algn="tl" rotWithShape="0">
              <a:srgbClr val="000000">
                <a:alpha val="70000"/>
              </a:srgbClr>
            </a:outerShdw>
          </a:effectLst>
        </p:spPr>
      </p:pic>
    </p:spTree>
    <p:extLst>
      <p:ext uri="{BB962C8B-B14F-4D97-AF65-F5344CB8AC3E}">
        <p14:creationId xmlns:p14="http://schemas.microsoft.com/office/powerpoint/2010/main" val="404921109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ound Same Side Corner Rectangle 13"/>
          <p:cNvSpPr/>
          <p:nvPr/>
        </p:nvSpPr>
        <p:spPr>
          <a:xfrm>
            <a:off x="764634" y="3624420"/>
            <a:ext cx="10498975" cy="2078111"/>
          </a:xfrm>
          <a:prstGeom prst="round2SameRect">
            <a:avLst/>
          </a:prstGeom>
          <a:ln w="76200">
            <a:solidFill>
              <a:schemeClr val="bg2">
                <a:lumMod val="50000"/>
              </a:schemeClr>
            </a:solidFill>
          </a:ln>
        </p:spPr>
        <p:style>
          <a:lnRef idx="3">
            <a:schemeClr val="lt1"/>
          </a:lnRef>
          <a:fillRef idx="1">
            <a:schemeClr val="accent5"/>
          </a:fillRef>
          <a:effectRef idx="1">
            <a:schemeClr val="accent5"/>
          </a:effectRef>
          <a:fontRef idx="minor">
            <a:schemeClr val="lt1"/>
          </a:fontRef>
        </p:style>
        <p:txBody>
          <a:bodyPr rtlCol="0" anchor="ctr"/>
          <a:lstStyle/>
          <a:p>
            <a:pPr algn="ctr"/>
            <a:endParaRPr lang="en-GB"/>
          </a:p>
        </p:txBody>
      </p:sp>
      <p:sp>
        <p:nvSpPr>
          <p:cNvPr id="4" name="Rectangle 3"/>
          <p:cNvSpPr/>
          <p:nvPr/>
        </p:nvSpPr>
        <p:spPr>
          <a:xfrm>
            <a:off x="116378" y="902348"/>
            <a:ext cx="11995266" cy="1815882"/>
          </a:xfrm>
          <a:prstGeom prst="rect">
            <a:avLst/>
          </a:prstGeom>
          <a:ln w="38100">
            <a:solidFill>
              <a:srgbClr val="910B61"/>
            </a:solidFill>
          </a:ln>
        </p:spPr>
        <p:style>
          <a:lnRef idx="1">
            <a:schemeClr val="accent5"/>
          </a:lnRef>
          <a:fillRef idx="2">
            <a:schemeClr val="accent5"/>
          </a:fillRef>
          <a:effectRef idx="1">
            <a:schemeClr val="accent5"/>
          </a:effectRef>
          <a:fontRef idx="minor">
            <a:schemeClr val="dk1"/>
          </a:fontRef>
        </p:style>
        <p:txBody>
          <a:bodyPr wrap="square">
            <a:spAutoFit/>
          </a:bodyPr>
          <a:lstStyle/>
          <a:p>
            <a:pPr algn="ctr">
              <a:lnSpc>
                <a:spcPct val="200000"/>
              </a:lnSpc>
              <a:spcAft>
                <a:spcPts val="0"/>
              </a:spcAft>
            </a:pPr>
            <a:r>
              <a:rPr lang="en-GB" sz="1400" dirty="0" smtClean="0">
                <a:solidFill>
                  <a:srgbClr val="000000"/>
                </a:solidFill>
                <a:latin typeface="Times New Roman" panose="02020603050405020304" pitchFamily="18" charset="0"/>
                <a:ea typeface="Times New Roman" panose="02020603050405020304" pitchFamily="18" charset="0"/>
              </a:rPr>
              <a:t>While </a:t>
            </a:r>
            <a:r>
              <a:rPr lang="en-GB" sz="1400" dirty="0">
                <a:solidFill>
                  <a:srgbClr val="000000"/>
                </a:solidFill>
                <a:latin typeface="Times New Roman" panose="02020603050405020304" pitchFamily="18" charset="0"/>
                <a:ea typeface="Times New Roman" panose="02020603050405020304" pitchFamily="18" charset="0"/>
              </a:rPr>
              <a:t>studies on PBs have been fruitful, providing numerous explanations for children’s BD; there is paucity of literature that informs research on the relationship between BD and birth gestation, gender, parental marital status and sibling size as a whole; Therefore, the following exploration </a:t>
            </a:r>
            <a:r>
              <a:rPr lang="en-GB" sz="1400" dirty="0" smtClean="0">
                <a:solidFill>
                  <a:srgbClr val="000000"/>
                </a:solidFill>
                <a:latin typeface="Times New Roman" panose="02020603050405020304" pitchFamily="18" charset="0"/>
                <a:ea typeface="Times New Roman" panose="02020603050405020304" pitchFamily="18" charset="0"/>
              </a:rPr>
              <a:t>intended </a:t>
            </a:r>
            <a:r>
              <a:rPr lang="en-GB" sz="1400" dirty="0">
                <a:solidFill>
                  <a:srgbClr val="000000"/>
                </a:solidFill>
                <a:latin typeface="Times New Roman" panose="02020603050405020304" pitchFamily="18" charset="0"/>
                <a:ea typeface="Times New Roman" panose="02020603050405020304" pitchFamily="18" charset="0"/>
              </a:rPr>
              <a:t>on taking into consideration all of these variables in a bid to distinguish an association, whilst adding to previous research. </a:t>
            </a:r>
            <a:r>
              <a:rPr lang="en-GB" sz="1400" dirty="0" smtClean="0">
                <a:solidFill>
                  <a:srgbClr val="000000"/>
                </a:solidFill>
                <a:latin typeface="Times New Roman" panose="02020603050405020304" pitchFamily="18" charset="0"/>
                <a:ea typeface="Times New Roman" panose="02020603050405020304" pitchFamily="18" charset="0"/>
              </a:rPr>
              <a:t>So </a:t>
            </a:r>
            <a:r>
              <a:rPr lang="en-GB" sz="1400" dirty="0">
                <a:solidFill>
                  <a:srgbClr val="000000"/>
                </a:solidFill>
                <a:latin typeface="Times New Roman" panose="02020603050405020304" pitchFamily="18" charset="0"/>
                <a:ea typeface="Times New Roman" panose="02020603050405020304" pitchFamily="18" charset="0"/>
              </a:rPr>
              <a:t>forth, the current </a:t>
            </a:r>
            <a:r>
              <a:rPr lang="en-GB" sz="1400" dirty="0" smtClean="0">
                <a:solidFill>
                  <a:srgbClr val="000000"/>
                </a:solidFill>
                <a:latin typeface="Times New Roman" panose="02020603050405020304" pitchFamily="18" charset="0"/>
                <a:ea typeface="Times New Roman" panose="02020603050405020304" pitchFamily="18" charset="0"/>
              </a:rPr>
              <a:t>study included </a:t>
            </a:r>
            <a:r>
              <a:rPr lang="en-GB" sz="1400" dirty="0">
                <a:solidFill>
                  <a:srgbClr val="000000"/>
                </a:solidFill>
                <a:latin typeface="Times New Roman" panose="02020603050405020304" pitchFamily="18" charset="0"/>
                <a:ea typeface="Times New Roman" panose="02020603050405020304" pitchFamily="18" charset="0"/>
              </a:rPr>
              <a:t>all preterm-births from </a:t>
            </a:r>
            <a:r>
              <a:rPr lang="en-GB" sz="1400" dirty="0" smtClean="0">
                <a:solidFill>
                  <a:srgbClr val="000000"/>
                </a:solidFill>
                <a:latin typeface="Times New Roman" panose="02020603050405020304" pitchFamily="18" charset="0"/>
                <a:ea typeface="Times New Roman" panose="02020603050405020304" pitchFamily="18" charset="0"/>
              </a:rPr>
              <a:t>under 36 </a:t>
            </a:r>
            <a:r>
              <a:rPr lang="en-GB" sz="1400" dirty="0">
                <a:solidFill>
                  <a:srgbClr val="000000"/>
                </a:solidFill>
                <a:latin typeface="Times New Roman" panose="02020603050405020304" pitchFamily="18" charset="0"/>
                <a:ea typeface="Times New Roman" panose="02020603050405020304" pitchFamily="18" charset="0"/>
              </a:rPr>
              <a:t>weeks </a:t>
            </a:r>
            <a:r>
              <a:rPr lang="en-GB" sz="1400" dirty="0" smtClean="0">
                <a:solidFill>
                  <a:srgbClr val="000000"/>
                </a:solidFill>
                <a:latin typeface="Times New Roman" panose="02020603050405020304" pitchFamily="18" charset="0"/>
                <a:ea typeface="Times New Roman" panose="02020603050405020304" pitchFamily="18" charset="0"/>
              </a:rPr>
              <a:t>gestation.</a:t>
            </a:r>
            <a:endParaRPr lang="en-GB" sz="1400" dirty="0">
              <a:effectLst/>
              <a:latin typeface="Times New Roman" panose="02020603050405020304" pitchFamily="18" charset="0"/>
              <a:ea typeface="Times New Roman" panose="02020603050405020304" pitchFamily="18" charset="0"/>
            </a:endParaRPr>
          </a:p>
        </p:txBody>
      </p:sp>
      <p:sp>
        <p:nvSpPr>
          <p:cNvPr id="5" name="Rectangle 4"/>
          <p:cNvSpPr/>
          <p:nvPr/>
        </p:nvSpPr>
        <p:spPr>
          <a:xfrm>
            <a:off x="5147312" y="-69437"/>
            <a:ext cx="1415772" cy="1004827"/>
          </a:xfrm>
          <a:prstGeom prst="rect">
            <a:avLst/>
          </a:prstGeom>
        </p:spPr>
        <p:txBody>
          <a:bodyPr wrap="none">
            <a:spAutoFit/>
          </a:bodyPr>
          <a:lstStyle/>
          <a:p>
            <a:pPr lvl="0" defTabSz="914400">
              <a:lnSpc>
                <a:spcPct val="120000"/>
              </a:lnSpc>
              <a:spcBef>
                <a:spcPts val="1000"/>
              </a:spcBef>
              <a:buClr>
                <a:srgbClr val="94B6D2"/>
              </a:buClr>
              <a:buSzPct val="100000"/>
            </a:pPr>
            <a:r>
              <a:rPr lang="en-GB" sz="5400" dirty="0" smtClean="0">
                <a:solidFill>
                  <a:srgbClr val="910B61"/>
                </a:solidFill>
                <a:effectLst>
                  <a:outerShdw blurRad="38100" dist="38100" dir="2700000" algn="tl">
                    <a:srgbClr val="000000">
                      <a:alpha val="43137"/>
                    </a:srgbClr>
                  </a:outerShdw>
                </a:effectLst>
                <a:latin typeface="Times New Roman" panose="02020603050405020304"/>
              </a:rPr>
              <a:t>Aim</a:t>
            </a:r>
            <a:endParaRPr lang="en-GB" sz="2000" dirty="0">
              <a:solidFill>
                <a:prstClr val="black"/>
              </a:solidFill>
            </a:endParaRPr>
          </a:p>
        </p:txBody>
      </p:sp>
      <p:sp>
        <p:nvSpPr>
          <p:cNvPr id="7" name="Rectangle 6"/>
          <p:cNvSpPr/>
          <p:nvPr/>
        </p:nvSpPr>
        <p:spPr>
          <a:xfrm>
            <a:off x="4463559" y="2547211"/>
            <a:ext cx="3416320" cy="1004827"/>
          </a:xfrm>
          <a:prstGeom prst="rect">
            <a:avLst/>
          </a:prstGeom>
        </p:spPr>
        <p:txBody>
          <a:bodyPr wrap="none">
            <a:spAutoFit/>
          </a:bodyPr>
          <a:lstStyle/>
          <a:p>
            <a:pPr lvl="0" defTabSz="914400">
              <a:lnSpc>
                <a:spcPct val="120000"/>
              </a:lnSpc>
              <a:spcBef>
                <a:spcPts val="1000"/>
              </a:spcBef>
              <a:buClr>
                <a:srgbClr val="94B6D2"/>
              </a:buClr>
              <a:buSzPct val="100000"/>
            </a:pPr>
            <a:r>
              <a:rPr lang="en-GB" sz="5400" dirty="0" smtClean="0">
                <a:solidFill>
                  <a:srgbClr val="910B61"/>
                </a:solidFill>
                <a:effectLst>
                  <a:outerShdw blurRad="38100" dist="38100" dir="2700000" algn="tl">
                    <a:srgbClr val="000000">
                      <a:alpha val="43137"/>
                    </a:srgbClr>
                  </a:outerShdw>
                </a:effectLst>
                <a:latin typeface="Times New Roman" panose="02020603050405020304"/>
              </a:rPr>
              <a:t>Hypotheses</a:t>
            </a:r>
            <a:endParaRPr lang="en-GB" sz="2000" dirty="0">
              <a:solidFill>
                <a:prstClr val="black"/>
              </a:solidFill>
            </a:endParaRPr>
          </a:p>
        </p:txBody>
      </p:sp>
      <p:sp>
        <p:nvSpPr>
          <p:cNvPr id="8" name="Rectangle 7"/>
          <p:cNvSpPr/>
          <p:nvPr/>
        </p:nvSpPr>
        <p:spPr>
          <a:xfrm>
            <a:off x="1379914" y="3484124"/>
            <a:ext cx="9883695" cy="2181175"/>
          </a:xfrm>
          <a:prstGeom prst="rect">
            <a:avLst/>
          </a:prstGeom>
        </p:spPr>
        <p:txBody>
          <a:bodyPr wrap="square">
            <a:spAutoFit/>
          </a:bodyPr>
          <a:lstStyle/>
          <a:p>
            <a:pPr lvl="0">
              <a:lnSpc>
                <a:spcPct val="200000"/>
              </a:lnSpc>
            </a:pPr>
            <a:r>
              <a:rPr lang="en-GB" sz="1400" dirty="0" smtClean="0">
                <a:solidFill>
                  <a:srgbClr val="000000"/>
                </a:solidFill>
                <a:latin typeface="Times New Roman" panose="02020603050405020304" pitchFamily="18" charset="0"/>
                <a:ea typeface="Calibri" panose="020F0502020204030204" pitchFamily="34" charset="0"/>
                <a:cs typeface="Times New Roman" panose="02020603050405020304" pitchFamily="18" charset="0"/>
              </a:rPr>
              <a:t>There were 10 hypotheses in total, however, the following demonstrate a few. </a:t>
            </a:r>
          </a:p>
          <a:p>
            <a:pPr marL="342900" lvl="0" indent="-342900">
              <a:lnSpc>
                <a:spcPct val="200000"/>
              </a:lnSpc>
              <a:buAutoNum type="arabicPeriod"/>
            </a:pPr>
            <a:r>
              <a:rPr lang="en-GB" sz="1400" dirty="0" smtClean="0">
                <a:solidFill>
                  <a:srgbClr val="000000"/>
                </a:solidFill>
                <a:latin typeface="Times New Roman" panose="02020603050405020304" pitchFamily="18" charset="0"/>
                <a:ea typeface="Calibri" panose="020F0502020204030204" pitchFamily="34" charset="0"/>
                <a:cs typeface="Times New Roman" panose="02020603050405020304" pitchFamily="18" charset="0"/>
              </a:rPr>
              <a:t>Main effect for birth gestation: Preterm-births under &gt;36 weeks will score higher on the BD scales than term birth children.</a:t>
            </a:r>
          </a:p>
          <a:p>
            <a:pPr marL="342900" lvl="0" indent="-342900">
              <a:lnSpc>
                <a:spcPct val="200000"/>
              </a:lnSpc>
              <a:buAutoNum type="arabicPeriod"/>
            </a:pPr>
            <a:r>
              <a:rPr lang="en-GB" sz="1400" dirty="0" smtClean="0">
                <a:solidFill>
                  <a:srgbClr val="000000"/>
                </a:solidFill>
                <a:latin typeface="Times New Roman" panose="02020603050405020304" pitchFamily="18" charset="0"/>
                <a:ea typeface="Calibri" panose="020F0502020204030204" pitchFamily="34" charset="0"/>
                <a:cs typeface="Times New Roman" panose="02020603050405020304" pitchFamily="18" charset="0"/>
              </a:rPr>
              <a:t>Preterm males </a:t>
            </a:r>
            <a:r>
              <a:rPr lang="en-GB" sz="14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children will score higher on the BD scales than </a:t>
            </a:r>
            <a:r>
              <a:rPr lang="en-GB" sz="1400" dirty="0" smtClean="0">
                <a:solidFill>
                  <a:srgbClr val="000000"/>
                </a:solidFill>
                <a:latin typeface="Times New Roman" panose="02020603050405020304" pitchFamily="18" charset="0"/>
                <a:ea typeface="Calibri" panose="020F0502020204030204" pitchFamily="34" charset="0"/>
                <a:cs typeface="Times New Roman" panose="02020603050405020304" pitchFamily="18" charset="0"/>
              </a:rPr>
              <a:t>females.</a:t>
            </a:r>
          </a:p>
          <a:p>
            <a:pPr marL="342900" lvl="0" indent="-342900">
              <a:lnSpc>
                <a:spcPct val="200000"/>
              </a:lnSpc>
              <a:buAutoNum type="arabicPeriod"/>
            </a:pPr>
            <a:r>
              <a:rPr lang="en-GB" sz="1400" dirty="0" smtClean="0">
                <a:solidFill>
                  <a:srgbClr val="000000"/>
                </a:solidFill>
                <a:latin typeface="Times New Roman" panose="02020603050405020304" pitchFamily="18" charset="0"/>
                <a:ea typeface="Calibri" panose="020F0502020204030204" pitchFamily="34" charset="0"/>
                <a:cs typeface="Times New Roman" panose="02020603050405020304" pitchFamily="18" charset="0"/>
              </a:rPr>
              <a:t>Preterm </a:t>
            </a:r>
            <a:r>
              <a:rPr lang="en-GB" sz="14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males from SP families will score higher on the BD scales than their </a:t>
            </a:r>
            <a:r>
              <a:rPr lang="en-GB" sz="1400" dirty="0" smtClean="0">
                <a:solidFill>
                  <a:srgbClr val="000000"/>
                </a:solidFill>
                <a:latin typeface="Times New Roman" panose="02020603050405020304" pitchFamily="18" charset="0"/>
                <a:ea typeface="Calibri" panose="020F0502020204030204" pitchFamily="34" charset="0"/>
                <a:cs typeface="Times New Roman" panose="02020603050405020304" pitchFamily="18" charset="0"/>
              </a:rPr>
              <a:t>counterparts.</a:t>
            </a:r>
          </a:p>
          <a:p>
            <a:pPr marL="342900" lvl="0" indent="-342900">
              <a:lnSpc>
                <a:spcPct val="200000"/>
              </a:lnSpc>
              <a:buFont typeface="+mj-lt"/>
              <a:buAutoNum type="arabicPeriod"/>
            </a:pPr>
            <a:r>
              <a:rPr lang="en-GB" sz="1400" dirty="0" smtClean="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a:t>
            </a:r>
            <a:r>
              <a:rPr lang="en-GB" sz="1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Preterm males, from SP and larger sibling families will score higher on the BD scales </a:t>
            </a:r>
            <a:r>
              <a:rPr lang="en-GB" sz="1400" dirty="0" smtClean="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overall.</a:t>
            </a:r>
            <a:endParaRPr lang="en-GB" sz="1400" dirty="0">
              <a:solidFill>
                <a:srgbClr val="000000"/>
              </a:solidFill>
              <a:effectLst/>
              <a:latin typeface="Times New Roman" panose="02020603050405020304" pitchFamily="18" charset="0"/>
              <a:cs typeface="Times New Roman" panose="02020603050405020304" pitchFamily="18" charset="0"/>
            </a:endParaRPr>
          </a:p>
        </p:txBody>
      </p:sp>
      <p:pic>
        <p:nvPicPr>
          <p:cNvPr id="15" name="Picture 14"/>
          <p:cNvPicPr>
            <a:picLocks noChangeAspect="1"/>
          </p:cNvPicPr>
          <p:nvPr/>
        </p:nvPicPr>
        <p:blipFill>
          <a:blip r:embed="rId2"/>
          <a:stretch>
            <a:fillRect/>
          </a:stretch>
        </p:blipFill>
        <p:spPr>
          <a:xfrm>
            <a:off x="1541603" y="5842827"/>
            <a:ext cx="1891072" cy="92194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6" name="Picture 15"/>
          <p:cNvPicPr>
            <a:picLocks noChangeAspect="1"/>
          </p:cNvPicPr>
          <p:nvPr/>
        </p:nvPicPr>
        <p:blipFill>
          <a:blip r:embed="rId3"/>
          <a:stretch>
            <a:fillRect/>
          </a:stretch>
        </p:blipFill>
        <p:spPr>
          <a:xfrm>
            <a:off x="4135000" y="5825986"/>
            <a:ext cx="1879122" cy="92194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7" name="Picture 16"/>
          <p:cNvPicPr>
            <a:picLocks noChangeAspect="1"/>
          </p:cNvPicPr>
          <p:nvPr/>
        </p:nvPicPr>
        <p:blipFill>
          <a:blip r:embed="rId4"/>
          <a:stretch>
            <a:fillRect/>
          </a:stretch>
        </p:blipFill>
        <p:spPr>
          <a:xfrm>
            <a:off x="6716447" y="5825986"/>
            <a:ext cx="1753199" cy="92194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8" name="Picture 17"/>
          <p:cNvPicPr>
            <a:picLocks noChangeAspect="1"/>
          </p:cNvPicPr>
          <p:nvPr/>
        </p:nvPicPr>
        <p:blipFill>
          <a:blip r:embed="rId5"/>
          <a:stretch>
            <a:fillRect/>
          </a:stretch>
        </p:blipFill>
        <p:spPr>
          <a:xfrm>
            <a:off x="9171971" y="5792479"/>
            <a:ext cx="1845942" cy="95545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414065062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847605" y="-205008"/>
            <a:ext cx="4070345" cy="1002519"/>
          </a:xfrm>
          <a:prstGeom prst="rect">
            <a:avLst/>
          </a:prstGeom>
        </p:spPr>
        <p:txBody>
          <a:bodyPr wrap="none">
            <a:spAutoFit/>
          </a:bodyPr>
          <a:lstStyle/>
          <a:p>
            <a:pPr lvl="0" defTabSz="914400">
              <a:lnSpc>
                <a:spcPct val="120000"/>
              </a:lnSpc>
              <a:spcBef>
                <a:spcPts val="1000"/>
              </a:spcBef>
              <a:buClr>
                <a:srgbClr val="94B6D2"/>
              </a:buClr>
              <a:buSzPct val="100000"/>
            </a:pPr>
            <a:r>
              <a:rPr lang="en-GB" sz="5400" b="1" kern="0" dirty="0">
                <a:solidFill>
                  <a:srgbClr val="910B6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Methodology</a:t>
            </a:r>
            <a:endParaRPr lang="en-GB" sz="5400" dirty="0">
              <a:solidFill>
                <a:srgbClr val="910B61"/>
              </a:solidFill>
              <a:effectLst>
                <a:outerShdw blurRad="38100" dist="38100" dir="2700000" algn="tl">
                  <a:srgbClr val="000000">
                    <a:alpha val="43137"/>
                  </a:srgbClr>
                </a:outerShdw>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6" name="Rectangle 5"/>
          <p:cNvSpPr/>
          <p:nvPr/>
        </p:nvSpPr>
        <p:spPr>
          <a:xfrm>
            <a:off x="149828" y="795046"/>
            <a:ext cx="2759628" cy="4724370"/>
          </a:xfrm>
          <a:prstGeom prst="rect">
            <a:avLst/>
          </a:prstGeom>
        </p:spPr>
        <p:txBody>
          <a:bodyPr wrap="square">
            <a:spAutoFit/>
          </a:bodyPr>
          <a:lstStyle/>
          <a:p>
            <a:pPr algn="ctr"/>
            <a:r>
              <a:rPr lang="en-GB" b="1" kern="0" dirty="0" smtClean="0">
                <a:solidFill>
                  <a:srgbClr val="000000"/>
                </a:solidFill>
                <a:latin typeface="Courier New" panose="02070309020205020404" pitchFamily="49" charset="0"/>
              </a:rPr>
              <a:t>Design</a:t>
            </a:r>
          </a:p>
          <a:p>
            <a:pPr algn="ctr"/>
            <a:endParaRPr lang="en-GB" b="1" kern="0" dirty="0" smtClean="0">
              <a:solidFill>
                <a:srgbClr val="000000"/>
              </a:solidFill>
              <a:latin typeface="Courier New" panose="02070309020205020404" pitchFamily="49" charset="0"/>
            </a:endParaRPr>
          </a:p>
          <a:p>
            <a:pPr>
              <a:buClr>
                <a:schemeClr val="accent1">
                  <a:lumMod val="50000"/>
                </a:schemeClr>
              </a:buClr>
              <a:buSzPct val="200000"/>
            </a:pPr>
            <a:endParaRPr lang="en-GB" dirty="0" smtClean="0">
              <a:latin typeface="Times New Roman" panose="02020603050405020304" pitchFamily="18" charset="0"/>
              <a:ea typeface="Times New Roman" panose="02020603050405020304" pitchFamily="18" charset="0"/>
            </a:endParaRPr>
          </a:p>
          <a:p>
            <a:pPr marL="285750" indent="-285750">
              <a:buClr>
                <a:schemeClr val="accent1">
                  <a:lumMod val="50000"/>
                </a:schemeClr>
              </a:buClr>
              <a:buSzPct val="200000"/>
              <a:buFont typeface="Wingdings" panose="05000000000000000000" pitchFamily="2" charset="2"/>
              <a:buChar char="ü"/>
            </a:pPr>
            <a:r>
              <a:rPr lang="en-GB" sz="1300" dirty="0" smtClean="0">
                <a:solidFill>
                  <a:srgbClr val="000000"/>
                </a:solidFill>
                <a:latin typeface="Times New Roman" panose="02020603050405020304" pitchFamily="18" charset="0"/>
                <a:ea typeface="Times New Roman" panose="02020603050405020304" pitchFamily="18" charset="0"/>
              </a:rPr>
              <a:t>The </a:t>
            </a:r>
            <a:r>
              <a:rPr lang="en-GB" sz="1300" dirty="0">
                <a:solidFill>
                  <a:srgbClr val="000000"/>
                </a:solidFill>
                <a:latin typeface="Times New Roman" panose="02020603050405020304" pitchFamily="18" charset="0"/>
                <a:ea typeface="Times New Roman" panose="02020603050405020304" pitchFamily="18" charset="0"/>
              </a:rPr>
              <a:t>dependent variable was a </a:t>
            </a:r>
            <a:r>
              <a:rPr lang="en-GB" sz="1300" dirty="0" smtClean="0">
                <a:solidFill>
                  <a:srgbClr val="000000"/>
                </a:solidFill>
                <a:latin typeface="Times New Roman" panose="02020603050405020304" pitchFamily="18" charset="0"/>
                <a:ea typeface="Times New Roman" panose="02020603050405020304" pitchFamily="18" charset="0"/>
              </a:rPr>
              <a:t>measurement of BD.</a:t>
            </a:r>
          </a:p>
          <a:p>
            <a:pPr marL="285750" indent="-285750">
              <a:buClr>
                <a:schemeClr val="accent1">
                  <a:lumMod val="50000"/>
                </a:schemeClr>
              </a:buClr>
              <a:buSzPct val="200000"/>
              <a:buFont typeface="Wingdings" panose="05000000000000000000" pitchFamily="2" charset="2"/>
              <a:buChar char="ü"/>
            </a:pPr>
            <a:endParaRPr lang="en-GB" sz="1300" dirty="0" smtClean="0">
              <a:solidFill>
                <a:srgbClr val="000000"/>
              </a:solidFill>
              <a:latin typeface="Times New Roman" panose="02020603050405020304" pitchFamily="18" charset="0"/>
              <a:ea typeface="Times New Roman" panose="02020603050405020304" pitchFamily="18" charset="0"/>
            </a:endParaRPr>
          </a:p>
          <a:p>
            <a:pPr marL="285750" indent="-285750">
              <a:buClr>
                <a:schemeClr val="accent1">
                  <a:lumMod val="50000"/>
                </a:schemeClr>
              </a:buClr>
              <a:buSzPct val="200000"/>
              <a:buFont typeface="Wingdings" panose="05000000000000000000" pitchFamily="2" charset="2"/>
              <a:buChar char="ü"/>
            </a:pPr>
            <a:r>
              <a:rPr lang="en-GB" sz="1300" dirty="0" smtClean="0">
                <a:solidFill>
                  <a:srgbClr val="000000"/>
                </a:solidFill>
                <a:latin typeface="Times New Roman" panose="02020603050405020304" pitchFamily="18" charset="0"/>
                <a:ea typeface="Times New Roman" panose="02020603050405020304" pitchFamily="18" charset="0"/>
              </a:rPr>
              <a:t> The </a:t>
            </a:r>
            <a:r>
              <a:rPr lang="en-GB" sz="1300" dirty="0" err="1">
                <a:solidFill>
                  <a:srgbClr val="000000"/>
                </a:solidFill>
                <a:latin typeface="Times New Roman" panose="02020603050405020304" pitchFamily="18" charset="0"/>
                <a:ea typeface="Times New Roman" panose="02020603050405020304" pitchFamily="18" charset="0"/>
              </a:rPr>
              <a:t>Conners</a:t>
            </a:r>
            <a:r>
              <a:rPr lang="en-GB" sz="1300" dirty="0">
                <a:solidFill>
                  <a:srgbClr val="000000"/>
                </a:solidFill>
                <a:latin typeface="Times New Roman" panose="02020603050405020304" pitchFamily="18" charset="0"/>
                <a:ea typeface="Times New Roman" panose="02020603050405020304" pitchFamily="18" charset="0"/>
              </a:rPr>
              <a:t>' Parent Rating Scale (</a:t>
            </a:r>
            <a:r>
              <a:rPr lang="en-GB" sz="1300" dirty="0" err="1">
                <a:solidFill>
                  <a:srgbClr val="000000"/>
                </a:solidFill>
                <a:latin typeface="Times New Roman" panose="02020603050405020304" pitchFamily="18" charset="0"/>
                <a:ea typeface="Times New Roman" panose="02020603050405020304" pitchFamily="18" charset="0"/>
              </a:rPr>
              <a:t>Conners</a:t>
            </a:r>
            <a:r>
              <a:rPr lang="en-GB" sz="1300" dirty="0">
                <a:solidFill>
                  <a:srgbClr val="000000"/>
                </a:solidFill>
                <a:latin typeface="Times New Roman" panose="02020603050405020304" pitchFamily="18" charset="0"/>
                <a:ea typeface="Times New Roman" panose="02020603050405020304" pitchFamily="18" charset="0"/>
              </a:rPr>
              <a:t>, 1989</a:t>
            </a:r>
            <a:r>
              <a:rPr lang="en-GB" sz="1300" dirty="0" smtClean="0">
                <a:solidFill>
                  <a:srgbClr val="000000"/>
                </a:solidFill>
                <a:latin typeface="Times New Roman" panose="02020603050405020304" pitchFamily="18" charset="0"/>
                <a:ea typeface="Times New Roman" panose="02020603050405020304" pitchFamily="18" charset="0"/>
              </a:rPr>
              <a:t>).</a:t>
            </a:r>
          </a:p>
          <a:p>
            <a:pPr>
              <a:buClr>
                <a:schemeClr val="accent1">
                  <a:lumMod val="50000"/>
                </a:schemeClr>
              </a:buClr>
              <a:buSzPct val="200000"/>
            </a:pPr>
            <a:endParaRPr lang="en-GB" sz="1300" dirty="0">
              <a:solidFill>
                <a:srgbClr val="000000"/>
              </a:solidFill>
              <a:latin typeface="Times New Roman" panose="02020603050405020304" pitchFamily="18" charset="0"/>
              <a:ea typeface="Times New Roman" panose="02020603050405020304" pitchFamily="18" charset="0"/>
            </a:endParaRPr>
          </a:p>
          <a:p>
            <a:pPr marL="285750" indent="-285750">
              <a:buClr>
                <a:schemeClr val="accent1">
                  <a:lumMod val="50000"/>
                </a:schemeClr>
              </a:buClr>
              <a:buSzPct val="200000"/>
              <a:buFont typeface="Wingdings" panose="05000000000000000000" pitchFamily="2" charset="2"/>
              <a:buChar char="ü"/>
            </a:pPr>
            <a:r>
              <a:rPr lang="en-GB" sz="1300" dirty="0" smtClean="0">
                <a:solidFill>
                  <a:srgbClr val="000000"/>
                </a:solidFill>
                <a:latin typeface="Times New Roman" panose="02020603050405020304" pitchFamily="18" charset="0"/>
                <a:ea typeface="Times New Roman" panose="02020603050405020304" pitchFamily="18" charset="0"/>
              </a:rPr>
              <a:t>Independent variables were full-term </a:t>
            </a:r>
            <a:r>
              <a:rPr lang="en-GB" sz="1300" dirty="0">
                <a:solidFill>
                  <a:srgbClr val="000000"/>
                </a:solidFill>
                <a:latin typeface="Times New Roman" panose="02020603050405020304" pitchFamily="18" charset="0"/>
                <a:ea typeface="Times New Roman" panose="02020603050405020304" pitchFamily="18" charset="0"/>
              </a:rPr>
              <a:t>or preterm, gender </a:t>
            </a:r>
            <a:r>
              <a:rPr lang="en-GB" sz="1300" dirty="0" smtClean="0">
                <a:solidFill>
                  <a:srgbClr val="000000"/>
                </a:solidFill>
                <a:latin typeface="Times New Roman" panose="02020603050405020304" pitchFamily="18" charset="0"/>
                <a:ea typeface="Times New Roman" panose="02020603050405020304" pitchFamily="18" charset="0"/>
              </a:rPr>
              <a:t>number </a:t>
            </a:r>
            <a:r>
              <a:rPr lang="en-GB" sz="1300" dirty="0">
                <a:solidFill>
                  <a:srgbClr val="000000"/>
                </a:solidFill>
                <a:latin typeface="Times New Roman" panose="02020603050405020304" pitchFamily="18" charset="0"/>
                <a:ea typeface="Times New Roman" panose="02020603050405020304" pitchFamily="18" charset="0"/>
              </a:rPr>
              <a:t>of siblings (0,1,2+) and PMS (single, </a:t>
            </a:r>
            <a:r>
              <a:rPr lang="en-GB" sz="1300" dirty="0" smtClean="0">
                <a:solidFill>
                  <a:srgbClr val="000000"/>
                </a:solidFill>
                <a:latin typeface="Times New Roman" panose="02020603050405020304" pitchFamily="18" charset="0"/>
                <a:ea typeface="Times New Roman" panose="02020603050405020304" pitchFamily="18" charset="0"/>
              </a:rPr>
              <a:t>married/partnered).</a:t>
            </a:r>
          </a:p>
          <a:p>
            <a:pPr marL="285750" indent="-285750">
              <a:buClr>
                <a:schemeClr val="accent1">
                  <a:lumMod val="50000"/>
                </a:schemeClr>
              </a:buClr>
              <a:buSzPct val="200000"/>
              <a:buFont typeface="Wingdings" panose="05000000000000000000" pitchFamily="2" charset="2"/>
              <a:buChar char="ü"/>
            </a:pPr>
            <a:endParaRPr lang="en-GB" sz="1300" dirty="0">
              <a:solidFill>
                <a:srgbClr val="000000"/>
              </a:solidFill>
              <a:latin typeface="Times New Roman" panose="02020603050405020304" pitchFamily="18" charset="0"/>
              <a:ea typeface="Times New Roman" panose="02020603050405020304" pitchFamily="18" charset="0"/>
            </a:endParaRPr>
          </a:p>
          <a:p>
            <a:pPr marL="285750" indent="-285750">
              <a:buClr>
                <a:schemeClr val="accent1">
                  <a:lumMod val="50000"/>
                </a:schemeClr>
              </a:buClr>
              <a:buSzPct val="200000"/>
              <a:buFont typeface="Wingdings" panose="05000000000000000000" pitchFamily="2" charset="2"/>
              <a:buChar char="ü"/>
            </a:pPr>
            <a:r>
              <a:rPr lang="en-GB" sz="1300" dirty="0" smtClean="0">
                <a:solidFill>
                  <a:srgbClr val="000000"/>
                </a:solidFill>
                <a:latin typeface="Times New Roman" panose="02020603050405020304" pitchFamily="18" charset="0"/>
                <a:ea typeface="Times New Roman" panose="02020603050405020304" pitchFamily="18" charset="0"/>
              </a:rPr>
              <a:t> An </a:t>
            </a:r>
            <a:r>
              <a:rPr lang="en-GB" sz="1300" dirty="0">
                <a:solidFill>
                  <a:srgbClr val="000000"/>
                </a:solidFill>
                <a:latin typeface="Times New Roman" panose="02020603050405020304" pitchFamily="18" charset="0"/>
                <a:ea typeface="Times New Roman" panose="02020603050405020304" pitchFamily="18" charset="0"/>
              </a:rPr>
              <a:t>Independent subjects 2x2x2x3 ANOVA was carried out using a SPSS </a:t>
            </a:r>
            <a:r>
              <a:rPr lang="en-GB" sz="1300" dirty="0" smtClean="0">
                <a:solidFill>
                  <a:srgbClr val="000000"/>
                </a:solidFill>
                <a:latin typeface="Times New Roman" panose="02020603050405020304" pitchFamily="18" charset="0"/>
                <a:ea typeface="Times New Roman" panose="02020603050405020304" pitchFamily="18" charset="0"/>
              </a:rPr>
              <a:t>24.</a:t>
            </a:r>
          </a:p>
          <a:p>
            <a:pPr marL="285750" indent="-285750">
              <a:buClr>
                <a:schemeClr val="accent1">
                  <a:lumMod val="50000"/>
                </a:schemeClr>
              </a:buClr>
              <a:buSzPct val="200000"/>
              <a:buFont typeface="Wingdings" panose="05000000000000000000" pitchFamily="2" charset="2"/>
              <a:buChar char="ü"/>
            </a:pPr>
            <a:endParaRPr lang="en-GB" sz="1300" dirty="0">
              <a:solidFill>
                <a:srgbClr val="000000"/>
              </a:solidFill>
              <a:latin typeface="Times New Roman" panose="02020603050405020304" pitchFamily="18" charset="0"/>
              <a:ea typeface="Times New Roman" panose="02020603050405020304" pitchFamily="18" charset="0"/>
            </a:endParaRPr>
          </a:p>
          <a:p>
            <a:pPr marL="285750" indent="-285750">
              <a:buClr>
                <a:schemeClr val="accent1">
                  <a:lumMod val="50000"/>
                </a:schemeClr>
              </a:buClr>
              <a:buSzPct val="200000"/>
              <a:buFont typeface="Wingdings" panose="05000000000000000000" pitchFamily="2" charset="2"/>
              <a:buChar char="ü"/>
            </a:pPr>
            <a:r>
              <a:rPr lang="en-GB" sz="1300" dirty="0" smtClean="0">
                <a:solidFill>
                  <a:srgbClr val="000000"/>
                </a:solidFill>
                <a:latin typeface="Times New Roman" panose="02020603050405020304" pitchFamily="18" charset="0"/>
                <a:ea typeface="Times New Roman" panose="02020603050405020304" pitchFamily="18" charset="0"/>
              </a:rPr>
              <a:t> The </a:t>
            </a:r>
            <a:r>
              <a:rPr lang="en-GB" sz="1300" dirty="0">
                <a:solidFill>
                  <a:srgbClr val="000000"/>
                </a:solidFill>
                <a:latin typeface="Times New Roman" panose="02020603050405020304" pitchFamily="18" charset="0"/>
                <a:ea typeface="Times New Roman" panose="02020603050405020304" pitchFamily="18" charset="0"/>
              </a:rPr>
              <a:t>Multiple Regression was incorporated to obtain an overall relationship between </a:t>
            </a:r>
            <a:r>
              <a:rPr lang="en-GB" sz="1300" dirty="0" smtClean="0">
                <a:solidFill>
                  <a:srgbClr val="000000"/>
                </a:solidFill>
                <a:latin typeface="Times New Roman" panose="02020603050405020304" pitchFamily="18" charset="0"/>
                <a:ea typeface="Times New Roman" panose="02020603050405020304" pitchFamily="18" charset="0"/>
              </a:rPr>
              <a:t>all the variables.</a:t>
            </a:r>
            <a:endParaRPr lang="en-GB" sz="1300" dirty="0">
              <a:latin typeface="Times New Roman" panose="02020603050405020304" pitchFamily="18" charset="0"/>
              <a:ea typeface="Times New Roman" panose="02020603050405020304" pitchFamily="18" charset="0"/>
            </a:endParaRPr>
          </a:p>
        </p:txBody>
      </p:sp>
      <p:sp>
        <p:nvSpPr>
          <p:cNvPr id="7" name="Rectangle 6"/>
          <p:cNvSpPr/>
          <p:nvPr/>
        </p:nvSpPr>
        <p:spPr>
          <a:xfrm>
            <a:off x="3318363" y="795046"/>
            <a:ext cx="2770118" cy="5232202"/>
          </a:xfrm>
          <a:prstGeom prst="rect">
            <a:avLst/>
          </a:prstGeom>
        </p:spPr>
        <p:txBody>
          <a:bodyPr wrap="square">
            <a:spAutoFit/>
          </a:bodyPr>
          <a:lstStyle/>
          <a:p>
            <a:pPr algn="ctr">
              <a:spcAft>
                <a:spcPts val="0"/>
              </a:spcAft>
            </a:pPr>
            <a:r>
              <a:rPr lang="en-GB" b="1" kern="0" dirty="0">
                <a:solidFill>
                  <a:srgbClr val="000000"/>
                </a:solidFill>
                <a:latin typeface="Courier New" panose="02070309020205020404" pitchFamily="49" charset="0"/>
              </a:rPr>
              <a:t>Participants </a:t>
            </a:r>
            <a:endParaRPr lang="en-GB" b="1" kern="0" dirty="0" smtClean="0">
              <a:solidFill>
                <a:srgbClr val="000000"/>
              </a:solidFill>
              <a:latin typeface="Courier New" panose="02070309020205020404" pitchFamily="49" charset="0"/>
            </a:endParaRPr>
          </a:p>
          <a:p>
            <a:pPr>
              <a:spcAft>
                <a:spcPts val="0"/>
              </a:spcAft>
            </a:pPr>
            <a:endParaRPr lang="en-GB" b="1" kern="0" dirty="0">
              <a:solidFill>
                <a:srgbClr val="000000"/>
              </a:solidFill>
              <a:latin typeface="Courier New" panose="02070309020205020404" pitchFamily="49" charset="0"/>
            </a:endParaRPr>
          </a:p>
          <a:p>
            <a:pPr>
              <a:spcAft>
                <a:spcPts val="0"/>
              </a:spcAft>
            </a:pPr>
            <a:r>
              <a:rPr lang="en-GB" sz="1200" dirty="0">
                <a:latin typeface="Times New Roman" panose="02020603050405020304" pitchFamily="18" charset="0"/>
                <a:ea typeface="Times New Roman" panose="02020603050405020304" pitchFamily="18" charset="0"/>
              </a:rPr>
              <a:t> </a:t>
            </a:r>
          </a:p>
          <a:p>
            <a:pPr marL="171450" indent="-171450">
              <a:spcAft>
                <a:spcPts val="0"/>
              </a:spcAft>
              <a:buClr>
                <a:srgbClr val="A04C9A"/>
              </a:buClr>
              <a:buSzPct val="200000"/>
              <a:buFont typeface="Wingdings" panose="05000000000000000000" pitchFamily="2" charset="2"/>
              <a:buChar char="ü"/>
            </a:pPr>
            <a:r>
              <a:rPr lang="en-GB" sz="1300" dirty="0" smtClean="0">
                <a:solidFill>
                  <a:srgbClr val="000000"/>
                </a:solidFill>
                <a:latin typeface="Times New Roman" panose="02020603050405020304" pitchFamily="18" charset="0"/>
                <a:ea typeface="Times New Roman" panose="02020603050405020304" pitchFamily="18" charset="0"/>
              </a:rPr>
              <a:t>All </a:t>
            </a:r>
            <a:r>
              <a:rPr lang="en-GB" sz="1300" dirty="0">
                <a:solidFill>
                  <a:srgbClr val="000000"/>
                </a:solidFill>
                <a:latin typeface="Times New Roman" panose="02020603050405020304" pitchFamily="18" charset="0"/>
                <a:ea typeface="Times New Roman" panose="02020603050405020304" pitchFamily="18" charset="0"/>
              </a:rPr>
              <a:t>the schools were mainstream primary schools </a:t>
            </a:r>
            <a:r>
              <a:rPr lang="en-GB" sz="1300" dirty="0" smtClean="0">
                <a:solidFill>
                  <a:srgbClr val="000000"/>
                </a:solidFill>
                <a:latin typeface="Times New Roman" panose="02020603050405020304" pitchFamily="18" charset="0"/>
                <a:ea typeface="Times New Roman" panose="02020603050405020304" pitchFamily="18" charset="0"/>
              </a:rPr>
              <a:t>children aged to 3-11 </a:t>
            </a:r>
            <a:r>
              <a:rPr lang="en-GB" sz="1300" dirty="0">
                <a:solidFill>
                  <a:srgbClr val="000000"/>
                </a:solidFill>
                <a:latin typeface="Times New Roman" panose="02020603050405020304" pitchFamily="18" charset="0"/>
                <a:ea typeface="Times New Roman" panose="02020603050405020304" pitchFamily="18" charset="0"/>
              </a:rPr>
              <a:t>years old. </a:t>
            </a:r>
            <a:endParaRPr lang="en-GB" sz="1300" dirty="0" smtClean="0">
              <a:solidFill>
                <a:srgbClr val="000000"/>
              </a:solidFill>
              <a:latin typeface="Times New Roman" panose="02020603050405020304" pitchFamily="18" charset="0"/>
              <a:ea typeface="Times New Roman" panose="02020603050405020304" pitchFamily="18" charset="0"/>
            </a:endParaRPr>
          </a:p>
          <a:p>
            <a:pPr>
              <a:spcAft>
                <a:spcPts val="0"/>
              </a:spcAft>
              <a:buClr>
                <a:srgbClr val="A04C9A"/>
              </a:buClr>
              <a:buSzPct val="200000"/>
            </a:pPr>
            <a:endParaRPr lang="en-GB" sz="1300" dirty="0">
              <a:solidFill>
                <a:srgbClr val="000000"/>
              </a:solidFill>
              <a:latin typeface="Times New Roman" panose="02020603050405020304" pitchFamily="18" charset="0"/>
              <a:ea typeface="Times New Roman" panose="02020603050405020304" pitchFamily="18" charset="0"/>
            </a:endParaRPr>
          </a:p>
          <a:p>
            <a:pPr marL="285750" lvl="0" indent="-285750">
              <a:buClr>
                <a:srgbClr val="A04C9A"/>
              </a:buClr>
              <a:buSzPct val="200000"/>
              <a:buFont typeface="Wingdings" panose="05000000000000000000" pitchFamily="2" charset="2"/>
              <a:buChar char="ü"/>
            </a:pPr>
            <a:r>
              <a:rPr lang="en-GB" sz="1300" dirty="0">
                <a:solidFill>
                  <a:srgbClr val="000000"/>
                </a:solidFill>
                <a:latin typeface="Times New Roman" panose="02020603050405020304" pitchFamily="18" charset="0"/>
                <a:ea typeface="Times New Roman" panose="02020603050405020304" pitchFamily="18" charset="0"/>
              </a:rPr>
              <a:t>Preterm under &gt;36 weeks &amp; </a:t>
            </a:r>
            <a:r>
              <a:rPr lang="en-GB" sz="1300" dirty="0" smtClean="0">
                <a:solidFill>
                  <a:srgbClr val="000000"/>
                </a:solidFill>
                <a:latin typeface="Times New Roman" panose="02020603050405020304" pitchFamily="18" charset="0"/>
                <a:ea typeface="Times New Roman" panose="02020603050405020304" pitchFamily="18" charset="0"/>
              </a:rPr>
              <a:t>full-term </a:t>
            </a:r>
            <a:r>
              <a:rPr lang="en-GB" sz="1300" dirty="0">
                <a:solidFill>
                  <a:srgbClr val="000000"/>
                </a:solidFill>
                <a:latin typeface="Times New Roman" panose="02020603050405020304" pitchFamily="18" charset="0"/>
                <a:ea typeface="Times New Roman" panose="02020603050405020304" pitchFamily="18" charset="0"/>
              </a:rPr>
              <a:t>born controls 37+ gestation</a:t>
            </a:r>
            <a:r>
              <a:rPr lang="en-GB" sz="1300" dirty="0" smtClean="0">
                <a:solidFill>
                  <a:srgbClr val="000000"/>
                </a:solidFill>
                <a:latin typeface="Times New Roman" panose="02020603050405020304" pitchFamily="18" charset="0"/>
                <a:ea typeface="Times New Roman" panose="02020603050405020304" pitchFamily="18" charset="0"/>
              </a:rPr>
              <a:t>.</a:t>
            </a:r>
          </a:p>
          <a:p>
            <a:pPr marL="171450" indent="-171450">
              <a:spcAft>
                <a:spcPts val="0"/>
              </a:spcAft>
              <a:buClr>
                <a:srgbClr val="A04C9A"/>
              </a:buClr>
              <a:buSzPct val="200000"/>
              <a:buFont typeface="Wingdings" panose="05000000000000000000" pitchFamily="2" charset="2"/>
              <a:buChar char="ü"/>
            </a:pPr>
            <a:endParaRPr lang="en-GB" sz="1300" dirty="0">
              <a:solidFill>
                <a:srgbClr val="000000"/>
              </a:solidFill>
              <a:latin typeface="Times New Roman" panose="02020603050405020304" pitchFamily="18" charset="0"/>
              <a:ea typeface="Times New Roman" panose="02020603050405020304" pitchFamily="18" charset="0"/>
            </a:endParaRPr>
          </a:p>
          <a:p>
            <a:pPr marL="171450" lvl="0" indent="-171450">
              <a:buClr>
                <a:srgbClr val="A04C9A"/>
              </a:buClr>
              <a:buSzPct val="200000"/>
              <a:buFont typeface="Wingdings" panose="05000000000000000000" pitchFamily="2" charset="2"/>
              <a:buChar char="ü"/>
            </a:pPr>
            <a:r>
              <a:rPr lang="en-GB" sz="1300" dirty="0" smtClean="0">
                <a:solidFill>
                  <a:srgbClr val="000000"/>
                </a:solidFill>
                <a:latin typeface="Times New Roman" panose="02020603050405020304" pitchFamily="18" charset="0"/>
                <a:ea typeface="Times New Roman" panose="02020603050405020304" pitchFamily="18" charset="0"/>
              </a:rPr>
              <a:t>A </a:t>
            </a:r>
            <a:r>
              <a:rPr lang="en-GB" sz="1300" dirty="0">
                <a:solidFill>
                  <a:srgbClr val="000000"/>
                </a:solidFill>
                <a:latin typeface="Times New Roman" panose="02020603050405020304" pitchFamily="18" charset="0"/>
                <a:ea typeface="Times New Roman" panose="02020603050405020304" pitchFamily="18" charset="0"/>
              </a:rPr>
              <a:t>total of 297 parents partook in the </a:t>
            </a:r>
            <a:r>
              <a:rPr lang="en-GB" sz="1300" dirty="0" smtClean="0">
                <a:solidFill>
                  <a:srgbClr val="000000"/>
                </a:solidFill>
                <a:latin typeface="Times New Roman" panose="02020603050405020304" pitchFamily="18" charset="0"/>
                <a:ea typeface="Times New Roman" panose="02020603050405020304" pitchFamily="18" charset="0"/>
              </a:rPr>
              <a:t>study.</a:t>
            </a:r>
          </a:p>
          <a:p>
            <a:pPr marL="171450" lvl="0" indent="-171450">
              <a:buClr>
                <a:srgbClr val="A04C9A"/>
              </a:buClr>
              <a:buSzPct val="200000"/>
              <a:buFont typeface="Wingdings" panose="05000000000000000000" pitchFamily="2" charset="2"/>
              <a:buChar char="ü"/>
            </a:pPr>
            <a:endParaRPr lang="en-GB" sz="1300" dirty="0">
              <a:solidFill>
                <a:srgbClr val="000000"/>
              </a:solidFill>
              <a:latin typeface="Times New Roman" panose="02020603050405020304" pitchFamily="18" charset="0"/>
              <a:ea typeface="Times New Roman" panose="02020603050405020304" pitchFamily="18" charset="0"/>
            </a:endParaRPr>
          </a:p>
          <a:p>
            <a:pPr marL="171450" lvl="0" indent="-171450">
              <a:buClr>
                <a:srgbClr val="A04C9A"/>
              </a:buClr>
              <a:buSzPct val="200000"/>
              <a:buFont typeface="Wingdings" panose="05000000000000000000" pitchFamily="2" charset="2"/>
              <a:buChar char="ü"/>
            </a:pPr>
            <a:r>
              <a:rPr lang="en-GB" sz="1300" dirty="0" smtClean="0">
                <a:solidFill>
                  <a:srgbClr val="000000"/>
                </a:solidFill>
                <a:latin typeface="Times New Roman" panose="02020603050405020304" pitchFamily="18" charset="0"/>
                <a:ea typeface="Times New Roman" panose="02020603050405020304" pitchFamily="18" charset="0"/>
              </a:rPr>
              <a:t> Children’s mean </a:t>
            </a:r>
            <a:r>
              <a:rPr lang="en-GB" sz="1300" dirty="0">
                <a:solidFill>
                  <a:srgbClr val="000000"/>
                </a:solidFill>
                <a:latin typeface="Times New Roman" panose="02020603050405020304" pitchFamily="18" charset="0"/>
                <a:ea typeface="Times New Roman" panose="02020603050405020304" pitchFamily="18" charset="0"/>
              </a:rPr>
              <a:t>age </a:t>
            </a:r>
            <a:r>
              <a:rPr lang="en-GB" sz="1300" dirty="0" smtClean="0">
                <a:solidFill>
                  <a:srgbClr val="000000"/>
                </a:solidFill>
                <a:latin typeface="Times New Roman" panose="02020603050405020304" pitchFamily="18" charset="0"/>
                <a:ea typeface="Times New Roman" panose="02020603050405020304" pitchFamily="18" charset="0"/>
              </a:rPr>
              <a:t>was </a:t>
            </a:r>
            <a:r>
              <a:rPr lang="en-GB" sz="1300" dirty="0">
                <a:solidFill>
                  <a:srgbClr val="000000"/>
                </a:solidFill>
                <a:latin typeface="Times New Roman" panose="02020603050405020304" pitchFamily="18" charset="0"/>
                <a:ea typeface="Times New Roman" panose="02020603050405020304" pitchFamily="18" charset="0"/>
              </a:rPr>
              <a:t>7.10.</a:t>
            </a:r>
          </a:p>
          <a:p>
            <a:pPr>
              <a:spcAft>
                <a:spcPts val="0"/>
              </a:spcAft>
              <a:buClr>
                <a:srgbClr val="A04C9A"/>
              </a:buClr>
              <a:buSzPct val="200000"/>
            </a:pPr>
            <a:endParaRPr lang="en-GB" sz="1300" dirty="0">
              <a:solidFill>
                <a:srgbClr val="000000"/>
              </a:solidFill>
              <a:latin typeface="Times New Roman" panose="02020603050405020304" pitchFamily="18" charset="0"/>
              <a:ea typeface="Times New Roman" panose="02020603050405020304" pitchFamily="18" charset="0"/>
            </a:endParaRPr>
          </a:p>
          <a:p>
            <a:pPr marL="171450" indent="-171450">
              <a:spcAft>
                <a:spcPts val="0"/>
              </a:spcAft>
              <a:buClr>
                <a:srgbClr val="A04C9A"/>
              </a:buClr>
              <a:buSzPct val="200000"/>
              <a:buFont typeface="Wingdings" panose="05000000000000000000" pitchFamily="2" charset="2"/>
              <a:buChar char="ü"/>
            </a:pPr>
            <a:r>
              <a:rPr lang="en-GB" sz="1300" dirty="0" smtClean="0">
                <a:solidFill>
                  <a:srgbClr val="000000"/>
                </a:solidFill>
                <a:latin typeface="Times New Roman" panose="02020603050405020304" pitchFamily="18" charset="0"/>
                <a:ea typeface="Times New Roman" panose="02020603050405020304" pitchFamily="18" charset="0"/>
              </a:rPr>
              <a:t>161 </a:t>
            </a:r>
            <a:r>
              <a:rPr lang="en-GB" sz="1300" dirty="0">
                <a:solidFill>
                  <a:srgbClr val="000000"/>
                </a:solidFill>
                <a:latin typeface="Times New Roman" panose="02020603050405020304" pitchFamily="18" charset="0"/>
                <a:ea typeface="Times New Roman" panose="02020603050405020304" pitchFamily="18" charset="0"/>
              </a:rPr>
              <a:t>males and 136 </a:t>
            </a:r>
            <a:r>
              <a:rPr lang="en-GB" sz="1300" dirty="0" smtClean="0">
                <a:solidFill>
                  <a:srgbClr val="000000"/>
                </a:solidFill>
                <a:latin typeface="Times New Roman" panose="02020603050405020304" pitchFamily="18" charset="0"/>
                <a:ea typeface="Times New Roman" panose="02020603050405020304" pitchFamily="18" charset="0"/>
              </a:rPr>
              <a:t>females. </a:t>
            </a:r>
          </a:p>
          <a:p>
            <a:pPr>
              <a:spcAft>
                <a:spcPts val="0"/>
              </a:spcAft>
              <a:buClr>
                <a:srgbClr val="A04C9A"/>
              </a:buClr>
              <a:buSzPct val="200000"/>
            </a:pPr>
            <a:endParaRPr lang="en-GB" sz="1300" dirty="0">
              <a:solidFill>
                <a:srgbClr val="000000"/>
              </a:solidFill>
              <a:latin typeface="Times New Roman" panose="02020603050405020304" pitchFamily="18" charset="0"/>
              <a:ea typeface="Times New Roman" panose="02020603050405020304" pitchFamily="18" charset="0"/>
            </a:endParaRPr>
          </a:p>
          <a:p>
            <a:pPr marL="171450" indent="-171450">
              <a:spcAft>
                <a:spcPts val="0"/>
              </a:spcAft>
              <a:buClr>
                <a:srgbClr val="A04C9A"/>
              </a:buClr>
              <a:buSzPct val="200000"/>
              <a:buFont typeface="Wingdings" panose="05000000000000000000" pitchFamily="2" charset="2"/>
              <a:buChar char="ü"/>
            </a:pPr>
            <a:r>
              <a:rPr lang="en-GB" sz="1300" dirty="0" smtClean="0">
                <a:solidFill>
                  <a:srgbClr val="000000"/>
                </a:solidFill>
                <a:latin typeface="Times New Roman" panose="02020603050405020304" pitchFamily="18" charset="0"/>
                <a:ea typeface="Times New Roman" panose="02020603050405020304" pitchFamily="18" charset="0"/>
              </a:rPr>
              <a:t>Preterm 117 and term-born 180.</a:t>
            </a:r>
          </a:p>
          <a:p>
            <a:pPr marL="171450" indent="-171450">
              <a:spcAft>
                <a:spcPts val="0"/>
              </a:spcAft>
              <a:buClr>
                <a:srgbClr val="A04C9A"/>
              </a:buClr>
              <a:buSzPct val="200000"/>
              <a:buFont typeface="Wingdings" panose="05000000000000000000" pitchFamily="2" charset="2"/>
              <a:buChar char="ü"/>
            </a:pPr>
            <a:endParaRPr lang="en-GB" sz="1300" dirty="0">
              <a:solidFill>
                <a:srgbClr val="000000"/>
              </a:solidFill>
              <a:latin typeface="Times New Roman" panose="02020603050405020304" pitchFamily="18" charset="0"/>
              <a:ea typeface="Times New Roman" panose="02020603050405020304" pitchFamily="18" charset="0"/>
            </a:endParaRPr>
          </a:p>
          <a:p>
            <a:pPr marL="171450" indent="-171450">
              <a:spcAft>
                <a:spcPts val="0"/>
              </a:spcAft>
              <a:buClr>
                <a:srgbClr val="A04C9A"/>
              </a:buClr>
              <a:buSzPct val="200000"/>
              <a:buFont typeface="Wingdings" panose="05000000000000000000" pitchFamily="2" charset="2"/>
              <a:buChar char="ü"/>
            </a:pPr>
            <a:r>
              <a:rPr lang="en-GB" sz="1300" dirty="0">
                <a:solidFill>
                  <a:srgbClr val="000000"/>
                </a:solidFill>
                <a:latin typeface="Times New Roman" panose="02020603050405020304" pitchFamily="18" charset="0"/>
                <a:ea typeface="Times New Roman" panose="02020603050405020304" pitchFamily="18" charset="0"/>
              </a:rPr>
              <a:t>M</a:t>
            </a:r>
            <a:r>
              <a:rPr lang="en-GB" sz="1300" dirty="0" smtClean="0">
                <a:solidFill>
                  <a:srgbClr val="000000"/>
                </a:solidFill>
                <a:latin typeface="Times New Roman" panose="02020603050405020304" pitchFamily="18" charset="0"/>
                <a:ea typeface="Times New Roman" panose="02020603050405020304" pitchFamily="18" charset="0"/>
              </a:rPr>
              <a:t>arried/partnered 210 and </a:t>
            </a:r>
            <a:r>
              <a:rPr lang="en-GB" sz="1300" dirty="0">
                <a:solidFill>
                  <a:srgbClr val="000000"/>
                </a:solidFill>
                <a:latin typeface="Times New Roman" panose="02020603050405020304" pitchFamily="18" charset="0"/>
                <a:ea typeface="Times New Roman" panose="02020603050405020304" pitchFamily="18" charset="0"/>
              </a:rPr>
              <a:t>single </a:t>
            </a:r>
            <a:r>
              <a:rPr lang="en-GB" sz="1300" dirty="0" smtClean="0">
                <a:solidFill>
                  <a:srgbClr val="000000"/>
                </a:solidFill>
                <a:latin typeface="Times New Roman" panose="02020603050405020304" pitchFamily="18" charset="0"/>
                <a:ea typeface="Times New Roman" panose="02020603050405020304" pitchFamily="18" charset="0"/>
              </a:rPr>
              <a:t>   87.</a:t>
            </a:r>
          </a:p>
          <a:p>
            <a:pPr marL="171450" indent="-171450">
              <a:spcAft>
                <a:spcPts val="0"/>
              </a:spcAft>
              <a:buClr>
                <a:srgbClr val="A04C9A"/>
              </a:buClr>
              <a:buSzPct val="200000"/>
              <a:buFont typeface="Wingdings" panose="05000000000000000000" pitchFamily="2" charset="2"/>
              <a:buChar char="ü"/>
            </a:pPr>
            <a:endParaRPr lang="en-GB" sz="1300" dirty="0">
              <a:solidFill>
                <a:srgbClr val="000000"/>
              </a:solidFill>
              <a:latin typeface="Times New Roman" panose="02020603050405020304" pitchFamily="18" charset="0"/>
              <a:ea typeface="Times New Roman" panose="02020603050405020304" pitchFamily="18" charset="0"/>
            </a:endParaRPr>
          </a:p>
          <a:p>
            <a:pPr marL="171450" indent="-171450">
              <a:spcAft>
                <a:spcPts val="0"/>
              </a:spcAft>
              <a:buClr>
                <a:srgbClr val="A04C9A"/>
              </a:buClr>
              <a:buSzPct val="200000"/>
              <a:buFont typeface="Wingdings" panose="05000000000000000000" pitchFamily="2" charset="2"/>
              <a:buChar char="ü"/>
            </a:pPr>
            <a:r>
              <a:rPr lang="en-GB" sz="1300" dirty="0" smtClean="0">
                <a:solidFill>
                  <a:srgbClr val="000000"/>
                </a:solidFill>
                <a:latin typeface="Times New Roman" panose="02020603050405020304" pitchFamily="18" charset="0"/>
                <a:ea typeface="Times New Roman" panose="02020603050405020304" pitchFamily="18" charset="0"/>
              </a:rPr>
              <a:t>No siblings 64</a:t>
            </a:r>
            <a:r>
              <a:rPr lang="en-GB" sz="1300" dirty="0">
                <a:solidFill>
                  <a:srgbClr val="000000"/>
                </a:solidFill>
                <a:latin typeface="Times New Roman" panose="02020603050405020304" pitchFamily="18" charset="0"/>
                <a:ea typeface="Times New Roman" panose="02020603050405020304" pitchFamily="18" charset="0"/>
              </a:rPr>
              <a:t>, 1 sibling 106, and 2+ siblings 127.</a:t>
            </a:r>
            <a:endParaRPr lang="en-GB" sz="1300" dirty="0">
              <a:effectLst/>
              <a:latin typeface="Times New Roman" panose="02020603050405020304" pitchFamily="18" charset="0"/>
              <a:ea typeface="Times New Roman" panose="02020603050405020304" pitchFamily="18" charset="0"/>
            </a:endParaRPr>
          </a:p>
        </p:txBody>
      </p:sp>
      <p:sp>
        <p:nvSpPr>
          <p:cNvPr id="8" name="Rectangle 7"/>
          <p:cNvSpPr/>
          <p:nvPr/>
        </p:nvSpPr>
        <p:spPr>
          <a:xfrm>
            <a:off x="6666488" y="795046"/>
            <a:ext cx="2502923" cy="3970318"/>
          </a:xfrm>
          <a:prstGeom prst="rect">
            <a:avLst/>
          </a:prstGeom>
        </p:spPr>
        <p:txBody>
          <a:bodyPr wrap="square">
            <a:spAutoFit/>
          </a:bodyPr>
          <a:lstStyle/>
          <a:p>
            <a:pPr algn="ctr">
              <a:spcAft>
                <a:spcPts val="0"/>
              </a:spcAft>
            </a:pPr>
            <a:r>
              <a:rPr lang="en-GB" b="1" kern="0" dirty="0">
                <a:solidFill>
                  <a:srgbClr val="000000"/>
                </a:solidFill>
                <a:latin typeface="Courier New" panose="02070309020205020404" pitchFamily="49" charset="0"/>
              </a:rPr>
              <a:t>Materials</a:t>
            </a:r>
          </a:p>
          <a:p>
            <a:pPr>
              <a:spcAft>
                <a:spcPts val="0"/>
              </a:spcAft>
            </a:pPr>
            <a:r>
              <a:rPr lang="en-GB" sz="1300" dirty="0">
                <a:latin typeface="Times New Roman" panose="02020603050405020304" pitchFamily="18" charset="0"/>
                <a:ea typeface="Times New Roman" panose="02020603050405020304" pitchFamily="18" charset="0"/>
              </a:rPr>
              <a:t> </a:t>
            </a:r>
            <a:endParaRPr lang="en-GB" sz="1300" dirty="0" smtClean="0">
              <a:latin typeface="Times New Roman" panose="02020603050405020304" pitchFamily="18" charset="0"/>
              <a:ea typeface="Times New Roman" panose="02020603050405020304" pitchFamily="18" charset="0"/>
            </a:endParaRPr>
          </a:p>
          <a:p>
            <a:pPr>
              <a:spcAft>
                <a:spcPts val="0"/>
              </a:spcAft>
            </a:pPr>
            <a:endParaRPr lang="en-GB" sz="1300" dirty="0">
              <a:latin typeface="Times New Roman" panose="02020603050405020304" pitchFamily="18" charset="0"/>
              <a:ea typeface="Times New Roman" panose="02020603050405020304" pitchFamily="18" charset="0"/>
            </a:endParaRPr>
          </a:p>
          <a:p>
            <a:pPr marL="285750" indent="-285750">
              <a:spcAft>
                <a:spcPts val="0"/>
              </a:spcAft>
              <a:buClr>
                <a:schemeClr val="accent5">
                  <a:lumMod val="75000"/>
                </a:schemeClr>
              </a:buClr>
              <a:buSzPct val="200000"/>
              <a:buFont typeface="Wingdings" panose="05000000000000000000" pitchFamily="2" charset="2"/>
              <a:buChar char="ü"/>
            </a:pPr>
            <a:r>
              <a:rPr lang="en-GB" sz="1300" i="1" dirty="0" smtClean="0">
                <a:solidFill>
                  <a:srgbClr val="000000"/>
                </a:solidFill>
                <a:latin typeface="Times New Roman" panose="02020603050405020304" pitchFamily="18" charset="0"/>
                <a:ea typeface="Times New Roman" panose="02020603050405020304" pitchFamily="18" charset="0"/>
              </a:rPr>
              <a:t>The </a:t>
            </a:r>
            <a:r>
              <a:rPr lang="en-GB" sz="1300" i="1" dirty="0" err="1" smtClean="0">
                <a:solidFill>
                  <a:srgbClr val="000000"/>
                </a:solidFill>
                <a:latin typeface="Times New Roman" panose="02020603050405020304" pitchFamily="18" charset="0"/>
                <a:ea typeface="Times New Roman" panose="02020603050405020304" pitchFamily="18" charset="0"/>
              </a:rPr>
              <a:t>Conners</a:t>
            </a:r>
            <a:r>
              <a:rPr lang="en-GB" sz="1300" i="1" dirty="0">
                <a:solidFill>
                  <a:srgbClr val="000000"/>
                </a:solidFill>
                <a:latin typeface="Times New Roman" panose="02020603050405020304" pitchFamily="18" charset="0"/>
                <a:ea typeface="Times New Roman" panose="02020603050405020304" pitchFamily="18" charset="0"/>
              </a:rPr>
              <a:t>' Parent Rating </a:t>
            </a:r>
            <a:r>
              <a:rPr lang="en-GB" sz="1300" i="1" dirty="0" smtClean="0">
                <a:solidFill>
                  <a:srgbClr val="000000"/>
                </a:solidFill>
                <a:latin typeface="Times New Roman" panose="02020603050405020304" pitchFamily="18" charset="0"/>
                <a:ea typeface="Times New Roman" panose="02020603050405020304" pitchFamily="18" charset="0"/>
              </a:rPr>
              <a:t>Scale</a:t>
            </a:r>
            <a:r>
              <a:rPr lang="en-GB" sz="1300" dirty="0" smtClean="0">
                <a:solidFill>
                  <a:srgbClr val="000000"/>
                </a:solidFill>
                <a:latin typeface="Times New Roman" panose="02020603050405020304" pitchFamily="18" charset="0"/>
                <a:ea typeface="Times New Roman" panose="02020603050405020304" pitchFamily="18" charset="0"/>
              </a:rPr>
              <a:t> was employed </a:t>
            </a:r>
            <a:r>
              <a:rPr lang="en-GB" sz="1300" dirty="0">
                <a:solidFill>
                  <a:srgbClr val="000000"/>
                </a:solidFill>
                <a:latin typeface="Times New Roman" panose="02020603050405020304" pitchFamily="18" charset="0"/>
                <a:ea typeface="Times New Roman" panose="02020603050405020304" pitchFamily="18" charset="0"/>
              </a:rPr>
              <a:t>(</a:t>
            </a:r>
            <a:r>
              <a:rPr lang="en-GB" sz="1300" dirty="0" err="1">
                <a:solidFill>
                  <a:srgbClr val="000000"/>
                </a:solidFill>
                <a:latin typeface="Times New Roman" panose="02020603050405020304" pitchFamily="18" charset="0"/>
                <a:ea typeface="Times New Roman" panose="02020603050405020304" pitchFamily="18" charset="0"/>
              </a:rPr>
              <a:t>Conners</a:t>
            </a:r>
            <a:r>
              <a:rPr lang="en-GB" sz="1300" dirty="0">
                <a:solidFill>
                  <a:srgbClr val="000000"/>
                </a:solidFill>
                <a:latin typeface="Times New Roman" panose="02020603050405020304" pitchFamily="18" charset="0"/>
                <a:ea typeface="Times New Roman" panose="02020603050405020304" pitchFamily="18" charset="0"/>
              </a:rPr>
              <a:t>, 1989). </a:t>
            </a:r>
            <a:endParaRPr lang="en-GB" sz="1300" dirty="0" smtClean="0">
              <a:solidFill>
                <a:srgbClr val="000000"/>
              </a:solidFill>
              <a:latin typeface="Times New Roman" panose="02020603050405020304" pitchFamily="18" charset="0"/>
              <a:ea typeface="Times New Roman" panose="02020603050405020304" pitchFamily="18" charset="0"/>
            </a:endParaRPr>
          </a:p>
          <a:p>
            <a:pPr marL="285750" indent="-285750">
              <a:spcAft>
                <a:spcPts val="0"/>
              </a:spcAft>
              <a:buClr>
                <a:schemeClr val="accent5">
                  <a:lumMod val="75000"/>
                </a:schemeClr>
              </a:buClr>
              <a:buSzPct val="200000"/>
              <a:buFont typeface="Wingdings" panose="05000000000000000000" pitchFamily="2" charset="2"/>
              <a:buChar char="ü"/>
            </a:pPr>
            <a:endParaRPr lang="en-GB" sz="1300" dirty="0" smtClean="0">
              <a:solidFill>
                <a:srgbClr val="000000"/>
              </a:solidFill>
              <a:latin typeface="Times New Roman" panose="02020603050405020304" pitchFamily="18" charset="0"/>
              <a:ea typeface="Times New Roman" panose="02020603050405020304" pitchFamily="18" charset="0"/>
            </a:endParaRPr>
          </a:p>
          <a:p>
            <a:pPr marL="285750" indent="-285750">
              <a:spcAft>
                <a:spcPts val="0"/>
              </a:spcAft>
              <a:buClr>
                <a:schemeClr val="accent5">
                  <a:lumMod val="75000"/>
                </a:schemeClr>
              </a:buClr>
              <a:buSzPct val="200000"/>
              <a:buFont typeface="Wingdings" panose="05000000000000000000" pitchFamily="2" charset="2"/>
              <a:buChar char="ü"/>
            </a:pPr>
            <a:r>
              <a:rPr lang="en-GB" sz="1300" dirty="0" smtClean="0">
                <a:solidFill>
                  <a:srgbClr val="000000"/>
                </a:solidFill>
                <a:latin typeface="Times New Roman" panose="02020603050405020304" pitchFamily="18" charset="0"/>
                <a:ea typeface="Times New Roman" panose="02020603050405020304" pitchFamily="18" charset="0"/>
              </a:rPr>
              <a:t>The scale </a:t>
            </a:r>
            <a:r>
              <a:rPr lang="en-GB" sz="1300" dirty="0">
                <a:solidFill>
                  <a:srgbClr val="000000"/>
                </a:solidFill>
                <a:latin typeface="Times New Roman" panose="02020603050405020304" pitchFamily="18" charset="0"/>
                <a:ea typeface="Times New Roman" panose="02020603050405020304" pitchFamily="18" charset="0"/>
              </a:rPr>
              <a:t>is a 27-question checklist of </a:t>
            </a:r>
            <a:r>
              <a:rPr lang="en-GB" sz="1300" dirty="0" smtClean="0">
                <a:solidFill>
                  <a:srgbClr val="000000"/>
                </a:solidFill>
                <a:latin typeface="Times New Roman" panose="02020603050405020304" pitchFamily="18" charset="0"/>
                <a:ea typeface="Times New Roman" panose="02020603050405020304" pitchFamily="18" charset="0"/>
              </a:rPr>
              <a:t>BD on a 4 point likert scale. </a:t>
            </a:r>
            <a:r>
              <a:rPr lang="en-GB" sz="1300" dirty="0">
                <a:solidFill>
                  <a:srgbClr val="000000"/>
                </a:solidFill>
                <a:latin typeface="Times New Roman" panose="02020603050405020304" pitchFamily="18" charset="0"/>
                <a:ea typeface="Times New Roman" panose="02020603050405020304" pitchFamily="18" charset="0"/>
              </a:rPr>
              <a:t>Therefore, the higher the score the greater indication of a </a:t>
            </a:r>
            <a:r>
              <a:rPr lang="en-GB" sz="1300" dirty="0" smtClean="0">
                <a:solidFill>
                  <a:srgbClr val="000000"/>
                </a:solidFill>
                <a:latin typeface="Times New Roman" panose="02020603050405020304" pitchFamily="18" charset="0"/>
                <a:ea typeface="Times New Roman" panose="02020603050405020304" pitchFamily="18" charset="0"/>
              </a:rPr>
              <a:t>BD.</a:t>
            </a:r>
          </a:p>
          <a:p>
            <a:pPr marL="285750" indent="-285750">
              <a:spcAft>
                <a:spcPts val="0"/>
              </a:spcAft>
              <a:buClr>
                <a:schemeClr val="accent5">
                  <a:lumMod val="75000"/>
                </a:schemeClr>
              </a:buClr>
              <a:buSzPct val="200000"/>
              <a:buFont typeface="Wingdings" panose="05000000000000000000" pitchFamily="2" charset="2"/>
              <a:buChar char="ü"/>
            </a:pPr>
            <a:endParaRPr lang="en-GB" sz="1300" dirty="0" smtClean="0">
              <a:solidFill>
                <a:srgbClr val="000000"/>
              </a:solidFill>
              <a:latin typeface="Times New Roman" panose="02020603050405020304" pitchFamily="18" charset="0"/>
              <a:ea typeface="Times New Roman" panose="02020603050405020304" pitchFamily="18" charset="0"/>
            </a:endParaRPr>
          </a:p>
          <a:p>
            <a:pPr marL="285750" indent="-285750">
              <a:spcAft>
                <a:spcPts val="0"/>
              </a:spcAft>
              <a:buClr>
                <a:schemeClr val="accent5">
                  <a:lumMod val="75000"/>
                </a:schemeClr>
              </a:buClr>
              <a:buSzPct val="200000"/>
              <a:buFont typeface="Wingdings" panose="05000000000000000000" pitchFamily="2" charset="2"/>
              <a:buChar char="ü"/>
            </a:pPr>
            <a:r>
              <a:rPr lang="en-GB" sz="1300" dirty="0">
                <a:solidFill>
                  <a:srgbClr val="000000"/>
                </a:solidFill>
                <a:latin typeface="Times New Roman" panose="02020603050405020304" pitchFamily="18" charset="0"/>
                <a:ea typeface="Times New Roman" panose="02020603050405020304" pitchFamily="18" charset="0"/>
              </a:rPr>
              <a:t>Consent  </a:t>
            </a:r>
            <a:r>
              <a:rPr lang="en-GB" sz="1300" dirty="0" smtClean="0">
                <a:solidFill>
                  <a:srgbClr val="000000"/>
                </a:solidFill>
                <a:latin typeface="Times New Roman" panose="02020603050405020304" pitchFamily="18" charset="0"/>
                <a:ea typeface="Times New Roman" panose="02020603050405020304" pitchFamily="18" charset="0"/>
              </a:rPr>
              <a:t>&amp; debrief form. </a:t>
            </a:r>
          </a:p>
          <a:p>
            <a:pPr marL="285750" indent="-285750">
              <a:spcAft>
                <a:spcPts val="0"/>
              </a:spcAft>
              <a:buClr>
                <a:schemeClr val="accent5">
                  <a:lumMod val="75000"/>
                </a:schemeClr>
              </a:buClr>
              <a:buSzPct val="200000"/>
              <a:buFont typeface="Wingdings" panose="05000000000000000000" pitchFamily="2" charset="2"/>
              <a:buChar char="ü"/>
            </a:pPr>
            <a:endParaRPr lang="en-GB" sz="1300" dirty="0" smtClean="0">
              <a:solidFill>
                <a:srgbClr val="000000"/>
              </a:solidFill>
              <a:latin typeface="Times New Roman" panose="02020603050405020304" pitchFamily="18" charset="0"/>
              <a:ea typeface="Times New Roman" panose="02020603050405020304" pitchFamily="18" charset="0"/>
            </a:endParaRPr>
          </a:p>
          <a:p>
            <a:pPr marL="285750" indent="-285750">
              <a:spcAft>
                <a:spcPts val="0"/>
              </a:spcAft>
              <a:buClr>
                <a:schemeClr val="accent5">
                  <a:lumMod val="75000"/>
                </a:schemeClr>
              </a:buClr>
              <a:buSzPct val="200000"/>
              <a:buFont typeface="Wingdings" panose="05000000000000000000" pitchFamily="2" charset="2"/>
              <a:buChar char="ü"/>
            </a:pPr>
            <a:r>
              <a:rPr lang="en-GB" sz="1300" dirty="0" smtClean="0">
                <a:solidFill>
                  <a:srgbClr val="000000"/>
                </a:solidFill>
                <a:latin typeface="Times New Roman" panose="02020603050405020304" pitchFamily="18" charset="0"/>
                <a:ea typeface="Times New Roman" panose="02020603050405020304" pitchFamily="18" charset="0"/>
              </a:rPr>
              <a:t>SPSS </a:t>
            </a:r>
            <a:r>
              <a:rPr lang="en-GB" sz="1300" dirty="0">
                <a:solidFill>
                  <a:srgbClr val="000000"/>
                </a:solidFill>
                <a:latin typeface="Times New Roman" panose="02020603050405020304" pitchFamily="18" charset="0"/>
                <a:ea typeface="Times New Roman" panose="02020603050405020304" pitchFamily="18" charset="0"/>
              </a:rPr>
              <a:t>24  </a:t>
            </a:r>
            <a:r>
              <a:rPr lang="en-GB" sz="1300" dirty="0" smtClean="0">
                <a:solidFill>
                  <a:srgbClr val="000000"/>
                </a:solidFill>
                <a:latin typeface="Times New Roman" panose="02020603050405020304" pitchFamily="18" charset="0"/>
                <a:ea typeface="Times New Roman" panose="02020603050405020304" pitchFamily="18" charset="0"/>
              </a:rPr>
              <a:t>&amp; raw data.</a:t>
            </a:r>
          </a:p>
          <a:p>
            <a:pPr marL="285750" indent="-285750">
              <a:spcAft>
                <a:spcPts val="0"/>
              </a:spcAft>
              <a:buClr>
                <a:schemeClr val="accent5">
                  <a:lumMod val="75000"/>
                </a:schemeClr>
              </a:buClr>
              <a:buSzPct val="200000"/>
              <a:buFont typeface="Wingdings" panose="05000000000000000000" pitchFamily="2" charset="2"/>
              <a:buChar char="ü"/>
            </a:pPr>
            <a:endParaRPr lang="en-GB" sz="1300" dirty="0" smtClean="0">
              <a:solidFill>
                <a:srgbClr val="000000"/>
              </a:solidFill>
              <a:latin typeface="Times New Roman" panose="02020603050405020304" pitchFamily="18" charset="0"/>
              <a:ea typeface="Times New Roman" panose="02020603050405020304" pitchFamily="18" charset="0"/>
            </a:endParaRPr>
          </a:p>
          <a:p>
            <a:pPr marL="285750" indent="-285750">
              <a:spcAft>
                <a:spcPts val="0"/>
              </a:spcAft>
              <a:buClr>
                <a:schemeClr val="accent5">
                  <a:lumMod val="75000"/>
                </a:schemeClr>
              </a:buClr>
              <a:buSzPct val="200000"/>
              <a:buFont typeface="Wingdings" panose="05000000000000000000" pitchFamily="2" charset="2"/>
              <a:buChar char="ü"/>
            </a:pPr>
            <a:r>
              <a:rPr lang="en-GB" sz="1300" dirty="0" smtClean="0">
                <a:solidFill>
                  <a:srgbClr val="000000"/>
                </a:solidFill>
                <a:latin typeface="Times New Roman" panose="02020603050405020304" pitchFamily="18" charset="0"/>
                <a:ea typeface="Times New Roman" panose="02020603050405020304" pitchFamily="18" charset="0"/>
              </a:rPr>
              <a:t>Computer &amp; pen and paper.</a:t>
            </a:r>
            <a:endParaRPr lang="en-GB" sz="1300" dirty="0">
              <a:latin typeface="Times New Roman" panose="02020603050405020304" pitchFamily="18" charset="0"/>
              <a:ea typeface="Times New Roman" panose="02020603050405020304" pitchFamily="18" charset="0"/>
            </a:endParaRPr>
          </a:p>
          <a:p>
            <a:pPr>
              <a:spcAft>
                <a:spcPts val="0"/>
              </a:spcAft>
            </a:pPr>
            <a:endParaRPr lang="en-GB" sz="1300" dirty="0"/>
          </a:p>
        </p:txBody>
      </p:sp>
      <p:sp>
        <p:nvSpPr>
          <p:cNvPr id="9" name="Rectangle 8"/>
          <p:cNvSpPr/>
          <p:nvPr/>
        </p:nvSpPr>
        <p:spPr>
          <a:xfrm>
            <a:off x="9747418" y="795046"/>
            <a:ext cx="2139142" cy="2970044"/>
          </a:xfrm>
          <a:prstGeom prst="rect">
            <a:avLst/>
          </a:prstGeom>
        </p:spPr>
        <p:txBody>
          <a:bodyPr wrap="square">
            <a:spAutoFit/>
          </a:bodyPr>
          <a:lstStyle/>
          <a:p>
            <a:pPr>
              <a:spcAft>
                <a:spcPts val="0"/>
              </a:spcAft>
            </a:pPr>
            <a:r>
              <a:rPr lang="en-GB" b="1" kern="0" dirty="0">
                <a:solidFill>
                  <a:srgbClr val="000000"/>
                </a:solidFill>
                <a:latin typeface="Courier New" panose="02070309020205020404" pitchFamily="49" charset="0"/>
              </a:rPr>
              <a:t>Procedure </a:t>
            </a:r>
          </a:p>
          <a:p>
            <a:pPr>
              <a:spcAft>
                <a:spcPts val="0"/>
              </a:spcAft>
            </a:pPr>
            <a:r>
              <a:rPr lang="en-GB" sz="1200" dirty="0">
                <a:latin typeface="Times New Roman" panose="02020603050405020304" pitchFamily="18" charset="0"/>
                <a:ea typeface="Times New Roman" panose="02020603050405020304" pitchFamily="18" charset="0"/>
              </a:rPr>
              <a:t> </a:t>
            </a:r>
            <a:endParaRPr lang="en-GB" sz="1200" dirty="0" smtClean="0">
              <a:latin typeface="Times New Roman" panose="02020603050405020304" pitchFamily="18" charset="0"/>
              <a:ea typeface="Times New Roman" panose="02020603050405020304" pitchFamily="18" charset="0"/>
            </a:endParaRPr>
          </a:p>
          <a:p>
            <a:pPr>
              <a:spcAft>
                <a:spcPts val="0"/>
              </a:spcAft>
            </a:pPr>
            <a:endParaRPr lang="en-GB" sz="1200" dirty="0">
              <a:latin typeface="Times New Roman" panose="02020603050405020304" pitchFamily="18" charset="0"/>
              <a:ea typeface="Times New Roman" panose="02020603050405020304" pitchFamily="18" charset="0"/>
            </a:endParaRPr>
          </a:p>
          <a:p>
            <a:pPr marL="285750" indent="-285750">
              <a:spcAft>
                <a:spcPts val="0"/>
              </a:spcAft>
              <a:buClr>
                <a:schemeClr val="accent2">
                  <a:lumMod val="75000"/>
                </a:schemeClr>
              </a:buClr>
              <a:buSzPct val="200000"/>
              <a:buFont typeface="Wingdings" panose="05000000000000000000" pitchFamily="2" charset="2"/>
              <a:buChar char="ü"/>
            </a:pPr>
            <a:r>
              <a:rPr lang="en-GB" sz="1300" dirty="0" smtClean="0">
                <a:solidFill>
                  <a:srgbClr val="000000"/>
                </a:solidFill>
                <a:latin typeface="Times New Roman" panose="02020603050405020304" pitchFamily="18" charset="0"/>
                <a:ea typeface="Times New Roman" panose="02020603050405020304" pitchFamily="18" charset="0"/>
              </a:rPr>
              <a:t>Questionnaires were distributed out to West Wales primary schools.</a:t>
            </a:r>
          </a:p>
          <a:p>
            <a:pPr marL="285750" indent="-285750">
              <a:spcAft>
                <a:spcPts val="0"/>
              </a:spcAft>
              <a:buClr>
                <a:schemeClr val="accent2">
                  <a:lumMod val="75000"/>
                </a:schemeClr>
              </a:buClr>
              <a:buSzPct val="200000"/>
              <a:buFont typeface="Wingdings" panose="05000000000000000000" pitchFamily="2" charset="2"/>
              <a:buChar char="ü"/>
            </a:pPr>
            <a:endParaRPr lang="en-GB" sz="1300" dirty="0">
              <a:latin typeface="Times New Roman" panose="02020603050405020304" pitchFamily="18" charset="0"/>
              <a:ea typeface="Times New Roman" panose="02020603050405020304" pitchFamily="18" charset="0"/>
            </a:endParaRPr>
          </a:p>
          <a:p>
            <a:pPr marL="285750" indent="-285750">
              <a:spcAft>
                <a:spcPts val="0"/>
              </a:spcAft>
              <a:buClr>
                <a:schemeClr val="accent2">
                  <a:lumMod val="75000"/>
                </a:schemeClr>
              </a:buClr>
              <a:buSzPct val="200000"/>
              <a:buFont typeface="Wingdings" panose="05000000000000000000" pitchFamily="2" charset="2"/>
              <a:buChar char="ü"/>
            </a:pPr>
            <a:r>
              <a:rPr lang="en-GB" sz="1400" dirty="0">
                <a:solidFill>
                  <a:srgbClr val="000000"/>
                </a:solidFill>
                <a:latin typeface="Times New Roman" panose="02020603050405020304" pitchFamily="18" charset="0"/>
                <a:ea typeface="Times New Roman" panose="02020603050405020304" pitchFamily="18" charset="0"/>
              </a:rPr>
              <a:t>University Ethical a</a:t>
            </a:r>
            <a:r>
              <a:rPr lang="en-GB" sz="1400" dirty="0" smtClean="0">
                <a:solidFill>
                  <a:srgbClr val="000000"/>
                </a:solidFill>
                <a:latin typeface="Times New Roman" panose="02020603050405020304" pitchFamily="18" charset="0"/>
                <a:ea typeface="Times New Roman" panose="02020603050405020304" pitchFamily="18" charset="0"/>
              </a:rPr>
              <a:t>pproval</a:t>
            </a:r>
            <a:r>
              <a:rPr lang="en-GB" sz="1300" dirty="0" smtClean="0">
                <a:solidFill>
                  <a:srgbClr val="000000"/>
                </a:solidFill>
                <a:latin typeface="Times New Roman" panose="02020603050405020304" pitchFamily="18" charset="0"/>
                <a:ea typeface="Times New Roman" panose="02020603050405020304" pitchFamily="18" charset="0"/>
              </a:rPr>
              <a:t> was adhered to.</a:t>
            </a:r>
            <a:r>
              <a:rPr lang="en-GB" sz="1300" dirty="0">
                <a:solidFill>
                  <a:srgbClr val="000000"/>
                </a:solidFill>
                <a:latin typeface="Times New Roman" panose="02020603050405020304" pitchFamily="18" charset="0"/>
                <a:ea typeface="Times New Roman" panose="02020603050405020304" pitchFamily="18" charset="0"/>
              </a:rPr>
              <a:t> </a:t>
            </a:r>
            <a:endParaRPr lang="en-GB" sz="1300" dirty="0" smtClean="0">
              <a:solidFill>
                <a:srgbClr val="000000"/>
              </a:solidFill>
              <a:latin typeface="Times New Roman" panose="02020603050405020304" pitchFamily="18" charset="0"/>
              <a:ea typeface="Times New Roman" panose="02020603050405020304" pitchFamily="18" charset="0"/>
            </a:endParaRPr>
          </a:p>
          <a:p>
            <a:pPr marL="285750" indent="-285750">
              <a:spcAft>
                <a:spcPts val="0"/>
              </a:spcAft>
              <a:buClr>
                <a:schemeClr val="accent2">
                  <a:lumMod val="75000"/>
                </a:schemeClr>
              </a:buClr>
              <a:buSzPct val="200000"/>
              <a:buFont typeface="Wingdings" panose="05000000000000000000" pitchFamily="2" charset="2"/>
              <a:buChar char="ü"/>
            </a:pPr>
            <a:endParaRPr lang="en-GB" sz="1300" dirty="0" smtClean="0">
              <a:solidFill>
                <a:srgbClr val="000000"/>
              </a:solidFill>
              <a:latin typeface="Times New Roman" panose="02020603050405020304" pitchFamily="18" charset="0"/>
              <a:ea typeface="Times New Roman" panose="02020603050405020304" pitchFamily="18" charset="0"/>
            </a:endParaRPr>
          </a:p>
          <a:p>
            <a:pPr marL="285750" indent="-285750">
              <a:spcAft>
                <a:spcPts val="0"/>
              </a:spcAft>
              <a:buClr>
                <a:schemeClr val="accent2">
                  <a:lumMod val="75000"/>
                </a:schemeClr>
              </a:buClr>
              <a:buSzPct val="200000"/>
              <a:buFont typeface="Wingdings" panose="05000000000000000000" pitchFamily="2" charset="2"/>
              <a:buChar char="ü"/>
            </a:pPr>
            <a:r>
              <a:rPr lang="en-GB" sz="1300" dirty="0" smtClean="0">
                <a:solidFill>
                  <a:srgbClr val="000000"/>
                </a:solidFill>
                <a:latin typeface="Times New Roman" panose="02020603050405020304" pitchFamily="18" charset="0"/>
                <a:ea typeface="Times New Roman" panose="02020603050405020304" pitchFamily="18" charset="0"/>
              </a:rPr>
              <a:t>British </a:t>
            </a:r>
            <a:r>
              <a:rPr lang="en-GB" sz="1300" dirty="0">
                <a:solidFill>
                  <a:srgbClr val="000000"/>
                </a:solidFill>
                <a:latin typeface="Times New Roman" panose="02020603050405020304" pitchFamily="18" charset="0"/>
                <a:ea typeface="Times New Roman" panose="02020603050405020304" pitchFamily="18" charset="0"/>
              </a:rPr>
              <a:t>Psychological Society (BPS) </a:t>
            </a:r>
            <a:r>
              <a:rPr lang="en-GB" sz="1300" dirty="0" smtClean="0">
                <a:solidFill>
                  <a:srgbClr val="000000"/>
                </a:solidFill>
                <a:latin typeface="Times New Roman" panose="02020603050405020304" pitchFamily="18" charset="0"/>
                <a:ea typeface="Times New Roman" panose="02020603050405020304" pitchFamily="18" charset="0"/>
              </a:rPr>
              <a:t>guidelines. </a:t>
            </a:r>
            <a:endParaRPr lang="en-GB" sz="1300" dirty="0">
              <a:effectLst/>
              <a:latin typeface="Times New Roman" panose="02020603050405020304" pitchFamily="18" charset="0"/>
              <a:ea typeface="Times New Roman" panose="02020603050405020304" pitchFamily="18" charset="0"/>
            </a:endParaRPr>
          </a:p>
        </p:txBody>
      </p:sp>
      <p:sp>
        <p:nvSpPr>
          <p:cNvPr id="10" name="Rectangle 9"/>
          <p:cNvSpPr/>
          <p:nvPr/>
        </p:nvSpPr>
        <p:spPr>
          <a:xfrm>
            <a:off x="149828" y="1147156"/>
            <a:ext cx="11853750" cy="11637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p:cNvPicPr>
            <a:picLocks noChangeAspect="1"/>
          </p:cNvPicPr>
          <p:nvPr/>
        </p:nvPicPr>
        <p:blipFill>
          <a:blip r:embed="rId2"/>
          <a:stretch>
            <a:fillRect/>
          </a:stretch>
        </p:blipFill>
        <p:spPr>
          <a:xfrm>
            <a:off x="7837363" y="4905689"/>
            <a:ext cx="2209314" cy="1174125"/>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pic>
        <p:nvPicPr>
          <p:cNvPr id="12" name="Picture 11"/>
          <p:cNvPicPr>
            <a:picLocks noChangeAspect="1"/>
          </p:cNvPicPr>
          <p:nvPr/>
        </p:nvPicPr>
        <p:blipFill>
          <a:blip r:embed="rId3"/>
          <a:stretch>
            <a:fillRect/>
          </a:stretch>
        </p:blipFill>
        <p:spPr>
          <a:xfrm>
            <a:off x="9747418" y="4323764"/>
            <a:ext cx="1766400" cy="883200"/>
          </a:xfrm>
          <a:prstGeom prst="rect">
            <a:avLst/>
          </a:prstGeom>
          <a:ln>
            <a:noFill/>
          </a:ln>
          <a:effectLst>
            <a:outerShdw blurRad="292100" dist="139700" dir="2700000" algn="tl" rotWithShape="0">
              <a:srgbClr val="333333">
                <a:alpha val="65000"/>
              </a:srgbClr>
            </a:outerShdw>
          </a:effectLst>
        </p:spPr>
      </p:pic>
      <p:pic>
        <p:nvPicPr>
          <p:cNvPr id="13" name="Picture 12"/>
          <p:cNvPicPr>
            <a:picLocks noChangeAspect="1"/>
          </p:cNvPicPr>
          <p:nvPr/>
        </p:nvPicPr>
        <p:blipFill>
          <a:blip r:embed="rId4"/>
          <a:stretch>
            <a:fillRect/>
          </a:stretch>
        </p:blipFill>
        <p:spPr>
          <a:xfrm>
            <a:off x="10046677" y="5199907"/>
            <a:ext cx="1741426" cy="1287721"/>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pic>
        <p:nvPicPr>
          <p:cNvPr id="3" name="Picture 2"/>
          <p:cNvPicPr>
            <a:picLocks noChangeAspect="1"/>
          </p:cNvPicPr>
          <p:nvPr/>
        </p:nvPicPr>
        <p:blipFill>
          <a:blip r:embed="rId5"/>
          <a:stretch>
            <a:fillRect/>
          </a:stretch>
        </p:blipFill>
        <p:spPr>
          <a:xfrm>
            <a:off x="8852249" y="6028186"/>
            <a:ext cx="1240893" cy="69769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364162196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976664" y="-178992"/>
            <a:ext cx="2396810" cy="1089529"/>
          </a:xfrm>
          <a:prstGeom prst="rect">
            <a:avLst/>
          </a:prstGeom>
        </p:spPr>
        <p:txBody>
          <a:bodyPr wrap="none">
            <a:spAutoFit/>
          </a:bodyPr>
          <a:lstStyle/>
          <a:p>
            <a:pPr lvl="0" defTabSz="914400">
              <a:lnSpc>
                <a:spcPct val="120000"/>
              </a:lnSpc>
              <a:spcBef>
                <a:spcPts val="1000"/>
              </a:spcBef>
              <a:buClr>
                <a:srgbClr val="94B6D2"/>
              </a:buClr>
              <a:buSzPct val="100000"/>
            </a:pPr>
            <a:r>
              <a:rPr lang="en-GB" sz="5400" dirty="0" smtClean="0">
                <a:solidFill>
                  <a:srgbClr val="910B61"/>
                </a:solidFill>
                <a:effectLst>
                  <a:outerShdw blurRad="38100" dist="38100" dir="2700000" algn="tl">
                    <a:srgbClr val="000000">
                      <a:alpha val="43137"/>
                    </a:srgbClr>
                  </a:outerShdw>
                </a:effectLst>
                <a:latin typeface="Times New Roman" panose="02020603050405020304"/>
              </a:rPr>
              <a:t>Results </a:t>
            </a:r>
            <a:endParaRPr lang="en-GB" sz="2000" dirty="0">
              <a:solidFill>
                <a:prstClr val="black"/>
              </a:solidFill>
            </a:endParaRPr>
          </a:p>
        </p:txBody>
      </p:sp>
      <p:sp>
        <p:nvSpPr>
          <p:cNvPr id="3" name="Rectangle 2"/>
          <p:cNvSpPr/>
          <p:nvPr/>
        </p:nvSpPr>
        <p:spPr>
          <a:xfrm>
            <a:off x="476173" y="1255101"/>
            <a:ext cx="4209633" cy="1169551"/>
          </a:xfrm>
          <a:prstGeom prst="rect">
            <a:avLst/>
          </a:prstGeom>
          <a:noFill/>
          <a:ln w="57150" cap="flat" cmpd="sng" algn="ctr">
            <a:solidFill>
              <a:schemeClr val="accent6"/>
            </a:solidFill>
            <a:prstDash val="solid"/>
            <a:round/>
            <a:headEnd type="none" w="med" len="med"/>
            <a:tailEnd type="none" w="med" len="med"/>
          </a:ln>
        </p:spPr>
        <p:style>
          <a:lnRef idx="0">
            <a:scrgbClr r="0" g="0" b="0"/>
          </a:lnRef>
          <a:fillRef idx="0">
            <a:scrgbClr r="0" g="0" b="0"/>
          </a:fillRef>
          <a:effectRef idx="0">
            <a:scrgbClr r="0" g="0" b="0"/>
          </a:effectRef>
          <a:fontRef idx="minor">
            <a:schemeClr val="accent6"/>
          </a:fontRef>
        </p:style>
        <p:txBody>
          <a:bodyPr wrap="square">
            <a:spAutoFit/>
          </a:bodyPr>
          <a:lstStyle/>
          <a:p>
            <a:pPr algn="ctr">
              <a:lnSpc>
                <a:spcPct val="200000"/>
              </a:lnSpc>
              <a:spcAft>
                <a:spcPts val="0"/>
              </a:spcAft>
            </a:pPr>
            <a:r>
              <a:rPr lang="en-GB" sz="1400" u="sng" dirty="0" smtClean="0">
                <a:solidFill>
                  <a:srgbClr val="000000"/>
                </a:solidFill>
                <a:latin typeface="Times New Roman" panose="02020603050405020304" pitchFamily="18" charset="0"/>
                <a:ea typeface="Times New Roman" panose="02020603050405020304" pitchFamily="18" charset="0"/>
              </a:rPr>
              <a:t>A multiple regression </a:t>
            </a:r>
          </a:p>
          <a:p>
            <a:pPr>
              <a:lnSpc>
                <a:spcPct val="150000"/>
              </a:lnSpc>
              <a:spcAft>
                <a:spcPts val="0"/>
              </a:spcAft>
            </a:pPr>
            <a:r>
              <a:rPr lang="en-GB" sz="1400" dirty="0" smtClean="0">
                <a:solidFill>
                  <a:srgbClr val="000000"/>
                </a:solidFill>
                <a:latin typeface="Times New Roman" panose="02020603050405020304" pitchFamily="18" charset="0"/>
                <a:ea typeface="Times New Roman" panose="02020603050405020304" pitchFamily="18" charset="0"/>
              </a:rPr>
              <a:t>A </a:t>
            </a:r>
            <a:r>
              <a:rPr lang="en-GB" sz="1400" dirty="0">
                <a:solidFill>
                  <a:srgbClr val="000000"/>
                </a:solidFill>
                <a:latin typeface="Times New Roman" panose="02020603050405020304" pitchFamily="18" charset="0"/>
                <a:ea typeface="Times New Roman" panose="02020603050405020304" pitchFamily="18" charset="0"/>
              </a:rPr>
              <a:t>Multiple Regression analysis </a:t>
            </a:r>
            <a:r>
              <a:rPr lang="en-GB" sz="1400" dirty="0" smtClean="0">
                <a:solidFill>
                  <a:srgbClr val="000000"/>
                </a:solidFill>
                <a:latin typeface="Times New Roman" panose="02020603050405020304" pitchFamily="18" charset="0"/>
                <a:ea typeface="Times New Roman" panose="02020603050405020304" pitchFamily="18" charset="0"/>
              </a:rPr>
              <a:t>displayed </a:t>
            </a:r>
            <a:r>
              <a:rPr lang="en-GB" sz="1400" dirty="0">
                <a:solidFill>
                  <a:srgbClr val="000000"/>
                </a:solidFill>
                <a:latin typeface="Times New Roman" panose="02020603050405020304" pitchFamily="18" charset="0"/>
                <a:ea typeface="Times New Roman" panose="02020603050405020304" pitchFamily="18" charset="0"/>
              </a:rPr>
              <a:t>that gestation, gender, PMS and SS significantly predicted BD.</a:t>
            </a:r>
            <a:endParaRPr lang="en-GB" sz="1400" dirty="0">
              <a:effectLst/>
              <a:latin typeface="Times New Roman" panose="02020603050405020304" pitchFamily="18" charset="0"/>
              <a:ea typeface="Times New Roman" panose="02020603050405020304" pitchFamily="18" charset="0"/>
            </a:endParaRPr>
          </a:p>
        </p:txBody>
      </p:sp>
      <p:sp>
        <p:nvSpPr>
          <p:cNvPr id="4" name="Rectangle 3"/>
          <p:cNvSpPr/>
          <p:nvPr/>
        </p:nvSpPr>
        <p:spPr>
          <a:xfrm>
            <a:off x="7373474" y="1009441"/>
            <a:ext cx="4181302" cy="1923604"/>
          </a:xfrm>
          <a:prstGeom prst="rect">
            <a:avLst/>
          </a:prstGeom>
          <a:ln w="57150">
            <a:solidFill>
              <a:srgbClr val="910B61"/>
            </a:solidFill>
          </a:ln>
        </p:spPr>
        <p:txBody>
          <a:bodyPr wrap="square">
            <a:spAutoFit/>
          </a:bodyPr>
          <a:lstStyle/>
          <a:p>
            <a:pPr algn="ctr">
              <a:spcAft>
                <a:spcPts val="0"/>
              </a:spcAft>
            </a:pPr>
            <a:r>
              <a:rPr lang="en-GB" sz="1400" u="sng" kern="0" dirty="0" err="1">
                <a:solidFill>
                  <a:srgbClr val="000000"/>
                </a:solidFill>
                <a:latin typeface="Times New Roman" panose="02020603050405020304" pitchFamily="18" charset="0"/>
                <a:cs typeface="Times New Roman" panose="02020603050405020304" pitchFamily="18" charset="0"/>
              </a:rPr>
              <a:t>Anova</a:t>
            </a:r>
            <a:r>
              <a:rPr lang="en-GB" sz="1400" u="sng" kern="0" dirty="0">
                <a:solidFill>
                  <a:srgbClr val="000000"/>
                </a:solidFill>
                <a:latin typeface="Times New Roman" panose="02020603050405020304" pitchFamily="18" charset="0"/>
                <a:cs typeface="Times New Roman" panose="02020603050405020304" pitchFamily="18" charset="0"/>
              </a:rPr>
              <a:t> </a:t>
            </a:r>
            <a:r>
              <a:rPr lang="en-GB" sz="1400" u="sng" kern="0" dirty="0" smtClean="0">
                <a:solidFill>
                  <a:srgbClr val="000000"/>
                </a:solidFill>
                <a:latin typeface="Times New Roman" panose="02020603050405020304" pitchFamily="18" charset="0"/>
                <a:cs typeface="Times New Roman" panose="02020603050405020304" pitchFamily="18" charset="0"/>
              </a:rPr>
              <a:t>Analysis</a:t>
            </a:r>
          </a:p>
          <a:p>
            <a:pPr>
              <a:lnSpc>
                <a:spcPct val="150000"/>
              </a:lnSpc>
              <a:spcAft>
                <a:spcPts val="0"/>
              </a:spcAft>
            </a:pPr>
            <a:r>
              <a:rPr lang="en-GB" sz="1400" dirty="0" smtClean="0">
                <a:solidFill>
                  <a:srgbClr val="000000"/>
                </a:solidFill>
                <a:latin typeface="Times New Roman" panose="02020603050405020304" pitchFamily="18" charset="0"/>
                <a:ea typeface="Times New Roman" panose="02020603050405020304" pitchFamily="18" charset="0"/>
              </a:rPr>
              <a:t>Preterm </a:t>
            </a:r>
            <a:r>
              <a:rPr lang="en-GB" sz="1400" dirty="0">
                <a:solidFill>
                  <a:srgbClr val="000000"/>
                </a:solidFill>
                <a:latin typeface="Times New Roman" panose="02020603050405020304" pitchFamily="18" charset="0"/>
                <a:ea typeface="Times New Roman" panose="02020603050405020304" pitchFamily="18" charset="0"/>
              </a:rPr>
              <a:t>was the highest </a:t>
            </a:r>
            <a:r>
              <a:rPr lang="en-GB" sz="1400" dirty="0" smtClean="0">
                <a:solidFill>
                  <a:srgbClr val="000000"/>
                </a:solidFill>
                <a:latin typeface="Times New Roman" panose="02020603050405020304" pitchFamily="18" charset="0"/>
                <a:ea typeface="Times New Roman" panose="02020603050405020304" pitchFamily="18" charset="0"/>
              </a:rPr>
              <a:t>behavioural difficulty (BD) </a:t>
            </a:r>
            <a:r>
              <a:rPr lang="en-GB" sz="1400" dirty="0">
                <a:solidFill>
                  <a:srgbClr val="000000"/>
                </a:solidFill>
                <a:latin typeface="Times New Roman" panose="02020603050405020304" pitchFamily="18" charset="0"/>
                <a:ea typeface="Times New Roman" panose="02020603050405020304" pitchFamily="18" charset="0"/>
              </a:rPr>
              <a:t>score; </a:t>
            </a:r>
            <a:r>
              <a:rPr lang="en-GB" sz="1400" dirty="0" smtClean="0">
                <a:solidFill>
                  <a:srgbClr val="000000"/>
                </a:solidFill>
                <a:latin typeface="Times New Roman" panose="02020603050405020304" pitchFamily="18" charset="0"/>
                <a:ea typeface="Times New Roman" panose="02020603050405020304" pitchFamily="18" charset="0"/>
              </a:rPr>
              <a:t>males </a:t>
            </a:r>
            <a:r>
              <a:rPr lang="en-GB" sz="1400" dirty="0">
                <a:solidFill>
                  <a:srgbClr val="000000"/>
                </a:solidFill>
                <a:latin typeface="Times New Roman" panose="02020603050405020304" pitchFamily="18" charset="0"/>
                <a:ea typeface="Times New Roman" panose="02020603050405020304" pitchFamily="18" charset="0"/>
              </a:rPr>
              <a:t>were higher than </a:t>
            </a:r>
            <a:r>
              <a:rPr lang="en-GB" sz="1400" dirty="0" smtClean="0">
                <a:solidFill>
                  <a:srgbClr val="000000"/>
                </a:solidFill>
                <a:latin typeface="Times New Roman" panose="02020603050405020304" pitchFamily="18" charset="0"/>
                <a:ea typeface="Times New Roman" panose="02020603050405020304" pitchFamily="18" charset="0"/>
              </a:rPr>
              <a:t>females; single </a:t>
            </a:r>
            <a:r>
              <a:rPr lang="en-GB" sz="1400" dirty="0">
                <a:solidFill>
                  <a:srgbClr val="000000"/>
                </a:solidFill>
                <a:latin typeface="Times New Roman" panose="02020603050405020304" pitchFamily="18" charset="0"/>
                <a:ea typeface="Times New Roman" panose="02020603050405020304" pitchFamily="18" charset="0"/>
              </a:rPr>
              <a:t>parental status had a higher </a:t>
            </a:r>
            <a:r>
              <a:rPr lang="en-GB" sz="1400" dirty="0" smtClean="0">
                <a:solidFill>
                  <a:srgbClr val="000000"/>
                </a:solidFill>
                <a:latin typeface="Times New Roman" panose="02020603050405020304" pitchFamily="18" charset="0"/>
                <a:ea typeface="Times New Roman" panose="02020603050405020304" pitchFamily="18" charset="0"/>
              </a:rPr>
              <a:t>BD </a:t>
            </a:r>
            <a:r>
              <a:rPr lang="en-GB" sz="1400" dirty="0">
                <a:solidFill>
                  <a:srgbClr val="000000"/>
                </a:solidFill>
                <a:latin typeface="Times New Roman" panose="02020603050405020304" pitchFamily="18" charset="0"/>
                <a:ea typeface="Times New Roman" panose="02020603050405020304" pitchFamily="18" charset="0"/>
              </a:rPr>
              <a:t>score than </a:t>
            </a:r>
            <a:r>
              <a:rPr lang="en-GB" sz="1400" dirty="0" smtClean="0">
                <a:solidFill>
                  <a:srgbClr val="000000"/>
                </a:solidFill>
                <a:latin typeface="Times New Roman" panose="02020603050405020304" pitchFamily="18" charset="0"/>
                <a:ea typeface="Times New Roman" panose="02020603050405020304" pitchFamily="18" charset="0"/>
              </a:rPr>
              <a:t>married/partnered; and </a:t>
            </a:r>
            <a:r>
              <a:rPr lang="en-GB" sz="1400" dirty="0">
                <a:solidFill>
                  <a:srgbClr val="000000"/>
                </a:solidFill>
                <a:latin typeface="Times New Roman" panose="02020603050405020304" pitchFamily="18" charset="0"/>
                <a:ea typeface="Times New Roman" panose="02020603050405020304" pitchFamily="18" charset="0"/>
              </a:rPr>
              <a:t>2+ siblings </a:t>
            </a:r>
            <a:r>
              <a:rPr lang="en-GB" sz="1400" dirty="0" smtClean="0">
                <a:solidFill>
                  <a:srgbClr val="000000"/>
                </a:solidFill>
                <a:latin typeface="Times New Roman" panose="02020603050405020304" pitchFamily="18" charset="0"/>
                <a:ea typeface="Times New Roman" panose="02020603050405020304" pitchFamily="18" charset="0"/>
              </a:rPr>
              <a:t>was higher on the scale than </a:t>
            </a:r>
            <a:r>
              <a:rPr lang="en-GB" sz="1400" dirty="0">
                <a:solidFill>
                  <a:srgbClr val="000000"/>
                </a:solidFill>
                <a:latin typeface="Times New Roman" panose="02020603050405020304" pitchFamily="18" charset="0"/>
                <a:ea typeface="Times New Roman" panose="02020603050405020304" pitchFamily="18" charset="0"/>
              </a:rPr>
              <a:t>any other </a:t>
            </a:r>
            <a:r>
              <a:rPr lang="en-GB" sz="1400" dirty="0" smtClean="0">
                <a:solidFill>
                  <a:srgbClr val="000000"/>
                </a:solidFill>
                <a:latin typeface="Times New Roman" panose="02020603050405020304" pitchFamily="18" charset="0"/>
                <a:ea typeface="Times New Roman" panose="02020603050405020304" pitchFamily="18" charset="0"/>
              </a:rPr>
              <a:t>sibling size.</a:t>
            </a:r>
            <a:endParaRPr lang="en-GB" sz="1400" u="sng" kern="0" dirty="0">
              <a:solidFill>
                <a:srgbClr val="000000"/>
              </a:solidFill>
              <a:effectLst/>
              <a:latin typeface="Times New Roman" panose="02020603050405020304" pitchFamily="18" charset="0"/>
              <a:cs typeface="Times New Roman" panose="02020603050405020304" pitchFamily="18" charset="0"/>
            </a:endParaRPr>
          </a:p>
        </p:txBody>
      </p:sp>
      <p:graphicFrame>
        <p:nvGraphicFramePr>
          <p:cNvPr id="6" name="Diagram 5"/>
          <p:cNvGraphicFramePr/>
          <p:nvPr>
            <p:extLst>
              <p:ext uri="{D42A27DB-BD31-4B8C-83A1-F6EECF244321}">
                <p14:modId xmlns:p14="http://schemas.microsoft.com/office/powerpoint/2010/main" val="2534081454"/>
              </p:ext>
            </p:extLst>
          </p:nvPr>
        </p:nvGraphicFramePr>
        <p:xfrm>
          <a:off x="254795" y="3085810"/>
          <a:ext cx="11840547" cy="34805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7" name="Picture 6"/>
          <p:cNvPicPr>
            <a:picLocks noChangeAspect="1"/>
          </p:cNvPicPr>
          <p:nvPr/>
        </p:nvPicPr>
        <p:blipFill>
          <a:blip r:embed="rId7"/>
          <a:stretch>
            <a:fillRect/>
          </a:stretch>
        </p:blipFill>
        <p:spPr>
          <a:xfrm>
            <a:off x="1227625" y="233123"/>
            <a:ext cx="1999175" cy="776318"/>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pic>
        <p:nvPicPr>
          <p:cNvPr id="8" name="Picture 7"/>
          <p:cNvPicPr>
            <a:picLocks noChangeAspect="1"/>
          </p:cNvPicPr>
          <p:nvPr/>
        </p:nvPicPr>
        <p:blipFill>
          <a:blip r:embed="rId8"/>
          <a:stretch>
            <a:fillRect/>
          </a:stretch>
        </p:blipFill>
        <p:spPr>
          <a:xfrm>
            <a:off x="8684137" y="124488"/>
            <a:ext cx="1899849" cy="776319"/>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pic>
        <p:nvPicPr>
          <p:cNvPr id="10" name="Picture 9"/>
          <p:cNvPicPr>
            <a:picLocks noChangeAspect="1"/>
          </p:cNvPicPr>
          <p:nvPr/>
        </p:nvPicPr>
        <p:blipFill>
          <a:blip r:embed="rId9"/>
          <a:stretch>
            <a:fillRect/>
          </a:stretch>
        </p:blipFill>
        <p:spPr>
          <a:xfrm>
            <a:off x="5045050" y="1433966"/>
            <a:ext cx="1969179" cy="1981372"/>
          </a:xfrm>
          <a:prstGeom prst="rect">
            <a:avLst/>
          </a:prstGeom>
        </p:spPr>
      </p:pic>
    </p:spTree>
    <p:extLst>
      <p:ext uri="{BB962C8B-B14F-4D97-AF65-F5344CB8AC3E}">
        <p14:creationId xmlns:p14="http://schemas.microsoft.com/office/powerpoint/2010/main" val="45325246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2"/>
          <a:stretch>
            <a:fillRect/>
          </a:stretch>
        </p:blipFill>
        <p:spPr>
          <a:xfrm>
            <a:off x="9139428" y="134585"/>
            <a:ext cx="2393209" cy="1591194"/>
          </a:xfrm>
          <a:prstGeom prst="rect">
            <a:avLst/>
          </a:prstGeom>
        </p:spPr>
      </p:pic>
      <p:sp>
        <p:nvSpPr>
          <p:cNvPr id="5" name="Rectangle 4"/>
          <p:cNvSpPr/>
          <p:nvPr/>
        </p:nvSpPr>
        <p:spPr>
          <a:xfrm>
            <a:off x="1138598" y="218001"/>
            <a:ext cx="2565918" cy="1573649"/>
          </a:xfrm>
          <a:prstGeom prst="rect">
            <a:avLst/>
          </a:prstGeom>
          <a:solidFill>
            <a:schemeClr val="bg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Rectangle 1"/>
          <p:cNvSpPr/>
          <p:nvPr/>
        </p:nvSpPr>
        <p:spPr>
          <a:xfrm>
            <a:off x="4564884" y="-94984"/>
            <a:ext cx="3223959" cy="1004827"/>
          </a:xfrm>
          <a:prstGeom prst="rect">
            <a:avLst/>
          </a:prstGeom>
          <a:effectLst>
            <a:outerShdw blurRad="152400" dist="317500" dir="5400000" sx="90000" sy="-19000" rotWithShape="0">
              <a:prstClr val="black">
                <a:alpha val="0"/>
              </a:prstClr>
            </a:outerShdw>
          </a:effectLst>
        </p:spPr>
        <p:txBody>
          <a:bodyPr wrap="none">
            <a:spAutoFit/>
          </a:bodyPr>
          <a:lstStyle/>
          <a:p>
            <a:pPr lvl="0" defTabSz="914400">
              <a:lnSpc>
                <a:spcPct val="120000"/>
              </a:lnSpc>
              <a:spcBef>
                <a:spcPts val="1000"/>
              </a:spcBef>
              <a:buClr>
                <a:srgbClr val="94B6D2"/>
              </a:buClr>
              <a:buSzPct val="100000"/>
            </a:pPr>
            <a:r>
              <a:rPr lang="en-GB" sz="5400" dirty="0" smtClean="0">
                <a:solidFill>
                  <a:srgbClr val="910B61"/>
                </a:solidFill>
                <a:effectLst>
                  <a:outerShdw blurRad="50800" dist="50800" dir="5400000" algn="ctr" rotWithShape="0">
                    <a:schemeClr val="tx1">
                      <a:lumMod val="95000"/>
                      <a:lumOff val="5000"/>
                    </a:schemeClr>
                  </a:outerShdw>
                </a:effectLst>
                <a:latin typeface="Times New Roman" panose="02020603050405020304"/>
              </a:rPr>
              <a:t>Discussion</a:t>
            </a:r>
            <a:endParaRPr lang="en-GB" sz="2000" dirty="0">
              <a:solidFill>
                <a:prstClr val="black"/>
              </a:solidFill>
              <a:effectLst>
                <a:outerShdw blurRad="50800" dist="50800" dir="5400000" algn="ctr" rotWithShape="0">
                  <a:schemeClr val="tx1">
                    <a:lumMod val="95000"/>
                    <a:lumOff val="5000"/>
                  </a:schemeClr>
                </a:outerShdw>
              </a:effectLst>
            </a:endParaRPr>
          </a:p>
        </p:txBody>
      </p:sp>
      <p:sp>
        <p:nvSpPr>
          <p:cNvPr id="3" name="Left-Right Arrow 2"/>
          <p:cNvSpPr/>
          <p:nvPr/>
        </p:nvSpPr>
        <p:spPr>
          <a:xfrm>
            <a:off x="111965" y="802778"/>
            <a:ext cx="11868539" cy="404096"/>
          </a:xfrm>
          <a:prstGeom prst="leftRight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w="19050">
            <a:solidFill>
              <a:schemeClr val="tx1"/>
            </a:solid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pic>
        <p:nvPicPr>
          <p:cNvPr id="4" name="Picture 3"/>
          <p:cNvPicPr>
            <a:picLocks noChangeAspect="1"/>
          </p:cNvPicPr>
          <p:nvPr/>
        </p:nvPicPr>
        <p:blipFill>
          <a:blip r:embed="rId3"/>
          <a:stretch>
            <a:fillRect/>
          </a:stretch>
        </p:blipFill>
        <p:spPr>
          <a:xfrm>
            <a:off x="1389971" y="289249"/>
            <a:ext cx="2063172" cy="1372947"/>
          </a:xfrm>
          <a:prstGeom prst="rect">
            <a:avLst/>
          </a:prstGeom>
          <a:solidFill>
            <a:schemeClr val="accent6">
              <a:lumMod val="60000"/>
              <a:lumOff val="40000"/>
              <a:alpha val="91000"/>
            </a:schemeClr>
          </a:solidFill>
          <a:ln w="190500" cap="sq">
            <a:solidFill>
              <a:schemeClr val="accent5">
                <a:lumMod val="40000"/>
                <a:lumOff val="60000"/>
              </a:schemeClr>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pic>
        <p:nvPicPr>
          <p:cNvPr id="6" name="Picture 5"/>
          <p:cNvPicPr>
            <a:picLocks noChangeAspect="1"/>
          </p:cNvPicPr>
          <p:nvPr/>
        </p:nvPicPr>
        <p:blipFill>
          <a:blip r:embed="rId4"/>
          <a:stretch>
            <a:fillRect/>
          </a:stretch>
        </p:blipFill>
        <p:spPr>
          <a:xfrm>
            <a:off x="9359140" y="289249"/>
            <a:ext cx="1996215" cy="1328390"/>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
        <p:nvSpPr>
          <p:cNvPr id="12" name="Rectangle 11"/>
          <p:cNvSpPr/>
          <p:nvPr/>
        </p:nvSpPr>
        <p:spPr>
          <a:xfrm>
            <a:off x="134746" y="1977691"/>
            <a:ext cx="11929736" cy="4765938"/>
          </a:xfrm>
          <a:prstGeom prst="rect">
            <a:avLst/>
          </a:prstGeom>
          <a:gradFill flip="none" rotWithShape="1">
            <a:gsLst>
              <a:gs pos="0">
                <a:schemeClr val="accent1">
                  <a:lumMod val="67000"/>
                </a:schemeClr>
              </a:gs>
              <a:gs pos="48000">
                <a:schemeClr val="accent1">
                  <a:lumMod val="97000"/>
                  <a:lumOff val="3000"/>
                </a:schemeClr>
              </a:gs>
              <a:gs pos="100000">
                <a:schemeClr val="accent1">
                  <a:lumMod val="60000"/>
                  <a:lumOff val="40000"/>
                </a:schemeClr>
              </a:gs>
            </a:gsLst>
            <a:lin ang="16200000" scaled="1"/>
            <a:tileRect/>
          </a:gradFill>
          <a:ln w="19050">
            <a:solidFill>
              <a:schemeClr val="tx1"/>
            </a:solidFill>
          </a:ln>
        </p:spPr>
        <p:style>
          <a:lnRef idx="0">
            <a:scrgbClr r="0" g="0" b="0"/>
          </a:lnRef>
          <a:fillRef idx="0">
            <a:scrgbClr r="0" g="0" b="0"/>
          </a:fillRef>
          <a:effectRef idx="0">
            <a:scrgbClr r="0" g="0" b="0"/>
          </a:effectRef>
          <a:fontRef idx="minor">
            <a:schemeClr val="lt1"/>
          </a:fontRef>
        </p:style>
        <p:txBody>
          <a:bodyPr rtlCol="0" anchor="ctr"/>
          <a:lstStyle/>
          <a:p>
            <a:pPr>
              <a:spcAft>
                <a:spcPts val="0"/>
              </a:spcAft>
            </a:pPr>
            <a:endParaRPr lang="en-GB" sz="2400" b="1" kern="0" dirty="0">
              <a:solidFill>
                <a:srgbClr val="000000"/>
              </a:solidFill>
              <a:effectLst/>
              <a:latin typeface="Courier New" panose="02070309020205020404" pitchFamily="49" charset="0"/>
            </a:endParaRPr>
          </a:p>
        </p:txBody>
      </p:sp>
      <p:sp>
        <p:nvSpPr>
          <p:cNvPr id="13" name="Rectangle 12"/>
          <p:cNvSpPr/>
          <p:nvPr/>
        </p:nvSpPr>
        <p:spPr>
          <a:xfrm>
            <a:off x="160006" y="2043562"/>
            <a:ext cx="6016859" cy="4816703"/>
          </a:xfrm>
          <a:prstGeom prst="rect">
            <a:avLst/>
          </a:prstGeom>
        </p:spPr>
        <p:txBody>
          <a:bodyPr wrap="square">
            <a:spAutoFit/>
          </a:bodyPr>
          <a:lstStyle/>
          <a:p>
            <a:pPr lvl="0" algn="ctr"/>
            <a:r>
              <a:rPr lang="en-GB" sz="1500" b="1" u="sng" kern="0" dirty="0" smtClean="0">
                <a:solidFill>
                  <a:srgbClr val="000000"/>
                </a:solidFill>
                <a:latin typeface="Courier New" panose="02070309020205020404" pitchFamily="49" charset="0"/>
                <a:cs typeface="Courier New" panose="02070309020205020404" pitchFamily="49" charset="0"/>
              </a:rPr>
              <a:t>Limitations:</a:t>
            </a:r>
          </a:p>
          <a:p>
            <a:pPr lvl="0"/>
            <a:endParaRPr lang="en-GB" sz="1300" kern="0" dirty="0">
              <a:solidFill>
                <a:srgbClr val="000000"/>
              </a:solidFill>
              <a:latin typeface="Times New Roman" panose="02020603050405020304" pitchFamily="18" charset="0"/>
              <a:cs typeface="Times New Roman" panose="02020603050405020304" pitchFamily="18" charset="0"/>
            </a:endParaRPr>
          </a:p>
          <a:p>
            <a:pPr marL="285750" lvl="0" indent="-285750">
              <a:buClr>
                <a:srgbClr val="910B61"/>
              </a:buClr>
              <a:buFont typeface="Arial" panose="020B0604020202020204" pitchFamily="34" charset="0"/>
              <a:buChar char="•"/>
            </a:pPr>
            <a:r>
              <a:rPr lang="en-GB" sz="1300" dirty="0" smtClean="0">
                <a:latin typeface="Times New Roman" panose="02020603050405020304" pitchFamily="18" charset="0"/>
                <a:ea typeface="Times New Roman" panose="02020603050405020304" pitchFamily="18" charset="0"/>
                <a:cs typeface="Times New Roman" panose="02020603050405020304" pitchFamily="18" charset="0"/>
              </a:rPr>
              <a:t>Firstly</a:t>
            </a:r>
            <a:r>
              <a:rPr lang="en-GB" sz="1300" dirty="0">
                <a:latin typeface="Times New Roman" panose="02020603050405020304" pitchFamily="18" charset="0"/>
                <a:ea typeface="Times New Roman" panose="02020603050405020304" pitchFamily="18" charset="0"/>
                <a:cs typeface="Times New Roman" panose="02020603050405020304" pitchFamily="18" charset="0"/>
              </a:rPr>
              <a:t>, the BD scale that was utilised </a:t>
            </a:r>
            <a:r>
              <a:rPr lang="en-GB" sz="1300" dirty="0" smtClean="0">
                <a:latin typeface="Times New Roman" panose="02020603050405020304" pitchFamily="18" charset="0"/>
                <a:ea typeface="Times New Roman" panose="02020603050405020304" pitchFamily="18" charset="0"/>
                <a:cs typeface="Times New Roman" panose="02020603050405020304" pitchFamily="18" charset="0"/>
              </a:rPr>
              <a:t>was </a:t>
            </a:r>
            <a:r>
              <a:rPr lang="en-GB" sz="1300" dirty="0">
                <a:latin typeface="Times New Roman" panose="02020603050405020304" pitchFamily="18" charset="0"/>
                <a:ea typeface="Times New Roman" panose="02020603050405020304" pitchFamily="18" charset="0"/>
                <a:cs typeface="Times New Roman" panose="02020603050405020304" pitchFamily="18" charset="0"/>
              </a:rPr>
              <a:t>initially created to test children for ADHD symptoms and </a:t>
            </a:r>
            <a:r>
              <a:rPr lang="en-GB" sz="1300" dirty="0" smtClean="0">
                <a:latin typeface="Times New Roman" panose="02020603050405020304" pitchFamily="18" charset="0"/>
                <a:ea typeface="Times New Roman" panose="02020603050405020304" pitchFamily="18" charset="0"/>
                <a:cs typeface="Times New Roman" panose="02020603050405020304" pitchFamily="18" charset="0"/>
              </a:rPr>
              <a:t>diagnosis, therefore may not have been for generalised behaviour problems. </a:t>
            </a:r>
          </a:p>
          <a:p>
            <a:pPr lvl="0">
              <a:buClr>
                <a:srgbClr val="910B61"/>
              </a:buClr>
            </a:pPr>
            <a:endParaRPr lang="en-GB" sz="1300" dirty="0" smtClean="0">
              <a:latin typeface="Times New Roman" panose="02020603050405020304" pitchFamily="18" charset="0"/>
              <a:ea typeface="Times New Roman" panose="02020603050405020304" pitchFamily="18" charset="0"/>
            </a:endParaRPr>
          </a:p>
          <a:p>
            <a:pPr marL="285750" lvl="0" indent="-285750">
              <a:buClr>
                <a:srgbClr val="910B61"/>
              </a:buClr>
              <a:buFont typeface="Arial" panose="020B0604020202020204" pitchFamily="34" charset="0"/>
              <a:buChar char="•"/>
            </a:pPr>
            <a:r>
              <a:rPr lang="en-GB" sz="1300" dirty="0" smtClean="0">
                <a:latin typeface="Times New Roman" panose="02020603050405020304" pitchFamily="18" charset="0"/>
                <a:ea typeface="Times New Roman" panose="02020603050405020304" pitchFamily="18" charset="0"/>
              </a:rPr>
              <a:t>Wolraich </a:t>
            </a:r>
            <a:r>
              <a:rPr lang="en-GB" sz="1300" dirty="0">
                <a:latin typeface="Times New Roman" panose="02020603050405020304" pitchFamily="18" charset="0"/>
                <a:ea typeface="Times New Roman" panose="02020603050405020304" pitchFamily="18" charset="0"/>
              </a:rPr>
              <a:t>et al, 2003 stressed that Conner’s parent rating scale (1989) was too </a:t>
            </a:r>
            <a:r>
              <a:rPr lang="en-GB" sz="1300" dirty="0" smtClean="0">
                <a:latin typeface="Times New Roman" panose="02020603050405020304" pitchFamily="18" charset="0"/>
                <a:ea typeface="Times New Roman" panose="02020603050405020304" pitchFamily="18" charset="0"/>
              </a:rPr>
              <a:t>broad-based.</a:t>
            </a:r>
          </a:p>
          <a:p>
            <a:pPr marL="285750" lvl="0" indent="-285750">
              <a:buClr>
                <a:srgbClr val="910B61"/>
              </a:buClr>
              <a:buFont typeface="Arial" panose="020B0604020202020204" pitchFamily="34" charset="0"/>
              <a:buChar char="•"/>
            </a:pPr>
            <a:endParaRPr lang="en-GB" sz="1300" dirty="0" smtClean="0">
              <a:latin typeface="Times New Roman" panose="02020603050405020304" pitchFamily="18" charset="0"/>
              <a:ea typeface="Times New Roman" panose="02020603050405020304" pitchFamily="18" charset="0"/>
            </a:endParaRPr>
          </a:p>
          <a:p>
            <a:pPr marL="285750" lvl="0" indent="-285750">
              <a:buClr>
                <a:srgbClr val="910B61"/>
              </a:buClr>
              <a:buFont typeface="Arial" panose="020B0604020202020204" pitchFamily="34" charset="0"/>
              <a:buChar char="•"/>
            </a:pPr>
            <a:r>
              <a:rPr lang="en-GB" sz="1300" dirty="0">
                <a:latin typeface="Times New Roman" panose="02020603050405020304" pitchFamily="18" charset="0"/>
                <a:ea typeface="Times New Roman" panose="02020603050405020304" pitchFamily="18" charset="0"/>
              </a:rPr>
              <a:t>In addition, the Conner’s teacher rating scale has been considered an effective measure for both ADHD and general BD for primary school-aged children (Wolraich, 2003</a:t>
            </a:r>
            <a:r>
              <a:rPr lang="en-GB" sz="1300" dirty="0" smtClean="0">
                <a:latin typeface="Times New Roman" panose="02020603050405020304" pitchFamily="18" charset="0"/>
                <a:ea typeface="Times New Roman" panose="02020603050405020304" pitchFamily="18" charset="0"/>
              </a:rPr>
              <a:t>). And the current study didn’t employ it.</a:t>
            </a:r>
          </a:p>
          <a:p>
            <a:pPr marL="285750" lvl="0" indent="-285750">
              <a:buClr>
                <a:srgbClr val="910B61"/>
              </a:buClr>
              <a:buFont typeface="Arial" panose="020B0604020202020204" pitchFamily="34" charset="0"/>
              <a:buChar char="•"/>
            </a:pPr>
            <a:endParaRPr lang="en-GB" sz="1300" kern="0" dirty="0" smtClean="0">
              <a:solidFill>
                <a:srgbClr val="000000"/>
              </a:solidFill>
              <a:latin typeface="Times New Roman" panose="02020603050405020304" pitchFamily="18" charset="0"/>
              <a:cs typeface="Times New Roman" panose="02020603050405020304" pitchFamily="18" charset="0"/>
            </a:endParaRPr>
          </a:p>
          <a:p>
            <a:pPr marL="285750" lvl="0" indent="-285750">
              <a:buClr>
                <a:srgbClr val="910B61"/>
              </a:buClr>
              <a:buFont typeface="Arial" panose="020B0604020202020204" pitchFamily="34" charset="0"/>
              <a:buChar char="•"/>
            </a:pPr>
            <a:r>
              <a:rPr lang="en-GB" sz="1300" dirty="0">
                <a:latin typeface="Times New Roman" panose="02020603050405020304" pitchFamily="18" charset="0"/>
                <a:ea typeface="Times New Roman" panose="02020603050405020304" pitchFamily="18" charset="0"/>
              </a:rPr>
              <a:t>Furthermore, it was not evident </a:t>
            </a:r>
            <a:r>
              <a:rPr lang="en-GB" sz="1300" dirty="0" smtClean="0">
                <a:latin typeface="Times New Roman" panose="02020603050405020304" pitchFamily="18" charset="0"/>
                <a:ea typeface="Times New Roman" panose="02020603050405020304" pitchFamily="18" charset="0"/>
              </a:rPr>
              <a:t>who </a:t>
            </a:r>
            <a:r>
              <a:rPr lang="en-GB" sz="1300" dirty="0">
                <a:latin typeface="Times New Roman" panose="02020603050405020304" pitchFamily="18" charset="0"/>
                <a:ea typeface="Times New Roman" panose="02020603050405020304" pitchFamily="18" charset="0"/>
              </a:rPr>
              <a:t>answered the questionnaire, mother or </a:t>
            </a:r>
            <a:r>
              <a:rPr lang="en-GB" sz="1300" dirty="0" smtClean="0">
                <a:latin typeface="Times New Roman" panose="02020603050405020304" pitchFamily="18" charset="0"/>
                <a:ea typeface="Times New Roman" panose="02020603050405020304" pitchFamily="18" charset="0"/>
              </a:rPr>
              <a:t>father; </a:t>
            </a:r>
            <a:r>
              <a:rPr lang="en-GB" sz="1300" dirty="0">
                <a:latin typeface="Times New Roman" panose="02020603050405020304" pitchFamily="18" charset="0"/>
                <a:ea typeface="Times New Roman" panose="02020603050405020304" pitchFamily="18" charset="0"/>
              </a:rPr>
              <a:t>research suggests </a:t>
            </a:r>
            <a:r>
              <a:rPr lang="en-GB" sz="1300" dirty="0" smtClean="0">
                <a:latin typeface="Times New Roman" panose="02020603050405020304" pitchFamily="18" charset="0"/>
                <a:ea typeface="Times New Roman" panose="02020603050405020304" pitchFamily="18" charset="0"/>
              </a:rPr>
              <a:t>mothers are bias (</a:t>
            </a:r>
            <a:r>
              <a:rPr lang="en-GB" sz="1300" dirty="0">
                <a:latin typeface="Times New Roman" panose="02020603050405020304" pitchFamily="18" charset="0"/>
                <a:ea typeface="Times New Roman" panose="02020603050405020304" pitchFamily="18" charset="0"/>
              </a:rPr>
              <a:t>Kelly et al, 2001</a:t>
            </a:r>
            <a:r>
              <a:rPr lang="en-GB" sz="1300" dirty="0" smtClean="0">
                <a:latin typeface="Times New Roman" panose="02020603050405020304" pitchFamily="18" charset="0"/>
                <a:ea typeface="Times New Roman" panose="02020603050405020304" pitchFamily="18" charset="0"/>
              </a:rPr>
              <a:t>).</a:t>
            </a:r>
          </a:p>
          <a:p>
            <a:pPr marL="285750" lvl="0" indent="-285750">
              <a:buClr>
                <a:srgbClr val="910B61"/>
              </a:buClr>
              <a:buFont typeface="Arial" panose="020B0604020202020204" pitchFamily="34" charset="0"/>
              <a:buChar char="•"/>
            </a:pPr>
            <a:endParaRPr lang="en-GB" sz="1300" dirty="0" smtClean="0">
              <a:latin typeface="Times New Roman" panose="02020603050405020304" pitchFamily="18" charset="0"/>
              <a:ea typeface="Times New Roman" panose="02020603050405020304" pitchFamily="18" charset="0"/>
            </a:endParaRPr>
          </a:p>
          <a:p>
            <a:pPr marL="285750" lvl="0" indent="-285750">
              <a:buClr>
                <a:srgbClr val="910B61"/>
              </a:buClr>
              <a:buFont typeface="Arial" panose="020B0604020202020204" pitchFamily="34" charset="0"/>
              <a:buChar char="•"/>
            </a:pPr>
            <a:r>
              <a:rPr lang="en-GB" sz="1300" dirty="0">
                <a:latin typeface="Times New Roman" panose="02020603050405020304" pitchFamily="18" charset="0"/>
                <a:ea typeface="Times New Roman" panose="02020603050405020304" pitchFamily="18" charset="0"/>
              </a:rPr>
              <a:t>A potential weakness of the study is the need for longitudinal measures, this would have been fruitful to represent a progression in BD over </a:t>
            </a:r>
            <a:r>
              <a:rPr lang="en-GB" sz="1300" dirty="0" smtClean="0">
                <a:latin typeface="Times New Roman" panose="02020603050405020304" pitchFamily="18" charset="0"/>
                <a:ea typeface="Times New Roman" panose="02020603050405020304" pitchFamily="18" charset="0"/>
              </a:rPr>
              <a:t>time.</a:t>
            </a:r>
          </a:p>
          <a:p>
            <a:pPr marL="285750" lvl="0" indent="-285750">
              <a:buClr>
                <a:srgbClr val="910B61"/>
              </a:buClr>
              <a:buFont typeface="Arial" panose="020B0604020202020204" pitchFamily="34" charset="0"/>
              <a:buChar char="•"/>
            </a:pPr>
            <a:endParaRPr lang="en-GB" sz="1300" kern="0" dirty="0">
              <a:solidFill>
                <a:srgbClr val="000000"/>
              </a:solidFill>
              <a:latin typeface="Times New Roman" panose="02020603050405020304" pitchFamily="18" charset="0"/>
              <a:cs typeface="Times New Roman" panose="02020603050405020304" pitchFamily="18" charset="0"/>
            </a:endParaRPr>
          </a:p>
          <a:p>
            <a:pPr marL="285750" lvl="0" indent="-285750">
              <a:buClr>
                <a:srgbClr val="910B61"/>
              </a:buClr>
              <a:buFont typeface="Arial" panose="020B0604020202020204" pitchFamily="34" charset="0"/>
              <a:buChar char="•"/>
            </a:pPr>
            <a:r>
              <a:rPr lang="en-GB" sz="1300" kern="0" dirty="0" smtClean="0">
                <a:solidFill>
                  <a:srgbClr val="000000"/>
                </a:solidFill>
                <a:latin typeface="Times New Roman" panose="02020603050405020304" pitchFamily="18" charset="0"/>
                <a:cs typeface="Times New Roman" panose="02020603050405020304" pitchFamily="18" charset="0"/>
              </a:rPr>
              <a:t>However, time was of the essence in the current investigation.</a:t>
            </a:r>
          </a:p>
          <a:p>
            <a:pPr marL="285750" lvl="0" indent="-285750">
              <a:buClr>
                <a:srgbClr val="910B61"/>
              </a:buClr>
              <a:buFont typeface="Arial" panose="020B0604020202020204" pitchFamily="34" charset="0"/>
              <a:buChar char="•"/>
            </a:pPr>
            <a:endParaRPr lang="en-GB" sz="1300" kern="0" dirty="0" smtClean="0">
              <a:solidFill>
                <a:srgbClr val="000000"/>
              </a:solidFill>
              <a:latin typeface="Times New Roman" panose="02020603050405020304" pitchFamily="18" charset="0"/>
              <a:cs typeface="Times New Roman" panose="02020603050405020304" pitchFamily="18" charset="0"/>
            </a:endParaRPr>
          </a:p>
          <a:p>
            <a:pPr marL="285750" lvl="0" indent="-285750">
              <a:buClr>
                <a:srgbClr val="910B61"/>
              </a:buClr>
              <a:buFont typeface="Arial" panose="020B0604020202020204" pitchFamily="34" charset="0"/>
              <a:buChar char="•"/>
            </a:pPr>
            <a:r>
              <a:rPr lang="en-GB" sz="1300" kern="0" dirty="0" smtClean="0">
                <a:solidFill>
                  <a:srgbClr val="000000"/>
                </a:solidFill>
                <a:latin typeface="Times New Roman" panose="02020603050405020304" pitchFamily="18" charset="0"/>
                <a:cs typeface="Times New Roman" panose="02020603050405020304" pitchFamily="18" charset="0"/>
              </a:rPr>
              <a:t>Interviews would have provided more in-depth knowledge.</a:t>
            </a:r>
          </a:p>
          <a:p>
            <a:pPr marL="285750" lvl="0" indent="-285750">
              <a:buFont typeface="Arial" panose="020B0604020202020204" pitchFamily="34" charset="0"/>
              <a:buChar char="•"/>
            </a:pPr>
            <a:endParaRPr lang="en-GB" sz="1300" kern="0" dirty="0">
              <a:solidFill>
                <a:srgbClr val="000000"/>
              </a:solidFill>
              <a:latin typeface="Times New Roman" panose="02020603050405020304" pitchFamily="18" charset="0"/>
              <a:cs typeface="Times New Roman" panose="02020603050405020304" pitchFamily="18" charset="0"/>
            </a:endParaRPr>
          </a:p>
        </p:txBody>
      </p:sp>
      <p:sp>
        <p:nvSpPr>
          <p:cNvPr id="11" name="Striped Right Arrow 10"/>
          <p:cNvSpPr/>
          <p:nvPr/>
        </p:nvSpPr>
        <p:spPr>
          <a:xfrm>
            <a:off x="5633686" y="1451068"/>
            <a:ext cx="973363" cy="1184988"/>
          </a:xfrm>
          <a:prstGeom prst="stripedRightArrow">
            <a:avLst/>
          </a:prstGeom>
          <a:solidFill>
            <a:srgbClr val="910B6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p:cNvSpPr/>
          <p:nvPr/>
        </p:nvSpPr>
        <p:spPr>
          <a:xfrm>
            <a:off x="6208249" y="1976322"/>
            <a:ext cx="5862357" cy="5124480"/>
          </a:xfrm>
          <a:prstGeom prst="rect">
            <a:avLst/>
          </a:prstGeom>
        </p:spPr>
        <p:txBody>
          <a:bodyPr wrap="square">
            <a:spAutoFit/>
          </a:bodyPr>
          <a:lstStyle/>
          <a:p>
            <a:pPr algn="ctr">
              <a:spcAft>
                <a:spcPts val="0"/>
              </a:spcAft>
            </a:pPr>
            <a:r>
              <a:rPr lang="en-GB" sz="1400" b="1" u="sng" kern="0" dirty="0" smtClean="0">
                <a:solidFill>
                  <a:srgbClr val="000000"/>
                </a:solidFill>
                <a:latin typeface="Courier New" panose="02070309020205020404" pitchFamily="49" charset="0"/>
              </a:rPr>
              <a:t>Implications:</a:t>
            </a:r>
          </a:p>
          <a:p>
            <a:pPr marL="285750" indent="-285750">
              <a:spcAft>
                <a:spcPts val="0"/>
              </a:spcAft>
              <a:buClr>
                <a:srgbClr val="910B61"/>
              </a:buClr>
              <a:buFont typeface="Wingdings" panose="05000000000000000000" pitchFamily="2" charset="2"/>
              <a:buChar char="v"/>
            </a:pPr>
            <a:endParaRPr lang="en-GB" sz="1300" kern="0" dirty="0" smtClean="0">
              <a:solidFill>
                <a:srgbClr val="000000"/>
              </a:solidFill>
              <a:latin typeface="Courier New" panose="02070309020205020404" pitchFamily="49" charset="0"/>
            </a:endParaRPr>
          </a:p>
          <a:p>
            <a:pPr marL="285750" indent="-285750">
              <a:spcAft>
                <a:spcPts val="0"/>
              </a:spcAft>
              <a:buClr>
                <a:srgbClr val="910B61"/>
              </a:buClr>
              <a:buFont typeface="Wingdings" panose="05000000000000000000" pitchFamily="2" charset="2"/>
              <a:buChar char="v"/>
            </a:pPr>
            <a:r>
              <a:rPr lang="en-GB" sz="1300" dirty="0">
                <a:latin typeface="Times New Roman" panose="02020603050405020304" pitchFamily="18" charset="0"/>
                <a:ea typeface="Times New Roman" panose="02020603050405020304" pitchFamily="18" charset="0"/>
              </a:rPr>
              <a:t>Firstly, unique of its kind the study is the only one </a:t>
            </a:r>
            <a:r>
              <a:rPr lang="en-GB" sz="1300" dirty="0" smtClean="0">
                <a:latin typeface="Times New Roman" panose="02020603050405020304" pitchFamily="18" charset="0"/>
                <a:ea typeface="Times New Roman" panose="02020603050405020304" pitchFamily="18" charset="0"/>
              </a:rPr>
              <a:t>that </a:t>
            </a:r>
            <a:r>
              <a:rPr lang="en-GB" sz="1300" dirty="0">
                <a:latin typeface="Times New Roman" panose="02020603050405020304" pitchFamily="18" charset="0"/>
                <a:ea typeface="Times New Roman" panose="02020603050405020304" pitchFamily="18" charset="0"/>
              </a:rPr>
              <a:t>considered PBs and BD including demographics of gestation, gender, PMS and SS. </a:t>
            </a:r>
            <a:endParaRPr lang="en-GB" sz="1300" dirty="0" smtClean="0">
              <a:latin typeface="Times New Roman" panose="02020603050405020304" pitchFamily="18" charset="0"/>
              <a:ea typeface="Times New Roman" panose="02020603050405020304" pitchFamily="18" charset="0"/>
            </a:endParaRPr>
          </a:p>
          <a:p>
            <a:pPr marL="285750" indent="-285750">
              <a:spcAft>
                <a:spcPts val="0"/>
              </a:spcAft>
              <a:buClr>
                <a:srgbClr val="910B61"/>
              </a:buClr>
              <a:buFont typeface="Wingdings" panose="05000000000000000000" pitchFamily="2" charset="2"/>
              <a:buChar char="v"/>
            </a:pPr>
            <a:endParaRPr lang="en-GB" sz="1300" kern="0" dirty="0">
              <a:solidFill>
                <a:srgbClr val="000000"/>
              </a:solidFill>
              <a:latin typeface="Times New Roman" panose="02020603050405020304" pitchFamily="18" charset="0"/>
            </a:endParaRPr>
          </a:p>
          <a:p>
            <a:pPr marL="285750" indent="-285750">
              <a:spcAft>
                <a:spcPts val="0"/>
              </a:spcAft>
              <a:buClr>
                <a:srgbClr val="910B61"/>
              </a:buClr>
              <a:buFont typeface="Wingdings" panose="05000000000000000000" pitchFamily="2" charset="2"/>
              <a:buChar char="v"/>
            </a:pPr>
            <a:r>
              <a:rPr lang="en-GB" sz="1300" dirty="0">
                <a:latin typeface="Times New Roman" panose="02020603050405020304" pitchFamily="18" charset="0"/>
                <a:ea typeface="Times New Roman" panose="02020603050405020304" pitchFamily="18" charset="0"/>
              </a:rPr>
              <a:t>Thus adding to previous research the challenging effects of being born preterm. </a:t>
            </a:r>
            <a:endParaRPr lang="en-GB" sz="1300" dirty="0" smtClean="0">
              <a:latin typeface="Times New Roman" panose="02020603050405020304" pitchFamily="18" charset="0"/>
              <a:ea typeface="Times New Roman" panose="02020603050405020304" pitchFamily="18" charset="0"/>
            </a:endParaRPr>
          </a:p>
          <a:p>
            <a:pPr marL="285750" indent="-285750">
              <a:spcAft>
                <a:spcPts val="0"/>
              </a:spcAft>
              <a:buClr>
                <a:srgbClr val="910B61"/>
              </a:buClr>
              <a:buFont typeface="Wingdings" panose="05000000000000000000" pitchFamily="2" charset="2"/>
              <a:buChar char="v"/>
            </a:pPr>
            <a:endParaRPr lang="en-GB" sz="1300" dirty="0">
              <a:latin typeface="Times New Roman" panose="02020603050405020304" pitchFamily="18" charset="0"/>
              <a:ea typeface="Times New Roman" panose="02020603050405020304" pitchFamily="18" charset="0"/>
            </a:endParaRPr>
          </a:p>
          <a:p>
            <a:pPr marL="285750" indent="-285750">
              <a:spcAft>
                <a:spcPts val="0"/>
              </a:spcAft>
              <a:buClr>
                <a:srgbClr val="910B61"/>
              </a:buClr>
              <a:buFont typeface="Wingdings" panose="05000000000000000000" pitchFamily="2" charset="2"/>
              <a:buChar char="v"/>
            </a:pPr>
            <a:r>
              <a:rPr lang="en-GB" sz="1300" dirty="0">
                <a:latin typeface="Times New Roman" panose="02020603050405020304" pitchFamily="18" charset="0"/>
                <a:ea typeface="Times New Roman" panose="02020603050405020304" pitchFamily="18" charset="0"/>
              </a:rPr>
              <a:t>Therefore, assessments and interventions need to be in place to help the individuals thrive and deal with these difficulties through complex times of emotional, physical and social development (</a:t>
            </a:r>
            <a:r>
              <a:rPr lang="en-GB" sz="1300" dirty="0" err="1">
                <a:latin typeface="Times New Roman" panose="02020603050405020304" pitchFamily="18" charset="0"/>
                <a:ea typeface="Times New Roman" panose="02020603050405020304" pitchFamily="18" charset="0"/>
              </a:rPr>
              <a:t>Blencowe</a:t>
            </a:r>
            <a:r>
              <a:rPr lang="en-GB" sz="1300" dirty="0">
                <a:latin typeface="Times New Roman" panose="02020603050405020304" pitchFamily="18" charset="0"/>
                <a:ea typeface="Times New Roman" panose="02020603050405020304" pitchFamily="18" charset="0"/>
              </a:rPr>
              <a:t>, 2013</a:t>
            </a:r>
            <a:r>
              <a:rPr lang="en-GB" sz="1300" dirty="0" smtClean="0">
                <a:latin typeface="Times New Roman" panose="02020603050405020304" pitchFamily="18" charset="0"/>
                <a:ea typeface="Times New Roman" panose="02020603050405020304" pitchFamily="18" charset="0"/>
              </a:rPr>
              <a:t>).</a:t>
            </a:r>
          </a:p>
          <a:p>
            <a:pPr marL="285750" indent="-285750">
              <a:spcAft>
                <a:spcPts val="0"/>
              </a:spcAft>
              <a:buClr>
                <a:srgbClr val="910B61"/>
              </a:buClr>
              <a:buFont typeface="Wingdings" panose="05000000000000000000" pitchFamily="2" charset="2"/>
              <a:buChar char="v"/>
            </a:pPr>
            <a:endParaRPr lang="en-GB" sz="1300" dirty="0">
              <a:latin typeface="Times New Roman" panose="02020603050405020304" pitchFamily="18" charset="0"/>
              <a:ea typeface="Times New Roman" panose="02020603050405020304" pitchFamily="18" charset="0"/>
            </a:endParaRPr>
          </a:p>
          <a:p>
            <a:pPr marL="285750" indent="-285750">
              <a:spcAft>
                <a:spcPts val="0"/>
              </a:spcAft>
              <a:buClr>
                <a:srgbClr val="910B61"/>
              </a:buClr>
              <a:buFont typeface="Wingdings" panose="05000000000000000000" pitchFamily="2" charset="2"/>
              <a:buChar char="v"/>
            </a:pPr>
            <a:r>
              <a:rPr lang="en-GB" sz="1300" dirty="0">
                <a:latin typeface="Times New Roman" panose="02020603050405020304" pitchFamily="18" charset="0"/>
                <a:ea typeface="Times New Roman" panose="02020603050405020304" pitchFamily="18" charset="0"/>
              </a:rPr>
              <a:t>For that reason, child </a:t>
            </a:r>
            <a:r>
              <a:rPr lang="en-GB" sz="1300" dirty="0" smtClean="0">
                <a:latin typeface="Times New Roman" panose="02020603050405020304" pitchFamily="18" charset="0"/>
                <a:ea typeface="Times New Roman" panose="02020603050405020304" pitchFamily="18" charset="0"/>
              </a:rPr>
              <a:t>paediatricians </a:t>
            </a:r>
            <a:r>
              <a:rPr lang="en-GB" sz="1300" dirty="0">
                <a:latin typeface="Times New Roman" panose="02020603050405020304" pitchFamily="18" charset="0"/>
                <a:ea typeface="Times New Roman" panose="02020603050405020304" pitchFamily="18" charset="0"/>
              </a:rPr>
              <a:t>should </a:t>
            </a:r>
            <a:r>
              <a:rPr lang="en-GB" sz="1300" dirty="0" smtClean="0">
                <a:latin typeface="Times New Roman" panose="02020603050405020304" pitchFamily="18" charset="0"/>
                <a:ea typeface="Times New Roman" panose="02020603050405020304" pitchFamily="18" charset="0"/>
              </a:rPr>
              <a:t>enrol </a:t>
            </a:r>
            <a:r>
              <a:rPr lang="en-GB" sz="1300" dirty="0">
                <a:latin typeface="Times New Roman" panose="02020603050405020304" pitchFamily="18" charset="0"/>
                <a:ea typeface="Times New Roman" panose="02020603050405020304" pitchFamily="18" charset="0"/>
              </a:rPr>
              <a:t>children onto a register that informs health professionals of the PB </a:t>
            </a:r>
            <a:r>
              <a:rPr lang="en-GB" sz="1300" dirty="0" smtClean="0">
                <a:latin typeface="Times New Roman" panose="02020603050405020304" pitchFamily="18" charset="0"/>
                <a:ea typeface="Times New Roman" panose="02020603050405020304" pitchFamily="18" charset="0"/>
              </a:rPr>
              <a:t>status.</a:t>
            </a:r>
          </a:p>
          <a:p>
            <a:pPr marL="285750" indent="-285750">
              <a:spcAft>
                <a:spcPts val="0"/>
              </a:spcAft>
              <a:buClr>
                <a:srgbClr val="910B61"/>
              </a:buClr>
              <a:buFont typeface="Wingdings" panose="05000000000000000000" pitchFamily="2" charset="2"/>
              <a:buChar char="v"/>
            </a:pPr>
            <a:endParaRPr lang="en-GB" sz="1300" dirty="0">
              <a:latin typeface="Times New Roman" panose="02020603050405020304" pitchFamily="18" charset="0"/>
              <a:ea typeface="Times New Roman" panose="02020603050405020304" pitchFamily="18" charset="0"/>
            </a:endParaRPr>
          </a:p>
          <a:p>
            <a:pPr marL="285750" indent="-285750">
              <a:spcAft>
                <a:spcPts val="0"/>
              </a:spcAft>
              <a:buClr>
                <a:srgbClr val="910B61"/>
              </a:buClr>
              <a:buFont typeface="Wingdings" panose="05000000000000000000" pitchFamily="2" charset="2"/>
              <a:buChar char="v"/>
            </a:pPr>
            <a:r>
              <a:rPr lang="en-GB" sz="1300" dirty="0" smtClean="0">
                <a:latin typeface="Times New Roman" panose="02020603050405020304" pitchFamily="18" charset="0"/>
                <a:ea typeface="Times New Roman" panose="02020603050405020304" pitchFamily="18" charset="0"/>
              </a:rPr>
              <a:t>Screening </a:t>
            </a:r>
            <a:r>
              <a:rPr lang="en-GB" sz="1300" dirty="0">
                <a:latin typeface="Times New Roman" panose="02020603050405020304" pitchFamily="18" charset="0"/>
                <a:ea typeface="Times New Roman" panose="02020603050405020304" pitchFamily="18" charset="0"/>
              </a:rPr>
              <a:t>should be implemented, with routine follow up appointments, in aid of catching BD before they manifest or spiral to an adverse </a:t>
            </a:r>
            <a:r>
              <a:rPr lang="en-GB" sz="1300" dirty="0" smtClean="0">
                <a:latin typeface="Times New Roman" panose="02020603050405020304" pitchFamily="18" charset="0"/>
                <a:ea typeface="Times New Roman" panose="02020603050405020304" pitchFamily="18" charset="0"/>
              </a:rPr>
              <a:t>level (Clark </a:t>
            </a:r>
            <a:r>
              <a:rPr lang="en-GB" sz="1300" dirty="0">
                <a:latin typeface="Times New Roman" panose="02020603050405020304" pitchFamily="18" charset="0"/>
                <a:ea typeface="Times New Roman" panose="02020603050405020304" pitchFamily="18" charset="0"/>
              </a:rPr>
              <a:t>et al 2008). </a:t>
            </a:r>
            <a:endParaRPr lang="en-GB" sz="1300" dirty="0" smtClean="0">
              <a:latin typeface="Times New Roman" panose="02020603050405020304" pitchFamily="18" charset="0"/>
              <a:ea typeface="Times New Roman" panose="02020603050405020304" pitchFamily="18" charset="0"/>
            </a:endParaRPr>
          </a:p>
          <a:p>
            <a:pPr marL="285750" indent="-285750">
              <a:spcAft>
                <a:spcPts val="0"/>
              </a:spcAft>
              <a:buClr>
                <a:srgbClr val="910B61"/>
              </a:buClr>
              <a:buFont typeface="Wingdings" panose="05000000000000000000" pitchFamily="2" charset="2"/>
              <a:buChar char="v"/>
            </a:pPr>
            <a:endParaRPr lang="en-GB" sz="1300" dirty="0">
              <a:latin typeface="Times New Roman" panose="02020603050405020304" pitchFamily="18" charset="0"/>
              <a:ea typeface="Times New Roman" panose="02020603050405020304" pitchFamily="18" charset="0"/>
            </a:endParaRPr>
          </a:p>
          <a:p>
            <a:pPr marL="285750" indent="-285750">
              <a:spcAft>
                <a:spcPts val="0"/>
              </a:spcAft>
              <a:buClr>
                <a:srgbClr val="910B61"/>
              </a:buClr>
              <a:buFont typeface="Wingdings" panose="05000000000000000000" pitchFamily="2" charset="2"/>
              <a:buChar char="v"/>
            </a:pPr>
            <a:r>
              <a:rPr lang="en-GB" sz="1300" dirty="0">
                <a:latin typeface="Times New Roman" panose="02020603050405020304" pitchFamily="18" charset="0"/>
                <a:ea typeface="Times New Roman" panose="02020603050405020304" pitchFamily="18" charset="0"/>
              </a:rPr>
              <a:t>PB significantly impacts education services and is considered one of the highest public health pressures due to adverse school </a:t>
            </a:r>
            <a:r>
              <a:rPr lang="en-GB" sz="1300" dirty="0" smtClean="0">
                <a:latin typeface="Times New Roman" panose="02020603050405020304" pitchFamily="18" charset="0"/>
                <a:ea typeface="Times New Roman" panose="02020603050405020304" pitchFamily="18" charset="0"/>
              </a:rPr>
              <a:t>outcomes.</a:t>
            </a:r>
          </a:p>
          <a:p>
            <a:pPr marL="285750" indent="-285750">
              <a:spcAft>
                <a:spcPts val="0"/>
              </a:spcAft>
              <a:buClr>
                <a:srgbClr val="910B61"/>
              </a:buClr>
              <a:buFont typeface="Wingdings" panose="05000000000000000000" pitchFamily="2" charset="2"/>
              <a:buChar char="v"/>
            </a:pPr>
            <a:endParaRPr lang="en-GB" sz="1300" dirty="0">
              <a:latin typeface="Times New Roman" panose="02020603050405020304" pitchFamily="18" charset="0"/>
              <a:ea typeface="Times New Roman" panose="02020603050405020304" pitchFamily="18" charset="0"/>
            </a:endParaRPr>
          </a:p>
          <a:p>
            <a:pPr marL="285750" indent="-285750">
              <a:spcAft>
                <a:spcPts val="0"/>
              </a:spcAft>
              <a:buClr>
                <a:srgbClr val="910B61"/>
              </a:buClr>
              <a:buFont typeface="Wingdings" panose="05000000000000000000" pitchFamily="2" charset="2"/>
              <a:buChar char="v"/>
            </a:pPr>
            <a:r>
              <a:rPr lang="en-GB" sz="1300" dirty="0" smtClean="0">
                <a:latin typeface="Times New Roman" panose="02020603050405020304" pitchFamily="18" charset="0"/>
                <a:ea typeface="Times New Roman" panose="02020603050405020304" pitchFamily="18" charset="0"/>
              </a:rPr>
              <a:t>Due </a:t>
            </a:r>
            <a:r>
              <a:rPr lang="en-GB" sz="1300" dirty="0">
                <a:latin typeface="Times New Roman" panose="02020603050405020304" pitchFamily="18" charset="0"/>
                <a:ea typeface="Times New Roman" panose="02020603050405020304" pitchFamily="18" charset="0"/>
              </a:rPr>
              <a:t>to relationship found between preterm males and BD, it would be useful for schools to acknowledge the disparity between full-term and preterm as well as males and females behaviour </a:t>
            </a:r>
            <a:r>
              <a:rPr lang="en-GB" sz="1300" dirty="0" smtClean="0">
                <a:latin typeface="Times New Roman" panose="02020603050405020304" pitchFamily="18" charset="0"/>
                <a:ea typeface="Times New Roman" panose="02020603050405020304" pitchFamily="18" charset="0"/>
              </a:rPr>
              <a:t>challenges.</a:t>
            </a:r>
          </a:p>
          <a:p>
            <a:pPr marL="285750" indent="-285750">
              <a:spcAft>
                <a:spcPts val="0"/>
              </a:spcAft>
              <a:buFont typeface="Wingdings" panose="05000000000000000000" pitchFamily="2" charset="2"/>
              <a:buChar char="v"/>
            </a:pPr>
            <a:endParaRPr lang="en-GB" sz="1300" kern="0" dirty="0" smtClean="0">
              <a:solidFill>
                <a:srgbClr val="000000"/>
              </a:solidFill>
              <a:latin typeface="Courier New" panose="02070309020205020404" pitchFamily="49" charset="0"/>
            </a:endParaRPr>
          </a:p>
          <a:p>
            <a:pPr>
              <a:spcAft>
                <a:spcPts val="0"/>
              </a:spcAft>
            </a:pPr>
            <a:r>
              <a:rPr lang="en-GB" sz="1400" kern="0" dirty="0" smtClean="0">
                <a:solidFill>
                  <a:srgbClr val="000000"/>
                </a:solidFill>
                <a:latin typeface="Courier New" panose="02070309020205020404" pitchFamily="49" charset="0"/>
              </a:rPr>
              <a:t> </a:t>
            </a:r>
            <a:endParaRPr lang="en-GB" sz="1400" b="1" kern="0" dirty="0">
              <a:solidFill>
                <a:srgbClr val="000000"/>
              </a:solidFill>
              <a:effectLst/>
              <a:latin typeface="Courier New" panose="02070309020205020404" pitchFamily="49" charset="0"/>
            </a:endParaRPr>
          </a:p>
        </p:txBody>
      </p:sp>
    </p:spTree>
    <p:extLst>
      <p:ext uri="{BB962C8B-B14F-4D97-AF65-F5344CB8AC3E}">
        <p14:creationId xmlns:p14="http://schemas.microsoft.com/office/powerpoint/2010/main" val="258290255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Pentagon 15"/>
          <p:cNvSpPr/>
          <p:nvPr/>
        </p:nvSpPr>
        <p:spPr>
          <a:xfrm>
            <a:off x="8311454" y="357447"/>
            <a:ext cx="3061539" cy="1032542"/>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p:cNvSpPr/>
          <p:nvPr/>
        </p:nvSpPr>
        <p:spPr>
          <a:xfrm>
            <a:off x="160006" y="1487979"/>
            <a:ext cx="11929736" cy="5286894"/>
          </a:xfrm>
          <a:prstGeom prst="rect">
            <a:avLst/>
          </a:prstGeom>
          <a:ln w="19050"/>
        </p:spPr>
        <p:style>
          <a:lnRef idx="1">
            <a:schemeClr val="accent2"/>
          </a:lnRef>
          <a:fillRef idx="2">
            <a:schemeClr val="accent2"/>
          </a:fillRef>
          <a:effectRef idx="1">
            <a:schemeClr val="accent2"/>
          </a:effectRef>
          <a:fontRef idx="minor">
            <a:schemeClr val="dk1"/>
          </a:fontRef>
        </p:style>
        <p:txBody>
          <a:bodyPr rtlCol="0" anchor="ctr"/>
          <a:lstStyle/>
          <a:p>
            <a:pPr>
              <a:spcAft>
                <a:spcPts val="0"/>
              </a:spcAft>
            </a:pPr>
            <a:endParaRPr lang="en-GB" sz="2400" b="1" kern="0" dirty="0">
              <a:solidFill>
                <a:srgbClr val="000000"/>
              </a:solidFill>
              <a:effectLst/>
              <a:latin typeface="Courier New" panose="02070309020205020404" pitchFamily="49" charset="0"/>
            </a:endParaRPr>
          </a:p>
        </p:txBody>
      </p:sp>
      <p:sp>
        <p:nvSpPr>
          <p:cNvPr id="4" name="Striped Right Arrow 3"/>
          <p:cNvSpPr/>
          <p:nvPr/>
        </p:nvSpPr>
        <p:spPr>
          <a:xfrm>
            <a:off x="5638192" y="1116704"/>
            <a:ext cx="973363" cy="1184988"/>
          </a:xfrm>
          <a:prstGeom prst="stripedRightArrow">
            <a:avLst/>
          </a:prstGeom>
          <a:solidFill>
            <a:srgbClr val="910B6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p:cNvSpPr/>
          <p:nvPr/>
        </p:nvSpPr>
        <p:spPr>
          <a:xfrm>
            <a:off x="4564884" y="-94984"/>
            <a:ext cx="3223959" cy="1004827"/>
          </a:xfrm>
          <a:prstGeom prst="rect">
            <a:avLst/>
          </a:prstGeom>
          <a:effectLst>
            <a:outerShdw blurRad="152400" dist="317500" dir="5400000" sx="90000" sy="-19000" rotWithShape="0">
              <a:prstClr val="black">
                <a:alpha val="0"/>
              </a:prstClr>
            </a:outerShdw>
          </a:effectLst>
        </p:spPr>
        <p:txBody>
          <a:bodyPr wrap="none">
            <a:spAutoFit/>
          </a:bodyPr>
          <a:lstStyle/>
          <a:p>
            <a:pPr lvl="0" defTabSz="914400">
              <a:lnSpc>
                <a:spcPct val="120000"/>
              </a:lnSpc>
              <a:spcBef>
                <a:spcPts val="1000"/>
              </a:spcBef>
              <a:buClr>
                <a:srgbClr val="94B6D2"/>
              </a:buClr>
              <a:buSzPct val="100000"/>
            </a:pPr>
            <a:r>
              <a:rPr lang="en-GB" sz="5400" dirty="0" smtClean="0">
                <a:solidFill>
                  <a:srgbClr val="910B61"/>
                </a:solidFill>
                <a:effectLst>
                  <a:outerShdw blurRad="50800" dist="50800" dir="5400000" algn="ctr" rotWithShape="0">
                    <a:schemeClr val="tx1">
                      <a:lumMod val="95000"/>
                      <a:lumOff val="5000"/>
                    </a:schemeClr>
                  </a:outerShdw>
                </a:effectLst>
                <a:latin typeface="Times New Roman" panose="02020603050405020304"/>
              </a:rPr>
              <a:t>Discussion</a:t>
            </a:r>
            <a:endParaRPr lang="en-GB" sz="2000" dirty="0">
              <a:solidFill>
                <a:prstClr val="black"/>
              </a:solidFill>
              <a:effectLst>
                <a:outerShdw blurRad="50800" dist="50800" dir="5400000" algn="ctr" rotWithShape="0">
                  <a:schemeClr val="tx1">
                    <a:lumMod val="95000"/>
                    <a:lumOff val="5000"/>
                  </a:schemeClr>
                </a:outerShdw>
              </a:effectLst>
            </a:endParaRPr>
          </a:p>
        </p:txBody>
      </p:sp>
      <p:sp>
        <p:nvSpPr>
          <p:cNvPr id="6" name="Left-Right Arrow 5"/>
          <p:cNvSpPr/>
          <p:nvPr/>
        </p:nvSpPr>
        <p:spPr>
          <a:xfrm>
            <a:off x="111965" y="802778"/>
            <a:ext cx="11868539" cy="404096"/>
          </a:xfrm>
          <a:prstGeom prst="leftRightArrow">
            <a:avLst/>
          </a:prstGeom>
          <a:gradFill flip="none" rotWithShape="1">
            <a:gsLst>
              <a:gs pos="0">
                <a:schemeClr val="accent6">
                  <a:lumMod val="67000"/>
                </a:schemeClr>
              </a:gs>
              <a:gs pos="48000">
                <a:schemeClr val="accent6">
                  <a:lumMod val="97000"/>
                  <a:lumOff val="3000"/>
                </a:schemeClr>
              </a:gs>
              <a:gs pos="100000">
                <a:schemeClr val="accent6">
                  <a:lumMod val="60000"/>
                  <a:lumOff val="40000"/>
                </a:schemeClr>
              </a:gs>
            </a:gsLst>
            <a:lin ang="16200000" scaled="1"/>
            <a:tileRect/>
          </a:gradFill>
          <a:ln w="19050">
            <a:solidFill>
              <a:schemeClr val="tx1">
                <a:lumMod val="95000"/>
                <a:lumOff val="5000"/>
              </a:schemeClr>
            </a:solid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7" name="Rectangle 6"/>
          <p:cNvSpPr/>
          <p:nvPr/>
        </p:nvSpPr>
        <p:spPr>
          <a:xfrm>
            <a:off x="160006" y="1569186"/>
            <a:ext cx="5974788" cy="4924425"/>
          </a:xfrm>
          <a:prstGeom prst="rect">
            <a:avLst/>
          </a:prstGeom>
        </p:spPr>
        <p:txBody>
          <a:bodyPr wrap="square">
            <a:spAutoFit/>
          </a:bodyPr>
          <a:lstStyle/>
          <a:p>
            <a:pPr lvl="0" algn="ctr"/>
            <a:r>
              <a:rPr lang="en-GB" sz="1500" b="1" u="sng" kern="0" dirty="0" smtClean="0">
                <a:solidFill>
                  <a:srgbClr val="000000"/>
                </a:solidFill>
                <a:latin typeface="Courier New" panose="02070309020205020404" pitchFamily="49" charset="0"/>
                <a:cs typeface="Courier New" panose="02070309020205020404" pitchFamily="49" charset="0"/>
              </a:rPr>
              <a:t>Future Research:</a:t>
            </a:r>
          </a:p>
          <a:p>
            <a:pPr lvl="0"/>
            <a:endParaRPr lang="en-GB" sz="1300" kern="0" dirty="0">
              <a:solidFill>
                <a:srgbClr val="000000"/>
              </a:solidFill>
              <a:latin typeface="Times New Roman" panose="02020603050405020304" pitchFamily="18" charset="0"/>
              <a:cs typeface="Times New Roman" panose="02020603050405020304" pitchFamily="18" charset="0"/>
            </a:endParaRPr>
          </a:p>
          <a:p>
            <a:pPr marL="285750" lvl="0" indent="-285750">
              <a:buClr>
                <a:srgbClr val="910B61"/>
              </a:buClr>
              <a:buFont typeface="Wingdings" panose="05000000000000000000" pitchFamily="2" charset="2"/>
              <a:buChar char="§"/>
            </a:pPr>
            <a:r>
              <a:rPr lang="en-GB" sz="1300" dirty="0">
                <a:latin typeface="Times New Roman" panose="02020603050405020304" pitchFamily="18" charset="0"/>
                <a:ea typeface="Times New Roman" panose="02020603050405020304" pitchFamily="18" charset="0"/>
              </a:rPr>
              <a:t>Should be directed to consider the consequences of PBs and the disadvantages they withstand; henceforth, extending on </a:t>
            </a:r>
            <a:r>
              <a:rPr lang="en-GB" sz="1300" dirty="0" err="1">
                <a:latin typeface="Times New Roman" panose="02020603050405020304" pitchFamily="18" charset="0"/>
                <a:ea typeface="Times New Roman" panose="02020603050405020304" pitchFamily="18" charset="0"/>
              </a:rPr>
              <a:t>Foulder</a:t>
            </a:r>
            <a:r>
              <a:rPr lang="en-GB" sz="1300" dirty="0">
                <a:latin typeface="Times New Roman" panose="02020603050405020304" pitchFamily="18" charset="0"/>
                <a:ea typeface="Times New Roman" panose="02020603050405020304" pitchFamily="18" charset="0"/>
              </a:rPr>
              <a:t>-Hughes’s (2003) research who incorporated a teacher scale </a:t>
            </a:r>
            <a:r>
              <a:rPr lang="en-GB" sz="1300" dirty="0" smtClean="0">
                <a:latin typeface="Times New Roman" panose="02020603050405020304" pitchFamily="18" charset="0"/>
                <a:ea typeface="Times New Roman" panose="02020603050405020304" pitchFamily="18" charset="0"/>
              </a:rPr>
              <a:t>would have </a:t>
            </a:r>
            <a:r>
              <a:rPr lang="en-GB" sz="1300" dirty="0">
                <a:latin typeface="Times New Roman" panose="02020603050405020304" pitchFamily="18" charset="0"/>
                <a:ea typeface="Times New Roman" panose="02020603050405020304" pitchFamily="18" charset="0"/>
              </a:rPr>
              <a:t>be beneficial to find a greater in-depth, non-bias relationship between PB and </a:t>
            </a:r>
            <a:r>
              <a:rPr lang="en-GB" sz="1300" dirty="0" smtClean="0">
                <a:latin typeface="Times New Roman" panose="02020603050405020304" pitchFamily="18" charset="0"/>
                <a:ea typeface="Times New Roman" panose="02020603050405020304" pitchFamily="18" charset="0"/>
              </a:rPr>
              <a:t>BD.</a:t>
            </a:r>
          </a:p>
          <a:p>
            <a:pPr lvl="0">
              <a:buClr>
                <a:srgbClr val="910B61"/>
              </a:buClr>
            </a:pPr>
            <a:r>
              <a:rPr lang="en-GB" sz="1300" dirty="0" smtClean="0">
                <a:latin typeface="Times New Roman" panose="02020603050405020304" pitchFamily="18" charset="0"/>
                <a:ea typeface="Times New Roman" panose="02020603050405020304" pitchFamily="18" charset="0"/>
                <a:cs typeface="Times New Roman" panose="02020603050405020304" pitchFamily="18" charset="0"/>
              </a:rPr>
              <a:t> </a:t>
            </a:r>
            <a:endParaRPr lang="en-GB" sz="1300" dirty="0" smtClean="0">
              <a:latin typeface="Times New Roman" panose="02020603050405020304" pitchFamily="18" charset="0"/>
              <a:ea typeface="Times New Roman" panose="02020603050405020304" pitchFamily="18" charset="0"/>
            </a:endParaRPr>
          </a:p>
          <a:p>
            <a:pPr marL="285750" lvl="0" indent="-285750">
              <a:buClr>
                <a:srgbClr val="910B61"/>
              </a:buClr>
              <a:buFont typeface="Wingdings" panose="05000000000000000000" pitchFamily="2" charset="2"/>
              <a:buChar char="§"/>
            </a:pPr>
            <a:r>
              <a:rPr lang="en-GB" sz="1300" dirty="0" smtClean="0">
                <a:latin typeface="Times New Roman" panose="02020603050405020304" pitchFamily="18" charset="0"/>
                <a:ea typeface="Times New Roman" panose="02020603050405020304" pitchFamily="18" charset="0"/>
              </a:rPr>
              <a:t>Using the SDQ (Goodman &amp; Scott, 1999) as this has been a well-used scale for finding behaviour difficulties from parents, as it included both behavioural and emotional problems (</a:t>
            </a:r>
            <a:r>
              <a:rPr lang="en-GB" sz="1300" dirty="0" err="1" smtClean="0">
                <a:latin typeface="Times New Roman" panose="02020603050405020304" pitchFamily="18" charset="0"/>
                <a:ea typeface="Times New Roman" panose="02020603050405020304" pitchFamily="18" charset="0"/>
              </a:rPr>
              <a:t>Delobel-Ayoub</a:t>
            </a:r>
            <a:r>
              <a:rPr lang="en-GB" sz="1300" dirty="0" smtClean="0">
                <a:latin typeface="Times New Roman" panose="02020603050405020304" pitchFamily="18" charset="0"/>
                <a:ea typeface="Times New Roman" panose="02020603050405020304" pitchFamily="18" charset="0"/>
              </a:rPr>
              <a:t> et al, 2009).</a:t>
            </a:r>
          </a:p>
          <a:p>
            <a:pPr marL="285750" lvl="0" indent="-285750">
              <a:buClr>
                <a:srgbClr val="910B61"/>
              </a:buClr>
              <a:buFont typeface="Wingdings" panose="05000000000000000000" pitchFamily="2" charset="2"/>
              <a:buChar char="§"/>
            </a:pPr>
            <a:endParaRPr lang="en-GB" sz="1300" dirty="0" smtClean="0">
              <a:latin typeface="Times New Roman" panose="02020603050405020304" pitchFamily="18" charset="0"/>
              <a:ea typeface="Times New Roman" panose="02020603050405020304" pitchFamily="18" charset="0"/>
            </a:endParaRPr>
          </a:p>
          <a:p>
            <a:pPr marL="285750" lvl="0" indent="-285750">
              <a:buClr>
                <a:srgbClr val="910B61"/>
              </a:buClr>
              <a:buFont typeface="Wingdings" panose="05000000000000000000" pitchFamily="2" charset="2"/>
              <a:buChar char="§"/>
            </a:pPr>
            <a:r>
              <a:rPr lang="en-GB" sz="1300" dirty="0" smtClean="0">
                <a:latin typeface="Times New Roman" panose="02020603050405020304" pitchFamily="18" charset="0"/>
                <a:ea typeface="Times New Roman" panose="02020603050405020304" pitchFamily="18" charset="0"/>
              </a:rPr>
              <a:t>As </a:t>
            </a:r>
            <a:r>
              <a:rPr lang="en-GB" sz="1300" dirty="0">
                <a:latin typeface="Times New Roman" panose="02020603050405020304" pitchFamily="18" charset="0"/>
                <a:ea typeface="Times New Roman" panose="02020603050405020304" pitchFamily="18" charset="0"/>
              </a:rPr>
              <a:t>noted by </a:t>
            </a:r>
            <a:r>
              <a:rPr lang="en-GB" sz="1300" dirty="0" err="1">
                <a:latin typeface="Times New Roman" panose="02020603050405020304" pitchFamily="18" charset="0"/>
                <a:ea typeface="Calibri" panose="020F0502020204030204" pitchFamily="34" charset="0"/>
              </a:rPr>
              <a:t>Petrou</a:t>
            </a:r>
            <a:r>
              <a:rPr lang="en-GB" sz="1300" dirty="0">
                <a:latin typeface="Times New Roman" panose="02020603050405020304" pitchFamily="18" charset="0"/>
                <a:ea typeface="Calibri" panose="020F0502020204030204" pitchFamily="34" charset="0"/>
              </a:rPr>
              <a:t> et al (2011), intervention strategies that look at the reduction of PBs is imperative, this would benefit both society, parents and </a:t>
            </a:r>
            <a:r>
              <a:rPr lang="en-GB" sz="1300" dirty="0" smtClean="0">
                <a:latin typeface="Times New Roman" panose="02020603050405020304" pitchFamily="18" charset="0"/>
                <a:ea typeface="Calibri" panose="020F0502020204030204" pitchFamily="34" charset="0"/>
              </a:rPr>
              <a:t>children.</a:t>
            </a:r>
          </a:p>
          <a:p>
            <a:pPr marL="285750" lvl="0" indent="-285750">
              <a:buClr>
                <a:srgbClr val="910B61"/>
              </a:buClr>
              <a:buFont typeface="Wingdings" panose="05000000000000000000" pitchFamily="2" charset="2"/>
              <a:buChar char="§"/>
            </a:pPr>
            <a:endParaRPr lang="en-GB" sz="1300" kern="0" dirty="0" smtClean="0">
              <a:solidFill>
                <a:srgbClr val="000000"/>
              </a:solidFill>
              <a:latin typeface="Times New Roman" panose="02020603050405020304" pitchFamily="18" charset="0"/>
              <a:cs typeface="Times New Roman" panose="02020603050405020304" pitchFamily="18" charset="0"/>
            </a:endParaRPr>
          </a:p>
          <a:p>
            <a:pPr marL="285750" lvl="0" indent="-285750">
              <a:buClr>
                <a:srgbClr val="910B61"/>
              </a:buClr>
              <a:buFont typeface="Wingdings" panose="05000000000000000000" pitchFamily="2" charset="2"/>
              <a:buChar char="§"/>
            </a:pPr>
            <a:r>
              <a:rPr lang="en-GB" sz="1300" dirty="0">
                <a:latin typeface="Times New Roman" panose="02020603050405020304" pitchFamily="18" charset="0"/>
                <a:ea typeface="Times New Roman" panose="02020603050405020304" pitchFamily="18" charset="0"/>
              </a:rPr>
              <a:t>Similar to </a:t>
            </a:r>
            <a:r>
              <a:rPr lang="en-GB" sz="1300" dirty="0" err="1">
                <a:latin typeface="Times New Roman" panose="02020603050405020304" pitchFamily="18" charset="0"/>
                <a:ea typeface="Times New Roman" panose="02020603050405020304" pitchFamily="18" charset="0"/>
              </a:rPr>
              <a:t>Arpi</a:t>
            </a:r>
            <a:r>
              <a:rPr lang="en-GB" sz="1300" dirty="0">
                <a:latin typeface="Times New Roman" panose="02020603050405020304" pitchFamily="18" charset="0"/>
                <a:ea typeface="Times New Roman" panose="02020603050405020304" pitchFamily="18" charset="0"/>
              </a:rPr>
              <a:t> &amp; Ferrari, (2013), research should aim to include VP and low birth weight whilst assessing children from the pre-school ages 1-4 years old. </a:t>
            </a:r>
            <a:endParaRPr lang="en-GB" sz="1300" dirty="0" smtClean="0">
              <a:latin typeface="Times New Roman" panose="02020603050405020304" pitchFamily="18" charset="0"/>
              <a:ea typeface="Times New Roman" panose="02020603050405020304" pitchFamily="18" charset="0"/>
            </a:endParaRPr>
          </a:p>
          <a:p>
            <a:pPr marL="285750" lvl="0" indent="-285750">
              <a:buClr>
                <a:srgbClr val="910B61"/>
              </a:buClr>
              <a:buFont typeface="Wingdings" panose="05000000000000000000" pitchFamily="2" charset="2"/>
              <a:buChar char="§"/>
            </a:pPr>
            <a:endParaRPr lang="en-GB" sz="1300" dirty="0" smtClean="0">
              <a:latin typeface="Times New Roman" panose="02020603050405020304" pitchFamily="18" charset="0"/>
              <a:ea typeface="Times New Roman" panose="02020603050405020304" pitchFamily="18" charset="0"/>
            </a:endParaRPr>
          </a:p>
          <a:p>
            <a:pPr marL="285750" lvl="0" indent="-285750">
              <a:buClr>
                <a:srgbClr val="910B61"/>
              </a:buClr>
              <a:buFont typeface="Wingdings" panose="05000000000000000000" pitchFamily="2" charset="2"/>
              <a:buChar char="§"/>
            </a:pPr>
            <a:r>
              <a:rPr lang="en-GB" sz="1300" dirty="0">
                <a:latin typeface="Times New Roman" panose="02020603050405020304" pitchFamily="18" charset="0"/>
                <a:ea typeface="Times New Roman" panose="02020603050405020304" pitchFamily="18" charset="0"/>
              </a:rPr>
              <a:t>In addition, cognitive deficits are apparent in preterm children, therefore, future studies should consider adopting a similar approach to Johnson et al (2011), who </a:t>
            </a:r>
            <a:r>
              <a:rPr lang="en-GB" sz="1300" dirty="0" smtClean="0">
                <a:latin typeface="Times New Roman" panose="02020603050405020304" pitchFamily="18" charset="0"/>
                <a:ea typeface="Times New Roman" panose="02020603050405020304" pitchFamily="18" charset="0"/>
              </a:rPr>
              <a:t>assessed </a:t>
            </a:r>
            <a:r>
              <a:rPr lang="en-GB" sz="1300" dirty="0">
                <a:latin typeface="Times New Roman" panose="02020603050405020304" pitchFamily="18" charset="0"/>
                <a:ea typeface="Times New Roman" panose="02020603050405020304" pitchFamily="18" charset="0"/>
              </a:rPr>
              <a:t>for SEN, IQ and parental SES and parenting factors whilst exploring </a:t>
            </a:r>
            <a:r>
              <a:rPr lang="en-GB" sz="1300" dirty="0" smtClean="0">
                <a:latin typeface="Times New Roman" panose="02020603050405020304" pitchFamily="18" charset="0"/>
                <a:ea typeface="Times New Roman" panose="02020603050405020304" pitchFamily="18" charset="0"/>
              </a:rPr>
              <a:t>BD of preterm children.</a:t>
            </a:r>
            <a:endParaRPr lang="en-GB" sz="1300" kern="0" dirty="0">
              <a:solidFill>
                <a:srgbClr val="000000"/>
              </a:solidFill>
              <a:latin typeface="Times New Roman" panose="02020603050405020304" pitchFamily="18" charset="0"/>
              <a:cs typeface="Times New Roman" panose="02020603050405020304" pitchFamily="18" charset="0"/>
            </a:endParaRPr>
          </a:p>
          <a:p>
            <a:pPr marL="285750" lvl="0" indent="-285750">
              <a:buClr>
                <a:srgbClr val="910B61"/>
              </a:buClr>
              <a:buFont typeface="Wingdings" panose="05000000000000000000" pitchFamily="2" charset="2"/>
              <a:buChar char="§"/>
            </a:pPr>
            <a:endParaRPr lang="en-GB" sz="1300" kern="0" dirty="0" smtClean="0">
              <a:solidFill>
                <a:srgbClr val="000000"/>
              </a:solidFill>
              <a:latin typeface="Times New Roman" panose="02020603050405020304" pitchFamily="18" charset="0"/>
              <a:cs typeface="Times New Roman" panose="02020603050405020304" pitchFamily="18" charset="0"/>
            </a:endParaRPr>
          </a:p>
          <a:p>
            <a:pPr marL="285750" lvl="0" indent="-285750">
              <a:buClr>
                <a:srgbClr val="910B61"/>
              </a:buClr>
              <a:buFont typeface="Wingdings" panose="05000000000000000000" pitchFamily="2" charset="2"/>
              <a:buChar char="§"/>
            </a:pPr>
            <a:r>
              <a:rPr lang="en-GB" sz="1300" dirty="0" smtClean="0">
                <a:latin typeface="Times New Roman" panose="02020603050405020304" pitchFamily="18" charset="0"/>
                <a:ea typeface="Times New Roman" panose="02020603050405020304" pitchFamily="18" charset="0"/>
              </a:rPr>
              <a:t>It </a:t>
            </a:r>
            <a:r>
              <a:rPr lang="en-GB" sz="1300" dirty="0">
                <a:latin typeface="Times New Roman" panose="02020603050405020304" pitchFamily="18" charset="0"/>
                <a:ea typeface="Times New Roman" panose="02020603050405020304" pitchFamily="18" charset="0"/>
              </a:rPr>
              <a:t>would be favourable to consider diverse cultural influences within the family as a mediator of behaviour outcomes.</a:t>
            </a:r>
            <a:endParaRPr lang="en-GB" sz="1300" kern="0" dirty="0">
              <a:solidFill>
                <a:srgbClr val="000000"/>
              </a:solidFill>
              <a:latin typeface="Times New Roman" panose="02020603050405020304" pitchFamily="18" charset="0"/>
              <a:cs typeface="Times New Roman" panose="02020603050405020304" pitchFamily="18" charset="0"/>
            </a:endParaRPr>
          </a:p>
        </p:txBody>
      </p:sp>
      <p:sp>
        <p:nvSpPr>
          <p:cNvPr id="8" name="Rectangle 7"/>
          <p:cNvSpPr/>
          <p:nvPr/>
        </p:nvSpPr>
        <p:spPr>
          <a:xfrm>
            <a:off x="6359236" y="1487979"/>
            <a:ext cx="5782462" cy="5139869"/>
          </a:xfrm>
          <a:prstGeom prst="rect">
            <a:avLst/>
          </a:prstGeom>
        </p:spPr>
        <p:txBody>
          <a:bodyPr wrap="square">
            <a:spAutoFit/>
          </a:bodyPr>
          <a:lstStyle/>
          <a:p>
            <a:pPr lvl="0" algn="ctr"/>
            <a:r>
              <a:rPr lang="en-GB" sz="1500" b="1" u="sng" kern="0" dirty="0" smtClean="0">
                <a:solidFill>
                  <a:srgbClr val="000000"/>
                </a:solidFill>
                <a:latin typeface="Courier New" panose="02070309020205020404" pitchFamily="49" charset="0"/>
                <a:cs typeface="Courier New" panose="02070309020205020404" pitchFamily="49" charset="0"/>
              </a:rPr>
              <a:t>Conclusion:</a:t>
            </a:r>
          </a:p>
          <a:p>
            <a:pPr>
              <a:spcAft>
                <a:spcPts val="0"/>
              </a:spcAft>
              <a:buClr>
                <a:srgbClr val="910B61"/>
              </a:buClr>
            </a:pPr>
            <a:r>
              <a:rPr lang="en-GB" sz="1400" dirty="0">
                <a:latin typeface="Times New Roman" panose="02020603050405020304" pitchFamily="18" charset="0"/>
                <a:ea typeface="Times New Roman" panose="02020603050405020304" pitchFamily="18" charset="0"/>
              </a:rPr>
              <a:t> </a:t>
            </a:r>
          </a:p>
          <a:p>
            <a:pPr marL="285750" indent="-285750">
              <a:buClr>
                <a:srgbClr val="910B61"/>
              </a:buClr>
              <a:buFont typeface="Wingdings" panose="05000000000000000000" pitchFamily="2" charset="2"/>
              <a:buChar char="Ø"/>
            </a:pPr>
            <a:r>
              <a:rPr lang="en-GB" sz="1300" dirty="0">
                <a:latin typeface="Times New Roman" panose="02020603050405020304" pitchFamily="18" charset="0"/>
                <a:ea typeface="Times New Roman" panose="02020603050405020304" pitchFamily="18" charset="0"/>
              </a:rPr>
              <a:t>In light of the findings, it significantly bolsters the high rate of difficulties that preterm children at school-age prevalently </a:t>
            </a:r>
            <a:r>
              <a:rPr lang="en-GB" sz="1300" dirty="0" smtClean="0">
                <a:latin typeface="Times New Roman" panose="02020603050405020304" pitchFamily="18" charset="0"/>
                <a:ea typeface="Times New Roman" panose="02020603050405020304" pitchFamily="18" charset="0"/>
              </a:rPr>
              <a:t>experience</a:t>
            </a:r>
            <a:r>
              <a:rPr lang="en-GB" sz="1300" dirty="0" smtClean="0">
                <a:latin typeface="Times New Roman" panose="02020603050405020304" pitchFamily="18" charset="0"/>
                <a:ea typeface="Times New Roman" panose="02020603050405020304" pitchFamily="18" charset="0"/>
                <a:cs typeface="Times New Roman" panose="02020603050405020304" pitchFamily="18" charset="0"/>
              </a:rPr>
              <a:t>.</a:t>
            </a:r>
          </a:p>
          <a:p>
            <a:pPr marL="285750" indent="-285750">
              <a:buClr>
                <a:srgbClr val="910B61"/>
              </a:buClr>
              <a:buFont typeface="Wingdings" panose="05000000000000000000" pitchFamily="2" charset="2"/>
              <a:buChar char="Ø"/>
            </a:pPr>
            <a:endParaRPr lang="en-GB" sz="1300" dirty="0" smtClean="0">
              <a:latin typeface="Times New Roman" panose="02020603050405020304" pitchFamily="18" charset="0"/>
              <a:ea typeface="Times New Roman" panose="02020603050405020304" pitchFamily="18" charset="0"/>
            </a:endParaRPr>
          </a:p>
          <a:p>
            <a:pPr marL="285750" lvl="0" indent="-285750">
              <a:buClr>
                <a:srgbClr val="910B61"/>
              </a:buClr>
              <a:buFont typeface="Wingdings" panose="05000000000000000000" pitchFamily="2" charset="2"/>
              <a:buChar char="Ø"/>
            </a:pPr>
            <a:r>
              <a:rPr lang="en-GB" sz="1300" dirty="0" smtClean="0">
                <a:latin typeface="Times New Roman" panose="02020603050405020304" pitchFamily="18" charset="0"/>
                <a:ea typeface="Times New Roman" panose="02020603050405020304" pitchFamily="18" charset="0"/>
              </a:rPr>
              <a:t>BD </a:t>
            </a:r>
            <a:r>
              <a:rPr lang="en-GB" sz="1300" dirty="0">
                <a:latin typeface="Times New Roman" panose="02020603050405020304" pitchFamily="18" charset="0"/>
                <a:ea typeface="Times New Roman" panose="02020603050405020304" pitchFamily="18" charset="0"/>
              </a:rPr>
              <a:t>characteristics can have a negative influence on their social, familial, academic and future </a:t>
            </a:r>
            <a:r>
              <a:rPr lang="en-GB" sz="1300" dirty="0" smtClean="0">
                <a:latin typeface="Times New Roman" panose="02020603050405020304" pitchFamily="18" charset="0"/>
                <a:ea typeface="Times New Roman" panose="02020603050405020304" pitchFamily="18" charset="0"/>
              </a:rPr>
              <a:t>development. </a:t>
            </a:r>
            <a:r>
              <a:rPr lang="en-GB" sz="1300" dirty="0">
                <a:latin typeface="Times New Roman" panose="02020603050405020304" pitchFamily="18" charset="0"/>
                <a:ea typeface="Times New Roman" panose="02020603050405020304" pitchFamily="18" charset="0"/>
              </a:rPr>
              <a:t>Therefore, it would be beneficial for preterm children to have early screening (</a:t>
            </a:r>
            <a:r>
              <a:rPr lang="en-GB" sz="1300" dirty="0" err="1">
                <a:latin typeface="Times New Roman" panose="02020603050405020304" pitchFamily="18" charset="0"/>
                <a:ea typeface="Times New Roman" panose="02020603050405020304" pitchFamily="18" charset="0"/>
              </a:rPr>
              <a:t>Delobel-Ayoub</a:t>
            </a:r>
            <a:r>
              <a:rPr lang="en-GB" sz="1300" dirty="0">
                <a:latin typeface="Times New Roman" panose="02020603050405020304" pitchFamily="18" charset="0"/>
                <a:ea typeface="Times New Roman" panose="02020603050405020304" pitchFamily="18" charset="0"/>
              </a:rPr>
              <a:t> et al, 2009</a:t>
            </a:r>
            <a:r>
              <a:rPr lang="en-GB" sz="1300" dirty="0" smtClean="0">
                <a:latin typeface="Times New Roman" panose="02020603050405020304" pitchFamily="18" charset="0"/>
                <a:ea typeface="Times New Roman" panose="02020603050405020304" pitchFamily="18" charset="0"/>
              </a:rPr>
              <a:t>). </a:t>
            </a:r>
          </a:p>
          <a:p>
            <a:pPr marL="285750" lvl="0" indent="-285750">
              <a:buClr>
                <a:srgbClr val="910B61"/>
              </a:buClr>
              <a:buFont typeface="Wingdings" panose="05000000000000000000" pitchFamily="2" charset="2"/>
              <a:buChar char="Ø"/>
            </a:pPr>
            <a:endParaRPr lang="en-GB" sz="1300" dirty="0" smtClean="0">
              <a:latin typeface="Times New Roman" panose="02020603050405020304" pitchFamily="18" charset="0"/>
              <a:ea typeface="Times New Roman" panose="02020603050405020304" pitchFamily="18" charset="0"/>
            </a:endParaRPr>
          </a:p>
          <a:p>
            <a:pPr marL="285750" lvl="0" indent="-285750">
              <a:buClr>
                <a:srgbClr val="910B61"/>
              </a:buClr>
              <a:buFont typeface="Wingdings" panose="05000000000000000000" pitchFamily="2" charset="2"/>
              <a:buChar char="Ø"/>
            </a:pPr>
            <a:r>
              <a:rPr lang="en-GB" sz="1300" dirty="0" smtClean="0">
                <a:latin typeface="Times New Roman" panose="02020603050405020304" pitchFamily="18" charset="0"/>
                <a:ea typeface="Times New Roman" panose="02020603050405020304" pitchFamily="18" charset="0"/>
              </a:rPr>
              <a:t>In </a:t>
            </a:r>
            <a:r>
              <a:rPr lang="en-GB" sz="1300" dirty="0">
                <a:latin typeface="Times New Roman" panose="02020603050405020304" pitchFamily="18" charset="0"/>
                <a:ea typeface="Times New Roman" panose="02020603050405020304" pitchFamily="18" charset="0"/>
              </a:rPr>
              <a:t>particular boys from single-parent large family backgrounds to have some additional support during their schooling years</a:t>
            </a:r>
            <a:r>
              <a:rPr lang="en-GB" sz="1300" dirty="0" smtClean="0">
                <a:latin typeface="Times New Roman" panose="02020603050405020304" pitchFamily="18" charset="0"/>
                <a:ea typeface="Times New Roman" panose="02020603050405020304" pitchFamily="18" charset="0"/>
              </a:rPr>
              <a:t>.</a:t>
            </a:r>
          </a:p>
          <a:p>
            <a:pPr marL="285750" lvl="0" indent="-285750">
              <a:buClr>
                <a:srgbClr val="910B61"/>
              </a:buClr>
              <a:buFont typeface="Wingdings" panose="05000000000000000000" pitchFamily="2" charset="2"/>
              <a:buChar char="Ø"/>
            </a:pPr>
            <a:endParaRPr lang="en-GB" sz="1300" kern="0" dirty="0" smtClean="0">
              <a:solidFill>
                <a:srgbClr val="000000"/>
              </a:solidFill>
              <a:latin typeface="Times New Roman" panose="02020603050405020304" pitchFamily="18" charset="0"/>
              <a:cs typeface="Times New Roman" panose="02020603050405020304" pitchFamily="18" charset="0"/>
            </a:endParaRPr>
          </a:p>
          <a:p>
            <a:pPr marL="285750" lvl="0" indent="-285750">
              <a:buClr>
                <a:srgbClr val="910B61"/>
              </a:buClr>
              <a:buFont typeface="Wingdings" panose="05000000000000000000" pitchFamily="2" charset="2"/>
              <a:buChar char="Ø"/>
            </a:pPr>
            <a:r>
              <a:rPr lang="en-GB" sz="1300" dirty="0">
                <a:latin typeface="Times New Roman" panose="02020603050405020304" pitchFamily="18" charset="0"/>
                <a:ea typeface="Times New Roman" panose="02020603050405020304" pitchFamily="18" charset="0"/>
              </a:rPr>
              <a:t>In addition, there is a great need for behavioural programmes to assess preterm </a:t>
            </a:r>
            <a:r>
              <a:rPr lang="en-GB" sz="1300" dirty="0" smtClean="0">
                <a:latin typeface="Times New Roman" panose="02020603050405020304" pitchFamily="18" charset="0"/>
                <a:ea typeface="Times New Roman" panose="02020603050405020304" pitchFamily="18" charset="0"/>
              </a:rPr>
              <a:t>individuals </a:t>
            </a:r>
            <a:r>
              <a:rPr lang="en-GB" sz="1300" dirty="0">
                <a:latin typeface="Times New Roman" panose="02020603050405020304" pitchFamily="18" charset="0"/>
                <a:ea typeface="Times New Roman" panose="02020603050405020304" pitchFamily="18" charset="0"/>
              </a:rPr>
              <a:t>from birth with long-term, regular contact </a:t>
            </a:r>
            <a:r>
              <a:rPr lang="en-GB" sz="1300" dirty="0" smtClean="0">
                <a:latin typeface="Times New Roman" panose="02020603050405020304" pitchFamily="18" charset="0"/>
                <a:ea typeface="Times New Roman" panose="02020603050405020304" pitchFamily="18" charset="0"/>
              </a:rPr>
              <a:t>with </a:t>
            </a:r>
            <a:r>
              <a:rPr lang="en-GB" sz="1300" dirty="0">
                <a:latin typeface="Times New Roman" panose="02020603050405020304" pitchFamily="18" charset="0"/>
                <a:ea typeface="Times New Roman" panose="02020603050405020304" pitchFamily="18" charset="0"/>
              </a:rPr>
              <a:t>strategies </a:t>
            </a:r>
            <a:r>
              <a:rPr lang="en-GB" sz="1300" dirty="0" smtClean="0">
                <a:latin typeface="Times New Roman" panose="02020603050405020304" pitchFamily="18" charset="0"/>
                <a:ea typeface="Times New Roman" panose="02020603050405020304" pitchFamily="18" charset="0"/>
              </a:rPr>
              <a:t>put in </a:t>
            </a:r>
            <a:r>
              <a:rPr lang="en-GB" sz="1300" dirty="0">
                <a:latin typeface="Times New Roman" panose="02020603050405020304" pitchFamily="18" charset="0"/>
                <a:ea typeface="Times New Roman" panose="02020603050405020304" pitchFamily="18" charset="0"/>
              </a:rPr>
              <a:t>place for the prevention of adverse outcomes due to their behavioural and social deficits</a:t>
            </a:r>
            <a:r>
              <a:rPr lang="en-GB" sz="1300" dirty="0" smtClean="0">
                <a:latin typeface="Times New Roman" panose="02020603050405020304" pitchFamily="18" charset="0"/>
                <a:ea typeface="Times New Roman" panose="02020603050405020304" pitchFamily="18" charset="0"/>
              </a:rPr>
              <a:t>. Including SEN statements.</a:t>
            </a:r>
          </a:p>
          <a:p>
            <a:pPr marL="285750" lvl="0" indent="-285750">
              <a:buClr>
                <a:srgbClr val="910B61"/>
              </a:buClr>
              <a:buFont typeface="Wingdings" panose="05000000000000000000" pitchFamily="2" charset="2"/>
              <a:buChar char="Ø"/>
            </a:pPr>
            <a:endParaRPr lang="en-GB" sz="1300" dirty="0" smtClean="0">
              <a:latin typeface="Times New Roman" panose="02020603050405020304" pitchFamily="18" charset="0"/>
              <a:ea typeface="Times New Roman" panose="02020603050405020304" pitchFamily="18" charset="0"/>
            </a:endParaRPr>
          </a:p>
          <a:p>
            <a:pPr marL="285750" lvl="0" indent="-285750">
              <a:buClr>
                <a:srgbClr val="910B61"/>
              </a:buClr>
              <a:buFont typeface="Wingdings" panose="05000000000000000000" pitchFamily="2" charset="2"/>
              <a:buChar char="Ø"/>
            </a:pPr>
            <a:r>
              <a:rPr lang="en-GB" sz="1300" dirty="0">
                <a:latin typeface="Times New Roman" panose="02020603050405020304" pitchFamily="18" charset="0"/>
                <a:ea typeface="Times New Roman" panose="02020603050405020304" pitchFamily="18" charset="0"/>
              </a:rPr>
              <a:t>PB and BD should be taken into consideration that in all probability, it has major consequences on </a:t>
            </a:r>
            <a:r>
              <a:rPr lang="en-GB" sz="1300" dirty="0" smtClean="0">
                <a:latin typeface="Times New Roman" panose="02020603050405020304" pitchFamily="18" charset="0"/>
                <a:ea typeface="Times New Roman" panose="02020603050405020304" pitchFamily="18" charset="0"/>
              </a:rPr>
              <a:t>QOL; </a:t>
            </a:r>
          </a:p>
          <a:p>
            <a:pPr marL="285750" lvl="0" indent="-285750">
              <a:buClr>
                <a:srgbClr val="910B61"/>
              </a:buClr>
              <a:buFont typeface="Wingdings" panose="05000000000000000000" pitchFamily="2" charset="2"/>
              <a:buChar char="Ø"/>
            </a:pPr>
            <a:endParaRPr lang="en-GB" sz="1300" dirty="0">
              <a:latin typeface="Times New Roman" panose="02020603050405020304" pitchFamily="18" charset="0"/>
              <a:ea typeface="Times New Roman" panose="02020603050405020304" pitchFamily="18" charset="0"/>
            </a:endParaRPr>
          </a:p>
          <a:p>
            <a:pPr marL="285750" lvl="0" indent="-285750">
              <a:buClr>
                <a:srgbClr val="910B61"/>
              </a:buClr>
              <a:buFont typeface="Wingdings" panose="05000000000000000000" pitchFamily="2" charset="2"/>
              <a:buChar char="Ø"/>
            </a:pPr>
            <a:r>
              <a:rPr lang="en-GB" sz="1300" dirty="0" smtClean="0">
                <a:latin typeface="Times New Roman" panose="02020603050405020304" pitchFamily="18" charset="0"/>
                <a:ea typeface="Times New Roman" panose="02020603050405020304" pitchFamily="18" charset="0"/>
              </a:rPr>
              <a:t>Thus when </a:t>
            </a:r>
            <a:r>
              <a:rPr lang="en-GB" sz="1300" dirty="0">
                <a:latin typeface="Times New Roman" panose="02020603050405020304" pitchFamily="18" charset="0"/>
                <a:ea typeface="Times New Roman" panose="02020603050405020304" pitchFamily="18" charset="0"/>
              </a:rPr>
              <a:t>family demographics such as marital status, gender and sibling size are included the probability is </a:t>
            </a:r>
            <a:r>
              <a:rPr lang="en-GB" sz="1300" dirty="0" smtClean="0">
                <a:latin typeface="Times New Roman" panose="02020603050405020304" pitchFamily="18" charset="0"/>
                <a:ea typeface="Times New Roman" panose="02020603050405020304" pitchFamily="18" charset="0"/>
              </a:rPr>
              <a:t>increased.</a:t>
            </a:r>
          </a:p>
          <a:p>
            <a:pPr marL="285750" lvl="0" indent="-285750">
              <a:buClr>
                <a:srgbClr val="910B61"/>
              </a:buClr>
              <a:buFont typeface="Wingdings" panose="05000000000000000000" pitchFamily="2" charset="2"/>
              <a:buChar char="Ø"/>
            </a:pPr>
            <a:endParaRPr lang="en-GB" sz="1300" kern="0" dirty="0">
              <a:solidFill>
                <a:srgbClr val="000000"/>
              </a:solidFill>
              <a:latin typeface="Times New Roman" panose="02020603050405020304" pitchFamily="18" charset="0"/>
              <a:cs typeface="Times New Roman" panose="02020603050405020304" pitchFamily="18" charset="0"/>
            </a:endParaRPr>
          </a:p>
          <a:p>
            <a:pPr marL="285750" lvl="0" indent="-285750">
              <a:buClr>
                <a:srgbClr val="910B61"/>
              </a:buClr>
              <a:buFont typeface="Wingdings" panose="05000000000000000000" pitchFamily="2" charset="2"/>
              <a:buChar char="Ø"/>
            </a:pPr>
            <a:r>
              <a:rPr lang="en-GB" sz="1300" dirty="0" smtClean="0">
                <a:latin typeface="Times New Roman" panose="02020603050405020304" pitchFamily="18" charset="0"/>
                <a:ea typeface="Times New Roman" panose="02020603050405020304" pitchFamily="18" charset="0"/>
              </a:rPr>
              <a:t>Therefore, future </a:t>
            </a:r>
            <a:r>
              <a:rPr lang="en-GB" sz="1300" dirty="0">
                <a:latin typeface="Times New Roman" panose="02020603050405020304" pitchFamily="18" charset="0"/>
                <a:ea typeface="Times New Roman" panose="02020603050405020304" pitchFamily="18" charset="0"/>
              </a:rPr>
              <a:t>research </a:t>
            </a:r>
            <a:r>
              <a:rPr lang="en-GB" sz="1300" dirty="0" smtClean="0">
                <a:latin typeface="Times New Roman" panose="02020603050405020304" pitchFamily="18" charset="0"/>
                <a:ea typeface="Times New Roman" panose="02020603050405020304" pitchFamily="18" charset="0"/>
              </a:rPr>
              <a:t>should </a:t>
            </a:r>
            <a:r>
              <a:rPr lang="en-GB" sz="1300" dirty="0">
                <a:latin typeface="Times New Roman" panose="02020603050405020304" pitchFamily="18" charset="0"/>
                <a:ea typeface="Times New Roman" panose="02020603050405020304" pitchFamily="18" charset="0"/>
              </a:rPr>
              <a:t>focus on the efficacy of preventions in order to minimize the continuing impact </a:t>
            </a:r>
            <a:r>
              <a:rPr lang="en-GB" sz="1300" dirty="0" smtClean="0">
                <a:latin typeface="Times New Roman" panose="02020603050405020304" pitchFamily="18" charset="0"/>
                <a:ea typeface="Times New Roman" panose="02020603050405020304" pitchFamily="18" charset="0"/>
              </a:rPr>
              <a:t>PB and BD have </a:t>
            </a:r>
            <a:r>
              <a:rPr lang="en-GB" sz="1300" dirty="0">
                <a:latin typeface="Times New Roman" panose="02020603050405020304" pitchFamily="18" charset="0"/>
                <a:ea typeface="Times New Roman" panose="02020603050405020304" pitchFamily="18" charset="0"/>
              </a:rPr>
              <a:t>on </a:t>
            </a:r>
            <a:r>
              <a:rPr lang="en-GB" sz="1300" dirty="0" smtClean="0">
                <a:latin typeface="Times New Roman" panose="02020603050405020304" pitchFamily="18" charset="0"/>
                <a:ea typeface="Times New Roman" panose="02020603050405020304" pitchFamily="18" charset="0"/>
              </a:rPr>
              <a:t>society.</a:t>
            </a:r>
            <a:endParaRPr lang="en-GB" sz="1300" kern="0" dirty="0">
              <a:solidFill>
                <a:srgbClr val="000000"/>
              </a:solidFill>
              <a:latin typeface="Times New Roman" panose="02020603050405020304" pitchFamily="18" charset="0"/>
              <a:cs typeface="Times New Roman" panose="02020603050405020304" pitchFamily="18" charset="0"/>
            </a:endParaRPr>
          </a:p>
        </p:txBody>
      </p:sp>
      <p:pic>
        <p:nvPicPr>
          <p:cNvPr id="9" name="Picture 8"/>
          <p:cNvPicPr>
            <a:picLocks noChangeAspect="1"/>
          </p:cNvPicPr>
          <p:nvPr/>
        </p:nvPicPr>
        <p:blipFill>
          <a:blip r:embed="rId2"/>
          <a:stretch>
            <a:fillRect/>
          </a:stretch>
        </p:blipFill>
        <p:spPr>
          <a:xfrm>
            <a:off x="885174" y="173003"/>
            <a:ext cx="1833194" cy="1355580"/>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pic>
        <p:nvPicPr>
          <p:cNvPr id="13" name="Picture 12"/>
          <p:cNvPicPr>
            <a:picLocks noChangeAspect="1"/>
          </p:cNvPicPr>
          <p:nvPr/>
        </p:nvPicPr>
        <p:blipFill>
          <a:blip r:embed="rId3"/>
          <a:stretch>
            <a:fillRect/>
          </a:stretch>
        </p:blipFill>
        <p:spPr>
          <a:xfrm>
            <a:off x="4283038" y="1238012"/>
            <a:ext cx="994632" cy="68887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17" name="Picture 16"/>
          <p:cNvPicPr>
            <a:picLocks noChangeAspect="1"/>
          </p:cNvPicPr>
          <p:nvPr/>
        </p:nvPicPr>
        <p:blipFill>
          <a:blip r:embed="rId4"/>
          <a:stretch>
            <a:fillRect/>
          </a:stretch>
        </p:blipFill>
        <p:spPr>
          <a:xfrm>
            <a:off x="8407829" y="435757"/>
            <a:ext cx="2584287" cy="911669"/>
          </a:xfrm>
          <a:prstGeom prst="rect">
            <a:avLst/>
          </a:prstGeom>
          <a:ln>
            <a:noFill/>
          </a:ln>
          <a:effectLst>
            <a:softEdge rad="112500"/>
          </a:effectLst>
        </p:spPr>
      </p:pic>
    </p:spTree>
    <p:extLst>
      <p:ext uri="{BB962C8B-B14F-4D97-AF65-F5344CB8AC3E}">
        <p14:creationId xmlns:p14="http://schemas.microsoft.com/office/powerpoint/2010/main" val="22538110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99753" y="101579"/>
            <a:ext cx="12092247" cy="7171194"/>
          </a:xfrm>
          <a:prstGeom prst="rect">
            <a:avLst/>
          </a:prstGeom>
        </p:spPr>
        <p:txBody>
          <a:bodyPr wrap="square">
            <a:spAutoFit/>
          </a:bodyPr>
          <a:lstStyle/>
          <a:p>
            <a:pPr marL="180340" indent="-180340">
              <a:lnSpc>
                <a:spcPct val="200000"/>
              </a:lnSpc>
              <a:spcAft>
                <a:spcPts val="0"/>
              </a:spcAft>
            </a:pPr>
            <a:r>
              <a:rPr lang="en-GB" sz="1000" dirty="0" err="1" smtClean="0">
                <a:latin typeface="Times New Roman" panose="02020603050405020304" pitchFamily="18" charset="0"/>
                <a:ea typeface="Times New Roman" panose="02020603050405020304" pitchFamily="18" charset="0"/>
              </a:rPr>
              <a:t>Aarnoudse-Moens</a:t>
            </a:r>
            <a:r>
              <a:rPr lang="en-GB" sz="1000" dirty="0">
                <a:latin typeface="Times New Roman" panose="02020603050405020304" pitchFamily="18" charset="0"/>
                <a:ea typeface="Times New Roman" panose="02020603050405020304" pitchFamily="18" charset="0"/>
              </a:rPr>
              <a:t>, C. S. H., </a:t>
            </a:r>
            <a:r>
              <a:rPr lang="en-GB" sz="1000" dirty="0" err="1">
                <a:latin typeface="Times New Roman" panose="02020603050405020304" pitchFamily="18" charset="0"/>
                <a:ea typeface="Times New Roman" panose="02020603050405020304" pitchFamily="18" charset="0"/>
              </a:rPr>
              <a:t>Weisglas-Kuperus</a:t>
            </a:r>
            <a:r>
              <a:rPr lang="en-GB" sz="1000" dirty="0">
                <a:latin typeface="Times New Roman" panose="02020603050405020304" pitchFamily="18" charset="0"/>
                <a:ea typeface="Times New Roman" panose="02020603050405020304" pitchFamily="18" charset="0"/>
              </a:rPr>
              <a:t>, N., van </a:t>
            </a:r>
            <a:r>
              <a:rPr lang="en-GB" sz="1000" dirty="0" err="1">
                <a:latin typeface="Times New Roman" panose="02020603050405020304" pitchFamily="18" charset="0"/>
                <a:ea typeface="Times New Roman" panose="02020603050405020304" pitchFamily="18" charset="0"/>
              </a:rPr>
              <a:t>Goudoever</a:t>
            </a:r>
            <a:r>
              <a:rPr lang="en-GB" sz="1000" dirty="0">
                <a:latin typeface="Times New Roman" panose="02020603050405020304" pitchFamily="18" charset="0"/>
                <a:ea typeface="Times New Roman" panose="02020603050405020304" pitchFamily="18" charset="0"/>
              </a:rPr>
              <a:t>, J. B., &amp; </a:t>
            </a:r>
            <a:r>
              <a:rPr lang="en-GB" sz="1000" dirty="0" err="1">
                <a:latin typeface="Times New Roman" panose="02020603050405020304" pitchFamily="18" charset="0"/>
                <a:ea typeface="Times New Roman" panose="02020603050405020304" pitchFamily="18" charset="0"/>
              </a:rPr>
              <a:t>Oosterlaan</a:t>
            </a:r>
            <a:r>
              <a:rPr lang="en-GB" sz="1000" dirty="0">
                <a:latin typeface="Times New Roman" panose="02020603050405020304" pitchFamily="18" charset="0"/>
                <a:ea typeface="Times New Roman" panose="02020603050405020304" pitchFamily="18" charset="0"/>
              </a:rPr>
              <a:t>, J. (2009). Meta-analysis of neurobehavioral outcomes in very preterm and/or very low birth weight children. </a:t>
            </a:r>
            <a:r>
              <a:rPr lang="en-GB" sz="1000" i="1" dirty="0" err="1">
                <a:latin typeface="Times New Roman" panose="02020603050405020304" pitchFamily="18" charset="0"/>
                <a:ea typeface="Times New Roman" panose="02020603050405020304" pitchFamily="18" charset="0"/>
              </a:rPr>
              <a:t>Pediatrics</a:t>
            </a:r>
            <a:r>
              <a:rPr lang="en-GB" sz="1000" dirty="0">
                <a:latin typeface="Times New Roman" panose="02020603050405020304" pitchFamily="18" charset="0"/>
                <a:ea typeface="Times New Roman" panose="02020603050405020304" pitchFamily="18" charset="0"/>
              </a:rPr>
              <a:t>, </a:t>
            </a:r>
            <a:r>
              <a:rPr lang="en-GB" sz="1000" i="1" dirty="0">
                <a:latin typeface="Times New Roman" panose="02020603050405020304" pitchFamily="18" charset="0"/>
                <a:ea typeface="Times New Roman" panose="02020603050405020304" pitchFamily="18" charset="0"/>
              </a:rPr>
              <a:t>124</a:t>
            </a:r>
            <a:r>
              <a:rPr lang="en-GB" sz="1000" dirty="0">
                <a:latin typeface="Times New Roman" panose="02020603050405020304" pitchFamily="18" charset="0"/>
                <a:ea typeface="Times New Roman" panose="02020603050405020304" pitchFamily="18" charset="0"/>
              </a:rPr>
              <a:t>(2), 717-728.</a:t>
            </a:r>
          </a:p>
          <a:p>
            <a:pPr marL="180340" indent="-180340">
              <a:lnSpc>
                <a:spcPct val="200000"/>
              </a:lnSpc>
              <a:spcAft>
                <a:spcPts val="0"/>
              </a:spcAft>
            </a:pPr>
            <a:r>
              <a:rPr lang="en-GB" sz="1000" dirty="0">
                <a:latin typeface="Times New Roman" panose="02020603050405020304" pitchFamily="18" charset="0"/>
                <a:ea typeface="Times New Roman" panose="02020603050405020304" pitchFamily="18" charset="0"/>
              </a:rPr>
              <a:t>Achenbach, T. M., &amp; </a:t>
            </a:r>
            <a:r>
              <a:rPr lang="en-GB" sz="1000" dirty="0" err="1">
                <a:latin typeface="Times New Roman" panose="02020603050405020304" pitchFamily="18" charset="0"/>
                <a:ea typeface="Times New Roman" panose="02020603050405020304" pitchFamily="18" charset="0"/>
              </a:rPr>
              <a:t>Edelbrock</a:t>
            </a:r>
            <a:r>
              <a:rPr lang="en-GB" sz="1000" dirty="0">
                <a:latin typeface="Times New Roman" panose="02020603050405020304" pitchFamily="18" charset="0"/>
                <a:ea typeface="Times New Roman" panose="02020603050405020304" pitchFamily="18" charset="0"/>
              </a:rPr>
              <a:t>, C. S. (1981). </a:t>
            </a:r>
            <a:r>
              <a:rPr lang="en-GB" sz="1000" dirty="0" err="1">
                <a:latin typeface="Times New Roman" panose="02020603050405020304" pitchFamily="18" charset="0"/>
                <a:ea typeface="Times New Roman" panose="02020603050405020304" pitchFamily="18" charset="0"/>
              </a:rPr>
              <a:t>Behavioral</a:t>
            </a:r>
            <a:r>
              <a:rPr lang="en-GB" sz="1000" dirty="0">
                <a:latin typeface="Times New Roman" panose="02020603050405020304" pitchFamily="18" charset="0"/>
                <a:ea typeface="Times New Roman" panose="02020603050405020304" pitchFamily="18" charset="0"/>
              </a:rPr>
              <a:t> problems and competencies reported by parents of normal and disturbed children aged four through sixteen. </a:t>
            </a:r>
            <a:r>
              <a:rPr lang="en-GB" sz="1000" i="1" dirty="0">
                <a:latin typeface="Times New Roman" panose="02020603050405020304" pitchFamily="18" charset="0"/>
                <a:ea typeface="Times New Roman" panose="02020603050405020304" pitchFamily="18" charset="0"/>
              </a:rPr>
              <a:t>Monographs of the society for research in child development</a:t>
            </a:r>
            <a:r>
              <a:rPr lang="en-GB" sz="1000" dirty="0">
                <a:latin typeface="Times New Roman" panose="02020603050405020304" pitchFamily="18" charset="0"/>
                <a:ea typeface="Times New Roman" panose="02020603050405020304" pitchFamily="18" charset="0"/>
              </a:rPr>
              <a:t>, 1-82.</a:t>
            </a:r>
          </a:p>
          <a:p>
            <a:pPr marL="180340" indent="-180340">
              <a:lnSpc>
                <a:spcPct val="200000"/>
              </a:lnSpc>
              <a:spcAft>
                <a:spcPts val="0"/>
              </a:spcAft>
            </a:pPr>
            <a:r>
              <a:rPr lang="en-GB" sz="1000" dirty="0">
                <a:latin typeface="Times New Roman" panose="02020603050405020304" pitchFamily="18" charset="0"/>
                <a:ea typeface="Times New Roman" panose="02020603050405020304" pitchFamily="18" charset="0"/>
              </a:rPr>
              <a:t>Adams, G. R. (1980). Going it Alone: The Family Life and Social Situation of the Single Parent. </a:t>
            </a:r>
            <a:r>
              <a:rPr lang="en-GB" sz="1000" i="1" dirty="0">
                <a:latin typeface="Times New Roman" panose="02020603050405020304" pitchFamily="18" charset="0"/>
                <a:ea typeface="Times New Roman" panose="02020603050405020304" pitchFamily="18" charset="0"/>
              </a:rPr>
              <a:t>Family Process</a:t>
            </a:r>
            <a:r>
              <a:rPr lang="en-GB" sz="1000" dirty="0">
                <a:latin typeface="Times New Roman" panose="02020603050405020304" pitchFamily="18" charset="0"/>
                <a:ea typeface="Times New Roman" panose="02020603050405020304" pitchFamily="18" charset="0"/>
              </a:rPr>
              <a:t>, </a:t>
            </a:r>
            <a:r>
              <a:rPr lang="en-GB" sz="1000" i="1" dirty="0">
                <a:latin typeface="Times New Roman" panose="02020603050405020304" pitchFamily="18" charset="0"/>
                <a:ea typeface="Times New Roman" panose="02020603050405020304" pitchFamily="18" charset="0"/>
              </a:rPr>
              <a:t>19</a:t>
            </a:r>
            <a:r>
              <a:rPr lang="en-GB" sz="1000" dirty="0">
                <a:latin typeface="Times New Roman" panose="02020603050405020304" pitchFamily="18" charset="0"/>
                <a:ea typeface="Times New Roman" panose="02020603050405020304" pitchFamily="18" charset="0"/>
              </a:rPr>
              <a:t>(3), 312-314.</a:t>
            </a:r>
          </a:p>
          <a:p>
            <a:pPr marL="180340" indent="-180340">
              <a:lnSpc>
                <a:spcPct val="200000"/>
              </a:lnSpc>
              <a:spcAft>
                <a:spcPts val="0"/>
              </a:spcAft>
            </a:pPr>
            <a:r>
              <a:rPr lang="en-GB" sz="1000" dirty="0">
                <a:latin typeface="Times New Roman" panose="02020603050405020304" pitchFamily="18" charset="0"/>
                <a:ea typeface="Times New Roman" panose="02020603050405020304" pitchFamily="18" charset="0"/>
              </a:rPr>
              <a:t>Albano, A. M., &amp; </a:t>
            </a:r>
            <a:r>
              <a:rPr lang="en-GB" sz="1000" dirty="0" err="1">
                <a:latin typeface="Times New Roman" panose="02020603050405020304" pitchFamily="18" charset="0"/>
                <a:ea typeface="Times New Roman" panose="02020603050405020304" pitchFamily="18" charset="0"/>
              </a:rPr>
              <a:t>Krain</a:t>
            </a:r>
            <a:r>
              <a:rPr lang="en-GB" sz="1000" dirty="0">
                <a:latin typeface="Times New Roman" panose="02020603050405020304" pitchFamily="18" charset="0"/>
                <a:ea typeface="Times New Roman" panose="02020603050405020304" pitchFamily="18" charset="0"/>
              </a:rPr>
              <a:t>, A. (2005). Anxiety and anxiety disorders in girls. In </a:t>
            </a:r>
            <a:r>
              <a:rPr lang="en-GB" sz="1000" i="1" dirty="0">
                <a:latin typeface="Times New Roman" panose="02020603050405020304" pitchFamily="18" charset="0"/>
                <a:ea typeface="Times New Roman" panose="02020603050405020304" pitchFamily="18" charset="0"/>
              </a:rPr>
              <a:t>Handbook of </a:t>
            </a:r>
            <a:r>
              <a:rPr lang="en-GB" sz="1000" i="1" dirty="0" err="1">
                <a:latin typeface="Times New Roman" panose="02020603050405020304" pitchFamily="18" charset="0"/>
                <a:ea typeface="Times New Roman" panose="02020603050405020304" pitchFamily="18" charset="0"/>
              </a:rPr>
              <a:t>behavioral</a:t>
            </a:r>
            <a:r>
              <a:rPr lang="en-GB" sz="1000" i="1" dirty="0">
                <a:latin typeface="Times New Roman" panose="02020603050405020304" pitchFamily="18" charset="0"/>
                <a:ea typeface="Times New Roman" panose="02020603050405020304" pitchFamily="18" charset="0"/>
              </a:rPr>
              <a:t> and emotional problems in girls</a:t>
            </a:r>
            <a:r>
              <a:rPr lang="en-GB" sz="1000" dirty="0">
                <a:latin typeface="Times New Roman" panose="02020603050405020304" pitchFamily="18" charset="0"/>
                <a:ea typeface="Times New Roman" panose="02020603050405020304" pitchFamily="18" charset="0"/>
              </a:rPr>
              <a:t> (pp. 79-116). Springer, Boston, MA.</a:t>
            </a:r>
          </a:p>
          <a:p>
            <a:pPr marL="180340" indent="-180340">
              <a:lnSpc>
                <a:spcPct val="200000"/>
              </a:lnSpc>
              <a:spcAft>
                <a:spcPts val="0"/>
              </a:spcAft>
            </a:pPr>
            <a:r>
              <a:rPr lang="en-GB" sz="1000" dirty="0">
                <a:latin typeface="Times New Roman" panose="02020603050405020304" pitchFamily="18" charset="0"/>
                <a:ea typeface="Times New Roman" panose="02020603050405020304" pitchFamily="18" charset="0"/>
              </a:rPr>
              <a:t>Anderson, P. J., &amp; Doyle, L. W. (2008). Cognitive and educational deficits in children born extremely preterm. In </a:t>
            </a:r>
            <a:r>
              <a:rPr lang="en-GB" sz="1000" i="1" dirty="0">
                <a:latin typeface="Times New Roman" panose="02020603050405020304" pitchFamily="18" charset="0"/>
                <a:ea typeface="Times New Roman" panose="02020603050405020304" pitchFamily="18" charset="0"/>
              </a:rPr>
              <a:t>Seminars in perinatology</a:t>
            </a:r>
            <a:r>
              <a:rPr lang="en-GB" sz="1000" dirty="0">
                <a:latin typeface="Times New Roman" panose="02020603050405020304" pitchFamily="18" charset="0"/>
                <a:ea typeface="Times New Roman" panose="02020603050405020304" pitchFamily="18" charset="0"/>
              </a:rPr>
              <a:t> (Vol. 32, No. 1, pp. 51-58). Elsevier.</a:t>
            </a:r>
          </a:p>
          <a:p>
            <a:pPr marL="180340" indent="-180340">
              <a:lnSpc>
                <a:spcPct val="200000"/>
              </a:lnSpc>
              <a:spcAft>
                <a:spcPts val="0"/>
              </a:spcAft>
            </a:pPr>
            <a:r>
              <a:rPr lang="en-GB" sz="1000" dirty="0" err="1">
                <a:latin typeface="Times New Roman" panose="02020603050405020304" pitchFamily="18" charset="0"/>
                <a:ea typeface="Times New Roman" panose="02020603050405020304" pitchFamily="18" charset="0"/>
              </a:rPr>
              <a:t>Arpi</a:t>
            </a:r>
            <a:r>
              <a:rPr lang="en-GB" sz="1000" dirty="0">
                <a:latin typeface="Times New Roman" panose="02020603050405020304" pitchFamily="18" charset="0"/>
                <a:ea typeface="Times New Roman" panose="02020603050405020304" pitchFamily="18" charset="0"/>
              </a:rPr>
              <a:t>, E., &amp; Ferrari, F. (2013). PB and behaviour problems in infants and preschool‐age children: a review of the recent literature. </a:t>
            </a:r>
            <a:r>
              <a:rPr lang="en-GB" sz="1000" i="1" dirty="0">
                <a:latin typeface="Times New Roman" panose="02020603050405020304" pitchFamily="18" charset="0"/>
                <a:ea typeface="Times New Roman" panose="02020603050405020304" pitchFamily="18" charset="0"/>
              </a:rPr>
              <a:t>Developmental medicine &amp; child neurology</a:t>
            </a:r>
            <a:r>
              <a:rPr lang="en-GB" sz="1000" dirty="0">
                <a:latin typeface="Times New Roman" panose="02020603050405020304" pitchFamily="18" charset="0"/>
                <a:ea typeface="Times New Roman" panose="02020603050405020304" pitchFamily="18" charset="0"/>
              </a:rPr>
              <a:t>, </a:t>
            </a:r>
            <a:r>
              <a:rPr lang="en-GB" sz="1000" i="1" dirty="0">
                <a:latin typeface="Times New Roman" panose="02020603050405020304" pitchFamily="18" charset="0"/>
                <a:ea typeface="Times New Roman" panose="02020603050405020304" pitchFamily="18" charset="0"/>
              </a:rPr>
              <a:t>55</a:t>
            </a:r>
            <a:r>
              <a:rPr lang="en-GB" sz="1000" dirty="0">
                <a:latin typeface="Times New Roman" panose="02020603050405020304" pitchFamily="18" charset="0"/>
                <a:ea typeface="Times New Roman" panose="02020603050405020304" pitchFamily="18" charset="0"/>
              </a:rPr>
              <a:t>(9), 788-796.</a:t>
            </a:r>
          </a:p>
          <a:p>
            <a:pPr marL="180340" indent="-180340">
              <a:lnSpc>
                <a:spcPct val="200000"/>
              </a:lnSpc>
              <a:spcAft>
                <a:spcPts val="0"/>
              </a:spcAft>
            </a:pPr>
            <a:r>
              <a:rPr lang="en-GB" sz="1000" dirty="0" err="1">
                <a:latin typeface="Times New Roman" panose="02020603050405020304" pitchFamily="18" charset="0"/>
                <a:ea typeface="Times New Roman" panose="02020603050405020304" pitchFamily="18" charset="0"/>
              </a:rPr>
              <a:t>Bagner</a:t>
            </a:r>
            <a:r>
              <a:rPr lang="en-GB" sz="1000" dirty="0">
                <a:latin typeface="Times New Roman" panose="02020603050405020304" pitchFamily="18" charset="0"/>
                <a:ea typeface="Times New Roman" panose="02020603050405020304" pitchFamily="18" charset="0"/>
              </a:rPr>
              <a:t>, D. M., Rodríguez, G. M., Blake, C. A., Linares, D., &amp; Carter, A. S. (2012). Assessment of </a:t>
            </a:r>
            <a:r>
              <a:rPr lang="en-GB" sz="1000" dirty="0" err="1">
                <a:latin typeface="Times New Roman" panose="02020603050405020304" pitchFamily="18" charset="0"/>
                <a:ea typeface="Times New Roman" panose="02020603050405020304" pitchFamily="18" charset="0"/>
              </a:rPr>
              <a:t>behavioral</a:t>
            </a:r>
            <a:r>
              <a:rPr lang="en-GB" sz="1000" dirty="0">
                <a:latin typeface="Times New Roman" panose="02020603050405020304" pitchFamily="18" charset="0"/>
                <a:ea typeface="Times New Roman" panose="02020603050405020304" pitchFamily="18" charset="0"/>
              </a:rPr>
              <a:t> and emotional problems in infancy: A systematic review. </a:t>
            </a:r>
            <a:r>
              <a:rPr lang="en-GB" sz="1000" i="1" dirty="0">
                <a:latin typeface="Times New Roman" panose="02020603050405020304" pitchFamily="18" charset="0"/>
                <a:ea typeface="Times New Roman" panose="02020603050405020304" pitchFamily="18" charset="0"/>
              </a:rPr>
              <a:t>Clinical child and family psychology review</a:t>
            </a:r>
            <a:r>
              <a:rPr lang="en-GB" sz="1000" dirty="0">
                <a:latin typeface="Times New Roman" panose="02020603050405020304" pitchFamily="18" charset="0"/>
                <a:ea typeface="Times New Roman" panose="02020603050405020304" pitchFamily="18" charset="0"/>
              </a:rPr>
              <a:t>, </a:t>
            </a:r>
            <a:r>
              <a:rPr lang="en-GB" sz="1000" i="1" dirty="0">
                <a:latin typeface="Times New Roman" panose="02020603050405020304" pitchFamily="18" charset="0"/>
                <a:ea typeface="Times New Roman" panose="02020603050405020304" pitchFamily="18" charset="0"/>
              </a:rPr>
              <a:t>15</a:t>
            </a:r>
            <a:r>
              <a:rPr lang="en-GB" sz="1000" dirty="0">
                <a:latin typeface="Times New Roman" panose="02020603050405020304" pitchFamily="18" charset="0"/>
                <a:ea typeface="Times New Roman" panose="02020603050405020304" pitchFamily="18" charset="0"/>
              </a:rPr>
              <a:t>(2), 113-128.</a:t>
            </a:r>
          </a:p>
          <a:p>
            <a:pPr marL="180340" indent="-180340">
              <a:lnSpc>
                <a:spcPct val="200000"/>
              </a:lnSpc>
              <a:spcAft>
                <a:spcPts val="0"/>
              </a:spcAft>
            </a:pPr>
            <a:r>
              <a:rPr lang="en-GB" sz="1000" dirty="0">
                <a:latin typeface="Times New Roman" panose="02020603050405020304" pitchFamily="18" charset="0"/>
                <a:ea typeface="Times New Roman" panose="02020603050405020304" pitchFamily="18" charset="0"/>
              </a:rPr>
              <a:t>Baker, B. L., McIntyre, L. L., </a:t>
            </a:r>
            <a:r>
              <a:rPr lang="en-GB" sz="1000" dirty="0" err="1">
                <a:latin typeface="Times New Roman" panose="02020603050405020304" pitchFamily="18" charset="0"/>
                <a:ea typeface="Times New Roman" panose="02020603050405020304" pitchFamily="18" charset="0"/>
              </a:rPr>
              <a:t>Blacher</a:t>
            </a:r>
            <a:r>
              <a:rPr lang="en-GB" sz="1000" dirty="0">
                <a:latin typeface="Times New Roman" panose="02020603050405020304" pitchFamily="18" charset="0"/>
                <a:ea typeface="Times New Roman" panose="02020603050405020304" pitchFamily="18" charset="0"/>
              </a:rPr>
              <a:t>, J., </a:t>
            </a:r>
            <a:r>
              <a:rPr lang="en-GB" sz="1000" dirty="0" err="1">
                <a:latin typeface="Times New Roman" panose="02020603050405020304" pitchFamily="18" charset="0"/>
                <a:ea typeface="Times New Roman" panose="02020603050405020304" pitchFamily="18" charset="0"/>
              </a:rPr>
              <a:t>Crnic</a:t>
            </a:r>
            <a:r>
              <a:rPr lang="en-GB" sz="1000" dirty="0">
                <a:latin typeface="Times New Roman" panose="02020603050405020304" pitchFamily="18" charset="0"/>
                <a:ea typeface="Times New Roman" panose="02020603050405020304" pitchFamily="18" charset="0"/>
              </a:rPr>
              <a:t>, K., </a:t>
            </a:r>
            <a:r>
              <a:rPr lang="en-GB" sz="1000" dirty="0" err="1">
                <a:latin typeface="Times New Roman" panose="02020603050405020304" pitchFamily="18" charset="0"/>
                <a:ea typeface="Times New Roman" panose="02020603050405020304" pitchFamily="18" charset="0"/>
              </a:rPr>
              <a:t>Edelbrock</a:t>
            </a:r>
            <a:r>
              <a:rPr lang="en-GB" sz="1000" dirty="0">
                <a:latin typeface="Times New Roman" panose="02020603050405020304" pitchFamily="18" charset="0"/>
                <a:ea typeface="Times New Roman" panose="02020603050405020304" pitchFamily="18" charset="0"/>
              </a:rPr>
              <a:t>, C., &amp; Low, C. (2003). Pre‐school children with and without developmental delay: behaviour problems and parenting stress over time. </a:t>
            </a:r>
            <a:r>
              <a:rPr lang="en-GB" sz="1000" i="1" dirty="0">
                <a:latin typeface="Times New Roman" panose="02020603050405020304" pitchFamily="18" charset="0"/>
                <a:ea typeface="Times New Roman" panose="02020603050405020304" pitchFamily="18" charset="0"/>
              </a:rPr>
              <a:t>Journal of Intellectual Disability Research</a:t>
            </a:r>
            <a:r>
              <a:rPr lang="en-GB" sz="1000" dirty="0">
                <a:latin typeface="Times New Roman" panose="02020603050405020304" pitchFamily="18" charset="0"/>
                <a:ea typeface="Times New Roman" panose="02020603050405020304" pitchFamily="18" charset="0"/>
              </a:rPr>
              <a:t>, </a:t>
            </a:r>
            <a:r>
              <a:rPr lang="en-GB" sz="1000" i="1" dirty="0">
                <a:latin typeface="Times New Roman" panose="02020603050405020304" pitchFamily="18" charset="0"/>
                <a:ea typeface="Times New Roman" panose="02020603050405020304" pitchFamily="18" charset="0"/>
              </a:rPr>
              <a:t>47</a:t>
            </a:r>
            <a:r>
              <a:rPr lang="en-GB" sz="1000" dirty="0">
                <a:latin typeface="Times New Roman" panose="02020603050405020304" pitchFamily="18" charset="0"/>
                <a:ea typeface="Times New Roman" panose="02020603050405020304" pitchFamily="18" charset="0"/>
              </a:rPr>
              <a:t>(4‐5), 217-230.</a:t>
            </a:r>
          </a:p>
          <a:p>
            <a:pPr marL="180340" indent="-180340">
              <a:lnSpc>
                <a:spcPct val="200000"/>
              </a:lnSpc>
              <a:spcAft>
                <a:spcPts val="0"/>
              </a:spcAft>
            </a:pPr>
            <a:r>
              <a:rPr lang="en-GB" sz="1000" dirty="0">
                <a:latin typeface="Times New Roman" panose="02020603050405020304" pitchFamily="18" charset="0"/>
                <a:ea typeface="Times New Roman" panose="02020603050405020304" pitchFamily="18" charset="0"/>
              </a:rPr>
              <a:t>Bandura, A. (1965). Influence of models' reinforcement contingencies on the acquisition of imitative responses. </a:t>
            </a:r>
            <a:r>
              <a:rPr lang="en-GB" sz="1000" i="1" dirty="0">
                <a:latin typeface="Times New Roman" panose="02020603050405020304" pitchFamily="18" charset="0"/>
                <a:ea typeface="Times New Roman" panose="02020603050405020304" pitchFamily="18" charset="0"/>
              </a:rPr>
              <a:t>Journal of personality and social psychology</a:t>
            </a:r>
            <a:r>
              <a:rPr lang="en-GB" sz="1000" dirty="0">
                <a:latin typeface="Times New Roman" panose="02020603050405020304" pitchFamily="18" charset="0"/>
                <a:ea typeface="Times New Roman" panose="02020603050405020304" pitchFamily="18" charset="0"/>
              </a:rPr>
              <a:t>, </a:t>
            </a:r>
            <a:r>
              <a:rPr lang="en-GB" sz="1000" i="1" dirty="0">
                <a:latin typeface="Times New Roman" panose="02020603050405020304" pitchFamily="18" charset="0"/>
                <a:ea typeface="Times New Roman" panose="02020603050405020304" pitchFamily="18" charset="0"/>
              </a:rPr>
              <a:t>1</a:t>
            </a:r>
            <a:r>
              <a:rPr lang="en-GB" sz="1000" dirty="0">
                <a:latin typeface="Times New Roman" panose="02020603050405020304" pitchFamily="18" charset="0"/>
                <a:ea typeface="Times New Roman" panose="02020603050405020304" pitchFamily="18" charset="0"/>
              </a:rPr>
              <a:t>(6), 589</a:t>
            </a:r>
            <a:r>
              <a:rPr lang="en-GB" sz="1000" dirty="0" smtClean="0">
                <a:latin typeface="Times New Roman" panose="02020603050405020304" pitchFamily="18" charset="0"/>
                <a:ea typeface="Times New Roman" panose="02020603050405020304" pitchFamily="18" charset="0"/>
              </a:rPr>
              <a:t>.</a:t>
            </a:r>
          </a:p>
          <a:p>
            <a:pPr marL="180340" indent="-180340">
              <a:lnSpc>
                <a:spcPct val="200000"/>
              </a:lnSpc>
              <a:spcAft>
                <a:spcPts val="0"/>
              </a:spcAft>
            </a:pPr>
            <a:r>
              <a:rPr lang="en-GB" sz="1000" dirty="0">
                <a:latin typeface="Times New Roman" panose="02020603050405020304" pitchFamily="18" charset="0"/>
                <a:ea typeface="Times New Roman" panose="02020603050405020304" pitchFamily="18" charset="0"/>
              </a:rPr>
              <a:t>Bandura, A. (1971). Vicarious and self-reinforcement processes. </a:t>
            </a:r>
            <a:r>
              <a:rPr lang="en-GB" sz="1000" i="1" dirty="0">
                <a:latin typeface="Times New Roman" panose="02020603050405020304" pitchFamily="18" charset="0"/>
                <a:ea typeface="Times New Roman" panose="02020603050405020304" pitchFamily="18" charset="0"/>
              </a:rPr>
              <a:t>The nature of reinforcement</a:t>
            </a:r>
            <a:r>
              <a:rPr lang="en-GB" sz="1000" dirty="0">
                <a:latin typeface="Times New Roman" panose="02020603050405020304" pitchFamily="18" charset="0"/>
                <a:ea typeface="Times New Roman" panose="02020603050405020304" pitchFamily="18" charset="0"/>
              </a:rPr>
              <a:t>, </a:t>
            </a:r>
            <a:r>
              <a:rPr lang="en-GB" sz="1000" i="1" dirty="0">
                <a:latin typeface="Times New Roman" panose="02020603050405020304" pitchFamily="18" charset="0"/>
                <a:ea typeface="Times New Roman" panose="02020603050405020304" pitchFamily="18" charset="0"/>
              </a:rPr>
              <a:t>228278</a:t>
            </a:r>
            <a:r>
              <a:rPr lang="en-GB" sz="1000" dirty="0">
                <a:latin typeface="Times New Roman" panose="02020603050405020304" pitchFamily="18" charset="0"/>
                <a:ea typeface="Times New Roman" panose="02020603050405020304" pitchFamily="18" charset="0"/>
              </a:rPr>
              <a:t>.</a:t>
            </a:r>
          </a:p>
          <a:p>
            <a:pPr marL="180340" indent="-180340">
              <a:lnSpc>
                <a:spcPct val="200000"/>
              </a:lnSpc>
              <a:spcAft>
                <a:spcPts val="0"/>
              </a:spcAft>
            </a:pPr>
            <a:r>
              <a:rPr lang="en-GB" sz="1000" dirty="0">
                <a:latin typeface="Times New Roman" panose="02020603050405020304" pitchFamily="18" charset="0"/>
                <a:ea typeface="Times New Roman" panose="02020603050405020304" pitchFamily="18" charset="0"/>
              </a:rPr>
              <a:t>Bank, L., </a:t>
            </a:r>
            <a:r>
              <a:rPr lang="en-GB" sz="1000" dirty="0" err="1">
                <a:latin typeface="Times New Roman" panose="02020603050405020304" pitchFamily="18" charset="0"/>
                <a:ea typeface="Times New Roman" panose="02020603050405020304" pitchFamily="18" charset="0"/>
              </a:rPr>
              <a:t>Burraston</a:t>
            </a:r>
            <a:r>
              <a:rPr lang="en-GB" sz="1000" dirty="0">
                <a:latin typeface="Times New Roman" panose="02020603050405020304" pitchFamily="18" charset="0"/>
                <a:ea typeface="Times New Roman" panose="02020603050405020304" pitchFamily="18" charset="0"/>
              </a:rPr>
              <a:t>, B., &amp; Snyder, J. (2004). Sibling conflict and ineffective parenting as predictors of adolescent boys' antisocial </a:t>
            </a:r>
            <a:r>
              <a:rPr lang="en-GB" sz="1000" dirty="0" err="1">
                <a:latin typeface="Times New Roman" panose="02020603050405020304" pitchFamily="18" charset="0"/>
                <a:ea typeface="Times New Roman" panose="02020603050405020304" pitchFamily="18" charset="0"/>
              </a:rPr>
              <a:t>behavior</a:t>
            </a:r>
            <a:r>
              <a:rPr lang="en-GB" sz="1000" dirty="0">
                <a:latin typeface="Times New Roman" panose="02020603050405020304" pitchFamily="18" charset="0"/>
                <a:ea typeface="Times New Roman" panose="02020603050405020304" pitchFamily="18" charset="0"/>
              </a:rPr>
              <a:t> and peer difficulties: Additive and interactional effects. </a:t>
            </a:r>
            <a:r>
              <a:rPr lang="en-GB" sz="1000" i="1" dirty="0">
                <a:latin typeface="Times New Roman" panose="02020603050405020304" pitchFamily="18" charset="0"/>
                <a:ea typeface="Times New Roman" panose="02020603050405020304" pitchFamily="18" charset="0"/>
              </a:rPr>
              <a:t>Journal of research on adolescence</a:t>
            </a:r>
            <a:r>
              <a:rPr lang="en-GB" sz="1000" dirty="0">
                <a:latin typeface="Times New Roman" panose="02020603050405020304" pitchFamily="18" charset="0"/>
                <a:ea typeface="Times New Roman" panose="02020603050405020304" pitchFamily="18" charset="0"/>
              </a:rPr>
              <a:t>, </a:t>
            </a:r>
            <a:r>
              <a:rPr lang="en-GB" sz="1000" i="1" dirty="0">
                <a:latin typeface="Times New Roman" panose="02020603050405020304" pitchFamily="18" charset="0"/>
                <a:ea typeface="Times New Roman" panose="02020603050405020304" pitchFamily="18" charset="0"/>
              </a:rPr>
              <a:t>14</a:t>
            </a:r>
            <a:r>
              <a:rPr lang="en-GB" sz="1000" dirty="0">
                <a:latin typeface="Times New Roman" panose="02020603050405020304" pitchFamily="18" charset="0"/>
                <a:ea typeface="Times New Roman" panose="02020603050405020304" pitchFamily="18" charset="0"/>
              </a:rPr>
              <a:t>(1), 99-125.</a:t>
            </a:r>
          </a:p>
          <a:p>
            <a:pPr marL="180340" indent="-180340">
              <a:lnSpc>
                <a:spcPct val="200000"/>
              </a:lnSpc>
              <a:spcAft>
                <a:spcPts val="0"/>
              </a:spcAft>
            </a:pPr>
            <a:r>
              <a:rPr lang="en-GB" sz="1000" dirty="0">
                <a:latin typeface="Times New Roman" panose="02020603050405020304" pitchFamily="18" charset="0"/>
                <a:ea typeface="Times New Roman" panose="02020603050405020304" pitchFamily="18" charset="0"/>
              </a:rPr>
              <a:t>Barnett, R. R., &amp; Hunter, M. (2012). Adjustment of Siblings of Children with Mental Health Problems: Behaviour, Self-Concept, </a:t>
            </a:r>
            <a:r>
              <a:rPr lang="en-GB" sz="1000" dirty="0" err="1">
                <a:latin typeface="Times New Roman" panose="02020603050405020304" pitchFamily="18" charset="0"/>
                <a:ea typeface="Times New Roman" panose="02020603050405020304" pitchFamily="18" charset="0"/>
              </a:rPr>
              <a:t>QOLand</a:t>
            </a:r>
            <a:r>
              <a:rPr lang="en-GB" sz="1000" dirty="0">
                <a:latin typeface="Times New Roman" panose="02020603050405020304" pitchFamily="18" charset="0"/>
                <a:ea typeface="Times New Roman" panose="02020603050405020304" pitchFamily="18" charset="0"/>
              </a:rPr>
              <a:t> Family Functioning. </a:t>
            </a:r>
            <a:r>
              <a:rPr lang="en-GB" sz="1000" i="1" dirty="0">
                <a:latin typeface="Times New Roman" panose="02020603050405020304" pitchFamily="18" charset="0"/>
                <a:ea typeface="Times New Roman" panose="02020603050405020304" pitchFamily="18" charset="0"/>
              </a:rPr>
              <a:t>Journal Of Child &amp; Family Studies</a:t>
            </a:r>
            <a:r>
              <a:rPr lang="en-GB" sz="1000" dirty="0">
                <a:latin typeface="Times New Roman" panose="02020603050405020304" pitchFamily="18" charset="0"/>
                <a:ea typeface="Times New Roman" panose="02020603050405020304" pitchFamily="18" charset="0"/>
              </a:rPr>
              <a:t>, </a:t>
            </a:r>
            <a:r>
              <a:rPr lang="en-GB" sz="1000" i="1" dirty="0">
                <a:latin typeface="Times New Roman" panose="02020603050405020304" pitchFamily="18" charset="0"/>
                <a:ea typeface="Times New Roman" panose="02020603050405020304" pitchFamily="18" charset="0"/>
              </a:rPr>
              <a:t>21</a:t>
            </a:r>
            <a:r>
              <a:rPr lang="en-GB" sz="1000" dirty="0">
                <a:latin typeface="Times New Roman" panose="02020603050405020304" pitchFamily="18" charset="0"/>
                <a:ea typeface="Times New Roman" panose="02020603050405020304" pitchFamily="18" charset="0"/>
              </a:rPr>
              <a:t>(2), 262-272.</a:t>
            </a:r>
          </a:p>
          <a:p>
            <a:pPr marL="180340" indent="-180340">
              <a:lnSpc>
                <a:spcPct val="200000"/>
              </a:lnSpc>
              <a:spcAft>
                <a:spcPts val="0"/>
              </a:spcAft>
            </a:pPr>
            <a:r>
              <a:rPr lang="en-GB" sz="1000" dirty="0">
                <a:latin typeface="Times New Roman" panose="02020603050405020304" pitchFamily="18" charset="0"/>
                <a:ea typeface="Times New Roman" panose="02020603050405020304" pitchFamily="18" charset="0"/>
              </a:rPr>
              <a:t>Bayless, S., Pit-ten Cate, I. M., &amp; Stevenson, J. (2008). BD and cognitive function in children born very prematurely. </a:t>
            </a:r>
            <a:r>
              <a:rPr lang="en-GB" sz="1000" i="1" dirty="0">
                <a:latin typeface="Times New Roman" panose="02020603050405020304" pitchFamily="18" charset="0"/>
                <a:ea typeface="Times New Roman" panose="02020603050405020304" pitchFamily="18" charset="0"/>
              </a:rPr>
              <a:t>International Journal of </a:t>
            </a:r>
            <a:r>
              <a:rPr lang="en-GB" sz="1000" i="1" dirty="0" err="1">
                <a:latin typeface="Times New Roman" panose="02020603050405020304" pitchFamily="18" charset="0"/>
                <a:ea typeface="Times New Roman" panose="02020603050405020304" pitchFamily="18" charset="0"/>
              </a:rPr>
              <a:t>Behavioral</a:t>
            </a:r>
            <a:r>
              <a:rPr lang="en-GB" sz="1000" i="1" dirty="0">
                <a:latin typeface="Times New Roman" panose="02020603050405020304" pitchFamily="18" charset="0"/>
                <a:ea typeface="Times New Roman" panose="02020603050405020304" pitchFamily="18" charset="0"/>
              </a:rPr>
              <a:t> Development</a:t>
            </a:r>
            <a:r>
              <a:rPr lang="en-GB" sz="1000" dirty="0">
                <a:latin typeface="Times New Roman" panose="02020603050405020304" pitchFamily="18" charset="0"/>
                <a:ea typeface="Times New Roman" panose="02020603050405020304" pitchFamily="18" charset="0"/>
              </a:rPr>
              <a:t>, </a:t>
            </a:r>
            <a:r>
              <a:rPr lang="en-GB" sz="1000" i="1" dirty="0">
                <a:latin typeface="Times New Roman" panose="02020603050405020304" pitchFamily="18" charset="0"/>
                <a:ea typeface="Times New Roman" panose="02020603050405020304" pitchFamily="18" charset="0"/>
              </a:rPr>
              <a:t>32</a:t>
            </a:r>
            <a:r>
              <a:rPr lang="en-GB" sz="1000" dirty="0">
                <a:latin typeface="Times New Roman" panose="02020603050405020304" pitchFamily="18" charset="0"/>
                <a:ea typeface="Times New Roman" panose="02020603050405020304" pitchFamily="18" charset="0"/>
              </a:rPr>
              <a:t>(3), 199-206.</a:t>
            </a:r>
          </a:p>
          <a:p>
            <a:pPr marL="180340" indent="-180340">
              <a:lnSpc>
                <a:spcPct val="200000"/>
              </a:lnSpc>
              <a:spcAft>
                <a:spcPts val="0"/>
              </a:spcAft>
            </a:pPr>
            <a:r>
              <a:rPr lang="en-GB" sz="1000" dirty="0" err="1">
                <a:latin typeface="Times New Roman" panose="02020603050405020304" pitchFamily="18" charset="0"/>
                <a:ea typeface="Times New Roman" panose="02020603050405020304" pitchFamily="18" charset="0"/>
              </a:rPr>
              <a:t>Benzies</a:t>
            </a:r>
            <a:r>
              <a:rPr lang="en-GB" sz="1000" dirty="0">
                <a:latin typeface="Times New Roman" panose="02020603050405020304" pitchFamily="18" charset="0"/>
                <a:ea typeface="Times New Roman" panose="02020603050405020304" pitchFamily="18" charset="0"/>
              </a:rPr>
              <a:t>, K. M., Harrison, M. J., &amp; Magill‐Evans, J. (2004). Parenting stress, marital quality, and child </a:t>
            </a:r>
            <a:r>
              <a:rPr lang="en-GB" sz="1000" dirty="0" err="1">
                <a:latin typeface="Times New Roman" panose="02020603050405020304" pitchFamily="18" charset="0"/>
                <a:ea typeface="Times New Roman" panose="02020603050405020304" pitchFamily="18" charset="0"/>
              </a:rPr>
              <a:t>behavior</a:t>
            </a:r>
            <a:r>
              <a:rPr lang="en-GB" sz="1000" dirty="0">
                <a:latin typeface="Times New Roman" panose="02020603050405020304" pitchFamily="18" charset="0"/>
                <a:ea typeface="Times New Roman" panose="02020603050405020304" pitchFamily="18" charset="0"/>
              </a:rPr>
              <a:t> problems at age 7 years. </a:t>
            </a:r>
            <a:r>
              <a:rPr lang="en-GB" sz="1000" i="1" dirty="0">
                <a:latin typeface="Times New Roman" panose="02020603050405020304" pitchFamily="18" charset="0"/>
                <a:ea typeface="Times New Roman" panose="02020603050405020304" pitchFamily="18" charset="0"/>
              </a:rPr>
              <a:t>Public Health Nursing</a:t>
            </a:r>
            <a:r>
              <a:rPr lang="en-GB" sz="1000" dirty="0">
                <a:latin typeface="Times New Roman" panose="02020603050405020304" pitchFamily="18" charset="0"/>
                <a:ea typeface="Times New Roman" panose="02020603050405020304" pitchFamily="18" charset="0"/>
              </a:rPr>
              <a:t>, </a:t>
            </a:r>
            <a:r>
              <a:rPr lang="en-GB" sz="1000" i="1" dirty="0">
                <a:latin typeface="Times New Roman" panose="02020603050405020304" pitchFamily="18" charset="0"/>
                <a:ea typeface="Times New Roman" panose="02020603050405020304" pitchFamily="18" charset="0"/>
              </a:rPr>
              <a:t>21</a:t>
            </a:r>
            <a:r>
              <a:rPr lang="en-GB" sz="1000" dirty="0">
                <a:latin typeface="Times New Roman" panose="02020603050405020304" pitchFamily="18" charset="0"/>
                <a:ea typeface="Times New Roman" panose="02020603050405020304" pitchFamily="18" charset="0"/>
              </a:rPr>
              <a:t>(2), 111-121.</a:t>
            </a:r>
          </a:p>
          <a:p>
            <a:pPr marL="180340" indent="-180340">
              <a:lnSpc>
                <a:spcPct val="200000"/>
              </a:lnSpc>
              <a:spcAft>
                <a:spcPts val="0"/>
              </a:spcAft>
            </a:pPr>
            <a:r>
              <a:rPr lang="en-GB" sz="1000" dirty="0">
                <a:latin typeface="Times New Roman" panose="02020603050405020304" pitchFamily="18" charset="0"/>
                <a:ea typeface="Times New Roman" panose="02020603050405020304" pitchFamily="18" charset="0"/>
              </a:rPr>
              <a:t>Bertrand, M., &amp; Pan, J. (2013). The trouble with boys: Social influences and the gender gap in disruptive </a:t>
            </a:r>
            <a:r>
              <a:rPr lang="en-GB" sz="1000" dirty="0" err="1">
                <a:latin typeface="Times New Roman" panose="02020603050405020304" pitchFamily="18" charset="0"/>
                <a:ea typeface="Times New Roman" panose="02020603050405020304" pitchFamily="18" charset="0"/>
              </a:rPr>
              <a:t>behavior</a:t>
            </a:r>
            <a:r>
              <a:rPr lang="en-GB" sz="1000" dirty="0">
                <a:latin typeface="Times New Roman" panose="02020603050405020304" pitchFamily="18" charset="0"/>
                <a:ea typeface="Times New Roman" panose="02020603050405020304" pitchFamily="18" charset="0"/>
              </a:rPr>
              <a:t>. </a:t>
            </a:r>
            <a:r>
              <a:rPr lang="en-GB" sz="1000" i="1" dirty="0">
                <a:latin typeface="Times New Roman" panose="02020603050405020304" pitchFamily="18" charset="0"/>
                <a:ea typeface="Times New Roman" panose="02020603050405020304" pitchFamily="18" charset="0"/>
              </a:rPr>
              <a:t>American Economic Journal: Applied Economics</a:t>
            </a:r>
            <a:r>
              <a:rPr lang="en-GB" sz="1000" dirty="0">
                <a:latin typeface="Times New Roman" panose="02020603050405020304" pitchFamily="18" charset="0"/>
                <a:ea typeface="Times New Roman" panose="02020603050405020304" pitchFamily="18" charset="0"/>
              </a:rPr>
              <a:t>, </a:t>
            </a:r>
            <a:r>
              <a:rPr lang="en-GB" sz="1000" i="1" dirty="0">
                <a:latin typeface="Times New Roman" panose="02020603050405020304" pitchFamily="18" charset="0"/>
                <a:ea typeface="Times New Roman" panose="02020603050405020304" pitchFamily="18" charset="0"/>
              </a:rPr>
              <a:t>5</a:t>
            </a:r>
            <a:r>
              <a:rPr lang="en-GB" sz="1000" dirty="0">
                <a:latin typeface="Times New Roman" panose="02020603050405020304" pitchFamily="18" charset="0"/>
                <a:ea typeface="Times New Roman" panose="02020603050405020304" pitchFamily="18" charset="0"/>
              </a:rPr>
              <a:t>(1), 32-64.</a:t>
            </a:r>
          </a:p>
          <a:p>
            <a:pPr marL="180340" indent="-180340">
              <a:lnSpc>
                <a:spcPct val="200000"/>
              </a:lnSpc>
              <a:spcAft>
                <a:spcPts val="0"/>
              </a:spcAft>
            </a:pPr>
            <a:r>
              <a:rPr lang="en-GB" sz="1000" dirty="0" err="1">
                <a:latin typeface="Times New Roman" panose="02020603050405020304" pitchFamily="18" charset="0"/>
                <a:ea typeface="Times New Roman" panose="02020603050405020304" pitchFamily="18" charset="0"/>
              </a:rPr>
              <a:t>Blencowe</a:t>
            </a:r>
            <a:r>
              <a:rPr lang="en-GB" sz="1000" dirty="0">
                <a:latin typeface="Times New Roman" panose="02020603050405020304" pitchFamily="18" charset="0"/>
                <a:ea typeface="Times New Roman" panose="02020603050405020304" pitchFamily="18" charset="0"/>
              </a:rPr>
              <a:t>, H., </a:t>
            </a:r>
            <a:r>
              <a:rPr lang="en-GB" sz="1000" dirty="0" err="1">
                <a:latin typeface="Times New Roman" panose="02020603050405020304" pitchFamily="18" charset="0"/>
                <a:ea typeface="Times New Roman" panose="02020603050405020304" pitchFamily="18" charset="0"/>
              </a:rPr>
              <a:t>Cousens</a:t>
            </a:r>
            <a:r>
              <a:rPr lang="en-GB" sz="1000" dirty="0">
                <a:latin typeface="Times New Roman" panose="02020603050405020304" pitchFamily="18" charset="0"/>
                <a:ea typeface="Times New Roman" panose="02020603050405020304" pitchFamily="18" charset="0"/>
              </a:rPr>
              <a:t>, S., Chou, D., </a:t>
            </a:r>
            <a:r>
              <a:rPr lang="en-GB" sz="1000" dirty="0" err="1">
                <a:latin typeface="Times New Roman" panose="02020603050405020304" pitchFamily="18" charset="0"/>
                <a:ea typeface="Times New Roman" panose="02020603050405020304" pitchFamily="18" charset="0"/>
              </a:rPr>
              <a:t>Oestergaard</a:t>
            </a:r>
            <a:r>
              <a:rPr lang="en-GB" sz="1000" dirty="0">
                <a:latin typeface="Times New Roman" panose="02020603050405020304" pitchFamily="18" charset="0"/>
                <a:ea typeface="Times New Roman" panose="02020603050405020304" pitchFamily="18" charset="0"/>
              </a:rPr>
              <a:t>, M., Say, L., Moller, A. B., ... &amp; Lawn, J. (2013). Born too soon: the global epidemiology of 15 million PBs. </a:t>
            </a:r>
            <a:r>
              <a:rPr lang="en-GB" sz="1000" i="1" dirty="0">
                <a:latin typeface="Times New Roman" panose="02020603050405020304" pitchFamily="18" charset="0"/>
                <a:ea typeface="Times New Roman" panose="02020603050405020304" pitchFamily="18" charset="0"/>
              </a:rPr>
              <a:t>Reproductive health</a:t>
            </a:r>
            <a:r>
              <a:rPr lang="en-GB" sz="1000" dirty="0">
                <a:latin typeface="Times New Roman" panose="02020603050405020304" pitchFamily="18" charset="0"/>
                <a:ea typeface="Times New Roman" panose="02020603050405020304" pitchFamily="18" charset="0"/>
              </a:rPr>
              <a:t>, </a:t>
            </a:r>
            <a:r>
              <a:rPr lang="en-GB" sz="1000" i="1" dirty="0">
                <a:latin typeface="Times New Roman" panose="02020603050405020304" pitchFamily="18" charset="0"/>
                <a:ea typeface="Times New Roman" panose="02020603050405020304" pitchFamily="18" charset="0"/>
              </a:rPr>
              <a:t>10</a:t>
            </a:r>
            <a:r>
              <a:rPr lang="en-GB" sz="1000" dirty="0">
                <a:latin typeface="Times New Roman" panose="02020603050405020304" pitchFamily="18" charset="0"/>
                <a:ea typeface="Times New Roman" panose="02020603050405020304" pitchFamily="18" charset="0"/>
              </a:rPr>
              <a:t>(1), S2.</a:t>
            </a:r>
          </a:p>
          <a:p>
            <a:pPr marL="180340" indent="-180340">
              <a:lnSpc>
                <a:spcPct val="200000"/>
              </a:lnSpc>
              <a:spcAft>
                <a:spcPts val="0"/>
              </a:spcAft>
            </a:pPr>
            <a:r>
              <a:rPr lang="en-GB" sz="1000" dirty="0">
                <a:latin typeface="Times New Roman" panose="02020603050405020304" pitchFamily="18" charset="0"/>
                <a:ea typeface="Times New Roman" panose="02020603050405020304" pitchFamily="18" charset="0"/>
              </a:rPr>
              <a:t>BPS, (2014). </a:t>
            </a:r>
            <a:r>
              <a:rPr lang="en-GB" sz="1000" i="1" dirty="0">
                <a:latin typeface="Times New Roman" panose="02020603050405020304" pitchFamily="18" charset="0"/>
                <a:ea typeface="Times New Roman" panose="02020603050405020304" pitchFamily="18" charset="0"/>
              </a:rPr>
              <a:t>Code of Human Research Ethics 2014.</a:t>
            </a:r>
            <a:r>
              <a:rPr lang="en-GB" sz="1000" dirty="0">
                <a:latin typeface="Times New Roman" panose="02020603050405020304" pitchFamily="18" charset="0"/>
                <a:ea typeface="Times New Roman" panose="02020603050405020304" pitchFamily="18" charset="0"/>
              </a:rPr>
              <a:t> Retrieved at: </a:t>
            </a:r>
            <a:r>
              <a:rPr lang="en-GB" sz="1000" u="sng" dirty="0">
                <a:solidFill>
                  <a:srgbClr val="0563C1"/>
                </a:solidFill>
                <a:latin typeface="Times New Roman" panose="02020603050405020304" pitchFamily="18" charset="0"/>
                <a:ea typeface="Times New Roman" panose="02020603050405020304" pitchFamily="18" charset="0"/>
                <a:hlinkClick r:id="rId2"/>
              </a:rPr>
              <a:t>https://beta.bps.org.uk/files/code-human-research-ethics-2014pdf</a:t>
            </a:r>
            <a:r>
              <a:rPr lang="en-GB" sz="1000" dirty="0">
                <a:latin typeface="Times New Roman" panose="02020603050405020304" pitchFamily="18" charset="0"/>
                <a:ea typeface="Times New Roman" panose="02020603050405020304" pitchFamily="18" charset="0"/>
              </a:rPr>
              <a:t>. </a:t>
            </a:r>
          </a:p>
          <a:p>
            <a:pPr marL="180340" indent="-180340">
              <a:lnSpc>
                <a:spcPct val="200000"/>
              </a:lnSpc>
              <a:spcAft>
                <a:spcPts val="0"/>
              </a:spcAft>
            </a:pPr>
            <a:r>
              <a:rPr lang="en-GB" sz="1000" dirty="0">
                <a:latin typeface="Times New Roman" panose="02020603050405020304" pitchFamily="18" charset="0"/>
                <a:ea typeface="Times New Roman" panose="02020603050405020304" pitchFamily="18" charset="0"/>
              </a:rPr>
              <a:t>Brooks-Gunn, J., </a:t>
            </a:r>
            <a:r>
              <a:rPr lang="en-GB" sz="1000" dirty="0" err="1">
                <a:latin typeface="Times New Roman" panose="02020603050405020304" pitchFamily="18" charset="0"/>
                <a:ea typeface="Times New Roman" panose="02020603050405020304" pitchFamily="18" charset="0"/>
              </a:rPr>
              <a:t>Liaw</a:t>
            </a:r>
            <a:r>
              <a:rPr lang="en-GB" sz="1000" dirty="0">
                <a:latin typeface="Times New Roman" panose="02020603050405020304" pitchFamily="18" charset="0"/>
                <a:ea typeface="Times New Roman" panose="02020603050405020304" pitchFamily="18" charset="0"/>
              </a:rPr>
              <a:t>, F. R., &amp; </a:t>
            </a:r>
            <a:r>
              <a:rPr lang="en-GB" sz="1000" dirty="0" err="1">
                <a:latin typeface="Times New Roman" panose="02020603050405020304" pitchFamily="18" charset="0"/>
                <a:ea typeface="Times New Roman" panose="02020603050405020304" pitchFamily="18" charset="0"/>
              </a:rPr>
              <a:t>Klebanov</a:t>
            </a:r>
            <a:r>
              <a:rPr lang="en-GB" sz="1000" dirty="0">
                <a:latin typeface="Times New Roman" panose="02020603050405020304" pitchFamily="18" charset="0"/>
                <a:ea typeface="Times New Roman" panose="02020603050405020304" pitchFamily="18" charset="0"/>
              </a:rPr>
              <a:t>, P. K. (1992). Effects of early intervention on cognitive function of low birth weight preterm infants. </a:t>
            </a:r>
            <a:r>
              <a:rPr lang="en-GB" sz="1000" i="1" dirty="0">
                <a:latin typeface="Times New Roman" panose="02020603050405020304" pitchFamily="18" charset="0"/>
                <a:ea typeface="Times New Roman" panose="02020603050405020304" pitchFamily="18" charset="0"/>
              </a:rPr>
              <a:t>The Journal of </a:t>
            </a:r>
            <a:r>
              <a:rPr lang="en-GB" sz="1000" i="1" dirty="0" err="1">
                <a:latin typeface="Times New Roman" panose="02020603050405020304" pitchFamily="18" charset="0"/>
                <a:ea typeface="Times New Roman" panose="02020603050405020304" pitchFamily="18" charset="0"/>
              </a:rPr>
              <a:t>pediatrics</a:t>
            </a:r>
            <a:r>
              <a:rPr lang="en-GB" sz="1000" dirty="0">
                <a:latin typeface="Times New Roman" panose="02020603050405020304" pitchFamily="18" charset="0"/>
                <a:ea typeface="Times New Roman" panose="02020603050405020304" pitchFamily="18" charset="0"/>
              </a:rPr>
              <a:t>, </a:t>
            </a:r>
            <a:r>
              <a:rPr lang="en-GB" sz="1000" i="1" dirty="0">
                <a:latin typeface="Times New Roman" panose="02020603050405020304" pitchFamily="18" charset="0"/>
                <a:ea typeface="Times New Roman" panose="02020603050405020304" pitchFamily="18" charset="0"/>
              </a:rPr>
              <a:t>120</a:t>
            </a:r>
            <a:r>
              <a:rPr lang="en-GB" sz="1000" dirty="0">
                <a:latin typeface="Times New Roman" panose="02020603050405020304" pitchFamily="18" charset="0"/>
                <a:ea typeface="Times New Roman" panose="02020603050405020304" pitchFamily="18" charset="0"/>
              </a:rPr>
              <a:t>(3), 350-359.</a:t>
            </a:r>
          </a:p>
          <a:p>
            <a:pPr marL="180340" indent="-180340">
              <a:lnSpc>
                <a:spcPct val="200000"/>
              </a:lnSpc>
              <a:spcAft>
                <a:spcPts val="0"/>
              </a:spcAft>
            </a:pPr>
            <a:r>
              <a:rPr lang="en-GB" sz="1000" dirty="0">
                <a:latin typeface="Times New Roman" panose="02020603050405020304" pitchFamily="18" charset="0"/>
                <a:ea typeface="Times New Roman" panose="02020603050405020304" pitchFamily="18" charset="0"/>
              </a:rPr>
              <a:t>Bugler, M., </a:t>
            </a:r>
            <a:r>
              <a:rPr lang="en-GB" sz="1000" dirty="0" err="1">
                <a:latin typeface="Times New Roman" panose="02020603050405020304" pitchFamily="18" charset="0"/>
                <a:ea typeface="Times New Roman" panose="02020603050405020304" pitchFamily="18" charset="0"/>
              </a:rPr>
              <a:t>McGeown</a:t>
            </a:r>
            <a:r>
              <a:rPr lang="en-GB" sz="1000" dirty="0">
                <a:latin typeface="Times New Roman" panose="02020603050405020304" pitchFamily="18" charset="0"/>
                <a:ea typeface="Times New Roman" panose="02020603050405020304" pitchFamily="18" charset="0"/>
              </a:rPr>
              <a:t>, S. P., &amp; St Clair-Thompson, H. (2015). Gender differences in adolescents’ academic motivation and classroom behaviour. </a:t>
            </a:r>
            <a:r>
              <a:rPr lang="en-GB" sz="1000" i="1" dirty="0">
                <a:latin typeface="Times New Roman" panose="02020603050405020304" pitchFamily="18" charset="0"/>
                <a:ea typeface="Times New Roman" panose="02020603050405020304" pitchFamily="18" charset="0"/>
              </a:rPr>
              <a:t>Educational Psychology</a:t>
            </a:r>
            <a:r>
              <a:rPr lang="en-GB" sz="1000" dirty="0">
                <a:latin typeface="Times New Roman" panose="02020603050405020304" pitchFamily="18" charset="0"/>
                <a:ea typeface="Times New Roman" panose="02020603050405020304" pitchFamily="18" charset="0"/>
              </a:rPr>
              <a:t>, </a:t>
            </a:r>
            <a:r>
              <a:rPr lang="en-GB" sz="1000" i="1" dirty="0">
                <a:latin typeface="Times New Roman" panose="02020603050405020304" pitchFamily="18" charset="0"/>
                <a:ea typeface="Times New Roman" panose="02020603050405020304" pitchFamily="18" charset="0"/>
              </a:rPr>
              <a:t>35</a:t>
            </a:r>
            <a:r>
              <a:rPr lang="en-GB" sz="1000" dirty="0">
                <a:latin typeface="Times New Roman" panose="02020603050405020304" pitchFamily="18" charset="0"/>
                <a:ea typeface="Times New Roman" panose="02020603050405020304" pitchFamily="18" charset="0"/>
              </a:rPr>
              <a:t>(5), 541-556.</a:t>
            </a:r>
          </a:p>
          <a:p>
            <a:pPr marL="180340" indent="-180340">
              <a:lnSpc>
                <a:spcPct val="200000"/>
              </a:lnSpc>
              <a:spcAft>
                <a:spcPts val="0"/>
              </a:spcAft>
            </a:pPr>
            <a:endParaRPr lang="en-GB" sz="10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9379228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313" y="-76073"/>
            <a:ext cx="12192000" cy="7171194"/>
          </a:xfrm>
          <a:prstGeom prst="rect">
            <a:avLst/>
          </a:prstGeom>
        </p:spPr>
        <p:txBody>
          <a:bodyPr wrap="square">
            <a:spAutoFit/>
          </a:bodyPr>
          <a:lstStyle/>
          <a:p>
            <a:pPr marL="180340" indent="-180340">
              <a:lnSpc>
                <a:spcPct val="200000"/>
              </a:lnSpc>
              <a:spcAft>
                <a:spcPts val="0"/>
              </a:spcAft>
            </a:pPr>
            <a:r>
              <a:rPr lang="en-GB" sz="1000" dirty="0">
                <a:latin typeface="Times New Roman" panose="02020603050405020304" pitchFamily="18" charset="0"/>
                <a:ea typeface="Times New Roman" panose="02020603050405020304" pitchFamily="18" charset="0"/>
              </a:rPr>
              <a:t>Campbell, S. B. (2006). </a:t>
            </a:r>
            <a:r>
              <a:rPr lang="en-GB" sz="1000" i="1" dirty="0" err="1">
                <a:latin typeface="Times New Roman" panose="02020603050405020304" pitchFamily="18" charset="0"/>
                <a:ea typeface="Times New Roman" panose="02020603050405020304" pitchFamily="18" charset="0"/>
              </a:rPr>
              <a:t>Behavior</a:t>
            </a:r>
            <a:r>
              <a:rPr lang="en-GB" sz="1000" i="1" dirty="0">
                <a:latin typeface="Times New Roman" panose="02020603050405020304" pitchFamily="18" charset="0"/>
                <a:ea typeface="Times New Roman" panose="02020603050405020304" pitchFamily="18" charset="0"/>
              </a:rPr>
              <a:t> problems in preschool children: Clinical and developmental issues</a:t>
            </a:r>
            <a:r>
              <a:rPr lang="en-GB" sz="1000" dirty="0">
                <a:latin typeface="Times New Roman" panose="02020603050405020304" pitchFamily="18" charset="0"/>
                <a:ea typeface="Times New Roman" panose="02020603050405020304" pitchFamily="18" charset="0"/>
              </a:rPr>
              <a:t>. Guilford Press.</a:t>
            </a:r>
          </a:p>
          <a:p>
            <a:pPr marL="180340" indent="-180340">
              <a:lnSpc>
                <a:spcPct val="200000"/>
              </a:lnSpc>
              <a:spcAft>
                <a:spcPts val="0"/>
              </a:spcAft>
            </a:pPr>
            <a:r>
              <a:rPr lang="en-GB" sz="1000" dirty="0">
                <a:latin typeface="Times New Roman" panose="02020603050405020304" pitchFamily="18" charset="0"/>
                <a:ea typeface="Times New Roman" panose="02020603050405020304" pitchFamily="18" charset="0"/>
              </a:rPr>
              <a:t>Campbell, S. B., &amp; Douglas, V. I. (1972). Cognitive styles and responses to the threat of frustration. </a:t>
            </a:r>
            <a:r>
              <a:rPr lang="en-GB" sz="1000" i="1" dirty="0">
                <a:latin typeface="Times New Roman" panose="02020603050405020304" pitchFamily="18" charset="0"/>
                <a:ea typeface="Times New Roman" panose="02020603050405020304" pitchFamily="18" charset="0"/>
              </a:rPr>
              <a:t>Canadian Journal of Behavioural Science/Revue </a:t>
            </a:r>
            <a:r>
              <a:rPr lang="en-GB" sz="1000" i="1" dirty="0" err="1">
                <a:latin typeface="Times New Roman" panose="02020603050405020304" pitchFamily="18" charset="0"/>
                <a:ea typeface="Times New Roman" panose="02020603050405020304" pitchFamily="18" charset="0"/>
              </a:rPr>
              <a:t>canadienne</a:t>
            </a:r>
            <a:r>
              <a:rPr lang="en-GB" sz="1000" i="1" dirty="0">
                <a:latin typeface="Times New Roman" panose="02020603050405020304" pitchFamily="18" charset="0"/>
                <a:ea typeface="Times New Roman" panose="02020603050405020304" pitchFamily="18" charset="0"/>
              </a:rPr>
              <a:t> des sciences du </a:t>
            </a:r>
            <a:r>
              <a:rPr lang="en-GB" sz="1000" i="1" dirty="0" err="1">
                <a:latin typeface="Times New Roman" panose="02020603050405020304" pitchFamily="18" charset="0"/>
                <a:ea typeface="Times New Roman" panose="02020603050405020304" pitchFamily="18" charset="0"/>
              </a:rPr>
              <a:t>comportement</a:t>
            </a:r>
            <a:r>
              <a:rPr lang="en-GB" sz="1000" dirty="0">
                <a:latin typeface="Times New Roman" panose="02020603050405020304" pitchFamily="18" charset="0"/>
                <a:ea typeface="Times New Roman" panose="02020603050405020304" pitchFamily="18" charset="0"/>
              </a:rPr>
              <a:t>, </a:t>
            </a:r>
            <a:r>
              <a:rPr lang="en-GB" sz="1000" i="1" dirty="0">
                <a:latin typeface="Times New Roman" panose="02020603050405020304" pitchFamily="18" charset="0"/>
                <a:ea typeface="Times New Roman" panose="02020603050405020304" pitchFamily="18" charset="0"/>
              </a:rPr>
              <a:t>4</a:t>
            </a:r>
            <a:r>
              <a:rPr lang="en-GB" sz="1000" dirty="0">
                <a:latin typeface="Times New Roman" panose="02020603050405020304" pitchFamily="18" charset="0"/>
                <a:ea typeface="Times New Roman" panose="02020603050405020304" pitchFamily="18" charset="0"/>
              </a:rPr>
              <a:t>(1), 30.</a:t>
            </a:r>
          </a:p>
          <a:p>
            <a:pPr marL="180340" indent="-180340">
              <a:lnSpc>
                <a:spcPct val="200000"/>
              </a:lnSpc>
              <a:spcAft>
                <a:spcPts val="0"/>
              </a:spcAft>
            </a:pPr>
            <a:r>
              <a:rPr lang="en-GB" sz="1000" dirty="0">
                <a:latin typeface="Times New Roman" panose="02020603050405020304" pitchFamily="18" charset="0"/>
                <a:ea typeface="Times New Roman" panose="02020603050405020304" pitchFamily="18" charset="0"/>
              </a:rPr>
              <a:t>Cheney, D., Flower, A., Templeton, T. (2008). Applying response to intervention metrics in the social domain for students at risk of developing emotional or </a:t>
            </a:r>
            <a:r>
              <a:rPr lang="en-GB" sz="1000" dirty="0" err="1">
                <a:latin typeface="Times New Roman" panose="02020603050405020304" pitchFamily="18" charset="0"/>
                <a:ea typeface="Times New Roman" panose="02020603050405020304" pitchFamily="18" charset="0"/>
              </a:rPr>
              <a:t>behavioral</a:t>
            </a:r>
            <a:r>
              <a:rPr lang="en-GB" sz="1000" dirty="0">
                <a:latin typeface="Times New Roman" panose="02020603050405020304" pitchFamily="18" charset="0"/>
                <a:ea typeface="Times New Roman" panose="02020603050405020304" pitchFamily="18" charset="0"/>
              </a:rPr>
              <a:t> disorders. Journal of Special Education, 42, 108</a:t>
            </a:r>
          </a:p>
          <a:p>
            <a:pPr marL="180340" indent="-180340">
              <a:lnSpc>
                <a:spcPct val="200000"/>
              </a:lnSpc>
              <a:spcAft>
                <a:spcPts val="0"/>
              </a:spcAft>
            </a:pPr>
            <a:r>
              <a:rPr lang="en-GB" sz="1000" dirty="0">
                <a:latin typeface="Times New Roman" panose="02020603050405020304" pitchFamily="18" charset="0"/>
                <a:ea typeface="Times New Roman" panose="02020603050405020304" pitchFamily="18" charset="0"/>
              </a:rPr>
              <a:t>Clark, C. A., Woodward, L. J., </a:t>
            </a:r>
            <a:r>
              <a:rPr lang="en-GB" sz="1000" dirty="0" err="1">
                <a:latin typeface="Times New Roman" panose="02020603050405020304" pitchFamily="18" charset="0"/>
                <a:ea typeface="Times New Roman" panose="02020603050405020304" pitchFamily="18" charset="0"/>
              </a:rPr>
              <a:t>Horwood</a:t>
            </a:r>
            <a:r>
              <a:rPr lang="en-GB" sz="1000" dirty="0">
                <a:latin typeface="Times New Roman" panose="02020603050405020304" pitchFamily="18" charset="0"/>
                <a:ea typeface="Times New Roman" panose="02020603050405020304" pitchFamily="18" charset="0"/>
              </a:rPr>
              <a:t>, L. J., &amp; Moor, S. (2008). Development of emotional and </a:t>
            </a:r>
            <a:r>
              <a:rPr lang="en-GB" sz="1000" dirty="0" err="1">
                <a:latin typeface="Times New Roman" panose="02020603050405020304" pitchFamily="18" charset="0"/>
                <a:ea typeface="Times New Roman" panose="02020603050405020304" pitchFamily="18" charset="0"/>
              </a:rPr>
              <a:t>behavioral</a:t>
            </a:r>
            <a:r>
              <a:rPr lang="en-GB" sz="1000" dirty="0">
                <a:latin typeface="Times New Roman" panose="02020603050405020304" pitchFamily="18" charset="0"/>
                <a:ea typeface="Times New Roman" panose="02020603050405020304" pitchFamily="18" charset="0"/>
              </a:rPr>
              <a:t> regulation in children born extremely preterm and very preterm: Biological and social influences. </a:t>
            </a:r>
            <a:r>
              <a:rPr lang="en-GB" sz="1000" i="1" dirty="0">
                <a:latin typeface="Times New Roman" panose="02020603050405020304" pitchFamily="18" charset="0"/>
                <a:ea typeface="Times New Roman" panose="02020603050405020304" pitchFamily="18" charset="0"/>
              </a:rPr>
              <a:t>Child development</a:t>
            </a:r>
            <a:r>
              <a:rPr lang="en-GB" sz="1000" dirty="0">
                <a:latin typeface="Times New Roman" panose="02020603050405020304" pitchFamily="18" charset="0"/>
                <a:ea typeface="Times New Roman" panose="02020603050405020304" pitchFamily="18" charset="0"/>
              </a:rPr>
              <a:t>, </a:t>
            </a:r>
            <a:r>
              <a:rPr lang="en-GB" sz="1000" i="1" dirty="0">
                <a:latin typeface="Times New Roman" panose="02020603050405020304" pitchFamily="18" charset="0"/>
                <a:ea typeface="Times New Roman" panose="02020603050405020304" pitchFamily="18" charset="0"/>
              </a:rPr>
              <a:t>79</a:t>
            </a:r>
            <a:r>
              <a:rPr lang="en-GB" sz="1000" dirty="0">
                <a:latin typeface="Times New Roman" panose="02020603050405020304" pitchFamily="18" charset="0"/>
                <a:ea typeface="Times New Roman" panose="02020603050405020304" pitchFamily="18" charset="0"/>
              </a:rPr>
              <a:t>(5), 1444-1462.</a:t>
            </a:r>
          </a:p>
          <a:p>
            <a:pPr marL="180340" indent="-180340">
              <a:lnSpc>
                <a:spcPct val="200000"/>
              </a:lnSpc>
              <a:spcAft>
                <a:spcPts val="0"/>
              </a:spcAft>
            </a:pPr>
            <a:r>
              <a:rPr lang="en-GB" sz="1000" dirty="0" err="1">
                <a:latin typeface="Times New Roman" panose="02020603050405020304" pitchFamily="18" charset="0"/>
                <a:ea typeface="Times New Roman" panose="02020603050405020304" pitchFamily="18" charset="0"/>
              </a:rPr>
              <a:t>Clunies</a:t>
            </a:r>
            <a:r>
              <a:rPr lang="en-GB" sz="1000" dirty="0">
                <a:latin typeface="Times New Roman" panose="02020603050405020304" pitchFamily="18" charset="0"/>
                <a:ea typeface="Times New Roman" panose="02020603050405020304" pitchFamily="18" charset="0"/>
              </a:rPr>
              <a:t>‐Ross, P., Little, E., &amp; </a:t>
            </a:r>
            <a:r>
              <a:rPr lang="en-GB" sz="1000" dirty="0" err="1">
                <a:latin typeface="Times New Roman" panose="02020603050405020304" pitchFamily="18" charset="0"/>
                <a:ea typeface="Times New Roman" panose="02020603050405020304" pitchFamily="18" charset="0"/>
              </a:rPr>
              <a:t>Kienhuis</a:t>
            </a:r>
            <a:r>
              <a:rPr lang="en-GB" sz="1000" dirty="0">
                <a:latin typeface="Times New Roman" panose="02020603050405020304" pitchFamily="18" charset="0"/>
                <a:ea typeface="Times New Roman" panose="02020603050405020304" pitchFamily="18" charset="0"/>
              </a:rPr>
              <a:t>, M. (2008). Self‐reported and actual use of proactive and reactive classroom management strategies and their relationship with teacher stress and student behaviour. </a:t>
            </a:r>
            <a:r>
              <a:rPr lang="en-GB" sz="1000" i="1" dirty="0">
                <a:latin typeface="Times New Roman" panose="02020603050405020304" pitchFamily="18" charset="0"/>
                <a:ea typeface="Times New Roman" panose="02020603050405020304" pitchFamily="18" charset="0"/>
              </a:rPr>
              <a:t>Educational Psychology</a:t>
            </a:r>
            <a:r>
              <a:rPr lang="en-GB" sz="1000" dirty="0">
                <a:latin typeface="Times New Roman" panose="02020603050405020304" pitchFamily="18" charset="0"/>
                <a:ea typeface="Times New Roman" panose="02020603050405020304" pitchFamily="18" charset="0"/>
              </a:rPr>
              <a:t>, </a:t>
            </a:r>
            <a:r>
              <a:rPr lang="en-GB" sz="1000" i="1" dirty="0">
                <a:latin typeface="Times New Roman" panose="02020603050405020304" pitchFamily="18" charset="0"/>
                <a:ea typeface="Times New Roman" panose="02020603050405020304" pitchFamily="18" charset="0"/>
              </a:rPr>
              <a:t>28</a:t>
            </a:r>
            <a:r>
              <a:rPr lang="en-GB" sz="1000" dirty="0">
                <a:latin typeface="Times New Roman" panose="02020603050405020304" pitchFamily="18" charset="0"/>
                <a:ea typeface="Times New Roman" panose="02020603050405020304" pitchFamily="18" charset="0"/>
              </a:rPr>
              <a:t>(6), 693-710.</a:t>
            </a:r>
          </a:p>
          <a:p>
            <a:pPr marL="180340" indent="-180340">
              <a:lnSpc>
                <a:spcPct val="200000"/>
              </a:lnSpc>
              <a:spcAft>
                <a:spcPts val="0"/>
              </a:spcAft>
            </a:pPr>
            <a:r>
              <a:rPr lang="en-GB" sz="1000" dirty="0" err="1">
                <a:latin typeface="Times New Roman" panose="02020603050405020304" pitchFamily="18" charset="0"/>
                <a:ea typeface="Times New Roman" panose="02020603050405020304" pitchFamily="18" charset="0"/>
              </a:rPr>
              <a:t>Conners</a:t>
            </a:r>
            <a:r>
              <a:rPr lang="en-GB" sz="1000" dirty="0">
                <a:latin typeface="Times New Roman" panose="02020603050405020304" pitchFamily="18" charset="0"/>
                <a:ea typeface="Times New Roman" panose="02020603050405020304" pitchFamily="18" charset="0"/>
              </a:rPr>
              <a:t>, C. K. (1970). Symptom patterns in hyperkinetic, neurotic, and normal children. </a:t>
            </a:r>
            <a:r>
              <a:rPr lang="en-GB" sz="1000" i="1" dirty="0">
                <a:latin typeface="Times New Roman" panose="02020603050405020304" pitchFamily="18" charset="0"/>
                <a:ea typeface="Times New Roman" panose="02020603050405020304" pitchFamily="18" charset="0"/>
              </a:rPr>
              <a:t>Child development</a:t>
            </a:r>
            <a:r>
              <a:rPr lang="en-GB" sz="1000" dirty="0">
                <a:latin typeface="Times New Roman" panose="02020603050405020304" pitchFamily="18" charset="0"/>
                <a:ea typeface="Times New Roman" panose="02020603050405020304" pitchFamily="18" charset="0"/>
              </a:rPr>
              <a:t>, 667-682.</a:t>
            </a:r>
          </a:p>
          <a:p>
            <a:pPr marL="180340" indent="-180340">
              <a:lnSpc>
                <a:spcPct val="200000"/>
              </a:lnSpc>
              <a:spcAft>
                <a:spcPts val="0"/>
              </a:spcAft>
            </a:pPr>
            <a:r>
              <a:rPr lang="en-GB" sz="1000" dirty="0" err="1">
                <a:latin typeface="Times New Roman" panose="02020603050405020304" pitchFamily="18" charset="0"/>
                <a:ea typeface="Times New Roman" panose="02020603050405020304" pitchFamily="18" charset="0"/>
              </a:rPr>
              <a:t>Conners</a:t>
            </a:r>
            <a:r>
              <a:rPr lang="en-GB" sz="1000" dirty="0">
                <a:latin typeface="Times New Roman" panose="02020603050405020304" pitchFamily="18" charset="0"/>
                <a:ea typeface="Times New Roman" panose="02020603050405020304" pitchFamily="18" charset="0"/>
              </a:rPr>
              <a:t>, C. K. (1989). </a:t>
            </a:r>
            <a:r>
              <a:rPr lang="en-GB" sz="1000" i="1" dirty="0" err="1">
                <a:latin typeface="Times New Roman" panose="02020603050405020304" pitchFamily="18" charset="0"/>
                <a:ea typeface="Times New Roman" panose="02020603050405020304" pitchFamily="18" charset="0"/>
              </a:rPr>
              <a:t>Conners</a:t>
            </a:r>
            <a:r>
              <a:rPr lang="en-GB" sz="1000" i="1" dirty="0">
                <a:latin typeface="Times New Roman" panose="02020603050405020304" pitchFamily="18" charset="0"/>
                <a:ea typeface="Times New Roman" panose="02020603050405020304" pitchFamily="18" charset="0"/>
              </a:rPr>
              <a:t>' Rating Scale: </a:t>
            </a:r>
            <a:r>
              <a:rPr lang="en-GB" sz="1000" i="1" dirty="0" err="1">
                <a:latin typeface="Times New Roman" panose="02020603050405020304" pitchFamily="18" charset="0"/>
                <a:ea typeface="Times New Roman" panose="02020603050405020304" pitchFamily="18" charset="0"/>
              </a:rPr>
              <a:t>Conners</a:t>
            </a:r>
            <a:r>
              <a:rPr lang="en-GB" sz="1000" i="1" dirty="0">
                <a:latin typeface="Times New Roman" panose="02020603050405020304" pitchFamily="18" charset="0"/>
                <a:ea typeface="Times New Roman" panose="02020603050405020304" pitchFamily="18" charset="0"/>
              </a:rPr>
              <a:t>' Parent Rating Scale</a:t>
            </a:r>
            <a:r>
              <a:rPr lang="en-GB" sz="1000" dirty="0">
                <a:latin typeface="Times New Roman" panose="02020603050405020304" pitchFamily="18" charset="0"/>
                <a:ea typeface="Times New Roman" panose="02020603050405020304" pitchFamily="18" charset="0"/>
              </a:rPr>
              <a:t>. Multi-Health Systems, Incorporated. Retrieved at: </a:t>
            </a:r>
            <a:r>
              <a:rPr lang="en-GB" sz="1000" u="sng" dirty="0">
                <a:solidFill>
                  <a:srgbClr val="0563C1"/>
                </a:solidFill>
                <a:latin typeface="Times New Roman" panose="02020603050405020304" pitchFamily="18" charset="0"/>
                <a:ea typeface="Times New Roman" panose="02020603050405020304" pitchFamily="18" charset="0"/>
                <a:hlinkClick r:id="rId2"/>
              </a:rPr>
              <a:t>http://www.pediatricenter.com/assets/forms/Conners_Parent_Rating.pdf</a:t>
            </a:r>
            <a:r>
              <a:rPr lang="en-GB" sz="1000" dirty="0">
                <a:latin typeface="Times New Roman" panose="02020603050405020304" pitchFamily="18" charset="0"/>
                <a:ea typeface="Times New Roman" panose="02020603050405020304" pitchFamily="18" charset="0"/>
              </a:rPr>
              <a:t>. </a:t>
            </a:r>
          </a:p>
          <a:p>
            <a:pPr marL="180340" indent="-180340">
              <a:lnSpc>
                <a:spcPct val="200000"/>
              </a:lnSpc>
              <a:spcAft>
                <a:spcPts val="0"/>
              </a:spcAft>
            </a:pPr>
            <a:r>
              <a:rPr lang="en-GB" sz="1000" dirty="0" err="1">
                <a:latin typeface="Times New Roman" panose="02020603050405020304" pitchFamily="18" charset="0"/>
                <a:ea typeface="Times New Roman" panose="02020603050405020304" pitchFamily="18" charset="0"/>
              </a:rPr>
              <a:t>Conners</a:t>
            </a:r>
            <a:r>
              <a:rPr lang="en-GB" sz="1000" dirty="0">
                <a:latin typeface="Times New Roman" panose="02020603050405020304" pitchFamily="18" charset="0"/>
                <a:ea typeface="Times New Roman" panose="02020603050405020304" pitchFamily="18" charset="0"/>
              </a:rPr>
              <a:t>, C. K., </a:t>
            </a:r>
            <a:r>
              <a:rPr lang="en-GB" sz="1000" dirty="0" err="1">
                <a:latin typeface="Times New Roman" panose="02020603050405020304" pitchFamily="18" charset="0"/>
                <a:ea typeface="Times New Roman" panose="02020603050405020304" pitchFamily="18" charset="0"/>
              </a:rPr>
              <a:t>Sitarenios</a:t>
            </a:r>
            <a:r>
              <a:rPr lang="en-GB" sz="1000" dirty="0">
                <a:latin typeface="Times New Roman" panose="02020603050405020304" pitchFamily="18" charset="0"/>
                <a:ea typeface="Times New Roman" panose="02020603050405020304" pitchFamily="18" charset="0"/>
              </a:rPr>
              <a:t>, G., Parker, J. D., &amp; Epstein, J. N. (1998). The revised </a:t>
            </a:r>
            <a:r>
              <a:rPr lang="en-GB" sz="1000" dirty="0" err="1">
                <a:latin typeface="Times New Roman" panose="02020603050405020304" pitchFamily="18" charset="0"/>
                <a:ea typeface="Times New Roman" panose="02020603050405020304" pitchFamily="18" charset="0"/>
              </a:rPr>
              <a:t>Conners</a:t>
            </a:r>
            <a:r>
              <a:rPr lang="en-GB" sz="1000" dirty="0">
                <a:latin typeface="Times New Roman" panose="02020603050405020304" pitchFamily="18" charset="0"/>
                <a:ea typeface="Times New Roman" panose="02020603050405020304" pitchFamily="18" charset="0"/>
              </a:rPr>
              <a:t>' Parent Rating Scale (CPRS-R): factor structure, reliability, and criterion validity. </a:t>
            </a:r>
            <a:r>
              <a:rPr lang="en-GB" sz="1000" i="1" dirty="0">
                <a:latin typeface="Times New Roman" panose="02020603050405020304" pitchFamily="18" charset="0"/>
                <a:ea typeface="Times New Roman" panose="02020603050405020304" pitchFamily="18" charset="0"/>
              </a:rPr>
              <a:t>Journal of abnormal child psychology</a:t>
            </a:r>
            <a:r>
              <a:rPr lang="en-GB" sz="1000" dirty="0">
                <a:latin typeface="Times New Roman" panose="02020603050405020304" pitchFamily="18" charset="0"/>
                <a:ea typeface="Times New Roman" panose="02020603050405020304" pitchFamily="18" charset="0"/>
              </a:rPr>
              <a:t>, </a:t>
            </a:r>
            <a:r>
              <a:rPr lang="en-GB" sz="1000" i="1" dirty="0">
                <a:latin typeface="Times New Roman" panose="02020603050405020304" pitchFamily="18" charset="0"/>
                <a:ea typeface="Times New Roman" panose="02020603050405020304" pitchFamily="18" charset="0"/>
              </a:rPr>
              <a:t>26</a:t>
            </a:r>
            <a:r>
              <a:rPr lang="en-GB" sz="1000" dirty="0">
                <a:latin typeface="Times New Roman" panose="02020603050405020304" pitchFamily="18" charset="0"/>
                <a:ea typeface="Times New Roman" panose="02020603050405020304" pitchFamily="18" charset="0"/>
              </a:rPr>
              <a:t>(4), 257-268.</a:t>
            </a:r>
          </a:p>
          <a:p>
            <a:pPr marL="180340" indent="-180340">
              <a:lnSpc>
                <a:spcPct val="200000"/>
              </a:lnSpc>
              <a:spcAft>
                <a:spcPts val="0"/>
              </a:spcAft>
            </a:pPr>
            <a:r>
              <a:rPr lang="en-GB" sz="1000" dirty="0" err="1">
                <a:latin typeface="Times New Roman" panose="02020603050405020304" pitchFamily="18" charset="0"/>
                <a:ea typeface="Times New Roman" panose="02020603050405020304" pitchFamily="18" charset="0"/>
              </a:rPr>
              <a:t>Cotte</a:t>
            </a:r>
            <a:r>
              <a:rPr lang="en-GB" sz="1000" dirty="0">
                <a:latin typeface="Times New Roman" panose="02020603050405020304" pitchFamily="18" charset="0"/>
                <a:ea typeface="Times New Roman" panose="02020603050405020304" pitchFamily="18" charset="0"/>
              </a:rPr>
              <a:t>, J., &amp; Wood, S. L. (2004). Families and innovative consumer </a:t>
            </a:r>
            <a:r>
              <a:rPr lang="en-GB" sz="1000" dirty="0" err="1">
                <a:latin typeface="Times New Roman" panose="02020603050405020304" pitchFamily="18" charset="0"/>
                <a:ea typeface="Times New Roman" panose="02020603050405020304" pitchFamily="18" charset="0"/>
              </a:rPr>
              <a:t>behavior</a:t>
            </a:r>
            <a:r>
              <a:rPr lang="en-GB" sz="1000" dirty="0">
                <a:latin typeface="Times New Roman" panose="02020603050405020304" pitchFamily="18" charset="0"/>
                <a:ea typeface="Times New Roman" panose="02020603050405020304" pitchFamily="18" charset="0"/>
              </a:rPr>
              <a:t>: A triadic analysis of sibling and parental influence. </a:t>
            </a:r>
            <a:r>
              <a:rPr lang="en-GB" sz="1000" i="1" dirty="0">
                <a:latin typeface="Times New Roman" panose="02020603050405020304" pitchFamily="18" charset="0"/>
                <a:ea typeface="Times New Roman" panose="02020603050405020304" pitchFamily="18" charset="0"/>
              </a:rPr>
              <a:t>Journal of consumer research</a:t>
            </a:r>
            <a:r>
              <a:rPr lang="en-GB" sz="1000" dirty="0">
                <a:latin typeface="Times New Roman" panose="02020603050405020304" pitchFamily="18" charset="0"/>
                <a:ea typeface="Times New Roman" panose="02020603050405020304" pitchFamily="18" charset="0"/>
              </a:rPr>
              <a:t>, </a:t>
            </a:r>
            <a:r>
              <a:rPr lang="en-GB" sz="1000" i="1" dirty="0">
                <a:latin typeface="Times New Roman" panose="02020603050405020304" pitchFamily="18" charset="0"/>
                <a:ea typeface="Times New Roman" panose="02020603050405020304" pitchFamily="18" charset="0"/>
              </a:rPr>
              <a:t>31</a:t>
            </a:r>
            <a:r>
              <a:rPr lang="en-GB" sz="1000" dirty="0">
                <a:latin typeface="Times New Roman" panose="02020603050405020304" pitchFamily="18" charset="0"/>
                <a:ea typeface="Times New Roman" panose="02020603050405020304" pitchFamily="18" charset="0"/>
              </a:rPr>
              <a:t>(1), 78-86.</a:t>
            </a:r>
          </a:p>
          <a:p>
            <a:pPr marL="180340" indent="-180340">
              <a:lnSpc>
                <a:spcPct val="200000"/>
              </a:lnSpc>
              <a:spcAft>
                <a:spcPts val="0"/>
              </a:spcAft>
            </a:pPr>
            <a:r>
              <a:rPr lang="en-GB" sz="1000" dirty="0">
                <a:latin typeface="Times New Roman" panose="02020603050405020304" pitchFamily="18" charset="0"/>
                <a:ea typeface="Times New Roman" panose="02020603050405020304" pitchFamily="18" charset="0"/>
              </a:rPr>
              <a:t>Cronbach, L. J. (1951). Coefficient alpha and the internal structure of tests. </a:t>
            </a:r>
            <a:r>
              <a:rPr lang="en-GB" sz="1000" i="1" dirty="0" err="1">
                <a:latin typeface="Times New Roman" panose="02020603050405020304" pitchFamily="18" charset="0"/>
                <a:ea typeface="Times New Roman" panose="02020603050405020304" pitchFamily="18" charset="0"/>
              </a:rPr>
              <a:t>psychometrika</a:t>
            </a:r>
            <a:r>
              <a:rPr lang="en-GB" sz="1000" dirty="0">
                <a:latin typeface="Times New Roman" panose="02020603050405020304" pitchFamily="18" charset="0"/>
                <a:ea typeface="Times New Roman" panose="02020603050405020304" pitchFamily="18" charset="0"/>
              </a:rPr>
              <a:t>, </a:t>
            </a:r>
            <a:r>
              <a:rPr lang="en-GB" sz="1000" i="1" dirty="0">
                <a:latin typeface="Times New Roman" panose="02020603050405020304" pitchFamily="18" charset="0"/>
                <a:ea typeface="Times New Roman" panose="02020603050405020304" pitchFamily="18" charset="0"/>
              </a:rPr>
              <a:t>16</a:t>
            </a:r>
            <a:r>
              <a:rPr lang="en-GB" sz="1000" dirty="0">
                <a:latin typeface="Times New Roman" panose="02020603050405020304" pitchFamily="18" charset="0"/>
                <a:ea typeface="Times New Roman" panose="02020603050405020304" pitchFamily="18" charset="0"/>
              </a:rPr>
              <a:t>(3), 297-334.</a:t>
            </a:r>
          </a:p>
          <a:p>
            <a:pPr marL="180340" indent="-180340">
              <a:lnSpc>
                <a:spcPct val="200000"/>
              </a:lnSpc>
              <a:spcAft>
                <a:spcPts val="0"/>
              </a:spcAft>
            </a:pPr>
            <a:r>
              <a:rPr lang="en-GB" sz="1000" dirty="0">
                <a:latin typeface="Times New Roman" panose="02020603050405020304" pitchFamily="18" charset="0"/>
                <a:ea typeface="Times New Roman" panose="02020603050405020304" pitchFamily="18" charset="0"/>
              </a:rPr>
              <a:t>Crowther, J. H., Bond, L. A., &amp; Rolf, J. E. (1981). The incidence, prevalence, and severity of </a:t>
            </a:r>
            <a:r>
              <a:rPr lang="en-GB" sz="1000" dirty="0" err="1">
                <a:latin typeface="Times New Roman" panose="02020603050405020304" pitchFamily="18" charset="0"/>
                <a:ea typeface="Times New Roman" panose="02020603050405020304" pitchFamily="18" charset="0"/>
              </a:rPr>
              <a:t>behavior</a:t>
            </a:r>
            <a:r>
              <a:rPr lang="en-GB" sz="1000" dirty="0">
                <a:latin typeface="Times New Roman" panose="02020603050405020304" pitchFamily="18" charset="0"/>
                <a:ea typeface="Times New Roman" panose="02020603050405020304" pitchFamily="18" charset="0"/>
              </a:rPr>
              <a:t> disorders among preschool-aged children in day care. </a:t>
            </a:r>
            <a:r>
              <a:rPr lang="en-GB" sz="1000" i="1" dirty="0">
                <a:latin typeface="Times New Roman" panose="02020603050405020304" pitchFamily="18" charset="0"/>
                <a:ea typeface="Times New Roman" panose="02020603050405020304" pitchFamily="18" charset="0"/>
              </a:rPr>
              <a:t>Journal of Abnormal Child Psychology</a:t>
            </a:r>
            <a:r>
              <a:rPr lang="en-GB" sz="1000" dirty="0">
                <a:latin typeface="Times New Roman" panose="02020603050405020304" pitchFamily="18" charset="0"/>
                <a:ea typeface="Times New Roman" panose="02020603050405020304" pitchFamily="18" charset="0"/>
              </a:rPr>
              <a:t>, </a:t>
            </a:r>
            <a:r>
              <a:rPr lang="en-GB" sz="1000" i="1" dirty="0">
                <a:latin typeface="Times New Roman" panose="02020603050405020304" pitchFamily="18" charset="0"/>
                <a:ea typeface="Times New Roman" panose="02020603050405020304" pitchFamily="18" charset="0"/>
              </a:rPr>
              <a:t>9</a:t>
            </a:r>
            <a:r>
              <a:rPr lang="en-GB" sz="1000" dirty="0">
                <a:latin typeface="Times New Roman" panose="02020603050405020304" pitchFamily="18" charset="0"/>
                <a:ea typeface="Times New Roman" panose="02020603050405020304" pitchFamily="18" charset="0"/>
              </a:rPr>
              <a:t>(1), 23-42.</a:t>
            </a:r>
          </a:p>
          <a:p>
            <a:pPr marL="180340" indent="-180340">
              <a:lnSpc>
                <a:spcPct val="200000"/>
              </a:lnSpc>
              <a:spcAft>
                <a:spcPts val="0"/>
              </a:spcAft>
            </a:pPr>
            <a:r>
              <a:rPr lang="en-GB" sz="1000" dirty="0" err="1">
                <a:latin typeface="Times New Roman" panose="02020603050405020304" pitchFamily="18" charset="0"/>
                <a:ea typeface="Times New Roman" panose="02020603050405020304" pitchFamily="18" charset="0"/>
              </a:rPr>
              <a:t>Delobel-Ayoub</a:t>
            </a:r>
            <a:r>
              <a:rPr lang="en-GB" sz="1000" dirty="0">
                <a:latin typeface="Times New Roman" panose="02020603050405020304" pitchFamily="18" charset="0"/>
                <a:ea typeface="Times New Roman" panose="02020603050405020304" pitchFamily="18" charset="0"/>
              </a:rPr>
              <a:t>, M., Arnaud, C., White-</a:t>
            </a:r>
            <a:r>
              <a:rPr lang="en-GB" sz="1000" dirty="0" err="1">
                <a:latin typeface="Times New Roman" panose="02020603050405020304" pitchFamily="18" charset="0"/>
                <a:ea typeface="Times New Roman" panose="02020603050405020304" pitchFamily="18" charset="0"/>
              </a:rPr>
              <a:t>Koning</a:t>
            </a:r>
            <a:r>
              <a:rPr lang="en-GB" sz="1000" dirty="0">
                <a:latin typeface="Times New Roman" panose="02020603050405020304" pitchFamily="18" charset="0"/>
                <a:ea typeface="Times New Roman" panose="02020603050405020304" pitchFamily="18" charset="0"/>
              </a:rPr>
              <a:t>, M., Casper, C., </a:t>
            </a:r>
            <a:r>
              <a:rPr lang="en-GB" sz="1000" dirty="0" err="1">
                <a:latin typeface="Times New Roman" panose="02020603050405020304" pitchFamily="18" charset="0"/>
                <a:ea typeface="Times New Roman" panose="02020603050405020304" pitchFamily="18" charset="0"/>
              </a:rPr>
              <a:t>Pierrat</a:t>
            </a:r>
            <a:r>
              <a:rPr lang="en-GB" sz="1000" dirty="0">
                <a:latin typeface="Times New Roman" panose="02020603050405020304" pitchFamily="18" charset="0"/>
                <a:ea typeface="Times New Roman" panose="02020603050405020304" pitchFamily="18" charset="0"/>
              </a:rPr>
              <a:t>, V., </a:t>
            </a:r>
            <a:r>
              <a:rPr lang="en-GB" sz="1000" dirty="0" err="1">
                <a:latin typeface="Times New Roman" panose="02020603050405020304" pitchFamily="18" charset="0"/>
                <a:ea typeface="Times New Roman" panose="02020603050405020304" pitchFamily="18" charset="0"/>
              </a:rPr>
              <a:t>Garel</a:t>
            </a:r>
            <a:r>
              <a:rPr lang="en-GB" sz="1000" dirty="0">
                <a:latin typeface="Times New Roman" panose="02020603050405020304" pitchFamily="18" charset="0"/>
                <a:ea typeface="Times New Roman" panose="02020603050405020304" pitchFamily="18" charset="0"/>
              </a:rPr>
              <a:t>, M., ... &amp; Kaminski, M. (2009). </a:t>
            </a:r>
            <a:r>
              <a:rPr lang="en-GB" sz="1000" dirty="0" err="1">
                <a:latin typeface="Times New Roman" panose="02020603050405020304" pitchFamily="18" charset="0"/>
                <a:ea typeface="Times New Roman" panose="02020603050405020304" pitchFamily="18" charset="0"/>
              </a:rPr>
              <a:t>Behavioral</a:t>
            </a:r>
            <a:r>
              <a:rPr lang="en-GB" sz="1000" dirty="0">
                <a:latin typeface="Times New Roman" panose="02020603050405020304" pitchFamily="18" charset="0"/>
                <a:ea typeface="Times New Roman" panose="02020603050405020304" pitchFamily="18" charset="0"/>
              </a:rPr>
              <a:t> problems and cognitive performance at 5 years of age after very PB: the EPIPAGE Study. </a:t>
            </a:r>
            <a:r>
              <a:rPr lang="en-GB" sz="1000" i="1" dirty="0" err="1">
                <a:latin typeface="Times New Roman" panose="02020603050405020304" pitchFamily="18" charset="0"/>
                <a:ea typeface="Times New Roman" panose="02020603050405020304" pitchFamily="18" charset="0"/>
              </a:rPr>
              <a:t>Pediatrics</a:t>
            </a:r>
            <a:r>
              <a:rPr lang="en-GB" sz="1000" dirty="0">
                <a:latin typeface="Times New Roman" panose="02020603050405020304" pitchFamily="18" charset="0"/>
                <a:ea typeface="Times New Roman" panose="02020603050405020304" pitchFamily="18" charset="0"/>
              </a:rPr>
              <a:t>, </a:t>
            </a:r>
            <a:r>
              <a:rPr lang="en-GB" sz="1000" i="1" dirty="0">
                <a:latin typeface="Times New Roman" panose="02020603050405020304" pitchFamily="18" charset="0"/>
                <a:ea typeface="Times New Roman" panose="02020603050405020304" pitchFamily="18" charset="0"/>
              </a:rPr>
              <a:t>123</a:t>
            </a:r>
            <a:r>
              <a:rPr lang="en-GB" sz="1000" dirty="0">
                <a:latin typeface="Times New Roman" panose="02020603050405020304" pitchFamily="18" charset="0"/>
                <a:ea typeface="Times New Roman" panose="02020603050405020304" pitchFamily="18" charset="0"/>
              </a:rPr>
              <a:t>(6), 1485-1492. </a:t>
            </a:r>
          </a:p>
          <a:p>
            <a:pPr marL="180340" indent="-180340">
              <a:lnSpc>
                <a:spcPct val="200000"/>
              </a:lnSpc>
              <a:spcAft>
                <a:spcPts val="0"/>
              </a:spcAft>
            </a:pPr>
            <a:r>
              <a:rPr lang="en-GB" sz="1000" dirty="0">
                <a:latin typeface="Times New Roman" panose="02020603050405020304" pitchFamily="18" charset="0"/>
                <a:ea typeface="Times New Roman" panose="02020603050405020304" pitchFamily="18" charset="0"/>
              </a:rPr>
              <a:t>Department For Education (2012) </a:t>
            </a:r>
            <a:r>
              <a:rPr lang="en-GB" sz="1000" i="1" dirty="0">
                <a:latin typeface="Times New Roman" panose="02020603050405020304" pitchFamily="18" charset="0"/>
                <a:ea typeface="Times New Roman" panose="02020603050405020304" pitchFamily="18" charset="0"/>
              </a:rPr>
              <a:t>Pupil behaviour in schools in England: Education Standards Analysis and Research Division. </a:t>
            </a:r>
            <a:r>
              <a:rPr lang="en-GB" sz="1000" dirty="0">
                <a:latin typeface="Times New Roman" panose="02020603050405020304" pitchFamily="18" charset="0"/>
                <a:ea typeface="Times New Roman" panose="02020603050405020304" pitchFamily="18" charset="0"/>
              </a:rPr>
              <a:t>Retrieved at: https://www.gov.uk/government/uploads/system/uploads/attachment_data/file/184078/DFE-RR218.pdf</a:t>
            </a:r>
          </a:p>
          <a:p>
            <a:pPr marL="180340" indent="-180340">
              <a:lnSpc>
                <a:spcPct val="200000"/>
              </a:lnSpc>
              <a:spcAft>
                <a:spcPts val="0"/>
              </a:spcAft>
            </a:pPr>
            <a:r>
              <a:rPr lang="en-GB" sz="1000" dirty="0" err="1">
                <a:latin typeface="Times New Roman" panose="02020603050405020304" pitchFamily="18" charset="0"/>
                <a:ea typeface="Times New Roman" panose="02020603050405020304" pitchFamily="18" charset="0"/>
              </a:rPr>
              <a:t>Dornbusch</a:t>
            </a:r>
            <a:r>
              <a:rPr lang="en-GB" sz="1000" dirty="0">
                <a:latin typeface="Times New Roman" panose="02020603050405020304" pitchFamily="18" charset="0"/>
                <a:ea typeface="Times New Roman" panose="02020603050405020304" pitchFamily="18" charset="0"/>
              </a:rPr>
              <a:t>, S. M., </a:t>
            </a:r>
            <a:r>
              <a:rPr lang="en-GB" sz="1000" dirty="0" err="1">
                <a:latin typeface="Times New Roman" panose="02020603050405020304" pitchFamily="18" charset="0"/>
                <a:ea typeface="Times New Roman" panose="02020603050405020304" pitchFamily="18" charset="0"/>
              </a:rPr>
              <a:t>Carlsmith</a:t>
            </a:r>
            <a:r>
              <a:rPr lang="en-GB" sz="1000" dirty="0">
                <a:latin typeface="Times New Roman" panose="02020603050405020304" pitchFamily="18" charset="0"/>
                <a:ea typeface="Times New Roman" panose="02020603050405020304" pitchFamily="18" charset="0"/>
              </a:rPr>
              <a:t>, J. M., </a:t>
            </a:r>
            <a:r>
              <a:rPr lang="en-GB" sz="1000" dirty="0" err="1">
                <a:latin typeface="Times New Roman" panose="02020603050405020304" pitchFamily="18" charset="0"/>
                <a:ea typeface="Times New Roman" panose="02020603050405020304" pitchFamily="18" charset="0"/>
              </a:rPr>
              <a:t>Bushwall</a:t>
            </a:r>
            <a:r>
              <a:rPr lang="en-GB" sz="1000" dirty="0">
                <a:latin typeface="Times New Roman" panose="02020603050405020304" pitchFamily="18" charset="0"/>
                <a:ea typeface="Times New Roman" panose="02020603050405020304" pitchFamily="18" charset="0"/>
              </a:rPr>
              <a:t>, S. J., Ritter, P. L., </a:t>
            </a:r>
            <a:r>
              <a:rPr lang="en-GB" sz="1000" dirty="0" err="1">
                <a:latin typeface="Times New Roman" panose="02020603050405020304" pitchFamily="18" charset="0"/>
                <a:ea typeface="Times New Roman" panose="02020603050405020304" pitchFamily="18" charset="0"/>
              </a:rPr>
              <a:t>Leiderman</a:t>
            </a:r>
            <a:r>
              <a:rPr lang="en-GB" sz="1000" dirty="0">
                <a:latin typeface="Times New Roman" panose="02020603050405020304" pitchFamily="18" charset="0"/>
                <a:ea typeface="Times New Roman" panose="02020603050405020304" pitchFamily="18" charset="0"/>
              </a:rPr>
              <a:t>, H., </a:t>
            </a:r>
            <a:r>
              <a:rPr lang="en-GB" sz="1000" dirty="0" err="1">
                <a:latin typeface="Times New Roman" panose="02020603050405020304" pitchFamily="18" charset="0"/>
                <a:ea typeface="Times New Roman" panose="02020603050405020304" pitchFamily="18" charset="0"/>
              </a:rPr>
              <a:t>Hastorf</a:t>
            </a:r>
            <a:r>
              <a:rPr lang="en-GB" sz="1000" dirty="0">
                <a:latin typeface="Times New Roman" panose="02020603050405020304" pitchFamily="18" charset="0"/>
                <a:ea typeface="Times New Roman" panose="02020603050405020304" pitchFamily="18" charset="0"/>
              </a:rPr>
              <a:t>, A. H., &amp; Gross, R. T. (1985). SPs, extended households, and the control of adolescents. </a:t>
            </a:r>
            <a:r>
              <a:rPr lang="en-GB" sz="1000" i="1" dirty="0">
                <a:latin typeface="Times New Roman" panose="02020603050405020304" pitchFamily="18" charset="0"/>
                <a:ea typeface="Times New Roman" panose="02020603050405020304" pitchFamily="18" charset="0"/>
              </a:rPr>
              <a:t>Child development</a:t>
            </a:r>
            <a:r>
              <a:rPr lang="en-GB" sz="1000" dirty="0">
                <a:latin typeface="Times New Roman" panose="02020603050405020304" pitchFamily="18" charset="0"/>
                <a:ea typeface="Times New Roman" panose="02020603050405020304" pitchFamily="18" charset="0"/>
              </a:rPr>
              <a:t>, 326-341.</a:t>
            </a:r>
          </a:p>
          <a:p>
            <a:pPr marL="180340" indent="-180340">
              <a:lnSpc>
                <a:spcPct val="200000"/>
              </a:lnSpc>
              <a:spcAft>
                <a:spcPts val="0"/>
              </a:spcAft>
            </a:pPr>
            <a:r>
              <a:rPr lang="en-GB" sz="1000" dirty="0">
                <a:latin typeface="Times New Roman" panose="02020603050405020304" pitchFamily="18" charset="0"/>
                <a:ea typeface="Times New Roman" panose="02020603050405020304" pitchFamily="18" charset="0"/>
              </a:rPr>
              <a:t>Douglas, V. I. (1972). Stop, look and listen: The problem of sustained attention and impulse control in hyperactive and normal children. </a:t>
            </a:r>
            <a:r>
              <a:rPr lang="en-GB" sz="1000" i="1" dirty="0">
                <a:latin typeface="Times New Roman" panose="02020603050405020304" pitchFamily="18" charset="0"/>
                <a:ea typeface="Times New Roman" panose="02020603050405020304" pitchFamily="18" charset="0"/>
              </a:rPr>
              <a:t>Canadian Journal of Behavioural Science/Revue </a:t>
            </a:r>
            <a:r>
              <a:rPr lang="en-GB" sz="1000" i="1" dirty="0" err="1">
                <a:latin typeface="Times New Roman" panose="02020603050405020304" pitchFamily="18" charset="0"/>
                <a:ea typeface="Times New Roman" panose="02020603050405020304" pitchFamily="18" charset="0"/>
              </a:rPr>
              <a:t>canadienne</a:t>
            </a:r>
            <a:r>
              <a:rPr lang="en-GB" sz="1000" i="1" dirty="0">
                <a:latin typeface="Times New Roman" panose="02020603050405020304" pitchFamily="18" charset="0"/>
                <a:ea typeface="Times New Roman" panose="02020603050405020304" pitchFamily="18" charset="0"/>
              </a:rPr>
              <a:t> des sciences du </a:t>
            </a:r>
            <a:r>
              <a:rPr lang="en-GB" sz="1000" i="1" dirty="0" err="1">
                <a:latin typeface="Times New Roman" panose="02020603050405020304" pitchFamily="18" charset="0"/>
                <a:ea typeface="Times New Roman" panose="02020603050405020304" pitchFamily="18" charset="0"/>
              </a:rPr>
              <a:t>comportement</a:t>
            </a:r>
            <a:r>
              <a:rPr lang="en-GB" sz="1000" dirty="0">
                <a:latin typeface="Times New Roman" panose="02020603050405020304" pitchFamily="18" charset="0"/>
                <a:ea typeface="Times New Roman" panose="02020603050405020304" pitchFamily="18" charset="0"/>
              </a:rPr>
              <a:t>, </a:t>
            </a:r>
            <a:r>
              <a:rPr lang="en-GB" sz="1000" i="1" dirty="0">
                <a:latin typeface="Times New Roman" panose="02020603050405020304" pitchFamily="18" charset="0"/>
                <a:ea typeface="Times New Roman" panose="02020603050405020304" pitchFamily="18" charset="0"/>
              </a:rPr>
              <a:t>4</a:t>
            </a:r>
            <a:r>
              <a:rPr lang="en-GB" sz="1000" dirty="0">
                <a:latin typeface="Times New Roman" panose="02020603050405020304" pitchFamily="18" charset="0"/>
                <a:ea typeface="Times New Roman" panose="02020603050405020304" pitchFamily="18" charset="0"/>
              </a:rPr>
              <a:t>(4), 259.</a:t>
            </a:r>
          </a:p>
          <a:p>
            <a:pPr marL="180340" indent="-180340">
              <a:lnSpc>
                <a:spcPct val="200000"/>
              </a:lnSpc>
              <a:spcAft>
                <a:spcPts val="0"/>
              </a:spcAft>
            </a:pPr>
            <a:r>
              <a:rPr lang="en-GB" sz="1000" dirty="0">
                <a:latin typeface="Times New Roman" panose="02020603050405020304" pitchFamily="18" charset="0"/>
                <a:ea typeface="Times New Roman" panose="02020603050405020304" pitchFamily="18" charset="0"/>
              </a:rPr>
              <a:t>Emery, R. E., &amp; O'Leary, K. D. (1982). Children's perceptions of marital discord and </a:t>
            </a:r>
            <a:r>
              <a:rPr lang="en-GB" sz="1000" dirty="0" err="1">
                <a:latin typeface="Times New Roman" panose="02020603050405020304" pitchFamily="18" charset="0"/>
                <a:ea typeface="Times New Roman" panose="02020603050405020304" pitchFamily="18" charset="0"/>
              </a:rPr>
              <a:t>behavior</a:t>
            </a:r>
            <a:r>
              <a:rPr lang="en-GB" sz="1000" dirty="0">
                <a:latin typeface="Times New Roman" panose="02020603050405020304" pitchFamily="18" charset="0"/>
                <a:ea typeface="Times New Roman" panose="02020603050405020304" pitchFamily="18" charset="0"/>
              </a:rPr>
              <a:t> problems of boys and girls. </a:t>
            </a:r>
            <a:r>
              <a:rPr lang="en-GB" sz="1000" i="1" dirty="0">
                <a:latin typeface="Times New Roman" panose="02020603050405020304" pitchFamily="18" charset="0"/>
                <a:ea typeface="Times New Roman" panose="02020603050405020304" pitchFamily="18" charset="0"/>
              </a:rPr>
              <a:t>Journal of Abnormal child psychology</a:t>
            </a:r>
            <a:r>
              <a:rPr lang="en-GB" sz="1000" dirty="0">
                <a:latin typeface="Times New Roman" panose="02020603050405020304" pitchFamily="18" charset="0"/>
                <a:ea typeface="Times New Roman" panose="02020603050405020304" pitchFamily="18" charset="0"/>
              </a:rPr>
              <a:t>, </a:t>
            </a:r>
            <a:r>
              <a:rPr lang="en-GB" sz="1000" i="1" dirty="0">
                <a:latin typeface="Times New Roman" panose="02020603050405020304" pitchFamily="18" charset="0"/>
                <a:ea typeface="Times New Roman" panose="02020603050405020304" pitchFamily="18" charset="0"/>
              </a:rPr>
              <a:t>10</a:t>
            </a:r>
            <a:r>
              <a:rPr lang="en-GB" sz="1000" dirty="0">
                <a:latin typeface="Times New Roman" panose="02020603050405020304" pitchFamily="18" charset="0"/>
                <a:ea typeface="Times New Roman" panose="02020603050405020304" pitchFamily="18" charset="0"/>
              </a:rPr>
              <a:t>(1), 11-24.</a:t>
            </a:r>
          </a:p>
          <a:p>
            <a:pPr marL="180340" indent="-180340">
              <a:lnSpc>
                <a:spcPct val="200000"/>
              </a:lnSpc>
              <a:spcAft>
                <a:spcPts val="0"/>
              </a:spcAft>
            </a:pPr>
            <a:r>
              <a:rPr lang="en-GB" sz="1000" dirty="0">
                <a:latin typeface="Times New Roman" panose="02020603050405020304" pitchFamily="18" charset="0"/>
                <a:ea typeface="Times New Roman" panose="02020603050405020304" pitchFamily="18" charset="0"/>
              </a:rPr>
              <a:t>Evans, J., Harden, A., &amp; Thomas, J. (2004). What are effective strategies to support pupils with emotional and BD (EBD) in mainstream primary schools? Findings from a systematic review of research. </a:t>
            </a:r>
            <a:r>
              <a:rPr lang="en-GB" sz="1000" i="1" dirty="0">
                <a:latin typeface="Times New Roman" panose="02020603050405020304" pitchFamily="18" charset="0"/>
                <a:ea typeface="Times New Roman" panose="02020603050405020304" pitchFamily="18" charset="0"/>
              </a:rPr>
              <a:t>Journal of research in special educational needs</a:t>
            </a:r>
            <a:r>
              <a:rPr lang="en-GB" sz="1000" dirty="0">
                <a:latin typeface="Times New Roman" panose="02020603050405020304" pitchFamily="18" charset="0"/>
                <a:ea typeface="Times New Roman" panose="02020603050405020304" pitchFamily="18" charset="0"/>
              </a:rPr>
              <a:t>, </a:t>
            </a:r>
            <a:r>
              <a:rPr lang="en-GB" sz="1000" i="1" dirty="0">
                <a:latin typeface="Times New Roman" panose="02020603050405020304" pitchFamily="18" charset="0"/>
                <a:ea typeface="Times New Roman" panose="02020603050405020304" pitchFamily="18" charset="0"/>
              </a:rPr>
              <a:t>4</a:t>
            </a:r>
            <a:r>
              <a:rPr lang="en-GB" sz="1000" dirty="0">
                <a:latin typeface="Times New Roman" panose="02020603050405020304" pitchFamily="18" charset="0"/>
                <a:ea typeface="Times New Roman" panose="02020603050405020304" pitchFamily="18" charset="0"/>
              </a:rPr>
              <a:t>(1), 2-16.</a:t>
            </a:r>
            <a:endParaRPr lang="en-GB" sz="10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40598914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49628" y="-5417"/>
            <a:ext cx="12128269" cy="6863417"/>
          </a:xfrm>
          <a:prstGeom prst="rect">
            <a:avLst/>
          </a:prstGeom>
        </p:spPr>
        <p:txBody>
          <a:bodyPr wrap="square">
            <a:spAutoFit/>
          </a:bodyPr>
          <a:lstStyle/>
          <a:p>
            <a:pPr marL="180340" indent="-180340">
              <a:lnSpc>
                <a:spcPct val="200000"/>
              </a:lnSpc>
              <a:spcAft>
                <a:spcPts val="0"/>
              </a:spcAft>
            </a:pPr>
            <a:r>
              <a:rPr lang="en-GB" sz="1000" dirty="0">
                <a:latin typeface="Times New Roman" panose="02020603050405020304" pitchFamily="18" charset="0"/>
                <a:ea typeface="Times New Roman" panose="02020603050405020304" pitchFamily="18" charset="0"/>
              </a:rPr>
              <a:t>Farrington, D. P. (2005). Childhood origins of antisocial </a:t>
            </a:r>
            <a:r>
              <a:rPr lang="en-GB" sz="1000" dirty="0" err="1">
                <a:latin typeface="Times New Roman" panose="02020603050405020304" pitchFamily="18" charset="0"/>
                <a:ea typeface="Times New Roman" panose="02020603050405020304" pitchFamily="18" charset="0"/>
              </a:rPr>
              <a:t>behavior</a:t>
            </a:r>
            <a:r>
              <a:rPr lang="en-GB" sz="1000" dirty="0">
                <a:latin typeface="Times New Roman" panose="02020603050405020304" pitchFamily="18" charset="0"/>
                <a:ea typeface="Times New Roman" panose="02020603050405020304" pitchFamily="18" charset="0"/>
              </a:rPr>
              <a:t>. </a:t>
            </a:r>
            <a:r>
              <a:rPr lang="en-GB" sz="1000" i="1" dirty="0">
                <a:latin typeface="Times New Roman" panose="02020603050405020304" pitchFamily="18" charset="0"/>
                <a:ea typeface="Times New Roman" panose="02020603050405020304" pitchFamily="18" charset="0"/>
              </a:rPr>
              <a:t>Clinical Psychology &amp; Psychotherapy</a:t>
            </a:r>
            <a:r>
              <a:rPr lang="en-GB" sz="1000" dirty="0">
                <a:latin typeface="Times New Roman" panose="02020603050405020304" pitchFamily="18" charset="0"/>
                <a:ea typeface="Times New Roman" panose="02020603050405020304" pitchFamily="18" charset="0"/>
              </a:rPr>
              <a:t>, </a:t>
            </a:r>
            <a:r>
              <a:rPr lang="en-GB" sz="1000" i="1" dirty="0">
                <a:latin typeface="Times New Roman" panose="02020603050405020304" pitchFamily="18" charset="0"/>
                <a:ea typeface="Times New Roman" panose="02020603050405020304" pitchFamily="18" charset="0"/>
              </a:rPr>
              <a:t>12</a:t>
            </a:r>
            <a:r>
              <a:rPr lang="en-GB" sz="1000" dirty="0">
                <a:latin typeface="Times New Roman" panose="02020603050405020304" pitchFamily="18" charset="0"/>
                <a:ea typeface="Times New Roman" panose="02020603050405020304" pitchFamily="18" charset="0"/>
              </a:rPr>
              <a:t>(3), 177-190.</a:t>
            </a:r>
          </a:p>
          <a:p>
            <a:pPr marL="180340" indent="-180340">
              <a:lnSpc>
                <a:spcPct val="200000"/>
              </a:lnSpc>
              <a:spcAft>
                <a:spcPts val="0"/>
              </a:spcAft>
            </a:pPr>
            <a:r>
              <a:rPr lang="en-GB" sz="1000" dirty="0" err="1">
                <a:latin typeface="Times New Roman" panose="02020603050405020304" pitchFamily="18" charset="0"/>
                <a:ea typeface="Times New Roman" panose="02020603050405020304" pitchFamily="18" charset="0"/>
              </a:rPr>
              <a:t>Foulder</a:t>
            </a:r>
            <a:r>
              <a:rPr lang="en-GB" sz="1000" dirty="0">
                <a:latin typeface="Times New Roman" panose="02020603050405020304" pitchFamily="18" charset="0"/>
                <a:ea typeface="Times New Roman" panose="02020603050405020304" pitchFamily="18" charset="0"/>
              </a:rPr>
              <a:t>-Hughes, L. A., &amp; Cooke, R. W. I. (2003). Motor, cognitive, and behavioural disorders in children born very preterm. </a:t>
            </a:r>
            <a:r>
              <a:rPr lang="en-GB" sz="1000" i="1" dirty="0">
                <a:latin typeface="Times New Roman" panose="02020603050405020304" pitchFamily="18" charset="0"/>
                <a:ea typeface="Times New Roman" panose="02020603050405020304" pitchFamily="18" charset="0"/>
              </a:rPr>
              <a:t>Developmental Medicine &amp; Child Neurology</a:t>
            </a:r>
            <a:r>
              <a:rPr lang="en-GB" sz="1000" dirty="0">
                <a:latin typeface="Times New Roman" panose="02020603050405020304" pitchFamily="18" charset="0"/>
                <a:ea typeface="Times New Roman" panose="02020603050405020304" pitchFamily="18" charset="0"/>
              </a:rPr>
              <a:t>, </a:t>
            </a:r>
            <a:r>
              <a:rPr lang="en-GB" sz="1000" i="1" dirty="0">
                <a:latin typeface="Times New Roman" panose="02020603050405020304" pitchFamily="18" charset="0"/>
                <a:ea typeface="Times New Roman" panose="02020603050405020304" pitchFamily="18" charset="0"/>
              </a:rPr>
              <a:t>45</a:t>
            </a:r>
            <a:r>
              <a:rPr lang="en-GB" sz="1000" dirty="0">
                <a:latin typeface="Times New Roman" panose="02020603050405020304" pitchFamily="18" charset="0"/>
                <a:ea typeface="Times New Roman" panose="02020603050405020304" pitchFamily="18" charset="0"/>
              </a:rPr>
              <a:t>(02), 97-103.</a:t>
            </a:r>
          </a:p>
          <a:p>
            <a:pPr marL="180340" indent="-180340">
              <a:lnSpc>
                <a:spcPct val="200000"/>
              </a:lnSpc>
              <a:spcAft>
                <a:spcPts val="0"/>
              </a:spcAft>
            </a:pPr>
            <a:r>
              <a:rPr lang="en-GB" sz="1000" dirty="0" err="1">
                <a:latin typeface="Times New Roman" panose="02020603050405020304" pitchFamily="18" charset="0"/>
                <a:ea typeface="Times New Roman" panose="02020603050405020304" pitchFamily="18" charset="0"/>
              </a:rPr>
              <a:t>Furrer</a:t>
            </a:r>
            <a:r>
              <a:rPr lang="en-GB" sz="1000" dirty="0">
                <a:latin typeface="Times New Roman" panose="02020603050405020304" pitchFamily="18" charset="0"/>
                <a:ea typeface="Times New Roman" panose="02020603050405020304" pitchFamily="18" charset="0"/>
              </a:rPr>
              <a:t>, C., &amp; Skinner, E. (2003). Sense of relatedness as a factor in children's academic engagement and performance. </a:t>
            </a:r>
            <a:r>
              <a:rPr lang="en-GB" sz="1000" i="1" dirty="0">
                <a:latin typeface="Times New Roman" panose="02020603050405020304" pitchFamily="18" charset="0"/>
                <a:ea typeface="Times New Roman" panose="02020603050405020304" pitchFamily="18" charset="0"/>
              </a:rPr>
              <a:t>Journal of educational psychology</a:t>
            </a:r>
            <a:r>
              <a:rPr lang="en-GB" sz="1000" dirty="0">
                <a:latin typeface="Times New Roman" panose="02020603050405020304" pitchFamily="18" charset="0"/>
                <a:ea typeface="Times New Roman" panose="02020603050405020304" pitchFamily="18" charset="0"/>
              </a:rPr>
              <a:t>, </a:t>
            </a:r>
            <a:r>
              <a:rPr lang="en-GB" sz="1000" i="1" dirty="0">
                <a:latin typeface="Times New Roman" panose="02020603050405020304" pitchFamily="18" charset="0"/>
                <a:ea typeface="Times New Roman" panose="02020603050405020304" pitchFamily="18" charset="0"/>
              </a:rPr>
              <a:t>95</a:t>
            </a:r>
            <a:r>
              <a:rPr lang="en-GB" sz="1000" dirty="0">
                <a:latin typeface="Times New Roman" panose="02020603050405020304" pitchFamily="18" charset="0"/>
                <a:ea typeface="Times New Roman" panose="02020603050405020304" pitchFamily="18" charset="0"/>
              </a:rPr>
              <a:t>(1), 148.</a:t>
            </a:r>
          </a:p>
          <a:p>
            <a:pPr marL="180340" indent="-180340">
              <a:lnSpc>
                <a:spcPct val="200000"/>
              </a:lnSpc>
              <a:spcAft>
                <a:spcPts val="0"/>
              </a:spcAft>
            </a:pPr>
            <a:r>
              <a:rPr lang="en-GB" sz="1000" dirty="0">
                <a:latin typeface="Times New Roman" panose="02020603050405020304" pitchFamily="18" charset="0"/>
                <a:ea typeface="Times New Roman" panose="02020603050405020304" pitchFamily="18" charset="0"/>
              </a:rPr>
              <a:t>Goldenberg, R. L., </a:t>
            </a:r>
            <a:r>
              <a:rPr lang="en-GB" sz="1000" dirty="0" err="1">
                <a:latin typeface="Times New Roman" panose="02020603050405020304" pitchFamily="18" charset="0"/>
                <a:ea typeface="Times New Roman" panose="02020603050405020304" pitchFamily="18" charset="0"/>
              </a:rPr>
              <a:t>Culhane</a:t>
            </a:r>
            <a:r>
              <a:rPr lang="en-GB" sz="1000" dirty="0">
                <a:latin typeface="Times New Roman" panose="02020603050405020304" pitchFamily="18" charset="0"/>
                <a:ea typeface="Times New Roman" panose="02020603050405020304" pitchFamily="18" charset="0"/>
              </a:rPr>
              <a:t>, J. F., </a:t>
            </a:r>
            <a:r>
              <a:rPr lang="en-GB" sz="1000" dirty="0" err="1">
                <a:latin typeface="Times New Roman" panose="02020603050405020304" pitchFamily="18" charset="0"/>
                <a:ea typeface="Times New Roman" panose="02020603050405020304" pitchFamily="18" charset="0"/>
              </a:rPr>
              <a:t>Iams</a:t>
            </a:r>
            <a:r>
              <a:rPr lang="en-GB" sz="1000" dirty="0">
                <a:latin typeface="Times New Roman" panose="02020603050405020304" pitchFamily="18" charset="0"/>
                <a:ea typeface="Times New Roman" panose="02020603050405020304" pitchFamily="18" charset="0"/>
              </a:rPr>
              <a:t>, J. D., &amp; Romero, R. (2008). Epidemiology and causes of PB. </a:t>
            </a:r>
            <a:r>
              <a:rPr lang="en-GB" sz="1000" i="1" dirty="0">
                <a:latin typeface="Times New Roman" panose="02020603050405020304" pitchFamily="18" charset="0"/>
                <a:ea typeface="Times New Roman" panose="02020603050405020304" pitchFamily="18" charset="0"/>
              </a:rPr>
              <a:t>The lancet</a:t>
            </a:r>
            <a:r>
              <a:rPr lang="en-GB" sz="1000" dirty="0">
                <a:latin typeface="Times New Roman" panose="02020603050405020304" pitchFamily="18" charset="0"/>
                <a:ea typeface="Times New Roman" panose="02020603050405020304" pitchFamily="18" charset="0"/>
              </a:rPr>
              <a:t>, </a:t>
            </a:r>
            <a:r>
              <a:rPr lang="en-GB" sz="1000" i="1" dirty="0">
                <a:latin typeface="Times New Roman" panose="02020603050405020304" pitchFamily="18" charset="0"/>
                <a:ea typeface="Times New Roman" panose="02020603050405020304" pitchFamily="18" charset="0"/>
              </a:rPr>
              <a:t>371</a:t>
            </a:r>
            <a:r>
              <a:rPr lang="en-GB" sz="1000" dirty="0">
                <a:latin typeface="Times New Roman" panose="02020603050405020304" pitchFamily="18" charset="0"/>
                <a:ea typeface="Times New Roman" panose="02020603050405020304" pitchFamily="18" charset="0"/>
              </a:rPr>
              <a:t>(9606), 75-84.</a:t>
            </a:r>
          </a:p>
          <a:p>
            <a:pPr marL="180340" indent="-180340">
              <a:lnSpc>
                <a:spcPct val="200000"/>
              </a:lnSpc>
              <a:spcAft>
                <a:spcPts val="0"/>
              </a:spcAft>
            </a:pPr>
            <a:r>
              <a:rPr lang="en-GB" sz="1000" dirty="0" err="1">
                <a:latin typeface="Times New Roman" panose="02020603050405020304" pitchFamily="18" charset="0"/>
                <a:ea typeface="Times New Roman" panose="02020603050405020304" pitchFamily="18" charset="0"/>
              </a:rPr>
              <a:t>Golombok</a:t>
            </a:r>
            <a:r>
              <a:rPr lang="en-GB" sz="1000" dirty="0">
                <a:latin typeface="Times New Roman" panose="02020603050405020304" pitchFamily="18" charset="0"/>
                <a:ea typeface="Times New Roman" panose="02020603050405020304" pitchFamily="18" charset="0"/>
              </a:rPr>
              <a:t>, S., Spencer, A., &amp; Rutter, M. (1983). Children in lesbian and single‐parent households: Psychosexual and psychiatric appraisal. </a:t>
            </a:r>
            <a:r>
              <a:rPr lang="en-GB" sz="1000" i="1" dirty="0">
                <a:latin typeface="Times New Roman" panose="02020603050405020304" pitchFamily="18" charset="0"/>
                <a:ea typeface="Times New Roman" panose="02020603050405020304" pitchFamily="18" charset="0"/>
              </a:rPr>
              <a:t>Journal of Child Psychology and psychiatry</a:t>
            </a:r>
            <a:r>
              <a:rPr lang="en-GB" sz="1000" dirty="0">
                <a:latin typeface="Times New Roman" panose="02020603050405020304" pitchFamily="18" charset="0"/>
                <a:ea typeface="Times New Roman" panose="02020603050405020304" pitchFamily="18" charset="0"/>
              </a:rPr>
              <a:t>, </a:t>
            </a:r>
            <a:r>
              <a:rPr lang="en-GB" sz="1000" i="1" dirty="0">
                <a:latin typeface="Times New Roman" panose="02020603050405020304" pitchFamily="18" charset="0"/>
                <a:ea typeface="Times New Roman" panose="02020603050405020304" pitchFamily="18" charset="0"/>
              </a:rPr>
              <a:t>24</a:t>
            </a:r>
            <a:r>
              <a:rPr lang="en-GB" sz="1000" dirty="0">
                <a:latin typeface="Times New Roman" panose="02020603050405020304" pitchFamily="18" charset="0"/>
                <a:ea typeface="Times New Roman" panose="02020603050405020304" pitchFamily="18" charset="0"/>
              </a:rPr>
              <a:t>(4), 551-572.</a:t>
            </a:r>
          </a:p>
          <a:p>
            <a:pPr marL="180340" indent="-180340">
              <a:lnSpc>
                <a:spcPct val="200000"/>
              </a:lnSpc>
              <a:spcAft>
                <a:spcPts val="0"/>
              </a:spcAft>
            </a:pPr>
            <a:r>
              <a:rPr lang="en-GB" sz="1000" dirty="0">
                <a:latin typeface="Times New Roman" panose="02020603050405020304" pitchFamily="18" charset="0"/>
                <a:ea typeface="Times New Roman" panose="02020603050405020304" pitchFamily="18" charset="0"/>
              </a:rPr>
              <a:t>GOV.UK. (1998) </a:t>
            </a:r>
            <a:r>
              <a:rPr lang="en-GB" sz="1000" i="1" dirty="0">
                <a:latin typeface="Times New Roman" panose="02020603050405020304" pitchFamily="18" charset="0"/>
                <a:ea typeface="Times New Roman" panose="02020603050405020304" pitchFamily="18" charset="0"/>
              </a:rPr>
              <a:t>Data Protection. </a:t>
            </a:r>
            <a:r>
              <a:rPr lang="en-GB" sz="1000" dirty="0">
                <a:latin typeface="Times New Roman" panose="02020603050405020304" pitchFamily="18" charset="0"/>
                <a:ea typeface="Times New Roman" panose="02020603050405020304" pitchFamily="18" charset="0"/>
              </a:rPr>
              <a:t>Retrieved at: </a:t>
            </a:r>
            <a:r>
              <a:rPr lang="en-GB" sz="1000" u="sng" dirty="0">
                <a:solidFill>
                  <a:srgbClr val="0563C1"/>
                </a:solidFill>
                <a:latin typeface="Times New Roman" panose="02020603050405020304" pitchFamily="18" charset="0"/>
                <a:ea typeface="Times New Roman" panose="02020603050405020304" pitchFamily="18" charset="0"/>
                <a:hlinkClick r:id="rId2"/>
              </a:rPr>
              <a:t>https://www.gov.uk/data-protection</a:t>
            </a:r>
            <a:r>
              <a:rPr lang="en-GB" sz="1000" dirty="0">
                <a:latin typeface="Times New Roman" panose="02020603050405020304" pitchFamily="18" charset="0"/>
                <a:ea typeface="Times New Roman" panose="02020603050405020304" pitchFamily="18" charset="0"/>
              </a:rPr>
              <a:t>.</a:t>
            </a:r>
          </a:p>
          <a:p>
            <a:pPr marL="180340" indent="-180340">
              <a:lnSpc>
                <a:spcPct val="200000"/>
              </a:lnSpc>
              <a:spcAft>
                <a:spcPts val="0"/>
              </a:spcAft>
            </a:pPr>
            <a:r>
              <a:rPr lang="en-GB" sz="1000" dirty="0" err="1">
                <a:latin typeface="Times New Roman" panose="02020603050405020304" pitchFamily="18" charset="0"/>
                <a:ea typeface="Times New Roman" panose="02020603050405020304" pitchFamily="18" charset="0"/>
              </a:rPr>
              <a:t>Gutman</a:t>
            </a:r>
            <a:r>
              <a:rPr lang="en-GB" sz="1000" dirty="0">
                <a:latin typeface="Times New Roman" panose="02020603050405020304" pitchFamily="18" charset="0"/>
                <a:ea typeface="Times New Roman" panose="02020603050405020304" pitchFamily="18" charset="0"/>
              </a:rPr>
              <a:t>, L. M., &amp; </a:t>
            </a:r>
            <a:r>
              <a:rPr lang="en-GB" sz="1000" dirty="0" err="1">
                <a:latin typeface="Times New Roman" panose="02020603050405020304" pitchFamily="18" charset="0"/>
                <a:ea typeface="Times New Roman" panose="02020603050405020304" pitchFamily="18" charset="0"/>
              </a:rPr>
              <a:t>Vorhaus</a:t>
            </a:r>
            <a:r>
              <a:rPr lang="en-GB" sz="1000" dirty="0">
                <a:latin typeface="Times New Roman" panose="02020603050405020304" pitchFamily="18" charset="0"/>
                <a:ea typeface="Times New Roman" panose="02020603050405020304" pitchFamily="18" charset="0"/>
              </a:rPr>
              <a:t>, J. (2012). The impact of pupil behaviour and wellbeing on educational outcomes. </a:t>
            </a:r>
            <a:r>
              <a:rPr lang="en-GB" sz="1000" dirty="0" err="1">
                <a:latin typeface="Times New Roman" panose="02020603050405020304" pitchFamily="18" charset="0"/>
                <a:ea typeface="Times New Roman" panose="02020603050405020304" pitchFamily="18" charset="0"/>
              </a:rPr>
              <a:t>Retrievd</a:t>
            </a:r>
            <a:r>
              <a:rPr lang="en-GB" sz="1000" dirty="0">
                <a:latin typeface="Times New Roman" panose="02020603050405020304" pitchFamily="18" charset="0"/>
                <a:ea typeface="Times New Roman" panose="02020603050405020304" pitchFamily="18" charset="0"/>
              </a:rPr>
              <a:t> at: </a:t>
            </a:r>
            <a:r>
              <a:rPr lang="en-GB" sz="1000" u="sng" dirty="0">
                <a:solidFill>
                  <a:srgbClr val="0563C1"/>
                </a:solidFill>
                <a:latin typeface="Times New Roman" panose="02020603050405020304" pitchFamily="18" charset="0"/>
                <a:ea typeface="Times New Roman" panose="02020603050405020304" pitchFamily="18" charset="0"/>
                <a:hlinkClick r:id="rId3"/>
              </a:rPr>
              <a:t>https://www.gov.uk/government/uploads/system/uploads/attachment_data/file/197650/DFE-RB253.pdf</a:t>
            </a:r>
            <a:endParaRPr lang="en-GB" sz="1000" dirty="0">
              <a:latin typeface="Times New Roman" panose="02020603050405020304" pitchFamily="18" charset="0"/>
              <a:ea typeface="Times New Roman" panose="02020603050405020304" pitchFamily="18" charset="0"/>
            </a:endParaRPr>
          </a:p>
          <a:p>
            <a:pPr marL="180340" indent="-180340">
              <a:lnSpc>
                <a:spcPct val="200000"/>
              </a:lnSpc>
              <a:spcAft>
                <a:spcPts val="0"/>
              </a:spcAft>
            </a:pPr>
            <a:r>
              <a:rPr lang="en-GB" sz="1000" dirty="0" err="1">
                <a:latin typeface="Times New Roman" panose="02020603050405020304" pitchFamily="18" charset="0"/>
                <a:ea typeface="Times New Roman" panose="02020603050405020304" pitchFamily="18" charset="0"/>
              </a:rPr>
              <a:t>Henricsson</a:t>
            </a:r>
            <a:r>
              <a:rPr lang="en-GB" sz="1000" dirty="0">
                <a:latin typeface="Times New Roman" panose="02020603050405020304" pitchFamily="18" charset="0"/>
                <a:ea typeface="Times New Roman" panose="02020603050405020304" pitchFamily="18" charset="0"/>
              </a:rPr>
              <a:t>, L., &amp; </a:t>
            </a:r>
            <a:r>
              <a:rPr lang="en-GB" sz="1000" dirty="0" err="1">
                <a:latin typeface="Times New Roman" panose="02020603050405020304" pitchFamily="18" charset="0"/>
                <a:ea typeface="Times New Roman" panose="02020603050405020304" pitchFamily="18" charset="0"/>
              </a:rPr>
              <a:t>Rydell</a:t>
            </a:r>
            <a:r>
              <a:rPr lang="en-GB" sz="1000" dirty="0">
                <a:latin typeface="Times New Roman" panose="02020603050405020304" pitchFamily="18" charset="0"/>
                <a:ea typeface="Times New Roman" panose="02020603050405020304" pitchFamily="18" charset="0"/>
              </a:rPr>
              <a:t>, A. M. (2006). Children with behaviour problems: The influence of social competence and social relations on problem stability, school achievement and peer acceptance across the first six years of school. </a:t>
            </a:r>
            <a:r>
              <a:rPr lang="en-GB" sz="1000" i="1" dirty="0">
                <a:latin typeface="Times New Roman" panose="02020603050405020304" pitchFamily="18" charset="0"/>
                <a:ea typeface="Times New Roman" panose="02020603050405020304" pitchFamily="18" charset="0"/>
              </a:rPr>
              <a:t>Infant and Child Development</a:t>
            </a:r>
            <a:r>
              <a:rPr lang="en-GB" sz="1000" dirty="0">
                <a:latin typeface="Times New Roman" panose="02020603050405020304" pitchFamily="18" charset="0"/>
                <a:ea typeface="Times New Roman" panose="02020603050405020304" pitchFamily="18" charset="0"/>
              </a:rPr>
              <a:t>, </a:t>
            </a:r>
            <a:r>
              <a:rPr lang="en-GB" sz="1000" i="1" dirty="0">
                <a:latin typeface="Times New Roman" panose="02020603050405020304" pitchFamily="18" charset="0"/>
                <a:ea typeface="Times New Roman" panose="02020603050405020304" pitchFamily="18" charset="0"/>
              </a:rPr>
              <a:t>15</a:t>
            </a:r>
            <a:r>
              <a:rPr lang="en-GB" sz="1000" dirty="0">
                <a:latin typeface="Times New Roman" panose="02020603050405020304" pitchFamily="18" charset="0"/>
                <a:ea typeface="Times New Roman" panose="02020603050405020304" pitchFamily="18" charset="0"/>
              </a:rPr>
              <a:t>(4), 347-366.</a:t>
            </a:r>
          </a:p>
          <a:p>
            <a:pPr marL="180340" indent="-180340">
              <a:lnSpc>
                <a:spcPct val="200000"/>
              </a:lnSpc>
              <a:spcAft>
                <a:spcPts val="0"/>
              </a:spcAft>
            </a:pPr>
            <a:r>
              <a:rPr lang="en-GB" sz="1000" dirty="0">
                <a:latin typeface="Times New Roman" panose="02020603050405020304" pitchFamily="18" charset="0"/>
                <a:ea typeface="Times New Roman" panose="02020603050405020304" pitchFamily="18" charset="0"/>
              </a:rPr>
              <a:t>Hoffman, L. W. (1991). The influence of the family environment on personality: Accounting for sibling differences. </a:t>
            </a:r>
            <a:r>
              <a:rPr lang="en-GB" sz="1000" i="1" dirty="0">
                <a:latin typeface="Times New Roman" panose="02020603050405020304" pitchFamily="18" charset="0"/>
                <a:ea typeface="Times New Roman" panose="02020603050405020304" pitchFamily="18" charset="0"/>
              </a:rPr>
              <a:t>Psychological Bulletin</a:t>
            </a:r>
            <a:r>
              <a:rPr lang="en-GB" sz="1000" dirty="0">
                <a:latin typeface="Times New Roman" panose="02020603050405020304" pitchFamily="18" charset="0"/>
                <a:ea typeface="Times New Roman" panose="02020603050405020304" pitchFamily="18" charset="0"/>
              </a:rPr>
              <a:t>, </a:t>
            </a:r>
            <a:r>
              <a:rPr lang="en-GB" sz="1000" i="1" dirty="0">
                <a:latin typeface="Times New Roman" panose="02020603050405020304" pitchFamily="18" charset="0"/>
                <a:ea typeface="Times New Roman" panose="02020603050405020304" pitchFamily="18" charset="0"/>
              </a:rPr>
              <a:t>110</a:t>
            </a:r>
            <a:r>
              <a:rPr lang="en-GB" sz="1000" dirty="0">
                <a:latin typeface="Times New Roman" panose="02020603050405020304" pitchFamily="18" charset="0"/>
                <a:ea typeface="Times New Roman" panose="02020603050405020304" pitchFamily="18" charset="0"/>
              </a:rPr>
              <a:t>(2), 187.</a:t>
            </a:r>
          </a:p>
          <a:p>
            <a:pPr marL="180340" indent="-180340">
              <a:lnSpc>
                <a:spcPct val="200000"/>
              </a:lnSpc>
              <a:spcAft>
                <a:spcPts val="0"/>
              </a:spcAft>
            </a:pPr>
            <a:r>
              <a:rPr lang="en-GB" sz="1000" dirty="0" err="1">
                <a:latin typeface="Times New Roman" panose="02020603050405020304" pitchFamily="18" charset="0"/>
                <a:ea typeface="Times New Roman" panose="02020603050405020304" pitchFamily="18" charset="0"/>
              </a:rPr>
              <a:t>Horwood</a:t>
            </a:r>
            <a:r>
              <a:rPr lang="en-GB" sz="1000" dirty="0">
                <a:latin typeface="Times New Roman" panose="02020603050405020304" pitchFamily="18" charset="0"/>
                <a:ea typeface="Times New Roman" panose="02020603050405020304" pitchFamily="18" charset="0"/>
              </a:rPr>
              <a:t>, L. J., </a:t>
            </a:r>
            <a:r>
              <a:rPr lang="en-GB" sz="1000" dirty="0" err="1">
                <a:latin typeface="Times New Roman" panose="02020603050405020304" pitchFamily="18" charset="0"/>
                <a:ea typeface="Times New Roman" panose="02020603050405020304" pitchFamily="18" charset="0"/>
              </a:rPr>
              <a:t>Mogridge</a:t>
            </a:r>
            <a:r>
              <a:rPr lang="en-GB" sz="1000" dirty="0">
                <a:latin typeface="Times New Roman" panose="02020603050405020304" pitchFamily="18" charset="0"/>
                <a:ea typeface="Times New Roman" panose="02020603050405020304" pitchFamily="18" charset="0"/>
              </a:rPr>
              <a:t>, N., &amp; </a:t>
            </a:r>
            <a:r>
              <a:rPr lang="en-GB" sz="1000" dirty="0" err="1">
                <a:latin typeface="Times New Roman" panose="02020603050405020304" pitchFamily="18" charset="0"/>
                <a:ea typeface="Times New Roman" panose="02020603050405020304" pitchFamily="18" charset="0"/>
              </a:rPr>
              <a:t>Darlow</a:t>
            </a:r>
            <a:r>
              <a:rPr lang="en-GB" sz="1000" dirty="0">
                <a:latin typeface="Times New Roman" panose="02020603050405020304" pitchFamily="18" charset="0"/>
                <a:ea typeface="Times New Roman" panose="02020603050405020304" pitchFamily="18" charset="0"/>
              </a:rPr>
              <a:t>, B. A. (1998). Cognitive, educational, and behavioural outcomes at 7 to 8 years in a national very low birthweight cohort. </a:t>
            </a:r>
            <a:r>
              <a:rPr lang="en-GB" sz="1000" i="1" dirty="0">
                <a:latin typeface="Times New Roman" panose="02020603050405020304" pitchFamily="18" charset="0"/>
                <a:ea typeface="Times New Roman" panose="02020603050405020304" pitchFamily="18" charset="0"/>
              </a:rPr>
              <a:t>Archives of Disease in Childhood-</a:t>
            </a:r>
            <a:r>
              <a:rPr lang="en-GB" sz="1000" i="1" dirty="0" err="1">
                <a:latin typeface="Times New Roman" panose="02020603050405020304" pitchFamily="18" charset="0"/>
                <a:ea typeface="Times New Roman" panose="02020603050405020304" pitchFamily="18" charset="0"/>
              </a:rPr>
              <a:t>Fetal</a:t>
            </a:r>
            <a:r>
              <a:rPr lang="en-GB" sz="1000" i="1" dirty="0">
                <a:latin typeface="Times New Roman" panose="02020603050405020304" pitchFamily="18" charset="0"/>
                <a:ea typeface="Times New Roman" panose="02020603050405020304" pitchFamily="18" charset="0"/>
              </a:rPr>
              <a:t> and Neonatal Edition</a:t>
            </a:r>
            <a:r>
              <a:rPr lang="en-GB" sz="1000" dirty="0">
                <a:latin typeface="Times New Roman" panose="02020603050405020304" pitchFamily="18" charset="0"/>
                <a:ea typeface="Times New Roman" panose="02020603050405020304" pitchFamily="18" charset="0"/>
              </a:rPr>
              <a:t>, </a:t>
            </a:r>
            <a:r>
              <a:rPr lang="en-GB" sz="1000" i="1" dirty="0">
                <a:latin typeface="Times New Roman" panose="02020603050405020304" pitchFamily="18" charset="0"/>
                <a:ea typeface="Times New Roman" panose="02020603050405020304" pitchFamily="18" charset="0"/>
              </a:rPr>
              <a:t>79</a:t>
            </a:r>
            <a:r>
              <a:rPr lang="en-GB" sz="1000" dirty="0">
                <a:latin typeface="Times New Roman" panose="02020603050405020304" pitchFamily="18" charset="0"/>
                <a:ea typeface="Times New Roman" panose="02020603050405020304" pitchFamily="18" charset="0"/>
              </a:rPr>
              <a:t>(1), F12-F20.</a:t>
            </a:r>
          </a:p>
          <a:p>
            <a:pPr marL="180340" indent="-180340">
              <a:lnSpc>
                <a:spcPct val="200000"/>
              </a:lnSpc>
              <a:spcAft>
                <a:spcPts val="0"/>
              </a:spcAft>
            </a:pPr>
            <a:r>
              <a:rPr lang="en-GB" sz="1000" dirty="0">
                <a:latin typeface="Times New Roman" panose="02020603050405020304" pitchFamily="18" charset="0"/>
                <a:ea typeface="Times New Roman" panose="02020603050405020304" pitchFamily="18" charset="0"/>
              </a:rPr>
              <a:t>Houghton, S., </a:t>
            </a:r>
            <a:r>
              <a:rPr lang="en-GB" sz="1000" dirty="0" err="1">
                <a:latin typeface="Times New Roman" panose="02020603050405020304" pitchFamily="18" charset="0"/>
                <a:ea typeface="Times New Roman" panose="02020603050405020304" pitchFamily="18" charset="0"/>
              </a:rPr>
              <a:t>Wheldall</a:t>
            </a:r>
            <a:r>
              <a:rPr lang="en-GB" sz="1000" dirty="0">
                <a:latin typeface="Times New Roman" panose="02020603050405020304" pitchFamily="18" charset="0"/>
                <a:ea typeface="Times New Roman" panose="02020603050405020304" pitchFamily="18" charset="0"/>
              </a:rPr>
              <a:t>, K., &amp; </a:t>
            </a:r>
            <a:r>
              <a:rPr lang="en-GB" sz="1000" dirty="0" err="1">
                <a:latin typeface="Times New Roman" panose="02020603050405020304" pitchFamily="18" charset="0"/>
                <a:ea typeface="Times New Roman" panose="02020603050405020304" pitchFamily="18" charset="0"/>
              </a:rPr>
              <a:t>Merrett</a:t>
            </a:r>
            <a:r>
              <a:rPr lang="en-GB" sz="1000" dirty="0">
                <a:latin typeface="Times New Roman" panose="02020603050405020304" pitchFamily="18" charset="0"/>
                <a:ea typeface="Times New Roman" panose="02020603050405020304" pitchFamily="18" charset="0"/>
              </a:rPr>
              <a:t>, F. (1988). Classroom behaviour problems which secondary school teachers say they find most troublesome. </a:t>
            </a:r>
            <a:r>
              <a:rPr lang="en-GB" sz="1000" i="1" dirty="0">
                <a:latin typeface="Times New Roman" panose="02020603050405020304" pitchFamily="18" charset="0"/>
                <a:ea typeface="Times New Roman" panose="02020603050405020304" pitchFamily="18" charset="0"/>
              </a:rPr>
              <a:t>British Educational Research Journal</a:t>
            </a:r>
            <a:r>
              <a:rPr lang="en-GB" sz="1000" dirty="0">
                <a:latin typeface="Times New Roman" panose="02020603050405020304" pitchFamily="18" charset="0"/>
                <a:ea typeface="Times New Roman" panose="02020603050405020304" pitchFamily="18" charset="0"/>
              </a:rPr>
              <a:t>, </a:t>
            </a:r>
            <a:r>
              <a:rPr lang="en-GB" sz="1000" i="1" dirty="0">
                <a:latin typeface="Times New Roman" panose="02020603050405020304" pitchFamily="18" charset="0"/>
                <a:ea typeface="Times New Roman" panose="02020603050405020304" pitchFamily="18" charset="0"/>
              </a:rPr>
              <a:t>14</a:t>
            </a:r>
            <a:r>
              <a:rPr lang="en-GB" sz="1000" dirty="0">
                <a:latin typeface="Times New Roman" panose="02020603050405020304" pitchFamily="18" charset="0"/>
                <a:ea typeface="Times New Roman" panose="02020603050405020304" pitchFamily="18" charset="0"/>
              </a:rPr>
              <a:t>(3), 297-312.</a:t>
            </a:r>
          </a:p>
          <a:p>
            <a:pPr marL="180340" indent="-180340">
              <a:lnSpc>
                <a:spcPct val="200000"/>
              </a:lnSpc>
              <a:spcAft>
                <a:spcPts val="0"/>
              </a:spcAft>
            </a:pPr>
            <a:r>
              <a:rPr lang="en-GB" sz="1000" dirty="0">
                <a:latin typeface="Times New Roman" panose="02020603050405020304" pitchFamily="18" charset="0"/>
                <a:ea typeface="Times New Roman" panose="02020603050405020304" pitchFamily="18" charset="0"/>
              </a:rPr>
              <a:t>Howson, C. P., Kinney, M. V., &amp; Lawn, J. E. (2012). Born too soon: the global action report on PB. </a:t>
            </a:r>
            <a:r>
              <a:rPr lang="en-GB" sz="1000" i="1" dirty="0">
                <a:latin typeface="Times New Roman" panose="02020603050405020304" pitchFamily="18" charset="0"/>
                <a:ea typeface="Times New Roman" panose="02020603050405020304" pitchFamily="18" charset="0"/>
              </a:rPr>
              <a:t>Geneva: World Health Organization</a:t>
            </a:r>
            <a:r>
              <a:rPr lang="en-GB" sz="1000" dirty="0">
                <a:latin typeface="Times New Roman" panose="02020603050405020304" pitchFamily="18" charset="0"/>
                <a:ea typeface="Times New Roman" panose="02020603050405020304" pitchFamily="18" charset="0"/>
              </a:rPr>
              <a:t>, 1-126.</a:t>
            </a:r>
          </a:p>
          <a:p>
            <a:pPr marL="180340" indent="-180340">
              <a:lnSpc>
                <a:spcPct val="200000"/>
              </a:lnSpc>
              <a:spcAft>
                <a:spcPts val="0"/>
              </a:spcAft>
            </a:pPr>
            <a:r>
              <a:rPr lang="en-GB" sz="1000" dirty="0">
                <a:latin typeface="Times New Roman" panose="02020603050405020304" pitchFamily="18" charset="0"/>
                <a:ea typeface="Times New Roman" panose="02020603050405020304" pitchFamily="18" charset="0"/>
              </a:rPr>
              <a:t>Huddy, C. L. J., Johnson, A., &amp; Hope, P. L. (2001). Educational and behavioural problems in babies of 32–35 weeks gestation. </a:t>
            </a:r>
            <a:r>
              <a:rPr lang="en-GB" sz="1000" i="1" dirty="0">
                <a:latin typeface="Times New Roman" panose="02020603050405020304" pitchFamily="18" charset="0"/>
                <a:ea typeface="Times New Roman" panose="02020603050405020304" pitchFamily="18" charset="0"/>
              </a:rPr>
              <a:t>Archives of Disease in Childhood-</a:t>
            </a:r>
            <a:r>
              <a:rPr lang="en-GB" sz="1000" i="1" dirty="0" err="1">
                <a:latin typeface="Times New Roman" panose="02020603050405020304" pitchFamily="18" charset="0"/>
                <a:ea typeface="Times New Roman" panose="02020603050405020304" pitchFamily="18" charset="0"/>
              </a:rPr>
              <a:t>Fetal</a:t>
            </a:r>
            <a:r>
              <a:rPr lang="en-GB" sz="1000" i="1" dirty="0">
                <a:latin typeface="Times New Roman" panose="02020603050405020304" pitchFamily="18" charset="0"/>
                <a:ea typeface="Times New Roman" panose="02020603050405020304" pitchFamily="18" charset="0"/>
              </a:rPr>
              <a:t> and Neonatal Edition</a:t>
            </a:r>
            <a:r>
              <a:rPr lang="en-GB" sz="1000" dirty="0">
                <a:latin typeface="Times New Roman" panose="02020603050405020304" pitchFamily="18" charset="0"/>
                <a:ea typeface="Times New Roman" panose="02020603050405020304" pitchFamily="18" charset="0"/>
              </a:rPr>
              <a:t>, </a:t>
            </a:r>
            <a:r>
              <a:rPr lang="en-GB" sz="1000" i="1" dirty="0">
                <a:latin typeface="Times New Roman" panose="02020603050405020304" pitchFamily="18" charset="0"/>
                <a:ea typeface="Times New Roman" panose="02020603050405020304" pitchFamily="18" charset="0"/>
              </a:rPr>
              <a:t>85</a:t>
            </a:r>
            <a:r>
              <a:rPr lang="en-GB" sz="1000" dirty="0">
                <a:latin typeface="Times New Roman" panose="02020603050405020304" pitchFamily="18" charset="0"/>
                <a:ea typeface="Times New Roman" panose="02020603050405020304" pitchFamily="18" charset="0"/>
              </a:rPr>
              <a:t>(1), F23-F28.</a:t>
            </a:r>
          </a:p>
          <a:p>
            <a:pPr marL="180340" indent="-180340">
              <a:lnSpc>
                <a:spcPct val="200000"/>
              </a:lnSpc>
              <a:spcAft>
                <a:spcPts val="0"/>
              </a:spcAft>
            </a:pPr>
            <a:r>
              <a:rPr lang="en-GB" sz="1000" dirty="0">
                <a:latin typeface="Times New Roman" panose="02020603050405020304" pitchFamily="18" charset="0"/>
                <a:ea typeface="Times New Roman" panose="02020603050405020304" pitchFamily="18" charset="0"/>
              </a:rPr>
              <a:t>Johnson, S. (2007). Cognitive and behavioural outcomes following very PB. In </a:t>
            </a:r>
            <a:r>
              <a:rPr lang="en-GB" sz="1000" i="1" dirty="0">
                <a:latin typeface="Times New Roman" panose="02020603050405020304" pitchFamily="18" charset="0"/>
                <a:ea typeface="Times New Roman" panose="02020603050405020304" pitchFamily="18" charset="0"/>
              </a:rPr>
              <a:t>Seminars in </a:t>
            </a:r>
            <a:r>
              <a:rPr lang="en-GB" sz="1000" i="1" dirty="0" err="1">
                <a:latin typeface="Times New Roman" panose="02020603050405020304" pitchFamily="18" charset="0"/>
                <a:ea typeface="Times New Roman" panose="02020603050405020304" pitchFamily="18" charset="0"/>
              </a:rPr>
              <a:t>Fetal</a:t>
            </a:r>
            <a:r>
              <a:rPr lang="en-GB" sz="1000" i="1" dirty="0">
                <a:latin typeface="Times New Roman" panose="02020603050405020304" pitchFamily="18" charset="0"/>
                <a:ea typeface="Times New Roman" panose="02020603050405020304" pitchFamily="18" charset="0"/>
              </a:rPr>
              <a:t> and Neonatal Medicine</a:t>
            </a:r>
            <a:r>
              <a:rPr lang="en-GB" sz="1000" dirty="0">
                <a:latin typeface="Times New Roman" panose="02020603050405020304" pitchFamily="18" charset="0"/>
                <a:ea typeface="Times New Roman" panose="02020603050405020304" pitchFamily="18" charset="0"/>
              </a:rPr>
              <a:t> (Vol. 12, No. 5, pp. 363-373). Elsevier.</a:t>
            </a:r>
          </a:p>
          <a:p>
            <a:pPr marL="180340" indent="-180340">
              <a:lnSpc>
                <a:spcPct val="200000"/>
              </a:lnSpc>
              <a:spcAft>
                <a:spcPts val="0"/>
              </a:spcAft>
            </a:pPr>
            <a:r>
              <a:rPr lang="en-GB" sz="1000" dirty="0">
                <a:latin typeface="Times New Roman" panose="02020603050405020304" pitchFamily="18" charset="0"/>
                <a:ea typeface="Times New Roman" panose="02020603050405020304" pitchFamily="18" charset="0"/>
              </a:rPr>
              <a:t>Johnson, S., Whitelaw, A., </a:t>
            </a:r>
            <a:r>
              <a:rPr lang="en-GB" sz="1000" dirty="0" err="1">
                <a:latin typeface="Times New Roman" panose="02020603050405020304" pitchFamily="18" charset="0"/>
                <a:ea typeface="Times New Roman" panose="02020603050405020304" pitchFamily="18" charset="0"/>
              </a:rPr>
              <a:t>Glazebrook</a:t>
            </a:r>
            <a:r>
              <a:rPr lang="en-GB" sz="1000" dirty="0">
                <a:latin typeface="Times New Roman" panose="02020603050405020304" pitchFamily="18" charset="0"/>
                <a:ea typeface="Times New Roman" panose="02020603050405020304" pitchFamily="18" charset="0"/>
              </a:rPr>
              <a:t>, C., Israel, C., Turner, R., White, I. R., ... &amp; Marlow, N. (2009). Randomized trial of a parenting intervention for very preterm infants: outcome at 2 years. </a:t>
            </a:r>
            <a:r>
              <a:rPr lang="en-GB" sz="1000" i="1" dirty="0">
                <a:latin typeface="Times New Roman" panose="02020603050405020304" pitchFamily="18" charset="0"/>
                <a:ea typeface="Times New Roman" panose="02020603050405020304" pitchFamily="18" charset="0"/>
              </a:rPr>
              <a:t>The Journal of </a:t>
            </a:r>
            <a:r>
              <a:rPr lang="en-GB" sz="1000" i="1" dirty="0" err="1">
                <a:latin typeface="Times New Roman" panose="02020603050405020304" pitchFamily="18" charset="0"/>
                <a:ea typeface="Times New Roman" panose="02020603050405020304" pitchFamily="18" charset="0"/>
              </a:rPr>
              <a:t>pediatrics</a:t>
            </a:r>
            <a:r>
              <a:rPr lang="en-GB" sz="1000" dirty="0">
                <a:latin typeface="Times New Roman" panose="02020603050405020304" pitchFamily="18" charset="0"/>
                <a:ea typeface="Times New Roman" panose="02020603050405020304" pitchFamily="18" charset="0"/>
              </a:rPr>
              <a:t>, </a:t>
            </a:r>
            <a:r>
              <a:rPr lang="en-GB" sz="1000" i="1" dirty="0">
                <a:latin typeface="Times New Roman" panose="02020603050405020304" pitchFamily="18" charset="0"/>
                <a:ea typeface="Times New Roman" panose="02020603050405020304" pitchFamily="18" charset="0"/>
              </a:rPr>
              <a:t>155</a:t>
            </a:r>
            <a:r>
              <a:rPr lang="en-GB" sz="1000" dirty="0">
                <a:latin typeface="Times New Roman" panose="02020603050405020304" pitchFamily="18" charset="0"/>
                <a:ea typeface="Times New Roman" panose="02020603050405020304" pitchFamily="18" charset="0"/>
              </a:rPr>
              <a:t>(4), 488-494.</a:t>
            </a:r>
          </a:p>
          <a:p>
            <a:pPr marL="180340" indent="-180340">
              <a:lnSpc>
                <a:spcPct val="200000"/>
              </a:lnSpc>
              <a:spcAft>
                <a:spcPts val="0"/>
              </a:spcAft>
            </a:pPr>
            <a:r>
              <a:rPr lang="en-GB" sz="1000" dirty="0">
                <a:latin typeface="Times New Roman" panose="02020603050405020304" pitchFamily="18" charset="0"/>
                <a:ea typeface="Times New Roman" panose="02020603050405020304" pitchFamily="18" charset="0"/>
              </a:rPr>
              <a:t>Johnson, S., Wolke, D., Hennessy, E., &amp; Marlow, N. (2011). Educational outcomes in extremely preterm children: neuropsychological correlates and predictors of attainment. </a:t>
            </a:r>
            <a:r>
              <a:rPr lang="en-GB" sz="1000" i="1" dirty="0">
                <a:latin typeface="Times New Roman" panose="02020603050405020304" pitchFamily="18" charset="0"/>
                <a:ea typeface="Times New Roman" panose="02020603050405020304" pitchFamily="18" charset="0"/>
              </a:rPr>
              <a:t>Developmental neuropsychology</a:t>
            </a:r>
            <a:r>
              <a:rPr lang="en-GB" sz="1000" dirty="0">
                <a:latin typeface="Times New Roman" panose="02020603050405020304" pitchFamily="18" charset="0"/>
                <a:ea typeface="Times New Roman" panose="02020603050405020304" pitchFamily="18" charset="0"/>
              </a:rPr>
              <a:t>, </a:t>
            </a:r>
            <a:r>
              <a:rPr lang="en-GB" sz="1000" i="1" dirty="0">
                <a:latin typeface="Times New Roman" panose="02020603050405020304" pitchFamily="18" charset="0"/>
                <a:ea typeface="Times New Roman" panose="02020603050405020304" pitchFamily="18" charset="0"/>
              </a:rPr>
              <a:t>36</a:t>
            </a:r>
            <a:r>
              <a:rPr lang="en-GB" sz="1000" dirty="0">
                <a:latin typeface="Times New Roman" panose="02020603050405020304" pitchFamily="18" charset="0"/>
                <a:ea typeface="Times New Roman" panose="02020603050405020304" pitchFamily="18" charset="0"/>
              </a:rPr>
              <a:t>(1), 74-95.</a:t>
            </a:r>
          </a:p>
          <a:p>
            <a:pPr marL="180340" indent="-180340">
              <a:lnSpc>
                <a:spcPct val="200000"/>
              </a:lnSpc>
              <a:spcAft>
                <a:spcPts val="0"/>
              </a:spcAft>
            </a:pPr>
            <a:r>
              <a:rPr lang="en-GB" sz="1000" dirty="0">
                <a:latin typeface="Times New Roman" panose="02020603050405020304" pitchFamily="18" charset="0"/>
                <a:ea typeface="Times New Roman" panose="02020603050405020304" pitchFamily="18" charset="0"/>
              </a:rPr>
              <a:t>Johnston, C. (1996). Parent characteristics and parent-child interactions in families of </a:t>
            </a:r>
            <a:r>
              <a:rPr lang="en-GB" sz="1000" dirty="0" err="1">
                <a:latin typeface="Times New Roman" panose="02020603050405020304" pitchFamily="18" charset="0"/>
                <a:ea typeface="Times New Roman" panose="02020603050405020304" pitchFamily="18" charset="0"/>
              </a:rPr>
              <a:t>nonproblem</a:t>
            </a:r>
            <a:r>
              <a:rPr lang="en-GB" sz="1000" dirty="0">
                <a:latin typeface="Times New Roman" panose="02020603050405020304" pitchFamily="18" charset="0"/>
                <a:ea typeface="Times New Roman" panose="02020603050405020304" pitchFamily="18" charset="0"/>
              </a:rPr>
              <a:t> children and ADHD children with higher and lower levels of oppositional-defiant </a:t>
            </a:r>
            <a:r>
              <a:rPr lang="en-GB" sz="1000" dirty="0" err="1">
                <a:latin typeface="Times New Roman" panose="02020603050405020304" pitchFamily="18" charset="0"/>
                <a:ea typeface="Times New Roman" panose="02020603050405020304" pitchFamily="18" charset="0"/>
              </a:rPr>
              <a:t>behavior</a:t>
            </a:r>
            <a:r>
              <a:rPr lang="en-GB" sz="1000" dirty="0">
                <a:latin typeface="Times New Roman" panose="02020603050405020304" pitchFamily="18" charset="0"/>
                <a:ea typeface="Times New Roman" panose="02020603050405020304" pitchFamily="18" charset="0"/>
              </a:rPr>
              <a:t>. </a:t>
            </a:r>
            <a:r>
              <a:rPr lang="en-GB" sz="1000" i="1" dirty="0">
                <a:latin typeface="Times New Roman" panose="02020603050405020304" pitchFamily="18" charset="0"/>
                <a:ea typeface="Times New Roman" panose="02020603050405020304" pitchFamily="18" charset="0"/>
              </a:rPr>
              <a:t>Journal of abnormal child psychology</a:t>
            </a:r>
            <a:r>
              <a:rPr lang="en-GB" sz="1000" dirty="0">
                <a:latin typeface="Times New Roman" panose="02020603050405020304" pitchFamily="18" charset="0"/>
                <a:ea typeface="Times New Roman" panose="02020603050405020304" pitchFamily="18" charset="0"/>
              </a:rPr>
              <a:t>, </a:t>
            </a:r>
            <a:r>
              <a:rPr lang="en-GB" sz="1000" i="1" dirty="0">
                <a:latin typeface="Times New Roman" panose="02020603050405020304" pitchFamily="18" charset="0"/>
                <a:ea typeface="Times New Roman" panose="02020603050405020304" pitchFamily="18" charset="0"/>
              </a:rPr>
              <a:t>24</a:t>
            </a:r>
            <a:r>
              <a:rPr lang="en-GB" sz="1000" dirty="0">
                <a:latin typeface="Times New Roman" panose="02020603050405020304" pitchFamily="18" charset="0"/>
                <a:ea typeface="Times New Roman" panose="02020603050405020304" pitchFamily="18" charset="0"/>
              </a:rPr>
              <a:t>(1), 85-104.</a:t>
            </a:r>
          </a:p>
          <a:p>
            <a:pPr marL="180340" indent="-180340">
              <a:lnSpc>
                <a:spcPct val="200000"/>
              </a:lnSpc>
              <a:spcAft>
                <a:spcPts val="0"/>
              </a:spcAft>
            </a:pPr>
            <a:r>
              <a:rPr lang="en-GB" sz="1000" dirty="0">
                <a:latin typeface="Times New Roman" panose="02020603050405020304" pitchFamily="18" charset="0"/>
                <a:ea typeface="Times New Roman" panose="02020603050405020304" pitchFamily="18" charset="0"/>
              </a:rPr>
              <a:t>Kelly, M. M. (2016). Educational Implications of PB: A National Sample of 8-to 11-Year-Old Children Born Prematurely and Their Full-Term Peers. </a:t>
            </a:r>
            <a:r>
              <a:rPr lang="en-GB" sz="1000" i="1" dirty="0">
                <a:latin typeface="Times New Roman" panose="02020603050405020304" pitchFamily="18" charset="0"/>
                <a:ea typeface="Times New Roman" panose="02020603050405020304" pitchFamily="18" charset="0"/>
              </a:rPr>
              <a:t>Journal of </a:t>
            </a:r>
            <a:r>
              <a:rPr lang="en-GB" sz="1000" i="1" dirty="0" err="1">
                <a:latin typeface="Times New Roman" panose="02020603050405020304" pitchFamily="18" charset="0"/>
                <a:ea typeface="Times New Roman" panose="02020603050405020304" pitchFamily="18" charset="0"/>
              </a:rPr>
              <a:t>Pediatric</a:t>
            </a:r>
            <a:r>
              <a:rPr lang="en-GB" sz="1000" i="1" dirty="0">
                <a:latin typeface="Times New Roman" panose="02020603050405020304" pitchFamily="18" charset="0"/>
                <a:ea typeface="Times New Roman" panose="02020603050405020304" pitchFamily="18" charset="0"/>
              </a:rPr>
              <a:t> Health Care</a:t>
            </a:r>
            <a:r>
              <a:rPr lang="en-GB" sz="1000" dirty="0">
                <a:latin typeface="Times New Roman" panose="02020603050405020304" pitchFamily="18" charset="0"/>
                <a:ea typeface="Times New Roman" panose="02020603050405020304" pitchFamily="18" charset="0"/>
              </a:rPr>
              <a:t>, </a:t>
            </a:r>
            <a:r>
              <a:rPr lang="en-GB" sz="1000" i="1" dirty="0">
                <a:latin typeface="Times New Roman" panose="02020603050405020304" pitchFamily="18" charset="0"/>
                <a:ea typeface="Times New Roman" panose="02020603050405020304" pitchFamily="18" charset="0"/>
              </a:rPr>
              <a:t>30</a:t>
            </a:r>
            <a:r>
              <a:rPr lang="en-GB" sz="1000" dirty="0">
                <a:latin typeface="Times New Roman" panose="02020603050405020304" pitchFamily="18" charset="0"/>
                <a:ea typeface="Times New Roman" panose="02020603050405020304" pitchFamily="18" charset="0"/>
              </a:rPr>
              <a:t>(5), 464-470.</a:t>
            </a:r>
            <a:endParaRPr lang="en-GB" sz="10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7503912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99752" y="58717"/>
            <a:ext cx="12192000" cy="6555641"/>
          </a:xfrm>
          <a:prstGeom prst="rect">
            <a:avLst/>
          </a:prstGeom>
        </p:spPr>
        <p:txBody>
          <a:bodyPr wrap="square">
            <a:spAutoFit/>
          </a:bodyPr>
          <a:lstStyle/>
          <a:p>
            <a:pPr marL="180340" indent="-180340">
              <a:lnSpc>
                <a:spcPct val="200000"/>
              </a:lnSpc>
              <a:spcAft>
                <a:spcPts val="0"/>
              </a:spcAft>
            </a:pPr>
            <a:r>
              <a:rPr lang="en-GB" sz="1000" dirty="0">
                <a:latin typeface="Times New Roman" panose="02020603050405020304" pitchFamily="18" charset="0"/>
                <a:ea typeface="Times New Roman" panose="02020603050405020304" pitchFamily="18" charset="0"/>
              </a:rPr>
              <a:t>Kelly, Y. J., </a:t>
            </a:r>
            <a:r>
              <a:rPr lang="en-GB" sz="1000" dirty="0" err="1">
                <a:latin typeface="Times New Roman" panose="02020603050405020304" pitchFamily="18" charset="0"/>
                <a:ea typeface="Times New Roman" panose="02020603050405020304" pitchFamily="18" charset="0"/>
              </a:rPr>
              <a:t>Nazroo</a:t>
            </a:r>
            <a:r>
              <a:rPr lang="en-GB" sz="1000" dirty="0">
                <a:latin typeface="Times New Roman" panose="02020603050405020304" pitchFamily="18" charset="0"/>
                <a:ea typeface="Times New Roman" panose="02020603050405020304" pitchFamily="18" charset="0"/>
              </a:rPr>
              <a:t>, J. Y., </a:t>
            </a:r>
            <a:r>
              <a:rPr lang="en-GB" sz="1000" dirty="0" err="1">
                <a:latin typeface="Times New Roman" panose="02020603050405020304" pitchFamily="18" charset="0"/>
                <a:ea typeface="Times New Roman" panose="02020603050405020304" pitchFamily="18" charset="0"/>
              </a:rPr>
              <a:t>McMunn</a:t>
            </a:r>
            <a:r>
              <a:rPr lang="en-GB" sz="1000" dirty="0">
                <a:latin typeface="Times New Roman" panose="02020603050405020304" pitchFamily="18" charset="0"/>
                <a:ea typeface="Times New Roman" panose="02020603050405020304" pitchFamily="18" charset="0"/>
              </a:rPr>
              <a:t>, A., </a:t>
            </a:r>
            <a:r>
              <a:rPr lang="en-GB" sz="1000" dirty="0" err="1">
                <a:latin typeface="Times New Roman" panose="02020603050405020304" pitchFamily="18" charset="0"/>
                <a:ea typeface="Times New Roman" panose="02020603050405020304" pitchFamily="18" charset="0"/>
              </a:rPr>
              <a:t>Boreham</a:t>
            </a:r>
            <a:r>
              <a:rPr lang="en-GB" sz="1000" dirty="0">
                <a:latin typeface="Times New Roman" panose="02020603050405020304" pitchFamily="18" charset="0"/>
                <a:ea typeface="Times New Roman" panose="02020603050405020304" pitchFamily="18" charset="0"/>
              </a:rPr>
              <a:t>, R., &amp; Marmot, M. (2001). Birthweight and behavioural problems in children: a modifiable effect?. </a:t>
            </a:r>
            <a:r>
              <a:rPr lang="en-GB" sz="1000" i="1" dirty="0">
                <a:latin typeface="Times New Roman" panose="02020603050405020304" pitchFamily="18" charset="0"/>
                <a:ea typeface="Times New Roman" panose="02020603050405020304" pitchFamily="18" charset="0"/>
              </a:rPr>
              <a:t>International Journal of Epidemiology</a:t>
            </a:r>
            <a:r>
              <a:rPr lang="en-GB" sz="1000" dirty="0">
                <a:latin typeface="Times New Roman" panose="02020603050405020304" pitchFamily="18" charset="0"/>
                <a:ea typeface="Times New Roman" panose="02020603050405020304" pitchFamily="18" charset="0"/>
              </a:rPr>
              <a:t>, </a:t>
            </a:r>
            <a:r>
              <a:rPr lang="en-GB" sz="1000" i="1" dirty="0">
                <a:latin typeface="Times New Roman" panose="02020603050405020304" pitchFamily="18" charset="0"/>
                <a:ea typeface="Times New Roman" panose="02020603050405020304" pitchFamily="18" charset="0"/>
              </a:rPr>
              <a:t>30</a:t>
            </a:r>
            <a:r>
              <a:rPr lang="en-GB" sz="1000" dirty="0">
                <a:latin typeface="Times New Roman" panose="02020603050405020304" pitchFamily="18" charset="0"/>
                <a:ea typeface="Times New Roman" panose="02020603050405020304" pitchFamily="18" charset="0"/>
              </a:rPr>
              <a:t>(1), 88-94.</a:t>
            </a:r>
          </a:p>
          <a:p>
            <a:pPr marL="180340" indent="-180340">
              <a:lnSpc>
                <a:spcPct val="200000"/>
              </a:lnSpc>
              <a:spcAft>
                <a:spcPts val="0"/>
              </a:spcAft>
            </a:pPr>
            <a:r>
              <a:rPr lang="en-GB" sz="1000" dirty="0">
                <a:latin typeface="Times New Roman" panose="02020603050405020304" pitchFamily="18" charset="0"/>
                <a:ea typeface="Times New Roman" panose="02020603050405020304" pitchFamily="18" charset="0"/>
              </a:rPr>
              <a:t>Kern, L., </a:t>
            </a:r>
            <a:r>
              <a:rPr lang="en-GB" sz="1000" dirty="0" err="1">
                <a:latin typeface="Times New Roman" panose="02020603050405020304" pitchFamily="18" charset="0"/>
                <a:ea typeface="Times New Roman" panose="02020603050405020304" pitchFamily="18" charset="0"/>
              </a:rPr>
              <a:t>Manz</a:t>
            </a:r>
            <a:r>
              <a:rPr lang="en-GB" sz="1000" dirty="0">
                <a:latin typeface="Times New Roman" panose="02020603050405020304" pitchFamily="18" charset="0"/>
                <a:ea typeface="Times New Roman" panose="02020603050405020304" pitchFamily="18" charset="0"/>
              </a:rPr>
              <a:t>, P. (2004). A look at current validity issues of school-wide </a:t>
            </a:r>
            <a:r>
              <a:rPr lang="en-GB" sz="1000" dirty="0" err="1">
                <a:latin typeface="Times New Roman" panose="02020603050405020304" pitchFamily="18" charset="0"/>
                <a:ea typeface="Times New Roman" panose="02020603050405020304" pitchFamily="18" charset="0"/>
              </a:rPr>
              <a:t>behavior</a:t>
            </a:r>
            <a:r>
              <a:rPr lang="en-GB" sz="1000" dirty="0">
                <a:latin typeface="Times New Roman" panose="02020603050405020304" pitchFamily="18" charset="0"/>
                <a:ea typeface="Times New Roman" panose="02020603050405020304" pitchFamily="18" charset="0"/>
              </a:rPr>
              <a:t> support. </a:t>
            </a:r>
            <a:r>
              <a:rPr lang="en-GB" sz="1000" dirty="0" err="1">
                <a:latin typeface="Times New Roman" panose="02020603050405020304" pitchFamily="18" charset="0"/>
                <a:ea typeface="Times New Roman" panose="02020603050405020304" pitchFamily="18" charset="0"/>
              </a:rPr>
              <a:t>Behavioral</a:t>
            </a:r>
            <a:r>
              <a:rPr lang="en-GB" sz="1000" dirty="0">
                <a:latin typeface="Times New Roman" panose="02020603050405020304" pitchFamily="18" charset="0"/>
                <a:ea typeface="Times New Roman" panose="02020603050405020304" pitchFamily="18" charset="0"/>
              </a:rPr>
              <a:t> Disorders, 30, 47–59.</a:t>
            </a:r>
          </a:p>
          <a:p>
            <a:pPr marL="180340" indent="-180340">
              <a:lnSpc>
                <a:spcPct val="200000"/>
              </a:lnSpc>
              <a:spcAft>
                <a:spcPts val="0"/>
              </a:spcAft>
            </a:pPr>
            <a:r>
              <a:rPr lang="en-GB" sz="1000" dirty="0">
                <a:latin typeface="Times New Roman" panose="02020603050405020304" pitchFamily="18" charset="0"/>
                <a:ea typeface="Times New Roman" panose="02020603050405020304" pitchFamily="18" charset="0"/>
              </a:rPr>
              <a:t>Klein, J. M., </a:t>
            </a:r>
            <a:r>
              <a:rPr lang="en-GB" sz="1000" dirty="0" err="1">
                <a:latin typeface="Times New Roman" panose="02020603050405020304" pitchFamily="18" charset="0"/>
                <a:ea typeface="Times New Roman" panose="02020603050405020304" pitchFamily="18" charset="0"/>
              </a:rPr>
              <a:t>Gonçalves</a:t>
            </a:r>
            <a:r>
              <a:rPr lang="en-GB" sz="1000" dirty="0">
                <a:latin typeface="Times New Roman" panose="02020603050405020304" pitchFamily="18" charset="0"/>
                <a:ea typeface="Times New Roman" panose="02020603050405020304" pitchFamily="18" charset="0"/>
              </a:rPr>
              <a:t>, A., &amp; Silva, C. F. (2009). The Rutter Children Behaviour Questionnaire for teachers: from psychometrics to norms, estimating </a:t>
            </a:r>
            <a:r>
              <a:rPr lang="en-GB" sz="1000" dirty="0" err="1">
                <a:latin typeface="Times New Roman" panose="02020603050405020304" pitchFamily="18" charset="0"/>
                <a:ea typeface="Times New Roman" panose="02020603050405020304" pitchFamily="18" charset="0"/>
              </a:rPr>
              <a:t>caseness</a:t>
            </a:r>
            <a:r>
              <a:rPr lang="en-GB" sz="1000" dirty="0">
                <a:latin typeface="Times New Roman" panose="02020603050405020304" pitchFamily="18" charset="0"/>
                <a:ea typeface="Times New Roman" panose="02020603050405020304" pitchFamily="18" charset="0"/>
              </a:rPr>
              <a:t>. </a:t>
            </a:r>
            <a:r>
              <a:rPr lang="en-GB" sz="1000" i="1" dirty="0" err="1">
                <a:latin typeface="Times New Roman" panose="02020603050405020304" pitchFamily="18" charset="0"/>
                <a:ea typeface="Times New Roman" panose="02020603050405020304" pitchFamily="18" charset="0"/>
              </a:rPr>
              <a:t>Psico</a:t>
            </a:r>
            <a:r>
              <a:rPr lang="en-GB" sz="1000" i="1" dirty="0">
                <a:latin typeface="Times New Roman" panose="02020603050405020304" pitchFamily="18" charset="0"/>
                <a:ea typeface="Times New Roman" panose="02020603050405020304" pitchFamily="18" charset="0"/>
              </a:rPr>
              <a:t>-USF</a:t>
            </a:r>
            <a:r>
              <a:rPr lang="en-GB" sz="1000" dirty="0">
                <a:latin typeface="Times New Roman" panose="02020603050405020304" pitchFamily="18" charset="0"/>
                <a:ea typeface="Times New Roman" panose="02020603050405020304" pitchFamily="18" charset="0"/>
              </a:rPr>
              <a:t>, </a:t>
            </a:r>
            <a:r>
              <a:rPr lang="en-GB" sz="1000" i="1" dirty="0">
                <a:latin typeface="Times New Roman" panose="02020603050405020304" pitchFamily="18" charset="0"/>
                <a:ea typeface="Times New Roman" panose="02020603050405020304" pitchFamily="18" charset="0"/>
              </a:rPr>
              <a:t>14</a:t>
            </a:r>
            <a:r>
              <a:rPr lang="en-GB" sz="1000" dirty="0">
                <a:latin typeface="Times New Roman" panose="02020603050405020304" pitchFamily="18" charset="0"/>
                <a:ea typeface="Times New Roman" panose="02020603050405020304" pitchFamily="18" charset="0"/>
              </a:rPr>
              <a:t>(2), 157-165.</a:t>
            </a:r>
          </a:p>
          <a:p>
            <a:pPr marL="180340" indent="-180340">
              <a:lnSpc>
                <a:spcPct val="200000"/>
              </a:lnSpc>
              <a:spcAft>
                <a:spcPts val="0"/>
              </a:spcAft>
            </a:pPr>
            <a:r>
              <a:rPr lang="en-GB" sz="1000" dirty="0">
                <a:latin typeface="Times New Roman" panose="02020603050405020304" pitchFamily="18" charset="0"/>
                <a:ea typeface="Times New Roman" panose="02020603050405020304" pitchFamily="18" charset="0"/>
              </a:rPr>
              <a:t>Klein, V. C., </a:t>
            </a:r>
            <a:r>
              <a:rPr lang="en-GB" sz="1000" dirty="0" err="1">
                <a:latin typeface="Times New Roman" panose="02020603050405020304" pitchFamily="18" charset="0"/>
                <a:ea typeface="Times New Roman" panose="02020603050405020304" pitchFamily="18" charset="0"/>
              </a:rPr>
              <a:t>Gaspardo</a:t>
            </a:r>
            <a:r>
              <a:rPr lang="en-GB" sz="1000" dirty="0">
                <a:latin typeface="Times New Roman" panose="02020603050405020304" pitchFamily="18" charset="0"/>
                <a:ea typeface="Times New Roman" panose="02020603050405020304" pitchFamily="18" charset="0"/>
              </a:rPr>
              <a:t>, C. M., &amp; </a:t>
            </a:r>
            <a:r>
              <a:rPr lang="en-GB" sz="1000" dirty="0" err="1">
                <a:latin typeface="Times New Roman" panose="02020603050405020304" pitchFamily="18" charset="0"/>
                <a:ea typeface="Times New Roman" panose="02020603050405020304" pitchFamily="18" charset="0"/>
              </a:rPr>
              <a:t>Linhares</a:t>
            </a:r>
            <a:r>
              <a:rPr lang="en-GB" sz="1000" dirty="0">
                <a:latin typeface="Times New Roman" panose="02020603050405020304" pitchFamily="18" charset="0"/>
                <a:ea typeface="Times New Roman" panose="02020603050405020304" pitchFamily="18" charset="0"/>
              </a:rPr>
              <a:t>, M. B. M. (2011). Pain, self-regulation and temperament in high risk preterm </a:t>
            </a:r>
            <a:r>
              <a:rPr lang="en-GB" sz="1000" dirty="0" err="1">
                <a:latin typeface="Times New Roman" panose="02020603050405020304" pitchFamily="18" charset="0"/>
                <a:ea typeface="Times New Roman" panose="02020603050405020304" pitchFamily="18" charset="0"/>
              </a:rPr>
              <a:t>newborns</a:t>
            </a:r>
            <a:r>
              <a:rPr lang="en-GB" sz="1000" dirty="0">
                <a:latin typeface="Times New Roman" panose="02020603050405020304" pitchFamily="18" charset="0"/>
                <a:ea typeface="Times New Roman" panose="02020603050405020304" pitchFamily="18" charset="0"/>
              </a:rPr>
              <a:t>. </a:t>
            </a:r>
            <a:r>
              <a:rPr lang="en-GB" sz="1000" i="1" dirty="0" err="1">
                <a:latin typeface="Times New Roman" panose="02020603050405020304" pitchFamily="18" charset="0"/>
                <a:ea typeface="Times New Roman" panose="02020603050405020304" pitchFamily="18" charset="0"/>
              </a:rPr>
              <a:t>Psicologia</a:t>
            </a:r>
            <a:r>
              <a:rPr lang="en-GB" sz="1000" i="1" dirty="0">
                <a:latin typeface="Times New Roman" panose="02020603050405020304" pitchFamily="18" charset="0"/>
                <a:ea typeface="Times New Roman" panose="02020603050405020304" pitchFamily="18" charset="0"/>
              </a:rPr>
              <a:t>, </a:t>
            </a:r>
            <a:r>
              <a:rPr lang="en-GB" sz="1000" i="1" dirty="0" err="1">
                <a:latin typeface="Times New Roman" panose="02020603050405020304" pitchFamily="18" charset="0"/>
                <a:ea typeface="Times New Roman" panose="02020603050405020304" pitchFamily="18" charset="0"/>
              </a:rPr>
              <a:t>Reflexão</a:t>
            </a:r>
            <a:r>
              <a:rPr lang="en-GB" sz="1000" i="1" dirty="0">
                <a:latin typeface="Times New Roman" panose="02020603050405020304" pitchFamily="18" charset="0"/>
                <a:ea typeface="Times New Roman" panose="02020603050405020304" pitchFamily="18" charset="0"/>
              </a:rPr>
              <a:t> e </a:t>
            </a:r>
            <a:r>
              <a:rPr lang="en-GB" sz="1000" i="1" dirty="0" err="1">
                <a:latin typeface="Times New Roman" panose="02020603050405020304" pitchFamily="18" charset="0"/>
                <a:ea typeface="Times New Roman" panose="02020603050405020304" pitchFamily="18" charset="0"/>
              </a:rPr>
              <a:t>Crítica</a:t>
            </a:r>
            <a:r>
              <a:rPr lang="en-GB" sz="1000" dirty="0">
                <a:latin typeface="Times New Roman" panose="02020603050405020304" pitchFamily="18" charset="0"/>
                <a:ea typeface="Times New Roman" panose="02020603050405020304" pitchFamily="18" charset="0"/>
              </a:rPr>
              <a:t>, </a:t>
            </a:r>
            <a:r>
              <a:rPr lang="en-GB" sz="1000" i="1" dirty="0">
                <a:latin typeface="Times New Roman" panose="02020603050405020304" pitchFamily="18" charset="0"/>
                <a:ea typeface="Times New Roman" panose="02020603050405020304" pitchFamily="18" charset="0"/>
              </a:rPr>
              <a:t>24</a:t>
            </a:r>
            <a:r>
              <a:rPr lang="en-GB" sz="1000" dirty="0">
                <a:latin typeface="Times New Roman" panose="02020603050405020304" pitchFamily="18" charset="0"/>
                <a:ea typeface="Times New Roman" panose="02020603050405020304" pitchFamily="18" charset="0"/>
              </a:rPr>
              <a:t>(3), 504.</a:t>
            </a:r>
          </a:p>
          <a:p>
            <a:pPr marL="180340" indent="-180340">
              <a:lnSpc>
                <a:spcPct val="200000"/>
              </a:lnSpc>
              <a:spcAft>
                <a:spcPts val="0"/>
              </a:spcAft>
            </a:pPr>
            <a:r>
              <a:rPr lang="en-GB" sz="1000" dirty="0">
                <a:latin typeface="Times New Roman" panose="02020603050405020304" pitchFamily="18" charset="0"/>
                <a:ea typeface="Times New Roman" panose="02020603050405020304" pitchFamily="18" charset="0"/>
              </a:rPr>
              <a:t>Kumar, G., &amp; Steer, R. A. (2003). Factorial validity of the </a:t>
            </a:r>
            <a:r>
              <a:rPr lang="en-GB" sz="1000" dirty="0" err="1">
                <a:latin typeface="Times New Roman" panose="02020603050405020304" pitchFamily="18" charset="0"/>
                <a:ea typeface="Times New Roman" panose="02020603050405020304" pitchFamily="18" charset="0"/>
              </a:rPr>
              <a:t>Conners</a:t>
            </a:r>
            <a:r>
              <a:rPr lang="en-GB" sz="1000" dirty="0">
                <a:latin typeface="Times New Roman" panose="02020603050405020304" pitchFamily="18" charset="0"/>
                <a:ea typeface="Times New Roman" panose="02020603050405020304" pitchFamily="18" charset="0"/>
              </a:rPr>
              <a:t>' Parent Rating Scale-revised: short form with psychiatric outpatients. </a:t>
            </a:r>
            <a:r>
              <a:rPr lang="en-GB" sz="1000" i="1" dirty="0">
                <a:latin typeface="Times New Roman" panose="02020603050405020304" pitchFamily="18" charset="0"/>
                <a:ea typeface="Times New Roman" panose="02020603050405020304" pitchFamily="18" charset="0"/>
              </a:rPr>
              <a:t>Journal of Personality assessment</a:t>
            </a:r>
            <a:r>
              <a:rPr lang="en-GB" sz="1000" dirty="0">
                <a:latin typeface="Times New Roman" panose="02020603050405020304" pitchFamily="18" charset="0"/>
                <a:ea typeface="Times New Roman" panose="02020603050405020304" pitchFamily="18" charset="0"/>
              </a:rPr>
              <a:t>, </a:t>
            </a:r>
            <a:r>
              <a:rPr lang="en-GB" sz="1000" i="1" dirty="0">
                <a:latin typeface="Times New Roman" panose="02020603050405020304" pitchFamily="18" charset="0"/>
                <a:ea typeface="Times New Roman" panose="02020603050405020304" pitchFamily="18" charset="0"/>
              </a:rPr>
              <a:t>80</a:t>
            </a:r>
            <a:r>
              <a:rPr lang="en-GB" sz="1000" dirty="0">
                <a:latin typeface="Times New Roman" panose="02020603050405020304" pitchFamily="18" charset="0"/>
                <a:ea typeface="Times New Roman" panose="02020603050405020304" pitchFamily="18" charset="0"/>
              </a:rPr>
              <a:t>(3), 252-259.</a:t>
            </a:r>
          </a:p>
          <a:p>
            <a:pPr marL="180340" indent="-180340">
              <a:lnSpc>
                <a:spcPct val="200000"/>
              </a:lnSpc>
              <a:spcAft>
                <a:spcPts val="0"/>
              </a:spcAft>
            </a:pPr>
            <a:r>
              <a:rPr lang="en-GB" sz="1000" dirty="0">
                <a:latin typeface="Times New Roman" panose="02020603050405020304" pitchFamily="18" charset="0"/>
                <a:ea typeface="Times New Roman" panose="02020603050405020304" pitchFamily="18" charset="0"/>
              </a:rPr>
              <a:t>Lamb, M. E., &amp; Sutton-Smith, B. (2014). </a:t>
            </a:r>
            <a:r>
              <a:rPr lang="en-GB" sz="1000" i="1" dirty="0">
                <a:latin typeface="Times New Roman" panose="02020603050405020304" pitchFamily="18" charset="0"/>
                <a:ea typeface="Times New Roman" panose="02020603050405020304" pitchFamily="18" charset="0"/>
              </a:rPr>
              <a:t>Sibling relationships: Their nature and significance across the lifespan</a:t>
            </a:r>
            <a:r>
              <a:rPr lang="en-GB" sz="1000" dirty="0">
                <a:latin typeface="Times New Roman" panose="02020603050405020304" pitchFamily="18" charset="0"/>
                <a:ea typeface="Times New Roman" panose="02020603050405020304" pitchFamily="18" charset="0"/>
              </a:rPr>
              <a:t>. Psychology Press.</a:t>
            </a:r>
          </a:p>
          <a:p>
            <a:pPr marL="180340" indent="-180340">
              <a:lnSpc>
                <a:spcPct val="200000"/>
              </a:lnSpc>
              <a:spcAft>
                <a:spcPts val="0"/>
              </a:spcAft>
            </a:pPr>
            <a:r>
              <a:rPr lang="en-GB" sz="1000" dirty="0" err="1">
                <a:latin typeface="Times New Roman" panose="02020603050405020304" pitchFamily="18" charset="0"/>
                <a:ea typeface="Times New Roman" panose="02020603050405020304" pitchFamily="18" charset="0"/>
              </a:rPr>
              <a:t>Lindström</a:t>
            </a:r>
            <a:r>
              <a:rPr lang="en-GB" sz="1000" dirty="0">
                <a:latin typeface="Times New Roman" panose="02020603050405020304" pitchFamily="18" charset="0"/>
                <a:ea typeface="Times New Roman" panose="02020603050405020304" pitchFamily="18" charset="0"/>
              </a:rPr>
              <a:t>, K., </a:t>
            </a:r>
            <a:r>
              <a:rPr lang="en-GB" sz="1000" dirty="0" err="1">
                <a:latin typeface="Times New Roman" panose="02020603050405020304" pitchFamily="18" charset="0"/>
                <a:ea typeface="Times New Roman" panose="02020603050405020304" pitchFamily="18" charset="0"/>
              </a:rPr>
              <a:t>Lindblad</a:t>
            </a:r>
            <a:r>
              <a:rPr lang="en-GB" sz="1000" dirty="0">
                <a:latin typeface="Times New Roman" panose="02020603050405020304" pitchFamily="18" charset="0"/>
                <a:ea typeface="Times New Roman" panose="02020603050405020304" pitchFamily="18" charset="0"/>
              </a:rPr>
              <a:t>, F., &amp; </a:t>
            </a:r>
            <a:r>
              <a:rPr lang="en-GB" sz="1000" dirty="0" err="1">
                <a:latin typeface="Times New Roman" panose="02020603050405020304" pitchFamily="18" charset="0"/>
                <a:ea typeface="Times New Roman" panose="02020603050405020304" pitchFamily="18" charset="0"/>
              </a:rPr>
              <a:t>Hjern</a:t>
            </a:r>
            <a:r>
              <a:rPr lang="en-GB" sz="1000" dirty="0">
                <a:latin typeface="Times New Roman" panose="02020603050405020304" pitchFamily="18" charset="0"/>
                <a:ea typeface="Times New Roman" panose="02020603050405020304" pitchFamily="18" charset="0"/>
              </a:rPr>
              <a:t>, A. (2011). PB and attention-deficit/hyperactivity disorder in schoolchildren. </a:t>
            </a:r>
            <a:r>
              <a:rPr lang="en-GB" sz="1000" i="1" dirty="0" err="1">
                <a:latin typeface="Times New Roman" panose="02020603050405020304" pitchFamily="18" charset="0"/>
                <a:ea typeface="Times New Roman" panose="02020603050405020304" pitchFamily="18" charset="0"/>
              </a:rPr>
              <a:t>Pediatrics</a:t>
            </a:r>
            <a:r>
              <a:rPr lang="en-GB" sz="1000" dirty="0">
                <a:latin typeface="Times New Roman" panose="02020603050405020304" pitchFamily="18" charset="0"/>
                <a:ea typeface="Times New Roman" panose="02020603050405020304" pitchFamily="18" charset="0"/>
              </a:rPr>
              <a:t>, </a:t>
            </a:r>
            <a:r>
              <a:rPr lang="en-GB" sz="1000" i="1" dirty="0">
                <a:latin typeface="Times New Roman" panose="02020603050405020304" pitchFamily="18" charset="0"/>
                <a:ea typeface="Times New Roman" panose="02020603050405020304" pitchFamily="18" charset="0"/>
              </a:rPr>
              <a:t>127</a:t>
            </a:r>
            <a:r>
              <a:rPr lang="en-GB" sz="1000" dirty="0">
                <a:latin typeface="Times New Roman" panose="02020603050405020304" pitchFamily="18" charset="0"/>
                <a:ea typeface="Times New Roman" panose="02020603050405020304" pitchFamily="18" charset="0"/>
              </a:rPr>
              <a:t>(5), 858-865.</a:t>
            </a:r>
          </a:p>
          <a:p>
            <a:pPr marL="180340" indent="-180340">
              <a:lnSpc>
                <a:spcPct val="200000"/>
              </a:lnSpc>
              <a:spcAft>
                <a:spcPts val="0"/>
              </a:spcAft>
            </a:pPr>
            <a:r>
              <a:rPr lang="en-GB" sz="1000" dirty="0">
                <a:latin typeface="Times New Roman" panose="02020603050405020304" pitchFamily="18" charset="0"/>
                <a:ea typeface="Times New Roman" panose="02020603050405020304" pitchFamily="18" charset="0"/>
              </a:rPr>
              <a:t>Little, E., Hudson, A., &amp; Wilks, R. (2000). Conduct problems across home and school. </a:t>
            </a:r>
            <a:r>
              <a:rPr lang="en-GB" sz="1000" i="1" dirty="0">
                <a:latin typeface="Times New Roman" panose="02020603050405020304" pitchFamily="18" charset="0"/>
                <a:ea typeface="Times New Roman" panose="02020603050405020304" pitchFamily="18" charset="0"/>
              </a:rPr>
              <a:t>Behaviour Change</a:t>
            </a:r>
            <a:r>
              <a:rPr lang="en-GB" sz="1000" dirty="0">
                <a:latin typeface="Times New Roman" panose="02020603050405020304" pitchFamily="18" charset="0"/>
                <a:ea typeface="Times New Roman" panose="02020603050405020304" pitchFamily="18" charset="0"/>
              </a:rPr>
              <a:t>, </a:t>
            </a:r>
            <a:r>
              <a:rPr lang="en-GB" sz="1000" i="1" dirty="0">
                <a:latin typeface="Times New Roman" panose="02020603050405020304" pitchFamily="18" charset="0"/>
                <a:ea typeface="Times New Roman" panose="02020603050405020304" pitchFamily="18" charset="0"/>
              </a:rPr>
              <a:t>17</a:t>
            </a:r>
            <a:r>
              <a:rPr lang="en-GB" sz="1000" dirty="0">
                <a:latin typeface="Times New Roman" panose="02020603050405020304" pitchFamily="18" charset="0"/>
                <a:ea typeface="Times New Roman" panose="02020603050405020304" pitchFamily="18" charset="0"/>
              </a:rPr>
              <a:t>(2), 69-77.</a:t>
            </a:r>
          </a:p>
          <a:p>
            <a:pPr marL="180340" indent="-180340">
              <a:lnSpc>
                <a:spcPct val="200000"/>
              </a:lnSpc>
              <a:spcAft>
                <a:spcPts val="0"/>
              </a:spcAft>
            </a:pPr>
            <a:r>
              <a:rPr lang="en-GB" sz="1000" dirty="0">
                <a:latin typeface="Times New Roman" panose="02020603050405020304" pitchFamily="18" charset="0"/>
                <a:ea typeface="Times New Roman" panose="02020603050405020304" pitchFamily="18" charset="0"/>
              </a:rPr>
              <a:t>Maguire, L. K., </a:t>
            </a:r>
            <a:r>
              <a:rPr lang="en-GB" sz="1000" dirty="0" err="1">
                <a:latin typeface="Times New Roman" panose="02020603050405020304" pitchFamily="18" charset="0"/>
                <a:ea typeface="Times New Roman" panose="02020603050405020304" pitchFamily="18" charset="0"/>
              </a:rPr>
              <a:t>Niens</a:t>
            </a:r>
            <a:r>
              <a:rPr lang="en-GB" sz="1000" dirty="0">
                <a:latin typeface="Times New Roman" panose="02020603050405020304" pitchFamily="18" charset="0"/>
                <a:ea typeface="Times New Roman" panose="02020603050405020304" pitchFamily="18" charset="0"/>
              </a:rPr>
              <a:t>, U., McCann, M., &amp; Connolly, P. (2016). Emotional development among early school-age children: gender differences in the role of problem behaviours. </a:t>
            </a:r>
            <a:r>
              <a:rPr lang="en-GB" sz="1000" i="1" dirty="0">
                <a:latin typeface="Times New Roman" panose="02020603050405020304" pitchFamily="18" charset="0"/>
                <a:ea typeface="Times New Roman" panose="02020603050405020304" pitchFamily="18" charset="0"/>
              </a:rPr>
              <a:t>Educational psychology</a:t>
            </a:r>
            <a:r>
              <a:rPr lang="en-GB" sz="1000" dirty="0">
                <a:latin typeface="Times New Roman" panose="02020603050405020304" pitchFamily="18" charset="0"/>
                <a:ea typeface="Times New Roman" panose="02020603050405020304" pitchFamily="18" charset="0"/>
              </a:rPr>
              <a:t>, </a:t>
            </a:r>
            <a:r>
              <a:rPr lang="en-GB" sz="1000" i="1" dirty="0">
                <a:latin typeface="Times New Roman" panose="02020603050405020304" pitchFamily="18" charset="0"/>
                <a:ea typeface="Times New Roman" panose="02020603050405020304" pitchFamily="18" charset="0"/>
              </a:rPr>
              <a:t>36</a:t>
            </a:r>
            <a:r>
              <a:rPr lang="en-GB" sz="1000" dirty="0">
                <a:latin typeface="Times New Roman" panose="02020603050405020304" pitchFamily="18" charset="0"/>
                <a:ea typeface="Times New Roman" panose="02020603050405020304" pitchFamily="18" charset="0"/>
              </a:rPr>
              <a:t>(8), 1408-1428.</a:t>
            </a:r>
          </a:p>
          <a:p>
            <a:pPr marL="180340" indent="-180340">
              <a:lnSpc>
                <a:spcPct val="200000"/>
              </a:lnSpc>
              <a:spcAft>
                <a:spcPts val="0"/>
              </a:spcAft>
            </a:pPr>
            <a:r>
              <a:rPr lang="en-GB" sz="1000" dirty="0">
                <a:latin typeface="Times New Roman" panose="02020603050405020304" pitchFamily="18" charset="0"/>
                <a:ea typeface="Times New Roman" panose="02020603050405020304" pitchFamily="18" charset="0"/>
              </a:rPr>
              <a:t>Mayer, G. R. (1995). Preventing antisocial </a:t>
            </a:r>
            <a:r>
              <a:rPr lang="en-GB" sz="1000" dirty="0" err="1">
                <a:latin typeface="Times New Roman" panose="02020603050405020304" pitchFamily="18" charset="0"/>
                <a:ea typeface="Times New Roman" panose="02020603050405020304" pitchFamily="18" charset="0"/>
              </a:rPr>
              <a:t>behavior</a:t>
            </a:r>
            <a:r>
              <a:rPr lang="en-GB" sz="1000" dirty="0">
                <a:latin typeface="Times New Roman" panose="02020603050405020304" pitchFamily="18" charset="0"/>
                <a:ea typeface="Times New Roman" panose="02020603050405020304" pitchFamily="18" charset="0"/>
              </a:rPr>
              <a:t> in the schools. </a:t>
            </a:r>
            <a:r>
              <a:rPr lang="en-GB" sz="1000" i="1" dirty="0">
                <a:latin typeface="Times New Roman" panose="02020603050405020304" pitchFamily="18" charset="0"/>
                <a:ea typeface="Times New Roman" panose="02020603050405020304" pitchFamily="18" charset="0"/>
              </a:rPr>
              <a:t>Journal of applied </a:t>
            </a:r>
            <a:r>
              <a:rPr lang="en-GB" sz="1000" i="1" dirty="0" err="1">
                <a:latin typeface="Times New Roman" panose="02020603050405020304" pitchFamily="18" charset="0"/>
                <a:ea typeface="Times New Roman" panose="02020603050405020304" pitchFamily="18" charset="0"/>
              </a:rPr>
              <a:t>behavior</a:t>
            </a:r>
            <a:r>
              <a:rPr lang="en-GB" sz="1000" i="1" dirty="0">
                <a:latin typeface="Times New Roman" panose="02020603050405020304" pitchFamily="18" charset="0"/>
                <a:ea typeface="Times New Roman" panose="02020603050405020304" pitchFamily="18" charset="0"/>
              </a:rPr>
              <a:t> analysis</a:t>
            </a:r>
            <a:r>
              <a:rPr lang="en-GB" sz="1000" dirty="0">
                <a:latin typeface="Times New Roman" panose="02020603050405020304" pitchFamily="18" charset="0"/>
                <a:ea typeface="Times New Roman" panose="02020603050405020304" pitchFamily="18" charset="0"/>
              </a:rPr>
              <a:t>, </a:t>
            </a:r>
            <a:r>
              <a:rPr lang="en-GB" sz="1000" i="1" dirty="0">
                <a:latin typeface="Times New Roman" panose="02020603050405020304" pitchFamily="18" charset="0"/>
                <a:ea typeface="Times New Roman" panose="02020603050405020304" pitchFamily="18" charset="0"/>
              </a:rPr>
              <a:t>28</a:t>
            </a:r>
            <a:r>
              <a:rPr lang="en-GB" sz="1000" dirty="0">
                <a:latin typeface="Times New Roman" panose="02020603050405020304" pitchFamily="18" charset="0"/>
                <a:ea typeface="Times New Roman" panose="02020603050405020304" pitchFamily="18" charset="0"/>
              </a:rPr>
              <a:t>(4), 467-478.</a:t>
            </a:r>
          </a:p>
          <a:p>
            <a:pPr marL="180340" indent="-180340">
              <a:lnSpc>
                <a:spcPct val="200000"/>
              </a:lnSpc>
              <a:spcAft>
                <a:spcPts val="0"/>
              </a:spcAft>
            </a:pPr>
            <a:r>
              <a:rPr lang="en-GB" sz="1000" dirty="0">
                <a:latin typeface="Times New Roman" panose="02020603050405020304" pitchFamily="18" charset="0"/>
                <a:ea typeface="Times New Roman" panose="02020603050405020304" pitchFamily="18" charset="0"/>
              </a:rPr>
              <a:t>McDermott, P. A. (1996). A nationwide study of developmental and gender prevalence for psychopathology in childhood and adolescence. </a:t>
            </a:r>
            <a:r>
              <a:rPr lang="en-GB" sz="1000" i="1" dirty="0">
                <a:latin typeface="Times New Roman" panose="02020603050405020304" pitchFamily="18" charset="0"/>
                <a:ea typeface="Times New Roman" panose="02020603050405020304" pitchFamily="18" charset="0"/>
              </a:rPr>
              <a:t>Journal of Abnormal Child Psychology</a:t>
            </a:r>
            <a:r>
              <a:rPr lang="en-GB" sz="1000" dirty="0">
                <a:latin typeface="Times New Roman" panose="02020603050405020304" pitchFamily="18" charset="0"/>
                <a:ea typeface="Times New Roman" panose="02020603050405020304" pitchFamily="18" charset="0"/>
              </a:rPr>
              <a:t>, </a:t>
            </a:r>
            <a:r>
              <a:rPr lang="en-GB" sz="1000" i="1" dirty="0">
                <a:latin typeface="Times New Roman" panose="02020603050405020304" pitchFamily="18" charset="0"/>
                <a:ea typeface="Times New Roman" panose="02020603050405020304" pitchFamily="18" charset="0"/>
              </a:rPr>
              <a:t>24</a:t>
            </a:r>
            <a:r>
              <a:rPr lang="en-GB" sz="1000" dirty="0">
                <a:latin typeface="Times New Roman" panose="02020603050405020304" pitchFamily="18" charset="0"/>
                <a:ea typeface="Times New Roman" panose="02020603050405020304" pitchFamily="18" charset="0"/>
              </a:rPr>
              <a:t>(1), 53-66.</a:t>
            </a:r>
          </a:p>
          <a:p>
            <a:pPr marL="180340" indent="-180340">
              <a:lnSpc>
                <a:spcPct val="200000"/>
              </a:lnSpc>
              <a:spcAft>
                <a:spcPts val="0"/>
              </a:spcAft>
            </a:pPr>
            <a:r>
              <a:rPr lang="en-GB" sz="1000" dirty="0">
                <a:latin typeface="Times New Roman" panose="02020603050405020304" pitchFamily="18" charset="0"/>
                <a:ea typeface="Times New Roman" panose="02020603050405020304" pitchFamily="18" charset="0"/>
              </a:rPr>
              <a:t>McHale, S. M., </a:t>
            </a:r>
            <a:r>
              <a:rPr lang="en-GB" sz="1000" dirty="0" err="1">
                <a:latin typeface="Times New Roman" panose="02020603050405020304" pitchFamily="18" charset="0"/>
                <a:ea typeface="Times New Roman" panose="02020603050405020304" pitchFamily="18" charset="0"/>
              </a:rPr>
              <a:t>Updegraff</a:t>
            </a:r>
            <a:r>
              <a:rPr lang="en-GB" sz="1000" dirty="0">
                <a:latin typeface="Times New Roman" panose="02020603050405020304" pitchFamily="18" charset="0"/>
                <a:ea typeface="Times New Roman" panose="02020603050405020304" pitchFamily="18" charset="0"/>
              </a:rPr>
              <a:t>, K. A., &amp; Whiteman, S. D. (2012). Sibling relationships and influences in childhood and adolescence. </a:t>
            </a:r>
            <a:r>
              <a:rPr lang="en-GB" sz="1000" i="1" dirty="0">
                <a:latin typeface="Times New Roman" panose="02020603050405020304" pitchFamily="18" charset="0"/>
                <a:ea typeface="Times New Roman" panose="02020603050405020304" pitchFamily="18" charset="0"/>
              </a:rPr>
              <a:t>Journal of Marriage and Family</a:t>
            </a:r>
            <a:r>
              <a:rPr lang="en-GB" sz="1000" dirty="0">
                <a:latin typeface="Times New Roman" panose="02020603050405020304" pitchFamily="18" charset="0"/>
                <a:ea typeface="Times New Roman" panose="02020603050405020304" pitchFamily="18" charset="0"/>
              </a:rPr>
              <a:t>, </a:t>
            </a:r>
            <a:r>
              <a:rPr lang="en-GB" sz="1000" i="1" dirty="0">
                <a:latin typeface="Times New Roman" panose="02020603050405020304" pitchFamily="18" charset="0"/>
                <a:ea typeface="Times New Roman" panose="02020603050405020304" pitchFamily="18" charset="0"/>
              </a:rPr>
              <a:t>74</a:t>
            </a:r>
            <a:r>
              <a:rPr lang="en-GB" sz="1000" dirty="0">
                <a:latin typeface="Times New Roman" panose="02020603050405020304" pitchFamily="18" charset="0"/>
                <a:ea typeface="Times New Roman" panose="02020603050405020304" pitchFamily="18" charset="0"/>
              </a:rPr>
              <a:t>(5), 913-930.</a:t>
            </a:r>
          </a:p>
          <a:p>
            <a:pPr marL="180340" indent="-180340">
              <a:lnSpc>
                <a:spcPct val="200000"/>
              </a:lnSpc>
              <a:spcAft>
                <a:spcPts val="0"/>
              </a:spcAft>
            </a:pPr>
            <a:r>
              <a:rPr lang="en-GB" sz="1000" dirty="0" err="1">
                <a:latin typeface="Times New Roman" panose="02020603050405020304" pitchFamily="18" charset="0"/>
                <a:ea typeface="Times New Roman" panose="02020603050405020304" pitchFamily="18" charset="0"/>
              </a:rPr>
              <a:t>Merrett</a:t>
            </a:r>
            <a:r>
              <a:rPr lang="en-GB" sz="1000" dirty="0">
                <a:latin typeface="Times New Roman" panose="02020603050405020304" pitchFamily="18" charset="0"/>
                <a:ea typeface="Times New Roman" panose="02020603050405020304" pitchFamily="18" charset="0"/>
              </a:rPr>
              <a:t>, F., &amp; </a:t>
            </a:r>
            <a:r>
              <a:rPr lang="en-GB" sz="1000" dirty="0" err="1">
                <a:latin typeface="Times New Roman" panose="02020603050405020304" pitchFamily="18" charset="0"/>
                <a:ea typeface="Times New Roman" panose="02020603050405020304" pitchFamily="18" charset="0"/>
              </a:rPr>
              <a:t>Wheldall</a:t>
            </a:r>
            <a:r>
              <a:rPr lang="en-GB" sz="1000" dirty="0">
                <a:latin typeface="Times New Roman" panose="02020603050405020304" pitchFamily="18" charset="0"/>
                <a:ea typeface="Times New Roman" panose="02020603050405020304" pitchFamily="18" charset="0"/>
              </a:rPr>
              <a:t>, K. (1984). Classroom behaviour problems which junior school teachers find most troublesome. </a:t>
            </a:r>
            <a:r>
              <a:rPr lang="en-GB" sz="1000" i="1" dirty="0">
                <a:latin typeface="Times New Roman" panose="02020603050405020304" pitchFamily="18" charset="0"/>
                <a:ea typeface="Times New Roman" panose="02020603050405020304" pitchFamily="18" charset="0"/>
              </a:rPr>
              <a:t>Educational studies</a:t>
            </a:r>
            <a:r>
              <a:rPr lang="en-GB" sz="1000" dirty="0">
                <a:latin typeface="Times New Roman" panose="02020603050405020304" pitchFamily="18" charset="0"/>
                <a:ea typeface="Times New Roman" panose="02020603050405020304" pitchFamily="18" charset="0"/>
              </a:rPr>
              <a:t>, </a:t>
            </a:r>
            <a:r>
              <a:rPr lang="en-GB" sz="1000" i="1" dirty="0">
                <a:latin typeface="Times New Roman" panose="02020603050405020304" pitchFamily="18" charset="0"/>
                <a:ea typeface="Times New Roman" panose="02020603050405020304" pitchFamily="18" charset="0"/>
              </a:rPr>
              <a:t>10</a:t>
            </a:r>
            <a:r>
              <a:rPr lang="en-GB" sz="1000" dirty="0">
                <a:latin typeface="Times New Roman" panose="02020603050405020304" pitchFamily="18" charset="0"/>
                <a:ea typeface="Times New Roman" panose="02020603050405020304" pitchFamily="18" charset="0"/>
              </a:rPr>
              <a:t>(2), 87-92.</a:t>
            </a:r>
          </a:p>
          <a:p>
            <a:pPr marL="180340" indent="-180340">
              <a:lnSpc>
                <a:spcPct val="200000"/>
              </a:lnSpc>
              <a:spcAft>
                <a:spcPts val="0"/>
              </a:spcAft>
            </a:pPr>
            <a:r>
              <a:rPr lang="en-GB" sz="1000" dirty="0">
                <a:latin typeface="Times New Roman" panose="02020603050405020304" pitchFamily="18" charset="0"/>
                <a:ea typeface="Times New Roman" panose="02020603050405020304" pitchFamily="18" charset="0"/>
              </a:rPr>
              <a:t>Moffitt, T. E. (2001). </a:t>
            </a:r>
            <a:r>
              <a:rPr lang="en-GB" sz="1000" i="1" dirty="0">
                <a:latin typeface="Times New Roman" panose="02020603050405020304" pitchFamily="18" charset="0"/>
                <a:ea typeface="Times New Roman" panose="02020603050405020304" pitchFamily="18" charset="0"/>
              </a:rPr>
              <a:t>Sex differences in antisocial behaviour: Conduct disorder, delinquency, and violence in the Dunedin Longitudinal Study</a:t>
            </a:r>
            <a:r>
              <a:rPr lang="en-GB" sz="1000" dirty="0">
                <a:latin typeface="Times New Roman" panose="02020603050405020304" pitchFamily="18" charset="0"/>
                <a:ea typeface="Times New Roman" panose="02020603050405020304" pitchFamily="18" charset="0"/>
              </a:rPr>
              <a:t>. Cambridge university press.</a:t>
            </a:r>
          </a:p>
          <a:p>
            <a:pPr marL="180340" indent="-180340">
              <a:lnSpc>
                <a:spcPct val="200000"/>
              </a:lnSpc>
              <a:spcAft>
                <a:spcPts val="0"/>
              </a:spcAft>
            </a:pPr>
            <a:r>
              <a:rPr lang="en-GB" sz="1000" dirty="0">
                <a:latin typeface="Times New Roman" panose="02020603050405020304" pitchFamily="18" charset="0"/>
                <a:ea typeface="Times New Roman" panose="02020603050405020304" pitchFamily="18" charset="0"/>
              </a:rPr>
              <a:t>Nadeau, L., </a:t>
            </a:r>
            <a:r>
              <a:rPr lang="en-GB" sz="1000" dirty="0" err="1">
                <a:latin typeface="Times New Roman" panose="02020603050405020304" pitchFamily="18" charset="0"/>
                <a:ea typeface="Times New Roman" panose="02020603050405020304" pitchFamily="18" charset="0"/>
              </a:rPr>
              <a:t>Boivin</a:t>
            </a:r>
            <a:r>
              <a:rPr lang="en-GB" sz="1000" dirty="0">
                <a:latin typeface="Times New Roman" panose="02020603050405020304" pitchFamily="18" charset="0"/>
                <a:ea typeface="Times New Roman" panose="02020603050405020304" pitchFamily="18" charset="0"/>
              </a:rPr>
              <a:t>, M., Tessier, R., Lefebvre, F., &amp; </a:t>
            </a:r>
            <a:r>
              <a:rPr lang="en-GB" sz="1000" dirty="0" err="1">
                <a:latin typeface="Times New Roman" panose="02020603050405020304" pitchFamily="18" charset="0"/>
                <a:ea typeface="Times New Roman" panose="02020603050405020304" pitchFamily="18" charset="0"/>
              </a:rPr>
              <a:t>Robaey</a:t>
            </a:r>
            <a:r>
              <a:rPr lang="en-GB" sz="1000" dirty="0">
                <a:latin typeface="Times New Roman" panose="02020603050405020304" pitchFamily="18" charset="0"/>
                <a:ea typeface="Times New Roman" panose="02020603050405020304" pitchFamily="18" charset="0"/>
              </a:rPr>
              <a:t>, P. (2001). Mediators of </a:t>
            </a:r>
            <a:r>
              <a:rPr lang="en-GB" sz="1000" dirty="0" err="1">
                <a:latin typeface="Times New Roman" panose="02020603050405020304" pitchFamily="18" charset="0"/>
                <a:ea typeface="Times New Roman" panose="02020603050405020304" pitchFamily="18" charset="0"/>
              </a:rPr>
              <a:t>behavioral</a:t>
            </a:r>
            <a:r>
              <a:rPr lang="en-GB" sz="1000" dirty="0">
                <a:latin typeface="Times New Roman" panose="02020603050405020304" pitchFamily="18" charset="0"/>
                <a:ea typeface="Times New Roman" panose="02020603050405020304" pitchFamily="18" charset="0"/>
              </a:rPr>
              <a:t> problems in 7-year-old children born after 24 to 28 weeks of gestation. </a:t>
            </a:r>
            <a:r>
              <a:rPr lang="en-GB" sz="1000" i="1" dirty="0">
                <a:latin typeface="Times New Roman" panose="02020603050405020304" pitchFamily="18" charset="0"/>
                <a:ea typeface="Times New Roman" panose="02020603050405020304" pitchFamily="18" charset="0"/>
              </a:rPr>
              <a:t>Journal of Developmental &amp; </a:t>
            </a:r>
            <a:r>
              <a:rPr lang="en-GB" sz="1000" i="1" dirty="0" err="1">
                <a:latin typeface="Times New Roman" panose="02020603050405020304" pitchFamily="18" charset="0"/>
                <a:ea typeface="Times New Roman" panose="02020603050405020304" pitchFamily="18" charset="0"/>
              </a:rPr>
              <a:t>Behavioral</a:t>
            </a:r>
            <a:r>
              <a:rPr lang="en-GB" sz="1000" i="1" dirty="0">
                <a:latin typeface="Times New Roman" panose="02020603050405020304" pitchFamily="18" charset="0"/>
                <a:ea typeface="Times New Roman" panose="02020603050405020304" pitchFamily="18" charset="0"/>
              </a:rPr>
              <a:t> </a:t>
            </a:r>
            <a:r>
              <a:rPr lang="en-GB" sz="1000" i="1" dirty="0" err="1">
                <a:latin typeface="Times New Roman" panose="02020603050405020304" pitchFamily="18" charset="0"/>
                <a:ea typeface="Times New Roman" panose="02020603050405020304" pitchFamily="18" charset="0"/>
              </a:rPr>
              <a:t>Pediatrics</a:t>
            </a:r>
            <a:r>
              <a:rPr lang="en-GB" sz="1000" dirty="0">
                <a:latin typeface="Times New Roman" panose="02020603050405020304" pitchFamily="18" charset="0"/>
                <a:ea typeface="Times New Roman" panose="02020603050405020304" pitchFamily="18" charset="0"/>
              </a:rPr>
              <a:t>, </a:t>
            </a:r>
            <a:r>
              <a:rPr lang="en-GB" sz="1000" i="1" dirty="0">
                <a:latin typeface="Times New Roman" panose="02020603050405020304" pitchFamily="18" charset="0"/>
                <a:ea typeface="Times New Roman" panose="02020603050405020304" pitchFamily="18" charset="0"/>
              </a:rPr>
              <a:t>22</a:t>
            </a:r>
            <a:r>
              <a:rPr lang="en-GB" sz="1000" dirty="0">
                <a:latin typeface="Times New Roman" panose="02020603050405020304" pitchFamily="18" charset="0"/>
                <a:ea typeface="Times New Roman" panose="02020603050405020304" pitchFamily="18" charset="0"/>
              </a:rPr>
              <a:t>(1), 1-10.</a:t>
            </a:r>
          </a:p>
          <a:p>
            <a:pPr marL="180340" indent="-180340">
              <a:lnSpc>
                <a:spcPct val="200000"/>
              </a:lnSpc>
              <a:spcAft>
                <a:spcPts val="0"/>
              </a:spcAft>
            </a:pPr>
            <a:r>
              <a:rPr lang="en-GB" sz="1000" dirty="0">
                <a:latin typeface="Times New Roman" panose="02020603050405020304" pitchFamily="18" charset="0"/>
                <a:ea typeface="Times New Roman" panose="02020603050405020304" pitchFamily="18" charset="0"/>
              </a:rPr>
              <a:t>Newson, J., Newson, E., &amp; Adams, M. (1993). The social origins of delinquency. </a:t>
            </a:r>
            <a:r>
              <a:rPr lang="en-GB" sz="1000" i="1" dirty="0">
                <a:latin typeface="Times New Roman" panose="02020603050405020304" pitchFamily="18" charset="0"/>
                <a:ea typeface="Times New Roman" panose="02020603050405020304" pitchFamily="18" charset="0"/>
              </a:rPr>
              <a:t>Criminal Behaviour and Mental Health</a:t>
            </a:r>
            <a:r>
              <a:rPr lang="en-GB" sz="1000" dirty="0">
                <a:latin typeface="Times New Roman" panose="02020603050405020304" pitchFamily="18" charset="0"/>
                <a:ea typeface="Times New Roman" panose="02020603050405020304" pitchFamily="18" charset="0"/>
              </a:rPr>
              <a:t>, </a:t>
            </a:r>
            <a:r>
              <a:rPr lang="en-GB" sz="1000" i="1" dirty="0">
                <a:latin typeface="Times New Roman" panose="02020603050405020304" pitchFamily="18" charset="0"/>
                <a:ea typeface="Times New Roman" panose="02020603050405020304" pitchFamily="18" charset="0"/>
              </a:rPr>
              <a:t>3</a:t>
            </a:r>
            <a:r>
              <a:rPr lang="en-GB" sz="1000" dirty="0">
                <a:latin typeface="Times New Roman" panose="02020603050405020304" pitchFamily="18" charset="0"/>
                <a:ea typeface="Times New Roman" panose="02020603050405020304" pitchFamily="18" charset="0"/>
              </a:rPr>
              <a:t>(1), 19-29.</a:t>
            </a:r>
          </a:p>
          <a:p>
            <a:pPr marL="180340" indent="-180340">
              <a:lnSpc>
                <a:spcPct val="200000"/>
              </a:lnSpc>
              <a:spcAft>
                <a:spcPts val="0"/>
              </a:spcAft>
            </a:pPr>
            <a:r>
              <a:rPr lang="en-GB" sz="1000" dirty="0" err="1">
                <a:latin typeface="Times New Roman" panose="02020603050405020304" pitchFamily="18" charset="0"/>
                <a:ea typeface="Times New Roman" panose="02020603050405020304" pitchFamily="18" charset="0"/>
              </a:rPr>
              <a:t>O'connor</a:t>
            </a:r>
            <a:r>
              <a:rPr lang="en-GB" sz="1000" dirty="0">
                <a:latin typeface="Times New Roman" panose="02020603050405020304" pitchFamily="18" charset="0"/>
                <a:ea typeface="Times New Roman" panose="02020603050405020304" pitchFamily="18" charset="0"/>
              </a:rPr>
              <a:t>, T. G., Heron, J., Golding, J., &amp; Glover, V. (2003). Maternal antenatal anxiety and behavioural/emotional problems in children: a test of a programming hypothesis. </a:t>
            </a:r>
            <a:r>
              <a:rPr lang="en-GB" sz="1000" i="1" dirty="0">
                <a:latin typeface="Times New Roman" panose="02020603050405020304" pitchFamily="18" charset="0"/>
                <a:ea typeface="Times New Roman" panose="02020603050405020304" pitchFamily="18" charset="0"/>
              </a:rPr>
              <a:t>Journal of child Psychology and Psychiatry</a:t>
            </a:r>
            <a:r>
              <a:rPr lang="en-GB" sz="1000" dirty="0">
                <a:latin typeface="Times New Roman" panose="02020603050405020304" pitchFamily="18" charset="0"/>
                <a:ea typeface="Times New Roman" panose="02020603050405020304" pitchFamily="18" charset="0"/>
              </a:rPr>
              <a:t>, </a:t>
            </a:r>
            <a:r>
              <a:rPr lang="en-GB" sz="1000" i="1" dirty="0">
                <a:latin typeface="Times New Roman" panose="02020603050405020304" pitchFamily="18" charset="0"/>
                <a:ea typeface="Times New Roman" panose="02020603050405020304" pitchFamily="18" charset="0"/>
              </a:rPr>
              <a:t>44</a:t>
            </a:r>
            <a:r>
              <a:rPr lang="en-GB" sz="1000" dirty="0">
                <a:latin typeface="Times New Roman" panose="02020603050405020304" pitchFamily="18" charset="0"/>
                <a:ea typeface="Times New Roman" panose="02020603050405020304" pitchFamily="18" charset="0"/>
              </a:rPr>
              <a:t>(7), 1025-1036.</a:t>
            </a:r>
          </a:p>
          <a:p>
            <a:pPr marL="180340" indent="-180340">
              <a:lnSpc>
                <a:spcPct val="200000"/>
              </a:lnSpc>
              <a:spcAft>
                <a:spcPts val="0"/>
              </a:spcAft>
            </a:pPr>
            <a:r>
              <a:rPr lang="en-GB" sz="1000" dirty="0">
                <a:latin typeface="Times New Roman" panose="02020603050405020304" pitchFamily="18" charset="0"/>
                <a:ea typeface="Times New Roman" panose="02020603050405020304" pitchFamily="18" charset="0"/>
              </a:rPr>
              <a:t>Odd, D., Evans, D., &amp; </a:t>
            </a:r>
            <a:r>
              <a:rPr lang="en-GB" sz="1000" dirty="0" err="1">
                <a:latin typeface="Times New Roman" panose="02020603050405020304" pitchFamily="18" charset="0"/>
                <a:ea typeface="Times New Roman" panose="02020603050405020304" pitchFamily="18" charset="0"/>
              </a:rPr>
              <a:t>Emond</a:t>
            </a:r>
            <a:r>
              <a:rPr lang="en-GB" sz="1000" dirty="0">
                <a:latin typeface="Times New Roman" panose="02020603050405020304" pitchFamily="18" charset="0"/>
                <a:ea typeface="Times New Roman" panose="02020603050405020304" pitchFamily="18" charset="0"/>
              </a:rPr>
              <a:t>, A. (2013). PB, age at school entry and educational performance. </a:t>
            </a:r>
            <a:r>
              <a:rPr lang="en-GB" sz="1000" i="1" dirty="0" err="1">
                <a:latin typeface="Times New Roman" panose="02020603050405020304" pitchFamily="18" charset="0"/>
                <a:ea typeface="Times New Roman" panose="02020603050405020304" pitchFamily="18" charset="0"/>
              </a:rPr>
              <a:t>PloS</a:t>
            </a:r>
            <a:r>
              <a:rPr lang="en-GB" sz="1000" i="1" dirty="0">
                <a:latin typeface="Times New Roman" panose="02020603050405020304" pitchFamily="18" charset="0"/>
                <a:ea typeface="Times New Roman" panose="02020603050405020304" pitchFamily="18" charset="0"/>
              </a:rPr>
              <a:t> one</a:t>
            </a:r>
            <a:r>
              <a:rPr lang="en-GB" sz="1000" dirty="0">
                <a:latin typeface="Times New Roman" panose="02020603050405020304" pitchFamily="18" charset="0"/>
                <a:ea typeface="Times New Roman" panose="02020603050405020304" pitchFamily="18" charset="0"/>
              </a:rPr>
              <a:t>, </a:t>
            </a:r>
            <a:r>
              <a:rPr lang="en-GB" sz="1000" i="1" dirty="0">
                <a:latin typeface="Times New Roman" panose="02020603050405020304" pitchFamily="18" charset="0"/>
                <a:ea typeface="Times New Roman" panose="02020603050405020304" pitchFamily="18" charset="0"/>
              </a:rPr>
              <a:t>8</a:t>
            </a:r>
            <a:r>
              <a:rPr lang="en-GB" sz="1000" dirty="0">
                <a:latin typeface="Times New Roman" panose="02020603050405020304" pitchFamily="18" charset="0"/>
                <a:ea typeface="Times New Roman" panose="02020603050405020304" pitchFamily="18" charset="0"/>
              </a:rPr>
              <a:t>(10), e76615.</a:t>
            </a:r>
          </a:p>
          <a:p>
            <a:pPr marL="180340" indent="-180340">
              <a:lnSpc>
                <a:spcPct val="200000"/>
              </a:lnSpc>
              <a:spcAft>
                <a:spcPts val="0"/>
              </a:spcAft>
            </a:pPr>
            <a:r>
              <a:rPr lang="en-GB" sz="1000" dirty="0">
                <a:latin typeface="Times New Roman" panose="02020603050405020304" pitchFamily="18" charset="0"/>
                <a:ea typeface="Times New Roman" panose="02020603050405020304" pitchFamily="18" charset="0"/>
              </a:rPr>
              <a:t>Office for National Statistics (2016) </a:t>
            </a:r>
            <a:r>
              <a:rPr lang="en-GB" sz="1000" i="1" dirty="0">
                <a:latin typeface="Times New Roman" panose="02020603050405020304" pitchFamily="18" charset="0"/>
                <a:ea typeface="Times New Roman" panose="02020603050405020304" pitchFamily="18" charset="0"/>
              </a:rPr>
              <a:t>Families and households in the UK: 2016.</a:t>
            </a:r>
            <a:r>
              <a:rPr lang="en-GB" sz="1000" dirty="0">
                <a:latin typeface="Times New Roman" panose="02020603050405020304" pitchFamily="18" charset="0"/>
                <a:ea typeface="Times New Roman" panose="02020603050405020304" pitchFamily="18" charset="0"/>
              </a:rPr>
              <a:t> Retrieved at: </a:t>
            </a:r>
            <a:r>
              <a:rPr lang="en-GB" sz="1000" u="sng" dirty="0">
                <a:solidFill>
                  <a:srgbClr val="0563C1"/>
                </a:solidFill>
                <a:latin typeface="Times New Roman" panose="02020603050405020304" pitchFamily="18" charset="0"/>
                <a:ea typeface="Times New Roman" panose="02020603050405020304" pitchFamily="18" charset="0"/>
                <a:hlinkClick r:id="rId2"/>
              </a:rPr>
              <a:t>https://www.ons.gov.uk/peoplepopulationandcommunity/birthsdeathsandmarriages/families/bulletins/familiesandhouseholds/2016</a:t>
            </a:r>
            <a:r>
              <a:rPr lang="en-GB" sz="1000" dirty="0">
                <a:latin typeface="Times New Roman" panose="02020603050405020304" pitchFamily="18" charset="0"/>
                <a:ea typeface="Times New Roman" panose="02020603050405020304" pitchFamily="18" charset="0"/>
              </a:rPr>
              <a:t>.</a:t>
            </a:r>
          </a:p>
          <a:p>
            <a:pPr marL="180340" indent="-180340">
              <a:lnSpc>
                <a:spcPct val="200000"/>
              </a:lnSpc>
              <a:spcAft>
                <a:spcPts val="0"/>
              </a:spcAft>
            </a:pPr>
            <a:r>
              <a:rPr lang="en-GB" sz="1000" dirty="0">
                <a:latin typeface="Times New Roman" panose="02020603050405020304" pitchFamily="18" charset="0"/>
                <a:ea typeface="Times New Roman" panose="02020603050405020304" pitchFamily="18" charset="0"/>
              </a:rPr>
              <a:t>Patterson, G. R. (2016). Coercion theory: The study of change. </a:t>
            </a:r>
            <a:r>
              <a:rPr lang="en-GB" sz="1000" i="1" dirty="0">
                <a:latin typeface="Times New Roman" panose="02020603050405020304" pitchFamily="18" charset="0"/>
                <a:ea typeface="Times New Roman" panose="02020603050405020304" pitchFamily="18" charset="0"/>
              </a:rPr>
              <a:t>The Oxford handbook of coercive relationship dynamics</a:t>
            </a:r>
            <a:r>
              <a:rPr lang="en-GB" sz="1000" dirty="0">
                <a:latin typeface="Times New Roman" panose="02020603050405020304" pitchFamily="18" charset="0"/>
                <a:ea typeface="Times New Roman" panose="02020603050405020304" pitchFamily="18" charset="0"/>
              </a:rPr>
              <a:t>, 7-22.</a:t>
            </a:r>
            <a:endParaRPr lang="en-GB" sz="10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21110510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124162"/>
            <a:ext cx="12192000" cy="7171194"/>
          </a:xfrm>
          <a:prstGeom prst="rect">
            <a:avLst/>
          </a:prstGeom>
        </p:spPr>
        <p:txBody>
          <a:bodyPr wrap="square">
            <a:spAutoFit/>
          </a:bodyPr>
          <a:lstStyle/>
          <a:p>
            <a:pPr marL="180340" indent="-180340">
              <a:lnSpc>
                <a:spcPct val="200000"/>
              </a:lnSpc>
              <a:spcAft>
                <a:spcPts val="0"/>
              </a:spcAft>
            </a:pPr>
            <a:r>
              <a:rPr lang="en-GB" sz="1000" dirty="0">
                <a:latin typeface="Times New Roman" panose="02020603050405020304" pitchFamily="18" charset="0"/>
                <a:ea typeface="Times New Roman" panose="02020603050405020304" pitchFamily="18" charset="0"/>
              </a:rPr>
              <a:t>Patterson, G. R., </a:t>
            </a:r>
            <a:r>
              <a:rPr lang="en-GB" sz="1000" dirty="0" err="1">
                <a:latin typeface="Times New Roman" panose="02020603050405020304" pitchFamily="18" charset="0"/>
                <a:ea typeface="Times New Roman" panose="02020603050405020304" pitchFamily="18" charset="0"/>
              </a:rPr>
              <a:t>DeBaryshe</a:t>
            </a:r>
            <a:r>
              <a:rPr lang="en-GB" sz="1000" dirty="0">
                <a:latin typeface="Times New Roman" panose="02020603050405020304" pitchFamily="18" charset="0"/>
                <a:ea typeface="Times New Roman" panose="02020603050405020304" pitchFamily="18" charset="0"/>
              </a:rPr>
              <a:t>, B. D., &amp; Ramsey, E. (1989). </a:t>
            </a:r>
            <a:r>
              <a:rPr lang="en-GB" sz="1000" i="1" dirty="0">
                <a:latin typeface="Times New Roman" panose="02020603050405020304" pitchFamily="18" charset="0"/>
                <a:ea typeface="Times New Roman" panose="02020603050405020304" pitchFamily="18" charset="0"/>
              </a:rPr>
              <a:t>A developmental perspective on antisocial </a:t>
            </a:r>
            <a:r>
              <a:rPr lang="en-GB" sz="1000" i="1" dirty="0" err="1">
                <a:latin typeface="Times New Roman" panose="02020603050405020304" pitchFamily="18" charset="0"/>
                <a:ea typeface="Times New Roman" panose="02020603050405020304" pitchFamily="18" charset="0"/>
              </a:rPr>
              <a:t>behavior</a:t>
            </a:r>
            <a:r>
              <a:rPr lang="en-GB" sz="1000" dirty="0">
                <a:latin typeface="Times New Roman" panose="02020603050405020304" pitchFamily="18" charset="0"/>
                <a:ea typeface="Times New Roman" panose="02020603050405020304" pitchFamily="18" charset="0"/>
              </a:rPr>
              <a:t> (Vol. 44, No. 2, p. 329). US: American Psychological Association.</a:t>
            </a:r>
          </a:p>
          <a:p>
            <a:pPr marL="180340" indent="-180340">
              <a:lnSpc>
                <a:spcPct val="200000"/>
              </a:lnSpc>
              <a:spcAft>
                <a:spcPts val="0"/>
              </a:spcAft>
            </a:pPr>
            <a:r>
              <a:rPr lang="en-GB" sz="1000" dirty="0">
                <a:latin typeface="Times New Roman" panose="02020603050405020304" pitchFamily="18" charset="0"/>
                <a:ea typeface="Times New Roman" panose="02020603050405020304" pitchFamily="18" charset="0"/>
              </a:rPr>
              <a:t>Peterson, J. L., &amp; </a:t>
            </a:r>
            <a:r>
              <a:rPr lang="en-GB" sz="1000" dirty="0" err="1">
                <a:latin typeface="Times New Roman" panose="02020603050405020304" pitchFamily="18" charset="0"/>
                <a:ea typeface="Times New Roman" panose="02020603050405020304" pitchFamily="18" charset="0"/>
              </a:rPr>
              <a:t>Zill</a:t>
            </a:r>
            <a:r>
              <a:rPr lang="en-GB" sz="1000" dirty="0">
                <a:latin typeface="Times New Roman" panose="02020603050405020304" pitchFamily="18" charset="0"/>
                <a:ea typeface="Times New Roman" panose="02020603050405020304" pitchFamily="18" charset="0"/>
              </a:rPr>
              <a:t>, N. (1986). Marital disruption, parent-child relationships, and </a:t>
            </a:r>
            <a:r>
              <a:rPr lang="en-GB" sz="1000" dirty="0" err="1">
                <a:latin typeface="Times New Roman" panose="02020603050405020304" pitchFamily="18" charset="0"/>
                <a:ea typeface="Times New Roman" panose="02020603050405020304" pitchFamily="18" charset="0"/>
              </a:rPr>
              <a:t>behavior</a:t>
            </a:r>
            <a:r>
              <a:rPr lang="en-GB" sz="1000" dirty="0">
                <a:latin typeface="Times New Roman" panose="02020603050405020304" pitchFamily="18" charset="0"/>
                <a:ea typeface="Times New Roman" panose="02020603050405020304" pitchFamily="18" charset="0"/>
              </a:rPr>
              <a:t> problems in children. </a:t>
            </a:r>
            <a:r>
              <a:rPr lang="en-GB" sz="1000" i="1" dirty="0">
                <a:latin typeface="Times New Roman" panose="02020603050405020304" pitchFamily="18" charset="0"/>
                <a:ea typeface="Times New Roman" panose="02020603050405020304" pitchFamily="18" charset="0"/>
              </a:rPr>
              <a:t>Journal of Marriage and the Family</a:t>
            </a:r>
            <a:r>
              <a:rPr lang="en-GB" sz="1000" dirty="0">
                <a:latin typeface="Times New Roman" panose="02020603050405020304" pitchFamily="18" charset="0"/>
                <a:ea typeface="Times New Roman" panose="02020603050405020304" pitchFamily="18" charset="0"/>
              </a:rPr>
              <a:t>, 295-307.</a:t>
            </a:r>
          </a:p>
          <a:p>
            <a:pPr marL="180340" indent="-180340">
              <a:lnSpc>
                <a:spcPct val="200000"/>
              </a:lnSpc>
              <a:spcAft>
                <a:spcPts val="0"/>
              </a:spcAft>
            </a:pPr>
            <a:r>
              <a:rPr lang="en-GB" sz="1000" dirty="0" err="1">
                <a:latin typeface="Times New Roman" panose="02020603050405020304" pitchFamily="18" charset="0"/>
                <a:ea typeface="Times New Roman" panose="02020603050405020304" pitchFamily="18" charset="0"/>
              </a:rPr>
              <a:t>Petrou</a:t>
            </a:r>
            <a:r>
              <a:rPr lang="en-GB" sz="1000" dirty="0">
                <a:latin typeface="Times New Roman" panose="02020603050405020304" pitchFamily="18" charset="0"/>
                <a:ea typeface="Times New Roman" panose="02020603050405020304" pitchFamily="18" charset="0"/>
              </a:rPr>
              <a:t>, S., </a:t>
            </a:r>
            <a:r>
              <a:rPr lang="en-GB" sz="1000" dirty="0" err="1">
                <a:latin typeface="Times New Roman" panose="02020603050405020304" pitchFamily="18" charset="0"/>
                <a:ea typeface="Times New Roman" panose="02020603050405020304" pitchFamily="18" charset="0"/>
              </a:rPr>
              <a:t>Eddama</a:t>
            </a:r>
            <a:r>
              <a:rPr lang="en-GB" sz="1000" dirty="0">
                <a:latin typeface="Times New Roman" panose="02020603050405020304" pitchFamily="18" charset="0"/>
                <a:ea typeface="Times New Roman" panose="02020603050405020304" pitchFamily="18" charset="0"/>
              </a:rPr>
              <a:t>, O., &amp; Mangham, L. (2011). A structured review of the recent literature on the economic consequences of PB. </a:t>
            </a:r>
            <a:r>
              <a:rPr lang="en-GB" sz="1000" i="1" dirty="0">
                <a:latin typeface="Times New Roman" panose="02020603050405020304" pitchFamily="18" charset="0"/>
                <a:ea typeface="Times New Roman" panose="02020603050405020304" pitchFamily="18" charset="0"/>
              </a:rPr>
              <a:t>Archives of Disease in Childhood-</a:t>
            </a:r>
            <a:r>
              <a:rPr lang="en-GB" sz="1000" i="1" dirty="0" err="1">
                <a:latin typeface="Times New Roman" panose="02020603050405020304" pitchFamily="18" charset="0"/>
                <a:ea typeface="Times New Roman" panose="02020603050405020304" pitchFamily="18" charset="0"/>
              </a:rPr>
              <a:t>Fetal</a:t>
            </a:r>
            <a:r>
              <a:rPr lang="en-GB" sz="1000" i="1" dirty="0">
                <a:latin typeface="Times New Roman" panose="02020603050405020304" pitchFamily="18" charset="0"/>
                <a:ea typeface="Times New Roman" panose="02020603050405020304" pitchFamily="18" charset="0"/>
              </a:rPr>
              <a:t> and Neonatal Edition</a:t>
            </a:r>
            <a:r>
              <a:rPr lang="en-GB" sz="1000" dirty="0">
                <a:latin typeface="Times New Roman" panose="02020603050405020304" pitchFamily="18" charset="0"/>
                <a:ea typeface="Times New Roman" panose="02020603050405020304" pitchFamily="18" charset="0"/>
              </a:rPr>
              <a:t>, </a:t>
            </a:r>
            <a:r>
              <a:rPr lang="en-GB" sz="1000" i="1" dirty="0">
                <a:latin typeface="Times New Roman" panose="02020603050405020304" pitchFamily="18" charset="0"/>
                <a:ea typeface="Times New Roman" panose="02020603050405020304" pitchFamily="18" charset="0"/>
              </a:rPr>
              <a:t>96</a:t>
            </a:r>
            <a:r>
              <a:rPr lang="en-GB" sz="1000" dirty="0">
                <a:latin typeface="Times New Roman" panose="02020603050405020304" pitchFamily="18" charset="0"/>
                <a:ea typeface="Times New Roman" panose="02020603050405020304" pitchFamily="18" charset="0"/>
              </a:rPr>
              <a:t>(3), F225-F232.</a:t>
            </a:r>
          </a:p>
          <a:p>
            <a:pPr marL="180340" indent="-180340">
              <a:lnSpc>
                <a:spcPct val="200000"/>
              </a:lnSpc>
              <a:spcAft>
                <a:spcPts val="0"/>
              </a:spcAft>
            </a:pPr>
            <a:r>
              <a:rPr lang="en-GB" sz="1000" dirty="0" err="1">
                <a:latin typeface="Times New Roman" panose="02020603050405020304" pitchFamily="18" charset="0"/>
                <a:ea typeface="Times New Roman" panose="02020603050405020304" pitchFamily="18" charset="0"/>
              </a:rPr>
              <a:t>Plomin</a:t>
            </a:r>
            <a:r>
              <a:rPr lang="en-GB" sz="1000" dirty="0">
                <a:latin typeface="Times New Roman" panose="02020603050405020304" pitchFamily="18" charset="0"/>
                <a:ea typeface="Times New Roman" panose="02020603050405020304" pitchFamily="18" charset="0"/>
              </a:rPr>
              <a:t>, R., &amp; Daniels, D. (1987). Why are children in the same family so different from one another?. </a:t>
            </a:r>
            <a:r>
              <a:rPr lang="en-GB" sz="1000" i="1" dirty="0" err="1">
                <a:latin typeface="Times New Roman" panose="02020603050405020304" pitchFamily="18" charset="0"/>
                <a:ea typeface="Times New Roman" panose="02020603050405020304" pitchFamily="18" charset="0"/>
              </a:rPr>
              <a:t>Behavioral</a:t>
            </a:r>
            <a:r>
              <a:rPr lang="en-GB" sz="1000" i="1" dirty="0">
                <a:latin typeface="Times New Roman" panose="02020603050405020304" pitchFamily="18" charset="0"/>
                <a:ea typeface="Times New Roman" panose="02020603050405020304" pitchFamily="18" charset="0"/>
              </a:rPr>
              <a:t> and brain Sciences</a:t>
            </a:r>
            <a:r>
              <a:rPr lang="en-GB" sz="1000" dirty="0">
                <a:latin typeface="Times New Roman" panose="02020603050405020304" pitchFamily="18" charset="0"/>
                <a:ea typeface="Times New Roman" panose="02020603050405020304" pitchFamily="18" charset="0"/>
              </a:rPr>
              <a:t>, </a:t>
            </a:r>
            <a:r>
              <a:rPr lang="en-GB" sz="1000" i="1" dirty="0">
                <a:latin typeface="Times New Roman" panose="02020603050405020304" pitchFamily="18" charset="0"/>
                <a:ea typeface="Times New Roman" panose="02020603050405020304" pitchFamily="18" charset="0"/>
              </a:rPr>
              <a:t>10</a:t>
            </a:r>
            <a:r>
              <a:rPr lang="en-GB" sz="1000" dirty="0">
                <a:latin typeface="Times New Roman" panose="02020603050405020304" pitchFamily="18" charset="0"/>
                <a:ea typeface="Times New Roman" panose="02020603050405020304" pitchFamily="18" charset="0"/>
              </a:rPr>
              <a:t>(1), 1-16.</a:t>
            </a:r>
          </a:p>
          <a:p>
            <a:pPr marL="180340" indent="-180340">
              <a:lnSpc>
                <a:spcPct val="200000"/>
              </a:lnSpc>
              <a:spcAft>
                <a:spcPts val="0"/>
              </a:spcAft>
            </a:pPr>
            <a:r>
              <a:rPr lang="en-GB" sz="1000" dirty="0" err="1">
                <a:latin typeface="Times New Roman" panose="02020603050405020304" pitchFamily="18" charset="0"/>
                <a:ea typeface="Times New Roman" panose="02020603050405020304" pitchFamily="18" charset="0"/>
              </a:rPr>
              <a:t>Reijneveld</a:t>
            </a:r>
            <a:r>
              <a:rPr lang="en-GB" sz="1000" dirty="0">
                <a:latin typeface="Times New Roman" panose="02020603050405020304" pitchFamily="18" charset="0"/>
                <a:ea typeface="Times New Roman" panose="02020603050405020304" pitchFamily="18" charset="0"/>
              </a:rPr>
              <a:t>, S. A., De </a:t>
            </a:r>
            <a:r>
              <a:rPr lang="en-GB" sz="1000" dirty="0" err="1">
                <a:latin typeface="Times New Roman" panose="02020603050405020304" pitchFamily="18" charset="0"/>
                <a:ea typeface="Times New Roman" panose="02020603050405020304" pitchFamily="18" charset="0"/>
              </a:rPr>
              <a:t>Kleine</a:t>
            </a:r>
            <a:r>
              <a:rPr lang="en-GB" sz="1000" dirty="0">
                <a:latin typeface="Times New Roman" panose="02020603050405020304" pitchFamily="18" charset="0"/>
                <a:ea typeface="Times New Roman" panose="02020603050405020304" pitchFamily="18" charset="0"/>
              </a:rPr>
              <a:t>, M. J. K., van </a:t>
            </a:r>
            <a:r>
              <a:rPr lang="en-GB" sz="1000" dirty="0" err="1">
                <a:latin typeface="Times New Roman" panose="02020603050405020304" pitchFamily="18" charset="0"/>
                <a:ea typeface="Times New Roman" panose="02020603050405020304" pitchFamily="18" charset="0"/>
              </a:rPr>
              <a:t>Baar</a:t>
            </a:r>
            <a:r>
              <a:rPr lang="en-GB" sz="1000" dirty="0">
                <a:latin typeface="Times New Roman" panose="02020603050405020304" pitchFamily="18" charset="0"/>
                <a:ea typeface="Times New Roman" panose="02020603050405020304" pitchFamily="18" charset="0"/>
              </a:rPr>
              <a:t>, A. L., </a:t>
            </a:r>
            <a:r>
              <a:rPr lang="en-GB" sz="1000" dirty="0" err="1">
                <a:latin typeface="Times New Roman" panose="02020603050405020304" pitchFamily="18" charset="0"/>
                <a:ea typeface="Times New Roman" panose="02020603050405020304" pitchFamily="18" charset="0"/>
              </a:rPr>
              <a:t>Kollée</a:t>
            </a:r>
            <a:r>
              <a:rPr lang="en-GB" sz="1000" dirty="0">
                <a:latin typeface="Times New Roman" panose="02020603050405020304" pitchFamily="18" charset="0"/>
                <a:ea typeface="Times New Roman" panose="02020603050405020304" pitchFamily="18" charset="0"/>
              </a:rPr>
              <a:t>, L. A., </a:t>
            </a:r>
            <a:r>
              <a:rPr lang="en-GB" sz="1000" dirty="0" err="1">
                <a:latin typeface="Times New Roman" panose="02020603050405020304" pitchFamily="18" charset="0"/>
                <a:ea typeface="Times New Roman" panose="02020603050405020304" pitchFamily="18" charset="0"/>
              </a:rPr>
              <a:t>Verhaak</a:t>
            </a:r>
            <a:r>
              <a:rPr lang="en-GB" sz="1000" dirty="0">
                <a:latin typeface="Times New Roman" panose="02020603050405020304" pitchFamily="18" charset="0"/>
                <a:ea typeface="Times New Roman" panose="02020603050405020304" pitchFamily="18" charset="0"/>
              </a:rPr>
              <a:t>, C. M., </a:t>
            </a:r>
            <a:r>
              <a:rPr lang="en-GB" sz="1000" dirty="0" err="1">
                <a:latin typeface="Times New Roman" panose="02020603050405020304" pitchFamily="18" charset="0"/>
                <a:ea typeface="Times New Roman" panose="02020603050405020304" pitchFamily="18" charset="0"/>
              </a:rPr>
              <a:t>Verhulst</a:t>
            </a:r>
            <a:r>
              <a:rPr lang="en-GB" sz="1000" dirty="0">
                <a:latin typeface="Times New Roman" panose="02020603050405020304" pitchFamily="18" charset="0"/>
                <a:ea typeface="Times New Roman" panose="02020603050405020304" pitchFamily="18" charset="0"/>
              </a:rPr>
              <a:t>, F. C., &amp; </a:t>
            </a:r>
            <a:r>
              <a:rPr lang="en-GB" sz="1000" dirty="0" err="1">
                <a:latin typeface="Times New Roman" panose="02020603050405020304" pitchFamily="18" charset="0"/>
                <a:ea typeface="Times New Roman" panose="02020603050405020304" pitchFamily="18" charset="0"/>
              </a:rPr>
              <a:t>Verloove-Vanhorick</a:t>
            </a:r>
            <a:r>
              <a:rPr lang="en-GB" sz="1000" dirty="0">
                <a:latin typeface="Times New Roman" panose="02020603050405020304" pitchFamily="18" charset="0"/>
                <a:ea typeface="Times New Roman" panose="02020603050405020304" pitchFamily="18" charset="0"/>
              </a:rPr>
              <a:t>, S. P. (2006). Behavioural and emotional problems in very preterm and very low birthweight infants at age 5 years. </a:t>
            </a:r>
            <a:r>
              <a:rPr lang="en-GB" sz="1000" i="1" dirty="0">
                <a:latin typeface="Times New Roman" panose="02020603050405020304" pitchFamily="18" charset="0"/>
                <a:ea typeface="Times New Roman" panose="02020603050405020304" pitchFamily="18" charset="0"/>
              </a:rPr>
              <a:t>Archives of disease in childhood-</a:t>
            </a:r>
            <a:r>
              <a:rPr lang="en-GB" sz="1000" i="1" dirty="0" err="1">
                <a:latin typeface="Times New Roman" panose="02020603050405020304" pitchFamily="18" charset="0"/>
                <a:ea typeface="Times New Roman" panose="02020603050405020304" pitchFamily="18" charset="0"/>
              </a:rPr>
              <a:t>fetal</a:t>
            </a:r>
            <a:r>
              <a:rPr lang="en-GB" sz="1000" i="1" dirty="0">
                <a:latin typeface="Times New Roman" panose="02020603050405020304" pitchFamily="18" charset="0"/>
                <a:ea typeface="Times New Roman" panose="02020603050405020304" pitchFamily="18" charset="0"/>
              </a:rPr>
              <a:t> and neonatal edition</a:t>
            </a:r>
            <a:r>
              <a:rPr lang="en-GB" sz="1000" dirty="0">
                <a:latin typeface="Times New Roman" panose="02020603050405020304" pitchFamily="18" charset="0"/>
                <a:ea typeface="Times New Roman" panose="02020603050405020304" pitchFamily="18" charset="0"/>
              </a:rPr>
              <a:t>, </a:t>
            </a:r>
            <a:r>
              <a:rPr lang="en-GB" sz="1000" i="1" dirty="0">
                <a:latin typeface="Times New Roman" panose="02020603050405020304" pitchFamily="18" charset="0"/>
                <a:ea typeface="Times New Roman" panose="02020603050405020304" pitchFamily="18" charset="0"/>
              </a:rPr>
              <a:t>91</a:t>
            </a:r>
            <a:r>
              <a:rPr lang="en-GB" sz="1000" dirty="0">
                <a:latin typeface="Times New Roman" panose="02020603050405020304" pitchFamily="18" charset="0"/>
                <a:ea typeface="Times New Roman" panose="02020603050405020304" pitchFamily="18" charset="0"/>
              </a:rPr>
              <a:t>(6), F423-F428.</a:t>
            </a:r>
          </a:p>
          <a:p>
            <a:pPr marL="180340" indent="-180340">
              <a:lnSpc>
                <a:spcPct val="200000"/>
              </a:lnSpc>
              <a:spcAft>
                <a:spcPts val="0"/>
              </a:spcAft>
            </a:pPr>
            <a:r>
              <a:rPr lang="en-GB" sz="1000" dirty="0">
                <a:latin typeface="Times New Roman" panose="02020603050405020304" pitchFamily="18" charset="0"/>
                <a:ea typeface="Times New Roman" panose="02020603050405020304" pitchFamily="18" charset="0"/>
              </a:rPr>
              <a:t>Rhee, S. H., &amp; Waldman, I. D. (2002). Genetic and environmental influences on antisocial </a:t>
            </a:r>
            <a:r>
              <a:rPr lang="en-GB" sz="1000" dirty="0" err="1">
                <a:latin typeface="Times New Roman" panose="02020603050405020304" pitchFamily="18" charset="0"/>
                <a:ea typeface="Times New Roman" panose="02020603050405020304" pitchFamily="18" charset="0"/>
              </a:rPr>
              <a:t>behavior</a:t>
            </a:r>
            <a:r>
              <a:rPr lang="en-GB" sz="1000" dirty="0">
                <a:latin typeface="Times New Roman" panose="02020603050405020304" pitchFamily="18" charset="0"/>
                <a:ea typeface="Times New Roman" panose="02020603050405020304" pitchFamily="18" charset="0"/>
              </a:rPr>
              <a:t>: a meta-analysis of twin and adoption studies. </a:t>
            </a:r>
            <a:r>
              <a:rPr lang="en-GB" sz="1000" i="1" dirty="0">
                <a:latin typeface="Times New Roman" panose="02020603050405020304" pitchFamily="18" charset="0"/>
                <a:ea typeface="Times New Roman" panose="02020603050405020304" pitchFamily="18" charset="0"/>
              </a:rPr>
              <a:t>Psychological bulletin</a:t>
            </a:r>
            <a:r>
              <a:rPr lang="en-GB" sz="1000" dirty="0">
                <a:latin typeface="Times New Roman" panose="02020603050405020304" pitchFamily="18" charset="0"/>
                <a:ea typeface="Times New Roman" panose="02020603050405020304" pitchFamily="18" charset="0"/>
              </a:rPr>
              <a:t>, </a:t>
            </a:r>
            <a:r>
              <a:rPr lang="en-GB" sz="1000" i="1" dirty="0">
                <a:latin typeface="Times New Roman" panose="02020603050405020304" pitchFamily="18" charset="0"/>
                <a:ea typeface="Times New Roman" panose="02020603050405020304" pitchFamily="18" charset="0"/>
              </a:rPr>
              <a:t>128</a:t>
            </a:r>
            <a:r>
              <a:rPr lang="en-GB" sz="1000" dirty="0">
                <a:latin typeface="Times New Roman" panose="02020603050405020304" pitchFamily="18" charset="0"/>
                <a:ea typeface="Times New Roman" panose="02020603050405020304" pitchFamily="18" charset="0"/>
              </a:rPr>
              <a:t>(3), 490.</a:t>
            </a:r>
          </a:p>
          <a:p>
            <a:pPr marL="180340" indent="-180340">
              <a:lnSpc>
                <a:spcPct val="200000"/>
              </a:lnSpc>
              <a:spcAft>
                <a:spcPts val="0"/>
              </a:spcAft>
            </a:pPr>
            <a:r>
              <a:rPr lang="en-GB" sz="1000" dirty="0">
                <a:latin typeface="Times New Roman" panose="02020603050405020304" pitchFamily="18" charset="0"/>
                <a:ea typeface="Times New Roman" panose="02020603050405020304" pitchFamily="18" charset="0"/>
              </a:rPr>
              <a:t>Rice, F., Jones, I., &amp; </a:t>
            </a:r>
            <a:r>
              <a:rPr lang="en-GB" sz="1000" dirty="0" err="1">
                <a:latin typeface="Times New Roman" panose="02020603050405020304" pitchFamily="18" charset="0"/>
                <a:ea typeface="Times New Roman" panose="02020603050405020304" pitchFamily="18" charset="0"/>
              </a:rPr>
              <a:t>Thapar</a:t>
            </a:r>
            <a:r>
              <a:rPr lang="en-GB" sz="1000" dirty="0">
                <a:latin typeface="Times New Roman" panose="02020603050405020304" pitchFamily="18" charset="0"/>
                <a:ea typeface="Times New Roman" panose="02020603050405020304" pitchFamily="18" charset="0"/>
              </a:rPr>
              <a:t>, A. (2007). The impact of gestational stress and prenatal growth on emotional problems in offspring: a review. </a:t>
            </a:r>
            <a:r>
              <a:rPr lang="en-GB" sz="1000" i="1" dirty="0" err="1">
                <a:latin typeface="Times New Roman" panose="02020603050405020304" pitchFamily="18" charset="0"/>
                <a:ea typeface="Times New Roman" panose="02020603050405020304" pitchFamily="18" charset="0"/>
              </a:rPr>
              <a:t>Acta</a:t>
            </a:r>
            <a:r>
              <a:rPr lang="en-GB" sz="1000" i="1" dirty="0">
                <a:latin typeface="Times New Roman" panose="02020603050405020304" pitchFamily="18" charset="0"/>
                <a:ea typeface="Times New Roman" panose="02020603050405020304" pitchFamily="18" charset="0"/>
              </a:rPr>
              <a:t> </a:t>
            </a:r>
            <a:r>
              <a:rPr lang="en-GB" sz="1000" i="1" dirty="0" err="1">
                <a:latin typeface="Times New Roman" panose="02020603050405020304" pitchFamily="18" charset="0"/>
                <a:ea typeface="Times New Roman" panose="02020603050405020304" pitchFamily="18" charset="0"/>
              </a:rPr>
              <a:t>Psychiatrica</a:t>
            </a:r>
            <a:r>
              <a:rPr lang="en-GB" sz="1000" i="1" dirty="0">
                <a:latin typeface="Times New Roman" panose="02020603050405020304" pitchFamily="18" charset="0"/>
                <a:ea typeface="Times New Roman" panose="02020603050405020304" pitchFamily="18" charset="0"/>
              </a:rPr>
              <a:t> </a:t>
            </a:r>
            <a:r>
              <a:rPr lang="en-GB" sz="1000" i="1" dirty="0" err="1">
                <a:latin typeface="Times New Roman" panose="02020603050405020304" pitchFamily="18" charset="0"/>
                <a:ea typeface="Times New Roman" panose="02020603050405020304" pitchFamily="18" charset="0"/>
              </a:rPr>
              <a:t>Scandinavica</a:t>
            </a:r>
            <a:r>
              <a:rPr lang="en-GB" sz="1000" dirty="0">
                <a:latin typeface="Times New Roman" panose="02020603050405020304" pitchFamily="18" charset="0"/>
                <a:ea typeface="Times New Roman" panose="02020603050405020304" pitchFamily="18" charset="0"/>
              </a:rPr>
              <a:t>, </a:t>
            </a:r>
            <a:r>
              <a:rPr lang="en-GB" sz="1000" i="1" dirty="0">
                <a:latin typeface="Times New Roman" panose="02020603050405020304" pitchFamily="18" charset="0"/>
                <a:ea typeface="Times New Roman" panose="02020603050405020304" pitchFamily="18" charset="0"/>
              </a:rPr>
              <a:t>115</a:t>
            </a:r>
            <a:r>
              <a:rPr lang="en-GB" sz="1000" dirty="0">
                <a:latin typeface="Times New Roman" panose="02020603050405020304" pitchFamily="18" charset="0"/>
                <a:ea typeface="Times New Roman" panose="02020603050405020304" pitchFamily="18" charset="0"/>
              </a:rPr>
              <a:t>(3), 171-183.</a:t>
            </a:r>
          </a:p>
          <a:p>
            <a:pPr marL="180340" indent="-180340">
              <a:lnSpc>
                <a:spcPct val="200000"/>
              </a:lnSpc>
              <a:spcAft>
                <a:spcPts val="0"/>
              </a:spcAft>
            </a:pPr>
            <a:r>
              <a:rPr lang="en-GB" sz="1000" dirty="0">
                <a:latin typeface="Times New Roman" panose="02020603050405020304" pitchFamily="18" charset="0"/>
                <a:ea typeface="Times New Roman" panose="02020603050405020304" pitchFamily="18" charset="0"/>
              </a:rPr>
              <a:t>Richman, N., Stevenson, J. E., &amp; Graham, P. J. (1975). PREVALENCE OF BEHAVIOUR PROBLEMS IN 3‐YEAR‐OLD CHILDREN: AN EP1DEMIOLOGICAL STUDY IN A LONDON BOROUGH. </a:t>
            </a:r>
            <a:r>
              <a:rPr lang="en-GB" sz="1000" i="1" dirty="0">
                <a:latin typeface="Times New Roman" panose="02020603050405020304" pitchFamily="18" charset="0"/>
                <a:ea typeface="Times New Roman" panose="02020603050405020304" pitchFamily="18" charset="0"/>
              </a:rPr>
              <a:t>Journal of Child Psychology and Psychiatry</a:t>
            </a:r>
            <a:r>
              <a:rPr lang="en-GB" sz="1000" dirty="0">
                <a:latin typeface="Times New Roman" panose="02020603050405020304" pitchFamily="18" charset="0"/>
                <a:ea typeface="Times New Roman" panose="02020603050405020304" pitchFamily="18" charset="0"/>
              </a:rPr>
              <a:t>, </a:t>
            </a:r>
            <a:r>
              <a:rPr lang="en-GB" sz="1000" i="1" dirty="0">
                <a:latin typeface="Times New Roman" panose="02020603050405020304" pitchFamily="18" charset="0"/>
                <a:ea typeface="Times New Roman" panose="02020603050405020304" pitchFamily="18" charset="0"/>
              </a:rPr>
              <a:t>16</a:t>
            </a:r>
            <a:r>
              <a:rPr lang="en-GB" sz="1000" dirty="0">
                <a:latin typeface="Times New Roman" panose="02020603050405020304" pitchFamily="18" charset="0"/>
                <a:ea typeface="Times New Roman" panose="02020603050405020304" pitchFamily="18" charset="0"/>
              </a:rPr>
              <a:t>(4), 277-287.</a:t>
            </a:r>
          </a:p>
          <a:p>
            <a:pPr marL="180340" indent="-180340">
              <a:lnSpc>
                <a:spcPct val="200000"/>
              </a:lnSpc>
              <a:spcAft>
                <a:spcPts val="0"/>
              </a:spcAft>
            </a:pPr>
            <a:r>
              <a:rPr lang="en-GB" sz="1000" dirty="0">
                <a:latin typeface="Times New Roman" panose="02020603050405020304" pitchFamily="18" charset="0"/>
                <a:ea typeface="Times New Roman" panose="02020603050405020304" pitchFamily="18" charset="0"/>
              </a:rPr>
              <a:t>Ross, A. O., </a:t>
            </a:r>
            <a:r>
              <a:rPr lang="en-GB" sz="1000" dirty="0" err="1">
                <a:latin typeface="Times New Roman" panose="02020603050405020304" pitchFamily="18" charset="0"/>
                <a:ea typeface="Times New Roman" panose="02020603050405020304" pitchFamily="18" charset="0"/>
              </a:rPr>
              <a:t>Lacey</a:t>
            </a:r>
            <a:r>
              <a:rPr lang="en-GB" sz="1000" dirty="0">
                <a:latin typeface="Times New Roman" panose="02020603050405020304" pitchFamily="18" charset="0"/>
                <a:ea typeface="Times New Roman" panose="02020603050405020304" pitchFamily="18" charset="0"/>
              </a:rPr>
              <a:t>, H. M., &amp; Parton, D. A. (1965). The development of a </a:t>
            </a:r>
            <a:r>
              <a:rPr lang="en-GB" sz="1000" dirty="0" err="1">
                <a:latin typeface="Times New Roman" panose="02020603050405020304" pitchFamily="18" charset="0"/>
                <a:ea typeface="Times New Roman" panose="02020603050405020304" pitchFamily="18" charset="0"/>
              </a:rPr>
              <a:t>behavior</a:t>
            </a:r>
            <a:r>
              <a:rPr lang="en-GB" sz="1000" dirty="0">
                <a:latin typeface="Times New Roman" panose="02020603050405020304" pitchFamily="18" charset="0"/>
                <a:ea typeface="Times New Roman" panose="02020603050405020304" pitchFamily="18" charset="0"/>
              </a:rPr>
              <a:t> checklist for boys. </a:t>
            </a:r>
            <a:r>
              <a:rPr lang="en-GB" sz="1000" i="1" dirty="0">
                <a:latin typeface="Times New Roman" panose="02020603050405020304" pitchFamily="18" charset="0"/>
                <a:ea typeface="Times New Roman" panose="02020603050405020304" pitchFamily="18" charset="0"/>
              </a:rPr>
              <a:t>Child Development</a:t>
            </a:r>
            <a:r>
              <a:rPr lang="en-GB" sz="1000" dirty="0">
                <a:latin typeface="Times New Roman" panose="02020603050405020304" pitchFamily="18" charset="0"/>
                <a:ea typeface="Times New Roman" panose="02020603050405020304" pitchFamily="18" charset="0"/>
              </a:rPr>
              <a:t>, 1013-1027.</a:t>
            </a:r>
          </a:p>
          <a:p>
            <a:pPr marL="180340" indent="-180340">
              <a:lnSpc>
                <a:spcPct val="200000"/>
              </a:lnSpc>
              <a:spcAft>
                <a:spcPts val="0"/>
              </a:spcAft>
            </a:pPr>
            <a:r>
              <a:rPr lang="en-GB" sz="1000" dirty="0">
                <a:latin typeface="Times New Roman" panose="02020603050405020304" pitchFamily="18" charset="0"/>
                <a:ea typeface="Times New Roman" panose="02020603050405020304" pitchFamily="18" charset="0"/>
              </a:rPr>
              <a:t>Rowe, D. C. (1994). </a:t>
            </a:r>
            <a:r>
              <a:rPr lang="en-GB" sz="1000" i="1" dirty="0">
                <a:latin typeface="Times New Roman" panose="02020603050405020304" pitchFamily="18" charset="0"/>
                <a:ea typeface="Times New Roman" panose="02020603050405020304" pitchFamily="18" charset="0"/>
              </a:rPr>
              <a:t>The limits of family influence: Genes, experience, and </a:t>
            </a:r>
            <a:r>
              <a:rPr lang="en-GB" sz="1000" i="1" dirty="0" err="1">
                <a:latin typeface="Times New Roman" panose="02020603050405020304" pitchFamily="18" charset="0"/>
                <a:ea typeface="Times New Roman" panose="02020603050405020304" pitchFamily="18" charset="0"/>
              </a:rPr>
              <a:t>behavior</a:t>
            </a:r>
            <a:r>
              <a:rPr lang="en-GB" sz="1000" dirty="0">
                <a:latin typeface="Times New Roman" panose="02020603050405020304" pitchFamily="18" charset="0"/>
                <a:ea typeface="Times New Roman" panose="02020603050405020304" pitchFamily="18" charset="0"/>
              </a:rPr>
              <a:t>. Guilford Press.</a:t>
            </a:r>
          </a:p>
          <a:p>
            <a:pPr marL="180340" indent="-180340">
              <a:lnSpc>
                <a:spcPct val="200000"/>
              </a:lnSpc>
              <a:spcAft>
                <a:spcPts val="0"/>
              </a:spcAft>
            </a:pPr>
            <a:r>
              <a:rPr lang="en-GB" sz="1000" dirty="0">
                <a:latin typeface="Times New Roman" panose="02020603050405020304" pitchFamily="18" charset="0"/>
                <a:ea typeface="Times New Roman" panose="02020603050405020304" pitchFamily="18" charset="0"/>
              </a:rPr>
              <a:t>Royal College of Psychiatrists. (2017). </a:t>
            </a:r>
            <a:r>
              <a:rPr lang="en-GB" sz="1000" i="1" dirty="0">
                <a:latin typeface="Times New Roman" panose="02020603050405020304" pitchFamily="18" charset="0"/>
                <a:ea typeface="Times New Roman" panose="02020603050405020304" pitchFamily="18" charset="0"/>
              </a:rPr>
              <a:t>Behavioural problems and conduct disorder: information for parents, carers and anyone who works with young people. </a:t>
            </a:r>
            <a:r>
              <a:rPr lang="en-GB" sz="1000" dirty="0">
                <a:latin typeface="Times New Roman" panose="02020603050405020304" pitchFamily="18" charset="0"/>
                <a:ea typeface="Times New Roman" panose="02020603050405020304" pitchFamily="18" charset="0"/>
              </a:rPr>
              <a:t>Retrieved at: </a:t>
            </a:r>
            <a:r>
              <a:rPr lang="en-GB" sz="1000" u="sng" dirty="0">
                <a:solidFill>
                  <a:srgbClr val="0563C1"/>
                </a:solidFill>
                <a:latin typeface="Times New Roman" panose="02020603050405020304" pitchFamily="18" charset="0"/>
                <a:ea typeface="Times New Roman" panose="02020603050405020304" pitchFamily="18" charset="0"/>
                <a:hlinkClick r:id="rId2"/>
              </a:rPr>
              <a:t>http://www.rcpsych.ac.uk/healthadvice/parentsandyoungpeople/parentscarers/behaviouralproblems.aspx</a:t>
            </a:r>
            <a:r>
              <a:rPr lang="en-GB" sz="1000" dirty="0">
                <a:latin typeface="Times New Roman" panose="02020603050405020304" pitchFamily="18" charset="0"/>
                <a:ea typeface="Times New Roman" panose="02020603050405020304" pitchFamily="18" charset="0"/>
              </a:rPr>
              <a:t>.</a:t>
            </a:r>
          </a:p>
          <a:p>
            <a:pPr marL="180340" indent="-180340">
              <a:lnSpc>
                <a:spcPct val="200000"/>
              </a:lnSpc>
              <a:spcAft>
                <a:spcPts val="0"/>
              </a:spcAft>
            </a:pPr>
            <a:r>
              <a:rPr lang="en-GB" sz="1000" dirty="0" err="1">
                <a:latin typeface="Times New Roman" panose="02020603050405020304" pitchFamily="18" charset="0"/>
                <a:ea typeface="Times New Roman" panose="02020603050405020304" pitchFamily="18" charset="0"/>
              </a:rPr>
              <a:t>Saavalainen</a:t>
            </a:r>
            <a:r>
              <a:rPr lang="en-GB" sz="1000" dirty="0">
                <a:latin typeface="Times New Roman" panose="02020603050405020304" pitchFamily="18" charset="0"/>
                <a:ea typeface="Times New Roman" panose="02020603050405020304" pitchFamily="18" charset="0"/>
              </a:rPr>
              <a:t>, P. M., </a:t>
            </a:r>
            <a:r>
              <a:rPr lang="en-GB" sz="1000" dirty="0" err="1">
                <a:latin typeface="Times New Roman" panose="02020603050405020304" pitchFamily="18" charset="0"/>
                <a:ea typeface="Times New Roman" panose="02020603050405020304" pitchFamily="18" charset="0"/>
              </a:rPr>
              <a:t>Luoma</a:t>
            </a:r>
            <a:r>
              <a:rPr lang="en-GB" sz="1000" dirty="0">
                <a:latin typeface="Times New Roman" panose="02020603050405020304" pitchFamily="18" charset="0"/>
                <a:ea typeface="Times New Roman" panose="02020603050405020304" pitchFamily="18" charset="0"/>
              </a:rPr>
              <a:t>, L., </a:t>
            </a:r>
            <a:r>
              <a:rPr lang="en-GB" sz="1000" dirty="0" err="1">
                <a:latin typeface="Times New Roman" panose="02020603050405020304" pitchFamily="18" charset="0"/>
                <a:ea typeface="Times New Roman" panose="02020603050405020304" pitchFamily="18" charset="0"/>
              </a:rPr>
              <a:t>Laukkanen</a:t>
            </a:r>
            <a:r>
              <a:rPr lang="en-GB" sz="1000" dirty="0">
                <a:latin typeface="Times New Roman" panose="02020603050405020304" pitchFamily="18" charset="0"/>
                <a:ea typeface="Times New Roman" panose="02020603050405020304" pitchFamily="18" charset="0"/>
              </a:rPr>
              <a:t>, E., Bowler, D. M., </a:t>
            </a:r>
            <a:r>
              <a:rPr lang="en-GB" sz="1000" dirty="0" err="1">
                <a:latin typeface="Times New Roman" panose="02020603050405020304" pitchFamily="18" charset="0"/>
                <a:ea typeface="Times New Roman" panose="02020603050405020304" pitchFamily="18" charset="0"/>
              </a:rPr>
              <a:t>Määttä</a:t>
            </a:r>
            <a:r>
              <a:rPr lang="en-GB" sz="1000" dirty="0">
                <a:latin typeface="Times New Roman" panose="02020603050405020304" pitchFamily="18" charset="0"/>
                <a:ea typeface="Times New Roman" panose="02020603050405020304" pitchFamily="18" charset="0"/>
              </a:rPr>
              <a:t>, S., </a:t>
            </a:r>
            <a:r>
              <a:rPr lang="en-GB" sz="1000" dirty="0" err="1">
                <a:latin typeface="Times New Roman" panose="02020603050405020304" pitchFamily="18" charset="0"/>
                <a:ea typeface="Times New Roman" panose="02020603050405020304" pitchFamily="18" charset="0"/>
              </a:rPr>
              <a:t>Kiviniemi</a:t>
            </a:r>
            <a:r>
              <a:rPr lang="en-GB" sz="1000" dirty="0">
                <a:latin typeface="Times New Roman" panose="02020603050405020304" pitchFamily="18" charset="0"/>
                <a:ea typeface="Times New Roman" panose="02020603050405020304" pitchFamily="18" charset="0"/>
              </a:rPr>
              <a:t>, V., &amp; </a:t>
            </a:r>
            <a:r>
              <a:rPr lang="en-GB" sz="1000" dirty="0" err="1">
                <a:latin typeface="Times New Roman" panose="02020603050405020304" pitchFamily="18" charset="0"/>
                <a:ea typeface="Times New Roman" panose="02020603050405020304" pitchFamily="18" charset="0"/>
              </a:rPr>
              <a:t>Herrgård</a:t>
            </a:r>
            <a:r>
              <a:rPr lang="en-GB" sz="1000" dirty="0">
                <a:latin typeface="Times New Roman" panose="02020603050405020304" pitchFamily="18" charset="0"/>
                <a:ea typeface="Times New Roman" panose="02020603050405020304" pitchFamily="18" charset="0"/>
              </a:rPr>
              <a:t>, E. (2008). School performance of adolescents born preterm: neuropsychological and background correlates. </a:t>
            </a:r>
            <a:r>
              <a:rPr lang="en-GB" sz="1000" i="1" dirty="0">
                <a:latin typeface="Times New Roman" panose="02020603050405020304" pitchFamily="18" charset="0"/>
                <a:ea typeface="Times New Roman" panose="02020603050405020304" pitchFamily="18" charset="0"/>
              </a:rPr>
              <a:t>European Journal of Paediatric Neurology</a:t>
            </a:r>
            <a:r>
              <a:rPr lang="en-GB" sz="1000" dirty="0">
                <a:latin typeface="Times New Roman" panose="02020603050405020304" pitchFamily="18" charset="0"/>
                <a:ea typeface="Times New Roman" panose="02020603050405020304" pitchFamily="18" charset="0"/>
              </a:rPr>
              <a:t>, </a:t>
            </a:r>
            <a:r>
              <a:rPr lang="en-GB" sz="1000" i="1" dirty="0">
                <a:latin typeface="Times New Roman" panose="02020603050405020304" pitchFamily="18" charset="0"/>
                <a:ea typeface="Times New Roman" panose="02020603050405020304" pitchFamily="18" charset="0"/>
              </a:rPr>
              <a:t>12</a:t>
            </a:r>
            <a:r>
              <a:rPr lang="en-GB" sz="1000" dirty="0">
                <a:latin typeface="Times New Roman" panose="02020603050405020304" pitchFamily="18" charset="0"/>
                <a:ea typeface="Times New Roman" panose="02020603050405020304" pitchFamily="18" charset="0"/>
              </a:rPr>
              <a:t>(3), 246-252.</a:t>
            </a:r>
          </a:p>
          <a:p>
            <a:pPr marL="180340" indent="-180340">
              <a:lnSpc>
                <a:spcPct val="200000"/>
              </a:lnSpc>
              <a:spcAft>
                <a:spcPts val="0"/>
              </a:spcAft>
            </a:pPr>
            <a:r>
              <a:rPr lang="en-GB" sz="1000" dirty="0">
                <a:latin typeface="Times New Roman" panose="02020603050405020304" pitchFamily="18" charset="0"/>
                <a:ea typeface="Times New Roman" panose="02020603050405020304" pitchFamily="18" charset="0"/>
              </a:rPr>
              <a:t>Salt, A., &amp; </a:t>
            </a:r>
            <a:r>
              <a:rPr lang="en-GB" sz="1000" dirty="0" err="1">
                <a:latin typeface="Times New Roman" panose="02020603050405020304" pitchFamily="18" charset="0"/>
                <a:ea typeface="Times New Roman" panose="02020603050405020304" pitchFamily="18" charset="0"/>
              </a:rPr>
              <a:t>Redshaw</a:t>
            </a:r>
            <a:r>
              <a:rPr lang="en-GB" sz="1000" dirty="0">
                <a:latin typeface="Times New Roman" panose="02020603050405020304" pitchFamily="18" charset="0"/>
                <a:ea typeface="Times New Roman" panose="02020603050405020304" pitchFamily="18" charset="0"/>
              </a:rPr>
              <a:t>, M. (2006). Neurodevelopmental follow-up after PB: follow up after two years. </a:t>
            </a:r>
            <a:r>
              <a:rPr lang="en-GB" sz="1000" i="1" dirty="0">
                <a:latin typeface="Times New Roman" panose="02020603050405020304" pitchFamily="18" charset="0"/>
                <a:ea typeface="Times New Roman" panose="02020603050405020304" pitchFamily="18" charset="0"/>
              </a:rPr>
              <a:t>Early human development</a:t>
            </a:r>
            <a:r>
              <a:rPr lang="en-GB" sz="1000" dirty="0">
                <a:latin typeface="Times New Roman" panose="02020603050405020304" pitchFamily="18" charset="0"/>
                <a:ea typeface="Times New Roman" panose="02020603050405020304" pitchFamily="18" charset="0"/>
              </a:rPr>
              <a:t>, </a:t>
            </a:r>
            <a:r>
              <a:rPr lang="en-GB" sz="1000" i="1" dirty="0">
                <a:latin typeface="Times New Roman" panose="02020603050405020304" pitchFamily="18" charset="0"/>
                <a:ea typeface="Times New Roman" panose="02020603050405020304" pitchFamily="18" charset="0"/>
              </a:rPr>
              <a:t>82</a:t>
            </a:r>
            <a:r>
              <a:rPr lang="en-GB" sz="1000" dirty="0">
                <a:latin typeface="Times New Roman" panose="02020603050405020304" pitchFamily="18" charset="0"/>
                <a:ea typeface="Times New Roman" panose="02020603050405020304" pitchFamily="18" charset="0"/>
              </a:rPr>
              <a:t>(3), 185-197.</a:t>
            </a:r>
          </a:p>
          <a:p>
            <a:pPr marL="180340" indent="-180340">
              <a:lnSpc>
                <a:spcPct val="200000"/>
              </a:lnSpc>
              <a:spcAft>
                <a:spcPts val="0"/>
              </a:spcAft>
            </a:pPr>
            <a:r>
              <a:rPr lang="en-GB" sz="1000" dirty="0">
                <a:latin typeface="Times New Roman" panose="02020603050405020304" pitchFamily="18" charset="0"/>
                <a:ea typeface="Times New Roman" panose="02020603050405020304" pitchFamily="18" charset="0"/>
              </a:rPr>
              <a:t>Samara, M., Marlow, N., &amp; Wolke, D. (2008). Pervasive </a:t>
            </a:r>
            <a:r>
              <a:rPr lang="en-GB" sz="1000" dirty="0" err="1">
                <a:latin typeface="Times New Roman" panose="02020603050405020304" pitchFamily="18" charset="0"/>
                <a:ea typeface="Times New Roman" panose="02020603050405020304" pitchFamily="18" charset="0"/>
              </a:rPr>
              <a:t>behavior</a:t>
            </a:r>
            <a:r>
              <a:rPr lang="en-GB" sz="1000" dirty="0">
                <a:latin typeface="Times New Roman" panose="02020603050405020304" pitchFamily="18" charset="0"/>
                <a:ea typeface="Times New Roman" panose="02020603050405020304" pitchFamily="18" charset="0"/>
              </a:rPr>
              <a:t> problems at 6 years of age in a total-population sample of children born at≤ 25 weeks of gestation. </a:t>
            </a:r>
            <a:r>
              <a:rPr lang="en-GB" sz="1000" i="1" dirty="0" err="1">
                <a:latin typeface="Times New Roman" panose="02020603050405020304" pitchFamily="18" charset="0"/>
                <a:ea typeface="Times New Roman" panose="02020603050405020304" pitchFamily="18" charset="0"/>
              </a:rPr>
              <a:t>Pediatrics</a:t>
            </a:r>
            <a:r>
              <a:rPr lang="en-GB" sz="1000" i="1" dirty="0">
                <a:latin typeface="Times New Roman" panose="02020603050405020304" pitchFamily="18" charset="0"/>
                <a:ea typeface="Times New Roman" panose="02020603050405020304" pitchFamily="18" charset="0"/>
              </a:rPr>
              <a:t>,</a:t>
            </a:r>
            <a:r>
              <a:rPr lang="en-GB" sz="1000" dirty="0">
                <a:latin typeface="Times New Roman" panose="02020603050405020304" pitchFamily="18" charset="0"/>
                <a:ea typeface="Times New Roman" panose="02020603050405020304" pitchFamily="18" charset="0"/>
              </a:rPr>
              <a:t> 122(3), 562-573.</a:t>
            </a:r>
          </a:p>
          <a:p>
            <a:pPr marL="180340" indent="-180340">
              <a:lnSpc>
                <a:spcPct val="200000"/>
              </a:lnSpc>
              <a:spcAft>
                <a:spcPts val="0"/>
              </a:spcAft>
            </a:pPr>
            <a:r>
              <a:rPr lang="en-GB" sz="1000" dirty="0">
                <a:latin typeface="Times New Roman" panose="02020603050405020304" pitchFamily="18" charset="0"/>
                <a:ea typeface="Times New Roman" panose="02020603050405020304" pitchFamily="18" charset="0"/>
              </a:rPr>
              <a:t>Sanders, M. R. (1999). Triple P-Positive Parenting Program: Towards an empirically validated multilevel parenting and family support strategy for the prevention of </a:t>
            </a:r>
            <a:r>
              <a:rPr lang="en-GB" sz="1000" dirty="0" err="1">
                <a:latin typeface="Times New Roman" panose="02020603050405020304" pitchFamily="18" charset="0"/>
                <a:ea typeface="Times New Roman" panose="02020603050405020304" pitchFamily="18" charset="0"/>
              </a:rPr>
              <a:t>behavior</a:t>
            </a:r>
            <a:r>
              <a:rPr lang="en-GB" sz="1000" dirty="0">
                <a:latin typeface="Times New Roman" panose="02020603050405020304" pitchFamily="18" charset="0"/>
                <a:ea typeface="Times New Roman" panose="02020603050405020304" pitchFamily="18" charset="0"/>
              </a:rPr>
              <a:t> and emotional problems in children. </a:t>
            </a:r>
            <a:r>
              <a:rPr lang="en-GB" sz="1000" i="1" dirty="0">
                <a:latin typeface="Times New Roman" panose="02020603050405020304" pitchFamily="18" charset="0"/>
                <a:ea typeface="Times New Roman" panose="02020603050405020304" pitchFamily="18" charset="0"/>
              </a:rPr>
              <a:t>Clinical child and family psychology review</a:t>
            </a:r>
            <a:r>
              <a:rPr lang="en-GB" sz="1000" dirty="0">
                <a:latin typeface="Times New Roman" panose="02020603050405020304" pitchFamily="18" charset="0"/>
                <a:ea typeface="Times New Roman" panose="02020603050405020304" pitchFamily="18" charset="0"/>
              </a:rPr>
              <a:t>, </a:t>
            </a:r>
            <a:r>
              <a:rPr lang="en-GB" sz="1000" i="1" dirty="0">
                <a:latin typeface="Times New Roman" panose="02020603050405020304" pitchFamily="18" charset="0"/>
                <a:ea typeface="Times New Roman" panose="02020603050405020304" pitchFamily="18" charset="0"/>
              </a:rPr>
              <a:t>2</a:t>
            </a:r>
            <a:r>
              <a:rPr lang="en-GB" sz="1000" dirty="0">
                <a:latin typeface="Times New Roman" panose="02020603050405020304" pitchFamily="18" charset="0"/>
                <a:ea typeface="Times New Roman" panose="02020603050405020304" pitchFamily="18" charset="0"/>
              </a:rPr>
              <a:t>(2), 71-90.</a:t>
            </a:r>
          </a:p>
          <a:p>
            <a:pPr marL="180340" indent="-180340">
              <a:lnSpc>
                <a:spcPct val="200000"/>
              </a:lnSpc>
              <a:spcAft>
                <a:spcPts val="0"/>
              </a:spcAft>
            </a:pPr>
            <a:r>
              <a:rPr lang="en-GB" sz="1000" dirty="0">
                <a:latin typeface="Times New Roman" panose="02020603050405020304" pitchFamily="18" charset="0"/>
                <a:ea typeface="Times New Roman" panose="02020603050405020304" pitchFamily="18" charset="0"/>
              </a:rPr>
              <a:t>Santos, J. R. A. (1999). Cronbach’s alpha: A tool for assessing the reliability of scales. </a:t>
            </a:r>
            <a:r>
              <a:rPr lang="en-GB" sz="1000" i="1" dirty="0">
                <a:latin typeface="Times New Roman" panose="02020603050405020304" pitchFamily="18" charset="0"/>
                <a:ea typeface="Times New Roman" panose="02020603050405020304" pitchFamily="18" charset="0"/>
              </a:rPr>
              <a:t>Journal of extension</a:t>
            </a:r>
            <a:r>
              <a:rPr lang="en-GB" sz="1000" dirty="0">
                <a:latin typeface="Times New Roman" panose="02020603050405020304" pitchFamily="18" charset="0"/>
                <a:ea typeface="Times New Roman" panose="02020603050405020304" pitchFamily="18" charset="0"/>
              </a:rPr>
              <a:t>, </a:t>
            </a:r>
            <a:r>
              <a:rPr lang="en-GB" sz="1000" i="1" dirty="0">
                <a:latin typeface="Times New Roman" panose="02020603050405020304" pitchFamily="18" charset="0"/>
                <a:ea typeface="Times New Roman" panose="02020603050405020304" pitchFamily="18" charset="0"/>
              </a:rPr>
              <a:t>37</a:t>
            </a:r>
            <a:r>
              <a:rPr lang="en-GB" sz="1000" dirty="0">
                <a:latin typeface="Times New Roman" panose="02020603050405020304" pitchFamily="18" charset="0"/>
                <a:ea typeface="Times New Roman" panose="02020603050405020304" pitchFamily="18" charset="0"/>
              </a:rPr>
              <a:t>(2), 1-5.</a:t>
            </a:r>
          </a:p>
          <a:p>
            <a:pPr marL="180340" indent="-180340">
              <a:lnSpc>
                <a:spcPct val="200000"/>
              </a:lnSpc>
              <a:spcAft>
                <a:spcPts val="0"/>
              </a:spcAft>
            </a:pPr>
            <a:r>
              <a:rPr lang="en-GB" sz="1000" dirty="0" err="1">
                <a:latin typeface="Times New Roman" panose="02020603050405020304" pitchFamily="18" charset="0"/>
                <a:ea typeface="Times New Roman" panose="02020603050405020304" pitchFamily="18" charset="0"/>
              </a:rPr>
              <a:t>Scahill</a:t>
            </a:r>
            <a:r>
              <a:rPr lang="en-GB" sz="1000" dirty="0">
                <a:latin typeface="Times New Roman" panose="02020603050405020304" pitchFamily="18" charset="0"/>
                <a:ea typeface="Times New Roman" panose="02020603050405020304" pitchFamily="18" charset="0"/>
              </a:rPr>
              <a:t>, L., &amp; Schwab-Stone, M. (2000). Epidemiology of ADHD in school-age children. </a:t>
            </a:r>
            <a:r>
              <a:rPr lang="en-GB" sz="1000" i="1" dirty="0">
                <a:latin typeface="Times New Roman" panose="02020603050405020304" pitchFamily="18" charset="0"/>
                <a:ea typeface="Times New Roman" panose="02020603050405020304" pitchFamily="18" charset="0"/>
              </a:rPr>
              <a:t>Child and adolescent psychiatric clinics of North America</a:t>
            </a:r>
            <a:r>
              <a:rPr lang="en-GB" sz="1000" dirty="0">
                <a:latin typeface="Times New Roman" panose="02020603050405020304" pitchFamily="18" charset="0"/>
                <a:ea typeface="Times New Roman" panose="02020603050405020304" pitchFamily="18" charset="0"/>
              </a:rPr>
              <a:t>.</a:t>
            </a:r>
          </a:p>
          <a:p>
            <a:pPr marL="180340" indent="-180340">
              <a:lnSpc>
                <a:spcPct val="200000"/>
              </a:lnSpc>
              <a:spcAft>
                <a:spcPts val="0"/>
              </a:spcAft>
            </a:pPr>
            <a:r>
              <a:rPr lang="en-GB" sz="1000" dirty="0">
                <a:latin typeface="Times New Roman" panose="02020603050405020304" pitchFamily="18" charset="0"/>
                <a:ea typeface="Times New Roman" panose="02020603050405020304" pitchFamily="18" charset="0"/>
              </a:rPr>
              <a:t>Schneider, W., Wolke, D., </a:t>
            </a:r>
            <a:r>
              <a:rPr lang="en-GB" sz="1000" dirty="0" err="1">
                <a:latin typeface="Times New Roman" panose="02020603050405020304" pitchFamily="18" charset="0"/>
                <a:ea typeface="Times New Roman" panose="02020603050405020304" pitchFamily="18" charset="0"/>
              </a:rPr>
              <a:t>Schlagmüller</a:t>
            </a:r>
            <a:r>
              <a:rPr lang="en-GB" sz="1000" dirty="0">
                <a:latin typeface="Times New Roman" panose="02020603050405020304" pitchFamily="18" charset="0"/>
                <a:ea typeface="Times New Roman" panose="02020603050405020304" pitchFamily="18" charset="0"/>
              </a:rPr>
              <a:t>, M., &amp; Meyer, R. (2004). </a:t>
            </a:r>
            <a:r>
              <a:rPr lang="en-GB" sz="1000" dirty="0" err="1">
                <a:latin typeface="Times New Roman" panose="02020603050405020304" pitchFamily="18" charset="0"/>
                <a:ea typeface="Times New Roman" panose="02020603050405020304" pitchFamily="18" charset="0"/>
              </a:rPr>
              <a:t>Pathsways</a:t>
            </a:r>
            <a:r>
              <a:rPr lang="en-GB" sz="1000" dirty="0">
                <a:latin typeface="Times New Roman" panose="02020603050405020304" pitchFamily="18" charset="0"/>
                <a:ea typeface="Times New Roman" panose="02020603050405020304" pitchFamily="18" charset="0"/>
              </a:rPr>
              <a:t> to school achievement in very preterm and full term children. </a:t>
            </a:r>
            <a:r>
              <a:rPr lang="en-GB" sz="1000" i="1" dirty="0">
                <a:latin typeface="Times New Roman" panose="02020603050405020304" pitchFamily="18" charset="0"/>
                <a:ea typeface="Times New Roman" panose="02020603050405020304" pitchFamily="18" charset="0"/>
              </a:rPr>
              <a:t>European Journal of Psychology of Education</a:t>
            </a:r>
            <a:r>
              <a:rPr lang="en-GB" sz="1000" dirty="0">
                <a:latin typeface="Times New Roman" panose="02020603050405020304" pitchFamily="18" charset="0"/>
                <a:ea typeface="Times New Roman" panose="02020603050405020304" pitchFamily="18" charset="0"/>
              </a:rPr>
              <a:t>, </a:t>
            </a:r>
            <a:r>
              <a:rPr lang="en-GB" sz="1000" i="1" dirty="0">
                <a:latin typeface="Times New Roman" panose="02020603050405020304" pitchFamily="18" charset="0"/>
                <a:ea typeface="Times New Roman" panose="02020603050405020304" pitchFamily="18" charset="0"/>
              </a:rPr>
              <a:t>19</a:t>
            </a:r>
            <a:r>
              <a:rPr lang="en-GB" sz="1000" dirty="0">
                <a:latin typeface="Times New Roman" panose="02020603050405020304" pitchFamily="18" charset="0"/>
                <a:ea typeface="Times New Roman" panose="02020603050405020304" pitchFamily="18" charset="0"/>
              </a:rPr>
              <a:t>(4), 385-406.</a:t>
            </a:r>
            <a:endParaRPr lang="en-GB" sz="10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79559019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8189" y="-80813"/>
            <a:ext cx="12192000" cy="6555641"/>
          </a:xfrm>
          <a:prstGeom prst="rect">
            <a:avLst/>
          </a:prstGeom>
        </p:spPr>
        <p:txBody>
          <a:bodyPr wrap="square">
            <a:spAutoFit/>
          </a:bodyPr>
          <a:lstStyle/>
          <a:p>
            <a:pPr marL="180340" indent="-180340">
              <a:lnSpc>
                <a:spcPct val="200000"/>
              </a:lnSpc>
              <a:spcAft>
                <a:spcPts val="0"/>
              </a:spcAft>
            </a:pPr>
            <a:r>
              <a:rPr lang="en-GB" sz="1000" dirty="0">
                <a:latin typeface="Times New Roman" panose="02020603050405020304" pitchFamily="18" charset="0"/>
                <a:ea typeface="Times New Roman" panose="02020603050405020304" pitchFamily="18" charset="0"/>
              </a:rPr>
              <a:t>Shaw, D. S., Bell, R. Q., &amp; </a:t>
            </a:r>
            <a:r>
              <a:rPr lang="en-GB" sz="1000" dirty="0" err="1">
                <a:latin typeface="Times New Roman" panose="02020603050405020304" pitchFamily="18" charset="0"/>
                <a:ea typeface="Times New Roman" panose="02020603050405020304" pitchFamily="18" charset="0"/>
              </a:rPr>
              <a:t>Gilliom</a:t>
            </a:r>
            <a:r>
              <a:rPr lang="en-GB" sz="1000" dirty="0">
                <a:latin typeface="Times New Roman" panose="02020603050405020304" pitchFamily="18" charset="0"/>
                <a:ea typeface="Times New Roman" panose="02020603050405020304" pitchFamily="18" charset="0"/>
              </a:rPr>
              <a:t>, M. (2000). A truly early starter model of antisocial </a:t>
            </a:r>
            <a:r>
              <a:rPr lang="en-GB" sz="1000" dirty="0" err="1">
                <a:latin typeface="Times New Roman" panose="02020603050405020304" pitchFamily="18" charset="0"/>
                <a:ea typeface="Times New Roman" panose="02020603050405020304" pitchFamily="18" charset="0"/>
              </a:rPr>
              <a:t>behavior</a:t>
            </a:r>
            <a:r>
              <a:rPr lang="en-GB" sz="1000" dirty="0">
                <a:latin typeface="Times New Roman" panose="02020603050405020304" pitchFamily="18" charset="0"/>
                <a:ea typeface="Times New Roman" panose="02020603050405020304" pitchFamily="18" charset="0"/>
              </a:rPr>
              <a:t> revisited. </a:t>
            </a:r>
            <a:r>
              <a:rPr lang="en-GB" sz="1000" i="1" dirty="0">
                <a:latin typeface="Times New Roman" panose="02020603050405020304" pitchFamily="18" charset="0"/>
                <a:ea typeface="Times New Roman" panose="02020603050405020304" pitchFamily="18" charset="0"/>
              </a:rPr>
              <a:t>Clinical child and family psychology review</a:t>
            </a:r>
            <a:r>
              <a:rPr lang="en-GB" sz="1000" dirty="0">
                <a:latin typeface="Times New Roman" panose="02020603050405020304" pitchFamily="18" charset="0"/>
                <a:ea typeface="Times New Roman" panose="02020603050405020304" pitchFamily="18" charset="0"/>
              </a:rPr>
              <a:t>, </a:t>
            </a:r>
            <a:r>
              <a:rPr lang="en-GB" sz="1000" i="1" dirty="0">
                <a:latin typeface="Times New Roman" panose="02020603050405020304" pitchFamily="18" charset="0"/>
                <a:ea typeface="Times New Roman" panose="02020603050405020304" pitchFamily="18" charset="0"/>
              </a:rPr>
              <a:t>3</a:t>
            </a:r>
            <a:r>
              <a:rPr lang="en-GB" sz="1000" dirty="0">
                <a:latin typeface="Times New Roman" panose="02020603050405020304" pitchFamily="18" charset="0"/>
                <a:ea typeface="Times New Roman" panose="02020603050405020304" pitchFamily="18" charset="0"/>
              </a:rPr>
              <a:t>(3), 155-172.</a:t>
            </a:r>
          </a:p>
          <a:p>
            <a:pPr marL="180340" indent="-180340">
              <a:lnSpc>
                <a:spcPct val="200000"/>
              </a:lnSpc>
              <a:spcAft>
                <a:spcPts val="0"/>
              </a:spcAft>
            </a:pPr>
            <a:r>
              <a:rPr lang="en-GB" sz="1000" dirty="0">
                <a:latin typeface="Times New Roman" panose="02020603050405020304" pitchFamily="18" charset="0"/>
                <a:ea typeface="Times New Roman" panose="02020603050405020304" pitchFamily="18" charset="0"/>
              </a:rPr>
              <a:t>Slough, N. M., McMahon, R. J., &amp; Conduct Problems Prevention Research Group. (2008). Preventing serious conduct problems in school-age youth: The Fast Track program. </a:t>
            </a:r>
            <a:r>
              <a:rPr lang="en-GB" sz="1000" i="1" dirty="0">
                <a:latin typeface="Times New Roman" panose="02020603050405020304" pitchFamily="18" charset="0"/>
                <a:ea typeface="Times New Roman" panose="02020603050405020304" pitchFamily="18" charset="0"/>
              </a:rPr>
              <a:t>Cognitive and </a:t>
            </a:r>
            <a:r>
              <a:rPr lang="en-GB" sz="1000" i="1" dirty="0" err="1">
                <a:latin typeface="Times New Roman" panose="02020603050405020304" pitchFamily="18" charset="0"/>
                <a:ea typeface="Times New Roman" panose="02020603050405020304" pitchFamily="18" charset="0"/>
              </a:rPr>
              <a:t>Behavioral</a:t>
            </a:r>
            <a:r>
              <a:rPr lang="en-GB" sz="1000" i="1" dirty="0">
                <a:latin typeface="Times New Roman" panose="02020603050405020304" pitchFamily="18" charset="0"/>
                <a:ea typeface="Times New Roman" panose="02020603050405020304" pitchFamily="18" charset="0"/>
              </a:rPr>
              <a:t> Practice</a:t>
            </a:r>
            <a:r>
              <a:rPr lang="en-GB" sz="1000" dirty="0">
                <a:latin typeface="Times New Roman" panose="02020603050405020304" pitchFamily="18" charset="0"/>
                <a:ea typeface="Times New Roman" panose="02020603050405020304" pitchFamily="18" charset="0"/>
              </a:rPr>
              <a:t>, </a:t>
            </a:r>
            <a:r>
              <a:rPr lang="en-GB" sz="1000" i="1" dirty="0">
                <a:latin typeface="Times New Roman" panose="02020603050405020304" pitchFamily="18" charset="0"/>
                <a:ea typeface="Times New Roman" panose="02020603050405020304" pitchFamily="18" charset="0"/>
              </a:rPr>
              <a:t>15</a:t>
            </a:r>
            <a:r>
              <a:rPr lang="en-GB" sz="1000" dirty="0">
                <a:latin typeface="Times New Roman" panose="02020603050405020304" pitchFamily="18" charset="0"/>
                <a:ea typeface="Times New Roman" panose="02020603050405020304" pitchFamily="18" charset="0"/>
              </a:rPr>
              <a:t>(1), 3-17.</a:t>
            </a:r>
          </a:p>
          <a:p>
            <a:pPr marL="180340" indent="-180340">
              <a:lnSpc>
                <a:spcPct val="200000"/>
              </a:lnSpc>
              <a:spcAft>
                <a:spcPts val="0"/>
              </a:spcAft>
            </a:pPr>
            <a:r>
              <a:rPr lang="en-GB" sz="1000" dirty="0">
                <a:latin typeface="Times New Roman" panose="02020603050405020304" pitchFamily="18" charset="0"/>
                <a:ea typeface="Times New Roman" panose="02020603050405020304" pitchFamily="18" charset="0"/>
              </a:rPr>
              <a:t>Snyder, J., Bank, L., &amp; </a:t>
            </a:r>
            <a:r>
              <a:rPr lang="en-GB" sz="1000" dirty="0" err="1">
                <a:latin typeface="Times New Roman" panose="02020603050405020304" pitchFamily="18" charset="0"/>
                <a:ea typeface="Times New Roman" panose="02020603050405020304" pitchFamily="18" charset="0"/>
              </a:rPr>
              <a:t>Burraston</a:t>
            </a:r>
            <a:r>
              <a:rPr lang="en-GB" sz="1000" dirty="0">
                <a:latin typeface="Times New Roman" panose="02020603050405020304" pitchFamily="18" charset="0"/>
                <a:ea typeface="Times New Roman" panose="02020603050405020304" pitchFamily="18" charset="0"/>
              </a:rPr>
              <a:t>, B. (2005). The consequences of antisocial </a:t>
            </a:r>
            <a:r>
              <a:rPr lang="en-GB" sz="1000" dirty="0" err="1">
                <a:latin typeface="Times New Roman" panose="02020603050405020304" pitchFamily="18" charset="0"/>
                <a:ea typeface="Times New Roman" panose="02020603050405020304" pitchFamily="18" charset="0"/>
              </a:rPr>
              <a:t>behavior</a:t>
            </a:r>
            <a:r>
              <a:rPr lang="en-GB" sz="1000" dirty="0">
                <a:latin typeface="Times New Roman" panose="02020603050405020304" pitchFamily="18" charset="0"/>
                <a:ea typeface="Times New Roman" panose="02020603050405020304" pitchFamily="18" charset="0"/>
              </a:rPr>
              <a:t> in older male siblings for younger brothers and sisters. </a:t>
            </a:r>
            <a:r>
              <a:rPr lang="en-GB" sz="1000" i="1" dirty="0">
                <a:latin typeface="Times New Roman" panose="02020603050405020304" pitchFamily="18" charset="0"/>
                <a:ea typeface="Times New Roman" panose="02020603050405020304" pitchFamily="18" charset="0"/>
              </a:rPr>
              <a:t>Journal of Family Psychology</a:t>
            </a:r>
            <a:r>
              <a:rPr lang="en-GB" sz="1000" dirty="0">
                <a:latin typeface="Times New Roman" panose="02020603050405020304" pitchFamily="18" charset="0"/>
                <a:ea typeface="Times New Roman" panose="02020603050405020304" pitchFamily="18" charset="0"/>
              </a:rPr>
              <a:t>, </a:t>
            </a:r>
            <a:r>
              <a:rPr lang="en-GB" sz="1000" i="1" dirty="0">
                <a:latin typeface="Times New Roman" panose="02020603050405020304" pitchFamily="18" charset="0"/>
                <a:ea typeface="Times New Roman" panose="02020603050405020304" pitchFamily="18" charset="0"/>
              </a:rPr>
              <a:t>19</a:t>
            </a:r>
            <a:r>
              <a:rPr lang="en-GB" sz="1000" dirty="0">
                <a:latin typeface="Times New Roman" panose="02020603050405020304" pitchFamily="18" charset="0"/>
                <a:ea typeface="Times New Roman" panose="02020603050405020304" pitchFamily="18" charset="0"/>
              </a:rPr>
              <a:t>(4), 643.</a:t>
            </a:r>
          </a:p>
          <a:p>
            <a:pPr marL="180340" indent="-180340">
              <a:lnSpc>
                <a:spcPct val="200000"/>
              </a:lnSpc>
              <a:spcAft>
                <a:spcPts val="0"/>
              </a:spcAft>
            </a:pPr>
            <a:r>
              <a:rPr lang="en-GB" sz="1000" dirty="0" err="1">
                <a:latin typeface="Times New Roman" panose="02020603050405020304" pitchFamily="18" charset="0"/>
                <a:ea typeface="Times New Roman" panose="02020603050405020304" pitchFamily="18" charset="0"/>
              </a:rPr>
              <a:t>Taanila</a:t>
            </a:r>
            <a:r>
              <a:rPr lang="en-GB" sz="1000" dirty="0">
                <a:latin typeface="Times New Roman" panose="02020603050405020304" pitchFamily="18" charset="0"/>
                <a:ea typeface="Times New Roman" panose="02020603050405020304" pitchFamily="18" charset="0"/>
              </a:rPr>
              <a:t>, A., </a:t>
            </a:r>
            <a:r>
              <a:rPr lang="en-GB" sz="1000" dirty="0" err="1">
                <a:latin typeface="Times New Roman" panose="02020603050405020304" pitchFamily="18" charset="0"/>
                <a:ea typeface="Times New Roman" panose="02020603050405020304" pitchFamily="18" charset="0"/>
              </a:rPr>
              <a:t>Ebeling</a:t>
            </a:r>
            <a:r>
              <a:rPr lang="en-GB" sz="1000" dirty="0">
                <a:latin typeface="Times New Roman" panose="02020603050405020304" pitchFamily="18" charset="0"/>
                <a:ea typeface="Times New Roman" panose="02020603050405020304" pitchFamily="18" charset="0"/>
              </a:rPr>
              <a:t>, H., </a:t>
            </a:r>
            <a:r>
              <a:rPr lang="en-GB" sz="1000" dirty="0" err="1">
                <a:latin typeface="Times New Roman" panose="02020603050405020304" pitchFamily="18" charset="0"/>
                <a:ea typeface="Times New Roman" panose="02020603050405020304" pitchFamily="18" charset="0"/>
              </a:rPr>
              <a:t>Kotimaa</a:t>
            </a:r>
            <a:r>
              <a:rPr lang="en-GB" sz="1000" dirty="0">
                <a:latin typeface="Times New Roman" panose="02020603050405020304" pitchFamily="18" charset="0"/>
                <a:ea typeface="Times New Roman" panose="02020603050405020304" pitchFamily="18" charset="0"/>
              </a:rPr>
              <a:t>, A., </a:t>
            </a:r>
            <a:r>
              <a:rPr lang="en-GB" sz="1000" dirty="0" err="1">
                <a:latin typeface="Times New Roman" panose="02020603050405020304" pitchFamily="18" charset="0"/>
                <a:ea typeface="Times New Roman" panose="02020603050405020304" pitchFamily="18" charset="0"/>
              </a:rPr>
              <a:t>Moilanen</a:t>
            </a:r>
            <a:r>
              <a:rPr lang="en-GB" sz="1000" dirty="0">
                <a:latin typeface="Times New Roman" panose="02020603050405020304" pitchFamily="18" charset="0"/>
                <a:ea typeface="Times New Roman" panose="02020603050405020304" pitchFamily="18" charset="0"/>
              </a:rPr>
              <a:t>, I., &amp; </a:t>
            </a:r>
            <a:r>
              <a:rPr lang="en-GB" sz="1000" dirty="0" err="1">
                <a:latin typeface="Times New Roman" panose="02020603050405020304" pitchFamily="18" charset="0"/>
                <a:ea typeface="Times New Roman" panose="02020603050405020304" pitchFamily="18" charset="0"/>
              </a:rPr>
              <a:t>Järvelin</a:t>
            </a:r>
            <a:r>
              <a:rPr lang="en-GB" sz="1000" dirty="0">
                <a:latin typeface="Times New Roman" panose="02020603050405020304" pitchFamily="18" charset="0"/>
                <a:ea typeface="Times New Roman" panose="02020603050405020304" pitchFamily="18" charset="0"/>
              </a:rPr>
              <a:t>, M. R. (2004). Is a large family a protective factor against behavioural and emotional problems at the age of 8 years?. </a:t>
            </a:r>
            <a:r>
              <a:rPr lang="en-GB" sz="1000" i="1" dirty="0" err="1">
                <a:latin typeface="Times New Roman" panose="02020603050405020304" pitchFamily="18" charset="0"/>
                <a:ea typeface="Times New Roman" panose="02020603050405020304" pitchFamily="18" charset="0"/>
              </a:rPr>
              <a:t>Acta</a:t>
            </a:r>
            <a:r>
              <a:rPr lang="en-GB" sz="1000" i="1" dirty="0">
                <a:latin typeface="Times New Roman" panose="02020603050405020304" pitchFamily="18" charset="0"/>
                <a:ea typeface="Times New Roman" panose="02020603050405020304" pitchFamily="18" charset="0"/>
              </a:rPr>
              <a:t> </a:t>
            </a:r>
            <a:r>
              <a:rPr lang="en-GB" sz="1000" i="1" dirty="0" err="1">
                <a:latin typeface="Times New Roman" panose="02020603050405020304" pitchFamily="18" charset="0"/>
                <a:ea typeface="Times New Roman" panose="02020603050405020304" pitchFamily="18" charset="0"/>
              </a:rPr>
              <a:t>Paediatrica</a:t>
            </a:r>
            <a:r>
              <a:rPr lang="en-GB" sz="1000" dirty="0">
                <a:latin typeface="Times New Roman" panose="02020603050405020304" pitchFamily="18" charset="0"/>
                <a:ea typeface="Times New Roman" panose="02020603050405020304" pitchFamily="18" charset="0"/>
              </a:rPr>
              <a:t>, </a:t>
            </a:r>
            <a:r>
              <a:rPr lang="en-GB" sz="1000" i="1" dirty="0">
                <a:latin typeface="Times New Roman" panose="02020603050405020304" pitchFamily="18" charset="0"/>
                <a:ea typeface="Times New Roman" panose="02020603050405020304" pitchFamily="18" charset="0"/>
              </a:rPr>
              <a:t>93</a:t>
            </a:r>
            <a:r>
              <a:rPr lang="en-GB" sz="1000" dirty="0">
                <a:latin typeface="Times New Roman" panose="02020603050405020304" pitchFamily="18" charset="0"/>
                <a:ea typeface="Times New Roman" panose="02020603050405020304" pitchFamily="18" charset="0"/>
              </a:rPr>
              <a:t>(4), 508-517.</a:t>
            </a:r>
          </a:p>
          <a:p>
            <a:pPr marL="180340" indent="-180340">
              <a:lnSpc>
                <a:spcPct val="200000"/>
              </a:lnSpc>
              <a:spcAft>
                <a:spcPts val="0"/>
              </a:spcAft>
            </a:pPr>
            <a:r>
              <a:rPr lang="en-GB" sz="1000" dirty="0" err="1">
                <a:latin typeface="Times New Roman" panose="02020603050405020304" pitchFamily="18" charset="0"/>
                <a:ea typeface="Times New Roman" panose="02020603050405020304" pitchFamily="18" charset="0"/>
              </a:rPr>
              <a:t>Trzesniewski</a:t>
            </a:r>
            <a:r>
              <a:rPr lang="en-GB" sz="1000" dirty="0">
                <a:latin typeface="Times New Roman" panose="02020603050405020304" pitchFamily="18" charset="0"/>
                <a:ea typeface="Times New Roman" panose="02020603050405020304" pitchFamily="18" charset="0"/>
              </a:rPr>
              <a:t>, K.H., Moffitt, T.E., </a:t>
            </a:r>
            <a:r>
              <a:rPr lang="en-GB" sz="1000" dirty="0" err="1">
                <a:latin typeface="Times New Roman" panose="02020603050405020304" pitchFamily="18" charset="0"/>
                <a:ea typeface="Times New Roman" panose="02020603050405020304" pitchFamily="18" charset="0"/>
              </a:rPr>
              <a:t>Caspi</a:t>
            </a:r>
            <a:r>
              <a:rPr lang="en-GB" sz="1000" dirty="0">
                <a:latin typeface="Times New Roman" panose="02020603050405020304" pitchFamily="18" charset="0"/>
                <a:ea typeface="Times New Roman" panose="02020603050405020304" pitchFamily="18" charset="0"/>
              </a:rPr>
              <a:t>, A., Taylor, A. &amp; </a:t>
            </a:r>
            <a:r>
              <a:rPr lang="en-GB" sz="1000" dirty="0" err="1">
                <a:latin typeface="Times New Roman" panose="02020603050405020304" pitchFamily="18" charset="0"/>
                <a:ea typeface="Times New Roman" panose="02020603050405020304" pitchFamily="18" charset="0"/>
              </a:rPr>
              <a:t>Maughan</a:t>
            </a:r>
            <a:r>
              <a:rPr lang="en-GB" sz="1000" dirty="0">
                <a:latin typeface="Times New Roman" panose="02020603050405020304" pitchFamily="18" charset="0"/>
                <a:ea typeface="Times New Roman" panose="02020603050405020304" pitchFamily="18" charset="0"/>
              </a:rPr>
              <a:t>, B. (2006). Revisiting the association between reading achievement and antisocial </a:t>
            </a:r>
            <a:r>
              <a:rPr lang="en-GB" sz="1000" dirty="0" err="1">
                <a:latin typeface="Times New Roman" panose="02020603050405020304" pitchFamily="18" charset="0"/>
                <a:ea typeface="Times New Roman" panose="02020603050405020304" pitchFamily="18" charset="0"/>
              </a:rPr>
              <a:t>behavior</a:t>
            </a:r>
            <a:r>
              <a:rPr lang="en-GB" sz="1000" dirty="0">
                <a:latin typeface="Times New Roman" panose="02020603050405020304" pitchFamily="18" charset="0"/>
                <a:ea typeface="Times New Roman" panose="02020603050405020304" pitchFamily="18" charset="0"/>
              </a:rPr>
              <a:t>: New evidence of and environmental explanation from a twin study. </a:t>
            </a:r>
            <a:r>
              <a:rPr lang="en-GB" sz="1000" i="1" dirty="0">
                <a:latin typeface="Times New Roman" panose="02020603050405020304" pitchFamily="18" charset="0"/>
                <a:ea typeface="Times New Roman" panose="02020603050405020304" pitchFamily="18" charset="0"/>
              </a:rPr>
              <a:t>Child Development</a:t>
            </a:r>
            <a:r>
              <a:rPr lang="en-GB" sz="1000" dirty="0">
                <a:latin typeface="Times New Roman" panose="02020603050405020304" pitchFamily="18" charset="0"/>
                <a:ea typeface="Times New Roman" panose="02020603050405020304" pitchFamily="18" charset="0"/>
              </a:rPr>
              <a:t>, 77, 72-88.</a:t>
            </a:r>
          </a:p>
          <a:p>
            <a:pPr marL="180340" indent="-180340">
              <a:lnSpc>
                <a:spcPct val="200000"/>
              </a:lnSpc>
              <a:spcAft>
                <a:spcPts val="0"/>
              </a:spcAft>
            </a:pPr>
            <a:r>
              <a:rPr lang="en-GB" sz="1000" dirty="0">
                <a:latin typeface="Times New Roman" panose="02020603050405020304" pitchFamily="18" charset="0"/>
                <a:ea typeface="Times New Roman" panose="02020603050405020304" pitchFamily="18" charset="0"/>
              </a:rPr>
              <a:t>Tucker, J., &amp; McGuire, W. (2004). ABC of PB: Epidemiology of PB. </a:t>
            </a:r>
            <a:r>
              <a:rPr lang="en-GB" sz="1000" i="1" dirty="0">
                <a:latin typeface="Times New Roman" panose="02020603050405020304" pitchFamily="18" charset="0"/>
                <a:ea typeface="Times New Roman" panose="02020603050405020304" pitchFamily="18" charset="0"/>
              </a:rPr>
              <a:t>BMJ: British Medical Journal</a:t>
            </a:r>
            <a:r>
              <a:rPr lang="en-GB" sz="1000" dirty="0">
                <a:latin typeface="Times New Roman" panose="02020603050405020304" pitchFamily="18" charset="0"/>
                <a:ea typeface="Times New Roman" panose="02020603050405020304" pitchFamily="18" charset="0"/>
              </a:rPr>
              <a:t>, </a:t>
            </a:r>
            <a:r>
              <a:rPr lang="en-GB" sz="1000" i="1" dirty="0">
                <a:latin typeface="Times New Roman" panose="02020603050405020304" pitchFamily="18" charset="0"/>
                <a:ea typeface="Times New Roman" panose="02020603050405020304" pitchFamily="18" charset="0"/>
              </a:rPr>
              <a:t>329</a:t>
            </a:r>
            <a:r>
              <a:rPr lang="en-GB" sz="1000" dirty="0">
                <a:latin typeface="Times New Roman" panose="02020603050405020304" pitchFamily="18" charset="0"/>
                <a:ea typeface="Times New Roman" panose="02020603050405020304" pitchFamily="18" charset="0"/>
              </a:rPr>
              <a:t>(7467), 675.</a:t>
            </a:r>
          </a:p>
          <a:p>
            <a:pPr marL="180340" indent="-180340">
              <a:lnSpc>
                <a:spcPct val="200000"/>
              </a:lnSpc>
              <a:spcAft>
                <a:spcPts val="0"/>
              </a:spcAft>
            </a:pPr>
            <a:r>
              <a:rPr lang="en-GB" sz="1000" dirty="0">
                <a:latin typeface="Times New Roman" panose="02020603050405020304" pitchFamily="18" charset="0"/>
                <a:ea typeface="Times New Roman" panose="02020603050405020304" pitchFamily="18" charset="0"/>
              </a:rPr>
              <a:t>Tuckman, J., &amp; Regan, R. A. (1966). Intactness of the home and behavioural problems in children. </a:t>
            </a:r>
            <a:r>
              <a:rPr lang="en-GB" sz="1000" i="1" dirty="0">
                <a:latin typeface="Times New Roman" panose="02020603050405020304" pitchFamily="18" charset="0"/>
                <a:ea typeface="Times New Roman" panose="02020603050405020304" pitchFamily="18" charset="0"/>
              </a:rPr>
              <a:t>Journal of Child Psychology and Psychiatry</a:t>
            </a:r>
            <a:r>
              <a:rPr lang="en-GB" sz="1000" dirty="0">
                <a:latin typeface="Times New Roman" panose="02020603050405020304" pitchFamily="18" charset="0"/>
                <a:ea typeface="Times New Roman" panose="02020603050405020304" pitchFamily="18" charset="0"/>
              </a:rPr>
              <a:t>, </a:t>
            </a:r>
            <a:r>
              <a:rPr lang="en-GB" sz="1000" i="1" dirty="0">
                <a:latin typeface="Times New Roman" panose="02020603050405020304" pitchFamily="18" charset="0"/>
                <a:ea typeface="Times New Roman" panose="02020603050405020304" pitchFamily="18" charset="0"/>
              </a:rPr>
              <a:t>7</a:t>
            </a:r>
            <a:r>
              <a:rPr lang="en-GB" sz="1000" dirty="0">
                <a:latin typeface="Times New Roman" panose="02020603050405020304" pitchFamily="18" charset="0"/>
                <a:ea typeface="Times New Roman" panose="02020603050405020304" pitchFamily="18" charset="0"/>
              </a:rPr>
              <a:t>(3‐4), 225-233.</a:t>
            </a:r>
          </a:p>
          <a:p>
            <a:pPr marL="180340" indent="-180340">
              <a:lnSpc>
                <a:spcPct val="200000"/>
              </a:lnSpc>
              <a:spcAft>
                <a:spcPts val="0"/>
              </a:spcAft>
            </a:pPr>
            <a:r>
              <a:rPr lang="en-GB" sz="1000" dirty="0">
                <a:latin typeface="Times New Roman" panose="02020603050405020304" pitchFamily="18" charset="0"/>
                <a:ea typeface="Times New Roman" panose="02020603050405020304" pitchFamily="18" charset="0"/>
              </a:rPr>
              <a:t>UWTSD, (2016). </a:t>
            </a:r>
            <a:r>
              <a:rPr lang="en-GB" sz="1000" i="1" dirty="0">
                <a:latin typeface="Times New Roman" panose="02020603050405020304" pitchFamily="18" charset="0"/>
                <a:ea typeface="Times New Roman" panose="02020603050405020304" pitchFamily="18" charset="0"/>
              </a:rPr>
              <a:t>University Regulations Undergraduate Student Guide. </a:t>
            </a:r>
            <a:r>
              <a:rPr lang="en-GB" sz="1000" dirty="0">
                <a:latin typeface="Times New Roman" panose="02020603050405020304" pitchFamily="18" charset="0"/>
                <a:ea typeface="Times New Roman" panose="02020603050405020304" pitchFamily="18" charset="0"/>
              </a:rPr>
              <a:t>Retrieved at: </a:t>
            </a:r>
            <a:r>
              <a:rPr lang="en-GB" sz="1000" u="sng" dirty="0">
                <a:solidFill>
                  <a:srgbClr val="0563C1"/>
                </a:solidFill>
                <a:latin typeface="Times New Roman" panose="02020603050405020304" pitchFamily="18" charset="0"/>
                <a:ea typeface="Times New Roman" panose="02020603050405020304" pitchFamily="18" charset="0"/>
                <a:hlinkClick r:id="rId2"/>
              </a:rPr>
              <a:t>https://uowtsd.sharepoint.com/student-info/Shared%20Documents/Undergraduate%20student%20guide.pdf</a:t>
            </a:r>
            <a:r>
              <a:rPr lang="en-GB" sz="1000" dirty="0">
                <a:latin typeface="Times New Roman" panose="02020603050405020304" pitchFamily="18" charset="0"/>
                <a:ea typeface="Times New Roman" panose="02020603050405020304" pitchFamily="18" charset="0"/>
              </a:rPr>
              <a:t>.</a:t>
            </a:r>
          </a:p>
          <a:p>
            <a:pPr marL="180340" indent="-180340">
              <a:lnSpc>
                <a:spcPct val="200000"/>
              </a:lnSpc>
              <a:spcAft>
                <a:spcPts val="0"/>
              </a:spcAft>
            </a:pPr>
            <a:r>
              <a:rPr lang="en-GB" sz="1000" dirty="0">
                <a:latin typeface="Times New Roman" panose="02020603050405020304" pitchFamily="18" charset="0"/>
                <a:ea typeface="Times New Roman" panose="02020603050405020304" pitchFamily="18" charset="0"/>
              </a:rPr>
              <a:t>Van de </a:t>
            </a:r>
            <a:r>
              <a:rPr lang="en-GB" sz="1000" dirty="0" err="1">
                <a:latin typeface="Times New Roman" panose="02020603050405020304" pitchFamily="18" charset="0"/>
                <a:ea typeface="Times New Roman" panose="02020603050405020304" pitchFamily="18" charset="0"/>
              </a:rPr>
              <a:t>Weijer</a:t>
            </a:r>
            <a:r>
              <a:rPr lang="en-GB" sz="1000" dirty="0">
                <a:latin typeface="Times New Roman" panose="02020603050405020304" pitchFamily="18" charset="0"/>
                <a:ea typeface="Times New Roman" panose="02020603050405020304" pitchFamily="18" charset="0"/>
              </a:rPr>
              <a:t>-Bergsma, E., </a:t>
            </a:r>
            <a:r>
              <a:rPr lang="en-GB" sz="1000" dirty="0" err="1">
                <a:latin typeface="Times New Roman" panose="02020603050405020304" pitchFamily="18" charset="0"/>
                <a:ea typeface="Times New Roman" panose="02020603050405020304" pitchFamily="18" charset="0"/>
              </a:rPr>
              <a:t>Wijnroks</a:t>
            </a:r>
            <a:r>
              <a:rPr lang="en-GB" sz="1000" dirty="0">
                <a:latin typeface="Times New Roman" panose="02020603050405020304" pitchFamily="18" charset="0"/>
                <a:ea typeface="Times New Roman" panose="02020603050405020304" pitchFamily="18" charset="0"/>
              </a:rPr>
              <a:t>, L., &amp; </a:t>
            </a:r>
            <a:r>
              <a:rPr lang="en-GB" sz="1000" dirty="0" err="1">
                <a:latin typeface="Times New Roman" panose="02020603050405020304" pitchFamily="18" charset="0"/>
                <a:ea typeface="Times New Roman" panose="02020603050405020304" pitchFamily="18" charset="0"/>
              </a:rPr>
              <a:t>Jongmans</a:t>
            </a:r>
            <a:r>
              <a:rPr lang="en-GB" sz="1000" dirty="0">
                <a:latin typeface="Times New Roman" panose="02020603050405020304" pitchFamily="18" charset="0"/>
                <a:ea typeface="Times New Roman" panose="02020603050405020304" pitchFamily="18" charset="0"/>
              </a:rPr>
              <a:t>, M. J. (2008). Attention development in infants and preschool children born preterm: a review. </a:t>
            </a:r>
            <a:r>
              <a:rPr lang="en-GB" sz="1000" i="1" dirty="0">
                <a:latin typeface="Times New Roman" panose="02020603050405020304" pitchFamily="18" charset="0"/>
                <a:ea typeface="Times New Roman" panose="02020603050405020304" pitchFamily="18" charset="0"/>
              </a:rPr>
              <a:t>Infant </a:t>
            </a:r>
            <a:r>
              <a:rPr lang="en-GB" sz="1000" i="1" dirty="0" err="1">
                <a:latin typeface="Times New Roman" panose="02020603050405020304" pitchFamily="18" charset="0"/>
                <a:ea typeface="Times New Roman" panose="02020603050405020304" pitchFamily="18" charset="0"/>
              </a:rPr>
              <a:t>Behavior</a:t>
            </a:r>
            <a:r>
              <a:rPr lang="en-GB" sz="1000" i="1" dirty="0">
                <a:latin typeface="Times New Roman" panose="02020603050405020304" pitchFamily="18" charset="0"/>
                <a:ea typeface="Times New Roman" panose="02020603050405020304" pitchFamily="18" charset="0"/>
              </a:rPr>
              <a:t> and Development</a:t>
            </a:r>
            <a:r>
              <a:rPr lang="en-GB" sz="1000" dirty="0">
                <a:latin typeface="Times New Roman" panose="02020603050405020304" pitchFamily="18" charset="0"/>
                <a:ea typeface="Times New Roman" panose="02020603050405020304" pitchFamily="18" charset="0"/>
              </a:rPr>
              <a:t>, </a:t>
            </a:r>
            <a:r>
              <a:rPr lang="en-GB" sz="1000" i="1" dirty="0">
                <a:latin typeface="Times New Roman" panose="02020603050405020304" pitchFamily="18" charset="0"/>
                <a:ea typeface="Times New Roman" panose="02020603050405020304" pitchFamily="18" charset="0"/>
              </a:rPr>
              <a:t>31</a:t>
            </a:r>
            <a:r>
              <a:rPr lang="en-GB" sz="1000" dirty="0">
                <a:latin typeface="Times New Roman" panose="02020603050405020304" pitchFamily="18" charset="0"/>
                <a:ea typeface="Times New Roman" panose="02020603050405020304" pitchFamily="18" charset="0"/>
              </a:rPr>
              <a:t>(3), 333-351.</a:t>
            </a:r>
          </a:p>
          <a:p>
            <a:pPr marL="180340" indent="-180340">
              <a:lnSpc>
                <a:spcPct val="200000"/>
              </a:lnSpc>
              <a:spcAft>
                <a:spcPts val="0"/>
              </a:spcAft>
            </a:pPr>
            <a:r>
              <a:rPr lang="en-GB" sz="1000" dirty="0" err="1">
                <a:latin typeface="Times New Roman" panose="02020603050405020304" pitchFamily="18" charset="0"/>
                <a:ea typeface="Times New Roman" panose="02020603050405020304" pitchFamily="18" charset="0"/>
              </a:rPr>
              <a:t>Verhulst</a:t>
            </a:r>
            <a:r>
              <a:rPr lang="en-GB" sz="1000" dirty="0">
                <a:latin typeface="Times New Roman" panose="02020603050405020304" pitchFamily="18" charset="0"/>
                <a:ea typeface="Times New Roman" panose="02020603050405020304" pitchFamily="18" charset="0"/>
              </a:rPr>
              <a:t>, F. C., &amp; Van Der </a:t>
            </a:r>
            <a:r>
              <a:rPr lang="en-GB" sz="1000" dirty="0" err="1">
                <a:latin typeface="Times New Roman" panose="02020603050405020304" pitchFamily="18" charset="0"/>
                <a:ea typeface="Times New Roman" panose="02020603050405020304" pitchFamily="18" charset="0"/>
              </a:rPr>
              <a:t>Ende</a:t>
            </a:r>
            <a:r>
              <a:rPr lang="en-GB" sz="1000" dirty="0">
                <a:latin typeface="Times New Roman" panose="02020603050405020304" pitchFamily="18" charset="0"/>
                <a:ea typeface="Times New Roman" panose="02020603050405020304" pitchFamily="18" charset="0"/>
              </a:rPr>
              <a:t>, J. A. N. (1997). Factors associated with child mental health service use in the community. </a:t>
            </a:r>
            <a:r>
              <a:rPr lang="en-GB" sz="1000" i="1" dirty="0">
                <a:latin typeface="Times New Roman" panose="02020603050405020304" pitchFamily="18" charset="0"/>
                <a:ea typeface="Times New Roman" panose="02020603050405020304" pitchFamily="18" charset="0"/>
              </a:rPr>
              <a:t>Journal of the American Academy of Child &amp; Adolescent Psychiatry</a:t>
            </a:r>
            <a:r>
              <a:rPr lang="en-GB" sz="1000" dirty="0">
                <a:latin typeface="Times New Roman" panose="02020603050405020304" pitchFamily="18" charset="0"/>
                <a:ea typeface="Times New Roman" panose="02020603050405020304" pitchFamily="18" charset="0"/>
              </a:rPr>
              <a:t>, </a:t>
            </a:r>
            <a:r>
              <a:rPr lang="en-GB" sz="1000" i="1" dirty="0">
                <a:latin typeface="Times New Roman" panose="02020603050405020304" pitchFamily="18" charset="0"/>
                <a:ea typeface="Times New Roman" panose="02020603050405020304" pitchFamily="18" charset="0"/>
              </a:rPr>
              <a:t>36</a:t>
            </a:r>
            <a:r>
              <a:rPr lang="en-GB" sz="1000" dirty="0">
                <a:latin typeface="Times New Roman" panose="02020603050405020304" pitchFamily="18" charset="0"/>
                <a:ea typeface="Times New Roman" panose="02020603050405020304" pitchFamily="18" charset="0"/>
              </a:rPr>
              <a:t>(7), 901-909.</a:t>
            </a:r>
          </a:p>
          <a:p>
            <a:pPr marL="180340" indent="-180340">
              <a:lnSpc>
                <a:spcPct val="200000"/>
              </a:lnSpc>
              <a:spcAft>
                <a:spcPts val="0"/>
              </a:spcAft>
            </a:pPr>
            <a:r>
              <a:rPr lang="en-GB" sz="1000" dirty="0">
                <a:latin typeface="Times New Roman" panose="02020603050405020304" pitchFamily="18" charset="0"/>
                <a:ea typeface="Times New Roman" panose="02020603050405020304" pitchFamily="18" charset="0"/>
              </a:rPr>
              <a:t>Vollmer, B., Roth, S., Riley, K., </a:t>
            </a:r>
            <a:r>
              <a:rPr lang="en-GB" sz="1000" dirty="0" err="1">
                <a:latin typeface="Times New Roman" panose="02020603050405020304" pitchFamily="18" charset="0"/>
                <a:ea typeface="Times New Roman" panose="02020603050405020304" pitchFamily="18" charset="0"/>
              </a:rPr>
              <a:t>Sellwood</a:t>
            </a:r>
            <a:r>
              <a:rPr lang="en-GB" sz="1000" dirty="0">
                <a:latin typeface="Times New Roman" panose="02020603050405020304" pitchFamily="18" charset="0"/>
                <a:ea typeface="Times New Roman" panose="02020603050405020304" pitchFamily="18" charset="0"/>
              </a:rPr>
              <a:t>, M. W., </a:t>
            </a:r>
            <a:r>
              <a:rPr lang="en-GB" sz="1000" dirty="0" err="1">
                <a:latin typeface="Times New Roman" panose="02020603050405020304" pitchFamily="18" charset="0"/>
                <a:ea typeface="Times New Roman" panose="02020603050405020304" pitchFamily="18" charset="0"/>
              </a:rPr>
              <a:t>Baudin</a:t>
            </a:r>
            <a:r>
              <a:rPr lang="en-GB" sz="1000" dirty="0">
                <a:latin typeface="Times New Roman" panose="02020603050405020304" pitchFamily="18" charset="0"/>
                <a:ea typeface="Times New Roman" panose="02020603050405020304" pitchFamily="18" charset="0"/>
              </a:rPr>
              <a:t>, J., Neville, B. G., &amp; Wyatt, J. S. (2006). Neurodevelopmental outcome of preterm infants with ventricular dilatation with and without associated haemorrhage. </a:t>
            </a:r>
            <a:r>
              <a:rPr lang="en-GB" sz="1000" i="1" dirty="0">
                <a:latin typeface="Times New Roman" panose="02020603050405020304" pitchFamily="18" charset="0"/>
                <a:ea typeface="Times New Roman" panose="02020603050405020304" pitchFamily="18" charset="0"/>
              </a:rPr>
              <a:t>Developmental medicine and child neurology</a:t>
            </a:r>
            <a:r>
              <a:rPr lang="en-GB" sz="1000" dirty="0">
                <a:latin typeface="Times New Roman" panose="02020603050405020304" pitchFamily="18" charset="0"/>
                <a:ea typeface="Times New Roman" panose="02020603050405020304" pitchFamily="18" charset="0"/>
              </a:rPr>
              <a:t>, </a:t>
            </a:r>
            <a:r>
              <a:rPr lang="en-GB" sz="1000" i="1" dirty="0">
                <a:latin typeface="Times New Roman" panose="02020603050405020304" pitchFamily="18" charset="0"/>
                <a:ea typeface="Times New Roman" panose="02020603050405020304" pitchFamily="18" charset="0"/>
              </a:rPr>
              <a:t>48</a:t>
            </a:r>
            <a:r>
              <a:rPr lang="en-GB" sz="1000" dirty="0">
                <a:latin typeface="Times New Roman" panose="02020603050405020304" pitchFamily="18" charset="0"/>
                <a:ea typeface="Times New Roman" panose="02020603050405020304" pitchFamily="18" charset="0"/>
              </a:rPr>
              <a:t>(5), 348-352.</a:t>
            </a:r>
          </a:p>
          <a:p>
            <a:pPr marL="180340" indent="-180340">
              <a:lnSpc>
                <a:spcPct val="200000"/>
              </a:lnSpc>
              <a:spcAft>
                <a:spcPts val="0"/>
              </a:spcAft>
            </a:pPr>
            <a:r>
              <a:rPr lang="en-GB" sz="1000" dirty="0">
                <a:latin typeface="Times New Roman" panose="02020603050405020304" pitchFamily="18" charset="0"/>
                <a:ea typeface="Times New Roman" panose="02020603050405020304" pitchFamily="18" charset="0"/>
              </a:rPr>
              <a:t>Volpe, J. J. (2009). Brain injury in premature infants: a complex amalgam of destructive and developmental disturbances. </a:t>
            </a:r>
            <a:r>
              <a:rPr lang="en-GB" sz="1000" i="1" dirty="0">
                <a:latin typeface="Times New Roman" panose="02020603050405020304" pitchFamily="18" charset="0"/>
                <a:ea typeface="Times New Roman" panose="02020603050405020304" pitchFamily="18" charset="0"/>
              </a:rPr>
              <a:t>The Lancet Neurology</a:t>
            </a:r>
            <a:r>
              <a:rPr lang="en-GB" sz="1000" dirty="0">
                <a:latin typeface="Times New Roman" panose="02020603050405020304" pitchFamily="18" charset="0"/>
                <a:ea typeface="Times New Roman" panose="02020603050405020304" pitchFamily="18" charset="0"/>
              </a:rPr>
              <a:t>, </a:t>
            </a:r>
            <a:r>
              <a:rPr lang="en-GB" sz="1000" i="1" dirty="0">
                <a:latin typeface="Times New Roman" panose="02020603050405020304" pitchFamily="18" charset="0"/>
                <a:ea typeface="Times New Roman" panose="02020603050405020304" pitchFamily="18" charset="0"/>
              </a:rPr>
              <a:t>8</a:t>
            </a:r>
            <a:r>
              <a:rPr lang="en-GB" sz="1000" dirty="0">
                <a:latin typeface="Times New Roman" panose="02020603050405020304" pitchFamily="18" charset="0"/>
                <a:ea typeface="Times New Roman" panose="02020603050405020304" pitchFamily="18" charset="0"/>
              </a:rPr>
              <a:t>(1), 110-124.</a:t>
            </a:r>
          </a:p>
          <a:p>
            <a:pPr marL="180340" indent="-180340">
              <a:lnSpc>
                <a:spcPct val="200000"/>
              </a:lnSpc>
              <a:spcAft>
                <a:spcPts val="0"/>
              </a:spcAft>
            </a:pPr>
            <a:r>
              <a:rPr lang="en-GB" sz="1000" dirty="0">
                <a:latin typeface="Times New Roman" panose="02020603050405020304" pitchFamily="18" charset="0"/>
                <a:ea typeface="Times New Roman" panose="02020603050405020304" pitchFamily="18" charset="0"/>
              </a:rPr>
              <a:t>Wadsworth, J., </a:t>
            </a:r>
            <a:r>
              <a:rPr lang="en-GB" sz="1000" dirty="0" err="1">
                <a:latin typeface="Times New Roman" panose="02020603050405020304" pitchFamily="18" charset="0"/>
                <a:ea typeface="Times New Roman" panose="02020603050405020304" pitchFamily="18" charset="0"/>
              </a:rPr>
              <a:t>Burnell</a:t>
            </a:r>
            <a:r>
              <a:rPr lang="en-GB" sz="1000" dirty="0">
                <a:latin typeface="Times New Roman" panose="02020603050405020304" pitchFamily="18" charset="0"/>
                <a:ea typeface="Times New Roman" panose="02020603050405020304" pitchFamily="18" charset="0"/>
              </a:rPr>
              <a:t>, I., Taylor, B., &amp; Butler, N. (1985). The influence of family type on children's behaviour and development at five years. </a:t>
            </a:r>
            <a:r>
              <a:rPr lang="en-GB" sz="1000" i="1" dirty="0">
                <a:latin typeface="Times New Roman" panose="02020603050405020304" pitchFamily="18" charset="0"/>
                <a:ea typeface="Times New Roman" panose="02020603050405020304" pitchFamily="18" charset="0"/>
              </a:rPr>
              <a:t>Journal of Child Psychology and Psychiatry</a:t>
            </a:r>
            <a:r>
              <a:rPr lang="en-GB" sz="1000" dirty="0">
                <a:latin typeface="Times New Roman" panose="02020603050405020304" pitchFamily="18" charset="0"/>
                <a:ea typeface="Times New Roman" panose="02020603050405020304" pitchFamily="18" charset="0"/>
              </a:rPr>
              <a:t>, </a:t>
            </a:r>
            <a:r>
              <a:rPr lang="en-GB" sz="1000" i="1" dirty="0">
                <a:latin typeface="Times New Roman" panose="02020603050405020304" pitchFamily="18" charset="0"/>
                <a:ea typeface="Times New Roman" panose="02020603050405020304" pitchFamily="18" charset="0"/>
              </a:rPr>
              <a:t>26</a:t>
            </a:r>
            <a:r>
              <a:rPr lang="en-GB" sz="1000" dirty="0">
                <a:latin typeface="Times New Roman" panose="02020603050405020304" pitchFamily="18" charset="0"/>
                <a:ea typeface="Times New Roman" panose="02020603050405020304" pitchFamily="18" charset="0"/>
              </a:rPr>
              <a:t>(2), 245-254.</a:t>
            </a:r>
          </a:p>
          <a:p>
            <a:pPr marL="180340" indent="-180340">
              <a:lnSpc>
                <a:spcPct val="200000"/>
              </a:lnSpc>
              <a:spcAft>
                <a:spcPts val="0"/>
              </a:spcAft>
            </a:pPr>
            <a:r>
              <a:rPr lang="en-GB" sz="1000" dirty="0">
                <a:latin typeface="Times New Roman" panose="02020603050405020304" pitchFamily="18" charset="0"/>
                <a:ea typeface="Times New Roman" panose="02020603050405020304" pitchFamily="18" charset="0"/>
              </a:rPr>
              <a:t>Webster‐Stratton, C., Jamila Reid, M., &amp; </a:t>
            </a:r>
            <a:r>
              <a:rPr lang="en-GB" sz="1000" dirty="0" err="1">
                <a:latin typeface="Times New Roman" panose="02020603050405020304" pitchFamily="18" charset="0"/>
                <a:ea typeface="Times New Roman" panose="02020603050405020304" pitchFamily="18" charset="0"/>
              </a:rPr>
              <a:t>Stoolmiller</a:t>
            </a:r>
            <a:r>
              <a:rPr lang="en-GB" sz="1000" dirty="0">
                <a:latin typeface="Times New Roman" panose="02020603050405020304" pitchFamily="18" charset="0"/>
                <a:ea typeface="Times New Roman" panose="02020603050405020304" pitchFamily="18" charset="0"/>
              </a:rPr>
              <a:t>, M. (2008). Preventing conduct problems and improving school readiness: evaluation of the incredible years teacher and child training programs in high‐risk schools. </a:t>
            </a:r>
            <a:r>
              <a:rPr lang="en-GB" sz="1000" i="1" dirty="0">
                <a:latin typeface="Times New Roman" panose="02020603050405020304" pitchFamily="18" charset="0"/>
                <a:ea typeface="Times New Roman" panose="02020603050405020304" pitchFamily="18" charset="0"/>
              </a:rPr>
              <a:t>Journal of child psychology and psychiatry</a:t>
            </a:r>
            <a:r>
              <a:rPr lang="en-GB" sz="1000" dirty="0">
                <a:latin typeface="Times New Roman" panose="02020603050405020304" pitchFamily="18" charset="0"/>
                <a:ea typeface="Times New Roman" panose="02020603050405020304" pitchFamily="18" charset="0"/>
              </a:rPr>
              <a:t>, </a:t>
            </a:r>
            <a:r>
              <a:rPr lang="en-GB" sz="1000" i="1" dirty="0">
                <a:latin typeface="Times New Roman" panose="02020603050405020304" pitchFamily="18" charset="0"/>
                <a:ea typeface="Times New Roman" panose="02020603050405020304" pitchFamily="18" charset="0"/>
              </a:rPr>
              <a:t>49</a:t>
            </a:r>
            <a:r>
              <a:rPr lang="en-GB" sz="1000" dirty="0">
                <a:latin typeface="Times New Roman" panose="02020603050405020304" pitchFamily="18" charset="0"/>
                <a:ea typeface="Times New Roman" panose="02020603050405020304" pitchFamily="18" charset="0"/>
              </a:rPr>
              <a:t>(5), 471-488.</a:t>
            </a:r>
          </a:p>
          <a:p>
            <a:pPr marL="180340" indent="-180340">
              <a:lnSpc>
                <a:spcPct val="200000"/>
              </a:lnSpc>
              <a:spcAft>
                <a:spcPts val="0"/>
              </a:spcAft>
            </a:pPr>
            <a:r>
              <a:rPr lang="en-GB" sz="1000" dirty="0">
                <a:latin typeface="Times New Roman" panose="02020603050405020304" pitchFamily="18" charset="0"/>
                <a:ea typeface="Times New Roman" panose="02020603050405020304" pitchFamily="18" charset="0"/>
              </a:rPr>
              <a:t>Weiss, H. M. (1978). Social learning of work values in organizations. </a:t>
            </a:r>
            <a:r>
              <a:rPr lang="en-GB" sz="1000" i="1" dirty="0">
                <a:latin typeface="Times New Roman" panose="02020603050405020304" pitchFamily="18" charset="0"/>
                <a:ea typeface="Times New Roman" panose="02020603050405020304" pitchFamily="18" charset="0"/>
              </a:rPr>
              <a:t>Journal of applied psychology</a:t>
            </a:r>
            <a:r>
              <a:rPr lang="en-GB" sz="1000" dirty="0">
                <a:latin typeface="Times New Roman" panose="02020603050405020304" pitchFamily="18" charset="0"/>
                <a:ea typeface="Times New Roman" panose="02020603050405020304" pitchFamily="18" charset="0"/>
              </a:rPr>
              <a:t>, </a:t>
            </a:r>
            <a:r>
              <a:rPr lang="en-GB" sz="1000" i="1" dirty="0">
                <a:latin typeface="Times New Roman" panose="02020603050405020304" pitchFamily="18" charset="0"/>
                <a:ea typeface="Times New Roman" panose="02020603050405020304" pitchFamily="18" charset="0"/>
              </a:rPr>
              <a:t>63</a:t>
            </a:r>
            <a:r>
              <a:rPr lang="en-GB" sz="1000" dirty="0">
                <a:latin typeface="Times New Roman" panose="02020603050405020304" pitchFamily="18" charset="0"/>
                <a:ea typeface="Times New Roman" panose="02020603050405020304" pitchFamily="18" charset="0"/>
              </a:rPr>
              <a:t>(6), 711.</a:t>
            </a:r>
          </a:p>
          <a:p>
            <a:pPr marL="180340" indent="-180340">
              <a:lnSpc>
                <a:spcPct val="200000"/>
              </a:lnSpc>
              <a:spcAft>
                <a:spcPts val="0"/>
              </a:spcAft>
            </a:pPr>
            <a:r>
              <a:rPr lang="en-GB" sz="1000" dirty="0">
                <a:latin typeface="Times New Roman" panose="02020603050405020304" pitchFamily="18" charset="0"/>
                <a:ea typeface="Times New Roman" panose="02020603050405020304" pitchFamily="18" charset="0"/>
              </a:rPr>
              <a:t>Whiteside-Mansell, L., Bradley, R. H., Casey, P. H., </a:t>
            </a:r>
            <a:r>
              <a:rPr lang="en-GB" sz="1000" dirty="0" err="1">
                <a:latin typeface="Times New Roman" panose="02020603050405020304" pitchFamily="18" charset="0"/>
                <a:ea typeface="Times New Roman" panose="02020603050405020304" pitchFamily="18" charset="0"/>
              </a:rPr>
              <a:t>Fussell</a:t>
            </a:r>
            <a:r>
              <a:rPr lang="en-GB" sz="1000" dirty="0">
                <a:latin typeface="Times New Roman" panose="02020603050405020304" pitchFamily="18" charset="0"/>
                <a:ea typeface="Times New Roman" panose="02020603050405020304" pitchFamily="18" charset="0"/>
              </a:rPr>
              <a:t>, J. J., &amp; </a:t>
            </a:r>
            <a:r>
              <a:rPr lang="en-GB" sz="1000" dirty="0" err="1">
                <a:latin typeface="Times New Roman" panose="02020603050405020304" pitchFamily="18" charset="0"/>
                <a:ea typeface="Times New Roman" panose="02020603050405020304" pitchFamily="18" charset="0"/>
              </a:rPr>
              <a:t>Conners</a:t>
            </a:r>
            <a:r>
              <a:rPr lang="en-GB" sz="1000" dirty="0">
                <a:latin typeface="Times New Roman" panose="02020603050405020304" pitchFamily="18" charset="0"/>
                <a:ea typeface="Times New Roman" panose="02020603050405020304" pitchFamily="18" charset="0"/>
              </a:rPr>
              <a:t>-Burrow, N. A. (2008). Triple risk: Do difficult temperament and family conflict increase the likelihood of </a:t>
            </a:r>
            <a:r>
              <a:rPr lang="en-GB" sz="1000" dirty="0" err="1">
                <a:latin typeface="Times New Roman" panose="02020603050405020304" pitchFamily="18" charset="0"/>
                <a:ea typeface="Times New Roman" panose="02020603050405020304" pitchFamily="18" charset="0"/>
              </a:rPr>
              <a:t>behavioral</a:t>
            </a:r>
            <a:r>
              <a:rPr lang="en-GB" sz="1000" dirty="0">
                <a:latin typeface="Times New Roman" panose="02020603050405020304" pitchFamily="18" charset="0"/>
                <a:ea typeface="Times New Roman" panose="02020603050405020304" pitchFamily="18" charset="0"/>
              </a:rPr>
              <a:t> maladjustment in children born low birth weight and preterm?. </a:t>
            </a:r>
            <a:r>
              <a:rPr lang="en-GB" sz="1000" i="1" dirty="0">
                <a:latin typeface="Times New Roman" panose="02020603050405020304" pitchFamily="18" charset="0"/>
                <a:ea typeface="Times New Roman" panose="02020603050405020304" pitchFamily="18" charset="0"/>
              </a:rPr>
              <a:t>Journal of </a:t>
            </a:r>
            <a:r>
              <a:rPr lang="en-GB" sz="1000" i="1" dirty="0" err="1">
                <a:latin typeface="Times New Roman" panose="02020603050405020304" pitchFamily="18" charset="0"/>
                <a:ea typeface="Times New Roman" panose="02020603050405020304" pitchFamily="18" charset="0"/>
              </a:rPr>
              <a:t>Pediatric</a:t>
            </a:r>
            <a:r>
              <a:rPr lang="en-GB" sz="1000" i="1" dirty="0">
                <a:latin typeface="Times New Roman" panose="02020603050405020304" pitchFamily="18" charset="0"/>
                <a:ea typeface="Times New Roman" panose="02020603050405020304" pitchFamily="18" charset="0"/>
              </a:rPr>
              <a:t> Psychology</a:t>
            </a:r>
            <a:r>
              <a:rPr lang="en-GB" sz="1000" dirty="0">
                <a:latin typeface="Times New Roman" panose="02020603050405020304" pitchFamily="18" charset="0"/>
                <a:ea typeface="Times New Roman" panose="02020603050405020304" pitchFamily="18" charset="0"/>
              </a:rPr>
              <a:t>, </a:t>
            </a:r>
            <a:r>
              <a:rPr lang="en-GB" sz="1000" i="1" dirty="0">
                <a:latin typeface="Times New Roman" panose="02020603050405020304" pitchFamily="18" charset="0"/>
                <a:ea typeface="Times New Roman" panose="02020603050405020304" pitchFamily="18" charset="0"/>
              </a:rPr>
              <a:t>34</a:t>
            </a:r>
            <a:r>
              <a:rPr lang="en-GB" sz="1000" dirty="0">
                <a:latin typeface="Times New Roman" panose="02020603050405020304" pitchFamily="18" charset="0"/>
                <a:ea typeface="Times New Roman" panose="02020603050405020304" pitchFamily="18" charset="0"/>
              </a:rPr>
              <a:t>(4), 396-405.</a:t>
            </a:r>
          </a:p>
          <a:p>
            <a:pPr marL="180340" indent="-180340">
              <a:lnSpc>
                <a:spcPct val="200000"/>
              </a:lnSpc>
              <a:spcAft>
                <a:spcPts val="0"/>
              </a:spcAft>
            </a:pPr>
            <a:r>
              <a:rPr lang="en-GB" sz="1000" dirty="0" err="1">
                <a:latin typeface="Times New Roman" panose="02020603050405020304" pitchFamily="18" charset="0"/>
                <a:ea typeface="Times New Roman" panose="02020603050405020304" pitchFamily="18" charset="0"/>
              </a:rPr>
              <a:t>Willekens</a:t>
            </a:r>
            <a:r>
              <a:rPr lang="en-GB" sz="1000" dirty="0">
                <a:latin typeface="Times New Roman" panose="02020603050405020304" pitchFamily="18" charset="0"/>
                <a:ea typeface="Times New Roman" panose="02020603050405020304" pitchFamily="18" charset="0"/>
              </a:rPr>
              <a:t>, F. (2010). Family and household demography. </a:t>
            </a:r>
            <a:r>
              <a:rPr lang="en-GB" sz="1000" i="1" dirty="0">
                <a:latin typeface="Times New Roman" panose="02020603050405020304" pitchFamily="18" charset="0"/>
                <a:ea typeface="Times New Roman" panose="02020603050405020304" pitchFamily="18" charset="0"/>
              </a:rPr>
              <a:t>Demography</a:t>
            </a:r>
            <a:r>
              <a:rPr lang="en-GB" sz="1000" dirty="0">
                <a:latin typeface="Times New Roman" panose="02020603050405020304" pitchFamily="18" charset="0"/>
                <a:ea typeface="Times New Roman" panose="02020603050405020304" pitchFamily="18" charset="0"/>
              </a:rPr>
              <a:t>, </a:t>
            </a:r>
            <a:r>
              <a:rPr lang="en-GB" sz="1000" i="1" dirty="0">
                <a:latin typeface="Times New Roman" panose="02020603050405020304" pitchFamily="18" charset="0"/>
                <a:ea typeface="Times New Roman" panose="02020603050405020304" pitchFamily="18" charset="0"/>
              </a:rPr>
              <a:t>2</a:t>
            </a:r>
            <a:r>
              <a:rPr lang="en-GB" sz="1000" dirty="0">
                <a:latin typeface="Times New Roman" panose="02020603050405020304" pitchFamily="18" charset="0"/>
                <a:ea typeface="Times New Roman" panose="02020603050405020304" pitchFamily="18" charset="0"/>
              </a:rPr>
              <a:t>, 86-112.</a:t>
            </a:r>
            <a:endParaRPr lang="en-GB" sz="10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90715917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6503" y="327809"/>
            <a:ext cx="12053454" cy="3123227"/>
          </a:xfrm>
          <a:prstGeom prst="rect">
            <a:avLst/>
          </a:prstGeom>
        </p:spPr>
        <p:txBody>
          <a:bodyPr wrap="square">
            <a:spAutoFit/>
          </a:bodyPr>
          <a:lstStyle/>
          <a:p>
            <a:pPr marL="180340" indent="-180340">
              <a:lnSpc>
                <a:spcPct val="200000"/>
              </a:lnSpc>
              <a:spcAft>
                <a:spcPts val="0"/>
              </a:spcAft>
            </a:pPr>
            <a:r>
              <a:rPr lang="en-GB" sz="1000" dirty="0">
                <a:latin typeface="Times New Roman" panose="02020603050405020304" pitchFamily="18" charset="0"/>
                <a:ea typeface="Times New Roman" panose="02020603050405020304" pitchFamily="18" charset="0"/>
              </a:rPr>
              <a:t>Witt, J. C., </a:t>
            </a:r>
            <a:r>
              <a:rPr lang="en-GB" sz="1000" dirty="0" err="1">
                <a:latin typeface="Times New Roman" panose="02020603050405020304" pitchFamily="18" charset="0"/>
                <a:ea typeface="Times New Roman" panose="02020603050405020304" pitchFamily="18" charset="0"/>
              </a:rPr>
              <a:t>VanDerHeyden</a:t>
            </a:r>
            <a:r>
              <a:rPr lang="en-GB" sz="1000" dirty="0">
                <a:latin typeface="Times New Roman" panose="02020603050405020304" pitchFamily="18" charset="0"/>
                <a:ea typeface="Times New Roman" panose="02020603050405020304" pitchFamily="18" charset="0"/>
              </a:rPr>
              <a:t>, A. M., &amp; Gilbertson, D. (2004). Troubleshooting </a:t>
            </a:r>
            <a:r>
              <a:rPr lang="en-GB" sz="1000" dirty="0" err="1">
                <a:latin typeface="Times New Roman" panose="02020603050405020304" pitchFamily="18" charset="0"/>
                <a:ea typeface="Times New Roman" panose="02020603050405020304" pitchFamily="18" charset="0"/>
              </a:rPr>
              <a:t>behavioral</a:t>
            </a:r>
            <a:r>
              <a:rPr lang="en-GB" sz="1000" dirty="0">
                <a:latin typeface="Times New Roman" panose="02020603050405020304" pitchFamily="18" charset="0"/>
                <a:ea typeface="Times New Roman" panose="02020603050405020304" pitchFamily="18" charset="0"/>
              </a:rPr>
              <a:t> interventions: A systematic process for finding and eliminating problems. </a:t>
            </a:r>
            <a:r>
              <a:rPr lang="en-GB" sz="1000" i="1" dirty="0">
                <a:latin typeface="Times New Roman" panose="02020603050405020304" pitchFamily="18" charset="0"/>
                <a:ea typeface="Times New Roman" panose="02020603050405020304" pitchFamily="18" charset="0"/>
              </a:rPr>
              <a:t>School Psychology Review</a:t>
            </a:r>
            <a:r>
              <a:rPr lang="en-GB" sz="1000" dirty="0">
                <a:latin typeface="Times New Roman" panose="02020603050405020304" pitchFamily="18" charset="0"/>
                <a:ea typeface="Times New Roman" panose="02020603050405020304" pitchFamily="18" charset="0"/>
              </a:rPr>
              <a:t>, </a:t>
            </a:r>
            <a:r>
              <a:rPr lang="en-GB" sz="1000" i="1" dirty="0">
                <a:latin typeface="Times New Roman" panose="02020603050405020304" pitchFamily="18" charset="0"/>
                <a:ea typeface="Times New Roman" panose="02020603050405020304" pitchFamily="18" charset="0"/>
              </a:rPr>
              <a:t>33</a:t>
            </a:r>
            <a:r>
              <a:rPr lang="en-GB" sz="1000" dirty="0">
                <a:latin typeface="Times New Roman" panose="02020603050405020304" pitchFamily="18" charset="0"/>
                <a:ea typeface="Times New Roman" panose="02020603050405020304" pitchFamily="18" charset="0"/>
              </a:rPr>
              <a:t>(3), 363.</a:t>
            </a:r>
          </a:p>
          <a:p>
            <a:pPr marL="180340" indent="-180340">
              <a:lnSpc>
                <a:spcPct val="200000"/>
              </a:lnSpc>
              <a:spcAft>
                <a:spcPts val="0"/>
              </a:spcAft>
            </a:pPr>
            <a:r>
              <a:rPr lang="en-GB" sz="1000" dirty="0">
                <a:latin typeface="Times New Roman" panose="02020603050405020304" pitchFamily="18" charset="0"/>
                <a:ea typeface="Times New Roman" panose="02020603050405020304" pitchFamily="18" charset="0"/>
              </a:rPr>
              <a:t>Wolke, D., Woods, S., Bloomfield, L., &amp; </a:t>
            </a:r>
            <a:r>
              <a:rPr lang="en-GB" sz="1000" dirty="0" err="1">
                <a:latin typeface="Times New Roman" panose="02020603050405020304" pitchFamily="18" charset="0"/>
                <a:ea typeface="Times New Roman" panose="02020603050405020304" pitchFamily="18" charset="0"/>
              </a:rPr>
              <a:t>Karstadt</a:t>
            </a:r>
            <a:r>
              <a:rPr lang="en-GB" sz="1000" dirty="0">
                <a:latin typeface="Times New Roman" panose="02020603050405020304" pitchFamily="18" charset="0"/>
                <a:ea typeface="Times New Roman" panose="02020603050405020304" pitchFamily="18" charset="0"/>
              </a:rPr>
              <a:t>, L. (2000). The association between direct and relational bullying and behaviour problems among primary school children. </a:t>
            </a:r>
            <a:r>
              <a:rPr lang="en-GB" sz="1000" i="1" dirty="0">
                <a:latin typeface="Times New Roman" panose="02020603050405020304" pitchFamily="18" charset="0"/>
                <a:ea typeface="Times New Roman" panose="02020603050405020304" pitchFamily="18" charset="0"/>
              </a:rPr>
              <a:t>The Journal of Child Psychology and Psychiatry and Allied Disciplines</a:t>
            </a:r>
            <a:r>
              <a:rPr lang="en-GB" sz="1000" dirty="0">
                <a:latin typeface="Times New Roman" panose="02020603050405020304" pitchFamily="18" charset="0"/>
                <a:ea typeface="Times New Roman" panose="02020603050405020304" pitchFamily="18" charset="0"/>
              </a:rPr>
              <a:t>, </a:t>
            </a:r>
            <a:r>
              <a:rPr lang="en-GB" sz="1000" i="1" dirty="0">
                <a:latin typeface="Times New Roman" panose="02020603050405020304" pitchFamily="18" charset="0"/>
                <a:ea typeface="Times New Roman" panose="02020603050405020304" pitchFamily="18" charset="0"/>
              </a:rPr>
              <a:t>41</a:t>
            </a:r>
            <a:r>
              <a:rPr lang="en-GB" sz="1000" dirty="0">
                <a:latin typeface="Times New Roman" panose="02020603050405020304" pitchFamily="18" charset="0"/>
                <a:ea typeface="Times New Roman" panose="02020603050405020304" pitchFamily="18" charset="0"/>
              </a:rPr>
              <a:t>(8), 989-1002.</a:t>
            </a:r>
          </a:p>
          <a:p>
            <a:pPr marL="180340" indent="-180340">
              <a:lnSpc>
                <a:spcPct val="200000"/>
              </a:lnSpc>
              <a:spcAft>
                <a:spcPts val="0"/>
              </a:spcAft>
            </a:pPr>
            <a:r>
              <a:rPr lang="en-GB" sz="1000" dirty="0" err="1">
                <a:latin typeface="Times New Roman" panose="02020603050405020304" pitchFamily="18" charset="0"/>
                <a:ea typeface="Times New Roman" panose="02020603050405020304" pitchFamily="18" charset="0"/>
              </a:rPr>
              <a:t>Wolraich</a:t>
            </a:r>
            <a:r>
              <a:rPr lang="en-GB" sz="1000" dirty="0">
                <a:latin typeface="Times New Roman" panose="02020603050405020304" pitchFamily="18" charset="0"/>
                <a:ea typeface="Times New Roman" panose="02020603050405020304" pitchFamily="18" charset="0"/>
              </a:rPr>
              <a:t>, M. L., Lambert, W., Doffing, M. A., </a:t>
            </a:r>
            <a:r>
              <a:rPr lang="en-GB" sz="1000" dirty="0" err="1">
                <a:latin typeface="Times New Roman" panose="02020603050405020304" pitchFamily="18" charset="0"/>
                <a:ea typeface="Times New Roman" panose="02020603050405020304" pitchFamily="18" charset="0"/>
              </a:rPr>
              <a:t>Bickman</a:t>
            </a:r>
            <a:r>
              <a:rPr lang="en-GB" sz="1000" dirty="0">
                <a:latin typeface="Times New Roman" panose="02020603050405020304" pitchFamily="18" charset="0"/>
                <a:ea typeface="Times New Roman" panose="02020603050405020304" pitchFamily="18" charset="0"/>
              </a:rPr>
              <a:t>, L., Simmons, T., &amp; Worley, K. (2003). Psychometric properties of the Vanderbilt ADHD diagnostic parent rating scale in a referred population. </a:t>
            </a:r>
            <a:r>
              <a:rPr lang="en-GB" sz="1000" i="1" dirty="0">
                <a:latin typeface="Times New Roman" panose="02020603050405020304" pitchFamily="18" charset="0"/>
                <a:ea typeface="Times New Roman" panose="02020603050405020304" pitchFamily="18" charset="0"/>
              </a:rPr>
              <a:t>Journal of </a:t>
            </a:r>
            <a:r>
              <a:rPr lang="en-GB" sz="1000" i="1" dirty="0" err="1">
                <a:latin typeface="Times New Roman" panose="02020603050405020304" pitchFamily="18" charset="0"/>
                <a:ea typeface="Times New Roman" panose="02020603050405020304" pitchFamily="18" charset="0"/>
              </a:rPr>
              <a:t>pediatric</a:t>
            </a:r>
            <a:r>
              <a:rPr lang="en-GB" sz="1000" i="1" dirty="0">
                <a:latin typeface="Times New Roman" panose="02020603050405020304" pitchFamily="18" charset="0"/>
                <a:ea typeface="Times New Roman" panose="02020603050405020304" pitchFamily="18" charset="0"/>
              </a:rPr>
              <a:t> psychology</a:t>
            </a:r>
            <a:r>
              <a:rPr lang="en-GB" sz="1000" dirty="0">
                <a:latin typeface="Times New Roman" panose="02020603050405020304" pitchFamily="18" charset="0"/>
                <a:ea typeface="Times New Roman" panose="02020603050405020304" pitchFamily="18" charset="0"/>
              </a:rPr>
              <a:t>, </a:t>
            </a:r>
            <a:r>
              <a:rPr lang="en-GB" sz="1000" i="1" dirty="0">
                <a:latin typeface="Times New Roman" panose="02020603050405020304" pitchFamily="18" charset="0"/>
                <a:ea typeface="Times New Roman" panose="02020603050405020304" pitchFamily="18" charset="0"/>
              </a:rPr>
              <a:t>28</a:t>
            </a:r>
            <a:r>
              <a:rPr lang="en-GB" sz="1000" dirty="0">
                <a:latin typeface="Times New Roman" panose="02020603050405020304" pitchFamily="18" charset="0"/>
                <a:ea typeface="Times New Roman" panose="02020603050405020304" pitchFamily="18" charset="0"/>
              </a:rPr>
              <a:t>(8), 559-568.</a:t>
            </a:r>
          </a:p>
          <a:p>
            <a:pPr marL="180340" indent="-180340">
              <a:lnSpc>
                <a:spcPct val="200000"/>
              </a:lnSpc>
              <a:spcAft>
                <a:spcPts val="0"/>
              </a:spcAft>
            </a:pPr>
            <a:r>
              <a:rPr lang="en-GB" sz="1000" dirty="0">
                <a:latin typeface="Times New Roman" panose="02020603050405020304" pitchFamily="18" charset="0"/>
                <a:ea typeface="Times New Roman" panose="02020603050405020304" pitchFamily="18" charset="0"/>
              </a:rPr>
              <a:t>Yang, P., Chen, Y. H., Yen, C. F., &amp; Chen, H. L. (2015). Psychiatric Diagnoses, Emotional–</a:t>
            </a:r>
            <a:r>
              <a:rPr lang="en-GB" sz="1000" dirty="0" err="1">
                <a:latin typeface="Times New Roman" panose="02020603050405020304" pitchFamily="18" charset="0"/>
                <a:ea typeface="Times New Roman" panose="02020603050405020304" pitchFamily="18" charset="0"/>
              </a:rPr>
              <a:t>Behavioral</a:t>
            </a:r>
            <a:r>
              <a:rPr lang="en-GB" sz="1000" dirty="0">
                <a:latin typeface="Times New Roman" panose="02020603050405020304" pitchFamily="18" charset="0"/>
                <a:ea typeface="Times New Roman" panose="02020603050405020304" pitchFamily="18" charset="0"/>
              </a:rPr>
              <a:t> Symptoms and Functional Outcomes in Adolescents Born Preterm with Very Low Birth Weights. </a:t>
            </a:r>
            <a:r>
              <a:rPr lang="en-GB" sz="1000" i="1" dirty="0">
                <a:latin typeface="Times New Roman" panose="02020603050405020304" pitchFamily="18" charset="0"/>
                <a:ea typeface="Times New Roman" panose="02020603050405020304" pitchFamily="18" charset="0"/>
              </a:rPr>
              <a:t>Child Psychiatry &amp; Human Development</a:t>
            </a:r>
            <a:r>
              <a:rPr lang="en-GB" sz="1000" dirty="0">
                <a:latin typeface="Times New Roman" panose="02020603050405020304" pitchFamily="18" charset="0"/>
                <a:ea typeface="Times New Roman" panose="02020603050405020304" pitchFamily="18" charset="0"/>
              </a:rPr>
              <a:t>, </a:t>
            </a:r>
            <a:r>
              <a:rPr lang="en-GB" sz="1000" i="1" dirty="0">
                <a:latin typeface="Times New Roman" panose="02020603050405020304" pitchFamily="18" charset="0"/>
                <a:ea typeface="Times New Roman" panose="02020603050405020304" pitchFamily="18" charset="0"/>
              </a:rPr>
              <a:t>46</a:t>
            </a:r>
            <a:r>
              <a:rPr lang="en-GB" sz="1000" dirty="0">
                <a:latin typeface="Times New Roman" panose="02020603050405020304" pitchFamily="18" charset="0"/>
                <a:ea typeface="Times New Roman" panose="02020603050405020304" pitchFamily="18" charset="0"/>
              </a:rPr>
              <a:t>(3), 358-366.</a:t>
            </a:r>
          </a:p>
          <a:p>
            <a:pPr marL="180340" indent="-180340">
              <a:lnSpc>
                <a:spcPct val="200000"/>
              </a:lnSpc>
              <a:spcAft>
                <a:spcPts val="0"/>
              </a:spcAft>
            </a:pPr>
            <a:r>
              <a:rPr lang="en-GB" sz="1000" dirty="0">
                <a:latin typeface="Times New Roman" panose="02020603050405020304" pitchFamily="18" charset="0"/>
                <a:ea typeface="Times New Roman" panose="02020603050405020304" pitchFamily="18" charset="0"/>
              </a:rPr>
              <a:t>Yu‐</a:t>
            </a:r>
            <a:r>
              <a:rPr lang="en-GB" sz="1000" dirty="0" err="1">
                <a:latin typeface="Times New Roman" panose="02020603050405020304" pitchFamily="18" charset="0"/>
                <a:ea typeface="Times New Roman" panose="02020603050405020304" pitchFamily="18" charset="0"/>
              </a:rPr>
              <a:t>feng</a:t>
            </a:r>
            <a:r>
              <a:rPr lang="en-GB" sz="1000" dirty="0">
                <a:latin typeface="Times New Roman" panose="02020603050405020304" pitchFamily="18" charset="0"/>
                <a:ea typeface="Times New Roman" panose="02020603050405020304" pitchFamily="18" charset="0"/>
              </a:rPr>
              <a:t>, W., Yu‐</a:t>
            </a:r>
            <a:r>
              <a:rPr lang="en-GB" sz="1000" dirty="0" err="1">
                <a:latin typeface="Times New Roman" panose="02020603050405020304" pitchFamily="18" charset="0"/>
                <a:ea typeface="Times New Roman" panose="02020603050405020304" pitchFamily="18" charset="0"/>
              </a:rPr>
              <a:t>cun</a:t>
            </a:r>
            <a:r>
              <a:rPr lang="en-GB" sz="1000" dirty="0">
                <a:latin typeface="Times New Roman" panose="02020603050405020304" pitchFamily="18" charset="0"/>
                <a:ea typeface="Times New Roman" panose="02020603050405020304" pitchFamily="18" charset="0"/>
              </a:rPr>
              <a:t>, S., Bo‐</a:t>
            </a:r>
            <a:r>
              <a:rPr lang="en-GB" sz="1000" dirty="0" err="1">
                <a:latin typeface="Times New Roman" panose="02020603050405020304" pitchFamily="18" charset="0"/>
                <a:ea typeface="Times New Roman" panose="02020603050405020304" pitchFamily="18" charset="0"/>
              </a:rPr>
              <a:t>mei</a:t>
            </a:r>
            <a:r>
              <a:rPr lang="en-GB" sz="1000" dirty="0">
                <a:latin typeface="Times New Roman" panose="02020603050405020304" pitchFamily="18" charset="0"/>
                <a:ea typeface="Times New Roman" panose="02020603050405020304" pitchFamily="18" charset="0"/>
              </a:rPr>
              <a:t>, G., Mei‐Xiang, J., &amp; Lin, Z. A. (1989). An epidemiological study of behaviour problems in school children in urban areas of Beijing. </a:t>
            </a:r>
            <a:r>
              <a:rPr lang="en-GB" sz="1000" i="1" dirty="0">
                <a:latin typeface="Times New Roman" panose="02020603050405020304" pitchFamily="18" charset="0"/>
                <a:ea typeface="Times New Roman" panose="02020603050405020304" pitchFamily="18" charset="0"/>
              </a:rPr>
              <a:t>Journal of Child Psychology and Psychiatry</a:t>
            </a:r>
            <a:r>
              <a:rPr lang="en-GB" sz="1000" dirty="0">
                <a:latin typeface="Times New Roman" panose="02020603050405020304" pitchFamily="18" charset="0"/>
                <a:ea typeface="Times New Roman" panose="02020603050405020304" pitchFamily="18" charset="0"/>
              </a:rPr>
              <a:t>, </a:t>
            </a:r>
            <a:r>
              <a:rPr lang="en-GB" sz="1000" i="1" dirty="0">
                <a:latin typeface="Times New Roman" panose="02020603050405020304" pitchFamily="18" charset="0"/>
                <a:ea typeface="Times New Roman" panose="02020603050405020304" pitchFamily="18" charset="0"/>
              </a:rPr>
              <a:t>30</a:t>
            </a:r>
            <a:r>
              <a:rPr lang="en-GB" sz="1000" dirty="0">
                <a:latin typeface="Times New Roman" panose="02020603050405020304" pitchFamily="18" charset="0"/>
                <a:ea typeface="Times New Roman" panose="02020603050405020304" pitchFamily="18" charset="0"/>
              </a:rPr>
              <a:t>(6), 907-912.</a:t>
            </a:r>
          </a:p>
          <a:p>
            <a:pPr marL="180340" indent="-180340">
              <a:lnSpc>
                <a:spcPct val="200000"/>
              </a:lnSpc>
              <a:spcAft>
                <a:spcPts val="0"/>
              </a:spcAft>
            </a:pPr>
            <a:r>
              <a:rPr lang="en-GB" sz="1000" dirty="0">
                <a:latin typeface="Times New Roman" panose="02020603050405020304" pitchFamily="18" charset="0"/>
                <a:ea typeface="Times New Roman" panose="02020603050405020304" pitchFamily="18" charset="0"/>
              </a:rPr>
              <a:t>Zeitlin, J., </a:t>
            </a:r>
            <a:r>
              <a:rPr lang="en-GB" sz="1000" dirty="0" err="1">
                <a:latin typeface="Times New Roman" panose="02020603050405020304" pitchFamily="18" charset="0"/>
                <a:ea typeface="Times New Roman" panose="02020603050405020304" pitchFamily="18" charset="0"/>
              </a:rPr>
              <a:t>Saurel-Cubizolles</a:t>
            </a:r>
            <a:r>
              <a:rPr lang="en-GB" sz="1000" dirty="0">
                <a:latin typeface="Times New Roman" panose="02020603050405020304" pitchFamily="18" charset="0"/>
                <a:ea typeface="Times New Roman" panose="02020603050405020304" pitchFamily="18" charset="0"/>
              </a:rPr>
              <a:t>, M. J., de </a:t>
            </a:r>
            <a:r>
              <a:rPr lang="en-GB" sz="1000" dirty="0" err="1">
                <a:latin typeface="Times New Roman" panose="02020603050405020304" pitchFamily="18" charset="0"/>
                <a:ea typeface="Times New Roman" panose="02020603050405020304" pitchFamily="18" charset="0"/>
              </a:rPr>
              <a:t>Mouzon</a:t>
            </a:r>
            <a:r>
              <a:rPr lang="en-GB" sz="1000" dirty="0">
                <a:latin typeface="Times New Roman" panose="02020603050405020304" pitchFamily="18" charset="0"/>
                <a:ea typeface="Times New Roman" panose="02020603050405020304" pitchFamily="18" charset="0"/>
              </a:rPr>
              <a:t>, J., Rivera, L., </a:t>
            </a:r>
            <a:r>
              <a:rPr lang="en-GB" sz="1000" dirty="0" err="1">
                <a:latin typeface="Times New Roman" panose="02020603050405020304" pitchFamily="18" charset="0"/>
                <a:ea typeface="Times New Roman" panose="02020603050405020304" pitchFamily="18" charset="0"/>
              </a:rPr>
              <a:t>Ancel</a:t>
            </a:r>
            <a:r>
              <a:rPr lang="en-GB" sz="1000" dirty="0">
                <a:latin typeface="Times New Roman" panose="02020603050405020304" pitchFamily="18" charset="0"/>
                <a:ea typeface="Times New Roman" panose="02020603050405020304" pitchFamily="18" charset="0"/>
              </a:rPr>
              <a:t>, P. Y., </a:t>
            </a:r>
            <a:r>
              <a:rPr lang="en-GB" sz="1000" dirty="0" err="1">
                <a:latin typeface="Times New Roman" panose="02020603050405020304" pitchFamily="18" charset="0"/>
                <a:ea typeface="Times New Roman" panose="02020603050405020304" pitchFamily="18" charset="0"/>
              </a:rPr>
              <a:t>Blondel</a:t>
            </a:r>
            <a:r>
              <a:rPr lang="en-GB" sz="1000" dirty="0">
                <a:latin typeface="Times New Roman" panose="02020603050405020304" pitchFamily="18" charset="0"/>
                <a:ea typeface="Times New Roman" panose="02020603050405020304" pitchFamily="18" charset="0"/>
              </a:rPr>
              <a:t>, B., &amp; Kaminski, M. (2002). </a:t>
            </a:r>
            <a:r>
              <a:rPr lang="en-GB" sz="1000" dirty="0" err="1">
                <a:latin typeface="Times New Roman" panose="02020603050405020304" pitchFamily="18" charset="0"/>
                <a:ea typeface="Times New Roman" panose="02020603050405020304" pitchFamily="18" charset="0"/>
              </a:rPr>
              <a:t>Fetal</a:t>
            </a:r>
            <a:r>
              <a:rPr lang="en-GB" sz="1000" dirty="0">
                <a:latin typeface="Times New Roman" panose="02020603050405020304" pitchFamily="18" charset="0"/>
                <a:ea typeface="Times New Roman" panose="02020603050405020304" pitchFamily="18" charset="0"/>
              </a:rPr>
              <a:t> sex and PB: are males at greater risk?. </a:t>
            </a:r>
            <a:r>
              <a:rPr lang="en-GB" sz="1000" i="1" dirty="0">
                <a:latin typeface="Times New Roman" panose="02020603050405020304" pitchFamily="18" charset="0"/>
                <a:ea typeface="Times New Roman" panose="02020603050405020304" pitchFamily="18" charset="0"/>
              </a:rPr>
              <a:t>Human Reproduction</a:t>
            </a:r>
            <a:r>
              <a:rPr lang="en-GB" sz="1000" dirty="0">
                <a:latin typeface="Times New Roman" panose="02020603050405020304" pitchFamily="18" charset="0"/>
                <a:ea typeface="Times New Roman" panose="02020603050405020304" pitchFamily="18" charset="0"/>
              </a:rPr>
              <a:t>, </a:t>
            </a:r>
            <a:r>
              <a:rPr lang="en-GB" sz="1000" i="1" dirty="0">
                <a:latin typeface="Times New Roman" panose="02020603050405020304" pitchFamily="18" charset="0"/>
                <a:ea typeface="Times New Roman" panose="02020603050405020304" pitchFamily="18" charset="0"/>
              </a:rPr>
              <a:t>17</a:t>
            </a:r>
            <a:r>
              <a:rPr lang="en-GB" sz="1000" dirty="0">
                <a:latin typeface="Times New Roman" panose="02020603050405020304" pitchFamily="18" charset="0"/>
                <a:ea typeface="Times New Roman" panose="02020603050405020304" pitchFamily="18" charset="0"/>
              </a:rPr>
              <a:t>(10), 2762-2768.</a:t>
            </a:r>
          </a:p>
          <a:p>
            <a:pPr marL="180340" indent="-180340">
              <a:lnSpc>
                <a:spcPct val="200000"/>
              </a:lnSpc>
              <a:spcAft>
                <a:spcPts val="0"/>
              </a:spcAft>
            </a:pPr>
            <a:r>
              <a:rPr lang="en-GB" sz="1000" dirty="0" err="1">
                <a:latin typeface="Times New Roman" panose="02020603050405020304" pitchFamily="18" charset="0"/>
                <a:ea typeface="Times New Roman" panose="02020603050405020304" pitchFamily="18" charset="0"/>
              </a:rPr>
              <a:t>Zwaanswijk</a:t>
            </a:r>
            <a:r>
              <a:rPr lang="en-GB" sz="1000" dirty="0">
                <a:latin typeface="Times New Roman" panose="02020603050405020304" pitchFamily="18" charset="0"/>
                <a:ea typeface="Times New Roman" panose="02020603050405020304" pitchFamily="18" charset="0"/>
              </a:rPr>
              <a:t>, M., </a:t>
            </a:r>
            <a:r>
              <a:rPr lang="en-GB" sz="1000" dirty="0" err="1">
                <a:latin typeface="Times New Roman" panose="02020603050405020304" pitchFamily="18" charset="0"/>
                <a:ea typeface="Times New Roman" panose="02020603050405020304" pitchFamily="18" charset="0"/>
              </a:rPr>
              <a:t>Verhaak</a:t>
            </a:r>
            <a:r>
              <a:rPr lang="en-GB" sz="1000" dirty="0">
                <a:latin typeface="Times New Roman" panose="02020603050405020304" pitchFamily="18" charset="0"/>
                <a:ea typeface="Times New Roman" panose="02020603050405020304" pitchFamily="18" charset="0"/>
              </a:rPr>
              <a:t>, P. F., </a:t>
            </a:r>
            <a:r>
              <a:rPr lang="en-GB" sz="1000" dirty="0" err="1">
                <a:latin typeface="Times New Roman" panose="02020603050405020304" pitchFamily="18" charset="0"/>
                <a:ea typeface="Times New Roman" panose="02020603050405020304" pitchFamily="18" charset="0"/>
              </a:rPr>
              <a:t>Bensing</a:t>
            </a:r>
            <a:r>
              <a:rPr lang="en-GB" sz="1000" dirty="0">
                <a:latin typeface="Times New Roman" panose="02020603050405020304" pitchFamily="18" charset="0"/>
                <a:ea typeface="Times New Roman" panose="02020603050405020304" pitchFamily="18" charset="0"/>
              </a:rPr>
              <a:t>, J. M., Van der </a:t>
            </a:r>
            <a:r>
              <a:rPr lang="en-GB" sz="1000" dirty="0" err="1">
                <a:latin typeface="Times New Roman" panose="02020603050405020304" pitchFamily="18" charset="0"/>
                <a:ea typeface="Times New Roman" panose="02020603050405020304" pitchFamily="18" charset="0"/>
              </a:rPr>
              <a:t>Ende</a:t>
            </a:r>
            <a:r>
              <a:rPr lang="en-GB" sz="1000" dirty="0">
                <a:latin typeface="Times New Roman" panose="02020603050405020304" pitchFamily="18" charset="0"/>
                <a:ea typeface="Times New Roman" panose="02020603050405020304" pitchFamily="18" charset="0"/>
              </a:rPr>
              <a:t>, J., &amp; </a:t>
            </a:r>
            <a:r>
              <a:rPr lang="en-GB" sz="1000" dirty="0" err="1">
                <a:latin typeface="Times New Roman" panose="02020603050405020304" pitchFamily="18" charset="0"/>
                <a:ea typeface="Times New Roman" panose="02020603050405020304" pitchFamily="18" charset="0"/>
              </a:rPr>
              <a:t>Verhulst</a:t>
            </a:r>
            <a:r>
              <a:rPr lang="en-GB" sz="1000" dirty="0">
                <a:latin typeface="Times New Roman" panose="02020603050405020304" pitchFamily="18" charset="0"/>
                <a:ea typeface="Times New Roman" panose="02020603050405020304" pitchFamily="18" charset="0"/>
              </a:rPr>
              <a:t>, F. C. (2003). Help seeking for emotional and behavioural problems in children and adolescents. </a:t>
            </a:r>
            <a:r>
              <a:rPr lang="en-GB" sz="1000" i="1" dirty="0">
                <a:latin typeface="Times New Roman" panose="02020603050405020304" pitchFamily="18" charset="0"/>
                <a:ea typeface="Times New Roman" panose="02020603050405020304" pitchFamily="18" charset="0"/>
              </a:rPr>
              <a:t>European child &amp; adolescent psychiatry</a:t>
            </a:r>
            <a:r>
              <a:rPr lang="en-GB" sz="1000" dirty="0">
                <a:latin typeface="Times New Roman" panose="02020603050405020304" pitchFamily="18" charset="0"/>
                <a:ea typeface="Times New Roman" panose="02020603050405020304" pitchFamily="18" charset="0"/>
              </a:rPr>
              <a:t>, </a:t>
            </a:r>
            <a:r>
              <a:rPr lang="en-GB" sz="1000" i="1" dirty="0">
                <a:latin typeface="Times New Roman" panose="02020603050405020304" pitchFamily="18" charset="0"/>
                <a:ea typeface="Times New Roman" panose="02020603050405020304" pitchFamily="18" charset="0"/>
              </a:rPr>
              <a:t>12</a:t>
            </a:r>
            <a:r>
              <a:rPr lang="en-GB" sz="1000" dirty="0">
                <a:latin typeface="Times New Roman" panose="02020603050405020304" pitchFamily="18" charset="0"/>
                <a:ea typeface="Times New Roman" panose="02020603050405020304" pitchFamily="18" charset="0"/>
              </a:rPr>
              <a:t>(4), 153-161.</a:t>
            </a:r>
            <a:endParaRPr lang="en-GB" sz="10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81915247"/>
      </p:ext>
    </p:extLst>
  </p:cSld>
  <p:clrMapOvr>
    <a:masterClrMapping/>
  </p:clrMapOvr>
</p:sld>
</file>

<file path=ppt/theme/theme1.xml><?xml version="1.0" encoding="utf-8"?>
<a:theme xmlns:a="http://schemas.openxmlformats.org/drawingml/2006/main" name="Gallery">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TM10001114[[fn=Gallery]]</Template>
  <TotalTime>1230</TotalTime>
  <Words>6983</Words>
  <Application>Microsoft Office PowerPoint</Application>
  <PresentationFormat>Widescreen</PresentationFormat>
  <Paragraphs>331</Paragraphs>
  <Slides>20</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20</vt:i4>
      </vt:variant>
    </vt:vector>
  </HeadingPairs>
  <TitlesOfParts>
    <vt:vector size="27" baseType="lpstr">
      <vt:lpstr>Arial</vt:lpstr>
      <vt:lpstr>Calibri</vt:lpstr>
      <vt:lpstr>Courier New</vt:lpstr>
      <vt:lpstr>Gill Sans MT</vt:lpstr>
      <vt:lpstr>Times New Roman</vt:lpstr>
      <vt:lpstr>Wingdings</vt:lpstr>
      <vt:lpstr>Gallery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Laurie Tate (1502768)</dc:creator>
  <cp:lastModifiedBy>Laurie Tate (1502768)</cp:lastModifiedBy>
  <cp:revision>392</cp:revision>
  <dcterms:created xsi:type="dcterms:W3CDTF">2018-05-17T13:38:28Z</dcterms:created>
  <dcterms:modified xsi:type="dcterms:W3CDTF">2018-05-23T10:58:34Z</dcterms:modified>
</cp:coreProperties>
</file>