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59" r:id="rId5"/>
    <p:sldId id="270" r:id="rId6"/>
    <p:sldId id="265" r:id="rId7"/>
    <p:sldId id="266" r:id="rId8"/>
    <p:sldId id="267" r:id="rId9"/>
    <p:sldId id="268" r:id="rId10"/>
    <p:sldId id="260" r:id="rId11"/>
    <p:sldId id="261" r:id="rId12"/>
    <p:sldId id="262" r:id="rId13"/>
    <p:sldId id="263" r:id="rId14"/>
    <p:sldId id="264" r:id="rId15"/>
    <p:sldId id="269"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3" d="100"/>
          <a:sy n="63" d="100"/>
        </p:scale>
        <p:origin x="987" y="5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C623C9E-5830-4E8D-AAC0-7A7EF3D61C70}" type="datetimeFigureOut">
              <a:rPr lang="en-GB" smtClean="0"/>
              <a:pPr/>
              <a:t>22/09/2019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35504FC-2FFE-4034-A11D-AFAB96D778E4}" type="slidenum">
              <a:rPr lang="en-GB" smtClean="0"/>
              <a:pPr/>
              <a:t>‹#›</a:t>
            </a:fld>
            <a:endParaRPr lang="en-GB"/>
          </a:p>
        </p:txBody>
      </p:sp>
    </p:spTree>
    <p:extLst>
      <p:ext uri="{BB962C8B-B14F-4D97-AF65-F5344CB8AC3E}">
        <p14:creationId xmlns:p14="http://schemas.microsoft.com/office/powerpoint/2010/main" val="8172077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1E92B55-7C1B-462A-AA61-DF553BF8564A}" type="datetimeFigureOut">
              <a:rPr lang="en-GB" smtClean="0"/>
              <a:pPr/>
              <a:t>22/09/2019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29668480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1E92B55-7C1B-462A-AA61-DF553BF8564A}" type="datetimeFigureOut">
              <a:rPr lang="en-GB" smtClean="0"/>
              <a:pPr/>
              <a:t>22/09/2019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21547697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1E92B55-7C1B-462A-AA61-DF553BF8564A}" type="datetimeFigureOut">
              <a:rPr lang="en-GB" smtClean="0"/>
              <a:pPr/>
              <a:t>22/09/2019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3220999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1E92B55-7C1B-462A-AA61-DF553BF8564A}" type="datetimeFigureOut">
              <a:rPr lang="en-GB" smtClean="0"/>
              <a:pPr/>
              <a:t>22/09/2019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29377486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1E92B55-7C1B-462A-AA61-DF553BF8564A}" type="datetimeFigureOut">
              <a:rPr lang="en-GB" smtClean="0"/>
              <a:pPr/>
              <a:t>22/09/2019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7581727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1E92B55-7C1B-462A-AA61-DF553BF8564A}" type="datetimeFigureOut">
              <a:rPr lang="en-GB" smtClean="0"/>
              <a:pPr/>
              <a:t>22/09/2019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11760516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1E92B55-7C1B-462A-AA61-DF553BF8564A}" type="datetimeFigureOut">
              <a:rPr lang="en-GB" smtClean="0"/>
              <a:pPr/>
              <a:t>22/09/2019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36173214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1E92B55-7C1B-462A-AA61-DF553BF8564A}" type="datetimeFigureOut">
              <a:rPr lang="en-GB" smtClean="0"/>
              <a:pPr/>
              <a:t>22/09/2019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115100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1E92B55-7C1B-462A-AA61-DF553BF8564A}" type="datetimeFigureOut">
              <a:rPr lang="en-GB" smtClean="0"/>
              <a:pPr/>
              <a:t>22/09/2019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40848458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1E92B55-7C1B-462A-AA61-DF553BF8564A}" type="datetimeFigureOut">
              <a:rPr lang="en-GB" smtClean="0"/>
              <a:pPr/>
              <a:t>22/09/2019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16365765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1E92B55-7C1B-462A-AA61-DF553BF8564A}" type="datetimeFigureOut">
              <a:rPr lang="en-GB" smtClean="0"/>
              <a:pPr/>
              <a:t>22/09/2019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14623381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1E92B55-7C1B-462A-AA61-DF553BF8564A}" type="datetimeFigureOut">
              <a:rPr lang="en-GB" smtClean="0"/>
              <a:pPr/>
              <a:t>22/09/2019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9111439-9782-4B4E-87CD-D9F971FC5EF1}" type="slidenum">
              <a:rPr lang="en-GB" smtClean="0"/>
              <a:pPr/>
              <a:t>‹#›</a:t>
            </a:fld>
            <a:endParaRPr lang="en-GB"/>
          </a:p>
        </p:txBody>
      </p:sp>
    </p:spTree>
    <p:extLst>
      <p:ext uri="{BB962C8B-B14F-4D97-AF65-F5344CB8AC3E}">
        <p14:creationId xmlns:p14="http://schemas.microsoft.com/office/powerpoint/2010/main" val="41418743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1</a:t>
            </a:fld>
            <a:endParaRPr lang="en-GB"/>
          </a:p>
        </p:txBody>
      </p:sp>
      <p:sp>
        <p:nvSpPr>
          <p:cNvPr id="10" name="Rectangle 9"/>
          <p:cNvSpPr/>
          <p:nvPr/>
        </p:nvSpPr>
        <p:spPr>
          <a:xfrm>
            <a:off x="524052" y="738282"/>
            <a:ext cx="8017938" cy="52322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28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PROJECT PLANNING FOR CONSTRUCTION</a:t>
            </a:r>
            <a:endParaRPr lang="en-US" sz="28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11" name="Rectangle 10"/>
          <p:cNvSpPr/>
          <p:nvPr/>
        </p:nvSpPr>
        <p:spPr>
          <a:xfrm>
            <a:off x="1798490" y="3348692"/>
            <a:ext cx="5469061" cy="1446550"/>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44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Health and Safety</a:t>
            </a:r>
          </a:p>
          <a:p>
            <a:pPr algn="ctr"/>
            <a:r>
              <a:rPr lang="en-US" sz="44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CDM Regulations 2015</a:t>
            </a:r>
            <a:endParaRPr lang="en-US" sz="44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pic>
        <p:nvPicPr>
          <p:cNvPr id="12" name="Picture 2" descr="UW Trinity Saint David logo"/>
          <p:cNvPicPr>
            <a:picLocks noChangeAspect="1" noChangeArrowheads="1"/>
          </p:cNvPicPr>
          <p:nvPr/>
        </p:nvPicPr>
        <p:blipFill>
          <a:blip r:embed="rId2" cstate="print"/>
          <a:srcRect/>
          <a:stretch>
            <a:fillRect/>
          </a:stretch>
        </p:blipFill>
        <p:spPr bwMode="auto">
          <a:xfrm>
            <a:off x="6660232" y="5776461"/>
            <a:ext cx="1881758" cy="752703"/>
          </a:xfrm>
          <a:prstGeom prst="rect">
            <a:avLst/>
          </a:prstGeom>
          <a:solidFill>
            <a:schemeClr val="bg1"/>
          </a:solidFill>
          <a:ln>
            <a:solidFill>
              <a:schemeClr val="bg1"/>
            </a:solidFill>
          </a:ln>
        </p:spPr>
      </p:pic>
      <p:sp>
        <p:nvSpPr>
          <p:cNvPr id="13" name="5 CuadroTexto"/>
          <p:cNvSpPr txBox="1"/>
          <p:nvPr/>
        </p:nvSpPr>
        <p:spPr>
          <a:xfrm>
            <a:off x="251520" y="6165304"/>
            <a:ext cx="2664296" cy="369332"/>
          </a:xfrm>
          <a:prstGeom prst="rect">
            <a:avLst/>
          </a:prstGeom>
          <a:noFill/>
        </p:spPr>
        <p:txBody>
          <a:bodyPr wrap="square" rtlCol="0">
            <a:spAutoFit/>
          </a:bodyPr>
          <a:lstStyle/>
          <a:p>
            <a:r>
              <a:rPr lang="es-ES_tradnl" b="1" dirty="0" smtClean="0"/>
              <a:t>Juan Antonio Férriz Papí</a:t>
            </a:r>
            <a:endParaRPr lang="es-ES" b="1" dirty="0"/>
          </a:p>
        </p:txBody>
      </p:sp>
    </p:spTree>
    <p:extLst>
      <p:ext uri="{BB962C8B-B14F-4D97-AF65-F5344CB8AC3E}">
        <p14:creationId xmlns:p14="http://schemas.microsoft.com/office/powerpoint/2010/main" val="14424230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Health and Safety. CDM Regulations 2015</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2</a:t>
            </a:fld>
            <a:endParaRPr lang="en-GB"/>
          </a:p>
        </p:txBody>
      </p:sp>
      <p:sp>
        <p:nvSpPr>
          <p:cNvPr id="10" name="Rectangle 9"/>
          <p:cNvSpPr/>
          <p:nvPr/>
        </p:nvSpPr>
        <p:spPr>
          <a:xfrm>
            <a:off x="827584" y="559912"/>
            <a:ext cx="6696744" cy="40011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ROLES</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2" name="TextBox 1"/>
          <p:cNvSpPr txBox="1"/>
          <p:nvPr/>
        </p:nvSpPr>
        <p:spPr>
          <a:xfrm>
            <a:off x="827584" y="1672062"/>
            <a:ext cx="7704856" cy="4185761"/>
          </a:xfrm>
          <a:prstGeom prst="rect">
            <a:avLst/>
          </a:prstGeom>
          <a:noFill/>
        </p:spPr>
        <p:txBody>
          <a:bodyPr wrap="square" rtlCol="0">
            <a:spAutoFit/>
          </a:bodyPr>
          <a:lstStyle/>
          <a:p>
            <a:pPr>
              <a:spcAft>
                <a:spcPts val="1200"/>
              </a:spcAft>
            </a:pPr>
            <a:r>
              <a:rPr lang="en-GB" sz="2400" b="1" dirty="0" smtClean="0"/>
              <a:t>Client</a:t>
            </a:r>
          </a:p>
          <a:p>
            <a:pPr>
              <a:spcAft>
                <a:spcPts val="1200"/>
              </a:spcAft>
            </a:pPr>
            <a:r>
              <a:rPr lang="en-GB" sz="2400" dirty="0" smtClean="0"/>
              <a:t>Any person for whom a project is carried out</a:t>
            </a:r>
          </a:p>
          <a:p>
            <a:pPr>
              <a:spcAft>
                <a:spcPts val="1200"/>
              </a:spcAft>
            </a:pPr>
            <a:r>
              <a:rPr lang="en-GB" sz="2400" b="1" dirty="0" smtClean="0"/>
              <a:t>Domestic client</a:t>
            </a:r>
          </a:p>
          <a:p>
            <a:pPr>
              <a:spcAft>
                <a:spcPts val="1200"/>
              </a:spcAft>
            </a:pPr>
            <a:r>
              <a:rPr lang="en-GB" sz="2400" dirty="0" smtClean="0"/>
              <a:t>A client for whom a project is being carried out which is not in the course of furtherance of a business</a:t>
            </a:r>
          </a:p>
          <a:p>
            <a:pPr>
              <a:spcAft>
                <a:spcPts val="1200"/>
              </a:spcAft>
            </a:pPr>
            <a:r>
              <a:rPr lang="en-GB" sz="2400" b="1" dirty="0" smtClean="0"/>
              <a:t>Contractor</a:t>
            </a:r>
          </a:p>
          <a:p>
            <a:pPr>
              <a:spcAft>
                <a:spcPts val="1200"/>
              </a:spcAft>
            </a:pPr>
            <a:r>
              <a:rPr lang="en-GB" sz="2400" dirty="0" smtClean="0"/>
              <a:t>Any person (including a non-domestic client) who, in the course or furtherance of a business, carries out, manages or controls construction work</a:t>
            </a:r>
            <a:endParaRPr lang="en-GB" sz="2400" dirty="0"/>
          </a:p>
        </p:txBody>
      </p:sp>
    </p:spTree>
    <p:extLst>
      <p:ext uri="{BB962C8B-B14F-4D97-AF65-F5344CB8AC3E}">
        <p14:creationId xmlns:p14="http://schemas.microsoft.com/office/powerpoint/2010/main" val="676785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Health and Safety. CDM Regulations 2015</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3</a:t>
            </a:fld>
            <a:endParaRPr lang="en-GB"/>
          </a:p>
        </p:txBody>
      </p:sp>
      <p:sp>
        <p:nvSpPr>
          <p:cNvPr id="10" name="Rectangle 9"/>
          <p:cNvSpPr/>
          <p:nvPr/>
        </p:nvSpPr>
        <p:spPr>
          <a:xfrm>
            <a:off x="827584" y="559912"/>
            <a:ext cx="6696744" cy="40011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ROLES</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2" name="TextBox 1"/>
          <p:cNvSpPr txBox="1"/>
          <p:nvPr/>
        </p:nvSpPr>
        <p:spPr>
          <a:xfrm>
            <a:off x="827584" y="1901979"/>
            <a:ext cx="7704856" cy="3508653"/>
          </a:xfrm>
          <a:prstGeom prst="rect">
            <a:avLst/>
          </a:prstGeom>
          <a:noFill/>
        </p:spPr>
        <p:txBody>
          <a:bodyPr wrap="square" rtlCol="0">
            <a:spAutoFit/>
          </a:bodyPr>
          <a:lstStyle/>
          <a:p>
            <a:pPr>
              <a:spcAft>
                <a:spcPts val="1200"/>
              </a:spcAft>
            </a:pPr>
            <a:r>
              <a:rPr lang="en-GB" sz="2400" b="1" dirty="0" smtClean="0"/>
              <a:t>Designer</a:t>
            </a:r>
          </a:p>
          <a:p>
            <a:pPr>
              <a:spcAft>
                <a:spcPts val="1200"/>
              </a:spcAft>
            </a:pPr>
            <a:r>
              <a:rPr lang="en-GB" sz="2400" dirty="0" smtClean="0"/>
              <a:t>Any person (including a client or a contractor) who in the course of furtherance of a business:</a:t>
            </a:r>
          </a:p>
          <a:p>
            <a:pPr marL="342900" indent="-342900">
              <a:spcAft>
                <a:spcPts val="1200"/>
              </a:spcAft>
              <a:buFontTx/>
              <a:buChar char="-"/>
            </a:pPr>
            <a:r>
              <a:rPr lang="en-GB" sz="2400" dirty="0" smtClean="0"/>
              <a:t>Prepares or modifies a design; or</a:t>
            </a:r>
          </a:p>
          <a:p>
            <a:pPr marL="342900" indent="-342900">
              <a:spcAft>
                <a:spcPts val="1200"/>
              </a:spcAft>
              <a:buFontTx/>
              <a:buChar char="-"/>
            </a:pPr>
            <a:r>
              <a:rPr lang="en-GB" sz="2400" dirty="0" smtClean="0"/>
              <a:t>Arranges for, or instructs, any person under their control to do so, relating to a structure, or to a product or mechanical or electrical system intended for a particular structure</a:t>
            </a:r>
            <a:endParaRPr lang="en-GB" sz="2400" dirty="0"/>
          </a:p>
        </p:txBody>
      </p:sp>
    </p:spTree>
    <p:extLst>
      <p:ext uri="{BB962C8B-B14F-4D97-AF65-F5344CB8AC3E}">
        <p14:creationId xmlns:p14="http://schemas.microsoft.com/office/powerpoint/2010/main" val="32324721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Health and Safety. CDM Regulations 2015</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4</a:t>
            </a:fld>
            <a:endParaRPr lang="en-GB"/>
          </a:p>
        </p:txBody>
      </p:sp>
      <p:sp>
        <p:nvSpPr>
          <p:cNvPr id="10" name="Rectangle 9"/>
          <p:cNvSpPr/>
          <p:nvPr/>
        </p:nvSpPr>
        <p:spPr>
          <a:xfrm>
            <a:off x="827584" y="559912"/>
            <a:ext cx="6696744" cy="40011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ROLES</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2" name="TextBox 1"/>
          <p:cNvSpPr txBox="1"/>
          <p:nvPr/>
        </p:nvSpPr>
        <p:spPr>
          <a:xfrm>
            <a:off x="827584" y="1672062"/>
            <a:ext cx="7704856" cy="4185761"/>
          </a:xfrm>
          <a:prstGeom prst="rect">
            <a:avLst/>
          </a:prstGeom>
          <a:noFill/>
        </p:spPr>
        <p:txBody>
          <a:bodyPr wrap="square" rtlCol="0">
            <a:spAutoFit/>
          </a:bodyPr>
          <a:lstStyle/>
          <a:p>
            <a:pPr>
              <a:spcAft>
                <a:spcPts val="1200"/>
              </a:spcAft>
            </a:pPr>
            <a:r>
              <a:rPr lang="en-GB" sz="2400" b="1" dirty="0" smtClean="0"/>
              <a:t>Principal contractor and Principal designer</a:t>
            </a:r>
          </a:p>
          <a:p>
            <a:pPr>
              <a:spcAft>
                <a:spcPts val="1200"/>
              </a:spcAft>
            </a:pPr>
            <a:r>
              <a:rPr lang="en-GB" sz="2400" dirty="0" smtClean="0"/>
              <a:t>Where there is more than one contractor, the client must appoint (in writing) one as principal contractor</a:t>
            </a:r>
          </a:p>
          <a:p>
            <a:pPr>
              <a:spcAft>
                <a:spcPts val="1200"/>
              </a:spcAft>
            </a:pPr>
            <a:r>
              <a:rPr lang="en-GB" sz="2400" dirty="0"/>
              <a:t>Where there is more than one </a:t>
            </a:r>
            <a:r>
              <a:rPr lang="en-GB" sz="2400" dirty="0" smtClean="0"/>
              <a:t>designer, </a:t>
            </a:r>
            <a:r>
              <a:rPr lang="en-GB" sz="2400" dirty="0"/>
              <a:t>the client must appoint (in writing) one as principal </a:t>
            </a:r>
            <a:r>
              <a:rPr lang="en-GB" sz="2400" dirty="0" smtClean="0"/>
              <a:t>designer</a:t>
            </a:r>
          </a:p>
          <a:p>
            <a:pPr>
              <a:spcAft>
                <a:spcPts val="1200"/>
              </a:spcAft>
            </a:pPr>
            <a:endParaRPr lang="en-GB" sz="2400" dirty="0"/>
          </a:p>
          <a:p>
            <a:pPr>
              <a:spcAft>
                <a:spcPts val="1200"/>
              </a:spcAft>
            </a:pPr>
            <a:r>
              <a:rPr lang="en-GB" sz="2400" dirty="0" smtClean="0"/>
              <a:t>If the client fails to appoint them, the client must fulfil these duties</a:t>
            </a:r>
            <a:endParaRPr lang="en-GB" sz="2400" dirty="0"/>
          </a:p>
          <a:p>
            <a:pPr>
              <a:spcAft>
                <a:spcPts val="1200"/>
              </a:spcAft>
            </a:pPr>
            <a:endParaRPr lang="en-GB" sz="2400" dirty="0" smtClean="0"/>
          </a:p>
        </p:txBody>
      </p:sp>
    </p:spTree>
    <p:extLst>
      <p:ext uri="{BB962C8B-B14F-4D97-AF65-F5344CB8AC3E}">
        <p14:creationId xmlns:p14="http://schemas.microsoft.com/office/powerpoint/2010/main" val="219139798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Health and Safety. CDM Regulations 2015</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5</a:t>
            </a:fld>
            <a:endParaRPr lang="en-GB"/>
          </a:p>
        </p:txBody>
      </p:sp>
      <p:sp>
        <p:nvSpPr>
          <p:cNvPr id="10" name="Rectangle 9"/>
          <p:cNvSpPr/>
          <p:nvPr/>
        </p:nvSpPr>
        <p:spPr>
          <a:xfrm>
            <a:off x="827584" y="559912"/>
            <a:ext cx="6696744" cy="40011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ROLES</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2" name="TextBox 1"/>
          <p:cNvSpPr txBox="1"/>
          <p:nvPr/>
        </p:nvSpPr>
        <p:spPr>
          <a:xfrm>
            <a:off x="827584" y="1889440"/>
            <a:ext cx="7704856" cy="3662541"/>
          </a:xfrm>
          <a:prstGeom prst="rect">
            <a:avLst/>
          </a:prstGeom>
          <a:noFill/>
        </p:spPr>
        <p:txBody>
          <a:bodyPr wrap="square" rtlCol="0">
            <a:spAutoFit/>
          </a:bodyPr>
          <a:lstStyle/>
          <a:p>
            <a:pPr>
              <a:spcAft>
                <a:spcPts val="1200"/>
              </a:spcAft>
            </a:pPr>
            <a:r>
              <a:rPr lang="en-GB" sz="2400" b="1" dirty="0" smtClean="0"/>
              <a:t>CDM coordinator</a:t>
            </a:r>
          </a:p>
          <a:p>
            <a:pPr>
              <a:spcAft>
                <a:spcPts val="1200"/>
              </a:spcAft>
            </a:pPr>
            <a:r>
              <a:rPr lang="en-GB" sz="2400" dirty="0" smtClean="0"/>
              <a:t>It is included in CDM Regulations 2007 (superseded)</a:t>
            </a:r>
          </a:p>
          <a:p>
            <a:pPr>
              <a:spcAft>
                <a:spcPts val="1200"/>
              </a:spcAft>
            </a:pPr>
            <a:r>
              <a:rPr lang="en-GB" sz="2400" dirty="0"/>
              <a:t>A</a:t>
            </a:r>
            <a:r>
              <a:rPr lang="en-GB" sz="2400" dirty="0" smtClean="0"/>
              <a:t>dvise </a:t>
            </a:r>
            <a:r>
              <a:rPr lang="en-GB" sz="2400" dirty="0"/>
              <a:t>the client on matters relating to health and safety during the design process and during the planning phases of </a:t>
            </a:r>
            <a:r>
              <a:rPr lang="en-GB" sz="2400" dirty="0" smtClean="0"/>
              <a:t>construction</a:t>
            </a:r>
          </a:p>
          <a:p>
            <a:pPr>
              <a:spcAft>
                <a:spcPts val="1200"/>
              </a:spcAft>
            </a:pPr>
            <a:r>
              <a:rPr lang="en-GB" sz="2400" dirty="0" smtClean="0"/>
              <a:t>This role has been transferred to principal contractor and principal designer</a:t>
            </a:r>
            <a:endParaRPr lang="en-GB" sz="2400" dirty="0"/>
          </a:p>
          <a:p>
            <a:pPr>
              <a:spcAft>
                <a:spcPts val="1200"/>
              </a:spcAft>
            </a:pPr>
            <a:endParaRPr lang="en-GB" sz="2400" dirty="0" smtClean="0"/>
          </a:p>
        </p:txBody>
      </p:sp>
    </p:spTree>
    <p:extLst>
      <p:ext uri="{BB962C8B-B14F-4D97-AF65-F5344CB8AC3E}">
        <p14:creationId xmlns:p14="http://schemas.microsoft.com/office/powerpoint/2010/main" val="274118081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Health and Safety. CDM Regulations 2015</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6</a:t>
            </a:fld>
            <a:endParaRPr lang="en-GB"/>
          </a:p>
        </p:txBody>
      </p:sp>
      <p:sp>
        <p:nvSpPr>
          <p:cNvPr id="10" name="Rectangle 9"/>
          <p:cNvSpPr/>
          <p:nvPr/>
        </p:nvSpPr>
        <p:spPr>
          <a:xfrm>
            <a:off x="827584" y="559912"/>
            <a:ext cx="6696744" cy="40011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NOTIFICATION</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2" name="TextBox 1"/>
          <p:cNvSpPr txBox="1"/>
          <p:nvPr/>
        </p:nvSpPr>
        <p:spPr>
          <a:xfrm>
            <a:off x="796360" y="1721482"/>
            <a:ext cx="7704856" cy="4185761"/>
          </a:xfrm>
          <a:prstGeom prst="rect">
            <a:avLst/>
          </a:prstGeom>
          <a:noFill/>
        </p:spPr>
        <p:txBody>
          <a:bodyPr wrap="square" rtlCol="0">
            <a:spAutoFit/>
          </a:bodyPr>
          <a:lstStyle/>
          <a:p>
            <a:pPr>
              <a:spcAft>
                <a:spcPts val="1200"/>
              </a:spcAft>
            </a:pPr>
            <a:r>
              <a:rPr lang="en-GB" sz="2400" dirty="0" smtClean="0"/>
              <a:t>A project is notifiable if the construction work on a construction site is scheduled to:</a:t>
            </a:r>
          </a:p>
          <a:p>
            <a:pPr marL="342900" indent="-342900">
              <a:spcAft>
                <a:spcPts val="1200"/>
              </a:spcAft>
              <a:buFontTx/>
              <a:buChar char="-"/>
            </a:pPr>
            <a:r>
              <a:rPr lang="en-GB" sz="2400" dirty="0" smtClean="0"/>
              <a:t>Last longer than 30 working days and have more than 20 workers; or</a:t>
            </a:r>
          </a:p>
          <a:p>
            <a:pPr marL="342900" indent="-342900">
              <a:spcAft>
                <a:spcPts val="1200"/>
              </a:spcAft>
              <a:buFontTx/>
              <a:buChar char="-"/>
            </a:pPr>
            <a:r>
              <a:rPr lang="en-GB" sz="2400" dirty="0" smtClean="0"/>
              <a:t>Exceed 500 person days</a:t>
            </a:r>
          </a:p>
          <a:p>
            <a:pPr marL="342900" indent="-342900">
              <a:spcAft>
                <a:spcPts val="1200"/>
              </a:spcAft>
              <a:buFontTx/>
              <a:buChar char="-"/>
            </a:pPr>
            <a:endParaRPr lang="en-GB" sz="2400" dirty="0"/>
          </a:p>
          <a:p>
            <a:pPr>
              <a:spcAft>
                <a:spcPts val="1200"/>
              </a:spcAft>
            </a:pPr>
            <a:r>
              <a:rPr lang="en-GB" sz="2400" dirty="0" smtClean="0"/>
              <a:t>The client is responsible to give notice in writing to the Executive before the construction phase begins</a:t>
            </a:r>
            <a:endParaRPr lang="en-GB" sz="2400" dirty="0"/>
          </a:p>
          <a:p>
            <a:pPr>
              <a:spcAft>
                <a:spcPts val="1200"/>
              </a:spcAft>
            </a:pPr>
            <a:endParaRPr lang="en-GB" sz="2400" dirty="0" smtClean="0"/>
          </a:p>
        </p:txBody>
      </p:sp>
    </p:spTree>
    <p:extLst>
      <p:ext uri="{BB962C8B-B14F-4D97-AF65-F5344CB8AC3E}">
        <p14:creationId xmlns:p14="http://schemas.microsoft.com/office/powerpoint/2010/main" val="26091762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Health and Safety. CDM Regulations 2015</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7</a:t>
            </a:fld>
            <a:endParaRPr lang="en-GB"/>
          </a:p>
        </p:txBody>
      </p:sp>
      <p:sp>
        <p:nvSpPr>
          <p:cNvPr id="10" name="Rectangle 9"/>
          <p:cNvSpPr/>
          <p:nvPr/>
        </p:nvSpPr>
        <p:spPr>
          <a:xfrm>
            <a:off x="827584" y="559912"/>
            <a:ext cx="6696744" cy="40011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NOTIFICATION</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2" name="TextBox 1"/>
          <p:cNvSpPr txBox="1"/>
          <p:nvPr/>
        </p:nvSpPr>
        <p:spPr>
          <a:xfrm>
            <a:off x="827584" y="2390081"/>
            <a:ext cx="7704856" cy="2554545"/>
          </a:xfrm>
          <a:prstGeom prst="rect">
            <a:avLst/>
          </a:prstGeom>
          <a:noFill/>
        </p:spPr>
        <p:txBody>
          <a:bodyPr wrap="square" rtlCol="0">
            <a:spAutoFit/>
          </a:bodyPr>
          <a:lstStyle/>
          <a:p>
            <a:pPr>
              <a:spcAft>
                <a:spcPts val="1200"/>
              </a:spcAft>
            </a:pPr>
            <a:r>
              <a:rPr lang="en-GB" sz="2400" dirty="0" smtClean="0"/>
              <a:t>The notice must:</a:t>
            </a:r>
          </a:p>
          <a:p>
            <a:pPr marL="342900" indent="-342900">
              <a:spcAft>
                <a:spcPts val="1200"/>
              </a:spcAft>
              <a:buFontTx/>
              <a:buChar char="-"/>
            </a:pPr>
            <a:r>
              <a:rPr lang="en-GB" sz="2400" dirty="0" smtClean="0"/>
              <a:t>Contain the particulars specified in Schedule 1</a:t>
            </a:r>
          </a:p>
          <a:p>
            <a:pPr marL="342900" indent="-342900">
              <a:spcAft>
                <a:spcPts val="1200"/>
              </a:spcAft>
              <a:buFontTx/>
              <a:buChar char="-"/>
            </a:pPr>
            <a:r>
              <a:rPr lang="en-GB" sz="2400" dirty="0" smtClean="0"/>
              <a:t>Be clearly displayed in the construction site office</a:t>
            </a:r>
          </a:p>
          <a:p>
            <a:pPr marL="342900" indent="-342900">
              <a:spcAft>
                <a:spcPts val="1200"/>
              </a:spcAft>
              <a:buFontTx/>
              <a:buChar char="-"/>
            </a:pPr>
            <a:r>
              <a:rPr lang="en-GB" sz="2400" dirty="0" smtClean="0"/>
              <a:t>If necessary, be periodically updated</a:t>
            </a:r>
            <a:endParaRPr lang="en-GB" sz="2400" dirty="0"/>
          </a:p>
          <a:p>
            <a:pPr>
              <a:spcAft>
                <a:spcPts val="1200"/>
              </a:spcAft>
            </a:pPr>
            <a:endParaRPr lang="en-GB" sz="2400" dirty="0" smtClean="0"/>
          </a:p>
        </p:txBody>
      </p:sp>
    </p:spTree>
    <p:extLst>
      <p:ext uri="{BB962C8B-B14F-4D97-AF65-F5344CB8AC3E}">
        <p14:creationId xmlns:p14="http://schemas.microsoft.com/office/powerpoint/2010/main" val="41287818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Health and Safety. CDM Regulations 2015</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8</a:t>
            </a:fld>
            <a:endParaRPr lang="en-GB"/>
          </a:p>
        </p:txBody>
      </p:sp>
      <p:sp>
        <p:nvSpPr>
          <p:cNvPr id="10" name="Rectangle 9"/>
          <p:cNvSpPr/>
          <p:nvPr/>
        </p:nvSpPr>
        <p:spPr>
          <a:xfrm>
            <a:off x="827584" y="559912"/>
            <a:ext cx="6696744" cy="40011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NOTIFICATION</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2" name="TextBox 1"/>
          <p:cNvSpPr txBox="1"/>
          <p:nvPr/>
        </p:nvSpPr>
        <p:spPr>
          <a:xfrm>
            <a:off x="827584" y="2390081"/>
            <a:ext cx="7704856" cy="2554545"/>
          </a:xfrm>
          <a:prstGeom prst="rect">
            <a:avLst/>
          </a:prstGeom>
          <a:noFill/>
        </p:spPr>
        <p:txBody>
          <a:bodyPr wrap="square" rtlCol="0">
            <a:spAutoFit/>
          </a:bodyPr>
          <a:lstStyle/>
          <a:p>
            <a:pPr>
              <a:spcAft>
                <a:spcPts val="1200"/>
              </a:spcAft>
            </a:pPr>
            <a:r>
              <a:rPr lang="en-GB" sz="2400" dirty="0" smtClean="0"/>
              <a:t>The notice must:</a:t>
            </a:r>
          </a:p>
          <a:p>
            <a:pPr marL="342900" indent="-342900">
              <a:spcAft>
                <a:spcPts val="1200"/>
              </a:spcAft>
              <a:buFontTx/>
              <a:buChar char="-"/>
            </a:pPr>
            <a:r>
              <a:rPr lang="en-GB" sz="2400" dirty="0" smtClean="0"/>
              <a:t>Contain the particulars specified in Schedule 1</a:t>
            </a:r>
          </a:p>
          <a:p>
            <a:pPr marL="342900" indent="-342900">
              <a:spcAft>
                <a:spcPts val="1200"/>
              </a:spcAft>
              <a:buFontTx/>
              <a:buChar char="-"/>
            </a:pPr>
            <a:r>
              <a:rPr lang="en-GB" sz="2400" dirty="0" smtClean="0"/>
              <a:t>Be clearly displayed in the construction site office</a:t>
            </a:r>
          </a:p>
          <a:p>
            <a:pPr marL="342900" indent="-342900">
              <a:spcAft>
                <a:spcPts val="1200"/>
              </a:spcAft>
              <a:buFontTx/>
              <a:buChar char="-"/>
            </a:pPr>
            <a:r>
              <a:rPr lang="en-GB" sz="2400" dirty="0" smtClean="0"/>
              <a:t>If necessary, be periodically updated</a:t>
            </a:r>
            <a:endParaRPr lang="en-GB" sz="2400" dirty="0"/>
          </a:p>
          <a:p>
            <a:pPr>
              <a:spcAft>
                <a:spcPts val="1200"/>
              </a:spcAft>
            </a:pPr>
            <a:endParaRPr lang="en-GB" sz="2400" dirty="0" smtClean="0"/>
          </a:p>
        </p:txBody>
      </p:sp>
    </p:spTree>
    <p:extLst>
      <p:ext uri="{BB962C8B-B14F-4D97-AF65-F5344CB8AC3E}">
        <p14:creationId xmlns:p14="http://schemas.microsoft.com/office/powerpoint/2010/main" val="6651529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Health and Safety. CDM Regulations 2015</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9</a:t>
            </a:fld>
            <a:endParaRPr lang="en-GB"/>
          </a:p>
        </p:txBody>
      </p:sp>
      <p:sp>
        <p:nvSpPr>
          <p:cNvPr id="10" name="Rectangle 9"/>
          <p:cNvSpPr/>
          <p:nvPr/>
        </p:nvSpPr>
        <p:spPr>
          <a:xfrm>
            <a:off x="827584" y="559912"/>
            <a:ext cx="6696744" cy="40011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NOTIFICATION</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2" name="TextBox 1"/>
          <p:cNvSpPr txBox="1"/>
          <p:nvPr/>
        </p:nvSpPr>
        <p:spPr>
          <a:xfrm>
            <a:off x="192950" y="917763"/>
            <a:ext cx="7704856" cy="461665"/>
          </a:xfrm>
          <a:prstGeom prst="rect">
            <a:avLst/>
          </a:prstGeom>
          <a:noFill/>
        </p:spPr>
        <p:txBody>
          <a:bodyPr wrap="square" rtlCol="0">
            <a:spAutoFit/>
          </a:bodyPr>
          <a:lstStyle/>
          <a:p>
            <a:pPr>
              <a:spcAft>
                <a:spcPts val="1200"/>
              </a:spcAft>
            </a:pPr>
            <a:r>
              <a:rPr lang="en-GB" sz="2400" dirty="0" smtClean="0"/>
              <a:t>Information included in the notice (Schedule 1):</a:t>
            </a:r>
          </a:p>
        </p:txBody>
      </p:sp>
      <p:sp>
        <p:nvSpPr>
          <p:cNvPr id="3" name="Rectangle 2"/>
          <p:cNvSpPr/>
          <p:nvPr/>
        </p:nvSpPr>
        <p:spPr>
          <a:xfrm>
            <a:off x="179512" y="1392327"/>
            <a:ext cx="8748464" cy="5355312"/>
          </a:xfrm>
          <a:prstGeom prst="rect">
            <a:avLst/>
          </a:prstGeom>
        </p:spPr>
        <p:txBody>
          <a:bodyPr wrap="square">
            <a:spAutoFit/>
          </a:bodyPr>
          <a:lstStyle/>
          <a:p>
            <a:pPr marL="285750" indent="-285750" fontAlgn="base">
              <a:buFont typeface="Arial" panose="020B0604020202020204" pitchFamily="34" charset="0"/>
              <a:buChar char="•"/>
            </a:pPr>
            <a:r>
              <a:rPr lang="en-GB" dirty="0" smtClean="0">
                <a:latin typeface="inherit"/>
              </a:rPr>
              <a:t>The </a:t>
            </a:r>
            <a:r>
              <a:rPr lang="en-GB" dirty="0">
                <a:latin typeface="inherit"/>
              </a:rPr>
              <a:t>date of forwarding the notice.</a:t>
            </a:r>
          </a:p>
          <a:p>
            <a:pPr marL="285750" indent="-285750" fontAlgn="base">
              <a:buFont typeface="Arial" panose="020B0604020202020204" pitchFamily="34" charset="0"/>
              <a:buChar char="•"/>
            </a:pPr>
            <a:r>
              <a:rPr lang="en-GB" dirty="0">
                <a:latin typeface="inherit"/>
              </a:rPr>
              <a:t>The address of the construction site or precise description of its location.</a:t>
            </a:r>
          </a:p>
          <a:p>
            <a:pPr marL="285750" indent="-285750" fontAlgn="base">
              <a:buFont typeface="Arial" panose="020B0604020202020204" pitchFamily="34" charset="0"/>
              <a:buChar char="•"/>
            </a:pPr>
            <a:r>
              <a:rPr lang="en-GB" dirty="0">
                <a:latin typeface="inherit"/>
              </a:rPr>
              <a:t>The name of the local authority where the construction site is located.</a:t>
            </a:r>
          </a:p>
          <a:p>
            <a:pPr marL="285750" indent="-285750" fontAlgn="base">
              <a:buFont typeface="Arial" panose="020B0604020202020204" pitchFamily="34" charset="0"/>
              <a:buChar char="•"/>
            </a:pPr>
            <a:r>
              <a:rPr lang="en-GB" dirty="0">
                <a:latin typeface="inherit"/>
              </a:rPr>
              <a:t>A brief description of the project and the construction work that it entails.</a:t>
            </a:r>
          </a:p>
          <a:p>
            <a:pPr marL="285750" indent="-285750" fontAlgn="base">
              <a:buFont typeface="Arial" panose="020B0604020202020204" pitchFamily="34" charset="0"/>
              <a:buChar char="•"/>
            </a:pPr>
            <a:r>
              <a:rPr lang="en-GB" dirty="0">
                <a:latin typeface="inherit"/>
              </a:rPr>
              <a:t>The following contact details of the client: name, address, telephone number and (if available) an email address.</a:t>
            </a:r>
          </a:p>
          <a:p>
            <a:pPr marL="285750" indent="-285750" fontAlgn="base">
              <a:buFont typeface="Arial" panose="020B0604020202020204" pitchFamily="34" charset="0"/>
              <a:buChar char="•"/>
            </a:pPr>
            <a:r>
              <a:rPr lang="en-GB" dirty="0">
                <a:latin typeface="inherit"/>
              </a:rPr>
              <a:t>The following contact details of the principal designer: name, address, telephone number and (if available) an email address.</a:t>
            </a:r>
          </a:p>
          <a:p>
            <a:pPr marL="285750" indent="-285750" fontAlgn="base">
              <a:buFont typeface="Arial" panose="020B0604020202020204" pitchFamily="34" charset="0"/>
              <a:buChar char="•"/>
            </a:pPr>
            <a:r>
              <a:rPr lang="en-GB" dirty="0">
                <a:latin typeface="inherit"/>
              </a:rPr>
              <a:t>The following contact details of the principal contractor: name, address, telephone number and (if available) an email address.</a:t>
            </a:r>
          </a:p>
          <a:p>
            <a:pPr marL="285750" indent="-285750" fontAlgn="base">
              <a:buFont typeface="Arial" panose="020B0604020202020204" pitchFamily="34" charset="0"/>
              <a:buChar char="•"/>
            </a:pPr>
            <a:r>
              <a:rPr lang="en-GB" dirty="0">
                <a:latin typeface="inherit"/>
              </a:rPr>
              <a:t>The date planned for the start of the construction phase.</a:t>
            </a:r>
          </a:p>
          <a:p>
            <a:pPr marL="285750" indent="-285750" fontAlgn="base">
              <a:buFont typeface="Arial" panose="020B0604020202020204" pitchFamily="34" charset="0"/>
              <a:buChar char="•"/>
            </a:pPr>
            <a:r>
              <a:rPr lang="en-GB" dirty="0">
                <a:latin typeface="inherit"/>
              </a:rPr>
              <a:t>The time allocated by the client under regulation 4(1) for the construction work.</a:t>
            </a:r>
          </a:p>
          <a:p>
            <a:pPr marL="285750" indent="-285750" fontAlgn="base">
              <a:buFont typeface="Arial" panose="020B0604020202020204" pitchFamily="34" charset="0"/>
              <a:buChar char="•"/>
            </a:pPr>
            <a:r>
              <a:rPr lang="en-GB" dirty="0">
                <a:latin typeface="inherit"/>
              </a:rPr>
              <a:t>The planned duration of the construction phase.</a:t>
            </a:r>
          </a:p>
          <a:p>
            <a:pPr marL="285750" indent="-285750" fontAlgn="base">
              <a:buFont typeface="Arial" panose="020B0604020202020204" pitchFamily="34" charset="0"/>
              <a:buChar char="•"/>
            </a:pPr>
            <a:r>
              <a:rPr lang="en-GB" dirty="0">
                <a:latin typeface="inherit"/>
              </a:rPr>
              <a:t>The estimated maximum number of people at work on the construction site.</a:t>
            </a:r>
          </a:p>
          <a:p>
            <a:pPr marL="285750" indent="-285750" fontAlgn="base">
              <a:buFont typeface="Arial" panose="020B0604020202020204" pitchFamily="34" charset="0"/>
              <a:buChar char="•"/>
            </a:pPr>
            <a:r>
              <a:rPr lang="en-GB" dirty="0">
                <a:latin typeface="inherit"/>
              </a:rPr>
              <a:t>The planned number of contractors on the construction site.</a:t>
            </a:r>
          </a:p>
          <a:p>
            <a:pPr marL="285750" indent="-285750" fontAlgn="base">
              <a:buFont typeface="Arial" panose="020B0604020202020204" pitchFamily="34" charset="0"/>
              <a:buChar char="•"/>
            </a:pPr>
            <a:r>
              <a:rPr lang="en-GB" dirty="0">
                <a:latin typeface="inherit"/>
              </a:rPr>
              <a:t>The name and address of any contractor already appointed.</a:t>
            </a:r>
          </a:p>
          <a:p>
            <a:pPr marL="285750" indent="-285750" fontAlgn="base">
              <a:buFont typeface="Arial" panose="020B0604020202020204" pitchFamily="34" charset="0"/>
              <a:buChar char="•"/>
            </a:pPr>
            <a:r>
              <a:rPr lang="en-GB" dirty="0">
                <a:latin typeface="inherit"/>
              </a:rPr>
              <a:t>The name and address of any designer already appointed.</a:t>
            </a:r>
          </a:p>
          <a:p>
            <a:pPr marL="285750" indent="-285750" fontAlgn="base">
              <a:buFont typeface="Arial" panose="020B0604020202020204" pitchFamily="34" charset="0"/>
              <a:buChar char="•"/>
            </a:pPr>
            <a:r>
              <a:rPr lang="en-GB" dirty="0">
                <a:latin typeface="inherit"/>
              </a:rPr>
              <a:t>A declaration signed by or on behalf of the client that the client is aware of the client duties under these Regulations.</a:t>
            </a:r>
            <a:endParaRPr lang="en-GB" b="0" i="0" dirty="0">
              <a:effectLst/>
              <a:latin typeface="inherit"/>
            </a:endParaRPr>
          </a:p>
        </p:txBody>
      </p:sp>
    </p:spTree>
    <p:extLst>
      <p:ext uri="{BB962C8B-B14F-4D97-AF65-F5344CB8AC3E}">
        <p14:creationId xmlns:p14="http://schemas.microsoft.com/office/powerpoint/2010/main" val="24521140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Health and Safety. CDM Regulations 2015</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10</a:t>
            </a:fld>
            <a:endParaRPr lang="en-GB"/>
          </a:p>
        </p:txBody>
      </p:sp>
      <p:sp>
        <p:nvSpPr>
          <p:cNvPr id="10" name="Rectangle 9"/>
          <p:cNvSpPr/>
          <p:nvPr/>
        </p:nvSpPr>
        <p:spPr>
          <a:xfrm>
            <a:off x="827584" y="559912"/>
            <a:ext cx="6696744" cy="40011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CONSTRUCTION PHASE PLAN (CPP)</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2" name="TextBox 1"/>
          <p:cNvSpPr txBox="1"/>
          <p:nvPr/>
        </p:nvSpPr>
        <p:spPr>
          <a:xfrm>
            <a:off x="827584" y="1672062"/>
            <a:ext cx="7704856" cy="3877985"/>
          </a:xfrm>
          <a:prstGeom prst="rect">
            <a:avLst/>
          </a:prstGeom>
          <a:noFill/>
        </p:spPr>
        <p:txBody>
          <a:bodyPr wrap="square" rtlCol="0">
            <a:spAutoFit/>
          </a:bodyPr>
          <a:lstStyle/>
          <a:p>
            <a:pPr>
              <a:spcAft>
                <a:spcPts val="1200"/>
              </a:spcAft>
            </a:pPr>
            <a:r>
              <a:rPr lang="en-GB" sz="2400" dirty="0"/>
              <a:t>It sets out the health and safety arrangements and site rules taking account of the industrial activities taking place on the construction site (must include specific measures for categories in schedule 3)</a:t>
            </a:r>
          </a:p>
          <a:p>
            <a:pPr>
              <a:spcAft>
                <a:spcPts val="1200"/>
              </a:spcAft>
            </a:pPr>
            <a:r>
              <a:rPr lang="en-GB" sz="2400" dirty="0" smtClean="0"/>
              <a:t>Before setting up a construction site</a:t>
            </a:r>
          </a:p>
          <a:p>
            <a:pPr>
              <a:spcAft>
                <a:spcPts val="1200"/>
              </a:spcAft>
            </a:pPr>
            <a:r>
              <a:rPr lang="en-GB" sz="2400" dirty="0" smtClean="0"/>
              <a:t>The principal contractor must draw up a CPP, or make arrangements to be drawn up</a:t>
            </a:r>
          </a:p>
          <a:p>
            <a:pPr>
              <a:spcAft>
                <a:spcPts val="1200"/>
              </a:spcAft>
            </a:pPr>
            <a:r>
              <a:rPr lang="en-GB" sz="2400" dirty="0" smtClean="0"/>
              <a:t>The principal designer must assist the principal contractor by providing all relevant information for the CPP</a:t>
            </a:r>
          </a:p>
        </p:txBody>
      </p:sp>
    </p:spTree>
    <p:extLst>
      <p:ext uri="{BB962C8B-B14F-4D97-AF65-F5344CB8AC3E}">
        <p14:creationId xmlns:p14="http://schemas.microsoft.com/office/powerpoint/2010/main" val="26700475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Health and Safety. CDM Regulations 2015</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11</a:t>
            </a:fld>
            <a:endParaRPr lang="en-GB"/>
          </a:p>
        </p:txBody>
      </p:sp>
      <p:sp>
        <p:nvSpPr>
          <p:cNvPr id="10" name="Rectangle 9"/>
          <p:cNvSpPr/>
          <p:nvPr/>
        </p:nvSpPr>
        <p:spPr>
          <a:xfrm>
            <a:off x="827584" y="559912"/>
            <a:ext cx="6696744" cy="40011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CONSTRUCTION PHASE PLAN</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3" name="Rectangle 2"/>
          <p:cNvSpPr/>
          <p:nvPr/>
        </p:nvSpPr>
        <p:spPr>
          <a:xfrm>
            <a:off x="715222" y="1229766"/>
            <a:ext cx="7971578" cy="5309146"/>
          </a:xfrm>
          <a:prstGeom prst="rect">
            <a:avLst/>
          </a:prstGeom>
        </p:spPr>
        <p:txBody>
          <a:bodyPr wrap="square">
            <a:spAutoFit/>
          </a:bodyPr>
          <a:lstStyle/>
          <a:p>
            <a:pPr fontAlgn="base">
              <a:spcAft>
                <a:spcPts val="600"/>
              </a:spcAft>
            </a:pPr>
            <a:r>
              <a:rPr lang="en-GB" sz="2000" dirty="0" smtClean="0">
                <a:solidFill>
                  <a:srgbClr val="000000"/>
                </a:solidFill>
                <a:latin typeface="inherit"/>
              </a:rPr>
              <a:t>Topics that should be considered:</a:t>
            </a:r>
          </a:p>
          <a:p>
            <a:pPr fontAlgn="base">
              <a:spcAft>
                <a:spcPts val="600"/>
              </a:spcAft>
            </a:pPr>
            <a:endParaRPr lang="en-GB" sz="2000" dirty="0" smtClean="0">
              <a:solidFill>
                <a:srgbClr val="000000"/>
              </a:solidFill>
              <a:latin typeface="inherit"/>
            </a:endParaRPr>
          </a:p>
          <a:p>
            <a:pPr marL="285750" indent="-285750" fontAlgn="base">
              <a:spcAft>
                <a:spcPts val="600"/>
              </a:spcAft>
              <a:buFont typeface="Arial" panose="020B0604020202020204" pitchFamily="34" charset="0"/>
              <a:buChar char="•"/>
            </a:pPr>
            <a:r>
              <a:rPr lang="en-GB" sz="2000" dirty="0" smtClean="0">
                <a:latin typeface="inherit"/>
              </a:rPr>
              <a:t>A </a:t>
            </a:r>
            <a:r>
              <a:rPr lang="en-GB" sz="2000" dirty="0">
                <a:latin typeface="inherit"/>
              </a:rPr>
              <a:t>description of the project such as key dates and details of key members of the project team.</a:t>
            </a:r>
          </a:p>
          <a:p>
            <a:pPr marL="285750" indent="-285750" fontAlgn="base">
              <a:spcAft>
                <a:spcPts val="600"/>
              </a:spcAft>
              <a:buFont typeface="Arial" panose="020B0604020202020204" pitchFamily="34" charset="0"/>
              <a:buChar char="•"/>
            </a:pPr>
            <a:r>
              <a:rPr lang="en-GB" sz="2000" dirty="0">
                <a:latin typeface="inherit"/>
              </a:rPr>
              <a:t>The management of the work including:</a:t>
            </a:r>
          </a:p>
          <a:p>
            <a:pPr marL="800100" lvl="1" indent="-342900" fontAlgn="base">
              <a:spcAft>
                <a:spcPts val="600"/>
              </a:spcAft>
              <a:buFont typeface="+mj-lt"/>
              <a:buAutoNum type="arabicPeriod"/>
            </a:pPr>
            <a:r>
              <a:rPr lang="en-GB" dirty="0">
                <a:latin typeface="inherit"/>
              </a:rPr>
              <a:t>The health and safety aims for the project.</a:t>
            </a:r>
          </a:p>
          <a:p>
            <a:pPr marL="800100" lvl="1" indent="-342900" fontAlgn="base">
              <a:spcAft>
                <a:spcPts val="600"/>
              </a:spcAft>
              <a:buFont typeface="+mj-lt"/>
              <a:buAutoNum type="arabicPeriod"/>
            </a:pPr>
            <a:r>
              <a:rPr lang="en-GB" dirty="0">
                <a:latin typeface="inherit"/>
              </a:rPr>
              <a:t>The site rules.</a:t>
            </a:r>
          </a:p>
          <a:p>
            <a:pPr marL="800100" lvl="1" indent="-342900" fontAlgn="base">
              <a:spcAft>
                <a:spcPts val="600"/>
              </a:spcAft>
              <a:buFont typeface="+mj-lt"/>
              <a:buAutoNum type="arabicPeriod"/>
            </a:pPr>
            <a:r>
              <a:rPr lang="en-GB" dirty="0">
                <a:latin typeface="inherit"/>
              </a:rPr>
              <a:t>Arrangements to ensure cooperation between project team members and coordination of their work, </a:t>
            </a:r>
            <a:r>
              <a:rPr lang="en-GB" dirty="0" err="1">
                <a:latin typeface="inherit"/>
              </a:rPr>
              <a:t>eg</a:t>
            </a:r>
            <a:r>
              <a:rPr lang="en-GB" dirty="0">
                <a:latin typeface="inherit"/>
              </a:rPr>
              <a:t> regular site meetings.</a:t>
            </a:r>
          </a:p>
          <a:p>
            <a:pPr marL="800100" lvl="1" indent="-342900" fontAlgn="base">
              <a:spcAft>
                <a:spcPts val="600"/>
              </a:spcAft>
              <a:buFont typeface="+mj-lt"/>
              <a:buAutoNum type="arabicPeriod"/>
            </a:pPr>
            <a:r>
              <a:rPr lang="en-GB" dirty="0">
                <a:latin typeface="inherit"/>
              </a:rPr>
              <a:t>Arrangements for involving workers.</a:t>
            </a:r>
          </a:p>
          <a:p>
            <a:pPr marL="800100" lvl="1" indent="-342900" fontAlgn="base">
              <a:spcAft>
                <a:spcPts val="600"/>
              </a:spcAft>
              <a:buFont typeface="+mj-lt"/>
              <a:buAutoNum type="arabicPeriod"/>
            </a:pPr>
            <a:r>
              <a:rPr lang="en-GB" dirty="0">
                <a:latin typeface="inherit"/>
              </a:rPr>
              <a:t>Site induction.</a:t>
            </a:r>
          </a:p>
          <a:p>
            <a:pPr marL="800100" lvl="1" indent="-342900" fontAlgn="base">
              <a:spcAft>
                <a:spcPts val="600"/>
              </a:spcAft>
              <a:buFont typeface="+mj-lt"/>
              <a:buAutoNum type="arabicPeriod"/>
            </a:pPr>
            <a:r>
              <a:rPr lang="en-GB" dirty="0">
                <a:latin typeface="inherit"/>
              </a:rPr>
              <a:t>Welfare facilities.</a:t>
            </a:r>
          </a:p>
          <a:p>
            <a:pPr marL="800100" lvl="1" indent="-342900" fontAlgn="base">
              <a:spcAft>
                <a:spcPts val="600"/>
              </a:spcAft>
              <a:buFont typeface="+mj-lt"/>
              <a:buAutoNum type="arabicPeriod"/>
            </a:pPr>
            <a:r>
              <a:rPr lang="en-GB" dirty="0">
                <a:latin typeface="inherit"/>
              </a:rPr>
              <a:t>Fire and emergency procedures.</a:t>
            </a:r>
          </a:p>
          <a:p>
            <a:pPr marL="285750" indent="-285750" fontAlgn="base">
              <a:spcAft>
                <a:spcPts val="600"/>
              </a:spcAft>
              <a:buFont typeface="Arial" panose="020B0604020202020204" pitchFamily="34" charset="0"/>
              <a:buChar char="•"/>
            </a:pPr>
            <a:r>
              <a:rPr lang="en-GB" sz="2000" dirty="0">
                <a:latin typeface="inherit"/>
              </a:rPr>
              <a:t>The control of any of the specific site risks listed in Schedule 3 where they are relevant to the work involved.</a:t>
            </a:r>
            <a:endParaRPr lang="en-GB" sz="2000" b="0" i="0" dirty="0">
              <a:effectLst/>
              <a:latin typeface="inherit"/>
            </a:endParaRPr>
          </a:p>
        </p:txBody>
      </p:sp>
    </p:spTree>
    <p:extLst>
      <p:ext uri="{BB962C8B-B14F-4D97-AF65-F5344CB8AC3E}">
        <p14:creationId xmlns:p14="http://schemas.microsoft.com/office/powerpoint/2010/main" val="24558620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Health and Safety. CDM Regulations 2015</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12</a:t>
            </a:fld>
            <a:endParaRPr lang="en-GB"/>
          </a:p>
        </p:txBody>
      </p:sp>
      <p:sp>
        <p:nvSpPr>
          <p:cNvPr id="10" name="Rectangle 9"/>
          <p:cNvSpPr/>
          <p:nvPr/>
        </p:nvSpPr>
        <p:spPr>
          <a:xfrm>
            <a:off x="827584" y="559912"/>
            <a:ext cx="6696744" cy="40011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CONSTRUCTION PHASE PLAN (CPP)</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2" name="TextBox 1"/>
          <p:cNvSpPr txBox="1"/>
          <p:nvPr/>
        </p:nvSpPr>
        <p:spPr>
          <a:xfrm>
            <a:off x="827584" y="2012064"/>
            <a:ext cx="7704856" cy="3354765"/>
          </a:xfrm>
          <a:prstGeom prst="rect">
            <a:avLst/>
          </a:prstGeom>
          <a:noFill/>
        </p:spPr>
        <p:txBody>
          <a:bodyPr wrap="square" rtlCol="0">
            <a:spAutoFit/>
          </a:bodyPr>
          <a:lstStyle/>
          <a:p>
            <a:pPr>
              <a:spcAft>
                <a:spcPts val="1200"/>
              </a:spcAft>
            </a:pPr>
            <a:r>
              <a:rPr lang="en-GB" sz="2400" dirty="0" smtClean="0"/>
              <a:t>The principal contractor must ensure the CPP is reviewed, updated and revised during the course of the project.</a:t>
            </a:r>
          </a:p>
          <a:p>
            <a:pPr>
              <a:spcAft>
                <a:spcPts val="1200"/>
              </a:spcAft>
            </a:pPr>
            <a:r>
              <a:rPr lang="en-GB" sz="2400" dirty="0" smtClean="0"/>
              <a:t>The client must ensure the CPP adequately addresses arrangements for managing risks and the principal contractor regularly reviews and revises the plan.</a:t>
            </a:r>
          </a:p>
          <a:p>
            <a:pPr>
              <a:spcAft>
                <a:spcPts val="1200"/>
              </a:spcAft>
            </a:pPr>
            <a:r>
              <a:rPr lang="en-GB" sz="2400" dirty="0" smtClean="0"/>
              <a:t>The principal contractor must ensure that employers and self-employed persons follow the CPP. Contractors are also required to comply with the plan.</a:t>
            </a:r>
          </a:p>
        </p:txBody>
      </p:sp>
    </p:spTree>
    <p:extLst>
      <p:ext uri="{BB962C8B-B14F-4D97-AF65-F5344CB8AC3E}">
        <p14:creationId xmlns:p14="http://schemas.microsoft.com/office/powerpoint/2010/main" val="1551873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Health and Safety. CDM Regulations 2015</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13</a:t>
            </a:fld>
            <a:endParaRPr lang="en-GB"/>
          </a:p>
        </p:txBody>
      </p:sp>
      <p:sp>
        <p:nvSpPr>
          <p:cNvPr id="10" name="Rectangle 9"/>
          <p:cNvSpPr/>
          <p:nvPr/>
        </p:nvSpPr>
        <p:spPr>
          <a:xfrm>
            <a:off x="827584" y="559912"/>
            <a:ext cx="6696744" cy="40011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HEALTH AND SAFETY FILE (HSF)</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2" name="TextBox 1"/>
          <p:cNvSpPr txBox="1"/>
          <p:nvPr/>
        </p:nvSpPr>
        <p:spPr>
          <a:xfrm>
            <a:off x="539552" y="1268760"/>
            <a:ext cx="7920880" cy="5509200"/>
          </a:xfrm>
          <a:prstGeom prst="rect">
            <a:avLst/>
          </a:prstGeom>
          <a:noFill/>
        </p:spPr>
        <p:txBody>
          <a:bodyPr wrap="square" rtlCol="0">
            <a:spAutoFit/>
          </a:bodyPr>
          <a:lstStyle/>
          <a:p>
            <a:pPr>
              <a:spcAft>
                <a:spcPts val="1200"/>
              </a:spcAft>
            </a:pPr>
            <a:r>
              <a:rPr lang="en-GB" sz="2400" dirty="0" smtClean="0"/>
              <a:t>It allows the client, at the end of the project, have information about any subsequent work that will be needed in future, to know how to plan and carry out that work safely.</a:t>
            </a:r>
          </a:p>
          <a:p>
            <a:pPr>
              <a:spcAft>
                <a:spcPts val="1200"/>
              </a:spcAft>
            </a:pPr>
            <a:r>
              <a:rPr lang="en-GB" sz="2400" dirty="0" smtClean="0"/>
              <a:t>The principal designer is responsible to prepare the HSF during the pre-construction phase and must ensure it is appropriately reviewed, updated and revised until the end of works.</a:t>
            </a:r>
          </a:p>
          <a:p>
            <a:pPr>
              <a:spcAft>
                <a:spcPts val="1200"/>
              </a:spcAft>
            </a:pPr>
            <a:r>
              <a:rPr lang="en-GB" sz="2400" dirty="0" smtClean="0"/>
              <a:t>The client must ensure the principal designer prepares the HSF.</a:t>
            </a:r>
          </a:p>
          <a:p>
            <a:pPr>
              <a:spcAft>
                <a:spcPts val="1200"/>
              </a:spcAft>
            </a:pPr>
            <a:r>
              <a:rPr lang="en-GB" sz="2400" dirty="0" smtClean="0"/>
              <a:t>The principal contractor must collaborate with the principal designer to collect the appropriate information.</a:t>
            </a:r>
          </a:p>
          <a:p>
            <a:pPr>
              <a:spcAft>
                <a:spcPts val="1200"/>
              </a:spcAft>
            </a:pPr>
            <a:r>
              <a:rPr lang="en-GB" sz="2400" dirty="0" smtClean="0"/>
              <a:t>At the end of the project, the principal designer must pass the HSF to the client.</a:t>
            </a:r>
          </a:p>
        </p:txBody>
      </p:sp>
    </p:spTree>
    <p:extLst>
      <p:ext uri="{BB962C8B-B14F-4D97-AF65-F5344CB8AC3E}">
        <p14:creationId xmlns:p14="http://schemas.microsoft.com/office/powerpoint/2010/main" val="8515270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Health and Safety. CDM Regulations 2015</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14</a:t>
            </a:fld>
            <a:endParaRPr lang="en-GB"/>
          </a:p>
        </p:txBody>
      </p:sp>
      <p:sp>
        <p:nvSpPr>
          <p:cNvPr id="10" name="Rectangle 9"/>
          <p:cNvSpPr/>
          <p:nvPr/>
        </p:nvSpPr>
        <p:spPr>
          <a:xfrm>
            <a:off x="827584" y="559912"/>
            <a:ext cx="6696744" cy="40011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20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HEALTH AND SAFETY FILE (HSF)</a:t>
            </a:r>
            <a:endParaRPr lang="en-US" sz="20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2" name="TextBox 1"/>
          <p:cNvSpPr txBox="1"/>
          <p:nvPr/>
        </p:nvSpPr>
        <p:spPr>
          <a:xfrm>
            <a:off x="342933" y="1077519"/>
            <a:ext cx="8568952" cy="5755422"/>
          </a:xfrm>
          <a:prstGeom prst="rect">
            <a:avLst/>
          </a:prstGeom>
          <a:noFill/>
        </p:spPr>
        <p:txBody>
          <a:bodyPr wrap="square" rtlCol="0">
            <a:spAutoFit/>
          </a:bodyPr>
          <a:lstStyle/>
          <a:p>
            <a:pPr fontAlgn="base"/>
            <a:r>
              <a:rPr lang="en-GB" sz="2400" dirty="0"/>
              <a:t>the health and safety file might contain:</a:t>
            </a:r>
            <a:br>
              <a:rPr lang="en-GB" sz="2400" dirty="0"/>
            </a:br>
            <a:endParaRPr lang="en-GB" sz="2400" dirty="0"/>
          </a:p>
          <a:p>
            <a:pPr marL="342900" indent="-342900" fontAlgn="base">
              <a:buFont typeface="Arial" panose="020B0604020202020204" pitchFamily="34" charset="0"/>
              <a:buChar char="•"/>
            </a:pPr>
            <a:r>
              <a:rPr lang="en-GB" sz="2000" dirty="0"/>
              <a:t>a brief description of the work carried out;</a:t>
            </a:r>
          </a:p>
          <a:p>
            <a:pPr marL="342900" indent="-342900" fontAlgn="base">
              <a:buFont typeface="Arial" panose="020B0604020202020204" pitchFamily="34" charset="0"/>
              <a:buChar char="•"/>
            </a:pPr>
            <a:r>
              <a:rPr lang="en-GB" sz="2000" dirty="0"/>
              <a:t>any hazards that have not been eliminated through the design and construction processes, and how they have been addressed (</a:t>
            </a:r>
            <a:r>
              <a:rPr lang="en-GB" sz="2000" dirty="0" err="1"/>
              <a:t>eg</a:t>
            </a:r>
            <a:r>
              <a:rPr lang="en-GB" sz="2000" dirty="0"/>
              <a:t> surveys or other information concerning asbestos </a:t>
            </a:r>
            <a:r>
              <a:rPr lang="en-GB" sz="2000" dirty="0" smtClean="0"/>
              <a:t>or contaminated </a:t>
            </a:r>
            <a:r>
              <a:rPr lang="en-GB" sz="2000" dirty="0"/>
              <a:t>land);</a:t>
            </a:r>
          </a:p>
          <a:p>
            <a:pPr marL="342900" indent="-342900" fontAlgn="base">
              <a:buFont typeface="Arial" panose="020B0604020202020204" pitchFamily="34" charset="0"/>
              <a:buChar char="•"/>
            </a:pPr>
            <a:r>
              <a:rPr lang="en-GB" sz="2000" dirty="0"/>
              <a:t>key structural principles (</a:t>
            </a:r>
            <a:r>
              <a:rPr lang="en-GB" sz="2000" dirty="0" err="1"/>
              <a:t>eg</a:t>
            </a:r>
            <a:r>
              <a:rPr lang="en-GB" sz="2000" dirty="0"/>
              <a:t> bracing, sources of substantial stored energy – including pre- or post-tensioned members) and safe working loads for floors and roofs;</a:t>
            </a:r>
          </a:p>
          <a:p>
            <a:pPr marL="342900" indent="-342900" fontAlgn="base">
              <a:buFont typeface="Arial" panose="020B0604020202020204" pitchFamily="34" charset="0"/>
              <a:buChar char="•"/>
            </a:pPr>
            <a:r>
              <a:rPr lang="en-GB" sz="2000" dirty="0"/>
              <a:t>hazardous materials used (</a:t>
            </a:r>
            <a:r>
              <a:rPr lang="en-GB" sz="2000" dirty="0" err="1"/>
              <a:t>eg</a:t>
            </a:r>
            <a:r>
              <a:rPr lang="en-GB" sz="2000" dirty="0"/>
              <a:t> lead paints and special coatings</a:t>
            </a:r>
            <a:r>
              <a:rPr lang="en-GB" sz="2000" dirty="0" smtClean="0"/>
              <a:t>);</a:t>
            </a:r>
            <a:endParaRPr lang="en-GB" sz="2000" dirty="0"/>
          </a:p>
          <a:p>
            <a:pPr marL="342900" indent="-342900" fontAlgn="base">
              <a:buFont typeface="Arial" panose="020B0604020202020204" pitchFamily="34" charset="0"/>
              <a:buChar char="•"/>
            </a:pPr>
            <a:r>
              <a:rPr lang="en-GB" sz="2000" dirty="0"/>
              <a:t>information regarding the removal or dismantling of installed plant and equipment (</a:t>
            </a:r>
            <a:r>
              <a:rPr lang="en-GB" sz="2000" dirty="0" err="1"/>
              <a:t>eg</a:t>
            </a:r>
            <a:r>
              <a:rPr lang="en-GB" sz="2000" dirty="0"/>
              <a:t> any special arrangements for lifting such equipment);</a:t>
            </a:r>
          </a:p>
          <a:p>
            <a:pPr marL="342900" indent="-342900" fontAlgn="base">
              <a:buFont typeface="Arial" panose="020B0604020202020204" pitchFamily="34" charset="0"/>
              <a:buChar char="•"/>
            </a:pPr>
            <a:r>
              <a:rPr lang="en-GB" sz="2000" dirty="0"/>
              <a:t>health and safety information about equipment provided for cleaning or maintaining </a:t>
            </a:r>
            <a:r>
              <a:rPr lang="en-GB" sz="2000" dirty="0" smtClean="0"/>
              <a:t>the structure</a:t>
            </a:r>
            <a:r>
              <a:rPr lang="en-GB" sz="2000" dirty="0"/>
              <a:t>;</a:t>
            </a:r>
          </a:p>
          <a:p>
            <a:pPr marL="342900" indent="-342900" fontAlgn="base">
              <a:buFont typeface="Arial" panose="020B0604020202020204" pitchFamily="34" charset="0"/>
              <a:buChar char="•"/>
            </a:pPr>
            <a:r>
              <a:rPr lang="en-GB" sz="2000" dirty="0"/>
              <a:t>the nature, location and markings of significant services, including underground cables; gas supply equipment; fire-fighting services </a:t>
            </a:r>
            <a:r>
              <a:rPr lang="en-GB" sz="2000" dirty="0" err="1"/>
              <a:t>etc</a:t>
            </a:r>
            <a:r>
              <a:rPr lang="en-GB" sz="2000" dirty="0"/>
              <a:t>;</a:t>
            </a:r>
          </a:p>
          <a:p>
            <a:pPr marL="342900" indent="-342900" fontAlgn="base">
              <a:buFont typeface="Arial" panose="020B0604020202020204" pitchFamily="34" charset="0"/>
              <a:buChar char="•"/>
            </a:pPr>
            <a:r>
              <a:rPr lang="en-GB" sz="2000" dirty="0"/>
              <a:t>information and as-built drawings of the building, its plant and equipment (</a:t>
            </a:r>
            <a:r>
              <a:rPr lang="en-GB" sz="2000" dirty="0" err="1"/>
              <a:t>eg</a:t>
            </a:r>
            <a:r>
              <a:rPr lang="en-GB" sz="2000" dirty="0"/>
              <a:t> the means of safe access to and from service voids and fire doors).</a:t>
            </a:r>
          </a:p>
        </p:txBody>
      </p:sp>
    </p:spTree>
    <p:extLst>
      <p:ext uri="{BB962C8B-B14F-4D97-AF65-F5344CB8AC3E}">
        <p14:creationId xmlns:p14="http://schemas.microsoft.com/office/powerpoint/2010/main" val="67476100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49" y="66530"/>
            <a:ext cx="9035406" cy="683568"/>
            <a:chOff x="1149" y="66530"/>
            <a:chExt cx="9035406" cy="683568"/>
          </a:xfrm>
        </p:grpSpPr>
        <p:pic>
          <p:nvPicPr>
            <p:cNvPr id="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7" name="Rectangle 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Health and Safety. CDM Regulations 2015</a:t>
              </a:r>
              <a:endParaRPr lang="en-GB" sz="1400" b="1" dirty="0">
                <a:solidFill>
                  <a:srgbClr val="0070C0"/>
                </a:solidFill>
              </a:endParaRPr>
            </a:p>
          </p:txBody>
        </p:sp>
        <p:pic>
          <p:nvPicPr>
            <p:cNvPr id="8"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Slide Number Placeholder 8"/>
          <p:cNvSpPr>
            <a:spLocks noGrp="1"/>
          </p:cNvSpPr>
          <p:nvPr>
            <p:ph type="sldNum" sz="quarter" idx="12"/>
          </p:nvPr>
        </p:nvSpPr>
        <p:spPr/>
        <p:txBody>
          <a:bodyPr/>
          <a:lstStyle/>
          <a:p>
            <a:fld id="{49111439-9782-4B4E-87CD-D9F971FC5EF1}" type="slidenum">
              <a:rPr lang="en-GB" smtClean="0"/>
              <a:pPr/>
              <a:t>15</a:t>
            </a:fld>
            <a:endParaRPr lang="en-GB"/>
          </a:p>
        </p:txBody>
      </p:sp>
      <p:sp>
        <p:nvSpPr>
          <p:cNvPr id="3" name="TextBox 2"/>
          <p:cNvSpPr txBox="1"/>
          <p:nvPr/>
        </p:nvSpPr>
        <p:spPr>
          <a:xfrm>
            <a:off x="899592" y="774181"/>
            <a:ext cx="2088232" cy="646331"/>
          </a:xfrm>
          <a:prstGeom prst="rect">
            <a:avLst/>
          </a:prstGeom>
          <a:solidFill>
            <a:schemeClr val="accent1"/>
          </a:solidFill>
        </p:spPr>
        <p:txBody>
          <a:bodyPr wrap="square" rtlCol="0">
            <a:spAutoFit/>
          </a:bodyPr>
          <a:lstStyle/>
          <a:p>
            <a:pPr algn="ctr"/>
            <a:r>
              <a:rPr lang="en-GB" dirty="0" smtClean="0">
                <a:solidFill>
                  <a:schemeClr val="bg1"/>
                </a:solidFill>
              </a:rPr>
              <a:t>APPOINT PRINCIPAL DESIGNER</a:t>
            </a:r>
            <a:endParaRPr lang="en-GB" dirty="0">
              <a:solidFill>
                <a:schemeClr val="bg1"/>
              </a:solidFill>
            </a:endParaRPr>
          </a:p>
        </p:txBody>
      </p:sp>
      <p:sp>
        <p:nvSpPr>
          <p:cNvPr id="11" name="TextBox 10"/>
          <p:cNvSpPr txBox="1"/>
          <p:nvPr/>
        </p:nvSpPr>
        <p:spPr>
          <a:xfrm>
            <a:off x="3275856" y="774181"/>
            <a:ext cx="2088232" cy="646331"/>
          </a:xfrm>
          <a:prstGeom prst="rect">
            <a:avLst/>
          </a:prstGeom>
          <a:solidFill>
            <a:schemeClr val="accent1"/>
          </a:solidFill>
        </p:spPr>
        <p:txBody>
          <a:bodyPr wrap="square" rtlCol="0">
            <a:spAutoFit/>
          </a:bodyPr>
          <a:lstStyle/>
          <a:p>
            <a:pPr algn="ctr"/>
            <a:r>
              <a:rPr lang="en-GB" dirty="0" smtClean="0">
                <a:solidFill>
                  <a:schemeClr val="bg1"/>
                </a:solidFill>
              </a:rPr>
              <a:t>APPOINT PRINCIPAL CONTRACTOR</a:t>
            </a:r>
            <a:endParaRPr lang="en-GB" dirty="0">
              <a:solidFill>
                <a:schemeClr val="bg1"/>
              </a:solidFill>
            </a:endParaRPr>
          </a:p>
        </p:txBody>
      </p:sp>
      <p:sp>
        <p:nvSpPr>
          <p:cNvPr id="12" name="TextBox 11"/>
          <p:cNvSpPr txBox="1"/>
          <p:nvPr/>
        </p:nvSpPr>
        <p:spPr>
          <a:xfrm>
            <a:off x="2200516" y="2485439"/>
            <a:ext cx="2088232" cy="369332"/>
          </a:xfrm>
          <a:prstGeom prst="rect">
            <a:avLst/>
          </a:prstGeom>
          <a:solidFill>
            <a:schemeClr val="accent1"/>
          </a:solidFill>
        </p:spPr>
        <p:txBody>
          <a:bodyPr wrap="square" rtlCol="0">
            <a:spAutoFit/>
          </a:bodyPr>
          <a:lstStyle/>
          <a:p>
            <a:pPr algn="ctr"/>
            <a:r>
              <a:rPr lang="en-GB" dirty="0" smtClean="0">
                <a:solidFill>
                  <a:schemeClr val="bg1"/>
                </a:solidFill>
              </a:rPr>
              <a:t>NOTIFICATION</a:t>
            </a:r>
            <a:endParaRPr lang="en-GB" dirty="0">
              <a:solidFill>
                <a:schemeClr val="bg1"/>
              </a:solidFill>
            </a:endParaRPr>
          </a:p>
        </p:txBody>
      </p:sp>
      <p:sp>
        <p:nvSpPr>
          <p:cNvPr id="13" name="TextBox 12"/>
          <p:cNvSpPr txBox="1"/>
          <p:nvPr/>
        </p:nvSpPr>
        <p:spPr>
          <a:xfrm>
            <a:off x="2200516" y="3740254"/>
            <a:ext cx="2088232" cy="646331"/>
          </a:xfrm>
          <a:prstGeom prst="rect">
            <a:avLst/>
          </a:prstGeom>
          <a:solidFill>
            <a:schemeClr val="accent1"/>
          </a:solidFill>
        </p:spPr>
        <p:txBody>
          <a:bodyPr wrap="square" rtlCol="0">
            <a:spAutoFit/>
          </a:bodyPr>
          <a:lstStyle/>
          <a:p>
            <a:pPr algn="ctr"/>
            <a:r>
              <a:rPr lang="en-GB" dirty="0" smtClean="0">
                <a:solidFill>
                  <a:schemeClr val="bg1"/>
                </a:solidFill>
              </a:rPr>
              <a:t>CONSTRUCTION PHASE PLAN</a:t>
            </a:r>
            <a:endParaRPr lang="en-GB" dirty="0">
              <a:solidFill>
                <a:schemeClr val="bg1"/>
              </a:solidFill>
            </a:endParaRPr>
          </a:p>
        </p:txBody>
      </p:sp>
      <p:sp>
        <p:nvSpPr>
          <p:cNvPr id="14" name="TextBox 13"/>
          <p:cNvSpPr txBox="1"/>
          <p:nvPr/>
        </p:nvSpPr>
        <p:spPr>
          <a:xfrm>
            <a:off x="2200516" y="5373216"/>
            <a:ext cx="2088232" cy="646331"/>
          </a:xfrm>
          <a:prstGeom prst="rect">
            <a:avLst/>
          </a:prstGeom>
          <a:solidFill>
            <a:schemeClr val="accent1"/>
          </a:solidFill>
        </p:spPr>
        <p:txBody>
          <a:bodyPr wrap="square" rtlCol="0">
            <a:spAutoFit/>
          </a:bodyPr>
          <a:lstStyle/>
          <a:p>
            <a:pPr algn="ctr"/>
            <a:r>
              <a:rPr lang="en-GB" dirty="0" smtClean="0">
                <a:solidFill>
                  <a:schemeClr val="bg1"/>
                </a:solidFill>
              </a:rPr>
              <a:t>HEALTH AND SAFETY FILE</a:t>
            </a:r>
            <a:endParaRPr lang="en-GB" dirty="0">
              <a:solidFill>
                <a:schemeClr val="bg1"/>
              </a:solidFill>
            </a:endParaRPr>
          </a:p>
        </p:txBody>
      </p:sp>
      <p:sp>
        <p:nvSpPr>
          <p:cNvPr id="15" name="TextBox 14"/>
          <p:cNvSpPr txBox="1"/>
          <p:nvPr/>
        </p:nvSpPr>
        <p:spPr>
          <a:xfrm>
            <a:off x="6228184" y="774181"/>
            <a:ext cx="1512168" cy="646331"/>
          </a:xfrm>
          <a:prstGeom prst="rect">
            <a:avLst/>
          </a:prstGeom>
          <a:noFill/>
        </p:spPr>
        <p:txBody>
          <a:bodyPr wrap="square" rtlCol="0">
            <a:spAutoFit/>
          </a:bodyPr>
          <a:lstStyle/>
          <a:p>
            <a:r>
              <a:rPr lang="en-GB" dirty="0" smtClean="0"/>
              <a:t>Who?</a:t>
            </a:r>
          </a:p>
          <a:p>
            <a:r>
              <a:rPr lang="en-GB" dirty="0" smtClean="0"/>
              <a:t>When?</a:t>
            </a:r>
            <a:endParaRPr lang="en-GB" dirty="0"/>
          </a:p>
        </p:txBody>
      </p:sp>
      <p:sp>
        <p:nvSpPr>
          <p:cNvPr id="16" name="TextBox 15"/>
          <p:cNvSpPr txBox="1"/>
          <p:nvPr/>
        </p:nvSpPr>
        <p:spPr>
          <a:xfrm>
            <a:off x="6228184" y="2069940"/>
            <a:ext cx="1512168" cy="1200329"/>
          </a:xfrm>
          <a:prstGeom prst="rect">
            <a:avLst/>
          </a:prstGeom>
          <a:noFill/>
        </p:spPr>
        <p:txBody>
          <a:bodyPr wrap="square" rtlCol="0">
            <a:spAutoFit/>
          </a:bodyPr>
          <a:lstStyle/>
          <a:p>
            <a:r>
              <a:rPr lang="en-GB" dirty="0" smtClean="0"/>
              <a:t>Who?</a:t>
            </a:r>
          </a:p>
          <a:p>
            <a:r>
              <a:rPr lang="en-GB" dirty="0" smtClean="0"/>
              <a:t>Always?</a:t>
            </a:r>
          </a:p>
          <a:p>
            <a:r>
              <a:rPr lang="en-GB" dirty="0" smtClean="0"/>
              <a:t>When?</a:t>
            </a:r>
          </a:p>
          <a:p>
            <a:r>
              <a:rPr lang="en-GB" dirty="0" smtClean="0"/>
              <a:t>To whom?</a:t>
            </a:r>
            <a:endParaRPr lang="en-GB" dirty="0"/>
          </a:p>
        </p:txBody>
      </p:sp>
      <p:sp>
        <p:nvSpPr>
          <p:cNvPr id="17" name="TextBox 16"/>
          <p:cNvSpPr txBox="1"/>
          <p:nvPr/>
        </p:nvSpPr>
        <p:spPr>
          <a:xfrm>
            <a:off x="6228536" y="3601754"/>
            <a:ext cx="1512168" cy="923330"/>
          </a:xfrm>
          <a:prstGeom prst="rect">
            <a:avLst/>
          </a:prstGeom>
          <a:noFill/>
        </p:spPr>
        <p:txBody>
          <a:bodyPr wrap="square" rtlCol="0">
            <a:spAutoFit/>
          </a:bodyPr>
          <a:lstStyle/>
          <a:p>
            <a:r>
              <a:rPr lang="en-GB" dirty="0" smtClean="0"/>
              <a:t>What is it for?</a:t>
            </a:r>
          </a:p>
          <a:p>
            <a:r>
              <a:rPr lang="en-GB" dirty="0" smtClean="0"/>
              <a:t>Who?</a:t>
            </a:r>
          </a:p>
          <a:p>
            <a:r>
              <a:rPr lang="en-GB" dirty="0" smtClean="0"/>
              <a:t>When?</a:t>
            </a:r>
          </a:p>
        </p:txBody>
      </p:sp>
      <p:sp>
        <p:nvSpPr>
          <p:cNvPr id="18" name="TextBox 17"/>
          <p:cNvSpPr txBox="1"/>
          <p:nvPr/>
        </p:nvSpPr>
        <p:spPr>
          <a:xfrm>
            <a:off x="6228184" y="5234716"/>
            <a:ext cx="1512168" cy="923330"/>
          </a:xfrm>
          <a:prstGeom prst="rect">
            <a:avLst/>
          </a:prstGeom>
          <a:noFill/>
        </p:spPr>
        <p:txBody>
          <a:bodyPr wrap="square" rtlCol="0">
            <a:spAutoFit/>
          </a:bodyPr>
          <a:lstStyle/>
          <a:p>
            <a:r>
              <a:rPr lang="en-GB" dirty="0" smtClean="0"/>
              <a:t>What is it for?</a:t>
            </a:r>
          </a:p>
          <a:p>
            <a:r>
              <a:rPr lang="en-GB" dirty="0" smtClean="0"/>
              <a:t>Who?</a:t>
            </a:r>
          </a:p>
          <a:p>
            <a:r>
              <a:rPr lang="en-GB" dirty="0" smtClean="0"/>
              <a:t>When?</a:t>
            </a:r>
          </a:p>
        </p:txBody>
      </p:sp>
      <p:cxnSp>
        <p:nvCxnSpPr>
          <p:cNvPr id="20" name="Straight Arrow Connector 19"/>
          <p:cNvCxnSpPr/>
          <p:nvPr/>
        </p:nvCxnSpPr>
        <p:spPr>
          <a:xfrm>
            <a:off x="5580112" y="1097346"/>
            <a:ext cx="50405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a:off x="4572000" y="2670104"/>
            <a:ext cx="151216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a:off x="4572000" y="4063419"/>
            <a:ext cx="151216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a:off x="4572000" y="5696381"/>
            <a:ext cx="151216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6576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20"/>
                                        </p:tgtEl>
                                        <p:attrNameLst>
                                          <p:attrName>style.visibility</p:attrName>
                                        </p:attrNameLst>
                                      </p:cBhvr>
                                      <p:to>
                                        <p:strVal val="visible"/>
                                      </p:to>
                                    </p:set>
                                    <p:animEffect transition="in" filter="fade">
                                      <p:cBhvr>
                                        <p:cTn id="15" dur="500"/>
                                        <p:tgtEl>
                                          <p:spTgt spid="20"/>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5"/>
                                        </p:tgtEl>
                                        <p:attrNameLst>
                                          <p:attrName>style.visibility</p:attrName>
                                        </p:attrNameLst>
                                      </p:cBhvr>
                                      <p:to>
                                        <p:strVal val="visible"/>
                                      </p:to>
                                    </p:set>
                                    <p:animEffect transition="in" filter="fade">
                                      <p:cBhvr>
                                        <p:cTn id="18" dur="500"/>
                                        <p:tgtEl>
                                          <p:spTgt spid="15"/>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fade">
                                      <p:cBhvr>
                                        <p:cTn id="23" dur="500"/>
                                        <p:tgtEl>
                                          <p:spTgt spid="12"/>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22"/>
                                        </p:tgtEl>
                                        <p:attrNameLst>
                                          <p:attrName>style.visibility</p:attrName>
                                        </p:attrNameLst>
                                      </p:cBhvr>
                                      <p:to>
                                        <p:strVal val="visible"/>
                                      </p:to>
                                    </p:set>
                                    <p:animEffect transition="in" filter="fade">
                                      <p:cBhvr>
                                        <p:cTn id="28" dur="500"/>
                                        <p:tgtEl>
                                          <p:spTgt spid="22"/>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6"/>
                                        </p:tgtEl>
                                        <p:attrNameLst>
                                          <p:attrName>style.visibility</p:attrName>
                                        </p:attrNameLst>
                                      </p:cBhvr>
                                      <p:to>
                                        <p:strVal val="visible"/>
                                      </p:to>
                                    </p:set>
                                    <p:animEffect transition="in" filter="fade">
                                      <p:cBhvr>
                                        <p:cTn id="31" dur="500"/>
                                        <p:tgtEl>
                                          <p:spTgt spid="16"/>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3"/>
                                        </p:tgtEl>
                                        <p:attrNameLst>
                                          <p:attrName>style.visibility</p:attrName>
                                        </p:attrNameLst>
                                      </p:cBhvr>
                                      <p:to>
                                        <p:strVal val="visible"/>
                                      </p:to>
                                    </p:set>
                                    <p:animEffect transition="in" filter="fade">
                                      <p:cBhvr>
                                        <p:cTn id="36" dur="500"/>
                                        <p:tgtEl>
                                          <p:spTgt spid="13"/>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24"/>
                                        </p:tgtEl>
                                        <p:attrNameLst>
                                          <p:attrName>style.visibility</p:attrName>
                                        </p:attrNameLst>
                                      </p:cBhvr>
                                      <p:to>
                                        <p:strVal val="visible"/>
                                      </p:to>
                                    </p:set>
                                    <p:animEffect transition="in" filter="fade">
                                      <p:cBhvr>
                                        <p:cTn id="41" dur="500"/>
                                        <p:tgtEl>
                                          <p:spTgt spid="24"/>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17"/>
                                        </p:tgtEl>
                                        <p:attrNameLst>
                                          <p:attrName>style.visibility</p:attrName>
                                        </p:attrNameLst>
                                      </p:cBhvr>
                                      <p:to>
                                        <p:strVal val="visible"/>
                                      </p:to>
                                    </p:set>
                                    <p:animEffect transition="in" filter="fade">
                                      <p:cBhvr>
                                        <p:cTn id="44" dur="500"/>
                                        <p:tgtEl>
                                          <p:spTgt spid="17"/>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14"/>
                                        </p:tgtEl>
                                        <p:attrNameLst>
                                          <p:attrName>style.visibility</p:attrName>
                                        </p:attrNameLst>
                                      </p:cBhvr>
                                      <p:to>
                                        <p:strVal val="visible"/>
                                      </p:to>
                                    </p:set>
                                    <p:animEffect transition="in" filter="fade">
                                      <p:cBhvr>
                                        <p:cTn id="49" dur="500"/>
                                        <p:tgtEl>
                                          <p:spTgt spid="14"/>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nodeType="clickEffect">
                                  <p:stCondLst>
                                    <p:cond delay="0"/>
                                  </p:stCondLst>
                                  <p:childTnLst>
                                    <p:set>
                                      <p:cBhvr>
                                        <p:cTn id="53" dur="1" fill="hold">
                                          <p:stCondLst>
                                            <p:cond delay="0"/>
                                          </p:stCondLst>
                                        </p:cTn>
                                        <p:tgtEl>
                                          <p:spTgt spid="25"/>
                                        </p:tgtEl>
                                        <p:attrNameLst>
                                          <p:attrName>style.visibility</p:attrName>
                                        </p:attrNameLst>
                                      </p:cBhvr>
                                      <p:to>
                                        <p:strVal val="visible"/>
                                      </p:to>
                                    </p:set>
                                    <p:animEffect transition="in" filter="fade">
                                      <p:cBhvr>
                                        <p:cTn id="54" dur="500"/>
                                        <p:tgtEl>
                                          <p:spTgt spid="25"/>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18"/>
                                        </p:tgtEl>
                                        <p:attrNameLst>
                                          <p:attrName>style.visibility</p:attrName>
                                        </p:attrNameLst>
                                      </p:cBhvr>
                                      <p:to>
                                        <p:strVal val="visible"/>
                                      </p:to>
                                    </p:set>
                                    <p:animEffect transition="in" filter="fade">
                                      <p:cBhvr>
                                        <p:cTn id="57"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1" grpId="0" animBg="1"/>
      <p:bldP spid="12" grpId="0" animBg="1"/>
      <p:bldP spid="13" grpId="0" animBg="1"/>
      <p:bldP spid="14" grpId="0" animBg="1"/>
      <p:bldP spid="15" grpId="0"/>
      <p:bldP spid="16" grpId="0"/>
      <p:bldP spid="17" grpId="0"/>
      <p:bldP spid="18"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666</TotalTime>
  <Words>803</Words>
  <Application>Microsoft Office PowerPoint</Application>
  <PresentationFormat>On-screen Show (4:3)</PresentationFormat>
  <Paragraphs>144</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inherit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Ferriz-Papi, Juan</dc:creator>
  <cp:lastModifiedBy>Juan Ferriz-Papi</cp:lastModifiedBy>
  <cp:revision>21</cp:revision>
  <dcterms:created xsi:type="dcterms:W3CDTF">2015-09-15T12:16:09Z</dcterms:created>
  <dcterms:modified xsi:type="dcterms:W3CDTF">2019-09-22T22:28:49Z</dcterms:modified>
</cp:coreProperties>
</file>