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3" autoAdjust="0"/>
    <p:restoredTop sz="94660"/>
  </p:normalViewPr>
  <p:slideViewPr>
    <p:cSldViewPr snapToGrid="0">
      <p:cViewPr varScale="1">
        <p:scale>
          <a:sx n="52" d="100"/>
          <a:sy n="52" d="100"/>
        </p:scale>
        <p:origin x="90" y="16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AC7466-44AD-C9D1-CC43-B6BE779E39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1D3847-8C0F-B3DF-1A7E-ADEDD05038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D89508-E4CF-C646-7126-899C3835F9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FF959-1341-4F7C-A184-B0D7EA4FF5B5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1B2769-1A87-70BB-70B2-8F0D0B9BE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B13A7C-CCCA-5CB5-0986-527ACE186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D7A41-01DA-4E40-8923-B3933B02A9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124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923296-D887-3D93-950A-F524BE9678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D34BD9-C848-D416-6647-A5AB6B4C57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BFA021-2BB3-9141-D13F-A9A3CCFB4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FF959-1341-4F7C-A184-B0D7EA4FF5B5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098A60-AB58-D364-3BC8-BC53B90C5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563A52-0414-FBCC-7685-9998AE1A0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D7A41-01DA-4E40-8923-B3933B02A9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086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34C9B-1795-C2E4-32AF-0FE99B263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B3AA36-3D4C-F2C2-DDB9-5E9D894096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4E09AE-34C7-887C-9918-5C39759EC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FF959-1341-4F7C-A184-B0D7EA4FF5B5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6A6352-B3AA-8EAF-5DF6-F6229E8E4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7BA8D4-D90A-0F37-CB93-956BFB521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D7A41-01DA-4E40-8923-B3933B02A9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776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3639C-B6C7-1117-D5FF-3D6AB901F0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40CCF8-D718-4FD2-0F9B-FCA2C6028E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868D94-9C7B-2340-9484-C6553A396A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AAD425-5A0C-6304-B7B9-22E8B5DD0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FF959-1341-4F7C-A184-B0D7EA4FF5B5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18741C-AD92-BE96-275D-CD4F921EE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D13098-26EB-B093-F324-237CA8DF1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D7A41-01DA-4E40-8923-B3933B02A9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3492AB-508C-7663-0D0D-89B1FC57FE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811C03-C461-E23E-8B97-078F010D25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02186F-D895-E972-62F6-911B9336A6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FBE98C-8FF0-B9DA-10AB-65CD9A2560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485014-CD8A-5485-A518-3C40DE9A9F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F49C66-639D-ABDC-6829-5712A327E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FF959-1341-4F7C-A184-B0D7EA4FF5B5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6299FD-8B2F-DFFA-9285-AD8EFA112C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E85431B-2D4A-5754-48EE-9C72F59A9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D7A41-01DA-4E40-8923-B3933B02A9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323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DBD885-664F-4F9E-0A44-6CDB047F6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CCA29D-10D4-CC10-37B8-1080CF85A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FF959-1341-4F7C-A184-B0D7EA4FF5B5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CD3973-8161-7A00-6A41-F5022CC3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49D03C-3096-ABFB-4958-D8A4F5B98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D7A41-01DA-4E40-8923-B3933B02A9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460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FE4390A-A2D0-3B31-799C-5676B5A0F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FF959-1341-4F7C-A184-B0D7EA4FF5B5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4EA9957-EF7D-AFA9-FB12-6950DDFD1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0C04E-F3A9-FE47-709A-D7721F4B5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D7A41-01DA-4E40-8923-B3933B02A9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906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862DEF-545D-D7DC-281E-E8C5CDEDF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F70B49-47F1-99D9-6D33-598884426C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64AC6D-AACA-2A6D-3FD0-8263C7D276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10005F-8325-EE8F-0B3E-C9DFBF8C9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FF959-1341-4F7C-A184-B0D7EA4FF5B5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CAF374-E0B0-AAD6-2097-F4EEDD857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5AE070-A2B1-AFA8-F8A0-D243238110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D7A41-01DA-4E40-8923-B3933B02A9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6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CE040-3246-EC84-ED94-E27DD9580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A92866-6B79-24F8-AF6F-7F19FAC6BD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47A9CB-AE49-1C86-2E68-D40E327084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092D1F-FE0C-B4B9-FE28-6832FA54B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FF959-1341-4F7C-A184-B0D7EA4FF5B5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46F94D-3F67-5699-9F6C-74ED0CA7F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ABAF82-5A3A-0F9D-D6BF-AB5919B73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D7A41-01DA-4E40-8923-B3933B02A9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221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F3229-2E21-FAF0-7DAD-44EFF795CA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0376A8-A0B6-4AEE-8CAA-FCE02D9054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E1BC15-CDC0-D123-8AFF-6FABF3DC4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FF959-1341-4F7C-A184-B0D7EA4FF5B5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C03BC2-4F53-9A2C-0CD0-B62ACC43F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43CCB3-16F2-FBA6-72A5-99B3AF9C5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D7A41-01DA-4E40-8923-B3933B02A9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556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2C37F1-8A02-2DA5-A1CD-9E02008A34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4FB0D8-7A5B-9BA9-37EC-FE81D22A94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6192E2-8D92-046E-D8A7-156C633E9D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FF959-1341-4F7C-A184-B0D7EA4FF5B5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1C172E-B24E-5FD1-5898-0ED757AD0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66646E-409D-EAEE-A4DF-2A63677C8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D7A41-01DA-4E40-8923-B3933B02A9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284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0B413B4-8AB3-93D2-683D-FB8EE149B2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604526-A246-2810-2A96-BFA7943FC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715874-98A9-AEEC-4156-13D009B355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4FF959-1341-4F7C-A184-B0D7EA4FF5B5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B7D709-F91D-FED2-04BE-3F0E648C80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65A84D-8E89-5D46-A92C-70262530D5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5D7A41-01DA-4E40-8923-B3933B02A9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308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B717096-68A3-4C90-754C-15042EC625B8}"/>
              </a:ext>
            </a:extLst>
          </p:cNvPr>
          <p:cNvSpPr txBox="1"/>
          <p:nvPr/>
        </p:nvSpPr>
        <p:spPr>
          <a:xfrm>
            <a:off x="123092" y="2690336"/>
            <a:ext cx="11535507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 dirty="0"/>
              <a:t>Name</a:t>
            </a:r>
            <a:r>
              <a:rPr lang="en-GB" sz="3600" dirty="0"/>
              <a:t>: Sophie Albangbe</a:t>
            </a:r>
            <a:br>
              <a:rPr lang="en-GB" sz="3600" dirty="0"/>
            </a:br>
            <a:r>
              <a:rPr lang="en-GB" sz="3600" b="1" dirty="0"/>
              <a:t>Student ID</a:t>
            </a:r>
            <a:r>
              <a:rPr lang="en-GB" sz="3600" dirty="0"/>
              <a:t>: 1916094</a:t>
            </a:r>
          </a:p>
          <a:p>
            <a:r>
              <a:rPr lang="en-GB" sz="3600" b="1" dirty="0"/>
              <a:t>Module</a:t>
            </a:r>
            <a:r>
              <a:rPr lang="en-GB" sz="3600" dirty="0"/>
              <a:t>: Independent Project </a:t>
            </a:r>
            <a:br>
              <a:rPr lang="en-GB" sz="3600" dirty="0"/>
            </a:br>
            <a:r>
              <a:rPr lang="en-GB" sz="3600" b="1" dirty="0"/>
              <a:t>Title of dissertation</a:t>
            </a:r>
            <a:r>
              <a:rPr lang="en-GB" sz="3600" dirty="0"/>
              <a:t>: The impact of anxiety on older adults in care homes in the UK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71F793A-A263-0997-FEAF-BE622426EF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8467" y="488407"/>
            <a:ext cx="3273836" cy="1633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9361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2CC1C2-91F9-7F83-828B-357CFCC3B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b="1" dirty="0">
                <a:latin typeface="Times New Roman" pitchFamily="18" charset="0"/>
                <a:cs typeface="Times New Roman" pitchFamily="18" charset="0"/>
              </a:rPr>
              <a:t>CHAPTER 1:  Introduction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6AE98D-D56E-094E-D909-8450863A5D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en-GB" sz="2800" b="1" dirty="0">
                <a:latin typeface="Times New Roman" pitchFamily="18" charset="0"/>
                <a:cs typeface="Times New Roman" pitchFamily="18" charset="0"/>
              </a:rPr>
              <a:t>Introduction and Rationale</a:t>
            </a:r>
          </a:p>
          <a:p>
            <a:pPr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This study introduced the impact of anxiety on older adults in care homes in the UK.</a:t>
            </a:r>
          </a:p>
          <a:p>
            <a:pPr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Older adults face problems such as sleeping trouble, brain and nervous system changes, and more other issues.</a:t>
            </a:r>
          </a:p>
          <a:p>
            <a:pPr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The increasing problems create anxiety and it causes heart diseases, high blood pressure and more.</a:t>
            </a:r>
          </a:p>
          <a:p>
            <a:pPr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Therefore, the study has identified the problems and solutions to reduce anxiety among older adult people in the UK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4526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69D701-F2A4-BBD0-373D-859D88F86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itchFamily="18" charset="0"/>
                <a:cs typeface="Times New Roman" pitchFamily="18" charset="0"/>
              </a:rPr>
              <a:t>Contd....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BE5494-7F7F-A384-1478-D805AC8C10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en-GB" b="1" dirty="0">
                <a:latin typeface="Times New Roman" pitchFamily="18" charset="0"/>
                <a:cs typeface="Times New Roman" pitchFamily="18" charset="0"/>
              </a:rPr>
              <a:t>Aim</a:t>
            </a:r>
          </a:p>
          <a:p>
            <a:pPr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The aim of this study is to analyse the impact of anxiety on older adults living in a care home in the UK.</a:t>
            </a:r>
            <a:endParaRPr lang="en-GB" sz="28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GB" sz="2800" b="1" dirty="0">
                <a:latin typeface="Times New Roman" pitchFamily="18" charset="0"/>
                <a:cs typeface="Times New Roman" pitchFamily="18" charset="0"/>
              </a:rPr>
              <a:t>Objective</a:t>
            </a:r>
          </a:p>
          <a:p>
            <a:pPr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Examine the reason behind anxiety among older adults in the UK</a:t>
            </a:r>
          </a:p>
          <a:p>
            <a:pPr lvl="0"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Analyse the main elements that cause anxiety in the care homes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Evaluate the impact of anxiety that compromises the well-being of elderly care homes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Provide recommendations for the improvement of health and well-being among older adults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2759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20EA3-2C72-2D66-D635-81D5B9E9D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itchFamily="18" charset="0"/>
                <a:cs typeface="Times New Roman" pitchFamily="18" charset="0"/>
              </a:rPr>
              <a:t>CHAPTER 2: BACKGROUND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B7B82-FDBA-C7F5-E538-1DF4E24372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421923" cy="4667250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en-GB" sz="2800" b="1" dirty="0">
                <a:latin typeface="Times New Roman" pitchFamily="18" charset="0"/>
                <a:cs typeface="Times New Roman" pitchFamily="18" charset="0"/>
              </a:rPr>
              <a:t>Historical information</a:t>
            </a:r>
          </a:p>
          <a:p>
            <a:pPr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Anxiety is a common problem faced by most people.</a:t>
            </a:r>
          </a:p>
          <a:p>
            <a:pPr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More than 26% of old men and 28% of old women face anxiety in the UK  (org.uk, 2022). </a:t>
            </a:r>
          </a:p>
          <a:p>
            <a:pPr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Stress from emotional, physical abused or death of loved one  generate anxiety.</a:t>
            </a:r>
          </a:p>
          <a:p>
            <a:pPr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Anxiety creates problems such as high blood pressure, heart disease, and more  among older people.</a:t>
            </a:r>
          </a:p>
          <a:p>
            <a:endParaRPr lang="en-GB" dirty="0"/>
          </a:p>
        </p:txBody>
      </p:sp>
      <p:pic>
        <p:nvPicPr>
          <p:cNvPr id="4" name="Picture 2" descr="Anxiety among urban, semi-urban and rural school adolescents in Dhaka,  Bangladesh: Investigating prevalence and associated factors | PLOS ONE">
            <a:extLst>
              <a:ext uri="{FF2B5EF4-FFF2-40B4-BE49-F238E27FC236}">
                <a16:creationId xmlns:a16="http://schemas.microsoft.com/office/drawing/2014/main" id="{6DA3EA5D-E798-BD67-D7E1-DF6E5E901D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55435" y="2251204"/>
            <a:ext cx="4821264" cy="342900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961787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5596A0-F900-E54A-A9FF-76973201D6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itchFamily="18" charset="0"/>
                <a:cs typeface="Times New Roman" pitchFamily="18" charset="0"/>
              </a:rPr>
              <a:t>Contd...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3DA711-5215-1144-9B5C-B6BF0D513E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650523" cy="4351338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en-GB" sz="2800" b="1" dirty="0">
                <a:latin typeface="Times New Roman" pitchFamily="18" charset="0"/>
                <a:cs typeface="Times New Roman" pitchFamily="18" charset="0"/>
              </a:rPr>
              <a:t>Theoretical  background</a:t>
            </a:r>
          </a:p>
          <a:p>
            <a:pPr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The cognitive theory of anxiety helps to imagine the worst-case scenario due to anxiety among the older people </a:t>
            </a:r>
          </a:p>
          <a:p>
            <a:pPr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The feeling of  fear, threat  and the perceived believed </a:t>
            </a:r>
          </a:p>
          <a:p>
            <a:pPr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It effectively describes the reasons of anxiety  (Theelen </a:t>
            </a:r>
            <a:r>
              <a:rPr lang="en-GB" sz="2800" i="1" dirty="0">
                <a:latin typeface="Times New Roman" pitchFamily="18" charset="0"/>
                <a:cs typeface="Times New Roman" pitchFamily="18" charset="0"/>
              </a:rPr>
              <a:t>et al</a:t>
            </a:r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. 2022)</a:t>
            </a:r>
            <a:br>
              <a:rPr lang="en-GB" sz="2800" dirty="0">
                <a:latin typeface="Times New Roman" pitchFamily="18" charset="0"/>
                <a:cs typeface="Times New Roman" pitchFamily="18" charset="0"/>
              </a:rPr>
            </a:br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The learning behaviour theory has described that anxiety changes the behaviour of older people in the UK</a:t>
            </a:r>
          </a:p>
          <a:p>
            <a:pPr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Learning behaviour theory helps to improve behavioural disorders due to anxiety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C23B59-5F83-5DDE-60E8-0CA897AB05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9859" y="1415487"/>
            <a:ext cx="4369093" cy="4413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478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66721-28E4-4829-EFB2-DD6A778F7F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itchFamily="18" charset="0"/>
                <a:cs typeface="Times New Roman" pitchFamily="18" charset="0"/>
              </a:rPr>
              <a:t>Contd...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334BF2-6AB2-DB78-D8D6-59150AA8E7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6230815" cy="5032375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en-GB" sz="2800" b="1" dirty="0">
                <a:latin typeface="Times New Roman" pitchFamily="18" charset="0"/>
                <a:cs typeface="Times New Roman" pitchFamily="18" charset="0"/>
              </a:rPr>
              <a:t>International context</a:t>
            </a:r>
          </a:p>
          <a:p>
            <a:pPr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The “Mental Health Act 1983” helps to identify older adult suffering from anxiety and allowed treatment (Giebel </a:t>
            </a:r>
            <a:r>
              <a:rPr lang="en-GB" sz="2800" i="1" dirty="0">
                <a:latin typeface="Times New Roman" pitchFamily="18" charset="0"/>
                <a:cs typeface="Times New Roman" pitchFamily="18" charset="0"/>
              </a:rPr>
              <a:t>et al</a:t>
            </a:r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. 2021, p.1283).</a:t>
            </a:r>
          </a:p>
          <a:p>
            <a:pPr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The Act help </a:t>
            </a:r>
            <a:r>
              <a:rPr lang="en-GB" dirty="0"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Identify the risk factors of anxiety among older adult  and to reduce   the symptoms by providing a proper treatment</a:t>
            </a:r>
          </a:p>
          <a:p>
            <a:pPr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The care homes help to provide physical care, as well as some particular therapy  to reduce anxiety among  older people </a:t>
            </a:r>
          </a:p>
          <a:p>
            <a:pPr algn="just"/>
            <a:endParaRPr lang="en-GB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image3.png">
            <a:extLst>
              <a:ext uri="{FF2B5EF4-FFF2-40B4-BE49-F238E27FC236}">
                <a16:creationId xmlns:a16="http://schemas.microsoft.com/office/drawing/2014/main" id="{4FFD1AC1-6DE8-941D-51EA-B8C214B38C4D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97857" y="2112696"/>
            <a:ext cx="4287646" cy="367264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640623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10CC75-3D7C-B92B-19DF-A80CCB101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itchFamily="18" charset="0"/>
                <a:cs typeface="Times New Roman" pitchFamily="18" charset="0"/>
              </a:rPr>
              <a:t>Contd...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06777-CB87-E2EF-D29D-BF17416DAB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en-GB" sz="2800" b="1" dirty="0">
                <a:latin typeface="Times New Roman" pitchFamily="18" charset="0"/>
                <a:cs typeface="Times New Roman" pitchFamily="18" charset="0"/>
              </a:rPr>
              <a:t>National / Local context</a:t>
            </a:r>
          </a:p>
          <a:p>
            <a:pPr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The care homes in the UK need to reduce the loneliness and isolation of older  people.</a:t>
            </a:r>
          </a:p>
          <a:p>
            <a:pPr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Mental Health Act 1983” was implemented to ensure older people have a place  to live and feel secure  in the care home (gov.uk,2022). </a:t>
            </a:r>
          </a:p>
          <a:p>
            <a:pPr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Reducing the anxiety levels in older adults it facilitates them to lead happy and reduces diseases  among them. </a:t>
            </a:r>
          </a:p>
          <a:p>
            <a:pPr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Eradicate anxiety among older adults, provide them with a peaceful environment to survive effectively without any trauma or implications in the care home. (Wand et al. 2020, p.2025).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36404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C48E4C-83EF-036A-3297-5C61429E4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CHAPTER 3: METHODS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0F904F-3E98-E892-DF50-C124AD9528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en-GB" sz="6000" b="1" dirty="0">
                <a:latin typeface="Times New Roman" pitchFamily="18" charset="0"/>
                <a:cs typeface="Times New Roman" pitchFamily="18" charset="0"/>
              </a:rPr>
              <a:t>Data collection/search strategy</a:t>
            </a:r>
          </a:p>
          <a:p>
            <a:r>
              <a:rPr lang="en-GB" sz="6000" kern="1200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The method used in collecting data is effective and important factor of systematic literature review</a:t>
            </a:r>
            <a:endParaRPr lang="en-GB" sz="6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6000" dirty="0">
                <a:latin typeface="Times New Roman" pitchFamily="18" charset="0"/>
                <a:cs typeface="Times New Roman" pitchFamily="18" charset="0"/>
              </a:rPr>
              <a:t>The primary qualitative data collection method has been used to collect the data.</a:t>
            </a:r>
          </a:p>
          <a:p>
            <a:r>
              <a:rPr lang="en-GB" sz="6000" dirty="0"/>
              <a:t>The relevant data has been gathered by analysing the articles related to the research topic (O'Neill et al. 2020, p.12).</a:t>
            </a:r>
          </a:p>
          <a:p>
            <a:r>
              <a:rPr lang="en-GB" sz="6000" dirty="0"/>
              <a:t>It has helped to collect relevant information about the impact of anxiety among older people in the UK. </a:t>
            </a:r>
          </a:p>
          <a:p>
            <a:r>
              <a:rPr lang="en-GB" sz="6000" dirty="0"/>
              <a:t> The study help to collect different overviews and incidents on the issues of  anxiety on older adult and to gain potential understanding and the improvement of health and well-being among older adults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87005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C15BD-4EC6-9B4C-1082-1A30A2118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Contd</a:t>
            </a:r>
            <a:r>
              <a:rPr lang="en-GB" dirty="0"/>
              <a:t>...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1496A0-AB0D-13F9-DD2D-47BD82D3AC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632938" cy="4351338"/>
          </a:xfrm>
        </p:spPr>
        <p:txBody>
          <a:bodyPr>
            <a:normAutofit fontScale="77500" lnSpcReduction="20000"/>
          </a:bodyPr>
          <a:lstStyle/>
          <a:p>
            <a:r>
              <a:rPr lang="en-GB" b="1" dirty="0"/>
              <a:t>Data analysis</a:t>
            </a:r>
          </a:p>
          <a:p>
            <a:r>
              <a:rPr lang="en-GB" dirty="0"/>
              <a:t>The </a:t>
            </a:r>
            <a:r>
              <a:rPr lang="en-GB" dirty="0">
                <a:latin typeface="Times New Roman" pitchFamily="18" charset="0"/>
                <a:cs typeface="Times New Roman" pitchFamily="18" charset="0"/>
              </a:rPr>
              <a:t>thematic</a:t>
            </a:r>
            <a:r>
              <a:rPr lang="en-GB" dirty="0"/>
              <a:t> data analysis has been used to analyse the gathered data.</a:t>
            </a:r>
          </a:p>
          <a:p>
            <a:r>
              <a:rPr lang="en-GB" dirty="0"/>
              <a:t>Thematic analyse makes themes and identifies the quality result after analysing the data and identifying code (Clark Bryan et al. 2020).</a:t>
            </a:r>
          </a:p>
          <a:p>
            <a:r>
              <a:rPr lang="en-GB" b="1" dirty="0"/>
              <a:t>Ethical Consideration </a:t>
            </a:r>
          </a:p>
          <a:p>
            <a:r>
              <a:rPr lang="en-GB" dirty="0"/>
              <a:t>The study has maintained proper ethics during data collection.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(gov.uk, 2022). </a:t>
            </a:r>
            <a:endParaRPr lang="en-GB" dirty="0"/>
          </a:p>
          <a:p>
            <a:r>
              <a:rPr lang="en-GB" dirty="0"/>
              <a:t>This study did not contain any personal information about any author or other people </a:t>
            </a:r>
          </a:p>
          <a:p>
            <a:r>
              <a:rPr lang="en-GB" dirty="0"/>
              <a:t>This study has maintained bias-free results.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C7FF8ED9-3BF1-939A-376C-5DA8363320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60732" y="2416123"/>
            <a:ext cx="4619625" cy="285926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523116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077AEF-ACFB-0F7E-9DD5-301D4EB5E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itchFamily="18" charset="0"/>
                <a:cs typeface="Times New Roman" pitchFamily="18" charset="0"/>
              </a:rPr>
              <a:t>CHAPTER 4: RESULTS and Findings</a:t>
            </a:r>
            <a:endParaRPr lang="en-GB" dirty="0"/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CA6DC116-8529-CAA4-771D-CDA8112C3B9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73092" y="2271551"/>
            <a:ext cx="4742970" cy="370721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43AEBC0-5B70-07D7-0523-294C4BD03A81}"/>
              </a:ext>
            </a:extLst>
          </p:cNvPr>
          <p:cNvSpPr txBox="1"/>
          <p:nvPr/>
        </p:nvSpPr>
        <p:spPr>
          <a:xfrm>
            <a:off x="6096001" y="2152888"/>
            <a:ext cx="5738446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Due to loneliness and stress, most older people got anxiety.</a:t>
            </a:r>
          </a:p>
          <a:p>
            <a:pPr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Anxiety impacts negatively on older  people in the UK.</a:t>
            </a:r>
          </a:p>
          <a:p>
            <a:pPr algn="just"/>
            <a:r>
              <a:rPr lang="en-GB" sz="2800" dirty="0">
                <a:latin typeface="Times New Roman" pitchFamily="18" charset="0"/>
                <a:cs typeface="Times New Roman" pitchFamily="18" charset="0"/>
              </a:rPr>
              <a:t>Mental Health Act 1983 helps to identify older adults affected with anxiety and the treatment for them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(gov.uk, 2022). </a:t>
            </a:r>
            <a:endParaRPr lang="en-GB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5203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FD4CE1-57E5-67AA-ECAC-21998A897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Contd</a:t>
            </a:r>
            <a:r>
              <a:rPr lang="en-GB" dirty="0"/>
              <a:t>...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28ED22-6551-D659-A838-DB852686FC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545015" cy="4351338"/>
          </a:xfrm>
        </p:spPr>
        <p:txBody>
          <a:bodyPr/>
          <a:lstStyle/>
          <a:p>
            <a:pPr algn="just"/>
            <a:r>
              <a:rPr lang="en-GB" dirty="0">
                <a:latin typeface="Times New Roman" pitchFamily="18" charset="0"/>
                <a:cs typeface="Times New Roman" pitchFamily="18" charset="0"/>
              </a:rPr>
              <a:t>Reducing   loneliness and isolated among older people can help to mitigate anxiety.</a:t>
            </a:r>
          </a:p>
          <a:p>
            <a:pPr algn="just"/>
            <a:r>
              <a:rPr lang="en-GB" dirty="0">
                <a:latin typeface="Times New Roman" pitchFamily="18" charset="0"/>
                <a:cs typeface="Times New Roman" pitchFamily="18" charset="0"/>
              </a:rPr>
              <a:t>Effective training can provide physical stability that reduces anxiety among older people (Monahan </a:t>
            </a:r>
            <a:r>
              <a:rPr lang="en-GB" i="1" dirty="0">
                <a:latin typeface="Times New Roman" pitchFamily="18" charset="0"/>
                <a:cs typeface="Times New Roman" pitchFamily="18" charset="0"/>
              </a:rPr>
              <a:t>et al</a:t>
            </a:r>
            <a:r>
              <a:rPr lang="en-GB" dirty="0">
                <a:latin typeface="Times New Roman" pitchFamily="18" charset="0"/>
                <a:cs typeface="Times New Roman" pitchFamily="18" charset="0"/>
              </a:rPr>
              <a:t>. 2021).</a:t>
            </a:r>
          </a:p>
          <a:p>
            <a:pPr algn="just"/>
            <a:r>
              <a:rPr lang="en-GB" dirty="0">
                <a:latin typeface="Times New Roman" pitchFamily="18" charset="0"/>
                <a:cs typeface="Times New Roman" pitchFamily="18" charset="0"/>
              </a:rPr>
              <a:t>Practising mindfulness, yoga and meditation can help to reduce anxiety. 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8C20C6B3-5D0D-7230-1624-FEDD2FB14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9964" y="2262162"/>
            <a:ext cx="4546015" cy="283737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713365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66C87-300E-C15F-F0F9-69F21C233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itchFamily="18" charset="0"/>
                <a:cs typeface="Times New Roman" pitchFamily="18" charset="0"/>
              </a:rPr>
              <a:t>CHAPTER 5: RECOMMENDATION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1D9A14-D89B-C740-FADF-F35CD0E388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791200" cy="4351338"/>
          </a:xfrm>
        </p:spPr>
        <p:txBody>
          <a:bodyPr>
            <a:normAutofit fontScale="92500"/>
          </a:bodyPr>
          <a:lstStyle/>
          <a:p>
            <a:pPr algn="just"/>
            <a:r>
              <a:rPr lang="en-GB" dirty="0">
                <a:latin typeface="Times New Roman" pitchFamily="18" charset="0"/>
                <a:cs typeface="Times New Roman" pitchFamily="18" charset="0"/>
              </a:rPr>
              <a:t>Improving health practices such as physical and mental activities improves the well-being of older people in the UK.</a:t>
            </a:r>
          </a:p>
          <a:p>
            <a:pPr algn="just"/>
            <a:r>
              <a:rPr lang="en-GB" dirty="0">
                <a:latin typeface="Times New Roman" pitchFamily="18" charset="0"/>
                <a:cs typeface="Times New Roman" pitchFamily="18" charset="0"/>
              </a:rPr>
              <a:t>Promoting mental health within society to reduce anxiety among older people (Arango </a:t>
            </a:r>
            <a:r>
              <a:rPr lang="en-GB" i="1" dirty="0">
                <a:latin typeface="Times New Roman" pitchFamily="18" charset="0"/>
                <a:cs typeface="Times New Roman" pitchFamily="18" charset="0"/>
              </a:rPr>
              <a:t>et al. </a:t>
            </a:r>
            <a:r>
              <a:rPr lang="en-GB" dirty="0">
                <a:latin typeface="Times New Roman" pitchFamily="18" charset="0"/>
                <a:cs typeface="Times New Roman" pitchFamily="18" charset="0"/>
              </a:rPr>
              <a:t>2018, p. 10).</a:t>
            </a:r>
          </a:p>
          <a:p>
            <a:pPr algn="just"/>
            <a:r>
              <a:rPr lang="en-GB" dirty="0">
                <a:latin typeface="Times New Roman" pitchFamily="18" charset="0"/>
                <a:cs typeface="Times New Roman" pitchFamily="18" charset="0"/>
              </a:rPr>
              <a:t>Providing effective training for health care professionals help to reducer the anxiety issues among older people in the UK.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3666100B-B2B4-806C-E719-D15E4632B9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34665" y="2098201"/>
            <a:ext cx="5076825" cy="319087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634475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7C940-6093-D9F1-3276-2A740A244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itchFamily="18" charset="0"/>
                <a:cs typeface="Times New Roman" pitchFamily="18" charset="0"/>
              </a:rPr>
              <a:t>CHAPTER 5: CONCLUSION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95BC7D-3EA6-8C65-BE16-C49E515492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GB" dirty="0">
                <a:latin typeface="Times New Roman" pitchFamily="18" charset="0"/>
                <a:cs typeface="Times New Roman" pitchFamily="18" charset="0"/>
              </a:rPr>
              <a:t>The overall study concludes that anxiety can effect negatively on older  people.</a:t>
            </a:r>
          </a:p>
          <a:p>
            <a:pPr algn="just"/>
            <a:r>
              <a:rPr lang="en-GB" dirty="0">
                <a:latin typeface="Times New Roman" pitchFamily="18" charset="0"/>
                <a:cs typeface="Times New Roman" pitchFamily="18" charset="0"/>
              </a:rPr>
              <a:t>The implementation of “The Mental Health Act 1983”. Help to  recognised anxiety and how to managed it</a:t>
            </a:r>
          </a:p>
          <a:p>
            <a:pPr algn="just"/>
            <a:r>
              <a:rPr lang="en-GB" dirty="0">
                <a:latin typeface="Times New Roman" pitchFamily="18" charset="0"/>
                <a:cs typeface="Times New Roman" pitchFamily="18" charset="0"/>
              </a:rPr>
              <a:t>Moreover, by practising a healthy lifestyle, reduce anxiety among older people. </a:t>
            </a:r>
          </a:p>
          <a:p>
            <a:pPr algn="just"/>
            <a:r>
              <a:rPr lang="en-GB" dirty="0">
                <a:latin typeface="Times New Roman" pitchFamily="18" charset="0"/>
                <a:cs typeface="Times New Roman" pitchFamily="18" charset="0"/>
              </a:rPr>
              <a:t> Health care professionals need to be aware of anxiety  among the older adults and how it can be improved in the care home 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094880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6FB246-02D5-4220-C20A-83BCC85CD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itchFamily="18" charset="0"/>
                <a:cs typeface="Times New Roman" pitchFamily="18" charset="0"/>
              </a:rPr>
              <a:t>REFERENCES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31E3B-E507-4780-BD80-C10E625BB1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 fontScale="32500" lnSpcReduction="20000"/>
          </a:bodyPr>
          <a:lstStyle/>
          <a:p>
            <a:pPr algn="just"/>
            <a:r>
              <a:rPr lang="en-GB" sz="6400" dirty="0">
                <a:latin typeface="Times New Roman" pitchFamily="18" charset="0"/>
                <a:cs typeface="Times New Roman" pitchFamily="18" charset="0"/>
              </a:rPr>
              <a:t>Arango, C., Díaz-</a:t>
            </a:r>
            <a:r>
              <a:rPr lang="en-GB" sz="6400" dirty="0" err="1">
                <a:latin typeface="Times New Roman" pitchFamily="18" charset="0"/>
                <a:cs typeface="Times New Roman" pitchFamily="18" charset="0"/>
              </a:rPr>
              <a:t>Caneja</a:t>
            </a:r>
            <a:r>
              <a:rPr lang="en-GB" sz="6400" dirty="0">
                <a:latin typeface="Times New Roman" pitchFamily="18" charset="0"/>
                <a:cs typeface="Times New Roman" pitchFamily="18" charset="0"/>
              </a:rPr>
              <a:t>, C.M., McGorry, P.D., Rapoport, J., Sommer, I.E., Vorstman, J.A., McDaid, D., Marín, O., Serrano-</a:t>
            </a:r>
            <a:r>
              <a:rPr lang="en-GB" sz="6400" dirty="0" err="1">
                <a:latin typeface="Times New Roman" pitchFamily="18" charset="0"/>
                <a:cs typeface="Times New Roman" pitchFamily="18" charset="0"/>
              </a:rPr>
              <a:t>Drozdowskyj</a:t>
            </a:r>
            <a:r>
              <a:rPr lang="en-GB" sz="6400" dirty="0">
                <a:latin typeface="Times New Roman" pitchFamily="18" charset="0"/>
                <a:cs typeface="Times New Roman" pitchFamily="18" charset="0"/>
              </a:rPr>
              <a:t>, E., Freedman, R. and Carpenter, W., 2018. Preventive strategies for mental health. </a:t>
            </a:r>
            <a:r>
              <a:rPr lang="en-GB" sz="6400" i="1" dirty="0">
                <a:latin typeface="Times New Roman" pitchFamily="18" charset="0"/>
                <a:cs typeface="Times New Roman" pitchFamily="18" charset="0"/>
              </a:rPr>
              <a:t>The Lancet Psychiatry,</a:t>
            </a:r>
            <a:r>
              <a:rPr lang="en-GB" sz="6400" dirty="0">
                <a:latin typeface="Times New Roman" pitchFamily="18" charset="0"/>
                <a:cs typeface="Times New Roman" pitchFamily="18" charset="0"/>
              </a:rPr>
              <a:t> 5(7), pp.591-604.</a:t>
            </a:r>
            <a:endParaRPr lang="en-US" sz="6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GB" sz="6400" dirty="0">
                <a:latin typeface="Times New Roman" pitchFamily="18" charset="0"/>
                <a:cs typeface="Times New Roman" pitchFamily="18" charset="0"/>
              </a:rPr>
              <a:t>Bauer, M., Fetherstonhaugh, D., Haesler, E., Beattie, E., Hill, K.D. and Poulos, C.J., 2018. The impact of nurse and care staff education on the functional ability and quality of life of people living with dementia in aged care: A systematic review. Nurse education today, 67, pp.27-45.</a:t>
            </a:r>
            <a:endParaRPr lang="en-US" sz="6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GB" sz="6400" dirty="0">
                <a:latin typeface="Times New Roman" pitchFamily="18" charset="0"/>
                <a:cs typeface="Times New Roman" pitchFamily="18" charset="0"/>
              </a:rPr>
              <a:t>Brooke, J. and Clark, M., 2020. Older people’s early experience of household isolation and social distancing during COVID‐19. </a:t>
            </a:r>
            <a:r>
              <a:rPr lang="en-GB" sz="6400" i="1" dirty="0">
                <a:latin typeface="Times New Roman" pitchFamily="18" charset="0"/>
                <a:cs typeface="Times New Roman" pitchFamily="18" charset="0"/>
              </a:rPr>
              <a:t>Journal of clinical nursing</a:t>
            </a:r>
            <a:r>
              <a:rPr lang="en-GB" sz="6400" dirty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en-GB" sz="6400" i="1" dirty="0">
                <a:latin typeface="Times New Roman" pitchFamily="18" charset="0"/>
                <a:cs typeface="Times New Roman" pitchFamily="18" charset="0"/>
              </a:rPr>
              <a:t>29</a:t>
            </a:r>
            <a:r>
              <a:rPr lang="en-GB" sz="6400" dirty="0">
                <a:latin typeface="Times New Roman" pitchFamily="18" charset="0"/>
                <a:cs typeface="Times New Roman" pitchFamily="18" charset="0"/>
              </a:rPr>
              <a:t>(21-22), pp.4387-4402.</a:t>
            </a:r>
            <a:endParaRPr lang="en-US" sz="6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GB" sz="6400" dirty="0">
                <a:latin typeface="Times New Roman" pitchFamily="18" charset="0"/>
                <a:cs typeface="Times New Roman" pitchFamily="18" charset="0"/>
              </a:rPr>
              <a:t>Brooke, J. and Jackson, D., 2020. Older people and COVID-19 isolation, risk and ageism. </a:t>
            </a:r>
            <a:r>
              <a:rPr lang="en-GB" sz="6400" i="1" dirty="0">
                <a:latin typeface="Times New Roman" pitchFamily="18" charset="0"/>
                <a:cs typeface="Times New Roman" pitchFamily="18" charset="0"/>
              </a:rPr>
              <a:t>Journal of clinical nursing</a:t>
            </a:r>
            <a:r>
              <a:rPr lang="en-GB" sz="6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GB" sz="6400" dirty="0">
                <a:latin typeface="Times New Roman" pitchFamily="18" charset="0"/>
                <a:cs typeface="Times New Roman" pitchFamily="18" charset="0"/>
              </a:rPr>
              <a:t>Giebel, C., Lord, K., Cooper, C., Shenton, J., Cannon, J., Pulford, D., Shaw, L., Gaughan, A., Tetlow, H., Butchard, S. and Limbert, S., 2021. A UK survey of COVID‐19 related social support closures and their effects on older people, people with dementia, and carers. International journal of geriatric psychiatry, 36(3), pp.393-402.</a:t>
            </a:r>
          </a:p>
          <a:p>
            <a:pPr algn="just"/>
            <a:r>
              <a:rPr lang="en-GB" sz="6400" dirty="0">
                <a:latin typeface="Times New Roman" pitchFamily="18" charset="0"/>
                <a:cs typeface="Times New Roman" pitchFamily="18" charset="0"/>
              </a:rPr>
              <a:t>Gov.uk, 2022, Data protection, available at:https://www.gov.uk/data-protection#:~Protection implementation [accessed on: 22/11/2022] </a:t>
            </a:r>
          </a:p>
          <a:p>
            <a:pPr algn="just"/>
            <a:endParaRPr lang="en-GB" sz="6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en-GB" sz="6400" dirty="0">
              <a:latin typeface="Times New Roman" pitchFamily="18" charset="0"/>
              <a:cs typeface="Times New Roman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91935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5B58A-2425-3F4B-F84C-C8A2F86B9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Contd</a:t>
            </a:r>
            <a:r>
              <a:rPr lang="en-GB" dirty="0"/>
              <a:t>...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ECDCDD-4CD9-3AA8-BFC8-AC558F4791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algn="just"/>
            <a:r>
              <a:rPr lang="en-GB" sz="4400" dirty="0">
                <a:latin typeface="Times New Roman" pitchFamily="18" charset="0"/>
                <a:cs typeface="Times New Roman" pitchFamily="18" charset="0"/>
              </a:rPr>
              <a:t>Mentalhealth.org.uk, 2022. </a:t>
            </a:r>
            <a:r>
              <a:rPr lang="en-GB" sz="4400" i="1" dirty="0">
                <a:latin typeface="Times New Roman" pitchFamily="18" charset="0"/>
                <a:cs typeface="Times New Roman" pitchFamily="18" charset="0"/>
              </a:rPr>
              <a:t>“Older people: statistics”</a:t>
            </a:r>
            <a:r>
              <a:rPr lang="en-GB" sz="4400" dirty="0">
                <a:latin typeface="Times New Roman" pitchFamily="18" charset="0"/>
                <a:cs typeface="Times New Roman" pitchFamily="18" charset="0"/>
              </a:rPr>
              <a:t> , Mentalhealth.org.uk , Available at: https://www.mentalhealth.org.uk/explore-mental-health/mental-health-statistics/older-people-statistics, [Accessed on 02.01.2023]</a:t>
            </a:r>
          </a:p>
          <a:p>
            <a:pPr algn="just"/>
            <a:r>
              <a:rPr lang="en-GB" sz="4400" dirty="0">
                <a:latin typeface="Times New Roman" pitchFamily="18" charset="0"/>
                <a:cs typeface="Times New Roman" pitchFamily="18" charset="0"/>
              </a:rPr>
              <a:t>Monahan, C., Macdonald, J., Lytle, A., </a:t>
            </a:r>
            <a:r>
              <a:rPr lang="en-GB" sz="4400" dirty="0" err="1">
                <a:latin typeface="Times New Roman" pitchFamily="18" charset="0"/>
                <a:cs typeface="Times New Roman" pitchFamily="18" charset="0"/>
              </a:rPr>
              <a:t>Apriceno</a:t>
            </a:r>
            <a:r>
              <a:rPr lang="en-GB" sz="4400" dirty="0">
                <a:latin typeface="Times New Roman" pitchFamily="18" charset="0"/>
                <a:cs typeface="Times New Roman" pitchFamily="18" charset="0"/>
              </a:rPr>
              <a:t>, M. and Levy, S.R., 2020. COVID-19 and ageism: How positive and negative responses impact older adults and society. American Psychologist, 75(7), p.887.</a:t>
            </a:r>
          </a:p>
          <a:p>
            <a:pPr algn="just"/>
            <a:r>
              <a:rPr lang="en-GB" sz="4400" dirty="0">
                <a:latin typeface="Times New Roman" pitchFamily="18" charset="0"/>
                <a:cs typeface="Times New Roman" pitchFamily="18" charset="0"/>
              </a:rPr>
              <a:t>O'Neill, M., Ryan, A., Slater, P.F., Ferry, F.R. and Bunting, B., 2020  Mental health, quality of life and medication use among care home residents and community-dwelling older people  International Journal of Research in Nursing, 10(1), pp.10-23.</a:t>
            </a:r>
          </a:p>
          <a:p>
            <a:pPr algn="just"/>
            <a:r>
              <a:rPr lang="en-GB" sz="4400" dirty="0">
                <a:latin typeface="Times New Roman" pitchFamily="18" charset="0"/>
                <a:cs typeface="Times New Roman" pitchFamily="18" charset="0"/>
              </a:rPr>
              <a:t>Theelen, H., van den Beemt, A. and Brok, P.D., 2022. Enhancing authentic learning experiences in teacher education through 360-degree videos and theoretical lectures: reducing preservice teachers' anxiety  European journal of teacher education, 45(2), pp.230-249.</a:t>
            </a:r>
          </a:p>
          <a:p>
            <a:pPr algn="just"/>
            <a:r>
              <a:rPr lang="en-GB" sz="4400" dirty="0">
                <a:latin typeface="Times New Roman" pitchFamily="18" charset="0"/>
                <a:cs typeface="Times New Roman" pitchFamily="18" charset="0"/>
              </a:rPr>
              <a:t> Wand, A.P.F., Zhong, B.L., Chiu, H.F.K., Draper, B. and De Leo, D., 2020. COVID-19: the implications for suicide in older adults. International psychogeriatrics, 32(10), pp.1225-1230.</a:t>
            </a:r>
          </a:p>
          <a:p>
            <a:pPr algn="just"/>
            <a:r>
              <a:rPr lang="en-GB" sz="4400" dirty="0" err="1">
                <a:latin typeface="Times New Roman" pitchFamily="18" charset="0"/>
                <a:cs typeface="Times New Roman" pitchFamily="18" charset="0"/>
              </a:rPr>
              <a:t>Welzel</a:t>
            </a:r>
            <a:r>
              <a:rPr lang="en-GB" sz="4400" dirty="0">
                <a:latin typeface="Times New Roman" pitchFamily="18" charset="0"/>
                <a:cs typeface="Times New Roman" pitchFamily="18" charset="0"/>
              </a:rPr>
              <a:t>, F.D., Stein, J., </a:t>
            </a:r>
            <a:r>
              <a:rPr lang="en-GB" sz="4400" dirty="0" err="1">
                <a:latin typeface="Times New Roman" pitchFamily="18" charset="0"/>
                <a:cs typeface="Times New Roman" pitchFamily="18" charset="0"/>
              </a:rPr>
              <a:t>Röhr</a:t>
            </a:r>
            <a:r>
              <a:rPr lang="en-GB" sz="4400" dirty="0">
                <a:latin typeface="Times New Roman" pitchFamily="18" charset="0"/>
                <a:cs typeface="Times New Roman" pitchFamily="18" charset="0"/>
              </a:rPr>
              <a:t>, S., Fuchs, A., </a:t>
            </a:r>
            <a:r>
              <a:rPr lang="en-GB" sz="4400" dirty="0" err="1">
                <a:latin typeface="Times New Roman" pitchFamily="18" charset="0"/>
                <a:cs typeface="Times New Roman" pitchFamily="18" charset="0"/>
              </a:rPr>
              <a:t>Pentzek</a:t>
            </a:r>
            <a:r>
              <a:rPr lang="en-GB" sz="4400" dirty="0">
                <a:latin typeface="Times New Roman" pitchFamily="18" charset="0"/>
                <a:cs typeface="Times New Roman" pitchFamily="18" charset="0"/>
              </a:rPr>
              <a:t>, M., </a:t>
            </a:r>
            <a:r>
              <a:rPr lang="en-GB" sz="4400" dirty="0" err="1">
                <a:latin typeface="Times New Roman" pitchFamily="18" charset="0"/>
                <a:cs typeface="Times New Roman" pitchFamily="18" charset="0"/>
              </a:rPr>
              <a:t>Mösch</a:t>
            </a:r>
            <a:r>
              <a:rPr lang="en-GB" sz="4400" dirty="0">
                <a:latin typeface="Times New Roman" pitchFamily="18" charset="0"/>
                <a:cs typeface="Times New Roman" pitchFamily="18" charset="0"/>
              </a:rPr>
              <a:t>, E., Bickel, H., </a:t>
            </a:r>
            <a:r>
              <a:rPr lang="en-GB" sz="4400" dirty="0" err="1">
                <a:latin typeface="Times New Roman" pitchFamily="18" charset="0"/>
                <a:cs typeface="Times New Roman" pitchFamily="18" charset="0"/>
              </a:rPr>
              <a:t>Weyerer</a:t>
            </a:r>
            <a:r>
              <a:rPr lang="en-GB" sz="4400" dirty="0">
                <a:latin typeface="Times New Roman" pitchFamily="18" charset="0"/>
                <a:cs typeface="Times New Roman" pitchFamily="18" charset="0"/>
              </a:rPr>
              <a:t>, S., </a:t>
            </a:r>
            <a:r>
              <a:rPr lang="en-GB" sz="4400" dirty="0" err="1">
                <a:latin typeface="Times New Roman" pitchFamily="18" charset="0"/>
                <a:cs typeface="Times New Roman" pitchFamily="18" charset="0"/>
              </a:rPr>
              <a:t>Werle</a:t>
            </a:r>
            <a:r>
              <a:rPr lang="en-GB" sz="4400" dirty="0">
                <a:latin typeface="Times New Roman" pitchFamily="18" charset="0"/>
                <a:cs typeface="Times New Roman" pitchFamily="18" charset="0"/>
              </a:rPr>
              <a:t>, J., Wiese, B. and </a:t>
            </a:r>
            <a:r>
              <a:rPr lang="en-GB" sz="4400" dirty="0" err="1">
                <a:latin typeface="Times New Roman" pitchFamily="18" charset="0"/>
                <a:cs typeface="Times New Roman" pitchFamily="18" charset="0"/>
              </a:rPr>
              <a:t>Oey</a:t>
            </a:r>
            <a:r>
              <a:rPr lang="en-GB" sz="4400" dirty="0">
                <a:latin typeface="Times New Roman" pitchFamily="18" charset="0"/>
                <a:cs typeface="Times New Roman" pitchFamily="18" charset="0"/>
              </a:rPr>
              <a:t>, A., 2019. Prevalence of anxiety symptoms and their association with loss experience in a large cohort sample of the oldest-old. Results of the AGECODE/AGEQUALIDE study. </a:t>
            </a:r>
            <a:r>
              <a:rPr lang="en-GB" sz="4400" i="1" dirty="0">
                <a:latin typeface="Times New Roman" pitchFamily="18" charset="0"/>
                <a:cs typeface="Times New Roman" pitchFamily="18" charset="0"/>
              </a:rPr>
              <a:t>Frontiers in Psychiatry</a:t>
            </a:r>
            <a:r>
              <a:rPr lang="en-GB" sz="4400" dirty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en-GB" sz="4400" i="1" dirty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GB" sz="4400" dirty="0">
                <a:latin typeface="Times New Roman" pitchFamily="18" charset="0"/>
                <a:cs typeface="Times New Roman" pitchFamily="18" charset="0"/>
              </a:rPr>
              <a:t>, p.285</a:t>
            </a:r>
          </a:p>
          <a:p>
            <a:pPr algn="just"/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9202019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544</TotalTime>
  <Words>1615</Words>
  <Application>Microsoft Office PowerPoint</Application>
  <PresentationFormat>Widescreen</PresentationFormat>
  <Paragraphs>87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Office Theme</vt:lpstr>
      <vt:lpstr>PowerPoint Presentation</vt:lpstr>
      <vt:lpstr>CHAPTER 1:  Introduction</vt:lpstr>
      <vt:lpstr>Contd....</vt:lpstr>
      <vt:lpstr>CHAPTER 2: BACKGROUND</vt:lpstr>
      <vt:lpstr>Contd... </vt:lpstr>
      <vt:lpstr>Contd... </vt:lpstr>
      <vt:lpstr>Contd... </vt:lpstr>
      <vt:lpstr>CHAPTER 3: METHODS </vt:lpstr>
      <vt:lpstr>Contd...</vt:lpstr>
      <vt:lpstr>CHAPTER 4: RESULTS and Findings</vt:lpstr>
      <vt:lpstr>Contd... </vt:lpstr>
      <vt:lpstr>CHAPTER 5: RECOMMENDATION</vt:lpstr>
      <vt:lpstr>CHAPTER 5: CONCLUSION</vt:lpstr>
      <vt:lpstr>REFERENCES </vt:lpstr>
      <vt:lpstr>Contd...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Albangbe (1916094)</dc:creator>
  <cp:lastModifiedBy>Sophie Albangbe (1916094)</cp:lastModifiedBy>
  <cp:revision>8</cp:revision>
  <dcterms:created xsi:type="dcterms:W3CDTF">2023-01-10T22:57:23Z</dcterms:created>
  <dcterms:modified xsi:type="dcterms:W3CDTF">2023-01-16T20:38:35Z</dcterms:modified>
</cp:coreProperties>
</file>