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6A8A35-3576-46D5-80C5-79605B207DF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2216770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6A8A35-3576-46D5-80C5-79605B207DF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409147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6A8A35-3576-46D5-80C5-79605B207DF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1975519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621882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6A8A35-3576-46D5-80C5-79605B207DFA}"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1771126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6A8A35-3576-46D5-80C5-79605B207DFA}"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475101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16A8A35-3576-46D5-80C5-79605B207DFA}"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1376083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561540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401963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16899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467336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42175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6A8A35-3576-46D5-80C5-79605B207DFA}"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1971061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16A8A35-3576-46D5-80C5-79605B207DFA}"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12498409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16A8A35-3576-46D5-80C5-79605B207DFA}"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383380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6A8A35-3576-46D5-80C5-79605B207DF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27237865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6A8A35-3576-46D5-80C5-79605B207DFA}"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915069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0F1FD-582A-4B4B-84FD-91D8000A4D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C3292-2029-4A0A-86FC-44033AEEFC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B59781-9C64-4D60-8919-BC881D9992CE}"/>
              </a:ext>
            </a:extLst>
          </p:cNvPr>
          <p:cNvSpPr>
            <a:spLocks noGrp="1"/>
          </p:cNvSpPr>
          <p:nvPr>
            <p:ph type="dt" sz="half" idx="10"/>
          </p:nvPr>
        </p:nvSpPr>
        <p:spPr/>
        <p:txBody>
          <a:bodyPr/>
          <a:lstStyle/>
          <a:p>
            <a:fld id="{416A8A35-3576-46D5-80C5-79605B207DFA}" type="datetimeFigureOut">
              <a:rPr lang="en-GB" smtClean="0"/>
              <a:t>07/05/2019</a:t>
            </a:fld>
            <a:endParaRPr lang="en-GB"/>
          </a:p>
        </p:txBody>
      </p:sp>
      <p:sp>
        <p:nvSpPr>
          <p:cNvPr id="5" name="Footer Placeholder 4">
            <a:extLst>
              <a:ext uri="{FF2B5EF4-FFF2-40B4-BE49-F238E27FC236}">
                <a16:creationId xmlns:a16="http://schemas.microsoft.com/office/drawing/2014/main" id="{1183B48C-5EEF-488F-A0A0-208D952CF0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C863C-5772-4FA3-A891-91E8990418D6}"/>
              </a:ext>
            </a:extLst>
          </p:cNvPr>
          <p:cNvSpPr>
            <a:spLocks noGrp="1"/>
          </p:cNvSpPr>
          <p:nvPr>
            <p:ph type="sldNum" sz="quarter" idx="12"/>
          </p:nvPr>
        </p:nvSpPr>
        <p:spPr/>
        <p:txBody>
          <a:bodyPr/>
          <a:lstStyle/>
          <a:p>
            <a:fld id="{A52D63E1-07A8-4588-B54A-89A8FB34F617}" type="slidenum">
              <a:rPr lang="en-GB" smtClean="0"/>
              <a:t>‹#›</a:t>
            </a:fld>
            <a:endParaRPr lang="en-GB"/>
          </a:p>
        </p:txBody>
      </p:sp>
    </p:spTree>
    <p:extLst>
      <p:ext uri="{BB962C8B-B14F-4D97-AF65-F5344CB8AC3E}">
        <p14:creationId xmlns:p14="http://schemas.microsoft.com/office/powerpoint/2010/main" val="370066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16A8A35-3576-46D5-80C5-79605B207DFA}" type="datetimeFigureOut">
              <a:rPr lang="en-GB" smtClean="0"/>
              <a:t>07/05/2019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52D63E1-07A8-4588-B54A-89A8FB34F617}" type="slidenum">
              <a:rPr lang="en-GB" smtClean="0"/>
              <a:t>‹#›</a:t>
            </a:fld>
            <a:endParaRPr lang="en-GB"/>
          </a:p>
        </p:txBody>
      </p:sp>
    </p:spTree>
    <p:extLst>
      <p:ext uri="{BB962C8B-B14F-4D97-AF65-F5344CB8AC3E}">
        <p14:creationId xmlns:p14="http://schemas.microsoft.com/office/powerpoint/2010/main" val="2828204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5D310E-CF95-406C-8C9A-196A0B326D87}"/>
              </a:ext>
            </a:extLst>
          </p:cNvPr>
          <p:cNvSpPr/>
          <p:nvPr/>
        </p:nvSpPr>
        <p:spPr>
          <a:xfrm>
            <a:off x="292808" y="1165040"/>
            <a:ext cx="5803192" cy="923330"/>
          </a:xfrm>
          <a:prstGeom prst="rect">
            <a:avLst/>
          </a:prstGeom>
          <a:noFill/>
        </p:spPr>
        <p:txBody>
          <a:bodyPr wrap="none" lIns="91440" tIns="45720" rIns="91440" bIns="45720">
            <a:spAutoFit/>
          </a:bodyPr>
          <a:lstStyle/>
          <a:p>
            <a:pPr algn="ctr"/>
            <a:r>
              <a:rPr lang="en-US" sz="54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Is Gender a choice?</a:t>
            </a:r>
          </a:p>
        </p:txBody>
      </p:sp>
      <p:sp>
        <p:nvSpPr>
          <p:cNvPr id="5" name="TextBox 4">
            <a:extLst>
              <a:ext uri="{FF2B5EF4-FFF2-40B4-BE49-F238E27FC236}">
                <a16:creationId xmlns:a16="http://schemas.microsoft.com/office/drawing/2014/main" id="{F6C51CAD-3369-4CC8-9D88-5B9E3D02FBDB}"/>
              </a:ext>
            </a:extLst>
          </p:cNvPr>
          <p:cNvSpPr txBox="1"/>
          <p:nvPr/>
        </p:nvSpPr>
        <p:spPr>
          <a:xfrm>
            <a:off x="5638800" y="2975113"/>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17F2F204-83E3-40AE-AD11-7DE41A16C1E6}"/>
              </a:ext>
            </a:extLst>
          </p:cNvPr>
          <p:cNvSpPr txBox="1"/>
          <p:nvPr/>
        </p:nvSpPr>
        <p:spPr>
          <a:xfrm>
            <a:off x="516834" y="2690336"/>
            <a:ext cx="4346713" cy="2031325"/>
          </a:xfrm>
          <a:prstGeom prst="rect">
            <a:avLst/>
          </a:prstGeom>
          <a:noFill/>
        </p:spPr>
        <p:txBody>
          <a:bodyPr wrap="square" rtlCol="0">
            <a:spAutoFit/>
          </a:bodyPr>
          <a:lstStyle/>
          <a:p>
            <a:r>
              <a:rPr lang="en-GB" dirty="0"/>
              <a:t>Gender is typically defined by ones social and cultural differences, rather than biological differences. However, gender can be determined in society with regards to both physical sex differences alongside ones stereotypical gender roles (Stewart, A. J., &amp; McDermott, C. 2004). </a:t>
            </a:r>
          </a:p>
        </p:txBody>
      </p:sp>
      <p:sp>
        <p:nvSpPr>
          <p:cNvPr id="7" name="TextBox 6">
            <a:extLst>
              <a:ext uri="{FF2B5EF4-FFF2-40B4-BE49-F238E27FC236}">
                <a16:creationId xmlns:a16="http://schemas.microsoft.com/office/drawing/2014/main" id="{6B4D0A06-83D5-450A-B22E-8E0DF565B182}"/>
              </a:ext>
            </a:extLst>
          </p:cNvPr>
          <p:cNvSpPr txBox="1"/>
          <p:nvPr/>
        </p:nvSpPr>
        <p:spPr>
          <a:xfrm>
            <a:off x="7050157" y="1374016"/>
            <a:ext cx="3843130" cy="1754326"/>
          </a:xfrm>
          <a:prstGeom prst="rect">
            <a:avLst/>
          </a:prstGeom>
          <a:noFill/>
        </p:spPr>
        <p:txBody>
          <a:bodyPr wrap="square" rtlCol="0">
            <a:spAutoFit/>
          </a:bodyPr>
          <a:lstStyle/>
          <a:p>
            <a:r>
              <a:rPr lang="en-GB" dirty="0"/>
              <a:t>Men and women tend to differ in their values and in what they seek from their jobs or relationships, in terms of rewards. These differences can allow for society to often assume ones gender (Major, B.1987). </a:t>
            </a:r>
          </a:p>
        </p:txBody>
      </p:sp>
      <p:sp>
        <p:nvSpPr>
          <p:cNvPr id="8" name="TextBox 7">
            <a:extLst>
              <a:ext uri="{FF2B5EF4-FFF2-40B4-BE49-F238E27FC236}">
                <a16:creationId xmlns:a16="http://schemas.microsoft.com/office/drawing/2014/main" id="{AF7D9232-1D6B-45C9-8B76-3E5651969C7E}"/>
              </a:ext>
            </a:extLst>
          </p:cNvPr>
          <p:cNvSpPr txBox="1"/>
          <p:nvPr/>
        </p:nvSpPr>
        <p:spPr>
          <a:xfrm>
            <a:off x="5406887" y="4121496"/>
            <a:ext cx="4253948" cy="1200329"/>
          </a:xfrm>
          <a:prstGeom prst="rect">
            <a:avLst/>
          </a:prstGeom>
          <a:noFill/>
        </p:spPr>
        <p:txBody>
          <a:bodyPr wrap="square" rtlCol="0">
            <a:spAutoFit/>
          </a:bodyPr>
          <a:lstStyle/>
          <a:p>
            <a:r>
              <a:rPr lang="en-GB" dirty="0"/>
              <a:t>With the changing of times, and what is deemed ‘acceptable’ or not, society is a lot more understanding of those who identify as different to the norm. </a:t>
            </a:r>
          </a:p>
        </p:txBody>
      </p:sp>
    </p:spTree>
    <p:extLst>
      <p:ext uri="{BB962C8B-B14F-4D97-AF65-F5344CB8AC3E}">
        <p14:creationId xmlns:p14="http://schemas.microsoft.com/office/powerpoint/2010/main" val="306238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9B51A66-9754-4DD0-9D44-2ADCCDDBD8FB}"/>
              </a:ext>
            </a:extLst>
          </p:cNvPr>
          <p:cNvSpPr txBox="1"/>
          <p:nvPr/>
        </p:nvSpPr>
        <p:spPr>
          <a:xfrm>
            <a:off x="715617" y="2144548"/>
            <a:ext cx="8812696" cy="1200329"/>
          </a:xfrm>
          <a:prstGeom prst="rect">
            <a:avLst/>
          </a:prstGeom>
          <a:noFill/>
        </p:spPr>
        <p:txBody>
          <a:bodyPr wrap="square" rtlCol="0">
            <a:spAutoFit/>
          </a:bodyPr>
          <a:lstStyle/>
          <a:p>
            <a:r>
              <a:rPr lang="en-GB" dirty="0"/>
              <a:t>It is often difficult within society to assume ones gender, as with assumptions comes complications. Males and females, who identify as anything different to what everyone assumes, are often judged harshly within the work place. This is arguably due to stereotypes in society (Major, B.1987). </a:t>
            </a:r>
          </a:p>
        </p:txBody>
      </p:sp>
      <p:sp>
        <p:nvSpPr>
          <p:cNvPr id="7" name="TextBox 6">
            <a:extLst>
              <a:ext uri="{FF2B5EF4-FFF2-40B4-BE49-F238E27FC236}">
                <a16:creationId xmlns:a16="http://schemas.microsoft.com/office/drawing/2014/main" id="{E80AA590-BC9C-42E9-B074-C5FB7CB127D1}"/>
              </a:ext>
            </a:extLst>
          </p:cNvPr>
          <p:cNvSpPr txBox="1"/>
          <p:nvPr/>
        </p:nvSpPr>
        <p:spPr>
          <a:xfrm>
            <a:off x="5353878" y="3790122"/>
            <a:ext cx="6506818" cy="1754326"/>
          </a:xfrm>
          <a:prstGeom prst="rect">
            <a:avLst/>
          </a:prstGeom>
          <a:noFill/>
        </p:spPr>
        <p:txBody>
          <a:bodyPr wrap="square" rtlCol="0">
            <a:spAutoFit/>
          </a:bodyPr>
          <a:lstStyle/>
          <a:p>
            <a:r>
              <a:rPr lang="en-GB" dirty="0"/>
              <a:t>As times have changed, todays society has grown far more understanding that not everyone’s sexual identity is the same as their gender identification. Even though gender is based upon ones normative ‘role’ in society, its more so respectfully recognised as ones own preference today. This is a step forward in progress for those to truly accept who they are, in a modernised society.</a:t>
            </a:r>
          </a:p>
        </p:txBody>
      </p:sp>
      <p:sp>
        <p:nvSpPr>
          <p:cNvPr id="8" name="TextBox 7">
            <a:extLst>
              <a:ext uri="{FF2B5EF4-FFF2-40B4-BE49-F238E27FC236}">
                <a16:creationId xmlns:a16="http://schemas.microsoft.com/office/drawing/2014/main" id="{26BE9F65-249C-428D-AE6D-905E73DE4FAC}"/>
              </a:ext>
            </a:extLst>
          </p:cNvPr>
          <p:cNvSpPr txBox="1"/>
          <p:nvPr/>
        </p:nvSpPr>
        <p:spPr>
          <a:xfrm>
            <a:off x="795130" y="702365"/>
            <a:ext cx="6400800" cy="461665"/>
          </a:xfrm>
          <a:prstGeom prst="rect">
            <a:avLst/>
          </a:prstGeom>
          <a:noFill/>
        </p:spPr>
        <p:txBody>
          <a:bodyPr wrap="square" rtlCol="0">
            <a:spAutoFit/>
          </a:bodyPr>
          <a:lstStyle/>
          <a:p>
            <a:r>
              <a:rPr lang="en-GB" sz="2400" b="1" u="sng" dirty="0"/>
              <a:t>Background of gender continued </a:t>
            </a:r>
          </a:p>
        </p:txBody>
      </p:sp>
    </p:spTree>
    <p:extLst>
      <p:ext uri="{BB962C8B-B14F-4D97-AF65-F5344CB8AC3E}">
        <p14:creationId xmlns:p14="http://schemas.microsoft.com/office/powerpoint/2010/main" val="3896198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44464D0-DA73-4F94-9C43-A3014DD71BE1}"/>
              </a:ext>
            </a:extLst>
          </p:cNvPr>
          <p:cNvSpPr/>
          <p:nvPr/>
        </p:nvSpPr>
        <p:spPr>
          <a:xfrm>
            <a:off x="65951" y="383160"/>
            <a:ext cx="8084457"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So, is gender is a choice?…</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5" name="Rectangle 4">
            <a:extLst>
              <a:ext uri="{FF2B5EF4-FFF2-40B4-BE49-F238E27FC236}">
                <a16:creationId xmlns:a16="http://schemas.microsoft.com/office/drawing/2014/main" id="{1B7D265F-BE8C-44CD-BCEA-156A6C89E9B5}"/>
              </a:ext>
            </a:extLst>
          </p:cNvPr>
          <p:cNvSpPr/>
          <p:nvPr/>
        </p:nvSpPr>
        <p:spPr>
          <a:xfrm>
            <a:off x="8162642" y="383160"/>
            <a:ext cx="1512145"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(For)</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6" name="TextBox 5">
            <a:extLst>
              <a:ext uri="{FF2B5EF4-FFF2-40B4-BE49-F238E27FC236}">
                <a16:creationId xmlns:a16="http://schemas.microsoft.com/office/drawing/2014/main" id="{398FE036-4065-47C3-80A6-C797C1F942E9}"/>
              </a:ext>
            </a:extLst>
          </p:cNvPr>
          <p:cNvSpPr txBox="1"/>
          <p:nvPr/>
        </p:nvSpPr>
        <p:spPr>
          <a:xfrm>
            <a:off x="450575" y="2180702"/>
            <a:ext cx="8574156" cy="1477328"/>
          </a:xfrm>
          <a:prstGeom prst="rect">
            <a:avLst/>
          </a:prstGeom>
          <a:noFill/>
        </p:spPr>
        <p:txBody>
          <a:bodyPr wrap="square" rtlCol="0">
            <a:spAutoFit/>
          </a:bodyPr>
          <a:lstStyle/>
          <a:p>
            <a:r>
              <a:rPr lang="en-GB" dirty="0"/>
              <a:t>When considering that gender is in fact the choice of an individual, there are many journals and articles relating to this. One in particular stated that ‘one is not born, but rather becomes a women’. This statement inclines that gender is something to be acquired as part of ones naturally formed identity, and not to be based upon ones sex alone or alongside physical appearance (Butler, J. 1986). </a:t>
            </a:r>
          </a:p>
        </p:txBody>
      </p:sp>
      <p:sp>
        <p:nvSpPr>
          <p:cNvPr id="7" name="TextBox 6">
            <a:extLst>
              <a:ext uri="{FF2B5EF4-FFF2-40B4-BE49-F238E27FC236}">
                <a16:creationId xmlns:a16="http://schemas.microsoft.com/office/drawing/2014/main" id="{D076E948-4665-494C-BCB6-95E8611017BB}"/>
              </a:ext>
            </a:extLst>
          </p:cNvPr>
          <p:cNvSpPr txBox="1"/>
          <p:nvPr/>
        </p:nvSpPr>
        <p:spPr>
          <a:xfrm>
            <a:off x="6347791" y="4532243"/>
            <a:ext cx="5102087" cy="1477328"/>
          </a:xfrm>
          <a:prstGeom prst="rect">
            <a:avLst/>
          </a:prstGeom>
          <a:noFill/>
        </p:spPr>
        <p:txBody>
          <a:bodyPr wrap="square" rtlCol="0">
            <a:spAutoFit/>
          </a:bodyPr>
          <a:lstStyle/>
          <a:p>
            <a:r>
              <a:rPr lang="en-GB" dirty="0"/>
              <a:t>There is on going efforts from feminists to prove the difference between sex and gender. The idea is that anatomy is not ones ‘destiny’, but is merely physical. The emphasis is more so that gender is the cultural meaning the body form acquires.</a:t>
            </a:r>
          </a:p>
        </p:txBody>
      </p:sp>
    </p:spTree>
    <p:extLst>
      <p:ext uri="{BB962C8B-B14F-4D97-AF65-F5344CB8AC3E}">
        <p14:creationId xmlns:p14="http://schemas.microsoft.com/office/powerpoint/2010/main" val="1567069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ipe(down)">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90EDF0-BDD8-49AB-B8C8-2EACF5E18C57}"/>
              </a:ext>
            </a:extLst>
          </p:cNvPr>
          <p:cNvSpPr txBox="1"/>
          <p:nvPr/>
        </p:nvSpPr>
        <p:spPr>
          <a:xfrm>
            <a:off x="2464904" y="2136338"/>
            <a:ext cx="6904383" cy="2585323"/>
          </a:xfrm>
          <a:prstGeom prst="rect">
            <a:avLst/>
          </a:prstGeom>
          <a:noFill/>
        </p:spPr>
        <p:txBody>
          <a:bodyPr wrap="square" rtlCol="0">
            <a:spAutoFit/>
          </a:bodyPr>
          <a:lstStyle/>
          <a:p>
            <a:r>
              <a:rPr lang="en-GB" dirty="0"/>
              <a:t>This argument was heavily influenced by Simone De Beauvoir’s book called ‘second sex’ where she discusses the treatment of women throughout history. A major part of the book was of course the idea of gender and sex being two different ideals (De Beauvoir, S., &amp; </a:t>
            </a:r>
            <a:r>
              <a:rPr lang="en-GB" dirty="0" err="1"/>
              <a:t>Parshley</a:t>
            </a:r>
            <a:r>
              <a:rPr lang="en-GB" dirty="0"/>
              <a:t>, H. M.1953).</a:t>
            </a:r>
          </a:p>
          <a:p>
            <a:endParaRPr lang="en-GB" dirty="0"/>
          </a:p>
          <a:p>
            <a:r>
              <a:rPr lang="en-GB" dirty="0"/>
              <a:t>This is a major informative for upcoming years, as it was almost unheard of in the early to late 1900’s of those identifying as anything other than the norm.</a:t>
            </a:r>
          </a:p>
        </p:txBody>
      </p:sp>
      <p:pic>
        <p:nvPicPr>
          <p:cNvPr id="1026" name="Picture 2" descr="Image result for simone de beauvoir">
            <a:extLst>
              <a:ext uri="{FF2B5EF4-FFF2-40B4-BE49-F238E27FC236}">
                <a16:creationId xmlns:a16="http://schemas.microsoft.com/office/drawing/2014/main" id="{18B0B47C-5AE5-42B3-AA0D-5B68B62F14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1214" y="333375"/>
            <a:ext cx="1673707" cy="22431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F3B884A-942E-41D6-A820-78571A997AFE}"/>
              </a:ext>
            </a:extLst>
          </p:cNvPr>
          <p:cNvSpPr/>
          <p:nvPr/>
        </p:nvSpPr>
        <p:spPr>
          <a:xfrm>
            <a:off x="477079" y="687961"/>
            <a:ext cx="4761433"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For continued…</a:t>
            </a:r>
          </a:p>
        </p:txBody>
      </p:sp>
    </p:spTree>
    <p:extLst>
      <p:ext uri="{BB962C8B-B14F-4D97-AF65-F5344CB8AC3E}">
        <p14:creationId xmlns:p14="http://schemas.microsoft.com/office/powerpoint/2010/main" val="4001946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1000"/>
                                        <p:tgtEl>
                                          <p:spTgt spid="1026"/>
                                        </p:tgtEl>
                                      </p:cBhvr>
                                    </p:animEffect>
                                    <p:anim calcmode="lin" valueType="num">
                                      <p:cBhvr>
                                        <p:cTn id="18" dur="1000" fill="hold"/>
                                        <p:tgtEl>
                                          <p:spTgt spid="1026"/>
                                        </p:tgtEl>
                                        <p:attrNameLst>
                                          <p:attrName>ppt_x</p:attrName>
                                        </p:attrNameLst>
                                      </p:cBhvr>
                                      <p:tavLst>
                                        <p:tav tm="0">
                                          <p:val>
                                            <p:strVal val="#ppt_x"/>
                                          </p:val>
                                        </p:tav>
                                        <p:tav tm="100000">
                                          <p:val>
                                            <p:strVal val="#ppt_x"/>
                                          </p:val>
                                        </p:tav>
                                      </p:tavLst>
                                    </p:anim>
                                    <p:anim calcmode="lin" valueType="num">
                                      <p:cBhvr>
                                        <p:cTn id="1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CFF9CE-4992-4EA9-9924-93146B246476}"/>
              </a:ext>
            </a:extLst>
          </p:cNvPr>
          <p:cNvSpPr/>
          <p:nvPr/>
        </p:nvSpPr>
        <p:spPr>
          <a:xfrm>
            <a:off x="495010" y="528935"/>
            <a:ext cx="4761433"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For continued…</a:t>
            </a:r>
          </a:p>
        </p:txBody>
      </p:sp>
      <p:sp>
        <p:nvSpPr>
          <p:cNvPr id="5" name="TextBox 4">
            <a:extLst>
              <a:ext uri="{FF2B5EF4-FFF2-40B4-BE49-F238E27FC236}">
                <a16:creationId xmlns:a16="http://schemas.microsoft.com/office/drawing/2014/main" id="{58EA9194-6C7D-4160-AB11-AC4A9EC98FF1}"/>
              </a:ext>
            </a:extLst>
          </p:cNvPr>
          <p:cNvSpPr txBox="1"/>
          <p:nvPr/>
        </p:nvSpPr>
        <p:spPr>
          <a:xfrm>
            <a:off x="675861" y="1948070"/>
            <a:ext cx="5420139" cy="1754326"/>
          </a:xfrm>
          <a:prstGeom prst="rect">
            <a:avLst/>
          </a:prstGeom>
          <a:noFill/>
        </p:spPr>
        <p:txBody>
          <a:bodyPr wrap="square" rtlCol="0">
            <a:spAutoFit/>
          </a:bodyPr>
          <a:lstStyle/>
          <a:p>
            <a:r>
              <a:rPr lang="en-GB" dirty="0"/>
              <a:t>It can be observed that social norms and processes which occur through childhood shape individuals into behaving in ‘sex-appropriate ways’ (Bandura, 1977). This could explain how males and females grow up almost forced into certain ideals of gender, based on sex, due to upbringing.</a:t>
            </a:r>
          </a:p>
        </p:txBody>
      </p:sp>
      <p:sp>
        <p:nvSpPr>
          <p:cNvPr id="6" name="TextBox 5">
            <a:extLst>
              <a:ext uri="{FF2B5EF4-FFF2-40B4-BE49-F238E27FC236}">
                <a16:creationId xmlns:a16="http://schemas.microsoft.com/office/drawing/2014/main" id="{8069A674-B5FC-4F11-8EC3-E7BAC5EBC886}"/>
              </a:ext>
            </a:extLst>
          </p:cNvPr>
          <p:cNvSpPr txBox="1"/>
          <p:nvPr/>
        </p:nvSpPr>
        <p:spPr>
          <a:xfrm>
            <a:off x="6758609" y="4227443"/>
            <a:ext cx="4399721" cy="1754326"/>
          </a:xfrm>
          <a:prstGeom prst="rect">
            <a:avLst/>
          </a:prstGeom>
          <a:noFill/>
        </p:spPr>
        <p:txBody>
          <a:bodyPr wrap="square" rtlCol="0">
            <a:spAutoFit/>
          </a:bodyPr>
          <a:lstStyle/>
          <a:p>
            <a:r>
              <a:rPr lang="en-GB" dirty="0"/>
              <a:t>Regardless of this, an individual is their own person and it is ultimately up to them how they choose to act, or how they distinguish themselves in society. The feminist view is that how were brought up is not the only available option to take.</a:t>
            </a:r>
          </a:p>
        </p:txBody>
      </p:sp>
    </p:spTree>
    <p:extLst>
      <p:ext uri="{BB962C8B-B14F-4D97-AF65-F5344CB8AC3E}">
        <p14:creationId xmlns:p14="http://schemas.microsoft.com/office/powerpoint/2010/main" val="1941789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B66CE51-74E9-452F-9BF5-4F993E40675C}"/>
              </a:ext>
            </a:extLst>
          </p:cNvPr>
          <p:cNvSpPr/>
          <p:nvPr/>
        </p:nvSpPr>
        <p:spPr>
          <a:xfrm>
            <a:off x="156584" y="436170"/>
            <a:ext cx="6710491" cy="923330"/>
          </a:xfrm>
          <a:prstGeom prst="rect">
            <a:avLst/>
          </a:prstGeom>
          <a:noFill/>
        </p:spPr>
        <p:txBody>
          <a:bodyPr wrap="none" lIns="91440" tIns="45720" rIns="91440" bIns="45720">
            <a:spAutoFit/>
          </a:bodyPr>
          <a:lstStyle/>
          <a:p>
            <a:pPr algn="ctr"/>
            <a:r>
              <a:rPr lang="en-US" sz="5400" b="1" spc="50" dirty="0">
                <a:ln w="9525" cmpd="sng">
                  <a:solidFill>
                    <a:schemeClr val="accent1"/>
                  </a:solidFill>
                  <a:prstDash val="solid"/>
                </a:ln>
                <a:solidFill>
                  <a:srgbClr val="70AD47">
                    <a:tint val="1000"/>
                  </a:srgbClr>
                </a:solidFill>
                <a:effectLst>
                  <a:glow rad="38100">
                    <a:schemeClr val="accent1">
                      <a:alpha val="40000"/>
                    </a:schemeClr>
                  </a:glow>
                </a:effectLst>
              </a:rPr>
              <a:t>Gender is not a choice</a:t>
            </a:r>
            <a:endPar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7" name="TextBox 6">
            <a:extLst>
              <a:ext uri="{FF2B5EF4-FFF2-40B4-BE49-F238E27FC236}">
                <a16:creationId xmlns:a16="http://schemas.microsoft.com/office/drawing/2014/main" id="{583B0E67-7168-4F5B-B5F3-D997E22CD01E}"/>
              </a:ext>
            </a:extLst>
          </p:cNvPr>
          <p:cNvSpPr txBox="1"/>
          <p:nvPr/>
        </p:nvSpPr>
        <p:spPr>
          <a:xfrm>
            <a:off x="1630017" y="2690336"/>
            <a:ext cx="8666922" cy="1477328"/>
          </a:xfrm>
          <a:prstGeom prst="rect">
            <a:avLst/>
          </a:prstGeom>
          <a:noFill/>
        </p:spPr>
        <p:txBody>
          <a:bodyPr wrap="square" rtlCol="0">
            <a:spAutoFit/>
          </a:bodyPr>
          <a:lstStyle/>
          <a:p>
            <a:r>
              <a:rPr lang="en-GB" dirty="0"/>
              <a:t>When looking at the alternate side to the argument, that gender is not a choice, there are multiple takes on this stance. The question at hand is often ‘do we predetermine our gender based off ones sex’ (Bandura, 1977). The idea, as discussed in the previous argument, can be used at this view too, whereby its stated sex appropriate ways of being reared allow for pre determined gender (Radford, J.1998)</a:t>
            </a:r>
          </a:p>
        </p:txBody>
      </p:sp>
    </p:spTree>
    <p:extLst>
      <p:ext uri="{BB962C8B-B14F-4D97-AF65-F5344CB8AC3E}">
        <p14:creationId xmlns:p14="http://schemas.microsoft.com/office/powerpoint/2010/main" val="158922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F3C41BD-F585-4C29-A5FB-5C5864DE3F3B}"/>
              </a:ext>
            </a:extLst>
          </p:cNvPr>
          <p:cNvSpPr/>
          <p:nvPr/>
        </p:nvSpPr>
        <p:spPr>
          <a:xfrm>
            <a:off x="393401" y="568691"/>
            <a:ext cx="6210354" cy="923330"/>
          </a:xfrm>
          <a:prstGeom prst="rect">
            <a:avLst/>
          </a:prstGeom>
          <a:noFill/>
        </p:spPr>
        <p:txBody>
          <a:bodyPr wrap="none" lIns="91440" tIns="45720" rIns="91440" bIns="45720">
            <a:spAutoFit/>
          </a:bodyPr>
          <a:lstStyle/>
          <a:p>
            <a:pPr algn="ctr"/>
            <a:r>
              <a:rPr lang="en-US"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Against continued…</a:t>
            </a:r>
          </a:p>
        </p:txBody>
      </p:sp>
      <p:sp>
        <p:nvSpPr>
          <p:cNvPr id="5" name="TextBox 4">
            <a:extLst>
              <a:ext uri="{FF2B5EF4-FFF2-40B4-BE49-F238E27FC236}">
                <a16:creationId xmlns:a16="http://schemas.microsoft.com/office/drawing/2014/main" id="{2070F150-DF7F-4355-A5BA-3843FD3B1021}"/>
              </a:ext>
            </a:extLst>
          </p:cNvPr>
          <p:cNvSpPr txBox="1"/>
          <p:nvPr/>
        </p:nvSpPr>
        <p:spPr>
          <a:xfrm>
            <a:off x="2456195" y="2822858"/>
            <a:ext cx="6210354" cy="1477328"/>
          </a:xfrm>
          <a:prstGeom prst="rect">
            <a:avLst/>
          </a:prstGeom>
          <a:noFill/>
        </p:spPr>
        <p:txBody>
          <a:bodyPr wrap="square" rtlCol="0">
            <a:spAutoFit/>
          </a:bodyPr>
          <a:lstStyle/>
          <a:p>
            <a:r>
              <a:rPr lang="en-GB" dirty="0"/>
              <a:t>It is suggested that cultural beliefs about gender allow for individual bias, with regards to careers and ability in the work place. This may be why individuals act in a more ‘socially acceptable’ way, with regards to their gender, when making career decisions in particular (</a:t>
            </a:r>
            <a:r>
              <a:rPr lang="en-GB" dirty="0" err="1"/>
              <a:t>Sanbonmatsu</a:t>
            </a:r>
            <a:r>
              <a:rPr lang="en-GB" dirty="0"/>
              <a:t>, K. 2002)</a:t>
            </a:r>
          </a:p>
        </p:txBody>
      </p:sp>
      <p:pic>
        <p:nvPicPr>
          <p:cNvPr id="1026" name="Picture 2" descr="Image result for socially acceptable">
            <a:extLst>
              <a:ext uri="{FF2B5EF4-FFF2-40B4-BE49-F238E27FC236}">
                <a16:creationId xmlns:a16="http://schemas.microsoft.com/office/drawing/2014/main" id="{A246E67A-28F6-41BC-B889-F346589C8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8700" y="633440"/>
            <a:ext cx="3000375"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1166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1000"/>
                                        <p:tgtEl>
                                          <p:spTgt spid="1026"/>
                                        </p:tgtEl>
                                      </p:cBhvr>
                                    </p:animEffect>
                                    <p:anim calcmode="lin" valueType="num">
                                      <p:cBhvr>
                                        <p:cTn id="13" dur="1000" fill="hold"/>
                                        <p:tgtEl>
                                          <p:spTgt spid="1026"/>
                                        </p:tgtEl>
                                        <p:attrNameLst>
                                          <p:attrName>ppt_x</p:attrName>
                                        </p:attrNameLst>
                                      </p:cBhvr>
                                      <p:tavLst>
                                        <p:tav tm="0">
                                          <p:val>
                                            <p:strVal val="#ppt_x"/>
                                          </p:val>
                                        </p:tav>
                                        <p:tav tm="100000">
                                          <p:val>
                                            <p:strVal val="#ppt_x"/>
                                          </p:val>
                                        </p:tav>
                                      </p:tavLst>
                                    </p:anim>
                                    <p:anim calcmode="lin" valueType="num">
                                      <p:cBhvr>
                                        <p:cTn id="14"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A31F31-A63F-4EF7-9B3C-CBA409E3673B}"/>
              </a:ext>
            </a:extLst>
          </p:cNvPr>
          <p:cNvSpPr/>
          <p:nvPr/>
        </p:nvSpPr>
        <p:spPr>
          <a:xfrm>
            <a:off x="4354490" y="383161"/>
            <a:ext cx="3005951" cy="923330"/>
          </a:xfrm>
          <a:prstGeom prst="rect">
            <a:avLst/>
          </a:prstGeom>
          <a:noFill/>
        </p:spPr>
        <p:txBody>
          <a:bodyPr wrap="none" lIns="91440" tIns="45720" rIns="91440" bIns="45720">
            <a:spAutoFit/>
          </a:bodyPr>
          <a:lstStyle/>
          <a:p>
            <a:pPr algn="ctr"/>
            <a:r>
              <a:rPr lang="en-US" sz="5400" b="0" u="sng" cap="none" spc="0" dirty="0">
                <a:ln w="0"/>
                <a:solidFill>
                  <a:schemeClr val="tx1"/>
                </a:solidFill>
                <a:effectLst>
                  <a:outerShdw blurRad="38100" dist="19050" dir="2700000" algn="tl" rotWithShape="0">
                    <a:schemeClr val="dk1">
                      <a:alpha val="40000"/>
                    </a:schemeClr>
                  </a:outerShdw>
                </a:effectLst>
              </a:rPr>
              <a:t>Conclusion</a:t>
            </a:r>
          </a:p>
        </p:txBody>
      </p:sp>
      <p:sp>
        <p:nvSpPr>
          <p:cNvPr id="5" name="TextBox 4">
            <a:extLst>
              <a:ext uri="{FF2B5EF4-FFF2-40B4-BE49-F238E27FC236}">
                <a16:creationId xmlns:a16="http://schemas.microsoft.com/office/drawing/2014/main" id="{46F5983D-C4E7-4E9F-ABBF-721111649CEF}"/>
              </a:ext>
            </a:extLst>
          </p:cNvPr>
          <p:cNvSpPr txBox="1"/>
          <p:nvPr/>
        </p:nvSpPr>
        <p:spPr>
          <a:xfrm>
            <a:off x="1311965" y="2266122"/>
            <a:ext cx="10084905" cy="1754326"/>
          </a:xfrm>
          <a:prstGeom prst="rect">
            <a:avLst/>
          </a:prstGeom>
          <a:noFill/>
        </p:spPr>
        <p:txBody>
          <a:bodyPr wrap="square" rtlCol="0">
            <a:spAutoFit/>
          </a:bodyPr>
          <a:lstStyle/>
          <a:p>
            <a:r>
              <a:rPr lang="en-GB" dirty="0"/>
              <a:t>In conclusion, after weighing up both sides of the debate here, I feel it is far more fair to say that gender IS in fact a choice. I have come to this decision based on the fact that in a more modernised world, it is rather small minded to believe there is a right and a wrong way to live. An individual should feel comfortable to express themselves any which way they please, if it makes them happy. I do agree that sex from birth is not a choice as this Is how one is physically born, however if someone chooses to identify as a different gender based on how they feel, then that is </a:t>
            </a:r>
            <a:r>
              <a:rPr lang="en-GB"/>
              <a:t>entirely their </a:t>
            </a:r>
            <a:r>
              <a:rPr lang="en-GB" dirty="0"/>
              <a:t>prerogative. </a:t>
            </a:r>
          </a:p>
        </p:txBody>
      </p:sp>
    </p:spTree>
    <p:extLst>
      <p:ext uri="{BB962C8B-B14F-4D97-AF65-F5344CB8AC3E}">
        <p14:creationId xmlns:p14="http://schemas.microsoft.com/office/powerpoint/2010/main" val="2479838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38344-21A5-442F-B042-8CBCFE65DBBD}"/>
              </a:ext>
            </a:extLst>
          </p:cNvPr>
          <p:cNvSpPr>
            <a:spLocks noGrp="1"/>
          </p:cNvSpPr>
          <p:nvPr>
            <p:ph type="title"/>
          </p:nvPr>
        </p:nvSpPr>
        <p:spPr/>
        <p:txBody>
          <a:bodyPr/>
          <a:lstStyle/>
          <a:p>
            <a:r>
              <a:rPr lang="en-GB" sz="3200" u="sng" dirty="0"/>
              <a:t>References</a:t>
            </a:r>
            <a:endParaRPr lang="en-GB" u="sng" dirty="0"/>
          </a:p>
        </p:txBody>
      </p:sp>
      <p:sp>
        <p:nvSpPr>
          <p:cNvPr id="6" name="TextBox 5">
            <a:extLst>
              <a:ext uri="{FF2B5EF4-FFF2-40B4-BE49-F238E27FC236}">
                <a16:creationId xmlns:a16="http://schemas.microsoft.com/office/drawing/2014/main" id="{653B225C-2E0C-4F2C-9544-BE9F71E218C3}"/>
              </a:ext>
            </a:extLst>
          </p:cNvPr>
          <p:cNvSpPr txBox="1"/>
          <p:nvPr/>
        </p:nvSpPr>
        <p:spPr>
          <a:xfrm>
            <a:off x="913775" y="2040835"/>
            <a:ext cx="10006016" cy="2862322"/>
          </a:xfrm>
          <a:prstGeom prst="rect">
            <a:avLst/>
          </a:prstGeom>
          <a:noFill/>
        </p:spPr>
        <p:txBody>
          <a:bodyPr wrap="square" rtlCol="0">
            <a:spAutoFit/>
          </a:bodyPr>
          <a:lstStyle/>
          <a:p>
            <a:pPr marL="285750" indent="-285750">
              <a:buFont typeface="Arial" panose="020B0604020202020204" pitchFamily="34" charset="0"/>
              <a:buChar char="•"/>
            </a:pPr>
            <a:r>
              <a:rPr lang="en-GB" dirty="0"/>
              <a:t>Bandura, A. (1977). Self-efficacy: toward a unifying theory of </a:t>
            </a:r>
            <a:r>
              <a:rPr lang="en-GB" dirty="0" err="1"/>
              <a:t>behavioral</a:t>
            </a:r>
            <a:r>
              <a:rPr lang="en-GB" dirty="0"/>
              <a:t> change. </a:t>
            </a:r>
            <a:r>
              <a:rPr lang="en-GB" i="1" dirty="0"/>
              <a:t>Psychological review</a:t>
            </a:r>
            <a:r>
              <a:rPr lang="en-GB" dirty="0"/>
              <a:t>, </a:t>
            </a:r>
            <a:r>
              <a:rPr lang="en-GB" i="1" dirty="0"/>
              <a:t>84</a:t>
            </a:r>
            <a:r>
              <a:rPr lang="en-GB" dirty="0"/>
              <a:t>(2), 191.</a:t>
            </a:r>
          </a:p>
          <a:p>
            <a:pPr marL="285750" indent="-285750">
              <a:buFont typeface="Arial" panose="020B0604020202020204" pitchFamily="34" charset="0"/>
              <a:buChar char="•"/>
            </a:pPr>
            <a:r>
              <a:rPr lang="en-GB" dirty="0"/>
              <a:t>Butler, J. (1986). Sex and gender in Simone de Beauvoir's Second Sex. </a:t>
            </a:r>
            <a:r>
              <a:rPr lang="en-GB" i="1" dirty="0"/>
              <a:t>Yale French Studies</a:t>
            </a:r>
            <a:r>
              <a:rPr lang="en-GB" dirty="0"/>
              <a:t>, (72), 35-49.</a:t>
            </a:r>
          </a:p>
          <a:p>
            <a:pPr marL="285750" indent="-285750">
              <a:buFont typeface="Arial" panose="020B0604020202020204" pitchFamily="34" charset="0"/>
              <a:buChar char="•"/>
            </a:pPr>
            <a:r>
              <a:rPr lang="en-GB" dirty="0"/>
              <a:t>De Beauvoir, S., &amp; </a:t>
            </a:r>
            <a:r>
              <a:rPr lang="en-GB" dirty="0" err="1"/>
              <a:t>Parshley</a:t>
            </a:r>
            <a:r>
              <a:rPr lang="en-GB" dirty="0"/>
              <a:t>, H. M. (1953). </a:t>
            </a:r>
            <a:r>
              <a:rPr lang="en-GB" i="1" dirty="0"/>
              <a:t>The second sex</a:t>
            </a:r>
            <a:r>
              <a:rPr lang="en-GB" dirty="0"/>
              <a:t> (p. 105). New York: Vintage books.</a:t>
            </a:r>
          </a:p>
          <a:p>
            <a:pPr marL="285750" indent="-285750">
              <a:buFont typeface="Arial" panose="020B0604020202020204" pitchFamily="34" charset="0"/>
              <a:buChar char="•"/>
            </a:pPr>
            <a:r>
              <a:rPr lang="en-GB" dirty="0"/>
              <a:t>Major, B. (1987). Gender, justice, and the psychology of entitlement.</a:t>
            </a:r>
          </a:p>
          <a:p>
            <a:pPr marL="285750" indent="-285750">
              <a:buFont typeface="Arial" panose="020B0604020202020204" pitchFamily="34" charset="0"/>
              <a:buChar char="•"/>
            </a:pPr>
            <a:r>
              <a:rPr lang="en-GB" dirty="0"/>
              <a:t>Radford, J. (Ed.). (1998). </a:t>
            </a:r>
            <a:r>
              <a:rPr lang="en-GB" i="1" dirty="0"/>
              <a:t>Gender and choice in education and occupation</a:t>
            </a:r>
            <a:r>
              <a:rPr lang="en-GB" dirty="0"/>
              <a:t>. Psychology Press.</a:t>
            </a:r>
          </a:p>
          <a:p>
            <a:pPr marL="285750" indent="-285750">
              <a:buFont typeface="Arial" panose="020B0604020202020204" pitchFamily="34" charset="0"/>
              <a:buChar char="•"/>
            </a:pPr>
            <a:r>
              <a:rPr lang="en-GB" dirty="0" err="1"/>
              <a:t>Sanbonmatsu</a:t>
            </a:r>
            <a:r>
              <a:rPr lang="en-GB" dirty="0"/>
              <a:t>, K. (2002). Gender stereotypes and vote choice. </a:t>
            </a:r>
            <a:r>
              <a:rPr lang="en-GB" i="1" dirty="0" err="1"/>
              <a:t>american</a:t>
            </a:r>
            <a:r>
              <a:rPr lang="en-GB" i="1" dirty="0"/>
              <a:t> Journal of political Science</a:t>
            </a:r>
            <a:r>
              <a:rPr lang="en-GB" dirty="0"/>
              <a:t>, 20-34.</a:t>
            </a:r>
          </a:p>
          <a:p>
            <a:pPr marL="285750" indent="-285750">
              <a:buFont typeface="Arial" panose="020B0604020202020204" pitchFamily="34" charset="0"/>
              <a:buChar char="•"/>
            </a:pPr>
            <a:r>
              <a:rPr lang="en-GB" dirty="0"/>
              <a:t>Stewart, A. J., &amp; McDermott, C. (2004). Gender in psychology. </a:t>
            </a:r>
            <a:r>
              <a:rPr lang="en-GB" i="1" dirty="0" err="1"/>
              <a:t>Annu</a:t>
            </a:r>
            <a:r>
              <a:rPr lang="en-GB" i="1" dirty="0"/>
              <a:t>. Rev. Psychol.</a:t>
            </a:r>
            <a:r>
              <a:rPr lang="en-GB" dirty="0"/>
              <a:t>, </a:t>
            </a:r>
            <a:r>
              <a:rPr lang="en-GB" i="1" dirty="0"/>
              <a:t>55</a:t>
            </a:r>
            <a:r>
              <a:rPr lang="en-GB" dirty="0"/>
              <a:t>, 519-544.</a:t>
            </a:r>
          </a:p>
          <a:p>
            <a:endParaRPr lang="en-GB" dirty="0"/>
          </a:p>
        </p:txBody>
      </p:sp>
    </p:spTree>
    <p:extLst>
      <p:ext uri="{BB962C8B-B14F-4D97-AF65-F5344CB8AC3E}">
        <p14:creationId xmlns:p14="http://schemas.microsoft.com/office/powerpoint/2010/main" val="9688270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563</TotalTime>
  <Words>893</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johnson</dc:creator>
  <cp:lastModifiedBy>sophie johnson</cp:lastModifiedBy>
  <cp:revision>25</cp:revision>
  <dcterms:created xsi:type="dcterms:W3CDTF">2019-05-06T01:14:54Z</dcterms:created>
  <dcterms:modified xsi:type="dcterms:W3CDTF">2019-05-07T21:14:07Z</dcterms:modified>
</cp:coreProperties>
</file>