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003"/>
    <p:restoredTop sz="94709"/>
  </p:normalViewPr>
  <p:slideViewPr>
    <p:cSldViewPr snapToGrid="0">
      <p:cViewPr>
        <p:scale>
          <a:sx n="113" d="100"/>
          <a:sy n="113" d="100"/>
        </p:scale>
        <p:origin x="2344" y="14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CCD26-66F2-8181-0271-23F218C9E6A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640AD37-B2BB-CA62-B544-3F1E6C37DA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842D722-AAE0-062D-C3EA-89697E31B158}"/>
              </a:ext>
            </a:extLst>
          </p:cNvPr>
          <p:cNvSpPr>
            <a:spLocks noGrp="1"/>
          </p:cNvSpPr>
          <p:nvPr>
            <p:ph type="dt" sz="half" idx="10"/>
          </p:nvPr>
        </p:nvSpPr>
        <p:spPr/>
        <p:txBody>
          <a:bodyPr/>
          <a:lstStyle/>
          <a:p>
            <a:fld id="{FEC0941B-1FC3-E447-9EE7-3B4F466F876E}" type="datetimeFigureOut">
              <a:rPr lang="en-US" smtClean="0"/>
              <a:t>3/13/25</a:t>
            </a:fld>
            <a:endParaRPr lang="en-US"/>
          </a:p>
        </p:txBody>
      </p:sp>
      <p:sp>
        <p:nvSpPr>
          <p:cNvPr id="5" name="Footer Placeholder 4">
            <a:extLst>
              <a:ext uri="{FF2B5EF4-FFF2-40B4-BE49-F238E27FC236}">
                <a16:creationId xmlns:a16="http://schemas.microsoft.com/office/drawing/2014/main" id="{4013FA17-7466-5BAD-A6F5-DB4C524327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FFF8E4-EA5E-0E79-1ED1-21609142A860}"/>
              </a:ext>
            </a:extLst>
          </p:cNvPr>
          <p:cNvSpPr>
            <a:spLocks noGrp="1"/>
          </p:cNvSpPr>
          <p:nvPr>
            <p:ph type="sldNum" sz="quarter" idx="12"/>
          </p:nvPr>
        </p:nvSpPr>
        <p:spPr/>
        <p:txBody>
          <a:bodyPr/>
          <a:lstStyle/>
          <a:p>
            <a:fld id="{E1E4796A-59D2-5548-9E1A-CB53E13B422F}" type="slidenum">
              <a:rPr lang="en-US" smtClean="0"/>
              <a:t>‹#›</a:t>
            </a:fld>
            <a:endParaRPr lang="en-US"/>
          </a:p>
        </p:txBody>
      </p:sp>
    </p:spTree>
    <p:extLst>
      <p:ext uri="{BB962C8B-B14F-4D97-AF65-F5344CB8AC3E}">
        <p14:creationId xmlns:p14="http://schemas.microsoft.com/office/powerpoint/2010/main" val="14047517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E4F86-CBF1-22A7-2E94-EF78FA12BAA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DE0FE7B-5B41-5268-588A-497027F1901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8468FA-292F-4B54-32D1-1B9C88EFF411}"/>
              </a:ext>
            </a:extLst>
          </p:cNvPr>
          <p:cNvSpPr>
            <a:spLocks noGrp="1"/>
          </p:cNvSpPr>
          <p:nvPr>
            <p:ph type="dt" sz="half" idx="10"/>
          </p:nvPr>
        </p:nvSpPr>
        <p:spPr/>
        <p:txBody>
          <a:bodyPr/>
          <a:lstStyle/>
          <a:p>
            <a:fld id="{FEC0941B-1FC3-E447-9EE7-3B4F466F876E}" type="datetimeFigureOut">
              <a:rPr lang="en-US" smtClean="0"/>
              <a:t>3/13/25</a:t>
            </a:fld>
            <a:endParaRPr lang="en-US"/>
          </a:p>
        </p:txBody>
      </p:sp>
      <p:sp>
        <p:nvSpPr>
          <p:cNvPr id="5" name="Footer Placeholder 4">
            <a:extLst>
              <a:ext uri="{FF2B5EF4-FFF2-40B4-BE49-F238E27FC236}">
                <a16:creationId xmlns:a16="http://schemas.microsoft.com/office/drawing/2014/main" id="{81BD2E78-8795-946A-807D-A4FA0300F2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A7DEEC-23F3-8BCC-F280-ECBE1F15B10B}"/>
              </a:ext>
            </a:extLst>
          </p:cNvPr>
          <p:cNvSpPr>
            <a:spLocks noGrp="1"/>
          </p:cNvSpPr>
          <p:nvPr>
            <p:ph type="sldNum" sz="quarter" idx="12"/>
          </p:nvPr>
        </p:nvSpPr>
        <p:spPr/>
        <p:txBody>
          <a:bodyPr/>
          <a:lstStyle/>
          <a:p>
            <a:fld id="{E1E4796A-59D2-5548-9E1A-CB53E13B422F}" type="slidenum">
              <a:rPr lang="en-US" smtClean="0"/>
              <a:t>‹#›</a:t>
            </a:fld>
            <a:endParaRPr lang="en-US"/>
          </a:p>
        </p:txBody>
      </p:sp>
    </p:spTree>
    <p:extLst>
      <p:ext uri="{BB962C8B-B14F-4D97-AF65-F5344CB8AC3E}">
        <p14:creationId xmlns:p14="http://schemas.microsoft.com/office/powerpoint/2010/main" val="1525673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B146C-2DB2-297D-2312-22B648B8DCF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8DBC5D1-7948-234E-09E5-07B1CAF386B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7859557-16C1-C68D-FAC1-F5FB493C9758}"/>
              </a:ext>
            </a:extLst>
          </p:cNvPr>
          <p:cNvSpPr>
            <a:spLocks noGrp="1"/>
          </p:cNvSpPr>
          <p:nvPr>
            <p:ph type="dt" sz="half" idx="10"/>
          </p:nvPr>
        </p:nvSpPr>
        <p:spPr/>
        <p:txBody>
          <a:bodyPr/>
          <a:lstStyle/>
          <a:p>
            <a:fld id="{FEC0941B-1FC3-E447-9EE7-3B4F466F876E}" type="datetimeFigureOut">
              <a:rPr lang="en-US" smtClean="0"/>
              <a:t>3/13/25</a:t>
            </a:fld>
            <a:endParaRPr lang="en-US"/>
          </a:p>
        </p:txBody>
      </p:sp>
      <p:sp>
        <p:nvSpPr>
          <p:cNvPr id="5" name="Footer Placeholder 4">
            <a:extLst>
              <a:ext uri="{FF2B5EF4-FFF2-40B4-BE49-F238E27FC236}">
                <a16:creationId xmlns:a16="http://schemas.microsoft.com/office/drawing/2014/main" id="{AD03285D-6532-5914-F221-877C4FE6BEF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64005D-2926-FDAB-B396-CF0172BECE60}"/>
              </a:ext>
            </a:extLst>
          </p:cNvPr>
          <p:cNvSpPr>
            <a:spLocks noGrp="1"/>
          </p:cNvSpPr>
          <p:nvPr>
            <p:ph type="sldNum" sz="quarter" idx="12"/>
          </p:nvPr>
        </p:nvSpPr>
        <p:spPr/>
        <p:txBody>
          <a:bodyPr/>
          <a:lstStyle/>
          <a:p>
            <a:fld id="{E1E4796A-59D2-5548-9E1A-CB53E13B422F}" type="slidenum">
              <a:rPr lang="en-US" smtClean="0"/>
              <a:t>‹#›</a:t>
            </a:fld>
            <a:endParaRPr lang="en-US"/>
          </a:p>
        </p:txBody>
      </p:sp>
    </p:spTree>
    <p:extLst>
      <p:ext uri="{BB962C8B-B14F-4D97-AF65-F5344CB8AC3E}">
        <p14:creationId xmlns:p14="http://schemas.microsoft.com/office/powerpoint/2010/main" val="2567015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23D83-70C7-B413-095C-8E95B9B1F70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9EB888D-30FE-693D-CF48-D1ED4CE9356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6201016-6DDD-7052-B972-83649AA25CB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F34769E-EB12-D0DD-ED1F-B1401B4BAA1A}"/>
              </a:ext>
            </a:extLst>
          </p:cNvPr>
          <p:cNvSpPr>
            <a:spLocks noGrp="1"/>
          </p:cNvSpPr>
          <p:nvPr>
            <p:ph type="dt" sz="half" idx="10"/>
          </p:nvPr>
        </p:nvSpPr>
        <p:spPr/>
        <p:txBody>
          <a:bodyPr/>
          <a:lstStyle/>
          <a:p>
            <a:fld id="{FEC0941B-1FC3-E447-9EE7-3B4F466F876E}" type="datetimeFigureOut">
              <a:rPr lang="en-US" smtClean="0"/>
              <a:t>3/13/25</a:t>
            </a:fld>
            <a:endParaRPr lang="en-US"/>
          </a:p>
        </p:txBody>
      </p:sp>
      <p:sp>
        <p:nvSpPr>
          <p:cNvPr id="6" name="Footer Placeholder 5">
            <a:extLst>
              <a:ext uri="{FF2B5EF4-FFF2-40B4-BE49-F238E27FC236}">
                <a16:creationId xmlns:a16="http://schemas.microsoft.com/office/drawing/2014/main" id="{05FB5366-926A-BE54-A779-40DA84CC11F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60BF4F-B12D-97E6-A5EB-874461CF77B0}"/>
              </a:ext>
            </a:extLst>
          </p:cNvPr>
          <p:cNvSpPr>
            <a:spLocks noGrp="1"/>
          </p:cNvSpPr>
          <p:nvPr>
            <p:ph type="sldNum" sz="quarter" idx="12"/>
          </p:nvPr>
        </p:nvSpPr>
        <p:spPr/>
        <p:txBody>
          <a:bodyPr/>
          <a:lstStyle/>
          <a:p>
            <a:fld id="{E1E4796A-59D2-5548-9E1A-CB53E13B422F}" type="slidenum">
              <a:rPr lang="en-US" smtClean="0"/>
              <a:t>‹#›</a:t>
            </a:fld>
            <a:endParaRPr lang="en-US"/>
          </a:p>
        </p:txBody>
      </p:sp>
    </p:spTree>
    <p:extLst>
      <p:ext uri="{BB962C8B-B14F-4D97-AF65-F5344CB8AC3E}">
        <p14:creationId xmlns:p14="http://schemas.microsoft.com/office/powerpoint/2010/main" val="2396057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F5A01-2139-2E59-0535-81885A1B485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2698E83-5B9F-2048-4BCF-28B60807D1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AF23B9-2A16-4818-D84A-0FBEDF2168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1A7F9F3-B06B-E8C8-C669-54F0513254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6973422-C5C6-B5B5-B226-C2B4D1FA295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B0C2897-2138-AE77-04A9-F128AE15ECC3}"/>
              </a:ext>
            </a:extLst>
          </p:cNvPr>
          <p:cNvSpPr>
            <a:spLocks noGrp="1"/>
          </p:cNvSpPr>
          <p:nvPr>
            <p:ph type="dt" sz="half" idx="10"/>
          </p:nvPr>
        </p:nvSpPr>
        <p:spPr/>
        <p:txBody>
          <a:bodyPr/>
          <a:lstStyle/>
          <a:p>
            <a:fld id="{FEC0941B-1FC3-E447-9EE7-3B4F466F876E}" type="datetimeFigureOut">
              <a:rPr lang="en-US" smtClean="0"/>
              <a:t>3/13/25</a:t>
            </a:fld>
            <a:endParaRPr lang="en-US"/>
          </a:p>
        </p:txBody>
      </p:sp>
      <p:sp>
        <p:nvSpPr>
          <p:cNvPr id="8" name="Footer Placeholder 7">
            <a:extLst>
              <a:ext uri="{FF2B5EF4-FFF2-40B4-BE49-F238E27FC236}">
                <a16:creationId xmlns:a16="http://schemas.microsoft.com/office/drawing/2014/main" id="{B0300621-368C-091A-8AA3-607D4CF6E8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67394DD-D5AB-4126-DB6B-FF5790DD0185}"/>
              </a:ext>
            </a:extLst>
          </p:cNvPr>
          <p:cNvSpPr>
            <a:spLocks noGrp="1"/>
          </p:cNvSpPr>
          <p:nvPr>
            <p:ph type="sldNum" sz="quarter" idx="12"/>
          </p:nvPr>
        </p:nvSpPr>
        <p:spPr/>
        <p:txBody>
          <a:bodyPr/>
          <a:lstStyle/>
          <a:p>
            <a:fld id="{E1E4796A-59D2-5548-9E1A-CB53E13B422F}" type="slidenum">
              <a:rPr lang="en-US" smtClean="0"/>
              <a:t>‹#›</a:t>
            </a:fld>
            <a:endParaRPr lang="en-US"/>
          </a:p>
        </p:txBody>
      </p:sp>
    </p:spTree>
    <p:extLst>
      <p:ext uri="{BB962C8B-B14F-4D97-AF65-F5344CB8AC3E}">
        <p14:creationId xmlns:p14="http://schemas.microsoft.com/office/powerpoint/2010/main" val="3536555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A9247-86CA-6346-1710-ECB95098336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9B19441-9E6F-D725-88F4-56B885515F59}"/>
              </a:ext>
            </a:extLst>
          </p:cNvPr>
          <p:cNvSpPr>
            <a:spLocks noGrp="1"/>
          </p:cNvSpPr>
          <p:nvPr>
            <p:ph type="dt" sz="half" idx="10"/>
          </p:nvPr>
        </p:nvSpPr>
        <p:spPr/>
        <p:txBody>
          <a:bodyPr/>
          <a:lstStyle/>
          <a:p>
            <a:fld id="{FEC0941B-1FC3-E447-9EE7-3B4F466F876E}" type="datetimeFigureOut">
              <a:rPr lang="en-US" smtClean="0"/>
              <a:t>3/13/25</a:t>
            </a:fld>
            <a:endParaRPr lang="en-US"/>
          </a:p>
        </p:txBody>
      </p:sp>
      <p:sp>
        <p:nvSpPr>
          <p:cNvPr id="4" name="Footer Placeholder 3">
            <a:extLst>
              <a:ext uri="{FF2B5EF4-FFF2-40B4-BE49-F238E27FC236}">
                <a16:creationId xmlns:a16="http://schemas.microsoft.com/office/drawing/2014/main" id="{EC779F22-9C2D-9723-1419-4D10415E11C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220685-EC89-D2D6-7457-53E89F8BBF72}"/>
              </a:ext>
            </a:extLst>
          </p:cNvPr>
          <p:cNvSpPr>
            <a:spLocks noGrp="1"/>
          </p:cNvSpPr>
          <p:nvPr>
            <p:ph type="sldNum" sz="quarter" idx="12"/>
          </p:nvPr>
        </p:nvSpPr>
        <p:spPr/>
        <p:txBody>
          <a:bodyPr/>
          <a:lstStyle/>
          <a:p>
            <a:fld id="{E1E4796A-59D2-5548-9E1A-CB53E13B422F}" type="slidenum">
              <a:rPr lang="en-US" smtClean="0"/>
              <a:t>‹#›</a:t>
            </a:fld>
            <a:endParaRPr lang="en-US"/>
          </a:p>
        </p:txBody>
      </p:sp>
    </p:spTree>
    <p:extLst>
      <p:ext uri="{BB962C8B-B14F-4D97-AF65-F5344CB8AC3E}">
        <p14:creationId xmlns:p14="http://schemas.microsoft.com/office/powerpoint/2010/main" val="179015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4926B7D-A8C9-6C75-2542-8FFB42A97078}"/>
              </a:ext>
            </a:extLst>
          </p:cNvPr>
          <p:cNvSpPr>
            <a:spLocks noGrp="1"/>
          </p:cNvSpPr>
          <p:nvPr>
            <p:ph type="dt" sz="half" idx="10"/>
          </p:nvPr>
        </p:nvSpPr>
        <p:spPr/>
        <p:txBody>
          <a:bodyPr/>
          <a:lstStyle/>
          <a:p>
            <a:fld id="{FEC0941B-1FC3-E447-9EE7-3B4F466F876E}" type="datetimeFigureOut">
              <a:rPr lang="en-US" smtClean="0"/>
              <a:t>3/13/25</a:t>
            </a:fld>
            <a:endParaRPr lang="en-US"/>
          </a:p>
        </p:txBody>
      </p:sp>
      <p:sp>
        <p:nvSpPr>
          <p:cNvPr id="3" name="Footer Placeholder 2">
            <a:extLst>
              <a:ext uri="{FF2B5EF4-FFF2-40B4-BE49-F238E27FC236}">
                <a16:creationId xmlns:a16="http://schemas.microsoft.com/office/drawing/2014/main" id="{3DE6DB2D-5DFC-FC40-13E5-52BD48F2C4F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8D5B48-2B9D-0E5A-B413-EFBFCC8EBFB0}"/>
              </a:ext>
            </a:extLst>
          </p:cNvPr>
          <p:cNvSpPr>
            <a:spLocks noGrp="1"/>
          </p:cNvSpPr>
          <p:nvPr>
            <p:ph type="sldNum" sz="quarter" idx="12"/>
          </p:nvPr>
        </p:nvSpPr>
        <p:spPr/>
        <p:txBody>
          <a:bodyPr/>
          <a:lstStyle/>
          <a:p>
            <a:fld id="{E1E4796A-59D2-5548-9E1A-CB53E13B422F}" type="slidenum">
              <a:rPr lang="en-US" smtClean="0"/>
              <a:t>‹#›</a:t>
            </a:fld>
            <a:endParaRPr lang="en-US"/>
          </a:p>
        </p:txBody>
      </p:sp>
    </p:spTree>
    <p:extLst>
      <p:ext uri="{BB962C8B-B14F-4D97-AF65-F5344CB8AC3E}">
        <p14:creationId xmlns:p14="http://schemas.microsoft.com/office/powerpoint/2010/main" val="9201660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78BCA-2036-7409-9F77-4A42819C83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832B004-AA3B-9AF8-677E-E1CED20C0F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268E6E5-44AC-B44E-9406-5CA1D63805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DB4EA2-5D06-2195-A453-8BE24426D815}"/>
              </a:ext>
            </a:extLst>
          </p:cNvPr>
          <p:cNvSpPr>
            <a:spLocks noGrp="1"/>
          </p:cNvSpPr>
          <p:nvPr>
            <p:ph type="dt" sz="half" idx="10"/>
          </p:nvPr>
        </p:nvSpPr>
        <p:spPr/>
        <p:txBody>
          <a:bodyPr/>
          <a:lstStyle/>
          <a:p>
            <a:fld id="{FEC0941B-1FC3-E447-9EE7-3B4F466F876E}" type="datetimeFigureOut">
              <a:rPr lang="en-US" smtClean="0"/>
              <a:t>3/13/25</a:t>
            </a:fld>
            <a:endParaRPr lang="en-US"/>
          </a:p>
        </p:txBody>
      </p:sp>
      <p:sp>
        <p:nvSpPr>
          <p:cNvPr id="6" name="Footer Placeholder 5">
            <a:extLst>
              <a:ext uri="{FF2B5EF4-FFF2-40B4-BE49-F238E27FC236}">
                <a16:creationId xmlns:a16="http://schemas.microsoft.com/office/drawing/2014/main" id="{6C9134D6-6F8C-D387-F568-AFFE247609E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FF902A-04DE-A8F0-57FF-8E39D314810C}"/>
              </a:ext>
            </a:extLst>
          </p:cNvPr>
          <p:cNvSpPr>
            <a:spLocks noGrp="1"/>
          </p:cNvSpPr>
          <p:nvPr>
            <p:ph type="sldNum" sz="quarter" idx="12"/>
          </p:nvPr>
        </p:nvSpPr>
        <p:spPr/>
        <p:txBody>
          <a:bodyPr/>
          <a:lstStyle/>
          <a:p>
            <a:fld id="{E1E4796A-59D2-5548-9E1A-CB53E13B422F}" type="slidenum">
              <a:rPr lang="en-US" smtClean="0"/>
              <a:t>‹#›</a:t>
            </a:fld>
            <a:endParaRPr lang="en-US"/>
          </a:p>
        </p:txBody>
      </p:sp>
    </p:spTree>
    <p:extLst>
      <p:ext uri="{BB962C8B-B14F-4D97-AF65-F5344CB8AC3E}">
        <p14:creationId xmlns:p14="http://schemas.microsoft.com/office/powerpoint/2010/main" val="3943963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B0E88-4C90-B7AD-44C1-A59809655D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04D88F4-55C7-D907-E043-7A3FB8AA06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3C7F631-E8C2-AD87-5D06-4D4BEF64A4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FA1E99-E023-76D1-4CCB-0947A772FF81}"/>
              </a:ext>
            </a:extLst>
          </p:cNvPr>
          <p:cNvSpPr>
            <a:spLocks noGrp="1"/>
          </p:cNvSpPr>
          <p:nvPr>
            <p:ph type="dt" sz="half" idx="10"/>
          </p:nvPr>
        </p:nvSpPr>
        <p:spPr/>
        <p:txBody>
          <a:bodyPr/>
          <a:lstStyle/>
          <a:p>
            <a:fld id="{FEC0941B-1FC3-E447-9EE7-3B4F466F876E}" type="datetimeFigureOut">
              <a:rPr lang="en-US" smtClean="0"/>
              <a:t>3/13/25</a:t>
            </a:fld>
            <a:endParaRPr lang="en-US"/>
          </a:p>
        </p:txBody>
      </p:sp>
      <p:sp>
        <p:nvSpPr>
          <p:cNvPr id="6" name="Footer Placeholder 5">
            <a:extLst>
              <a:ext uri="{FF2B5EF4-FFF2-40B4-BE49-F238E27FC236}">
                <a16:creationId xmlns:a16="http://schemas.microsoft.com/office/drawing/2014/main" id="{864FA72E-1799-EA8D-E3E7-3A2CBD3033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A5530E-F0D0-F2FF-F2EF-62BCE2A1B7B2}"/>
              </a:ext>
            </a:extLst>
          </p:cNvPr>
          <p:cNvSpPr>
            <a:spLocks noGrp="1"/>
          </p:cNvSpPr>
          <p:nvPr>
            <p:ph type="sldNum" sz="quarter" idx="12"/>
          </p:nvPr>
        </p:nvSpPr>
        <p:spPr/>
        <p:txBody>
          <a:bodyPr/>
          <a:lstStyle/>
          <a:p>
            <a:fld id="{E1E4796A-59D2-5548-9E1A-CB53E13B422F}" type="slidenum">
              <a:rPr lang="en-US" smtClean="0"/>
              <a:t>‹#›</a:t>
            </a:fld>
            <a:endParaRPr lang="en-US"/>
          </a:p>
        </p:txBody>
      </p:sp>
    </p:spTree>
    <p:extLst>
      <p:ext uri="{BB962C8B-B14F-4D97-AF65-F5344CB8AC3E}">
        <p14:creationId xmlns:p14="http://schemas.microsoft.com/office/powerpoint/2010/main" val="2624848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B1701-033A-DA5F-CBA1-6D7CC3E1388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2E9F25E-89BA-D51F-2DC1-A085C7D996C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1EFDD5-5587-FE16-162C-A38C053F6E9B}"/>
              </a:ext>
            </a:extLst>
          </p:cNvPr>
          <p:cNvSpPr>
            <a:spLocks noGrp="1"/>
          </p:cNvSpPr>
          <p:nvPr>
            <p:ph type="dt" sz="half" idx="10"/>
          </p:nvPr>
        </p:nvSpPr>
        <p:spPr/>
        <p:txBody>
          <a:bodyPr/>
          <a:lstStyle/>
          <a:p>
            <a:fld id="{FEC0941B-1FC3-E447-9EE7-3B4F466F876E}" type="datetimeFigureOut">
              <a:rPr lang="en-US" smtClean="0"/>
              <a:t>3/13/25</a:t>
            </a:fld>
            <a:endParaRPr lang="en-US"/>
          </a:p>
        </p:txBody>
      </p:sp>
      <p:sp>
        <p:nvSpPr>
          <p:cNvPr id="5" name="Footer Placeholder 4">
            <a:extLst>
              <a:ext uri="{FF2B5EF4-FFF2-40B4-BE49-F238E27FC236}">
                <a16:creationId xmlns:a16="http://schemas.microsoft.com/office/drawing/2014/main" id="{A542E5F3-98A7-0D16-EA54-6F592CBEAA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9407E7-2922-D3C4-4470-7B426F731A4E}"/>
              </a:ext>
            </a:extLst>
          </p:cNvPr>
          <p:cNvSpPr>
            <a:spLocks noGrp="1"/>
          </p:cNvSpPr>
          <p:nvPr>
            <p:ph type="sldNum" sz="quarter" idx="12"/>
          </p:nvPr>
        </p:nvSpPr>
        <p:spPr/>
        <p:txBody>
          <a:bodyPr/>
          <a:lstStyle/>
          <a:p>
            <a:fld id="{E1E4796A-59D2-5548-9E1A-CB53E13B422F}" type="slidenum">
              <a:rPr lang="en-US" smtClean="0"/>
              <a:t>‹#›</a:t>
            </a:fld>
            <a:endParaRPr lang="en-US"/>
          </a:p>
        </p:txBody>
      </p:sp>
    </p:spTree>
    <p:extLst>
      <p:ext uri="{BB962C8B-B14F-4D97-AF65-F5344CB8AC3E}">
        <p14:creationId xmlns:p14="http://schemas.microsoft.com/office/powerpoint/2010/main" val="3663812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A5CD44C-F1BA-0F84-C62A-02F395D339C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3F691F1-779D-A5F7-7E6A-F79C862E2C2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A5E506-9862-B099-77D8-A4D4C85A9D18}"/>
              </a:ext>
            </a:extLst>
          </p:cNvPr>
          <p:cNvSpPr>
            <a:spLocks noGrp="1"/>
          </p:cNvSpPr>
          <p:nvPr>
            <p:ph type="dt" sz="half" idx="10"/>
          </p:nvPr>
        </p:nvSpPr>
        <p:spPr/>
        <p:txBody>
          <a:bodyPr/>
          <a:lstStyle/>
          <a:p>
            <a:fld id="{FEC0941B-1FC3-E447-9EE7-3B4F466F876E}" type="datetimeFigureOut">
              <a:rPr lang="en-US" smtClean="0"/>
              <a:t>3/13/25</a:t>
            </a:fld>
            <a:endParaRPr lang="en-US"/>
          </a:p>
        </p:txBody>
      </p:sp>
      <p:sp>
        <p:nvSpPr>
          <p:cNvPr id="5" name="Footer Placeholder 4">
            <a:extLst>
              <a:ext uri="{FF2B5EF4-FFF2-40B4-BE49-F238E27FC236}">
                <a16:creationId xmlns:a16="http://schemas.microsoft.com/office/drawing/2014/main" id="{EF3F9CE2-AC2B-C60C-91AF-128CEF5A87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53B249-BAE7-6F84-DCAB-D70F96D2C796}"/>
              </a:ext>
            </a:extLst>
          </p:cNvPr>
          <p:cNvSpPr>
            <a:spLocks noGrp="1"/>
          </p:cNvSpPr>
          <p:nvPr>
            <p:ph type="sldNum" sz="quarter" idx="12"/>
          </p:nvPr>
        </p:nvSpPr>
        <p:spPr/>
        <p:txBody>
          <a:bodyPr/>
          <a:lstStyle/>
          <a:p>
            <a:fld id="{E1E4796A-59D2-5548-9E1A-CB53E13B422F}" type="slidenum">
              <a:rPr lang="en-US" smtClean="0"/>
              <a:t>‹#›</a:t>
            </a:fld>
            <a:endParaRPr lang="en-US"/>
          </a:p>
        </p:txBody>
      </p:sp>
    </p:spTree>
    <p:extLst>
      <p:ext uri="{BB962C8B-B14F-4D97-AF65-F5344CB8AC3E}">
        <p14:creationId xmlns:p14="http://schemas.microsoft.com/office/powerpoint/2010/main" val="4154607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8C886E0-AEAB-4D98-FD29-097B97E780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F69470-F28F-E3DA-5774-EDBC9691B6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A7C3B9-328C-EA84-3E26-B2238CF634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EC0941B-1FC3-E447-9EE7-3B4F466F876E}" type="datetimeFigureOut">
              <a:rPr lang="en-US" smtClean="0"/>
              <a:t>3/13/25</a:t>
            </a:fld>
            <a:endParaRPr lang="en-US"/>
          </a:p>
        </p:txBody>
      </p:sp>
      <p:sp>
        <p:nvSpPr>
          <p:cNvPr id="5" name="Footer Placeholder 4">
            <a:extLst>
              <a:ext uri="{FF2B5EF4-FFF2-40B4-BE49-F238E27FC236}">
                <a16:creationId xmlns:a16="http://schemas.microsoft.com/office/drawing/2014/main" id="{54A2B3C0-89FF-0513-CC36-D38A5704DE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04F9D91-35CF-ECF9-111B-EB32F64A31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1E4796A-59D2-5548-9E1A-CB53E13B422F}" type="slidenum">
              <a:rPr lang="en-US" smtClean="0"/>
              <a:t>‹#›</a:t>
            </a:fld>
            <a:endParaRPr lang="en-US"/>
          </a:p>
        </p:txBody>
      </p:sp>
    </p:spTree>
    <p:extLst>
      <p:ext uri="{BB962C8B-B14F-4D97-AF65-F5344CB8AC3E}">
        <p14:creationId xmlns:p14="http://schemas.microsoft.com/office/powerpoint/2010/main" val="32838871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C405C-2769-B9DC-E96F-F7112DD6A772}"/>
              </a:ext>
            </a:extLst>
          </p:cNvPr>
          <p:cNvSpPr>
            <a:spLocks noGrp="1"/>
          </p:cNvSpPr>
          <p:nvPr>
            <p:ph type="ctrTitle"/>
          </p:nvPr>
        </p:nvSpPr>
        <p:spPr/>
        <p:txBody>
          <a:bodyPr>
            <a:normAutofit/>
          </a:bodyPr>
          <a:lstStyle/>
          <a:p>
            <a:pPr>
              <a:lnSpc>
                <a:spcPct val="150000"/>
              </a:lnSpc>
            </a:pPr>
            <a:r>
              <a:rPr lang="en-US" sz="4000" dirty="0">
                <a:latin typeface="Arial" panose="020B0604020202020204" pitchFamily="34" charset="0"/>
                <a:cs typeface="Arial" panose="020B0604020202020204" pitchFamily="34" charset="0"/>
              </a:rPr>
              <a:t>Dr Hart presentation</a:t>
            </a:r>
          </a:p>
        </p:txBody>
      </p:sp>
      <p:sp>
        <p:nvSpPr>
          <p:cNvPr id="3" name="Subtitle 2">
            <a:extLst>
              <a:ext uri="{FF2B5EF4-FFF2-40B4-BE49-F238E27FC236}">
                <a16:creationId xmlns:a16="http://schemas.microsoft.com/office/drawing/2014/main" id="{2CD4DF14-4E7D-398E-0C48-8D019EE03584}"/>
              </a:ext>
            </a:extLst>
          </p:cNvPr>
          <p:cNvSpPr>
            <a:spLocks noGrp="1"/>
          </p:cNvSpPr>
          <p:nvPr>
            <p:ph type="subTitle" idx="1"/>
          </p:nvPr>
        </p:nvSpPr>
        <p:spPr/>
        <p:txBody>
          <a:bodyPr/>
          <a:lstStyle/>
          <a:p>
            <a:r>
              <a:rPr lang="en-US" dirty="0">
                <a:latin typeface="Arial" panose="020B0604020202020204" pitchFamily="34" charset="0"/>
                <a:cs typeface="Arial" panose="020B0604020202020204" pitchFamily="34" charset="0"/>
              </a:rPr>
              <a:t>Module name:</a:t>
            </a:r>
          </a:p>
          <a:p>
            <a:r>
              <a:rPr lang="en-US" dirty="0">
                <a:latin typeface="Arial" panose="020B0604020202020204" pitchFamily="34" charset="0"/>
                <a:cs typeface="Arial" panose="020B0604020202020204" pitchFamily="34" charset="0"/>
              </a:rPr>
              <a:t>Student name: Lukas Ferenc</a:t>
            </a:r>
          </a:p>
          <a:p>
            <a:r>
              <a:rPr lang="en-US" dirty="0">
                <a:latin typeface="Arial" panose="020B0604020202020204" pitchFamily="34" charset="0"/>
                <a:cs typeface="Arial" panose="020B0604020202020204" pitchFamily="34" charset="0"/>
              </a:rPr>
              <a:t>Lecturer name: Ffion Cumberpatch</a:t>
            </a:r>
          </a:p>
        </p:txBody>
      </p:sp>
    </p:spTree>
    <p:extLst>
      <p:ext uri="{BB962C8B-B14F-4D97-AF65-F5344CB8AC3E}">
        <p14:creationId xmlns:p14="http://schemas.microsoft.com/office/powerpoint/2010/main" val="17614566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666ED-578B-8ECE-67D5-6431C8E49231}"/>
              </a:ext>
            </a:extLst>
          </p:cNvPr>
          <p:cNvSpPr>
            <a:spLocks noGrp="1"/>
          </p:cNvSpPr>
          <p:nvPr>
            <p:ph type="title"/>
          </p:nvPr>
        </p:nvSpPr>
        <p:spPr/>
        <p:txBody>
          <a:bodyPr/>
          <a:lstStyle/>
          <a:p>
            <a:r>
              <a:rPr lang="en-US" dirty="0"/>
              <a:t>Introduction </a:t>
            </a:r>
            <a:br>
              <a:rPr lang="en-US" dirty="0"/>
            </a:br>
            <a:r>
              <a:rPr lang="en-US" dirty="0"/>
              <a:t>overview of Dr Harts disappearance</a:t>
            </a:r>
          </a:p>
        </p:txBody>
      </p:sp>
      <p:sp>
        <p:nvSpPr>
          <p:cNvPr id="3" name="Content Placeholder 2">
            <a:extLst>
              <a:ext uri="{FF2B5EF4-FFF2-40B4-BE49-F238E27FC236}">
                <a16:creationId xmlns:a16="http://schemas.microsoft.com/office/drawing/2014/main" id="{213E15CE-F982-8186-0BFF-3B97490A2A2C}"/>
              </a:ext>
            </a:extLst>
          </p:cNvPr>
          <p:cNvSpPr>
            <a:spLocks noGrp="1"/>
          </p:cNvSpPr>
          <p:nvPr>
            <p:ph idx="1"/>
          </p:nvPr>
        </p:nvSpPr>
        <p:spPr/>
        <p:txBody>
          <a:bodyPr>
            <a:normAutofit fontScale="92500" lnSpcReduction="20000"/>
          </a:bodyPr>
          <a:lstStyle/>
          <a:p>
            <a:r>
              <a:rPr lang="en-US" b="0" i="0" u="none" strike="noStrike" dirty="0">
                <a:solidFill>
                  <a:srgbClr val="000000"/>
                </a:solidFill>
                <a:effectLst/>
                <a:latin typeface="-webkit-standard"/>
              </a:rPr>
              <a:t>Under strange circumstances, Dr. Dana Hart, a 42-year-old AI and robotics engineer at </a:t>
            </a:r>
            <a:r>
              <a:rPr lang="en-US" b="0" i="0" u="none" strike="noStrike" dirty="0" err="1">
                <a:solidFill>
                  <a:srgbClr val="000000"/>
                </a:solidFill>
                <a:effectLst/>
                <a:latin typeface="-webkit-standard"/>
              </a:rPr>
              <a:t>NovaTech</a:t>
            </a:r>
            <a:r>
              <a:rPr lang="en-US" b="0" i="0" u="none" strike="noStrike" dirty="0">
                <a:solidFill>
                  <a:srgbClr val="000000"/>
                </a:solidFill>
                <a:effectLst/>
                <a:latin typeface="-webkit-standard"/>
              </a:rPr>
              <a:t>, vanished on January 5, 2025. </a:t>
            </a:r>
          </a:p>
          <a:p>
            <a:r>
              <a:rPr lang="en-US" b="0" i="0" u="none" strike="noStrike" dirty="0">
                <a:solidFill>
                  <a:srgbClr val="000000"/>
                </a:solidFill>
                <a:effectLst/>
                <a:latin typeface="-webkit-standard"/>
              </a:rPr>
              <a:t>She was last spotted leaving her robotics lab during a meeting with executives from the company.</a:t>
            </a:r>
          </a:p>
          <a:p>
            <a:r>
              <a:rPr lang="en-US" b="0" i="0" u="none" strike="noStrike" dirty="0">
                <a:solidFill>
                  <a:srgbClr val="000000"/>
                </a:solidFill>
                <a:effectLst/>
                <a:latin typeface="-webkit-standard"/>
              </a:rPr>
              <a:t>According to witnesses, Dr. Hart was clearly anxious and worried, which may indicate that there were internal problems at </a:t>
            </a:r>
            <a:r>
              <a:rPr lang="en-US" b="0" i="0" u="none" strike="noStrike" dirty="0" err="1">
                <a:solidFill>
                  <a:srgbClr val="000000"/>
                </a:solidFill>
                <a:effectLst/>
                <a:latin typeface="-webkit-standard"/>
              </a:rPr>
              <a:t>NovaTech</a:t>
            </a:r>
            <a:r>
              <a:rPr lang="en-US" b="0" i="0" u="none" strike="noStrike" dirty="0">
                <a:solidFill>
                  <a:srgbClr val="000000"/>
                </a:solidFill>
                <a:effectLst/>
                <a:latin typeface="-webkit-standard"/>
              </a:rPr>
              <a:t> or that her well-known research was posing external risks.</a:t>
            </a:r>
          </a:p>
          <a:p>
            <a:r>
              <a:rPr lang="en-US" b="0" i="0" u="none" strike="noStrike" dirty="0">
                <a:solidFill>
                  <a:srgbClr val="000000"/>
                </a:solidFill>
                <a:effectLst/>
                <a:latin typeface="-webkit-standard"/>
              </a:rPr>
              <a:t>Which possibilities could account for Dr. Hart's disappearance, and how might they be explained?</a:t>
            </a:r>
          </a:p>
          <a:p>
            <a:r>
              <a:rPr lang="en-US" b="0" i="0" u="none" strike="noStrike" dirty="0">
                <a:solidFill>
                  <a:srgbClr val="000000"/>
                </a:solidFill>
                <a:effectLst/>
                <a:latin typeface="-webkit-standard"/>
              </a:rPr>
              <a:t> In order to learn the truth behind her disappearance, suggest additional research.</a:t>
            </a:r>
            <a:br>
              <a:rPr lang="en-US" dirty="0"/>
            </a:br>
            <a:br>
              <a:rPr lang="en-US" dirty="0"/>
            </a:br>
            <a:endParaRPr lang="en-US" dirty="0"/>
          </a:p>
        </p:txBody>
      </p:sp>
    </p:spTree>
    <p:extLst>
      <p:ext uri="{BB962C8B-B14F-4D97-AF65-F5344CB8AC3E}">
        <p14:creationId xmlns:p14="http://schemas.microsoft.com/office/powerpoint/2010/main" val="2403490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33B96-35E3-6B28-7156-A1CE3A976E54}"/>
              </a:ext>
            </a:extLst>
          </p:cNvPr>
          <p:cNvSpPr>
            <a:spLocks noGrp="1"/>
          </p:cNvSpPr>
          <p:nvPr>
            <p:ph type="title"/>
          </p:nvPr>
        </p:nvSpPr>
        <p:spPr/>
        <p:txBody>
          <a:bodyPr/>
          <a:lstStyle/>
          <a:p>
            <a:pPr>
              <a:lnSpc>
                <a:spcPts val="1350"/>
              </a:lnSpc>
            </a:pPr>
            <a:r>
              <a:rPr lang="en-US" dirty="0">
                <a:solidFill>
                  <a:srgbClr val="000000"/>
                </a:solidFill>
                <a:effectLst/>
                <a:latin typeface="Helvetica Neue" panose="02000503000000020004" pitchFamily="2" charset="0"/>
              </a:rPr>
              <a:t>Key Evidence and Analysis</a:t>
            </a:r>
            <a:br>
              <a:rPr lang="en-US" dirty="0">
                <a:solidFill>
                  <a:srgbClr val="000000"/>
                </a:solidFill>
                <a:effectLst/>
                <a:latin typeface="Helvetica Neue" panose="02000503000000020004" pitchFamily="2" charset="0"/>
              </a:rPr>
            </a:br>
            <a:endParaRPr lang="en-US" dirty="0"/>
          </a:p>
        </p:txBody>
      </p:sp>
      <p:sp>
        <p:nvSpPr>
          <p:cNvPr id="3" name="Content Placeholder 2">
            <a:extLst>
              <a:ext uri="{FF2B5EF4-FFF2-40B4-BE49-F238E27FC236}">
                <a16:creationId xmlns:a16="http://schemas.microsoft.com/office/drawing/2014/main" id="{EAB64029-5936-D797-EC24-88BCFED298B2}"/>
              </a:ext>
            </a:extLst>
          </p:cNvPr>
          <p:cNvSpPr>
            <a:spLocks noGrp="1"/>
          </p:cNvSpPr>
          <p:nvPr>
            <p:ph idx="1"/>
          </p:nvPr>
        </p:nvSpPr>
        <p:spPr/>
        <p:txBody>
          <a:bodyPr>
            <a:normAutofit fontScale="55000" lnSpcReduction="20000"/>
          </a:bodyPr>
          <a:lstStyle/>
          <a:p>
            <a:r>
              <a:rPr lang="en-US" dirty="0"/>
              <a:t>1. Eyewitness Accounts</a:t>
            </a:r>
          </a:p>
          <a:p>
            <a:endParaRPr lang="en-US" dirty="0"/>
          </a:p>
          <a:p>
            <a:r>
              <a:rPr lang="en-US" dirty="0"/>
              <a:t>Dr. Avery Cho, a colleague, stated that on the day of her disappearance, Dr. Hart was obviously under stress prior to her meeting with business executives. Personal financial worries were connected to this tension, indicating that Dr. Hart might have been under a lot of strain in the days before her disappearance. Additionally, according to Dr. Cho, Dr. Hart was "worried," presumably because she was aware of possible risks that might have been connected to internal business problems or external concerns pertaining to her job. Peter Singh, a lab assistant, stated that she was especially anxious about her meeting with </a:t>
            </a:r>
            <a:r>
              <a:rPr lang="en-US" dirty="0" err="1"/>
              <a:t>NovaTech</a:t>
            </a:r>
            <a:r>
              <a:rPr lang="en-US" dirty="0"/>
              <a:t> officials. </a:t>
            </a:r>
          </a:p>
          <a:p>
            <a:r>
              <a:rPr lang="en-US" b="0" i="0" u="none" strike="noStrike" dirty="0">
                <a:solidFill>
                  <a:srgbClr val="000000"/>
                </a:solidFill>
                <a:effectLst/>
                <a:latin typeface="-webkit-standard"/>
              </a:rPr>
              <a:t>Peter Singh (Lab Assistant), </a:t>
            </a:r>
            <a:r>
              <a:rPr lang="en-US" dirty="0"/>
              <a:t>The next day, she reported Dr. Hart missing. For Dr. Hart, this was remarkable because she had never been observed in such a troubled state. The idea that Dr. Hart was under pressure or threat, either from inside the organization or because of the significance of her research, is strengthened by Singh's evidence. </a:t>
            </a:r>
          </a:p>
          <a:p>
            <a:r>
              <a:rPr lang="en-US" dirty="0"/>
              <a:t>Surveillance Video, Around 9:30 PM on the evening of January 5, Dr. Hart may be seen exiting the robotics lab on video. Nevertheless, there are no indications in the video of a kidnapping or other strange activities at the time of her departure. It is challenging to determine precisely when or how Dr. Hart may have been taken because there isn't any unambiguous evidence in the video. This </a:t>
            </a:r>
            <a:r>
              <a:rPr lang="en-US" dirty="0" err="1"/>
              <a:t>futher</a:t>
            </a:r>
            <a:r>
              <a:rPr lang="en-US" dirty="0"/>
              <a:t> supports the claims that there possibly was an AI used to commit the crime as the people who </a:t>
            </a:r>
            <a:r>
              <a:rPr lang="en-US" dirty="0" err="1"/>
              <a:t>commited</a:t>
            </a:r>
            <a:r>
              <a:rPr lang="en-US" dirty="0"/>
              <a:t> the crime knew where Dr. Hart was going to be </a:t>
            </a:r>
            <a:r>
              <a:rPr lang="en-US" sz="1800" dirty="0">
                <a:effectLst/>
                <a:latin typeface="Times New Roman" panose="02020603050405020304" pitchFamily="18" charset="0"/>
              </a:rPr>
              <a:t>(</a:t>
            </a:r>
            <a:r>
              <a:rPr lang="en-US" sz="1800" dirty="0" err="1">
                <a:effectLst/>
                <a:latin typeface="Times New Roman" panose="02020603050405020304" pitchFamily="18" charset="0"/>
              </a:rPr>
              <a:t>Nerantzi</a:t>
            </a:r>
            <a:r>
              <a:rPr lang="en-US" sz="1800" dirty="0">
                <a:effectLst/>
                <a:latin typeface="Times New Roman" panose="02020603050405020304" pitchFamily="18" charset="0"/>
              </a:rPr>
              <a:t> and Sartor, 2024).</a:t>
            </a:r>
            <a:endParaRPr lang="en-US" dirty="0"/>
          </a:p>
          <a:p>
            <a:r>
              <a:rPr lang="en-US" dirty="0"/>
              <a:t> Nevertheless, the video does identify Dr. Hart's final known movement and is an essential component of the chronology. In conclusion, even though the examined data offers important hints, it is still lacking. Potential reasons are suggested by eyewitness accounts and personal belongings, but there is uncertainty because there is no concrete proof (such as a physical altercation or a direct connection to a suspect). To support or contradict the arguments put forth, more forensic examination and research into the connections pertaining to Dr. Hart's work would be required. Furthermore, AI can be used to change or be used to solve some of the crimes affiliated to this kidnapping </a:t>
            </a:r>
            <a:r>
              <a:rPr lang="en-US" sz="1800" dirty="0">
                <a:effectLst/>
                <a:latin typeface="Times New Roman" panose="02020603050405020304" pitchFamily="18" charset="0"/>
              </a:rPr>
              <a:t>(Rigano, 2019).</a:t>
            </a:r>
            <a:endParaRPr lang="en-US" dirty="0"/>
          </a:p>
        </p:txBody>
      </p:sp>
    </p:spTree>
    <p:extLst>
      <p:ext uri="{BB962C8B-B14F-4D97-AF65-F5344CB8AC3E}">
        <p14:creationId xmlns:p14="http://schemas.microsoft.com/office/powerpoint/2010/main" val="28811682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07DFE-A622-CF69-240C-C07DCE6A2D50}"/>
              </a:ext>
            </a:extLst>
          </p:cNvPr>
          <p:cNvSpPr>
            <a:spLocks noGrp="1"/>
          </p:cNvSpPr>
          <p:nvPr>
            <p:ph type="title"/>
          </p:nvPr>
        </p:nvSpPr>
        <p:spPr/>
        <p:txBody>
          <a:bodyPr/>
          <a:lstStyle/>
          <a:p>
            <a:r>
              <a:rPr lang="en-US" dirty="0"/>
              <a:t>Theories and conclusions</a:t>
            </a:r>
          </a:p>
        </p:txBody>
      </p:sp>
      <p:sp>
        <p:nvSpPr>
          <p:cNvPr id="3" name="Content Placeholder 2">
            <a:extLst>
              <a:ext uri="{FF2B5EF4-FFF2-40B4-BE49-F238E27FC236}">
                <a16:creationId xmlns:a16="http://schemas.microsoft.com/office/drawing/2014/main" id="{F74798D7-22D3-E51A-1F40-D877DD1EC555}"/>
              </a:ext>
            </a:extLst>
          </p:cNvPr>
          <p:cNvSpPr>
            <a:spLocks noGrp="1"/>
          </p:cNvSpPr>
          <p:nvPr>
            <p:ph idx="1"/>
          </p:nvPr>
        </p:nvSpPr>
        <p:spPr/>
        <p:txBody>
          <a:bodyPr>
            <a:normAutofit fontScale="85000" lnSpcReduction="20000"/>
          </a:bodyPr>
          <a:lstStyle/>
          <a:p>
            <a:r>
              <a:rPr lang="en-US" dirty="0"/>
              <a:t>Dr. Hart was well known for her groundbreaking work integrating artificial intelligence (AI) with robotic limbs, especially for use in educational and medical settings. Her work has a significant impact on technology development as well as industries like healthcare, the military, and possibly even security. Given the delicate nature of her work, it is very conceivable that different parties, such as rival corporations, political organizations, or people wishing to control or profit from her results, found value in Dr. Hart's research. Furthermore, possibly there might have been a rival group that has taken interest into Dr. Hart work which made her a prime target </a:t>
            </a:r>
            <a:r>
              <a:rPr lang="en-US" sz="1800" dirty="0">
                <a:effectLst/>
                <a:latin typeface="Times New Roman" panose="02020603050405020304" pitchFamily="18" charset="0"/>
              </a:rPr>
              <a:t>(Wagener, 2025).</a:t>
            </a:r>
            <a:endParaRPr lang="en-US" dirty="0"/>
          </a:p>
          <a:p>
            <a:r>
              <a:rPr lang="en-US" dirty="0"/>
              <a:t>Personal Information: The objective was probably intellectual property rather than material gain, as evidenced by the discovery of Dr. Hart's silver necklace, which may have contained an SSD chip with sensitive data. It would appear from this that the kidnappers were more interested in Dr. Hart's research or expertise than in her personal belongings. This could mean that the data about the new technology could have been stored on the SSD which makes it a prime target </a:t>
            </a:r>
            <a:r>
              <a:rPr lang="en-US" sz="1800" dirty="0">
                <a:effectLst/>
                <a:latin typeface="Times New Roman" panose="02020603050405020304" pitchFamily="18" charset="0"/>
              </a:rPr>
              <a:t>(The Economic Times, 2024).</a:t>
            </a:r>
            <a:endParaRPr lang="en-US" dirty="0"/>
          </a:p>
        </p:txBody>
      </p:sp>
    </p:spTree>
    <p:extLst>
      <p:ext uri="{BB962C8B-B14F-4D97-AF65-F5344CB8AC3E}">
        <p14:creationId xmlns:p14="http://schemas.microsoft.com/office/powerpoint/2010/main" val="1825638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9F3E0-FBEC-CD8C-0C9E-BB34978F413B}"/>
              </a:ext>
            </a:extLst>
          </p:cNvPr>
          <p:cNvSpPr>
            <a:spLocks noGrp="1"/>
          </p:cNvSpPr>
          <p:nvPr>
            <p:ph type="title"/>
          </p:nvPr>
        </p:nvSpPr>
        <p:spPr/>
        <p:txBody>
          <a:bodyPr/>
          <a:lstStyle/>
          <a:p>
            <a:r>
              <a:rPr lang="en-US" dirty="0"/>
              <a:t>reflection</a:t>
            </a:r>
          </a:p>
        </p:txBody>
      </p:sp>
      <p:sp>
        <p:nvSpPr>
          <p:cNvPr id="3" name="Content Placeholder 2">
            <a:extLst>
              <a:ext uri="{FF2B5EF4-FFF2-40B4-BE49-F238E27FC236}">
                <a16:creationId xmlns:a16="http://schemas.microsoft.com/office/drawing/2014/main" id="{A3F41122-E26F-F78D-F14E-A2A086155804}"/>
              </a:ext>
            </a:extLst>
          </p:cNvPr>
          <p:cNvSpPr>
            <a:spLocks noGrp="1"/>
          </p:cNvSpPr>
          <p:nvPr>
            <p:ph idx="1"/>
          </p:nvPr>
        </p:nvSpPr>
        <p:spPr/>
        <p:txBody>
          <a:bodyPr>
            <a:normAutofit fontScale="55000" lnSpcReduction="20000"/>
          </a:bodyPr>
          <a:lstStyle/>
          <a:p>
            <a:r>
              <a:rPr lang="en-US" dirty="0"/>
              <a:t>Ambiguous or Incomplete Evidence: The absence of hard proof that may provide a conclusive explanation for Dr. Hart's disappearance was one of the main obstacles this investigation faced. Although it was helpful in verifying her last known whereabouts, the CCTV footage only revealed a little amount of information. There was a void in our knowledge of what transpired after she departed the lab. It became challenging to determine the precise timing and nature of the kidnapping in the absence of unambiguous video evidence of any suspicious activity. This ambiguity made it extremely difficult to write a compelling story. The last known sighting of Dr. Hart was negative in nature because she was sad, there is a possibility of Dr Hart trying her new robotic AI and failing </a:t>
            </a:r>
            <a:r>
              <a:rPr lang="en-US" sz="1800" dirty="0">
                <a:effectLst/>
                <a:latin typeface="Times New Roman" panose="02020603050405020304" pitchFamily="18" charset="0"/>
              </a:rPr>
              <a:t>(Marr, 2021).</a:t>
            </a:r>
            <a:endParaRPr lang="en-US" dirty="0"/>
          </a:p>
          <a:p>
            <a:r>
              <a:rPr lang="en-US" dirty="0"/>
              <a:t>Eyewitness Accounts: Although the statements of colleagues like Peter Singh and Dr. Avery Cho provided important information about Dr. Hart's mental condition, they were nonetheless subjective. Emotional stress, financial problems, and personal concerns could all contribute to anxiety or fear, but it is difficult to draw definitive conclusions from these reports alone. The difficulty of depending on human perception and memory—which are frequently impacted by individual prejudices or interpretations—was brought to light by this subjectivity.</a:t>
            </a:r>
          </a:p>
          <a:p>
            <a:r>
              <a:rPr lang="en-US" dirty="0"/>
              <a:t>Speculation Regarding Motive: Throughout the investigation, it was unclear what caused Dr. Hart to vanish. There was no definitive solution, despite a number of suspicions ranging from internal strife at </a:t>
            </a:r>
            <a:r>
              <a:rPr lang="en-US" dirty="0" err="1"/>
              <a:t>NovaTech</a:t>
            </a:r>
            <a:r>
              <a:rPr lang="en-US" dirty="0"/>
              <a:t> to possible espionage connected to her ground-breaking AI research. Although there is some truth to each scenario, many aspects of the case are speculative because there is no concrete proof connecting any one party to her abduction.</a:t>
            </a:r>
          </a:p>
          <a:p>
            <a:r>
              <a:rPr lang="en-US" dirty="0"/>
              <a:t>The significance of thorough evidence was reaffirmed by this study, which showed that in order to reach significant conclusions, a variety of thorough evidence is required. Eyewitness accounts, physical evidence like the "trashed" home, and technical evidence like CCTV footage all played important roles, but none of them alone were sufficient. I learned from this that a comprehensive inquiry necessitates the cooperation of several kinds of evidence in order to create a more comprehensive picture of what transpired.</a:t>
            </a:r>
          </a:p>
        </p:txBody>
      </p:sp>
    </p:spTree>
    <p:extLst>
      <p:ext uri="{BB962C8B-B14F-4D97-AF65-F5344CB8AC3E}">
        <p14:creationId xmlns:p14="http://schemas.microsoft.com/office/powerpoint/2010/main" val="4144088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19E82-17D7-E14A-5880-AA4D089E715F}"/>
              </a:ext>
            </a:extLst>
          </p:cNvPr>
          <p:cNvSpPr>
            <a:spLocks noGrp="1"/>
          </p:cNvSpPr>
          <p:nvPr>
            <p:ph type="title"/>
          </p:nvPr>
        </p:nvSpPr>
        <p:spPr/>
        <p:txBody>
          <a:bodyPr/>
          <a:lstStyle/>
          <a:p>
            <a:r>
              <a:rPr lang="en-US" dirty="0"/>
              <a:t> Conclusion </a:t>
            </a:r>
          </a:p>
        </p:txBody>
      </p:sp>
      <p:sp>
        <p:nvSpPr>
          <p:cNvPr id="3" name="Content Placeholder 2">
            <a:extLst>
              <a:ext uri="{FF2B5EF4-FFF2-40B4-BE49-F238E27FC236}">
                <a16:creationId xmlns:a16="http://schemas.microsoft.com/office/drawing/2014/main" id="{71931050-F012-ED7E-777C-7330E47C540C}"/>
              </a:ext>
            </a:extLst>
          </p:cNvPr>
          <p:cNvSpPr>
            <a:spLocks noGrp="1"/>
          </p:cNvSpPr>
          <p:nvPr>
            <p:ph idx="1"/>
          </p:nvPr>
        </p:nvSpPr>
        <p:spPr/>
        <p:txBody>
          <a:bodyPr>
            <a:normAutofit fontScale="92500" lnSpcReduction="10000"/>
          </a:bodyPr>
          <a:lstStyle/>
          <a:p>
            <a:r>
              <a:rPr lang="en-US" dirty="0"/>
              <a:t>In summary, the inquiry into Dr. Hart's disappearance has yielded important findings despite a number of difficulties. Although it appears likely that she was targeted because of her study and internal conflicts at </a:t>
            </a:r>
            <a:r>
              <a:rPr lang="en-US" dirty="0" err="1"/>
              <a:t>NovaTech</a:t>
            </a:r>
            <a:r>
              <a:rPr lang="en-US" dirty="0"/>
              <a:t>, there is still a lot of conjecture because the information is not full. To address the numerous unanswered concerns, a more comprehensive investigation will be required going forward, with an emphasis on additional forensic analysis, interviews, and increased evidence collecting. This case has brought to light the intricacy of real-world investigations, where a cogent explanation must be formed by balancing emotional, physical, and circumstantial evidence. In the end, this experience has improved my comprehension of how to handle ambiguity and uncertainty in complex situations and how to approach investigations methodically.</a:t>
            </a:r>
          </a:p>
        </p:txBody>
      </p:sp>
    </p:spTree>
    <p:extLst>
      <p:ext uri="{BB962C8B-B14F-4D97-AF65-F5344CB8AC3E}">
        <p14:creationId xmlns:p14="http://schemas.microsoft.com/office/powerpoint/2010/main" val="4161923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C0C5C-AAA8-AF34-0388-18E6D51A97DB}"/>
              </a:ext>
            </a:extLst>
          </p:cNvPr>
          <p:cNvSpPr>
            <a:spLocks noGrp="1"/>
          </p:cNvSpPr>
          <p:nvPr>
            <p:ph type="title"/>
          </p:nvPr>
        </p:nvSpPr>
        <p:spPr/>
        <p:txBody>
          <a:bodyPr/>
          <a:lstStyle/>
          <a:p>
            <a:r>
              <a:rPr lang="en-US" dirty="0"/>
              <a:t>Reference </a:t>
            </a:r>
          </a:p>
        </p:txBody>
      </p:sp>
      <p:sp>
        <p:nvSpPr>
          <p:cNvPr id="3" name="Content Placeholder 2">
            <a:extLst>
              <a:ext uri="{FF2B5EF4-FFF2-40B4-BE49-F238E27FC236}">
                <a16:creationId xmlns:a16="http://schemas.microsoft.com/office/drawing/2014/main" id="{464B9314-C07C-B58F-7472-BD3A05448A2F}"/>
              </a:ext>
            </a:extLst>
          </p:cNvPr>
          <p:cNvSpPr>
            <a:spLocks noGrp="1"/>
          </p:cNvSpPr>
          <p:nvPr>
            <p:ph idx="1"/>
          </p:nvPr>
        </p:nvSpPr>
        <p:spPr/>
        <p:txBody>
          <a:bodyPr/>
          <a:lstStyle/>
          <a:p>
            <a:r>
              <a:rPr lang="en-US" sz="1800" dirty="0" err="1">
                <a:effectLst/>
                <a:latin typeface="Times New Roman" panose="02020603050405020304" pitchFamily="18" charset="0"/>
              </a:rPr>
              <a:t>Nerantzi</a:t>
            </a:r>
            <a:r>
              <a:rPr lang="en-US" sz="1800" dirty="0">
                <a:effectLst/>
                <a:latin typeface="Times New Roman" panose="02020603050405020304" pitchFamily="18" charset="0"/>
              </a:rPr>
              <a:t>, E. and Sartor, G. (2024). ‘Hard AI Crime’: The Deterrence Turn. </a:t>
            </a:r>
            <a:r>
              <a:rPr lang="en-US" sz="1800" i="1" dirty="0">
                <a:effectLst/>
                <a:latin typeface="Times New Roman" panose="02020603050405020304" pitchFamily="18" charset="0"/>
              </a:rPr>
              <a:t>Oxford journal of legal studies</a:t>
            </a:r>
            <a:r>
              <a:rPr lang="en-US" sz="1800" dirty="0">
                <a:effectLst/>
                <a:latin typeface="Times New Roman" panose="02020603050405020304" pitchFamily="18" charset="0"/>
              </a:rPr>
              <a:t>, 44(3). </a:t>
            </a:r>
            <a:r>
              <a:rPr lang="en-US" sz="1800" dirty="0" err="1">
                <a:effectLst/>
                <a:latin typeface="Times New Roman" panose="02020603050405020304" pitchFamily="18" charset="0"/>
              </a:rPr>
              <a:t>doi:https</a:t>
            </a:r>
            <a:r>
              <a:rPr lang="en-US" sz="1800" dirty="0">
                <a:effectLst/>
                <a:latin typeface="Times New Roman" panose="02020603050405020304" pitchFamily="18" charset="0"/>
              </a:rPr>
              <a:t>://</a:t>
            </a:r>
            <a:r>
              <a:rPr lang="en-US" sz="1800" dirty="0" err="1">
                <a:effectLst/>
                <a:latin typeface="Times New Roman" panose="02020603050405020304" pitchFamily="18" charset="0"/>
              </a:rPr>
              <a:t>doi.org</a:t>
            </a:r>
            <a:r>
              <a:rPr lang="en-US" sz="1800" dirty="0">
                <a:effectLst/>
                <a:latin typeface="Times New Roman" panose="02020603050405020304" pitchFamily="18" charset="0"/>
              </a:rPr>
              <a:t>/10.1093/</a:t>
            </a:r>
            <a:r>
              <a:rPr lang="en-US" sz="1800" dirty="0" err="1">
                <a:effectLst/>
                <a:latin typeface="Times New Roman" panose="02020603050405020304" pitchFamily="18" charset="0"/>
              </a:rPr>
              <a:t>ojls</a:t>
            </a:r>
            <a:r>
              <a:rPr lang="en-US" sz="1800" dirty="0">
                <a:effectLst/>
                <a:latin typeface="Times New Roman" panose="02020603050405020304" pitchFamily="18" charset="0"/>
              </a:rPr>
              <a:t>/gqae018.</a:t>
            </a:r>
          </a:p>
          <a:p>
            <a:r>
              <a:rPr lang="en-US" sz="1800" dirty="0">
                <a:effectLst/>
                <a:latin typeface="Times New Roman" panose="02020603050405020304" pitchFamily="18" charset="0"/>
              </a:rPr>
              <a:t>Wagener, T. (2025). </a:t>
            </a:r>
            <a:r>
              <a:rPr lang="en-US" sz="1800" i="1" dirty="0">
                <a:effectLst/>
                <a:latin typeface="Times New Roman" panose="02020603050405020304" pitchFamily="18" charset="0"/>
              </a:rPr>
              <a:t>Intense Competition Across the AI Stack - CCIA</a:t>
            </a:r>
            <a:r>
              <a:rPr lang="en-US" sz="1800" dirty="0">
                <a:effectLst/>
                <a:latin typeface="Times New Roman" panose="02020603050405020304" pitchFamily="18" charset="0"/>
              </a:rPr>
              <a:t>. [online] CCIA. Available at: https://</a:t>
            </a:r>
            <a:r>
              <a:rPr lang="en-US" sz="1800" dirty="0" err="1">
                <a:effectLst/>
                <a:latin typeface="Times New Roman" panose="02020603050405020304" pitchFamily="18" charset="0"/>
              </a:rPr>
              <a:t>ccianet.org</a:t>
            </a:r>
            <a:r>
              <a:rPr lang="en-US" sz="1800" dirty="0">
                <a:effectLst/>
                <a:latin typeface="Times New Roman" panose="02020603050405020304" pitchFamily="18" charset="0"/>
              </a:rPr>
              <a:t>/articles/intense-competition-across-the-ai-stack/ [Accessed 13 Mar. 2025].</a:t>
            </a:r>
          </a:p>
          <a:p>
            <a:r>
              <a:rPr lang="en-US" sz="1800" dirty="0">
                <a:effectLst/>
                <a:latin typeface="Times New Roman" panose="02020603050405020304" pitchFamily="18" charset="0"/>
              </a:rPr>
              <a:t>Rigano, C. (2019). </a:t>
            </a:r>
            <a:r>
              <a:rPr lang="en-US" sz="1800" i="1" dirty="0">
                <a:effectLst/>
                <a:latin typeface="Times New Roman" panose="02020603050405020304" pitchFamily="18" charset="0"/>
              </a:rPr>
              <a:t>Using Artificial Intelligence to Address Criminal Justice Needs</a:t>
            </a:r>
            <a:r>
              <a:rPr lang="en-US" sz="1800" dirty="0">
                <a:effectLst/>
                <a:latin typeface="Times New Roman" panose="02020603050405020304" pitchFamily="18" charset="0"/>
              </a:rPr>
              <a:t>. [online] </a:t>
            </a:r>
            <a:r>
              <a:rPr lang="en-US" sz="1800" dirty="0" err="1">
                <a:effectLst/>
                <a:latin typeface="Times New Roman" panose="02020603050405020304" pitchFamily="18" charset="0"/>
              </a:rPr>
              <a:t>www.ojp.gov</a:t>
            </a:r>
            <a:r>
              <a:rPr lang="en-US" sz="1800" dirty="0">
                <a:effectLst/>
                <a:latin typeface="Times New Roman" panose="02020603050405020304" pitchFamily="18" charset="0"/>
              </a:rPr>
              <a:t>. Available at: https://</a:t>
            </a:r>
            <a:r>
              <a:rPr lang="en-US" sz="1800" dirty="0" err="1">
                <a:effectLst/>
                <a:latin typeface="Times New Roman" panose="02020603050405020304" pitchFamily="18" charset="0"/>
              </a:rPr>
              <a:t>www.ojp.gov</a:t>
            </a:r>
            <a:r>
              <a:rPr lang="en-US" sz="1800" dirty="0">
                <a:effectLst/>
                <a:latin typeface="Times New Roman" panose="02020603050405020304" pitchFamily="18" charset="0"/>
              </a:rPr>
              <a:t>/pdffiles1/</a:t>
            </a:r>
            <a:r>
              <a:rPr lang="en-US" sz="1800" dirty="0" err="1">
                <a:effectLst/>
                <a:latin typeface="Times New Roman" panose="02020603050405020304" pitchFamily="18" charset="0"/>
              </a:rPr>
              <a:t>nij</a:t>
            </a:r>
            <a:r>
              <a:rPr lang="en-US" sz="1800" dirty="0">
                <a:effectLst/>
                <a:latin typeface="Times New Roman" panose="02020603050405020304" pitchFamily="18" charset="0"/>
              </a:rPr>
              <a:t>/252038.pdf.</a:t>
            </a:r>
          </a:p>
          <a:p>
            <a:r>
              <a:rPr lang="en-US" sz="1800" dirty="0">
                <a:effectLst/>
                <a:latin typeface="Times New Roman" panose="02020603050405020304" pitchFamily="18" charset="0"/>
              </a:rPr>
              <a:t>Marr, B. (2021). </a:t>
            </a:r>
            <a:r>
              <a:rPr lang="en-US" sz="1800" i="1" dirty="0">
                <a:effectLst/>
                <a:latin typeface="Times New Roman" panose="02020603050405020304" pitchFamily="18" charset="0"/>
              </a:rPr>
              <a:t>What Are the Negative Impacts of Artificial Intelligence (AI)?</a:t>
            </a:r>
            <a:r>
              <a:rPr lang="en-US" sz="1800" dirty="0">
                <a:effectLst/>
                <a:latin typeface="Times New Roman" panose="02020603050405020304" pitchFamily="18" charset="0"/>
              </a:rPr>
              <a:t> [online] Bernard Marr &amp; Co. Available at: https://</a:t>
            </a:r>
            <a:r>
              <a:rPr lang="en-US" sz="1800" dirty="0" err="1">
                <a:effectLst/>
                <a:latin typeface="Times New Roman" panose="02020603050405020304" pitchFamily="18" charset="0"/>
              </a:rPr>
              <a:t>bernardmarr.com</a:t>
            </a:r>
            <a:r>
              <a:rPr lang="en-US" sz="1800" dirty="0">
                <a:effectLst/>
                <a:latin typeface="Times New Roman" panose="02020603050405020304" pitchFamily="18" charset="0"/>
              </a:rPr>
              <a:t>/what-are-the-negative-impacts-of-artificial-intelligence-ai/.</a:t>
            </a:r>
          </a:p>
          <a:p>
            <a:r>
              <a:rPr lang="en-US" sz="1800" dirty="0">
                <a:effectLst/>
                <a:latin typeface="Times New Roman" panose="02020603050405020304" pitchFamily="18" charset="0"/>
              </a:rPr>
              <a:t>The Economic Times (2024). </a:t>
            </a:r>
            <a:r>
              <a:rPr lang="en-US" sz="1800" i="1" dirty="0">
                <a:effectLst/>
                <a:latin typeface="Times New Roman" panose="02020603050405020304" pitchFamily="18" charset="0"/>
              </a:rPr>
              <a:t>Business News Today: Read Latest Business news, India Business News Live, Share Market &amp; Economy News</a:t>
            </a:r>
            <a:r>
              <a:rPr lang="en-US" sz="1800" dirty="0">
                <a:effectLst/>
                <a:latin typeface="Times New Roman" panose="02020603050405020304" pitchFamily="18" charset="0"/>
              </a:rPr>
              <a:t>. [online] The Economic Times. Available at: https://</a:t>
            </a:r>
            <a:r>
              <a:rPr lang="en-US" sz="1800" dirty="0" err="1">
                <a:effectLst/>
                <a:latin typeface="Times New Roman" panose="02020603050405020304" pitchFamily="18" charset="0"/>
              </a:rPr>
              <a:t>economictimes.indiatimes.com</a:t>
            </a:r>
            <a:r>
              <a:rPr lang="en-US" sz="1800">
                <a:effectLst/>
                <a:latin typeface="Times New Roman" panose="02020603050405020304" pitchFamily="18" charset="0"/>
              </a:rPr>
              <a:t>/?back=1.</a:t>
            </a:r>
          </a:p>
          <a:p>
            <a:endParaRPr lang="en-US" sz="1800" dirty="0">
              <a:effectLst/>
              <a:latin typeface="Times New Roman" panose="02020603050405020304" pitchFamily="18" charset="0"/>
            </a:endParaRPr>
          </a:p>
        </p:txBody>
      </p:sp>
    </p:spTree>
    <p:extLst>
      <p:ext uri="{BB962C8B-B14F-4D97-AF65-F5344CB8AC3E}">
        <p14:creationId xmlns:p14="http://schemas.microsoft.com/office/powerpoint/2010/main" val="6112138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69</TotalTime>
  <Words>1544</Words>
  <Application>Microsoft Macintosh PowerPoint</Application>
  <PresentationFormat>Widescreen</PresentationFormat>
  <Paragraphs>33</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-webkit-standard</vt:lpstr>
      <vt:lpstr>Aptos</vt:lpstr>
      <vt:lpstr>Aptos Display</vt:lpstr>
      <vt:lpstr>Arial</vt:lpstr>
      <vt:lpstr>Helvetica Neue</vt:lpstr>
      <vt:lpstr>Times New Roman</vt:lpstr>
      <vt:lpstr>Office Theme</vt:lpstr>
      <vt:lpstr>Dr Hart presentation</vt:lpstr>
      <vt:lpstr>Introduction  overview of Dr Harts disappearance</vt:lpstr>
      <vt:lpstr>Key Evidence and Analysis </vt:lpstr>
      <vt:lpstr>Theories and conclusions</vt:lpstr>
      <vt:lpstr>reflection</vt:lpstr>
      <vt:lpstr> Conclusion </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lukasferenc789@gmail.com</dc:creator>
  <cp:lastModifiedBy>lukasferenc789@gmail.com</cp:lastModifiedBy>
  <cp:revision>1</cp:revision>
  <dcterms:created xsi:type="dcterms:W3CDTF">2025-03-13T22:41:57Z</dcterms:created>
  <dcterms:modified xsi:type="dcterms:W3CDTF">2025-03-13T23:51:14Z</dcterms:modified>
</cp:coreProperties>
</file>