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8" r:id="rId1"/>
  </p:sldMasterIdLst>
  <p:notesMasterIdLst>
    <p:notesMasterId r:id="rId22"/>
  </p:notesMasterIdLst>
  <p:sldIdLst>
    <p:sldId id="256" r:id="rId2"/>
    <p:sldId id="318" r:id="rId3"/>
    <p:sldId id="319" r:id="rId4"/>
    <p:sldId id="320" r:id="rId5"/>
    <p:sldId id="321" r:id="rId6"/>
    <p:sldId id="322" r:id="rId7"/>
    <p:sldId id="323" r:id="rId8"/>
    <p:sldId id="324" r:id="rId9"/>
    <p:sldId id="325" r:id="rId10"/>
    <p:sldId id="337" r:id="rId11"/>
    <p:sldId id="336" r:id="rId12"/>
    <p:sldId id="335" r:id="rId13"/>
    <p:sldId id="302" r:id="rId14"/>
    <p:sldId id="304" r:id="rId15"/>
    <p:sldId id="307" r:id="rId16"/>
    <p:sldId id="308" r:id="rId17"/>
    <p:sldId id="309" r:id="rId18"/>
    <p:sldId id="299" r:id="rId19"/>
    <p:sldId id="310" r:id="rId20"/>
    <p:sldId id="311"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83" autoAdjust="0"/>
    <p:restoredTop sz="93514" autoAdjust="0"/>
  </p:normalViewPr>
  <p:slideViewPr>
    <p:cSldViewPr>
      <p:cViewPr varScale="1">
        <p:scale>
          <a:sx n="67" d="100"/>
          <a:sy n="67" d="100"/>
        </p:scale>
        <p:origin x="1320"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2E3FBB-46FB-4EC1-8B75-D5F11F460D1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D351AC2-6370-4126-8E00-F432E91B7F07}">
      <dgm:prSet/>
      <dgm:spPr/>
      <dgm:t>
        <a:bodyPr/>
        <a:lstStyle/>
        <a:p>
          <a:pPr>
            <a:lnSpc>
              <a:spcPct val="100000"/>
            </a:lnSpc>
          </a:pPr>
          <a:r>
            <a:rPr lang="en-GB" dirty="0"/>
            <a:t>While the definition of health promotion has been universally adopted.</a:t>
          </a:r>
          <a:endParaRPr lang="en-US" dirty="0"/>
        </a:p>
      </dgm:t>
    </dgm:pt>
    <dgm:pt modelId="{F59810AC-5DA3-483C-B59C-223747497FC5}" type="parTrans" cxnId="{238961C4-AD8E-4FB6-9AD3-72E9B9124761}">
      <dgm:prSet/>
      <dgm:spPr/>
      <dgm:t>
        <a:bodyPr/>
        <a:lstStyle/>
        <a:p>
          <a:endParaRPr lang="en-US"/>
        </a:p>
      </dgm:t>
    </dgm:pt>
    <dgm:pt modelId="{44E8F874-D6D0-49CF-9737-046C0EFD106E}" type="sibTrans" cxnId="{238961C4-AD8E-4FB6-9AD3-72E9B9124761}">
      <dgm:prSet/>
      <dgm:spPr/>
      <dgm:t>
        <a:bodyPr/>
        <a:lstStyle/>
        <a:p>
          <a:endParaRPr lang="en-US"/>
        </a:p>
      </dgm:t>
    </dgm:pt>
    <dgm:pt modelId="{4D1F7A86-7A47-4998-8BA3-4FC5E0951A8A}">
      <dgm:prSet/>
      <dgm:spPr/>
      <dgm:t>
        <a:bodyPr/>
        <a:lstStyle/>
        <a:p>
          <a:pPr>
            <a:lnSpc>
              <a:spcPct val="100000"/>
            </a:lnSpc>
          </a:pPr>
          <a:r>
            <a:rPr lang="en-GB" dirty="0"/>
            <a:t>There have been a number of different approaches to promoting health. </a:t>
          </a:r>
          <a:endParaRPr lang="en-US" dirty="0"/>
        </a:p>
      </dgm:t>
    </dgm:pt>
    <dgm:pt modelId="{9C08731B-7DAC-4CCA-91F2-2CCC1E67B605}" type="parTrans" cxnId="{BF86EDB2-AF47-42E5-9785-58F6A5822BF0}">
      <dgm:prSet/>
      <dgm:spPr/>
      <dgm:t>
        <a:bodyPr/>
        <a:lstStyle/>
        <a:p>
          <a:endParaRPr lang="en-US"/>
        </a:p>
      </dgm:t>
    </dgm:pt>
    <dgm:pt modelId="{2673E692-B3BF-4CA7-85FA-8A5256011C10}" type="sibTrans" cxnId="{BF86EDB2-AF47-42E5-9785-58F6A5822BF0}">
      <dgm:prSet/>
      <dgm:spPr/>
      <dgm:t>
        <a:bodyPr/>
        <a:lstStyle/>
        <a:p>
          <a:endParaRPr lang="en-US"/>
        </a:p>
      </dgm:t>
    </dgm:pt>
    <dgm:pt modelId="{BD27E081-D87D-4B21-ABBB-0F7881CB3B1E}">
      <dgm:prSet/>
      <dgm:spPr/>
      <dgm:t>
        <a:bodyPr/>
        <a:lstStyle/>
        <a:p>
          <a:pPr>
            <a:lnSpc>
              <a:spcPct val="100000"/>
            </a:lnSpc>
          </a:pPr>
          <a:r>
            <a:rPr lang="en-GB" dirty="0"/>
            <a:t>Over the past 40 years there have been many  models of health emerging which have influenced health promotion.</a:t>
          </a:r>
          <a:endParaRPr lang="en-US" dirty="0"/>
        </a:p>
      </dgm:t>
    </dgm:pt>
    <dgm:pt modelId="{2AC399E9-8326-4CA7-B50A-CBE9CABE0446}" type="parTrans" cxnId="{5297119D-85CF-4289-AE08-541199E501F1}">
      <dgm:prSet/>
      <dgm:spPr/>
      <dgm:t>
        <a:bodyPr/>
        <a:lstStyle/>
        <a:p>
          <a:endParaRPr lang="en-US"/>
        </a:p>
      </dgm:t>
    </dgm:pt>
    <dgm:pt modelId="{6F1A2AB0-41B4-47B1-ACA0-7C6B16294229}" type="sibTrans" cxnId="{5297119D-85CF-4289-AE08-541199E501F1}">
      <dgm:prSet/>
      <dgm:spPr/>
      <dgm:t>
        <a:bodyPr/>
        <a:lstStyle/>
        <a:p>
          <a:endParaRPr lang="en-US"/>
        </a:p>
      </dgm:t>
    </dgm:pt>
    <dgm:pt modelId="{DD7C0841-A095-41A5-8EC6-822B6F06B110}" type="pres">
      <dgm:prSet presAssocID="{A32E3FBB-46FB-4EC1-8B75-D5F11F460D17}" presName="root" presStyleCnt="0">
        <dgm:presLayoutVars>
          <dgm:dir/>
          <dgm:resizeHandles val="exact"/>
        </dgm:presLayoutVars>
      </dgm:prSet>
      <dgm:spPr/>
    </dgm:pt>
    <dgm:pt modelId="{6C98649F-DB4B-414B-AF8B-2121B58CCFF4}" type="pres">
      <dgm:prSet presAssocID="{FD351AC2-6370-4126-8E00-F432E91B7F07}" presName="compNode" presStyleCnt="0"/>
      <dgm:spPr/>
    </dgm:pt>
    <dgm:pt modelId="{40666BEB-8D86-4E6D-BD4D-27B9A50CFF84}" type="pres">
      <dgm:prSet presAssocID="{FD351AC2-6370-4126-8E00-F432E91B7F07}" presName="iconRect" presStyleLbl="node1" presStyleIdx="0" presStyleCnt="3" custLinFactNeighborX="1025" custLinFactNeighborY="-6351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BDC35476-2B32-4895-9D13-8765754CC752}" type="pres">
      <dgm:prSet presAssocID="{FD351AC2-6370-4126-8E00-F432E91B7F07}" presName="spaceRect" presStyleCnt="0"/>
      <dgm:spPr/>
    </dgm:pt>
    <dgm:pt modelId="{C6794E31-FEE7-48F4-A911-3E2FBCC193C4}" type="pres">
      <dgm:prSet presAssocID="{FD351AC2-6370-4126-8E00-F432E91B7F07}" presName="textRect" presStyleLbl="revTx" presStyleIdx="0" presStyleCnt="3" custLinFactNeighborX="-3752" custLinFactNeighborY="-86306">
        <dgm:presLayoutVars>
          <dgm:chMax val="1"/>
          <dgm:chPref val="1"/>
        </dgm:presLayoutVars>
      </dgm:prSet>
      <dgm:spPr/>
    </dgm:pt>
    <dgm:pt modelId="{5266DC13-35B4-4794-8773-82D43A92CD42}" type="pres">
      <dgm:prSet presAssocID="{44E8F874-D6D0-49CF-9737-046C0EFD106E}" presName="sibTrans" presStyleCnt="0"/>
      <dgm:spPr/>
    </dgm:pt>
    <dgm:pt modelId="{D414F097-E0CF-4D17-9B22-33CF434C7377}" type="pres">
      <dgm:prSet presAssocID="{4D1F7A86-7A47-4998-8BA3-4FC5E0951A8A}" presName="compNode" presStyleCnt="0"/>
      <dgm:spPr/>
    </dgm:pt>
    <dgm:pt modelId="{D545BD24-E396-4C2C-9C3A-37A532D4E4CD}" type="pres">
      <dgm:prSet presAssocID="{4D1F7A86-7A47-4998-8BA3-4FC5E0951A8A}" presName="iconRect" presStyleLbl="node1" presStyleIdx="1" presStyleCnt="3" custLinFactNeighborY="-8223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507D5571-C197-4EAC-B5D9-07CED384039D}" type="pres">
      <dgm:prSet presAssocID="{4D1F7A86-7A47-4998-8BA3-4FC5E0951A8A}" presName="spaceRect" presStyleCnt="0"/>
      <dgm:spPr/>
    </dgm:pt>
    <dgm:pt modelId="{76B40015-F49A-4557-9233-00482E968432}" type="pres">
      <dgm:prSet presAssocID="{4D1F7A86-7A47-4998-8BA3-4FC5E0951A8A}" presName="textRect" presStyleLbl="revTx" presStyleIdx="1" presStyleCnt="3" custLinFactY="-28021" custLinFactNeighborX="0" custLinFactNeighborY="-100000">
        <dgm:presLayoutVars>
          <dgm:chMax val="1"/>
          <dgm:chPref val="1"/>
        </dgm:presLayoutVars>
      </dgm:prSet>
      <dgm:spPr/>
    </dgm:pt>
    <dgm:pt modelId="{F3805353-DCB9-4CD8-B6BE-DDB0F4C4FD3D}" type="pres">
      <dgm:prSet presAssocID="{2673E692-B3BF-4CA7-85FA-8A5256011C10}" presName="sibTrans" presStyleCnt="0"/>
      <dgm:spPr/>
    </dgm:pt>
    <dgm:pt modelId="{79D291D9-FF40-4176-A37B-FC0AE66A4EAE}" type="pres">
      <dgm:prSet presAssocID="{BD27E081-D87D-4B21-ABBB-0F7881CB3B1E}" presName="compNode" presStyleCnt="0"/>
      <dgm:spPr/>
    </dgm:pt>
    <dgm:pt modelId="{2D21FAED-ACB3-4F39-84CC-9818F7E570BE}" type="pres">
      <dgm:prSet presAssocID="{BD27E081-D87D-4B21-ABBB-0F7881CB3B1E}" presName="iconRect" presStyleLbl="node1" presStyleIdx="2" presStyleCnt="3" custLinFactNeighborX="311" custLinFactNeighborY="-7056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spital"/>
        </a:ext>
      </dgm:extLst>
    </dgm:pt>
    <dgm:pt modelId="{503EBE7E-FBF3-4C85-A5E0-5C021BC57C34}" type="pres">
      <dgm:prSet presAssocID="{BD27E081-D87D-4B21-ABBB-0F7881CB3B1E}" presName="spaceRect" presStyleCnt="0"/>
      <dgm:spPr/>
    </dgm:pt>
    <dgm:pt modelId="{E633E183-37BB-45D6-B560-3224350F13D5}" type="pres">
      <dgm:prSet presAssocID="{BD27E081-D87D-4B21-ABBB-0F7881CB3B1E}" presName="textRect" presStyleLbl="revTx" presStyleIdx="2" presStyleCnt="3" custLinFactNeighborX="-902" custLinFactNeighborY="-93286">
        <dgm:presLayoutVars>
          <dgm:chMax val="1"/>
          <dgm:chPref val="1"/>
        </dgm:presLayoutVars>
      </dgm:prSet>
      <dgm:spPr/>
    </dgm:pt>
  </dgm:ptLst>
  <dgm:cxnLst>
    <dgm:cxn modelId="{168A8109-555F-4A48-A8E0-030DCDE94A70}" type="presOf" srcId="{4D1F7A86-7A47-4998-8BA3-4FC5E0951A8A}" destId="{76B40015-F49A-4557-9233-00482E968432}" srcOrd="0" destOrd="0" presId="urn:microsoft.com/office/officeart/2018/2/layout/IconLabelList"/>
    <dgm:cxn modelId="{B968A614-CA3E-4C02-B1FE-2505D3960CFD}" type="presOf" srcId="{A32E3FBB-46FB-4EC1-8B75-D5F11F460D17}" destId="{DD7C0841-A095-41A5-8EC6-822B6F06B110}" srcOrd="0" destOrd="0" presId="urn:microsoft.com/office/officeart/2018/2/layout/IconLabelList"/>
    <dgm:cxn modelId="{B96D8D72-57B5-454E-8674-712C2E4ED64C}" type="presOf" srcId="{BD27E081-D87D-4B21-ABBB-0F7881CB3B1E}" destId="{E633E183-37BB-45D6-B560-3224350F13D5}" srcOrd="0" destOrd="0" presId="urn:microsoft.com/office/officeart/2018/2/layout/IconLabelList"/>
    <dgm:cxn modelId="{5297119D-85CF-4289-AE08-541199E501F1}" srcId="{A32E3FBB-46FB-4EC1-8B75-D5F11F460D17}" destId="{BD27E081-D87D-4B21-ABBB-0F7881CB3B1E}" srcOrd="2" destOrd="0" parTransId="{2AC399E9-8326-4CA7-B50A-CBE9CABE0446}" sibTransId="{6F1A2AB0-41B4-47B1-ACA0-7C6B16294229}"/>
    <dgm:cxn modelId="{BF86EDB2-AF47-42E5-9785-58F6A5822BF0}" srcId="{A32E3FBB-46FB-4EC1-8B75-D5F11F460D17}" destId="{4D1F7A86-7A47-4998-8BA3-4FC5E0951A8A}" srcOrd="1" destOrd="0" parTransId="{9C08731B-7DAC-4CCA-91F2-2CCC1E67B605}" sibTransId="{2673E692-B3BF-4CA7-85FA-8A5256011C10}"/>
    <dgm:cxn modelId="{238961C4-AD8E-4FB6-9AD3-72E9B9124761}" srcId="{A32E3FBB-46FB-4EC1-8B75-D5F11F460D17}" destId="{FD351AC2-6370-4126-8E00-F432E91B7F07}" srcOrd="0" destOrd="0" parTransId="{F59810AC-5DA3-483C-B59C-223747497FC5}" sibTransId="{44E8F874-D6D0-49CF-9737-046C0EFD106E}"/>
    <dgm:cxn modelId="{B4049DEA-0238-4565-8A0B-4D53C7F13E92}" type="presOf" srcId="{FD351AC2-6370-4126-8E00-F432E91B7F07}" destId="{C6794E31-FEE7-48F4-A911-3E2FBCC193C4}" srcOrd="0" destOrd="0" presId="urn:microsoft.com/office/officeart/2018/2/layout/IconLabelList"/>
    <dgm:cxn modelId="{3A8D4FA4-A323-4314-AC4F-452DD5583D27}" type="presParOf" srcId="{DD7C0841-A095-41A5-8EC6-822B6F06B110}" destId="{6C98649F-DB4B-414B-AF8B-2121B58CCFF4}" srcOrd="0" destOrd="0" presId="urn:microsoft.com/office/officeart/2018/2/layout/IconLabelList"/>
    <dgm:cxn modelId="{4E2F6ABC-FFD4-47AA-98C7-069CC34E7C6C}" type="presParOf" srcId="{6C98649F-DB4B-414B-AF8B-2121B58CCFF4}" destId="{40666BEB-8D86-4E6D-BD4D-27B9A50CFF84}" srcOrd="0" destOrd="0" presId="urn:microsoft.com/office/officeart/2018/2/layout/IconLabelList"/>
    <dgm:cxn modelId="{7DEE6A89-51C9-4FB5-97E5-D1B4D17BEB43}" type="presParOf" srcId="{6C98649F-DB4B-414B-AF8B-2121B58CCFF4}" destId="{BDC35476-2B32-4895-9D13-8765754CC752}" srcOrd="1" destOrd="0" presId="urn:microsoft.com/office/officeart/2018/2/layout/IconLabelList"/>
    <dgm:cxn modelId="{16EAE396-DFB0-44E5-ADCB-F874BE359E33}" type="presParOf" srcId="{6C98649F-DB4B-414B-AF8B-2121B58CCFF4}" destId="{C6794E31-FEE7-48F4-A911-3E2FBCC193C4}" srcOrd="2" destOrd="0" presId="urn:microsoft.com/office/officeart/2018/2/layout/IconLabelList"/>
    <dgm:cxn modelId="{E654027C-3C7B-4288-9135-460201008018}" type="presParOf" srcId="{DD7C0841-A095-41A5-8EC6-822B6F06B110}" destId="{5266DC13-35B4-4794-8773-82D43A92CD42}" srcOrd="1" destOrd="0" presId="urn:microsoft.com/office/officeart/2018/2/layout/IconLabelList"/>
    <dgm:cxn modelId="{E5FC5E8D-F255-4F66-8D47-11D360E47EA0}" type="presParOf" srcId="{DD7C0841-A095-41A5-8EC6-822B6F06B110}" destId="{D414F097-E0CF-4D17-9B22-33CF434C7377}" srcOrd="2" destOrd="0" presId="urn:microsoft.com/office/officeart/2018/2/layout/IconLabelList"/>
    <dgm:cxn modelId="{5BD00CB3-EB02-4EA4-9236-6EEC40B202F7}" type="presParOf" srcId="{D414F097-E0CF-4D17-9B22-33CF434C7377}" destId="{D545BD24-E396-4C2C-9C3A-37A532D4E4CD}" srcOrd="0" destOrd="0" presId="urn:microsoft.com/office/officeart/2018/2/layout/IconLabelList"/>
    <dgm:cxn modelId="{3A7E9E9B-6A4B-41B0-BBCF-C9CE7CC82AD0}" type="presParOf" srcId="{D414F097-E0CF-4D17-9B22-33CF434C7377}" destId="{507D5571-C197-4EAC-B5D9-07CED384039D}" srcOrd="1" destOrd="0" presId="urn:microsoft.com/office/officeart/2018/2/layout/IconLabelList"/>
    <dgm:cxn modelId="{E0354935-0FA3-43B5-AA2C-DBD1D96461B6}" type="presParOf" srcId="{D414F097-E0CF-4D17-9B22-33CF434C7377}" destId="{76B40015-F49A-4557-9233-00482E968432}" srcOrd="2" destOrd="0" presId="urn:microsoft.com/office/officeart/2018/2/layout/IconLabelList"/>
    <dgm:cxn modelId="{6770F73C-F0AE-40D8-B69B-7248B82C1015}" type="presParOf" srcId="{DD7C0841-A095-41A5-8EC6-822B6F06B110}" destId="{F3805353-DCB9-4CD8-B6BE-DDB0F4C4FD3D}" srcOrd="3" destOrd="0" presId="urn:microsoft.com/office/officeart/2018/2/layout/IconLabelList"/>
    <dgm:cxn modelId="{2F9ADEA1-5303-4655-AA07-6A57F8ACC350}" type="presParOf" srcId="{DD7C0841-A095-41A5-8EC6-822B6F06B110}" destId="{79D291D9-FF40-4176-A37B-FC0AE66A4EAE}" srcOrd="4" destOrd="0" presId="urn:microsoft.com/office/officeart/2018/2/layout/IconLabelList"/>
    <dgm:cxn modelId="{362B25A8-DECD-4923-91A5-7335149A2905}" type="presParOf" srcId="{79D291D9-FF40-4176-A37B-FC0AE66A4EAE}" destId="{2D21FAED-ACB3-4F39-84CC-9818F7E570BE}" srcOrd="0" destOrd="0" presId="urn:microsoft.com/office/officeart/2018/2/layout/IconLabelList"/>
    <dgm:cxn modelId="{DF59DFD9-9594-4AEE-A325-C6B3D8988DAC}" type="presParOf" srcId="{79D291D9-FF40-4176-A37B-FC0AE66A4EAE}" destId="{503EBE7E-FBF3-4C85-A5E0-5C021BC57C34}" srcOrd="1" destOrd="0" presId="urn:microsoft.com/office/officeart/2018/2/layout/IconLabelList"/>
    <dgm:cxn modelId="{CB19CFA1-935C-4E12-9F8B-393AF95D3F5F}" type="presParOf" srcId="{79D291D9-FF40-4176-A37B-FC0AE66A4EAE}" destId="{E633E183-37BB-45D6-B560-3224350F13D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16A455-14EC-4363-BBEF-E8C8574E4AD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7C5DB1-D9F6-4BCA-B213-A23E651C6309}">
      <dgm:prSet/>
      <dgm:spPr/>
      <dgm:t>
        <a:bodyPr/>
        <a:lstStyle/>
        <a:p>
          <a:r>
            <a:rPr lang="en-GB" b="0" i="0"/>
            <a:t>Health is predominantly viewed as the absence of disease.</a:t>
          </a:r>
          <a:endParaRPr lang="en-US"/>
        </a:p>
      </dgm:t>
    </dgm:pt>
    <dgm:pt modelId="{96E92C49-D8A6-4229-BA21-509A6C8D7C6A}" type="parTrans" cxnId="{6AB47CD1-4612-4714-B7D8-712B4E59AD51}">
      <dgm:prSet/>
      <dgm:spPr/>
      <dgm:t>
        <a:bodyPr/>
        <a:lstStyle/>
        <a:p>
          <a:endParaRPr lang="en-US"/>
        </a:p>
      </dgm:t>
    </dgm:pt>
    <dgm:pt modelId="{5A255AE6-FE79-4F01-9A51-D93B2BD51F87}" type="sibTrans" cxnId="{6AB47CD1-4612-4714-B7D8-712B4E59AD51}">
      <dgm:prSet/>
      <dgm:spPr/>
      <dgm:t>
        <a:bodyPr/>
        <a:lstStyle/>
        <a:p>
          <a:endParaRPr lang="en-US"/>
        </a:p>
      </dgm:t>
    </dgm:pt>
    <dgm:pt modelId="{E07C7E8B-6CF0-43DD-8FD1-A76C39211C8D}">
      <dgm:prSet/>
      <dgm:spPr/>
      <dgm:t>
        <a:bodyPr/>
        <a:lstStyle/>
        <a:p>
          <a:r>
            <a:rPr lang="en-GB" b="0" i="0"/>
            <a:t>Health services are geared towards the treating of the sick.</a:t>
          </a:r>
          <a:endParaRPr lang="en-US"/>
        </a:p>
      </dgm:t>
    </dgm:pt>
    <dgm:pt modelId="{902A666E-0287-4900-809A-A2D35FC0EE7F}" type="parTrans" cxnId="{7E17DB6E-076E-429B-B11D-CBA3177F2B38}">
      <dgm:prSet/>
      <dgm:spPr/>
      <dgm:t>
        <a:bodyPr/>
        <a:lstStyle/>
        <a:p>
          <a:endParaRPr lang="en-US"/>
        </a:p>
      </dgm:t>
    </dgm:pt>
    <dgm:pt modelId="{E3F0356F-0FD2-4C77-9770-73ED5C59A889}" type="sibTrans" cxnId="{7E17DB6E-076E-429B-B11D-CBA3177F2B38}">
      <dgm:prSet/>
      <dgm:spPr/>
      <dgm:t>
        <a:bodyPr/>
        <a:lstStyle/>
        <a:p>
          <a:endParaRPr lang="en-US"/>
        </a:p>
      </dgm:t>
    </dgm:pt>
    <dgm:pt modelId="{2676469C-2458-4E8F-8D14-868EC2F83A78}">
      <dgm:prSet/>
      <dgm:spPr/>
      <dgm:t>
        <a:bodyPr/>
        <a:lstStyle/>
        <a:p>
          <a:r>
            <a:rPr lang="en-GB" b="0" i="0"/>
            <a:t>A high value is placed on specialist medical services.</a:t>
          </a:r>
          <a:endParaRPr lang="en-US"/>
        </a:p>
      </dgm:t>
    </dgm:pt>
    <dgm:pt modelId="{C14259B7-E333-4815-8FD6-F5FB95A1104B}" type="parTrans" cxnId="{D16B0B96-FF2C-4B0D-A0CA-9A13E198679F}">
      <dgm:prSet/>
      <dgm:spPr/>
      <dgm:t>
        <a:bodyPr/>
        <a:lstStyle/>
        <a:p>
          <a:endParaRPr lang="en-US"/>
        </a:p>
      </dgm:t>
    </dgm:pt>
    <dgm:pt modelId="{7347F690-6847-444F-8FB7-361C2B5D65C7}" type="sibTrans" cxnId="{D16B0B96-FF2C-4B0D-A0CA-9A13E198679F}">
      <dgm:prSet/>
      <dgm:spPr/>
      <dgm:t>
        <a:bodyPr/>
        <a:lstStyle/>
        <a:p>
          <a:endParaRPr lang="en-US"/>
        </a:p>
      </dgm:t>
    </dgm:pt>
    <dgm:pt modelId="{9A4F3927-D508-4952-AD83-7BBB55E7D4DE}">
      <dgm:prSet/>
      <dgm:spPr/>
      <dgm:t>
        <a:bodyPr/>
        <a:lstStyle/>
        <a:p>
          <a:r>
            <a:rPr lang="en-GB" b="0" i="0"/>
            <a:t>Doctors and other qualified experts disgnose and sacntion treatment.</a:t>
          </a:r>
          <a:endParaRPr lang="en-US"/>
        </a:p>
      </dgm:t>
    </dgm:pt>
    <dgm:pt modelId="{6FF45BE6-C370-4E81-8FF5-52FFA7B30E42}" type="parTrans" cxnId="{F3C76145-11B3-4939-90CF-A54851BBC98D}">
      <dgm:prSet/>
      <dgm:spPr/>
      <dgm:t>
        <a:bodyPr/>
        <a:lstStyle/>
        <a:p>
          <a:endParaRPr lang="en-US"/>
        </a:p>
      </dgm:t>
    </dgm:pt>
    <dgm:pt modelId="{A144601C-18D2-4D5D-8B63-EA61853AE102}" type="sibTrans" cxnId="{F3C76145-11B3-4939-90CF-A54851BBC98D}">
      <dgm:prSet/>
      <dgm:spPr/>
      <dgm:t>
        <a:bodyPr/>
        <a:lstStyle/>
        <a:p>
          <a:endParaRPr lang="en-US"/>
        </a:p>
      </dgm:t>
    </dgm:pt>
    <dgm:pt modelId="{3E62EB3A-F8D2-4585-94C9-B5021B9F62F6}">
      <dgm:prSet/>
      <dgm:spPr/>
      <dgm:t>
        <a:bodyPr/>
        <a:lstStyle/>
        <a:p>
          <a:r>
            <a:rPr lang="en-GB" b="0" i="0"/>
            <a:t>Main purpose of health services is curative – to get people back to work.</a:t>
          </a:r>
          <a:endParaRPr lang="en-US"/>
        </a:p>
      </dgm:t>
    </dgm:pt>
    <dgm:pt modelId="{C4C0EC36-EBB8-4CDD-8046-B27F082893A2}" type="parTrans" cxnId="{EB48C6C5-477D-4888-9F5D-B8C286AD3B9F}">
      <dgm:prSet/>
      <dgm:spPr/>
      <dgm:t>
        <a:bodyPr/>
        <a:lstStyle/>
        <a:p>
          <a:endParaRPr lang="en-US"/>
        </a:p>
      </dgm:t>
    </dgm:pt>
    <dgm:pt modelId="{9455F2F1-8828-465E-9143-A26A24FEF6A9}" type="sibTrans" cxnId="{EB48C6C5-477D-4888-9F5D-B8C286AD3B9F}">
      <dgm:prSet/>
      <dgm:spPr/>
      <dgm:t>
        <a:bodyPr/>
        <a:lstStyle/>
        <a:p>
          <a:endParaRPr lang="en-US"/>
        </a:p>
      </dgm:t>
    </dgm:pt>
    <dgm:pt modelId="{9194D9C9-AFBF-4711-9B00-9FE512E938DD}" type="pres">
      <dgm:prSet presAssocID="{DA16A455-14EC-4363-BBEF-E8C8574E4AD5}" presName="linear" presStyleCnt="0">
        <dgm:presLayoutVars>
          <dgm:animLvl val="lvl"/>
          <dgm:resizeHandles val="exact"/>
        </dgm:presLayoutVars>
      </dgm:prSet>
      <dgm:spPr/>
    </dgm:pt>
    <dgm:pt modelId="{54614D2D-F8BF-414D-B068-80701AB337F9}" type="pres">
      <dgm:prSet presAssocID="{547C5DB1-D9F6-4BCA-B213-A23E651C6309}" presName="parentText" presStyleLbl="node1" presStyleIdx="0" presStyleCnt="5">
        <dgm:presLayoutVars>
          <dgm:chMax val="0"/>
          <dgm:bulletEnabled val="1"/>
        </dgm:presLayoutVars>
      </dgm:prSet>
      <dgm:spPr/>
    </dgm:pt>
    <dgm:pt modelId="{FECA0541-5722-4C9C-89CA-93C53A7B47DB}" type="pres">
      <dgm:prSet presAssocID="{5A255AE6-FE79-4F01-9A51-D93B2BD51F87}" presName="spacer" presStyleCnt="0"/>
      <dgm:spPr/>
    </dgm:pt>
    <dgm:pt modelId="{8857CCF4-76BF-4DD4-87DD-83417B8E026A}" type="pres">
      <dgm:prSet presAssocID="{E07C7E8B-6CF0-43DD-8FD1-A76C39211C8D}" presName="parentText" presStyleLbl="node1" presStyleIdx="1" presStyleCnt="5">
        <dgm:presLayoutVars>
          <dgm:chMax val="0"/>
          <dgm:bulletEnabled val="1"/>
        </dgm:presLayoutVars>
      </dgm:prSet>
      <dgm:spPr/>
    </dgm:pt>
    <dgm:pt modelId="{1B496995-045C-453B-A721-68E680CCE31B}" type="pres">
      <dgm:prSet presAssocID="{E3F0356F-0FD2-4C77-9770-73ED5C59A889}" presName="spacer" presStyleCnt="0"/>
      <dgm:spPr/>
    </dgm:pt>
    <dgm:pt modelId="{2E36DBEA-3206-46A2-8BE4-EA3AF62C185E}" type="pres">
      <dgm:prSet presAssocID="{2676469C-2458-4E8F-8D14-868EC2F83A78}" presName="parentText" presStyleLbl="node1" presStyleIdx="2" presStyleCnt="5">
        <dgm:presLayoutVars>
          <dgm:chMax val="0"/>
          <dgm:bulletEnabled val="1"/>
        </dgm:presLayoutVars>
      </dgm:prSet>
      <dgm:spPr/>
    </dgm:pt>
    <dgm:pt modelId="{670A70BB-E769-425E-83C7-4C3915AE5826}" type="pres">
      <dgm:prSet presAssocID="{7347F690-6847-444F-8FB7-361C2B5D65C7}" presName="spacer" presStyleCnt="0"/>
      <dgm:spPr/>
    </dgm:pt>
    <dgm:pt modelId="{0D974034-EDFC-4D17-997B-821BE7C46D28}" type="pres">
      <dgm:prSet presAssocID="{9A4F3927-D508-4952-AD83-7BBB55E7D4DE}" presName="parentText" presStyleLbl="node1" presStyleIdx="3" presStyleCnt="5">
        <dgm:presLayoutVars>
          <dgm:chMax val="0"/>
          <dgm:bulletEnabled val="1"/>
        </dgm:presLayoutVars>
      </dgm:prSet>
      <dgm:spPr/>
    </dgm:pt>
    <dgm:pt modelId="{4F156431-3F8F-477B-BE15-437FECF28805}" type="pres">
      <dgm:prSet presAssocID="{A144601C-18D2-4D5D-8B63-EA61853AE102}" presName="spacer" presStyleCnt="0"/>
      <dgm:spPr/>
    </dgm:pt>
    <dgm:pt modelId="{31132306-3916-41D4-B8E3-44E3F22844A2}" type="pres">
      <dgm:prSet presAssocID="{3E62EB3A-F8D2-4585-94C9-B5021B9F62F6}" presName="parentText" presStyleLbl="node1" presStyleIdx="4" presStyleCnt="5">
        <dgm:presLayoutVars>
          <dgm:chMax val="0"/>
          <dgm:bulletEnabled val="1"/>
        </dgm:presLayoutVars>
      </dgm:prSet>
      <dgm:spPr/>
    </dgm:pt>
  </dgm:ptLst>
  <dgm:cxnLst>
    <dgm:cxn modelId="{4B6B5D36-48AD-418A-875B-B9D9AC4FC0FF}" type="presOf" srcId="{3E62EB3A-F8D2-4585-94C9-B5021B9F62F6}" destId="{31132306-3916-41D4-B8E3-44E3F22844A2}" srcOrd="0" destOrd="0" presId="urn:microsoft.com/office/officeart/2005/8/layout/vList2"/>
    <dgm:cxn modelId="{39E69F44-A51F-4245-B023-6DE0A4A89719}" type="presOf" srcId="{547C5DB1-D9F6-4BCA-B213-A23E651C6309}" destId="{54614D2D-F8BF-414D-B068-80701AB337F9}" srcOrd="0" destOrd="0" presId="urn:microsoft.com/office/officeart/2005/8/layout/vList2"/>
    <dgm:cxn modelId="{F3C76145-11B3-4939-90CF-A54851BBC98D}" srcId="{DA16A455-14EC-4363-BBEF-E8C8574E4AD5}" destId="{9A4F3927-D508-4952-AD83-7BBB55E7D4DE}" srcOrd="3" destOrd="0" parTransId="{6FF45BE6-C370-4E81-8FF5-52FFA7B30E42}" sibTransId="{A144601C-18D2-4D5D-8B63-EA61853AE102}"/>
    <dgm:cxn modelId="{7E17DB6E-076E-429B-B11D-CBA3177F2B38}" srcId="{DA16A455-14EC-4363-BBEF-E8C8574E4AD5}" destId="{E07C7E8B-6CF0-43DD-8FD1-A76C39211C8D}" srcOrd="1" destOrd="0" parTransId="{902A666E-0287-4900-809A-A2D35FC0EE7F}" sibTransId="{E3F0356F-0FD2-4C77-9770-73ED5C59A889}"/>
    <dgm:cxn modelId="{0FB83483-0EAA-473B-9023-3E29A60615E1}" type="presOf" srcId="{E07C7E8B-6CF0-43DD-8FD1-A76C39211C8D}" destId="{8857CCF4-76BF-4DD4-87DD-83417B8E026A}" srcOrd="0" destOrd="0" presId="urn:microsoft.com/office/officeart/2005/8/layout/vList2"/>
    <dgm:cxn modelId="{D16B0B96-FF2C-4B0D-A0CA-9A13E198679F}" srcId="{DA16A455-14EC-4363-BBEF-E8C8574E4AD5}" destId="{2676469C-2458-4E8F-8D14-868EC2F83A78}" srcOrd="2" destOrd="0" parTransId="{C14259B7-E333-4815-8FD6-F5FB95A1104B}" sibTransId="{7347F690-6847-444F-8FB7-361C2B5D65C7}"/>
    <dgm:cxn modelId="{6D1345B0-5DC3-4BCF-8F2A-AC6B9E8A543D}" type="presOf" srcId="{2676469C-2458-4E8F-8D14-868EC2F83A78}" destId="{2E36DBEA-3206-46A2-8BE4-EA3AF62C185E}" srcOrd="0" destOrd="0" presId="urn:microsoft.com/office/officeart/2005/8/layout/vList2"/>
    <dgm:cxn modelId="{EB48C6C5-477D-4888-9F5D-B8C286AD3B9F}" srcId="{DA16A455-14EC-4363-BBEF-E8C8574E4AD5}" destId="{3E62EB3A-F8D2-4585-94C9-B5021B9F62F6}" srcOrd="4" destOrd="0" parTransId="{C4C0EC36-EBB8-4CDD-8046-B27F082893A2}" sibTransId="{9455F2F1-8828-465E-9143-A26A24FEF6A9}"/>
    <dgm:cxn modelId="{8CEAEFCC-9FE7-4043-9C5B-017C26BAF831}" type="presOf" srcId="{9A4F3927-D508-4952-AD83-7BBB55E7D4DE}" destId="{0D974034-EDFC-4D17-997B-821BE7C46D28}" srcOrd="0" destOrd="0" presId="urn:microsoft.com/office/officeart/2005/8/layout/vList2"/>
    <dgm:cxn modelId="{6AB47CD1-4612-4714-B7D8-712B4E59AD51}" srcId="{DA16A455-14EC-4363-BBEF-E8C8574E4AD5}" destId="{547C5DB1-D9F6-4BCA-B213-A23E651C6309}" srcOrd="0" destOrd="0" parTransId="{96E92C49-D8A6-4229-BA21-509A6C8D7C6A}" sibTransId="{5A255AE6-FE79-4F01-9A51-D93B2BD51F87}"/>
    <dgm:cxn modelId="{CDB313E0-2A10-4A4C-8FFE-8D1FC14301F3}" type="presOf" srcId="{DA16A455-14EC-4363-BBEF-E8C8574E4AD5}" destId="{9194D9C9-AFBF-4711-9B00-9FE512E938DD}" srcOrd="0" destOrd="0" presId="urn:microsoft.com/office/officeart/2005/8/layout/vList2"/>
    <dgm:cxn modelId="{85F11F94-B359-4D47-8D70-235508D90338}" type="presParOf" srcId="{9194D9C9-AFBF-4711-9B00-9FE512E938DD}" destId="{54614D2D-F8BF-414D-B068-80701AB337F9}" srcOrd="0" destOrd="0" presId="urn:microsoft.com/office/officeart/2005/8/layout/vList2"/>
    <dgm:cxn modelId="{739FE43D-5D35-4D5B-B77B-4641EA2A4E51}" type="presParOf" srcId="{9194D9C9-AFBF-4711-9B00-9FE512E938DD}" destId="{FECA0541-5722-4C9C-89CA-93C53A7B47DB}" srcOrd="1" destOrd="0" presId="urn:microsoft.com/office/officeart/2005/8/layout/vList2"/>
    <dgm:cxn modelId="{A2DEA6F9-4535-4446-BE32-E6A2616B4B90}" type="presParOf" srcId="{9194D9C9-AFBF-4711-9B00-9FE512E938DD}" destId="{8857CCF4-76BF-4DD4-87DD-83417B8E026A}" srcOrd="2" destOrd="0" presId="urn:microsoft.com/office/officeart/2005/8/layout/vList2"/>
    <dgm:cxn modelId="{62FF42FB-9375-4290-8DF9-78F014467E08}" type="presParOf" srcId="{9194D9C9-AFBF-4711-9B00-9FE512E938DD}" destId="{1B496995-045C-453B-A721-68E680CCE31B}" srcOrd="3" destOrd="0" presId="urn:microsoft.com/office/officeart/2005/8/layout/vList2"/>
    <dgm:cxn modelId="{C3799C7F-F10B-445E-BF68-3CD114C8736B}" type="presParOf" srcId="{9194D9C9-AFBF-4711-9B00-9FE512E938DD}" destId="{2E36DBEA-3206-46A2-8BE4-EA3AF62C185E}" srcOrd="4" destOrd="0" presId="urn:microsoft.com/office/officeart/2005/8/layout/vList2"/>
    <dgm:cxn modelId="{D26E634B-1CB0-4A19-B06B-EFE329B2D031}" type="presParOf" srcId="{9194D9C9-AFBF-4711-9B00-9FE512E938DD}" destId="{670A70BB-E769-425E-83C7-4C3915AE5826}" srcOrd="5" destOrd="0" presId="urn:microsoft.com/office/officeart/2005/8/layout/vList2"/>
    <dgm:cxn modelId="{F9FB5A65-30EF-4854-BA43-A6B5FF189D79}" type="presParOf" srcId="{9194D9C9-AFBF-4711-9B00-9FE512E938DD}" destId="{0D974034-EDFC-4D17-997B-821BE7C46D28}" srcOrd="6" destOrd="0" presId="urn:microsoft.com/office/officeart/2005/8/layout/vList2"/>
    <dgm:cxn modelId="{5E84D258-9831-467E-9EFC-8AD01CAC05B4}" type="presParOf" srcId="{9194D9C9-AFBF-4711-9B00-9FE512E938DD}" destId="{4F156431-3F8F-477B-BE15-437FECF28805}" srcOrd="7" destOrd="0" presId="urn:microsoft.com/office/officeart/2005/8/layout/vList2"/>
    <dgm:cxn modelId="{6B0C9FD6-D063-49AD-8834-30E718DB333E}" type="presParOf" srcId="{9194D9C9-AFBF-4711-9B00-9FE512E938DD}" destId="{31132306-3916-41D4-B8E3-44E3F22844A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66BEB-8D86-4E6D-BD4D-27B9A50CFF84}">
      <dsp:nvSpPr>
        <dsp:cNvPr id="0" name=""/>
        <dsp:cNvSpPr/>
      </dsp:nvSpPr>
      <dsp:spPr>
        <a:xfrm>
          <a:off x="630087" y="506103"/>
          <a:ext cx="879074" cy="8790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794E31-FEE7-48F4-A911-3E2FBCC193C4}">
      <dsp:nvSpPr>
        <dsp:cNvPr id="0" name=""/>
        <dsp:cNvSpPr/>
      </dsp:nvSpPr>
      <dsp:spPr>
        <a:xfrm>
          <a:off x="10569" y="1496479"/>
          <a:ext cx="1953498"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While the definition of health promotion has been universally adopted.</a:t>
          </a:r>
          <a:endParaRPr lang="en-US" sz="1100" kern="1200" dirty="0"/>
        </a:p>
      </dsp:txBody>
      <dsp:txXfrm>
        <a:off x="10569" y="1496479"/>
        <a:ext cx="1953498" cy="877500"/>
      </dsp:txXfrm>
    </dsp:sp>
    <dsp:sp modelId="{D545BD24-E396-4C2C-9C3A-37A532D4E4CD}">
      <dsp:nvSpPr>
        <dsp:cNvPr id="0" name=""/>
        <dsp:cNvSpPr/>
      </dsp:nvSpPr>
      <dsp:spPr>
        <a:xfrm>
          <a:off x="2916437" y="341540"/>
          <a:ext cx="879074" cy="8790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B40015-F49A-4557-9233-00482E968432}">
      <dsp:nvSpPr>
        <dsp:cNvPr id="0" name=""/>
        <dsp:cNvSpPr/>
      </dsp:nvSpPr>
      <dsp:spPr>
        <a:xfrm>
          <a:off x="2379225" y="1130430"/>
          <a:ext cx="1953498"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There have been a number of different approaches to promoting health. </a:t>
          </a:r>
          <a:endParaRPr lang="en-US" sz="1100" kern="1200" dirty="0"/>
        </a:p>
      </dsp:txBody>
      <dsp:txXfrm>
        <a:off x="2379225" y="1130430"/>
        <a:ext cx="1953498" cy="877500"/>
      </dsp:txXfrm>
    </dsp:sp>
    <dsp:sp modelId="{2D21FAED-ACB3-4F39-84CC-9818F7E570BE}">
      <dsp:nvSpPr>
        <dsp:cNvPr id="0" name=""/>
        <dsp:cNvSpPr/>
      </dsp:nvSpPr>
      <dsp:spPr>
        <a:xfrm>
          <a:off x="5214532" y="444154"/>
          <a:ext cx="879074" cy="8790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33E183-37BB-45D6-B560-3224350F13D5}">
      <dsp:nvSpPr>
        <dsp:cNvPr id="0" name=""/>
        <dsp:cNvSpPr/>
      </dsp:nvSpPr>
      <dsp:spPr>
        <a:xfrm>
          <a:off x="4656965" y="1435230"/>
          <a:ext cx="1953498"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Over the past 40 years there have been many  models of health emerging which have influenced health promotion.</a:t>
          </a:r>
          <a:endParaRPr lang="en-US" sz="1100" kern="1200" dirty="0"/>
        </a:p>
      </dsp:txBody>
      <dsp:txXfrm>
        <a:off x="4656965" y="1435230"/>
        <a:ext cx="1953498" cy="87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14D2D-F8BF-414D-B068-80701AB337F9}">
      <dsp:nvSpPr>
        <dsp:cNvPr id="0" name=""/>
        <dsp:cNvSpPr/>
      </dsp:nvSpPr>
      <dsp:spPr>
        <a:xfrm>
          <a:off x="0" y="703446"/>
          <a:ext cx="4211240" cy="6364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Health is predominantly viewed as the absence of disease.</a:t>
          </a:r>
          <a:endParaRPr lang="en-US" sz="1600" kern="1200"/>
        </a:p>
      </dsp:txBody>
      <dsp:txXfrm>
        <a:off x="31070" y="734516"/>
        <a:ext cx="4149100" cy="574340"/>
      </dsp:txXfrm>
    </dsp:sp>
    <dsp:sp modelId="{8857CCF4-76BF-4DD4-87DD-83417B8E026A}">
      <dsp:nvSpPr>
        <dsp:cNvPr id="0" name=""/>
        <dsp:cNvSpPr/>
      </dsp:nvSpPr>
      <dsp:spPr>
        <a:xfrm>
          <a:off x="0" y="1386006"/>
          <a:ext cx="4211240" cy="636480"/>
        </a:xfrm>
        <a:prstGeom prst="roundRect">
          <a:avLst/>
        </a:prstGeom>
        <a:solidFill>
          <a:schemeClr val="accent2">
            <a:hueOff val="338703"/>
            <a:satOff val="-1658"/>
            <a:lumOff val="93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Health services are geared towards the treating of the sick.</a:t>
          </a:r>
          <a:endParaRPr lang="en-US" sz="1600" kern="1200"/>
        </a:p>
      </dsp:txBody>
      <dsp:txXfrm>
        <a:off x="31070" y="1417076"/>
        <a:ext cx="4149100" cy="574340"/>
      </dsp:txXfrm>
    </dsp:sp>
    <dsp:sp modelId="{2E36DBEA-3206-46A2-8BE4-EA3AF62C185E}">
      <dsp:nvSpPr>
        <dsp:cNvPr id="0" name=""/>
        <dsp:cNvSpPr/>
      </dsp:nvSpPr>
      <dsp:spPr>
        <a:xfrm>
          <a:off x="0" y="2068566"/>
          <a:ext cx="4211240" cy="636480"/>
        </a:xfrm>
        <a:prstGeom prst="roundRect">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A high value is placed on specialist medical services.</a:t>
          </a:r>
          <a:endParaRPr lang="en-US" sz="1600" kern="1200"/>
        </a:p>
      </dsp:txBody>
      <dsp:txXfrm>
        <a:off x="31070" y="2099636"/>
        <a:ext cx="4149100" cy="574340"/>
      </dsp:txXfrm>
    </dsp:sp>
    <dsp:sp modelId="{0D974034-EDFC-4D17-997B-821BE7C46D28}">
      <dsp:nvSpPr>
        <dsp:cNvPr id="0" name=""/>
        <dsp:cNvSpPr/>
      </dsp:nvSpPr>
      <dsp:spPr>
        <a:xfrm>
          <a:off x="0" y="2751126"/>
          <a:ext cx="4211240" cy="636480"/>
        </a:xfrm>
        <a:prstGeom prst="roundRect">
          <a:avLst/>
        </a:prstGeom>
        <a:solidFill>
          <a:schemeClr val="accent2">
            <a:hueOff val="1016110"/>
            <a:satOff val="-4974"/>
            <a:lumOff val="27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Doctors and other qualified experts disgnose and sacntion treatment.</a:t>
          </a:r>
          <a:endParaRPr lang="en-US" sz="1600" kern="1200"/>
        </a:p>
      </dsp:txBody>
      <dsp:txXfrm>
        <a:off x="31070" y="2782196"/>
        <a:ext cx="4149100" cy="574340"/>
      </dsp:txXfrm>
    </dsp:sp>
    <dsp:sp modelId="{31132306-3916-41D4-B8E3-44E3F22844A2}">
      <dsp:nvSpPr>
        <dsp:cNvPr id="0" name=""/>
        <dsp:cNvSpPr/>
      </dsp:nvSpPr>
      <dsp:spPr>
        <a:xfrm>
          <a:off x="0" y="3433686"/>
          <a:ext cx="4211240" cy="63648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Main purpose of health services is curative – to get people back to work.</a:t>
          </a:r>
          <a:endParaRPr lang="en-US" sz="1600" kern="1200"/>
        </a:p>
      </dsp:txBody>
      <dsp:txXfrm>
        <a:off x="31070" y="3464756"/>
        <a:ext cx="4149100" cy="57434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8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8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305E339-83C1-4CBD-9FFF-8E547FAE2A23}" type="slidenum">
              <a:rPr lang="en-GB"/>
              <a:pPr>
                <a:defRPr/>
              </a:pPr>
              <a:t>‹#›</a:t>
            </a:fld>
            <a:endParaRPr lang="en-GB"/>
          </a:p>
        </p:txBody>
      </p:sp>
    </p:spTree>
    <p:extLst>
      <p:ext uri="{BB962C8B-B14F-4D97-AF65-F5344CB8AC3E}">
        <p14:creationId xmlns:p14="http://schemas.microsoft.com/office/powerpoint/2010/main" val="148984796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p:spPr>
        <p:txBody>
          <a:bodyPr/>
          <a:lstStyle/>
          <a:p>
            <a:pPr eaLnBrk="1" hangingPunct="1"/>
            <a:endParaRPr lang="en-US" altLang="en-US"/>
          </a:p>
        </p:txBody>
      </p:sp>
      <p:sp>
        <p:nvSpPr>
          <p:cNvPr id="51204" name="Slide Number Placeholder 3"/>
          <p:cNvSpPr>
            <a:spLocks noGrp="1"/>
          </p:cNvSpPr>
          <p:nvPr>
            <p:ph type="sldNum" sz="quarter" idx="5"/>
          </p:nvPr>
        </p:nvSpPr>
        <p:spPr>
          <a:noFill/>
        </p:spPr>
        <p:txBody>
          <a:bodyPr/>
          <a:lstStyle/>
          <a:p>
            <a:fld id="{BD5AB7BB-041F-4CFE-95DF-5EFD744CF8AA}" type="slidenum">
              <a:rPr lang="en-GB" altLang="en-US" smtClean="0"/>
              <a:pPr/>
              <a:t>1</a:t>
            </a:fld>
            <a:endParaRPr lang="en-GB" altLang="en-US"/>
          </a:p>
        </p:txBody>
      </p:sp>
    </p:spTree>
    <p:extLst>
      <p:ext uri="{BB962C8B-B14F-4D97-AF65-F5344CB8AC3E}">
        <p14:creationId xmlns:p14="http://schemas.microsoft.com/office/powerpoint/2010/main" val="3922805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BC85D6A6-5F63-49A0-80A8-21BC11F93C51}" type="slidenum">
              <a:rPr lang="en-GB" altLang="en-US" smtClean="0"/>
              <a:pPr>
                <a:defRPr/>
              </a:pPr>
              <a:t>‹#›</a:t>
            </a:fld>
            <a:endParaRPr lang="en-GB" altLang="en-US"/>
          </a:p>
        </p:txBody>
      </p:sp>
    </p:spTree>
    <p:extLst>
      <p:ext uri="{BB962C8B-B14F-4D97-AF65-F5344CB8AC3E}">
        <p14:creationId xmlns:p14="http://schemas.microsoft.com/office/powerpoint/2010/main" val="1478100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A09FD696-0859-4852-B57E-F0FD465A3E02}" type="slidenum">
              <a:rPr lang="en-GB" altLang="en-US" smtClean="0"/>
              <a:pPr>
                <a:defRPr/>
              </a:pPr>
              <a:t>‹#›</a:t>
            </a:fld>
            <a:endParaRPr lang="en-GB" altLang="en-US"/>
          </a:p>
        </p:txBody>
      </p:sp>
    </p:spTree>
    <p:extLst>
      <p:ext uri="{BB962C8B-B14F-4D97-AF65-F5344CB8AC3E}">
        <p14:creationId xmlns:p14="http://schemas.microsoft.com/office/powerpoint/2010/main" val="1699891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7C997ED1-779E-4C28-90B8-1BB76E8B072D}" type="slidenum">
              <a:rPr lang="en-GB" altLang="en-US" smtClean="0"/>
              <a:pPr>
                <a:defRPr/>
              </a:pPr>
              <a:t>‹#›</a:t>
            </a:fld>
            <a:endParaRPr lang="en-GB" altLang="en-US"/>
          </a:p>
        </p:txBody>
      </p:sp>
    </p:spTree>
    <p:extLst>
      <p:ext uri="{BB962C8B-B14F-4D97-AF65-F5344CB8AC3E}">
        <p14:creationId xmlns:p14="http://schemas.microsoft.com/office/powerpoint/2010/main" val="2428448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28846D2D-F5C1-462A-81CC-DAC56A85625F}" type="slidenum">
              <a:rPr lang="en-GB" altLang="en-US" smtClean="0"/>
              <a:pPr>
                <a:defRPr/>
              </a:pPr>
              <a:t>‹#›</a:t>
            </a:fld>
            <a:endParaRPr lang="en-GB" altLang="en-US"/>
          </a:p>
        </p:txBody>
      </p:sp>
    </p:spTree>
    <p:extLst>
      <p:ext uri="{BB962C8B-B14F-4D97-AF65-F5344CB8AC3E}">
        <p14:creationId xmlns:p14="http://schemas.microsoft.com/office/powerpoint/2010/main" val="2584366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GB" altLang="en-US"/>
          </a:p>
        </p:txBody>
      </p:sp>
      <p:sp>
        <p:nvSpPr>
          <p:cNvPr id="8" name="Footer Placeholder 7"/>
          <p:cNvSpPr>
            <a:spLocks noGrp="1"/>
          </p:cNvSpPr>
          <p:nvPr>
            <p:ph type="ftr" sz="quarter" idx="11"/>
          </p:nvPr>
        </p:nvSpPr>
        <p:spPr/>
        <p:txBody>
          <a:bodyPr/>
          <a:lstStyle/>
          <a:p>
            <a:pPr>
              <a:defRPr/>
            </a:pPr>
            <a:endParaRPr lang="en-GB" altLang="en-US"/>
          </a:p>
        </p:txBody>
      </p:sp>
      <p:sp>
        <p:nvSpPr>
          <p:cNvPr id="9" name="Slide Number Placeholder 8"/>
          <p:cNvSpPr>
            <a:spLocks noGrp="1"/>
          </p:cNvSpPr>
          <p:nvPr>
            <p:ph type="sldNum" sz="quarter" idx="12"/>
          </p:nvPr>
        </p:nvSpPr>
        <p:spPr/>
        <p:txBody>
          <a:bodyPr/>
          <a:lstStyle/>
          <a:p>
            <a:pPr>
              <a:defRPr/>
            </a:pPr>
            <a:fld id="{B2E022D8-A3CC-4829-8223-19D47F4F2CB2}" type="slidenum">
              <a:rPr lang="en-GB" altLang="en-US" smtClean="0"/>
              <a:pPr>
                <a:defRPr/>
              </a:pPr>
              <a:t>‹#›</a:t>
            </a:fld>
            <a:endParaRPr lang="en-GB" altLang="en-US"/>
          </a:p>
        </p:txBody>
      </p:sp>
    </p:spTree>
    <p:extLst>
      <p:ext uri="{BB962C8B-B14F-4D97-AF65-F5344CB8AC3E}">
        <p14:creationId xmlns:p14="http://schemas.microsoft.com/office/powerpoint/2010/main" val="3220392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ltLang="en-US"/>
          </a:p>
        </p:txBody>
      </p:sp>
      <p:sp>
        <p:nvSpPr>
          <p:cNvPr id="5" name="Footer Placeholder 3"/>
          <p:cNvSpPr>
            <a:spLocks noGrp="1"/>
          </p:cNvSpPr>
          <p:nvPr>
            <p:ph type="ftr" sz="quarter" idx="11"/>
          </p:nvPr>
        </p:nvSpPr>
        <p:spPr/>
        <p:txBody>
          <a:bodyPr/>
          <a:lstStyle/>
          <a:p>
            <a:pPr>
              <a:defRPr/>
            </a:pPr>
            <a:endParaRPr lang="en-GB" altLang="en-US"/>
          </a:p>
        </p:txBody>
      </p:sp>
      <p:sp>
        <p:nvSpPr>
          <p:cNvPr id="6" name="Slide Number Placeholder 4"/>
          <p:cNvSpPr>
            <a:spLocks noGrp="1"/>
          </p:cNvSpPr>
          <p:nvPr>
            <p:ph type="sldNum" sz="quarter" idx="12"/>
          </p:nvPr>
        </p:nvSpPr>
        <p:spPr/>
        <p:txBody>
          <a:bodyPr/>
          <a:lstStyle/>
          <a:p>
            <a:pPr>
              <a:defRPr/>
            </a:pPr>
            <a:fld id="{01951B9B-F7F3-4EAB-B79D-C2484E0FB3FC}" type="slidenum">
              <a:rPr lang="en-GB" altLang="en-US" smtClean="0"/>
              <a:pPr>
                <a:defRPr/>
              </a:pPr>
              <a:t>‹#›</a:t>
            </a:fld>
            <a:endParaRPr lang="en-GB" altLang="en-US"/>
          </a:p>
        </p:txBody>
      </p:sp>
    </p:spTree>
    <p:extLst>
      <p:ext uri="{BB962C8B-B14F-4D97-AF65-F5344CB8AC3E}">
        <p14:creationId xmlns:p14="http://schemas.microsoft.com/office/powerpoint/2010/main" val="598605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ltLang="en-US"/>
          </a:p>
        </p:txBody>
      </p:sp>
      <p:sp>
        <p:nvSpPr>
          <p:cNvPr id="5" name="Footer Placeholder 2"/>
          <p:cNvSpPr>
            <a:spLocks noGrp="1"/>
          </p:cNvSpPr>
          <p:nvPr>
            <p:ph type="ftr" sz="quarter" idx="11"/>
          </p:nvPr>
        </p:nvSpPr>
        <p:spPr/>
        <p:txBody>
          <a:bodyPr/>
          <a:lstStyle/>
          <a:p>
            <a:pPr>
              <a:defRPr/>
            </a:pPr>
            <a:endParaRPr lang="en-GB" altLang="en-US"/>
          </a:p>
        </p:txBody>
      </p:sp>
      <p:sp>
        <p:nvSpPr>
          <p:cNvPr id="6" name="Slide Number Placeholder 3"/>
          <p:cNvSpPr>
            <a:spLocks noGrp="1"/>
          </p:cNvSpPr>
          <p:nvPr>
            <p:ph type="sldNum" sz="quarter" idx="12"/>
          </p:nvPr>
        </p:nvSpPr>
        <p:spPr/>
        <p:txBody>
          <a:bodyPr/>
          <a:lstStyle/>
          <a:p>
            <a:pPr>
              <a:defRPr/>
            </a:pPr>
            <a:fld id="{F4E6DED2-6F57-444A-B5B7-251748012BFB}" type="slidenum">
              <a:rPr lang="en-GB" altLang="en-US" smtClean="0"/>
              <a:pPr>
                <a:defRPr/>
              </a:pPr>
              <a:t>‹#›</a:t>
            </a:fld>
            <a:endParaRPr lang="en-GB" altLang="en-US"/>
          </a:p>
        </p:txBody>
      </p:sp>
    </p:spTree>
    <p:extLst>
      <p:ext uri="{BB962C8B-B14F-4D97-AF65-F5344CB8AC3E}">
        <p14:creationId xmlns:p14="http://schemas.microsoft.com/office/powerpoint/2010/main" val="3421649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pPr>
              <a:defRPr/>
            </a:pPr>
            <a:endParaRPr lang="en-GB" altLang="en-US"/>
          </a:p>
        </p:txBody>
      </p:sp>
      <p:sp>
        <p:nvSpPr>
          <p:cNvPr id="5" name="Footer Placeholder 5"/>
          <p:cNvSpPr>
            <a:spLocks noGrp="1"/>
          </p:cNvSpPr>
          <p:nvPr>
            <p:ph type="ftr" sz="quarter" idx="11"/>
          </p:nvPr>
        </p:nvSpPr>
        <p:spPr/>
        <p:txBody>
          <a:bodyPr/>
          <a:lstStyle/>
          <a:p>
            <a:pPr>
              <a:defRPr/>
            </a:pPr>
            <a:endParaRPr lang="en-GB" altLang="en-US"/>
          </a:p>
        </p:txBody>
      </p:sp>
      <p:sp>
        <p:nvSpPr>
          <p:cNvPr id="6" name="Slide Number Placeholder 6"/>
          <p:cNvSpPr>
            <a:spLocks noGrp="1"/>
          </p:cNvSpPr>
          <p:nvPr>
            <p:ph type="sldNum" sz="quarter" idx="12"/>
          </p:nvPr>
        </p:nvSpPr>
        <p:spPr/>
        <p:txBody>
          <a:bodyPr/>
          <a:lstStyle/>
          <a:p>
            <a:pPr>
              <a:defRPr/>
            </a:pPr>
            <a:fld id="{A9E4ED30-2CA3-4966-A64D-2EBAB7C5ECB3}" type="slidenum">
              <a:rPr lang="en-GB" altLang="en-US" smtClean="0"/>
              <a:pPr>
                <a:defRPr/>
              </a:pPr>
              <a:t>‹#›</a:t>
            </a:fld>
            <a:endParaRPr lang="en-GB" altLang="en-US"/>
          </a:p>
        </p:txBody>
      </p:sp>
    </p:spTree>
    <p:extLst>
      <p:ext uri="{BB962C8B-B14F-4D97-AF65-F5344CB8AC3E}">
        <p14:creationId xmlns:p14="http://schemas.microsoft.com/office/powerpoint/2010/main" val="3627592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3BF739F9-C4D5-4019-B8EE-91135F9DAC86}" type="slidenum">
              <a:rPr lang="en-GB" altLang="en-US" smtClean="0"/>
              <a:pPr>
                <a:defRPr/>
              </a:pPr>
              <a:t>‹#›</a:t>
            </a:fld>
            <a:endParaRPr lang="en-GB" altLang="en-US"/>
          </a:p>
        </p:txBody>
      </p:sp>
    </p:spTree>
    <p:extLst>
      <p:ext uri="{BB962C8B-B14F-4D97-AF65-F5344CB8AC3E}">
        <p14:creationId xmlns:p14="http://schemas.microsoft.com/office/powerpoint/2010/main" val="3177617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CE33679C-4427-4C24-831F-36D898BAAFD3}" type="slidenum">
              <a:rPr lang="en-GB" altLang="en-US" smtClean="0"/>
              <a:pPr>
                <a:defRPr/>
              </a:pPr>
              <a:t>‹#›</a:t>
            </a:fld>
            <a:endParaRPr lang="en-GB" altLang="en-US"/>
          </a:p>
        </p:txBody>
      </p:sp>
    </p:spTree>
    <p:extLst>
      <p:ext uri="{BB962C8B-B14F-4D97-AF65-F5344CB8AC3E}">
        <p14:creationId xmlns:p14="http://schemas.microsoft.com/office/powerpoint/2010/main" val="3391772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CE33679C-4427-4C24-831F-36D898BAAFD3}" type="slidenum">
              <a:rPr lang="en-GB" altLang="en-US" smtClean="0"/>
              <a:pPr>
                <a:defRPr/>
              </a:pPr>
              <a:t>‹#›</a:t>
            </a:fld>
            <a:endParaRPr lang="en-GB" altLang="en-US"/>
          </a:p>
        </p:txBody>
      </p:sp>
    </p:spTree>
    <p:extLst>
      <p:ext uri="{BB962C8B-B14F-4D97-AF65-F5344CB8AC3E}">
        <p14:creationId xmlns:p14="http://schemas.microsoft.com/office/powerpoint/2010/main" val="3120082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CE33679C-4427-4C24-831F-36D898BAAFD3}" type="slidenum">
              <a:rPr lang="en-GB" altLang="en-US" smtClean="0"/>
              <a:pPr>
                <a:defRPr/>
              </a:pPr>
              <a:t>‹#›</a:t>
            </a:fld>
            <a:endParaRPr lang="en-GB" alt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780894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CE33679C-4427-4C24-831F-36D898BAAFD3}" type="slidenum">
              <a:rPr lang="en-GB" altLang="en-US" smtClean="0"/>
              <a:pPr>
                <a:defRPr/>
              </a:pPr>
              <a:t>‹#›</a:t>
            </a:fld>
            <a:endParaRPr lang="en-GB" altLang="en-US"/>
          </a:p>
        </p:txBody>
      </p:sp>
    </p:spTree>
    <p:extLst>
      <p:ext uri="{BB962C8B-B14F-4D97-AF65-F5344CB8AC3E}">
        <p14:creationId xmlns:p14="http://schemas.microsoft.com/office/powerpoint/2010/main" val="1791440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ltLang="en-US"/>
          </a:p>
        </p:txBody>
      </p:sp>
      <p:sp>
        <p:nvSpPr>
          <p:cNvPr id="4"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CE33679C-4427-4C24-831F-36D898BAAFD3}" type="slidenum">
              <a:rPr lang="en-GB" altLang="en-US" smtClean="0"/>
              <a:pPr>
                <a:defRPr/>
              </a:pPr>
              <a:t>‹#›</a:t>
            </a:fld>
            <a:endParaRPr lang="en-GB" altLang="en-US"/>
          </a:p>
        </p:txBody>
      </p:sp>
    </p:spTree>
    <p:extLst>
      <p:ext uri="{BB962C8B-B14F-4D97-AF65-F5344CB8AC3E}">
        <p14:creationId xmlns:p14="http://schemas.microsoft.com/office/powerpoint/2010/main" val="553958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ltLang="en-US"/>
          </a:p>
        </p:txBody>
      </p:sp>
      <p:sp>
        <p:nvSpPr>
          <p:cNvPr id="4"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CE33679C-4427-4C24-831F-36D898BAAFD3}" type="slidenum">
              <a:rPr lang="en-GB" altLang="en-US" smtClean="0"/>
              <a:pPr>
                <a:defRPr/>
              </a:pPr>
              <a:t>‹#›</a:t>
            </a:fld>
            <a:endParaRPr lang="en-GB" altLang="en-US"/>
          </a:p>
        </p:txBody>
      </p:sp>
    </p:spTree>
    <p:extLst>
      <p:ext uri="{BB962C8B-B14F-4D97-AF65-F5344CB8AC3E}">
        <p14:creationId xmlns:p14="http://schemas.microsoft.com/office/powerpoint/2010/main" val="682144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D21B9BFF-44E4-4F9B-B495-ED4FE76FCF84}" type="slidenum">
              <a:rPr lang="en-GB" altLang="en-US" smtClean="0"/>
              <a:pPr>
                <a:defRPr/>
              </a:pPr>
              <a:t>‹#›</a:t>
            </a:fld>
            <a:endParaRPr lang="en-GB" altLang="en-US"/>
          </a:p>
        </p:txBody>
      </p:sp>
    </p:spTree>
    <p:extLst>
      <p:ext uri="{BB962C8B-B14F-4D97-AF65-F5344CB8AC3E}">
        <p14:creationId xmlns:p14="http://schemas.microsoft.com/office/powerpoint/2010/main" val="14321786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F99EB454-ACF3-424C-AC5F-D7E0BD49517E}" type="slidenum">
              <a:rPr lang="en-GB" altLang="en-US" smtClean="0"/>
              <a:pPr>
                <a:defRPr/>
              </a:pPr>
              <a:t>‹#›</a:t>
            </a:fld>
            <a:endParaRPr lang="en-GB" altLang="en-US"/>
          </a:p>
        </p:txBody>
      </p:sp>
    </p:spTree>
    <p:extLst>
      <p:ext uri="{BB962C8B-B14F-4D97-AF65-F5344CB8AC3E}">
        <p14:creationId xmlns:p14="http://schemas.microsoft.com/office/powerpoint/2010/main" val="1201052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lt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lt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CE33679C-4427-4C24-831F-36D898BAAFD3}" type="slidenum">
              <a:rPr lang="en-GB" altLang="en-US" smtClean="0"/>
              <a:pPr>
                <a:defRPr/>
              </a:pPr>
              <a:t>‹#›</a:t>
            </a:fld>
            <a:endParaRPr lang="en-GB" altLang="en-US"/>
          </a:p>
        </p:txBody>
      </p:sp>
    </p:spTree>
    <p:extLst>
      <p:ext uri="{BB962C8B-B14F-4D97-AF65-F5344CB8AC3E}">
        <p14:creationId xmlns:p14="http://schemas.microsoft.com/office/powerpoint/2010/main" val="4018483617"/>
      </p:ext>
    </p:extLst>
  </p:cSld>
  <p:clrMap bg1="dk1" tx1="lt1" bg2="dk2" tx2="lt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 id="2147483910" r:id="rId12"/>
    <p:sldLayoutId id="2147483911" r:id="rId13"/>
    <p:sldLayoutId id="2147483912" r:id="rId14"/>
    <p:sldLayoutId id="2147483913" r:id="rId15"/>
    <p:sldLayoutId id="2147483914" r:id="rId16"/>
    <p:sldLayoutId id="2147483915" r:id="rId17"/>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openarmshomecare.wordpress.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ehealth.eletsonline.com/2016/01/who-south-east-asia-region-marks-5-polio-free-years/logo-who/"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www.mommayoungathome.com/health-promotion-service/" TargetMode="External"/><Relationship Id="rId3" Type="http://schemas.openxmlformats.org/officeDocument/2006/relationships/diagramLayout" Target="../diagrams/layout1.xml"/><Relationship Id="rId7" Type="http://schemas.openxmlformats.org/officeDocument/2006/relationships/image" Target="../media/image10.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openclipart.org/detail/216852/heartbeat-logo-for-healthse-v2"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05767"/>
            <a:ext cx="7772400" cy="1829761"/>
          </a:xfrm>
        </p:spPr>
        <p:txBody>
          <a:bodyPr>
            <a:normAutofit/>
          </a:bodyPr>
          <a:lstStyle/>
          <a:p>
            <a:r>
              <a:rPr lang="en-GB" sz="3200" dirty="0"/>
              <a:t>Models of Health and Approaches to Health Promotion</a:t>
            </a:r>
            <a:br>
              <a:rPr lang="en-US" altLang="en-US" sz="3200" dirty="0"/>
            </a:br>
            <a:endParaRPr lang="en-GB" sz="3200" dirty="0"/>
          </a:p>
        </p:txBody>
      </p:sp>
      <p:sp>
        <p:nvSpPr>
          <p:cNvPr id="9219" name="Rectangle 3"/>
          <p:cNvSpPr>
            <a:spLocks noGrp="1" noChangeArrowheads="1"/>
          </p:cNvSpPr>
          <p:nvPr>
            <p:ph type="subTitle" idx="1"/>
          </p:nvPr>
        </p:nvSpPr>
        <p:spPr/>
        <p:txBody>
          <a:bodyPr/>
          <a:lstStyle/>
          <a:p>
            <a:pPr marR="0" eaLnBrk="1" hangingPunct="1"/>
            <a:endParaRPr lang="en-US" altLang="en-US" sz="2000" dirty="0"/>
          </a:p>
        </p:txBody>
      </p:sp>
      <p:pic>
        <p:nvPicPr>
          <p:cNvPr id="4" name="Picture 3" descr="A stethoscope and globe&#10;&#10;Description automatically generated with medium confidence">
            <a:extLst>
              <a:ext uri="{FF2B5EF4-FFF2-40B4-BE49-F238E27FC236}">
                <a16:creationId xmlns:a16="http://schemas.microsoft.com/office/drawing/2014/main" id="{B2C90670-0162-C159-6201-12A52AF8B1F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981200"/>
            <a:ext cx="9144000" cy="492601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Models of Health and their application to health promotion.</a:t>
            </a:r>
            <a:endParaRPr lang="en-US" dirty="0"/>
          </a:p>
        </p:txBody>
      </p:sp>
      <p:sp>
        <p:nvSpPr>
          <p:cNvPr id="3" name="Content Placeholder 2"/>
          <p:cNvSpPr>
            <a:spLocks noGrp="1"/>
          </p:cNvSpPr>
          <p:nvPr>
            <p:ph idx="1"/>
          </p:nvPr>
        </p:nvSpPr>
        <p:spPr/>
        <p:txBody>
          <a:bodyPr/>
          <a:lstStyle/>
          <a:p>
            <a:pPr marL="109537" indent="0">
              <a:buNone/>
            </a:pPr>
            <a:r>
              <a:rPr lang="en-GB" dirty="0"/>
              <a:t>WHO (2023) define Health promotion as-</a:t>
            </a:r>
          </a:p>
          <a:p>
            <a:pPr marL="109537" indent="0">
              <a:buNone/>
            </a:pPr>
            <a:endParaRPr lang="en-GB" dirty="0"/>
          </a:p>
          <a:p>
            <a:pPr marL="109537" indent="0">
              <a:buNone/>
            </a:pPr>
            <a:r>
              <a:rPr lang="en-GB" dirty="0"/>
              <a:t>The process of enabling people to increase control over their health and its determinants, and thereby improve their health.</a:t>
            </a:r>
            <a:endParaRPr lang="en-US" dirty="0"/>
          </a:p>
        </p:txBody>
      </p:sp>
      <p:pic>
        <p:nvPicPr>
          <p:cNvPr id="5" name="Picture 4" descr="A picture containing text, font, logo, graphics&#10;&#10;Description automatically generated">
            <a:extLst>
              <a:ext uri="{FF2B5EF4-FFF2-40B4-BE49-F238E27FC236}">
                <a16:creationId xmlns:a16="http://schemas.microsoft.com/office/drawing/2014/main" id="{1A700D14-C4D8-7CB4-F65A-53E9D9CAE8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3657600"/>
            <a:ext cx="7700211" cy="3080084"/>
          </a:xfrm>
          <a:prstGeom prst="rect">
            <a:avLst/>
          </a:prstGeom>
        </p:spPr>
      </p:pic>
    </p:spTree>
    <p:extLst>
      <p:ext uri="{BB962C8B-B14F-4D97-AF65-F5344CB8AC3E}">
        <p14:creationId xmlns:p14="http://schemas.microsoft.com/office/powerpoint/2010/main" val="1520227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study models and theories?</a:t>
            </a:r>
            <a:endParaRPr lang="en-US" dirty="0"/>
          </a:p>
        </p:txBody>
      </p:sp>
      <p:sp>
        <p:nvSpPr>
          <p:cNvPr id="3" name="Content Placeholder 2"/>
          <p:cNvSpPr>
            <a:spLocks noGrp="1"/>
          </p:cNvSpPr>
          <p:nvPr>
            <p:ph idx="1"/>
          </p:nvPr>
        </p:nvSpPr>
        <p:spPr/>
        <p:txBody>
          <a:bodyPr/>
          <a:lstStyle/>
          <a:p>
            <a:r>
              <a:rPr lang="en-GB" dirty="0"/>
              <a:t>Many theories in health education and health promotion seek answers to the fundamental question of why people behave the way they do. </a:t>
            </a:r>
          </a:p>
          <a:p>
            <a:r>
              <a:rPr lang="en-GB" dirty="0"/>
              <a:t>More specifically, theories are used to try to understand and predict how and why people change their unhealthy behaviours to healthier ones.</a:t>
            </a:r>
            <a:endParaRPr lang="en-US" dirty="0"/>
          </a:p>
        </p:txBody>
      </p:sp>
    </p:spTree>
    <p:extLst>
      <p:ext uri="{BB962C8B-B14F-4D97-AF65-F5344CB8AC3E}">
        <p14:creationId xmlns:p14="http://schemas.microsoft.com/office/powerpoint/2010/main" val="2761429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Promotion and models</a:t>
            </a:r>
            <a:endParaRPr lang="en-US" dirty="0"/>
          </a:p>
        </p:txBody>
      </p:sp>
      <p:graphicFrame>
        <p:nvGraphicFramePr>
          <p:cNvPr id="7" name="Content Placeholder 2">
            <a:extLst>
              <a:ext uri="{FF2B5EF4-FFF2-40B4-BE49-F238E27FC236}">
                <a16:creationId xmlns:a16="http://schemas.microsoft.com/office/drawing/2014/main" id="{BFB4E771-1E6F-3B99-EA68-299C5BB3532F}"/>
              </a:ext>
            </a:extLst>
          </p:cNvPr>
          <p:cNvGraphicFramePr>
            <a:graphicFrameLocks noGrp="1"/>
          </p:cNvGraphicFramePr>
          <p:nvPr>
            <p:ph idx="1"/>
            <p:extLst>
              <p:ext uri="{D42A27DB-BD31-4B8C-83A1-F6EECF244321}">
                <p14:modId xmlns:p14="http://schemas.microsoft.com/office/powerpoint/2010/main" val="2542924802"/>
              </p:ext>
            </p:extLst>
          </p:nvPr>
        </p:nvGraphicFramePr>
        <p:xfrm>
          <a:off x="827088" y="2052638"/>
          <a:ext cx="67119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group of people holding hands around a table&#10;&#10;Description automatically generated">
            <a:extLst>
              <a:ext uri="{FF2B5EF4-FFF2-40B4-BE49-F238E27FC236}">
                <a16:creationId xmlns:a16="http://schemas.microsoft.com/office/drawing/2014/main" id="{DCA8935C-05B8-6C99-4CF1-F222FAAE9E9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flipH="1">
            <a:off x="2819399" y="4150041"/>
            <a:ext cx="3505201" cy="2453641"/>
          </a:xfrm>
          <a:prstGeom prst="rect">
            <a:avLst/>
          </a:prstGeom>
        </p:spPr>
      </p:pic>
    </p:spTree>
    <p:extLst>
      <p:ext uri="{BB962C8B-B14F-4D97-AF65-F5344CB8AC3E}">
        <p14:creationId xmlns:p14="http://schemas.microsoft.com/office/powerpoint/2010/main" val="2330300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Belief Model</a:t>
            </a:r>
            <a:endParaRPr lang="en-US" dirty="0"/>
          </a:p>
        </p:txBody>
      </p:sp>
      <p:sp>
        <p:nvSpPr>
          <p:cNvPr id="3" name="Content Placeholder 2"/>
          <p:cNvSpPr>
            <a:spLocks noGrp="1"/>
          </p:cNvSpPr>
          <p:nvPr>
            <p:ph idx="1"/>
          </p:nvPr>
        </p:nvSpPr>
        <p:spPr>
          <a:xfrm>
            <a:off x="457200" y="2819400"/>
            <a:ext cx="4927638" cy="3187700"/>
          </a:xfrm>
        </p:spPr>
        <p:txBody>
          <a:bodyPr/>
          <a:lstStyle/>
          <a:p>
            <a:pPr algn="ctr"/>
            <a:r>
              <a:rPr lang="en-GB" dirty="0"/>
              <a:t>The Health Belief Model was developed by Rosenstock (1986) it is one of the most influential cognitive models which examines the predictors and precursors to Health behaviour.</a:t>
            </a:r>
            <a:endParaRPr lang="en-US" dirty="0"/>
          </a:p>
        </p:txBody>
      </p:sp>
      <p:pic>
        <p:nvPicPr>
          <p:cNvPr id="5" name="Picture 4" descr="A picture containing graphics, symbol, heart, clipart&#10;&#10;Description automatically generated">
            <a:extLst>
              <a:ext uri="{FF2B5EF4-FFF2-40B4-BE49-F238E27FC236}">
                <a16:creationId xmlns:a16="http://schemas.microsoft.com/office/drawing/2014/main" id="{20210897-EB98-DA81-A28C-0A186B943A0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84838" y="-65314"/>
            <a:ext cx="3759162" cy="4420376"/>
          </a:xfrm>
          <a:prstGeom prst="rect">
            <a:avLst/>
          </a:prstGeom>
        </p:spPr>
      </p:pic>
    </p:spTree>
    <p:extLst>
      <p:ext uri="{BB962C8B-B14F-4D97-AF65-F5344CB8AC3E}">
        <p14:creationId xmlns:p14="http://schemas.microsoft.com/office/powerpoint/2010/main" val="4139735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715962"/>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52400"/>
            <a:ext cx="8915399" cy="7010399"/>
          </a:xfrm>
        </p:spPr>
      </p:pic>
    </p:spTree>
    <p:extLst>
      <p:ext uri="{BB962C8B-B14F-4D97-AF65-F5344CB8AC3E}">
        <p14:creationId xmlns:p14="http://schemas.microsoft.com/office/powerpoint/2010/main" val="3463436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6697" y="629266"/>
            <a:ext cx="4641143" cy="1622321"/>
          </a:xfrm>
        </p:spPr>
        <p:txBody>
          <a:bodyPr>
            <a:normAutofit/>
          </a:bodyPr>
          <a:lstStyle/>
          <a:p>
            <a:endParaRPr lang="en-GB">
              <a:solidFill>
                <a:srgbClr val="EBEBEB"/>
              </a:solidFill>
            </a:endParaRPr>
          </a:p>
        </p:txBody>
      </p:sp>
      <p:sp>
        <p:nvSpPr>
          <p:cNvPr id="2" name="Content Placeholder 1"/>
          <p:cNvSpPr>
            <a:spLocks noGrp="1"/>
          </p:cNvSpPr>
          <p:nvPr>
            <p:ph idx="1"/>
          </p:nvPr>
        </p:nvSpPr>
        <p:spPr>
          <a:xfrm>
            <a:off x="486697" y="2438400"/>
            <a:ext cx="4641142" cy="3785419"/>
          </a:xfrm>
        </p:spPr>
        <p:txBody>
          <a:bodyPr>
            <a:normAutofit/>
          </a:bodyPr>
          <a:lstStyle/>
          <a:p>
            <a:r>
              <a:rPr lang="en-GB">
                <a:solidFill>
                  <a:srgbClr val="FFFFFF"/>
                </a:solidFill>
              </a:rPr>
              <a:t>The health belief model proposes that a person's health-related behaviour depends on the person's perception of four critical areas: </a:t>
            </a:r>
          </a:p>
          <a:p>
            <a:pPr lvl="1"/>
            <a:r>
              <a:rPr lang="en-GB">
                <a:solidFill>
                  <a:srgbClr val="FFFFFF"/>
                </a:solidFill>
              </a:rPr>
              <a:t>the severity of a potential illness,</a:t>
            </a:r>
          </a:p>
          <a:p>
            <a:pPr lvl="1"/>
            <a:r>
              <a:rPr lang="en-GB">
                <a:solidFill>
                  <a:srgbClr val="FFFFFF"/>
                </a:solidFill>
              </a:rPr>
              <a:t>the person's susceptibility to that illness,</a:t>
            </a:r>
          </a:p>
          <a:p>
            <a:pPr lvl="1"/>
            <a:r>
              <a:rPr lang="en-GB">
                <a:solidFill>
                  <a:srgbClr val="FFFFFF"/>
                </a:solidFill>
              </a:rPr>
              <a:t>the benefits of taking a preventive action, and</a:t>
            </a:r>
          </a:p>
          <a:p>
            <a:pPr lvl="1"/>
            <a:r>
              <a:rPr lang="en-GB">
                <a:solidFill>
                  <a:srgbClr val="FFFFFF"/>
                </a:solidFill>
              </a:rPr>
              <a:t>the barriers to taking that action. </a:t>
            </a:r>
          </a:p>
          <a:p>
            <a:endParaRPr lang="en-GB">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771B42CE-35C2-0708-59F5-C4CFC691024A}"/>
              </a:ext>
            </a:extLst>
          </p:cNvPr>
          <p:cNvPicPr>
            <a:picLocks noChangeAspect="1"/>
          </p:cNvPicPr>
          <p:nvPr/>
        </p:nvPicPr>
        <p:blipFill rotWithShape="1">
          <a:blip r:embed="rId3"/>
          <a:srcRect l="34084" r="30228"/>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49231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6697" y="629266"/>
            <a:ext cx="4641143" cy="1622321"/>
          </a:xfrm>
        </p:spPr>
        <p:txBody>
          <a:bodyPr>
            <a:normAutofit/>
          </a:bodyPr>
          <a:lstStyle/>
          <a:p>
            <a:endParaRPr lang="en-GB">
              <a:solidFill>
                <a:srgbClr val="EBEBEB"/>
              </a:solidFill>
            </a:endParaRPr>
          </a:p>
        </p:txBody>
      </p:sp>
      <p:sp>
        <p:nvSpPr>
          <p:cNvPr id="2" name="Content Placeholder 1"/>
          <p:cNvSpPr>
            <a:spLocks noGrp="1"/>
          </p:cNvSpPr>
          <p:nvPr>
            <p:ph idx="1"/>
          </p:nvPr>
        </p:nvSpPr>
        <p:spPr>
          <a:xfrm>
            <a:off x="486697" y="2438400"/>
            <a:ext cx="4641142" cy="3785419"/>
          </a:xfrm>
        </p:spPr>
        <p:txBody>
          <a:bodyPr>
            <a:normAutofit/>
          </a:bodyPr>
          <a:lstStyle/>
          <a:p>
            <a:pPr>
              <a:lnSpc>
                <a:spcPct val="90000"/>
              </a:lnSpc>
            </a:pPr>
            <a:r>
              <a:rPr lang="en-GB">
                <a:solidFill>
                  <a:srgbClr val="FFFFFF"/>
                </a:solidFill>
              </a:rPr>
              <a:t>HBM is a popular model applied in nursing, especially in issues focusing on patient compliance and preventive health care practices. </a:t>
            </a:r>
          </a:p>
          <a:p>
            <a:pPr>
              <a:lnSpc>
                <a:spcPct val="90000"/>
              </a:lnSpc>
            </a:pPr>
            <a:r>
              <a:rPr lang="en-GB">
                <a:solidFill>
                  <a:srgbClr val="FFFFFF"/>
                </a:solidFill>
              </a:rPr>
              <a:t>The model postulates that health-seeking behaviour is influenced by a person’s perception of a threat posed by a health problem and the value associated with actions aimed at reducing the threat.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B5666F26-58DA-99E2-9FBA-4777FE7AC5FC}"/>
              </a:ext>
            </a:extLst>
          </p:cNvPr>
          <p:cNvPicPr>
            <a:picLocks noChangeAspect="1"/>
          </p:cNvPicPr>
          <p:nvPr/>
        </p:nvPicPr>
        <p:blipFill rotWithShape="1">
          <a:blip r:embed="rId3"/>
          <a:srcRect l="35182" r="29130"/>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880448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488001" y="629266"/>
            <a:ext cx="4687338" cy="1641986"/>
          </a:xfrm>
        </p:spPr>
        <p:txBody>
          <a:bodyPr>
            <a:normAutofit/>
          </a:bodyPr>
          <a:lstStyle/>
          <a:p>
            <a:endParaRPr lang="en-GB"/>
          </a:p>
        </p:txBody>
      </p:sp>
      <p:pic>
        <p:nvPicPr>
          <p:cNvPr id="5" name="Picture 4" descr="White stones balanced in a stack">
            <a:extLst>
              <a:ext uri="{FF2B5EF4-FFF2-40B4-BE49-F238E27FC236}">
                <a16:creationId xmlns:a16="http://schemas.microsoft.com/office/drawing/2014/main" id="{77532652-1B2D-74E4-C2F2-99CB2D3CF908}"/>
              </a:ext>
            </a:extLst>
          </p:cNvPr>
          <p:cNvPicPr>
            <a:picLocks noChangeAspect="1"/>
          </p:cNvPicPr>
          <p:nvPr/>
        </p:nvPicPr>
        <p:blipFill rotWithShape="1">
          <a:blip r:embed="rId3"/>
          <a:srcRect l="60319" r="5761" b="-1"/>
          <a:stretch/>
        </p:blipFill>
        <p:spPr>
          <a:xfrm>
            <a:off x="5661114" y="10"/>
            <a:ext cx="3484993" cy="6857990"/>
          </a:xfrm>
          <a:prstGeom prst="rect">
            <a:avLst/>
          </a:prstGeom>
        </p:spPr>
      </p:pic>
      <p:sp>
        <p:nvSpPr>
          <p:cNvPr id="9" name="Rectangle 8">
            <a:extLst>
              <a:ext uri="{FF2B5EF4-FFF2-40B4-BE49-F238E27FC236}">
                <a16:creationId xmlns:a16="http://schemas.microsoft.com/office/drawing/2014/main" id="{4554089D-779D-46F6-81CB-EA9C1269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Content Placeholder 1"/>
          <p:cNvSpPr>
            <a:spLocks noGrp="1"/>
          </p:cNvSpPr>
          <p:nvPr>
            <p:ph idx="1"/>
          </p:nvPr>
        </p:nvSpPr>
        <p:spPr>
          <a:xfrm>
            <a:off x="488001" y="2438400"/>
            <a:ext cx="4687338" cy="3809999"/>
          </a:xfrm>
        </p:spPr>
        <p:txBody>
          <a:bodyPr>
            <a:normAutofit/>
          </a:bodyPr>
          <a:lstStyle/>
          <a:p>
            <a:r>
              <a:rPr lang="en-GB" dirty="0"/>
              <a:t>HBM addresses the relationship between a person’s beliefs and behaviours. It provides a way to understanding and predicting how clients will behave in relation to their health and how they will comply with health care therapies.</a:t>
            </a:r>
          </a:p>
          <a:p>
            <a:endParaRPr lang="en-GB" dirty="0"/>
          </a:p>
          <a:p>
            <a:endParaRPr lang="en-GB" dirty="0"/>
          </a:p>
        </p:txBody>
      </p:sp>
    </p:spTree>
    <p:extLst>
      <p:ext uri="{BB962C8B-B14F-4D97-AF65-F5344CB8AC3E}">
        <p14:creationId xmlns:p14="http://schemas.microsoft.com/office/powerpoint/2010/main" val="3447186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488001" y="629266"/>
            <a:ext cx="4687338" cy="1641986"/>
          </a:xfrm>
        </p:spPr>
        <p:txBody>
          <a:bodyPr>
            <a:normAutofit/>
          </a:bodyPr>
          <a:lstStyle/>
          <a:p>
            <a:pPr>
              <a:lnSpc>
                <a:spcPct val="90000"/>
              </a:lnSpc>
            </a:pPr>
            <a:r>
              <a:rPr lang="en-GB" sz="3600" err="1"/>
              <a:t>Tannahill</a:t>
            </a:r>
            <a:r>
              <a:rPr lang="en-GB" sz="3600"/>
              <a:t> model of Health Promotion</a:t>
            </a:r>
            <a:br>
              <a:rPr lang="en-GB" sz="3600"/>
            </a:br>
            <a:endParaRPr lang="en-GB" sz="3600"/>
          </a:p>
        </p:txBody>
      </p:sp>
      <p:pic>
        <p:nvPicPr>
          <p:cNvPr id="5" name="Picture 4" descr="Colourful pills stacked to make a bar graph">
            <a:extLst>
              <a:ext uri="{FF2B5EF4-FFF2-40B4-BE49-F238E27FC236}">
                <a16:creationId xmlns:a16="http://schemas.microsoft.com/office/drawing/2014/main" id="{F7D75DFF-A149-E863-463E-9BFA10939D9B}"/>
              </a:ext>
            </a:extLst>
          </p:cNvPr>
          <p:cNvPicPr>
            <a:picLocks noChangeAspect="1"/>
          </p:cNvPicPr>
          <p:nvPr/>
        </p:nvPicPr>
        <p:blipFill rotWithShape="1">
          <a:blip r:embed="rId3"/>
          <a:srcRect l="42070" r="22993" b="-1"/>
          <a:stretch/>
        </p:blipFill>
        <p:spPr>
          <a:xfrm>
            <a:off x="5661114" y="10"/>
            <a:ext cx="3484993" cy="6857990"/>
          </a:xfrm>
          <a:prstGeom prst="rect">
            <a:avLst/>
          </a:prstGeom>
        </p:spPr>
      </p:pic>
      <p:sp>
        <p:nvSpPr>
          <p:cNvPr id="9" name="Rectangle 8">
            <a:extLst>
              <a:ext uri="{FF2B5EF4-FFF2-40B4-BE49-F238E27FC236}">
                <a16:creationId xmlns:a16="http://schemas.microsoft.com/office/drawing/2014/main" id="{4554089D-779D-46F6-81CB-EA9C1269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Content Placeholder 1"/>
          <p:cNvSpPr>
            <a:spLocks noGrp="1"/>
          </p:cNvSpPr>
          <p:nvPr>
            <p:ph idx="1"/>
          </p:nvPr>
        </p:nvSpPr>
        <p:spPr>
          <a:xfrm>
            <a:off x="488001" y="2438400"/>
            <a:ext cx="4687338" cy="3809999"/>
          </a:xfrm>
        </p:spPr>
        <p:txBody>
          <a:bodyPr>
            <a:normAutofit/>
          </a:bodyPr>
          <a:lstStyle/>
          <a:p>
            <a:pPr>
              <a:lnSpc>
                <a:spcPct val="90000"/>
              </a:lnSpc>
            </a:pPr>
            <a:r>
              <a:rPr lang="en-GB" dirty="0"/>
              <a:t>The three aspects to </a:t>
            </a:r>
            <a:r>
              <a:rPr lang="en-GB" b="1" dirty="0"/>
              <a:t>Health Promotion </a:t>
            </a:r>
            <a:r>
              <a:rPr lang="en-GB" dirty="0"/>
              <a:t>suggested by </a:t>
            </a:r>
            <a:r>
              <a:rPr lang="en-GB" dirty="0" err="1"/>
              <a:t>Tannahill</a:t>
            </a:r>
            <a:r>
              <a:rPr lang="en-GB" dirty="0"/>
              <a:t> (</a:t>
            </a:r>
            <a:r>
              <a:rPr lang="en-GB" dirty="0" err="1"/>
              <a:t>Downie</a:t>
            </a:r>
            <a:r>
              <a:rPr lang="en-GB" dirty="0"/>
              <a:t> et.al. 1996) are: </a:t>
            </a:r>
            <a:endParaRPr lang="en-GB"/>
          </a:p>
          <a:p>
            <a:pPr>
              <a:lnSpc>
                <a:spcPct val="90000"/>
              </a:lnSpc>
            </a:pPr>
            <a:r>
              <a:rPr lang="en-GB" dirty="0"/>
              <a:t>Prevention – reducing or avoiding the risk of diseases and ill health. </a:t>
            </a:r>
            <a:endParaRPr lang="en-GB"/>
          </a:p>
          <a:p>
            <a:pPr>
              <a:lnSpc>
                <a:spcPct val="90000"/>
              </a:lnSpc>
            </a:pPr>
            <a:r>
              <a:rPr lang="en-GB" dirty="0"/>
              <a:t>Positive Health Education – communication to enhance well-being </a:t>
            </a:r>
            <a:endParaRPr lang="en-GB"/>
          </a:p>
          <a:p>
            <a:pPr>
              <a:lnSpc>
                <a:spcPct val="90000"/>
              </a:lnSpc>
            </a:pPr>
            <a:r>
              <a:rPr lang="en-GB" dirty="0"/>
              <a:t>Prevent ill-health through improving knowledge and attitudes.</a:t>
            </a:r>
            <a:endParaRPr lang="en-GB"/>
          </a:p>
          <a:p>
            <a:pPr>
              <a:lnSpc>
                <a:spcPct val="90000"/>
              </a:lnSpc>
            </a:pPr>
            <a:endParaRPr lang="en-GB"/>
          </a:p>
        </p:txBody>
      </p:sp>
    </p:spTree>
    <p:extLst>
      <p:ext uri="{BB962C8B-B14F-4D97-AF65-F5344CB8AC3E}">
        <p14:creationId xmlns:p14="http://schemas.microsoft.com/office/powerpoint/2010/main" val="2128317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52400"/>
            <a:ext cx="9144000" cy="6705600"/>
          </a:xfrm>
        </p:spPr>
      </p:pic>
    </p:spTree>
    <p:extLst>
      <p:ext uri="{BB962C8B-B14F-4D97-AF65-F5344CB8AC3E}">
        <p14:creationId xmlns:p14="http://schemas.microsoft.com/office/powerpoint/2010/main" val="1300402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200" y="-247164"/>
            <a:ext cx="8763000" cy="5809764"/>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0"/>
            <a:ext cx="9157855" cy="6858000"/>
          </a:xfrm>
          <a:prstGeom prst="rect">
            <a:avLst/>
          </a:prstGeom>
        </p:spPr>
      </p:pic>
    </p:spTree>
    <p:extLst>
      <p:ext uri="{BB962C8B-B14F-4D97-AF65-F5344CB8AC3E}">
        <p14:creationId xmlns:p14="http://schemas.microsoft.com/office/powerpoint/2010/main" val="2411777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Lay Model of Health</a:t>
            </a:r>
          </a:p>
        </p:txBody>
      </p:sp>
      <p:sp>
        <p:nvSpPr>
          <p:cNvPr id="3" name="Content Placeholder 2"/>
          <p:cNvSpPr>
            <a:spLocks noGrp="1"/>
          </p:cNvSpPr>
          <p:nvPr>
            <p:ph idx="1"/>
          </p:nvPr>
        </p:nvSpPr>
        <p:spPr/>
        <p:txBody>
          <a:bodyPr>
            <a:normAutofit fontScale="92500" lnSpcReduction="20000"/>
          </a:bodyPr>
          <a:lstStyle/>
          <a:p>
            <a:pPr marL="365760" indent="-256032" eaLnBrk="1" fontAlgn="auto" hangingPunct="1">
              <a:spcAft>
                <a:spcPts val="0"/>
              </a:spcAft>
              <a:buFont typeface="Wingdings 3"/>
              <a:buChar char=""/>
              <a:defRPr/>
            </a:pPr>
            <a:r>
              <a:rPr lang="en-GB" dirty="0"/>
              <a:t>‘lay’ refers to non—professional.</a:t>
            </a:r>
          </a:p>
          <a:p>
            <a:pPr marL="365760" indent="-256032" eaLnBrk="1" fontAlgn="auto" hangingPunct="1">
              <a:spcAft>
                <a:spcPts val="0"/>
              </a:spcAft>
              <a:buFont typeface="Wingdings 3"/>
              <a:buChar char=""/>
              <a:defRPr/>
            </a:pPr>
            <a:r>
              <a:rPr lang="en-GB" dirty="0"/>
              <a:t>Lay models are held by the public rather than being from professional or scientific perspectives.</a:t>
            </a:r>
          </a:p>
          <a:p>
            <a:pPr marL="365760" indent="-256032" eaLnBrk="1" fontAlgn="auto" hangingPunct="1">
              <a:spcAft>
                <a:spcPts val="0"/>
              </a:spcAft>
              <a:buFont typeface="Wingdings 3"/>
              <a:buChar char=""/>
              <a:defRPr/>
            </a:pPr>
            <a:r>
              <a:rPr lang="en-GB" dirty="0"/>
              <a:t>To the public, healthy means not being ill, an absence of disease but also includes resilience – the ability to cope with life and functional capacity.</a:t>
            </a:r>
          </a:p>
          <a:p>
            <a:pPr marL="365760" indent="-256032" eaLnBrk="1" fontAlgn="auto" hangingPunct="1">
              <a:spcAft>
                <a:spcPts val="0"/>
              </a:spcAft>
              <a:buFont typeface="Wingdings 3"/>
              <a:buChar char=""/>
              <a:defRPr/>
            </a:pPr>
            <a:r>
              <a:rPr lang="en-GB" dirty="0"/>
              <a:t>A negative perspective – not knowing what you had until you lost it.</a:t>
            </a:r>
          </a:p>
          <a:p>
            <a:pPr marL="365760" indent="-256032" eaLnBrk="1" fontAlgn="auto" hangingPunct="1">
              <a:spcAft>
                <a:spcPts val="0"/>
              </a:spcAft>
              <a:buFont typeface="Wingdings 3"/>
              <a:buChar char=""/>
              <a:defRPr/>
            </a:pPr>
            <a:r>
              <a:rPr lang="en-GB" dirty="0"/>
              <a:t>Positive perspectives – building your strength, being on good form, resistance to infections.</a:t>
            </a:r>
          </a:p>
          <a:p>
            <a:pPr marL="365760" indent="-256032" eaLnBrk="1" fontAlgn="auto" hangingPunct="1">
              <a:spcAft>
                <a:spcPts val="0"/>
              </a:spcAft>
              <a:buFont typeface="Wingdings 3"/>
              <a:buChar char=""/>
              <a:defRPr/>
            </a:pPr>
            <a:r>
              <a:rPr lang="en-GB" dirty="0"/>
              <a:t>Emphasis on aspects of physical health such as the need for strength and robustness to be healthy.</a:t>
            </a:r>
          </a:p>
          <a:p>
            <a:pPr marL="365760" indent="-256032" algn="r" eaLnBrk="1" fontAlgn="auto" hangingPunct="1">
              <a:spcAft>
                <a:spcPts val="0"/>
              </a:spcAft>
              <a:buFont typeface="Wingdings 3"/>
              <a:buNone/>
              <a:defRPr/>
            </a:pPr>
            <a:r>
              <a:rPr lang="en-GB" dirty="0"/>
              <a:t>(Sussex et al, 2008; Green &amp; Tones 2010)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eaLnBrk="1" fontAlgn="auto" hangingPunct="1">
              <a:spcAft>
                <a:spcPts val="0"/>
              </a:spcAft>
              <a:defRPr/>
            </a:pPr>
            <a:r>
              <a:rPr lang="en-GB" dirty="0"/>
              <a:t> Lay Model of Health</a:t>
            </a:r>
          </a:p>
        </p:txBody>
      </p:sp>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dirty="0"/>
              <a:t>Notion of being healthy is interpreted within the context of people’s lives and is shaped by our experiences, knowledge, values, culture and expectations, as well as what others expect us to do. </a:t>
            </a:r>
          </a:p>
          <a:p>
            <a:pPr marL="365760" indent="-256032" eaLnBrk="1" fontAlgn="auto" hangingPunct="1">
              <a:spcAft>
                <a:spcPts val="0"/>
              </a:spcAft>
              <a:buFont typeface="Wingdings 3"/>
              <a:buChar char=""/>
              <a:defRPr/>
            </a:pPr>
            <a:r>
              <a:rPr lang="en-GB" dirty="0"/>
              <a:t>Our health experiences  are hidden from routine data collection, therefore do not feature in most official accounts of health.</a:t>
            </a:r>
          </a:p>
          <a:p>
            <a:pPr marL="365760" indent="-256032" eaLnBrk="1" fontAlgn="auto" hangingPunct="1">
              <a:spcAft>
                <a:spcPts val="0"/>
              </a:spcAft>
              <a:buFont typeface="Wingdings 3"/>
              <a:buChar char=""/>
              <a:defRPr/>
            </a:pPr>
            <a:endParaRPr lang="en-GB" dirty="0"/>
          </a:p>
          <a:p>
            <a:pPr marL="365760" indent="-256032" algn="r" eaLnBrk="1" fontAlgn="auto" hangingPunct="1">
              <a:spcAft>
                <a:spcPts val="0"/>
              </a:spcAft>
              <a:buFont typeface="Wingdings 3"/>
              <a:buNone/>
              <a:defRPr/>
            </a:pPr>
            <a:r>
              <a:rPr lang="en-GB" dirty="0"/>
              <a:t>(Sussex et al, 2008; Green and Tones 2010)</a:t>
            </a:r>
          </a:p>
          <a:p>
            <a:pPr marL="365760" indent="-256032" eaLnBrk="1" fontAlgn="auto" hangingPunct="1">
              <a:spcAft>
                <a:spcPts val="0"/>
              </a:spcAft>
              <a:buFont typeface="Wingdings 3"/>
              <a:buChar char=""/>
              <a:defRPr/>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Medical Model of Health</a:t>
            </a:r>
          </a:p>
        </p:txBody>
      </p:sp>
      <p:sp>
        <p:nvSpPr>
          <p:cNvPr id="2" name="Content Placeholder 1"/>
          <p:cNvSpPr>
            <a:spLocks noGrp="1"/>
          </p:cNvSpPr>
          <p:nvPr>
            <p:ph idx="1"/>
          </p:nvPr>
        </p:nvSpPr>
        <p:spPr/>
        <p:txBody>
          <a:bodyPr/>
          <a:lstStyle/>
          <a:p>
            <a:r>
              <a:rPr lang="en-GB" dirty="0"/>
              <a:t>The most widely known, powerful and influential perspective of health, but one that defines health quite narrowly.</a:t>
            </a:r>
          </a:p>
          <a:p>
            <a:r>
              <a:rPr lang="en-GB" dirty="0"/>
              <a:t>First developed in the early 19</a:t>
            </a:r>
            <a:r>
              <a:rPr lang="en-GB" baseline="30000" dirty="0"/>
              <a:t>th</a:t>
            </a:r>
            <a:r>
              <a:rPr lang="en-GB" dirty="0"/>
              <a:t> Century, has come to dominate all others in the Western world.</a:t>
            </a:r>
          </a:p>
          <a:p>
            <a:r>
              <a:rPr lang="en-GB" dirty="0"/>
              <a:t>Develops understanding of how the various parts of the body work together to ensure good health.</a:t>
            </a:r>
          </a:p>
          <a:p>
            <a:pPr algn="r">
              <a:buNone/>
            </a:pPr>
            <a:r>
              <a:rPr lang="en-GB" sz="2000" dirty="0"/>
              <a:t>(Jones, 2000:29; Sussex et al 2008:357)</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6696" y="1063417"/>
            <a:ext cx="2629122" cy="4675396"/>
          </a:xfrm>
        </p:spPr>
        <p:txBody>
          <a:bodyPr anchor="ctr">
            <a:normAutofit/>
          </a:bodyPr>
          <a:lstStyle/>
          <a:p>
            <a:r>
              <a:rPr lang="en-GB">
                <a:solidFill>
                  <a:srgbClr val="F2F2F2"/>
                </a:solidFill>
              </a:rPr>
              <a:t>Medical Model of Health – Jones 1994</a:t>
            </a: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484632"/>
            <a:ext cx="4938073"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7" name="Content Placeholder 1">
            <a:extLst>
              <a:ext uri="{FF2B5EF4-FFF2-40B4-BE49-F238E27FC236}">
                <a16:creationId xmlns:a16="http://schemas.microsoft.com/office/drawing/2014/main" id="{E5AAAD61-85F5-B5D2-AC1A-DED044E9DB49}"/>
              </a:ext>
            </a:extLst>
          </p:cNvPr>
          <p:cNvGraphicFramePr>
            <a:graphicFrameLocks noGrp="1"/>
          </p:cNvGraphicFramePr>
          <p:nvPr>
            <p:ph idx="1"/>
            <p:extLst>
              <p:ext uri="{D42A27DB-BD31-4B8C-83A1-F6EECF244321}">
                <p14:modId xmlns:p14="http://schemas.microsoft.com/office/powerpoint/2010/main" val="2481272339"/>
              </p:ext>
            </p:extLst>
          </p:nvPr>
        </p:nvGraphicFramePr>
        <p:xfrm>
          <a:off x="4206478" y="965200"/>
          <a:ext cx="4211240"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5056581" y="629266"/>
            <a:ext cx="2480808" cy="1641986"/>
          </a:xfrm>
        </p:spPr>
        <p:txBody>
          <a:bodyPr>
            <a:normAutofit/>
          </a:bodyPr>
          <a:lstStyle/>
          <a:p>
            <a:pPr>
              <a:lnSpc>
                <a:spcPct val="90000"/>
              </a:lnSpc>
            </a:pPr>
            <a:r>
              <a:rPr lang="en-GB" sz="2600" dirty="0"/>
              <a:t>Medical Model of Health – Jones 1994</a:t>
            </a:r>
          </a:p>
        </p:txBody>
      </p:sp>
      <p:pic>
        <p:nvPicPr>
          <p:cNvPr id="5" name="Picture 4" descr="A row of samples for medical testing">
            <a:extLst>
              <a:ext uri="{FF2B5EF4-FFF2-40B4-BE49-F238E27FC236}">
                <a16:creationId xmlns:a16="http://schemas.microsoft.com/office/drawing/2014/main" id="{F5E49EE0-8966-FB84-1B04-9CF31B0E7C78}"/>
              </a:ext>
            </a:extLst>
          </p:cNvPr>
          <p:cNvPicPr>
            <a:picLocks noChangeAspect="1"/>
          </p:cNvPicPr>
          <p:nvPr/>
        </p:nvPicPr>
        <p:blipFill rotWithShape="1">
          <a:blip r:embed="rId3"/>
          <a:srcRect l="48506" r="1507"/>
          <a:stretch/>
        </p:blipFill>
        <p:spPr>
          <a:xfrm>
            <a:off x="-1" y="10"/>
            <a:ext cx="4570804" cy="6857990"/>
          </a:xfrm>
          <a:prstGeom prst="rect">
            <a:avLst/>
          </a:prstGeom>
        </p:spPr>
      </p:pic>
      <p:sp>
        <p:nvSpPr>
          <p:cNvPr id="2" name="Content Placeholder 1"/>
          <p:cNvSpPr>
            <a:spLocks noGrp="1"/>
          </p:cNvSpPr>
          <p:nvPr>
            <p:ph idx="1"/>
          </p:nvPr>
        </p:nvSpPr>
        <p:spPr>
          <a:xfrm>
            <a:off x="5056580" y="2438400"/>
            <a:ext cx="4011219" cy="4191000"/>
          </a:xfrm>
        </p:spPr>
        <p:txBody>
          <a:bodyPr>
            <a:normAutofit lnSpcReduction="10000"/>
          </a:bodyPr>
          <a:lstStyle/>
          <a:p>
            <a:pPr>
              <a:lnSpc>
                <a:spcPct val="90000"/>
              </a:lnSpc>
            </a:pPr>
            <a:r>
              <a:rPr lang="en-GB" sz="1800" dirty="0"/>
              <a:t>Disease and illness are explained by biological science.</a:t>
            </a:r>
          </a:p>
          <a:p>
            <a:pPr>
              <a:lnSpc>
                <a:spcPct val="90000"/>
              </a:lnSpc>
            </a:pPr>
            <a:r>
              <a:rPr lang="en-GB" sz="1800" dirty="0"/>
              <a:t>Based on the understanding of how diseases arise, emphasising risk factors.</a:t>
            </a:r>
          </a:p>
          <a:p>
            <a:pPr>
              <a:lnSpc>
                <a:spcPct val="90000"/>
              </a:lnSpc>
            </a:pPr>
            <a:r>
              <a:rPr lang="en-GB" sz="1800" dirty="0"/>
              <a:t>High value is placed on scientific research methodology.</a:t>
            </a:r>
          </a:p>
          <a:p>
            <a:pPr>
              <a:lnSpc>
                <a:spcPct val="90000"/>
              </a:lnSpc>
            </a:pPr>
            <a:r>
              <a:rPr lang="en-GB" sz="1800" dirty="0"/>
              <a:t>Quantitative scientific evidence is generally given higher value than lay or qualitative evidence.</a:t>
            </a:r>
          </a:p>
          <a:p>
            <a:pPr>
              <a:lnSpc>
                <a:spcPct val="90000"/>
              </a:lnSpc>
              <a:buNone/>
            </a:pPr>
            <a:r>
              <a:rPr lang="en-GB" sz="1800" dirty="0"/>
              <a:t>(Jones, 2000:30; Sussex et al 2008:357-358)</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3559" name="Rectangle 2355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6697" y="629266"/>
            <a:ext cx="4641143" cy="1622321"/>
          </a:xfrm>
        </p:spPr>
        <p:txBody>
          <a:bodyPr>
            <a:normAutofit/>
          </a:bodyPr>
          <a:lstStyle/>
          <a:p>
            <a:pPr eaLnBrk="1" fontAlgn="auto" hangingPunct="1">
              <a:spcAft>
                <a:spcPts val="0"/>
              </a:spcAft>
              <a:defRPr/>
            </a:pPr>
            <a:r>
              <a:rPr lang="en-GB">
                <a:solidFill>
                  <a:srgbClr val="EBEBEB"/>
                </a:solidFill>
              </a:rPr>
              <a:t>Medical model of health </a:t>
            </a:r>
          </a:p>
        </p:txBody>
      </p:sp>
      <p:sp>
        <p:nvSpPr>
          <p:cNvPr id="23554" name="Content Placeholder 2"/>
          <p:cNvSpPr>
            <a:spLocks noGrp="1"/>
          </p:cNvSpPr>
          <p:nvPr>
            <p:ph idx="1"/>
          </p:nvPr>
        </p:nvSpPr>
        <p:spPr>
          <a:xfrm>
            <a:off x="486697" y="2438400"/>
            <a:ext cx="4641142" cy="3785419"/>
          </a:xfrm>
        </p:spPr>
        <p:txBody>
          <a:bodyPr>
            <a:normAutofit/>
          </a:bodyPr>
          <a:lstStyle/>
          <a:p>
            <a:pPr eaLnBrk="1" hangingPunct="1">
              <a:lnSpc>
                <a:spcPct val="90000"/>
              </a:lnSpc>
            </a:pPr>
            <a:r>
              <a:rPr lang="en-GB" altLang="en-US" sz="1700" dirty="0">
                <a:solidFill>
                  <a:srgbClr val="FFFFFF"/>
                </a:solidFill>
              </a:rPr>
              <a:t>Medicine's ideas and assumptions about the nature of illness. </a:t>
            </a:r>
          </a:p>
          <a:p>
            <a:pPr eaLnBrk="1" hangingPunct="1">
              <a:lnSpc>
                <a:spcPct val="90000"/>
              </a:lnSpc>
            </a:pPr>
            <a:r>
              <a:rPr lang="en-GB" altLang="en-US" sz="1700" dirty="0">
                <a:solidFill>
                  <a:srgbClr val="FFFFFF"/>
                </a:solidFill>
              </a:rPr>
              <a:t>Focuses on physical causes and physical treatments.</a:t>
            </a:r>
          </a:p>
          <a:p>
            <a:pPr eaLnBrk="1" hangingPunct="1">
              <a:lnSpc>
                <a:spcPct val="90000"/>
              </a:lnSpc>
            </a:pPr>
            <a:r>
              <a:rPr lang="en-GB" altLang="en-US" sz="1700" dirty="0">
                <a:solidFill>
                  <a:srgbClr val="FFFFFF"/>
                </a:solidFill>
              </a:rPr>
              <a:t>Emphasises clinical diagnosis and medical interventions.</a:t>
            </a:r>
          </a:p>
          <a:p>
            <a:pPr eaLnBrk="1" hangingPunct="1">
              <a:lnSpc>
                <a:spcPct val="90000"/>
              </a:lnSpc>
            </a:pPr>
            <a:r>
              <a:rPr lang="en-GB" altLang="en-US" sz="1700" dirty="0">
                <a:solidFill>
                  <a:srgbClr val="FFFFFF"/>
                </a:solidFill>
              </a:rPr>
              <a:t> Health in this model is defined as absence of illness or disease.</a:t>
            </a:r>
          </a:p>
          <a:p>
            <a:pPr eaLnBrk="1" hangingPunct="1">
              <a:lnSpc>
                <a:spcPct val="90000"/>
              </a:lnSpc>
            </a:pPr>
            <a:r>
              <a:rPr lang="en-GB" altLang="en-US" sz="1700" dirty="0">
                <a:solidFill>
                  <a:srgbClr val="FFFFFF"/>
                </a:solidFill>
              </a:rPr>
              <a:t>Medical personnel = experts </a:t>
            </a:r>
          </a:p>
        </p:txBody>
      </p:sp>
      <p:sp>
        <p:nvSpPr>
          <p:cNvPr id="2356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Hands holding heart">
            <a:extLst>
              <a:ext uri="{FF2B5EF4-FFF2-40B4-BE49-F238E27FC236}">
                <a16:creationId xmlns:a16="http://schemas.microsoft.com/office/drawing/2014/main" id="{EB5B9C75-319F-0056-BDCB-E9FE751FB74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838" r="52930" b="-2"/>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5056581" y="629266"/>
            <a:ext cx="2480808" cy="1641986"/>
          </a:xfrm>
        </p:spPr>
        <p:txBody>
          <a:bodyPr>
            <a:normAutofit/>
          </a:bodyPr>
          <a:lstStyle/>
          <a:p>
            <a:pPr>
              <a:lnSpc>
                <a:spcPct val="90000"/>
              </a:lnSpc>
            </a:pPr>
            <a:r>
              <a:rPr lang="en-GB" sz="3600"/>
              <a:t>Social Model of Health</a:t>
            </a:r>
          </a:p>
        </p:txBody>
      </p:sp>
      <p:pic>
        <p:nvPicPr>
          <p:cNvPr id="5" name="Picture 4" descr="Person carrying large heart">
            <a:extLst>
              <a:ext uri="{FF2B5EF4-FFF2-40B4-BE49-F238E27FC236}">
                <a16:creationId xmlns:a16="http://schemas.microsoft.com/office/drawing/2014/main" id="{5FCE8C9B-CDC9-BA7E-910E-DA2DF447238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5558" r="19953" b="-1"/>
          <a:stretch/>
        </p:blipFill>
        <p:spPr>
          <a:xfrm>
            <a:off x="-1" y="10"/>
            <a:ext cx="4570804" cy="6857990"/>
          </a:xfrm>
          <a:prstGeom prst="rect">
            <a:avLst/>
          </a:prstGeom>
        </p:spPr>
      </p:pic>
      <p:sp>
        <p:nvSpPr>
          <p:cNvPr id="2" name="Content Placeholder 1"/>
          <p:cNvSpPr>
            <a:spLocks noGrp="1"/>
          </p:cNvSpPr>
          <p:nvPr>
            <p:ph idx="1"/>
          </p:nvPr>
        </p:nvSpPr>
        <p:spPr>
          <a:xfrm>
            <a:off x="5056580" y="2438401"/>
            <a:ext cx="3706419" cy="3790334"/>
          </a:xfrm>
        </p:spPr>
        <p:txBody>
          <a:bodyPr>
            <a:normAutofit fontScale="92500" lnSpcReduction="10000"/>
          </a:bodyPr>
          <a:lstStyle/>
          <a:p>
            <a:pPr>
              <a:lnSpc>
                <a:spcPct val="90000"/>
              </a:lnSpc>
            </a:pPr>
            <a:r>
              <a:rPr lang="en-GB" sz="1600" dirty="0"/>
              <a:t>Biomedical model of health has contributed greatly to increases in life expectancy.</a:t>
            </a:r>
          </a:p>
          <a:p>
            <a:pPr>
              <a:lnSpc>
                <a:spcPct val="90000"/>
              </a:lnSpc>
            </a:pPr>
            <a:r>
              <a:rPr lang="en-GB" sz="1600" dirty="0"/>
              <a:t>However, public health measures based on the social model of health have contributed most to the decline in mortality in 20</a:t>
            </a:r>
            <a:r>
              <a:rPr lang="en-GB" sz="1600" baseline="30000" dirty="0"/>
              <a:t>th</a:t>
            </a:r>
            <a:r>
              <a:rPr lang="en-GB" sz="1600" dirty="0"/>
              <a:t> Century. </a:t>
            </a:r>
          </a:p>
          <a:p>
            <a:pPr>
              <a:lnSpc>
                <a:spcPct val="90000"/>
              </a:lnSpc>
            </a:pPr>
            <a:r>
              <a:rPr lang="en-GB" sz="1600" dirty="0"/>
              <a:t>Social model emphasises the necessity to address origins of ill health in order to improve health. </a:t>
            </a:r>
          </a:p>
          <a:p>
            <a:pPr>
              <a:lnSpc>
                <a:spcPct val="90000"/>
              </a:lnSpc>
            </a:pPr>
            <a:r>
              <a:rPr lang="en-GB" sz="1600" dirty="0"/>
              <a:t>Some social conditions make ill-health more prevalent in some groups than others.</a:t>
            </a:r>
          </a:p>
          <a:p>
            <a:pPr>
              <a:lnSpc>
                <a:spcPct val="90000"/>
              </a:lnSpc>
              <a:buNone/>
            </a:pPr>
            <a:endParaRPr lang="en-GB" sz="1600" dirty="0"/>
          </a:p>
          <a:p>
            <a:pPr>
              <a:lnSpc>
                <a:spcPct val="90000"/>
              </a:lnSpc>
              <a:buNone/>
            </a:pPr>
            <a:r>
              <a:rPr lang="en-GB" sz="1600" dirty="0"/>
              <a:t>(Sussex et al 2008: 359)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Social Model of Health</a:t>
            </a:r>
          </a:p>
        </p:txBody>
      </p:sp>
      <p:sp>
        <p:nvSpPr>
          <p:cNvPr id="2" name="Content Placeholder 1"/>
          <p:cNvSpPr>
            <a:spLocks noGrp="1"/>
          </p:cNvSpPr>
          <p:nvPr>
            <p:ph idx="1"/>
          </p:nvPr>
        </p:nvSpPr>
        <p:spPr>
          <a:xfrm>
            <a:off x="457200" y="1481138"/>
            <a:ext cx="8229600" cy="4691062"/>
          </a:xfrm>
        </p:spPr>
        <p:txBody>
          <a:bodyPr>
            <a:normAutofit fontScale="92500" lnSpcReduction="10000"/>
          </a:bodyPr>
          <a:lstStyle/>
          <a:p>
            <a:r>
              <a:rPr lang="en-GB" sz="2000" dirty="0"/>
              <a:t>Health differences between individuals and social groups are the result of a complex mix of  behavioural, material and cultural factors which together impact on health.</a:t>
            </a:r>
          </a:p>
          <a:p>
            <a:r>
              <a:rPr lang="en-GB" sz="2000" dirty="0"/>
              <a:t>Social model has strong links to the different lay models of health as it recognises that people have firm views on their own health, which can be at odds with those of professionals.</a:t>
            </a:r>
          </a:p>
          <a:p>
            <a:pPr>
              <a:buNone/>
            </a:pPr>
            <a:endParaRPr lang="en-GB" sz="2000" dirty="0"/>
          </a:p>
          <a:p>
            <a:pPr>
              <a:buNone/>
            </a:pPr>
            <a:r>
              <a:rPr lang="en-GB" sz="2000" b="1" i="1" dirty="0"/>
              <a:t>Example:</a:t>
            </a:r>
          </a:p>
          <a:p>
            <a:r>
              <a:rPr lang="en-GB" sz="2000" dirty="0"/>
              <a:t>The need to tackle damp housing conditions and their link to childhood asthma might be prioritised by people living in those conditions  as opposed to the need to tackle parental smoking, prioritised by health services.</a:t>
            </a:r>
          </a:p>
          <a:p>
            <a:pPr>
              <a:buNone/>
            </a:pPr>
            <a:endParaRPr lang="en-GB" sz="2000" dirty="0"/>
          </a:p>
          <a:p>
            <a:pPr algn="r">
              <a:buNone/>
            </a:pPr>
            <a:r>
              <a:rPr lang="en-GB" sz="2000" dirty="0"/>
              <a:t>(Sussex et al 2008: 359)</a:t>
            </a:r>
          </a:p>
          <a:p>
            <a:endParaRPr lang="en-GB" sz="20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352</TotalTime>
  <Words>1004</Words>
  <Application>Microsoft Office PowerPoint</Application>
  <PresentationFormat>On-screen Show (4:3)</PresentationFormat>
  <Paragraphs>79</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Gothic</vt:lpstr>
      <vt:lpstr>Wingdings 3</vt:lpstr>
      <vt:lpstr>Ion</vt:lpstr>
      <vt:lpstr>Models of Health and Approaches to Health Promotion </vt:lpstr>
      <vt:lpstr>Models of Health and their application to health promotion.</vt:lpstr>
      <vt:lpstr>Why study models and theories?</vt:lpstr>
      <vt:lpstr>Health Promotion and models</vt:lpstr>
      <vt:lpstr>Health Belief Model</vt:lpstr>
      <vt:lpstr>PowerPoint Presentation</vt:lpstr>
      <vt:lpstr>PowerPoint Presentation</vt:lpstr>
      <vt:lpstr>PowerPoint Presentation</vt:lpstr>
      <vt:lpstr>PowerPoint Presentation</vt:lpstr>
      <vt:lpstr>Tannahill model of Health Promotion </vt:lpstr>
      <vt:lpstr>PowerPoint Presentation</vt:lpstr>
      <vt:lpstr>PowerPoint Presentation</vt:lpstr>
      <vt:lpstr>Lay Model of Health</vt:lpstr>
      <vt:lpstr> Lay Model of Health</vt:lpstr>
      <vt:lpstr>Medical Model of Health</vt:lpstr>
      <vt:lpstr>Medical Model of Health – Jones 1994</vt:lpstr>
      <vt:lpstr>Medical Model of Health – Jones 1994</vt:lpstr>
      <vt:lpstr>Medical model of health </vt:lpstr>
      <vt:lpstr>Social Model of Health</vt:lpstr>
      <vt:lpstr>Social Model of Health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Family</dc:creator>
  <cp:lastModifiedBy>Rachael Rivers</cp:lastModifiedBy>
  <cp:revision>78</cp:revision>
  <cp:lastPrinted>1601-01-01T00:00:00Z</cp:lastPrinted>
  <dcterms:created xsi:type="dcterms:W3CDTF">1601-01-01T00:00:00Z</dcterms:created>
  <dcterms:modified xsi:type="dcterms:W3CDTF">2023-10-09T14:41:02Z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