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9" r:id="rId22"/>
    <p:sldId id="277" r:id="rId23"/>
    <p:sldId id="278"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8" d="100"/>
          <a:sy n="88" d="100"/>
        </p:scale>
        <p:origin x="-96" y="-43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smtClean="0"/>
              <a:t>Click to edit Master title style</a:t>
            </a:r>
            <a:endParaRPr kumimoji="0" lang="en-US"/>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smtClean="0"/>
              <a:t>Click to edit Master subtitle style</a:t>
            </a:r>
            <a:endParaRPr kumimoji="0" lang="en-US"/>
          </a:p>
        </p:txBody>
      </p:sp>
      <p:sp>
        <p:nvSpPr>
          <p:cNvPr id="4" name="Date Placeholder 3"/>
          <p:cNvSpPr>
            <a:spLocks noGrp="1"/>
          </p:cNvSpPr>
          <p:nvPr>
            <p:ph type="dt" sz="half" idx="10"/>
          </p:nvPr>
        </p:nvSpPr>
        <p:spPr/>
        <p:txBody>
          <a:bodyPr/>
          <a:lstStyle/>
          <a:p>
            <a:fld id="{958FDD36-FD6A-4116-968E-A18060A4AB92}" type="datetimeFigureOut">
              <a:rPr lang="en-GB" smtClean="0"/>
              <a:t>18/03/2013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3DD16A-5BC9-47FB-BDB9-19756C593012}" type="slidenum">
              <a:rPr lang="en-GB" smtClean="0"/>
              <a:t>‹#›</a:t>
            </a:fld>
            <a:endParaRPr lang="en-GB"/>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58FDD36-FD6A-4116-968E-A18060A4AB92}" type="datetimeFigureOut">
              <a:rPr lang="en-GB" smtClean="0"/>
              <a:t>18/03/2013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3DD16A-5BC9-47FB-BDB9-19756C593012}"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958FDD36-FD6A-4116-968E-A18060A4AB92}" type="datetimeFigureOut">
              <a:rPr lang="en-GB" smtClean="0"/>
              <a:t>18/03/2013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3DD16A-5BC9-47FB-BDB9-19756C593012}"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958FDD36-FD6A-4116-968E-A18060A4AB92}" type="datetimeFigureOut">
              <a:rPr lang="en-GB" smtClean="0"/>
              <a:t>18/03/2013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3DD16A-5BC9-47FB-BDB9-19756C593012}"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958FDD36-FD6A-4116-968E-A18060A4AB92}" type="datetimeFigureOut">
              <a:rPr lang="en-GB" smtClean="0"/>
              <a:t>18/03/2013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73DD16A-5BC9-47FB-BDB9-19756C593012}"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958FDD36-FD6A-4116-968E-A18060A4AB92}" type="datetimeFigureOut">
              <a:rPr lang="en-GB" smtClean="0"/>
              <a:t>18/03/2013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73DD16A-5BC9-47FB-BDB9-19756C593012}"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8FDD36-FD6A-4116-968E-A18060A4AB92}" type="datetimeFigureOut">
              <a:rPr lang="en-GB" smtClean="0"/>
              <a:t>18/03/2013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73DD16A-5BC9-47FB-BDB9-19756C59301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smtClean="0"/>
              <a:t>Click to edit Master title style</a:t>
            </a:r>
            <a:endParaRPr kumimoji="0" lang="en-US"/>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958FDD36-FD6A-4116-968E-A18060A4AB92}" type="datetimeFigureOut">
              <a:rPr lang="en-GB" smtClean="0"/>
              <a:t>18/03/2013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3DD16A-5BC9-47FB-BDB9-19756C593012}" type="slidenum">
              <a:rPr lang="en-GB" smtClean="0"/>
              <a:t>‹#›</a:t>
            </a:fld>
            <a:endParaRPr lang="en-GB"/>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958FDD36-FD6A-4116-968E-A18060A4AB92}" type="datetimeFigureOut">
              <a:rPr lang="en-GB" smtClean="0"/>
              <a:t>18/03/2013</a:t>
            </a:fld>
            <a:endParaRPr lang="en-GB"/>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a:p>
        </p:txBody>
      </p:sp>
      <p:sp>
        <p:nvSpPr>
          <p:cNvPr id="7" name="Slide Number Placeholder 6"/>
          <p:cNvSpPr>
            <a:spLocks noGrp="1"/>
          </p:cNvSpPr>
          <p:nvPr>
            <p:ph type="sldNum" sz="quarter" idx="12"/>
          </p:nvPr>
        </p:nvSpPr>
        <p:spPr>
          <a:xfrm>
            <a:off x="8339328" y="1170432"/>
            <a:ext cx="733864" cy="201168"/>
          </a:xfrm>
        </p:spPr>
        <p:txBody>
          <a:bodyPr/>
          <a:lstStyle/>
          <a:p>
            <a:fld id="{E73DD16A-5BC9-47FB-BDB9-19756C593012}"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58FDD36-FD6A-4116-968E-A18060A4AB92}" type="datetimeFigureOut">
              <a:rPr lang="en-GB" smtClean="0"/>
              <a:t>18/03/2013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3DD16A-5BC9-47FB-BDB9-19756C59301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04800"/>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58FDD36-FD6A-4116-968E-A18060A4AB92}" type="datetimeFigureOut">
              <a:rPr lang="en-GB" smtClean="0"/>
              <a:t>18/03/2013</a:t>
            </a:fld>
            <a:endParaRPr lang="en-GB"/>
          </a:p>
        </p:txBody>
      </p:sp>
      <p:sp>
        <p:nvSpPr>
          <p:cNvPr id="5" name="Footer Placeholder 4"/>
          <p:cNvSpPr>
            <a:spLocks noGrp="1"/>
          </p:cNvSpPr>
          <p:nvPr>
            <p:ph type="ftr" sz="quarter" idx="11"/>
          </p:nvPr>
        </p:nvSpPr>
        <p:spPr>
          <a:xfrm>
            <a:off x="2640597" y="6377459"/>
            <a:ext cx="3836404" cy="365125"/>
          </a:xfrm>
        </p:spPr>
        <p:txBody>
          <a:bodyPr/>
          <a:lstStyle/>
          <a:p>
            <a:endParaRPr lang="en-GB"/>
          </a:p>
        </p:txBody>
      </p:sp>
      <p:sp>
        <p:nvSpPr>
          <p:cNvPr id="6" name="Slide Number Placeholder 5"/>
          <p:cNvSpPr>
            <a:spLocks noGrp="1"/>
          </p:cNvSpPr>
          <p:nvPr>
            <p:ph type="sldNum" sz="quarter" idx="12"/>
          </p:nvPr>
        </p:nvSpPr>
        <p:spPr/>
        <p:txBody>
          <a:bodyPr/>
          <a:lstStyle/>
          <a:p>
            <a:fld id="{E73DD16A-5BC9-47FB-BDB9-19756C593012}"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958FDD36-FD6A-4116-968E-A18060A4AB92}" type="datetimeFigureOut">
              <a:rPr lang="en-GB" smtClean="0"/>
              <a:t>18/03/2013</a:t>
            </a:fld>
            <a:endParaRPr lang="en-GB"/>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E73DD16A-5BC9-47FB-BDB9-19756C593012}"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4.xml"/><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4.xml"/><Relationship Id="rId4" Type="http://schemas.openxmlformats.org/officeDocument/2006/relationships/image" Target="../media/image21.jpeg"/></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descr="philistine.tif"/>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6228184" y="186548"/>
            <a:ext cx="2622650" cy="32445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3483840"/>
            <a:ext cx="8077200" cy="1673352"/>
          </a:xfrm>
        </p:spPr>
        <p:txBody>
          <a:bodyPr>
            <a:normAutofit fontScale="90000"/>
          </a:bodyPr>
          <a:lstStyle/>
          <a:p>
            <a:r>
              <a:rPr lang="en-GB" sz="6000" dirty="0" smtClean="0">
                <a:effectLst>
                  <a:outerShdw blurRad="38100" dist="38100" dir="2700000" algn="tl">
                    <a:srgbClr val="000000">
                      <a:alpha val="43137"/>
                    </a:srgbClr>
                  </a:outerShdw>
                </a:effectLst>
              </a:rPr>
              <a:t>Pharaohs, Phoenicians &amp; Peoples of the Sea</a:t>
            </a:r>
            <a:endParaRPr lang="en-GB" sz="6000" dirty="0">
              <a:effectLst>
                <a:outerShdw blurRad="38100" dist="38100" dir="2700000" algn="tl">
                  <a:srgbClr val="000000">
                    <a:alpha val="43137"/>
                  </a:srgbClr>
                </a:outerShdw>
              </a:effectLst>
            </a:endParaRPr>
          </a:p>
        </p:txBody>
      </p:sp>
      <p:sp>
        <p:nvSpPr>
          <p:cNvPr id="3" name="Subtitle 2"/>
          <p:cNvSpPr>
            <a:spLocks noGrp="1"/>
          </p:cNvSpPr>
          <p:nvPr>
            <p:ph type="subTitle" idx="1"/>
          </p:nvPr>
        </p:nvSpPr>
        <p:spPr>
          <a:xfrm>
            <a:off x="685800" y="1956792"/>
            <a:ext cx="8077200" cy="1499616"/>
          </a:xfrm>
        </p:spPr>
        <p:txBody>
          <a:bodyPr>
            <a:normAutofit/>
          </a:bodyPr>
          <a:lstStyle/>
          <a:p>
            <a:r>
              <a:rPr lang="en-GB" sz="4400" b="1" dirty="0" smtClean="0">
                <a:effectLst>
                  <a:outerShdw blurRad="38100" dist="38100" dir="2700000" algn="tl">
                    <a:srgbClr val="000000">
                      <a:alpha val="43137"/>
                    </a:srgbClr>
                  </a:outerShdw>
                </a:effectLst>
              </a:rPr>
              <a:t>The Philistines</a:t>
            </a:r>
            <a:endParaRPr lang="en-GB" sz="44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68548032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map"/>
          <p:cNvPicPr>
            <a:picLocks noGrp="1" noChangeAspect="1" noChangeArrowheads="1"/>
          </p:cNvPicPr>
          <p:nvPr>
            <p:ph sz="half" idx="2"/>
          </p:nvPr>
        </p:nvPicPr>
        <p:blipFill>
          <a:blip r:embed="rId2" cstate="email">
            <a:extLst>
              <a:ext uri="{28A0092B-C50C-407E-A947-70E740481C1C}">
                <a14:useLocalDpi xmlns:a14="http://schemas.microsoft.com/office/drawing/2010/main"/>
              </a:ext>
            </a:extLst>
          </a:blip>
          <a:srcRect/>
          <a:stretch>
            <a:fillRect/>
          </a:stretch>
        </p:blipFill>
        <p:spPr bwMode="auto">
          <a:xfrm>
            <a:off x="5508104" y="1772815"/>
            <a:ext cx="3144388" cy="41305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pPr>
              <a:defRPr/>
            </a:pPr>
            <a:r>
              <a:rPr lang="en-GB" sz="4800" smtClean="0"/>
              <a:t>Who Were the Philistines?</a:t>
            </a:r>
            <a:endParaRPr lang="en-GB" sz="4800"/>
          </a:p>
        </p:txBody>
      </p:sp>
      <p:sp>
        <p:nvSpPr>
          <p:cNvPr id="3" name="Content Placeholder 2"/>
          <p:cNvSpPr>
            <a:spLocks noGrp="1"/>
          </p:cNvSpPr>
          <p:nvPr>
            <p:ph sz="half" idx="1"/>
          </p:nvPr>
        </p:nvSpPr>
        <p:spPr>
          <a:xfrm>
            <a:off x="457200" y="1773936"/>
            <a:ext cx="4546848" cy="4623816"/>
          </a:xfrm>
        </p:spPr>
        <p:txBody>
          <a:bodyPr/>
          <a:lstStyle/>
          <a:p>
            <a:pPr>
              <a:defRPr/>
            </a:pPr>
            <a:r>
              <a:rPr lang="en-GB" dirty="0"/>
              <a:t>EIA population of southern Levant:</a:t>
            </a:r>
          </a:p>
          <a:p>
            <a:pPr>
              <a:defRPr/>
            </a:pPr>
            <a:r>
              <a:rPr lang="en-GB" dirty="0" err="1" smtClean="0"/>
              <a:t>Pentapolis</a:t>
            </a:r>
            <a:r>
              <a:rPr lang="en-GB" dirty="0" smtClean="0"/>
              <a:t>:</a:t>
            </a:r>
          </a:p>
          <a:p>
            <a:pPr lvl="1">
              <a:defRPr/>
            </a:pPr>
            <a:r>
              <a:rPr lang="en-GB" dirty="0" smtClean="0"/>
              <a:t>Gaza</a:t>
            </a:r>
            <a:r>
              <a:rPr lang="en-GB" dirty="0"/>
              <a:t>, Gath, Ashkelon, Ashdod, </a:t>
            </a:r>
            <a:r>
              <a:rPr lang="en-GB" dirty="0" err="1"/>
              <a:t>Ekron</a:t>
            </a:r>
            <a:endParaRPr lang="en-GB" dirty="0"/>
          </a:p>
          <a:p>
            <a:pPr>
              <a:defRPr/>
            </a:pPr>
            <a:r>
              <a:rPr lang="en-GB" dirty="0"/>
              <a:t>Intrusive population, originally from the Aegean</a:t>
            </a:r>
          </a:p>
          <a:p>
            <a:pPr lvl="1">
              <a:defRPr/>
            </a:pPr>
            <a:r>
              <a:rPr lang="en-GB" dirty="0"/>
              <a:t>Established in Levant at the end of the LBA</a:t>
            </a:r>
          </a:p>
        </p:txBody>
      </p:sp>
      <p:sp>
        <p:nvSpPr>
          <p:cNvPr id="3077" name="Oval 4"/>
          <p:cNvSpPr>
            <a:spLocks noChangeArrowheads="1"/>
          </p:cNvSpPr>
          <p:nvPr/>
        </p:nvSpPr>
        <p:spPr bwMode="auto">
          <a:xfrm rot="1594749">
            <a:off x="5820901" y="5194697"/>
            <a:ext cx="285750" cy="500062"/>
          </a:xfrm>
          <a:prstGeom prst="ellipse">
            <a:avLst/>
          </a:prstGeom>
          <a:noFill/>
          <a:ln w="38100" algn="ctr">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Tree>
    <p:extLst>
      <p:ext uri="{BB962C8B-B14F-4D97-AF65-F5344CB8AC3E}">
        <p14:creationId xmlns:p14="http://schemas.microsoft.com/office/powerpoint/2010/main" val="40506294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nodeType="after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grpId="0" nodeType="after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2000"/>
                                        <p:tgtEl>
                                          <p:spTgt spid="3">
                                            <p:txEl>
                                              <p:pRg st="2" end="2"/>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2000"/>
                                        <p:tgtEl>
                                          <p:spTgt spid="3">
                                            <p:txEl>
                                              <p:pRg st="3" end="3"/>
                                            </p:txEl>
                                          </p:spTgt>
                                        </p:tgtEl>
                                      </p:cBhvr>
                                    </p:animEffect>
                                  </p:childTnLst>
                                </p:cTn>
                              </p:par>
                            </p:childTnLst>
                          </p:cTn>
                        </p:par>
                        <p:par>
                          <p:cTn id="22" fill="hold" nodeType="afterGroup">
                            <p:stCondLst>
                              <p:cond delay="2000"/>
                            </p:stCondLst>
                            <p:childTnLst>
                              <p:par>
                                <p:cTn id="23" presetID="10" presetClass="entr" presetSubtype="0" fill="hold" grpId="0" nodeType="after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mtClean="0"/>
              <a:t>The Philistines</a:t>
            </a:r>
            <a:endParaRPr lang="en-GB"/>
          </a:p>
        </p:txBody>
      </p:sp>
      <p:sp>
        <p:nvSpPr>
          <p:cNvPr id="3" name="Content Placeholder 2"/>
          <p:cNvSpPr>
            <a:spLocks noGrp="1"/>
          </p:cNvSpPr>
          <p:nvPr>
            <p:ph sz="half" idx="1"/>
          </p:nvPr>
        </p:nvSpPr>
        <p:spPr>
          <a:xfrm>
            <a:off x="251520" y="1773936"/>
            <a:ext cx="5040560" cy="4623816"/>
          </a:xfrm>
        </p:spPr>
        <p:txBody>
          <a:bodyPr>
            <a:normAutofit fontScale="92500" lnSpcReduction="10000"/>
          </a:bodyPr>
          <a:lstStyle/>
          <a:p>
            <a:pPr>
              <a:defRPr/>
            </a:pPr>
            <a:r>
              <a:rPr lang="en-GB" dirty="0"/>
              <a:t>Study of the Philistines:</a:t>
            </a:r>
          </a:p>
          <a:p>
            <a:pPr lvl="1">
              <a:defRPr/>
            </a:pPr>
            <a:r>
              <a:rPr lang="en-GB" dirty="0" smtClean="0"/>
              <a:t>Uneasy </a:t>
            </a:r>
            <a:r>
              <a:rPr lang="en-GB" dirty="0"/>
              <a:t>conflation of archaeology, ceramic studies, Egyptian New Kingdom texts, &amp; later biblical sources</a:t>
            </a:r>
          </a:p>
          <a:p>
            <a:pPr lvl="1">
              <a:defRPr/>
            </a:pPr>
            <a:r>
              <a:rPr lang="en-GB" dirty="0"/>
              <a:t>Important area of </a:t>
            </a:r>
            <a:r>
              <a:rPr lang="en-GB" dirty="0">
                <a:solidFill>
                  <a:srgbClr val="FFC000"/>
                </a:solidFill>
              </a:rPr>
              <a:t>Biblical </a:t>
            </a:r>
            <a:r>
              <a:rPr lang="en-GB" dirty="0" smtClean="0">
                <a:solidFill>
                  <a:srgbClr val="FFC000"/>
                </a:solidFill>
              </a:rPr>
              <a:t>Archaeology</a:t>
            </a:r>
            <a:endParaRPr lang="en-GB" dirty="0">
              <a:solidFill>
                <a:srgbClr val="FFC000"/>
              </a:solidFill>
            </a:endParaRPr>
          </a:p>
          <a:p>
            <a:pPr lvl="1">
              <a:defRPr/>
            </a:pPr>
            <a:r>
              <a:rPr lang="en-GB" dirty="0">
                <a:solidFill>
                  <a:srgbClr val="FFC000"/>
                </a:solidFill>
              </a:rPr>
              <a:t>Highly politicised debate</a:t>
            </a:r>
          </a:p>
          <a:p>
            <a:pPr lvl="1">
              <a:defRPr/>
            </a:pPr>
            <a:r>
              <a:rPr lang="en-GB" dirty="0"/>
              <a:t>Recent approaches: ethnicity &amp; archaeology</a:t>
            </a:r>
          </a:p>
          <a:p>
            <a:pPr>
              <a:defRPr/>
            </a:pPr>
            <a:r>
              <a:rPr lang="en-GB" dirty="0"/>
              <a:t>Sources:</a:t>
            </a:r>
          </a:p>
          <a:p>
            <a:pPr lvl="1">
              <a:defRPr/>
            </a:pPr>
            <a:r>
              <a:rPr lang="en-GB" dirty="0"/>
              <a:t>Egyptian texts, Old Testament, archaeology</a:t>
            </a:r>
          </a:p>
        </p:txBody>
      </p:sp>
      <p:pic>
        <p:nvPicPr>
          <p:cNvPr id="6" name="Content Placeholder 5" descr="PhilBird2"/>
          <p:cNvPicPr>
            <a:picLocks noGrp="1" noChangeAspect="1" noChangeArrowheads="1"/>
          </p:cNvPicPr>
          <p:nvPr>
            <p:ph sz="half" idx="2"/>
          </p:nvPr>
        </p:nvPicPr>
        <p:blipFill>
          <a:blip r:embed="rId2" cstate="email">
            <a:lum bright="-4000" contrast="-4000"/>
            <a:extLst>
              <a:ext uri="{28A0092B-C50C-407E-A947-70E740481C1C}">
                <a14:useLocalDpi xmlns:a14="http://schemas.microsoft.com/office/drawing/2010/main"/>
              </a:ext>
            </a:extLst>
          </a:blip>
          <a:srcRect/>
          <a:stretch>
            <a:fillRect/>
          </a:stretch>
        </p:blipFill>
        <p:spPr bwMode="auto">
          <a:xfrm>
            <a:off x="5473167" y="2132856"/>
            <a:ext cx="3381465"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518574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nodeType="afterGroup">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nodeType="afterGroup">
                            <p:stCondLst>
                              <p:cond delay="4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nodeType="afterGroup">
                            <p:stCondLst>
                              <p:cond delay="6000"/>
                            </p:stCondLst>
                            <p:childTnLst>
                              <p:par>
                                <p:cTn id="17" presetID="10" presetClass="entr" presetSubtype="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nodeType="afterGroup">
                            <p:stCondLst>
                              <p:cond delay="8000"/>
                            </p:stCondLst>
                            <p:childTnLst>
                              <p:par>
                                <p:cTn id="21" presetID="10" presetClass="entr" presetSubtype="0" fill="hold" grpId="0"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2000"/>
                                        <p:tgtEl>
                                          <p:spTgt spid="3">
                                            <p:txEl>
                                              <p:pRg st="5" end="5"/>
                                            </p:txEl>
                                          </p:spTgt>
                                        </p:tgtEl>
                                      </p:cBhvr>
                                    </p:animEffect>
                                  </p:childTnLst>
                                </p:cTn>
                              </p:par>
                            </p:childTnLst>
                          </p:cTn>
                        </p:par>
                        <p:par>
                          <p:cTn id="29" fill="hold" nodeType="afterGroup">
                            <p:stCondLst>
                              <p:cond delay="2000"/>
                            </p:stCondLst>
                            <p:childTnLst>
                              <p:par>
                                <p:cTn id="30" presetID="10" presetClass="entr" presetSubtype="0" fill="hold" grpId="0" nodeType="after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7" descr="Mediterranian_Sea"/>
          <p:cNvPicPr>
            <a:picLocks noChangeAspect="1" noChangeArrowheads="1"/>
          </p:cNvPicPr>
          <p:nvPr/>
        </p:nvPicPr>
        <p:blipFill>
          <a:blip r:embed="rId2">
            <a:lum bright="-12000" contrast="-12000"/>
            <a:extLst>
              <a:ext uri="{28A0092B-C50C-407E-A947-70E740481C1C}">
                <a14:useLocalDpi xmlns:a14="http://schemas.microsoft.com/office/drawing/2010/main"/>
              </a:ext>
            </a:extLst>
          </a:blip>
          <a:srcRect/>
          <a:stretch>
            <a:fillRect/>
          </a:stretch>
        </p:blipFill>
        <p:spPr bwMode="auto">
          <a:xfrm>
            <a:off x="34925" y="714375"/>
            <a:ext cx="9074150" cy="6078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pPr>
              <a:defRPr/>
            </a:pPr>
            <a:r>
              <a:rPr lang="en-GB" smtClean="0"/>
              <a:t>Archaeological Context</a:t>
            </a:r>
            <a:endParaRPr lang="en-GB"/>
          </a:p>
        </p:txBody>
      </p:sp>
      <p:sp>
        <p:nvSpPr>
          <p:cNvPr id="3" name="Content Placeholder 2"/>
          <p:cNvSpPr>
            <a:spLocks noGrp="1"/>
          </p:cNvSpPr>
          <p:nvPr>
            <p:ph idx="1"/>
          </p:nvPr>
        </p:nvSpPr>
        <p:spPr/>
        <p:txBody>
          <a:bodyPr>
            <a:normAutofit lnSpcReduction="10000"/>
          </a:bodyPr>
          <a:lstStyle/>
          <a:p>
            <a:pPr>
              <a:defRPr/>
            </a:pPr>
            <a:r>
              <a:rPr lang="en-GB" dirty="0">
                <a:effectLst>
                  <a:outerShdw blurRad="38100" dist="38100" dir="2700000" algn="tl">
                    <a:srgbClr val="000000">
                      <a:alpha val="43137"/>
                    </a:srgbClr>
                  </a:outerShdw>
                </a:effectLst>
              </a:rPr>
              <a:t>End of LBA (c.1200 BC): series of destructions throughout East Mediterranean</a:t>
            </a:r>
          </a:p>
          <a:p>
            <a:pPr lvl="1">
              <a:defRPr/>
            </a:pPr>
            <a:r>
              <a:rPr lang="en-GB" dirty="0">
                <a:effectLst>
                  <a:outerShdw blurRad="38100" dist="38100" dir="2700000" algn="tl">
                    <a:srgbClr val="000000">
                      <a:alpha val="43137"/>
                    </a:srgbClr>
                  </a:outerShdw>
                </a:effectLst>
              </a:rPr>
              <a:t>Collapse of Mycenaean palaces</a:t>
            </a:r>
          </a:p>
          <a:p>
            <a:pPr lvl="1">
              <a:defRPr/>
            </a:pPr>
            <a:r>
              <a:rPr lang="en-GB" dirty="0">
                <a:effectLst>
                  <a:outerShdw blurRad="38100" dist="38100" dir="2700000" algn="tl">
                    <a:srgbClr val="000000">
                      <a:alpha val="43137"/>
                    </a:srgbClr>
                  </a:outerShdw>
                </a:effectLst>
              </a:rPr>
              <a:t>Destruction of </a:t>
            </a:r>
            <a:r>
              <a:rPr lang="en-GB" dirty="0" err="1">
                <a:effectLst>
                  <a:outerShdw blurRad="38100" dist="38100" dir="2700000" algn="tl">
                    <a:srgbClr val="000000">
                      <a:alpha val="43137"/>
                    </a:srgbClr>
                  </a:outerShdw>
                </a:effectLst>
              </a:rPr>
              <a:t>Hattusas</a:t>
            </a:r>
            <a:r>
              <a:rPr lang="en-GB" dirty="0">
                <a:effectLst>
                  <a:outerShdw blurRad="38100" dist="38100" dir="2700000" algn="tl">
                    <a:srgbClr val="000000">
                      <a:alpha val="43137"/>
                    </a:srgbClr>
                  </a:outerShdw>
                </a:effectLst>
              </a:rPr>
              <a:t> &amp; end of Hittite Empire</a:t>
            </a:r>
          </a:p>
          <a:p>
            <a:pPr lvl="1">
              <a:defRPr/>
            </a:pPr>
            <a:r>
              <a:rPr lang="en-GB" dirty="0">
                <a:effectLst>
                  <a:outerShdw blurRad="38100" dist="38100" dir="2700000" algn="tl">
                    <a:srgbClr val="000000">
                      <a:alpha val="43137"/>
                    </a:srgbClr>
                  </a:outerShdw>
                </a:effectLst>
              </a:rPr>
              <a:t>Cyprus: towns destroyed; possible Aegean migration?</a:t>
            </a:r>
          </a:p>
          <a:p>
            <a:pPr lvl="1">
              <a:defRPr/>
            </a:pPr>
            <a:r>
              <a:rPr lang="en-GB" dirty="0">
                <a:effectLst>
                  <a:outerShdw blurRad="38100" dist="38100" dir="2700000" algn="tl">
                    <a:srgbClr val="000000">
                      <a:alpha val="43137"/>
                    </a:srgbClr>
                  </a:outerShdw>
                </a:effectLst>
              </a:rPr>
              <a:t>Levant: series of destructions of main urban centres along coast of </a:t>
            </a:r>
            <a:r>
              <a:rPr lang="en-GB" dirty="0" err="1">
                <a:effectLst>
                  <a:outerShdw blurRad="38100" dist="38100" dir="2700000" algn="tl">
                    <a:srgbClr val="000000">
                      <a:alpha val="43137"/>
                    </a:srgbClr>
                  </a:outerShdw>
                </a:effectLst>
              </a:rPr>
              <a:t>Syro</a:t>
            </a:r>
            <a:r>
              <a:rPr lang="en-GB" dirty="0">
                <a:effectLst>
                  <a:outerShdw blurRad="38100" dist="38100" dir="2700000" algn="tl">
                    <a:srgbClr val="000000">
                      <a:alpha val="43137"/>
                    </a:srgbClr>
                  </a:outerShdw>
                </a:effectLst>
              </a:rPr>
              <a:t>-Palestine</a:t>
            </a:r>
          </a:p>
          <a:p>
            <a:pPr>
              <a:defRPr/>
            </a:pPr>
            <a:r>
              <a:rPr lang="en-GB" dirty="0">
                <a:effectLst>
                  <a:outerShdw blurRad="38100" dist="38100" dir="2700000" algn="tl">
                    <a:srgbClr val="000000">
                      <a:alpha val="43137"/>
                    </a:srgbClr>
                  </a:outerShdw>
                </a:effectLst>
              </a:rPr>
              <a:t>Results in breakdown of the complex trading networks &amp; palatial economies of the region</a:t>
            </a:r>
          </a:p>
        </p:txBody>
      </p:sp>
    </p:spTree>
    <p:extLst>
      <p:ext uri="{BB962C8B-B14F-4D97-AF65-F5344CB8AC3E}">
        <p14:creationId xmlns:p14="http://schemas.microsoft.com/office/powerpoint/2010/main" val="132649822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nodeType="afterGroup">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nodeType="afterGroup">
                            <p:stCondLst>
                              <p:cond delay="4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nodeType="afterGroup">
                            <p:stCondLst>
                              <p:cond delay="6000"/>
                            </p:stCondLst>
                            <p:childTnLst>
                              <p:par>
                                <p:cTn id="17" presetID="10" presetClass="entr" presetSubtype="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2000"/>
                                        <p:tgtEl>
                                          <p:spTgt spid="3">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mtClean="0"/>
              <a:t>Egyptian </a:t>
            </a:r>
            <a:endParaRPr lang="en-GB"/>
          </a:p>
        </p:txBody>
      </p:sp>
      <p:sp>
        <p:nvSpPr>
          <p:cNvPr id="3" name="Content Placeholder 2"/>
          <p:cNvSpPr>
            <a:spLocks noGrp="1"/>
          </p:cNvSpPr>
          <p:nvPr>
            <p:ph sz="half" idx="1"/>
          </p:nvPr>
        </p:nvSpPr>
        <p:spPr>
          <a:xfrm>
            <a:off x="457200" y="1773936"/>
            <a:ext cx="4834880" cy="4679400"/>
          </a:xfrm>
        </p:spPr>
        <p:txBody>
          <a:bodyPr/>
          <a:lstStyle/>
          <a:p>
            <a:pPr>
              <a:defRPr/>
            </a:pPr>
            <a:r>
              <a:rPr lang="en-GB" dirty="0" err="1">
                <a:solidFill>
                  <a:srgbClr val="FFC000"/>
                </a:solidFill>
              </a:rPr>
              <a:t>Medinet</a:t>
            </a:r>
            <a:r>
              <a:rPr lang="en-GB" dirty="0">
                <a:solidFill>
                  <a:srgbClr val="FFC000"/>
                </a:solidFill>
              </a:rPr>
              <a:t> </a:t>
            </a:r>
            <a:r>
              <a:rPr lang="en-GB" dirty="0" err="1" smtClean="0">
                <a:solidFill>
                  <a:srgbClr val="FFC000"/>
                </a:solidFill>
              </a:rPr>
              <a:t>Habu</a:t>
            </a:r>
            <a:r>
              <a:rPr lang="en-GB" dirty="0" smtClean="0">
                <a:solidFill>
                  <a:srgbClr val="FFC000"/>
                </a:solidFill>
              </a:rPr>
              <a:t>: </a:t>
            </a:r>
            <a:r>
              <a:rPr lang="en-GB" dirty="0"/>
              <a:t>mortuary temple of </a:t>
            </a:r>
            <a:r>
              <a:rPr lang="en-GB" dirty="0" err="1"/>
              <a:t>Rameses</a:t>
            </a:r>
            <a:r>
              <a:rPr lang="en-GB" dirty="0"/>
              <a:t> III:</a:t>
            </a:r>
          </a:p>
          <a:p>
            <a:pPr lvl="1">
              <a:defRPr/>
            </a:pPr>
            <a:r>
              <a:rPr lang="en-GB" dirty="0"/>
              <a:t>Events of year 8 of his reign </a:t>
            </a:r>
            <a:r>
              <a:rPr lang="en-GB" dirty="0">
                <a:solidFill>
                  <a:srgbClr val="FFC000"/>
                </a:solidFill>
              </a:rPr>
              <a:t>(c.1189 BC)</a:t>
            </a:r>
          </a:p>
          <a:p>
            <a:pPr lvl="1">
              <a:defRPr/>
            </a:pPr>
            <a:r>
              <a:rPr lang="en-GB" dirty="0"/>
              <a:t>Attack on Egypt of the confederation of sea peoples, including the </a:t>
            </a:r>
            <a:r>
              <a:rPr lang="en-GB" dirty="0" err="1">
                <a:solidFill>
                  <a:srgbClr val="FFC000"/>
                </a:solidFill>
              </a:rPr>
              <a:t>Peleset</a:t>
            </a:r>
            <a:endParaRPr lang="en-GB" dirty="0">
              <a:solidFill>
                <a:srgbClr val="FFC000"/>
              </a:solidFill>
            </a:endParaRPr>
          </a:p>
          <a:p>
            <a:pPr lvl="1">
              <a:defRPr/>
            </a:pPr>
            <a:r>
              <a:rPr lang="en-GB" dirty="0"/>
              <a:t>Is this the first mention of the Philistines?</a:t>
            </a:r>
          </a:p>
        </p:txBody>
      </p:sp>
      <p:pic>
        <p:nvPicPr>
          <p:cNvPr id="6" name="Picture 4" descr="medinet habu"/>
          <p:cNvPicPr>
            <a:picLocks noGrp="1" noChangeAspect="1" noChangeArrowheads="1"/>
          </p:cNvPicPr>
          <p:nvPr>
            <p:ph sz="half" idx="2"/>
          </p:nvPr>
        </p:nvPicPr>
        <p:blipFill>
          <a:blip r:embed="rId2" cstate="email">
            <a:lum bright="-8000" contrast="-8000"/>
            <a:extLst>
              <a:ext uri="{28A0092B-C50C-407E-A947-70E740481C1C}">
                <a14:useLocalDpi xmlns:a14="http://schemas.microsoft.com/office/drawing/2010/main"/>
              </a:ext>
            </a:extLst>
          </a:blip>
          <a:srcRect/>
          <a:stretch>
            <a:fillRect/>
          </a:stretch>
        </p:blipFill>
        <p:spPr bwMode="auto">
          <a:xfrm>
            <a:off x="5508104" y="2276872"/>
            <a:ext cx="3318520" cy="2601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424929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nodeType="afterGroup">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nodeType="afterGroup">
                            <p:stCondLst>
                              <p:cond delay="4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nodeType="afterGroup">
                            <p:stCondLst>
                              <p:cond delay="6000"/>
                            </p:stCondLst>
                            <p:childTnLst>
                              <p:par>
                                <p:cTn id="17" presetID="10" presetClass="entr" presetSubtype="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defRPr/>
            </a:pPr>
            <a:r>
              <a:rPr lang="en-GB" dirty="0" smtClean="0"/>
              <a:t>Egyptian Sources</a:t>
            </a:r>
            <a:endParaRPr lang="en-GB" dirty="0"/>
          </a:p>
        </p:txBody>
      </p:sp>
      <p:sp>
        <p:nvSpPr>
          <p:cNvPr id="3" name="Content Placeholder 2"/>
          <p:cNvSpPr>
            <a:spLocks noGrp="1"/>
          </p:cNvSpPr>
          <p:nvPr>
            <p:ph idx="1"/>
          </p:nvPr>
        </p:nvSpPr>
        <p:spPr/>
        <p:txBody>
          <a:bodyPr/>
          <a:lstStyle/>
          <a:p>
            <a:pPr>
              <a:defRPr/>
            </a:pPr>
            <a:r>
              <a:rPr lang="en-GB" sz="2400" dirty="0"/>
              <a:t>The countries -- --, the [Northerners] in their isles were disturbed, taken away in the [fray] -- at one time. Not one stood before their hands, from </a:t>
            </a:r>
            <a:r>
              <a:rPr lang="en-GB" sz="2400" dirty="0" err="1"/>
              <a:t>Kheta</a:t>
            </a:r>
            <a:r>
              <a:rPr lang="en-GB" sz="2400" dirty="0"/>
              <a:t>, </a:t>
            </a:r>
            <a:r>
              <a:rPr lang="en-GB" sz="2400" dirty="0" err="1"/>
              <a:t>Kode</a:t>
            </a:r>
            <a:r>
              <a:rPr lang="en-GB" sz="2400" dirty="0"/>
              <a:t>, Carchemish, </a:t>
            </a:r>
            <a:r>
              <a:rPr lang="en-GB" sz="2400" dirty="0" err="1"/>
              <a:t>Arvad</a:t>
            </a:r>
            <a:r>
              <a:rPr lang="en-GB" sz="2400" dirty="0"/>
              <a:t>, </a:t>
            </a:r>
            <a:r>
              <a:rPr lang="en-GB" sz="2400" dirty="0" err="1"/>
              <a:t>Alashia</a:t>
            </a:r>
            <a:r>
              <a:rPr lang="en-GB" sz="2400" dirty="0"/>
              <a:t>, they were wasted. {The}y {[set up]} a camp in one place in Amor. They desolated his people and his land like that which is not. They came with fire prepared before them, forward to Egypt. Their main support was </a:t>
            </a:r>
            <a:r>
              <a:rPr lang="en-GB" sz="2400" dirty="0" err="1">
                <a:solidFill>
                  <a:srgbClr val="FFC000"/>
                </a:solidFill>
              </a:rPr>
              <a:t>Peleset</a:t>
            </a:r>
            <a:r>
              <a:rPr lang="en-GB" sz="2400" dirty="0">
                <a:solidFill>
                  <a:srgbClr val="FFC000"/>
                </a:solidFill>
              </a:rPr>
              <a:t>, </a:t>
            </a:r>
            <a:r>
              <a:rPr lang="en-GB" sz="2400" dirty="0" err="1"/>
              <a:t>Tjekker</a:t>
            </a:r>
            <a:r>
              <a:rPr lang="en-GB" sz="2400" dirty="0"/>
              <a:t>, </a:t>
            </a:r>
            <a:r>
              <a:rPr lang="en-GB" sz="2400" dirty="0" err="1"/>
              <a:t>Shekelesh</a:t>
            </a:r>
            <a:r>
              <a:rPr lang="en-GB" sz="2400" dirty="0"/>
              <a:t>, </a:t>
            </a:r>
            <a:r>
              <a:rPr lang="en-GB" sz="2400" dirty="0" err="1"/>
              <a:t>Denyen</a:t>
            </a:r>
            <a:r>
              <a:rPr lang="en-GB" sz="2400" dirty="0"/>
              <a:t>, and </a:t>
            </a:r>
            <a:r>
              <a:rPr lang="en-GB" sz="2400" dirty="0" err="1"/>
              <a:t>Weshesh</a:t>
            </a:r>
            <a:r>
              <a:rPr lang="en-GB" sz="2400" dirty="0"/>
              <a:t>. (These) lands were united, and they laid their hands upon the land as far as the Circle of the Earth. Their hearts were confident, full of their plans</a:t>
            </a:r>
          </a:p>
        </p:txBody>
      </p:sp>
    </p:spTree>
    <p:extLst>
      <p:ext uri="{BB962C8B-B14F-4D97-AF65-F5344CB8AC3E}">
        <p14:creationId xmlns:p14="http://schemas.microsoft.com/office/powerpoint/2010/main" val="316483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mtClean="0"/>
              <a:t>Egyptian</a:t>
            </a:r>
            <a:endParaRPr lang="en-GB"/>
          </a:p>
        </p:txBody>
      </p:sp>
      <p:sp>
        <p:nvSpPr>
          <p:cNvPr id="3" name="Content Placeholder 2"/>
          <p:cNvSpPr>
            <a:spLocks noGrp="1"/>
          </p:cNvSpPr>
          <p:nvPr>
            <p:ph sz="half" idx="1"/>
          </p:nvPr>
        </p:nvSpPr>
        <p:spPr>
          <a:xfrm>
            <a:off x="323528" y="1700808"/>
            <a:ext cx="4906888" cy="4623816"/>
          </a:xfrm>
        </p:spPr>
        <p:txBody>
          <a:bodyPr>
            <a:normAutofit fontScale="92500" lnSpcReduction="10000"/>
          </a:bodyPr>
          <a:lstStyle/>
          <a:p>
            <a:pPr>
              <a:defRPr/>
            </a:pPr>
            <a:r>
              <a:rPr lang="en-GB" dirty="0" err="1"/>
              <a:t>Medinet</a:t>
            </a:r>
            <a:r>
              <a:rPr lang="en-GB" dirty="0"/>
              <a:t> </a:t>
            </a:r>
            <a:r>
              <a:rPr lang="en-GB" dirty="0" err="1"/>
              <a:t>Habu</a:t>
            </a:r>
            <a:r>
              <a:rPr lang="en-GB" dirty="0"/>
              <a:t>: records land &amp; sea battles </a:t>
            </a:r>
          </a:p>
          <a:p>
            <a:pPr>
              <a:defRPr/>
            </a:pPr>
            <a:r>
              <a:rPr lang="en-GB" dirty="0"/>
              <a:t>Population movement: scenes include women &amp; children coming in carts</a:t>
            </a:r>
          </a:p>
          <a:p>
            <a:pPr>
              <a:defRPr/>
            </a:pPr>
            <a:r>
              <a:rPr lang="en-GB" dirty="0" err="1"/>
              <a:t>Peleset</a:t>
            </a:r>
            <a:r>
              <a:rPr lang="en-GB" dirty="0"/>
              <a:t>: identified by their distinctive clothing:</a:t>
            </a:r>
          </a:p>
          <a:p>
            <a:pPr lvl="1">
              <a:defRPr/>
            </a:pPr>
            <a:r>
              <a:rPr lang="en-GB" dirty="0"/>
              <a:t>Kilt &amp; feathered headdress</a:t>
            </a:r>
          </a:p>
          <a:p>
            <a:pPr>
              <a:defRPr/>
            </a:pPr>
            <a:r>
              <a:rPr lang="en-GB" dirty="0"/>
              <a:t>After battles </a:t>
            </a:r>
            <a:r>
              <a:rPr lang="en-GB" dirty="0" err="1">
                <a:solidFill>
                  <a:srgbClr val="FFC000"/>
                </a:solidFill>
              </a:rPr>
              <a:t>Peleset</a:t>
            </a:r>
            <a:r>
              <a:rPr lang="en-GB" dirty="0">
                <a:solidFill>
                  <a:srgbClr val="FFC000"/>
                </a:solidFill>
              </a:rPr>
              <a:t> </a:t>
            </a:r>
            <a:r>
              <a:rPr lang="en-GB" dirty="0"/>
              <a:t>/ </a:t>
            </a:r>
            <a:r>
              <a:rPr lang="en-GB" dirty="0">
                <a:solidFill>
                  <a:srgbClr val="FFC000"/>
                </a:solidFill>
              </a:rPr>
              <a:t>Philistines</a:t>
            </a:r>
            <a:r>
              <a:rPr lang="en-GB" dirty="0"/>
              <a:t> settle in southern Levant in region which becomes known as </a:t>
            </a:r>
            <a:r>
              <a:rPr lang="en-GB" dirty="0">
                <a:solidFill>
                  <a:srgbClr val="FFC000"/>
                </a:solidFill>
              </a:rPr>
              <a:t>Philistia</a:t>
            </a:r>
          </a:p>
        </p:txBody>
      </p:sp>
      <p:pic>
        <p:nvPicPr>
          <p:cNvPr id="6" name="Picture 3" descr="philistine boat.tif"/>
          <p:cNvPicPr>
            <a:picLocks noGrp="1" noChangeAspect="1"/>
          </p:cNvPicPr>
          <p:nvPr>
            <p:ph sz="half" idx="2"/>
          </p:nvPr>
        </p:nvPicPr>
        <p:blipFill>
          <a:blip r:embed="rId2" cstate="email">
            <a:lum bright="-16000" contrast="-18000"/>
            <a:extLst>
              <a:ext uri="{28A0092B-C50C-407E-A947-70E740481C1C}">
                <a14:useLocalDpi xmlns:a14="http://schemas.microsoft.com/office/drawing/2010/main"/>
              </a:ext>
            </a:extLst>
          </a:blip>
          <a:srcRect/>
          <a:stretch>
            <a:fillRect/>
          </a:stretch>
        </p:blipFill>
        <p:spPr bwMode="auto">
          <a:xfrm>
            <a:off x="5220072" y="2492896"/>
            <a:ext cx="3698221" cy="26134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6103866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nodeType="afterGroup">
                            <p:stCondLst>
                              <p:cond delay="2000"/>
                            </p:stCondLst>
                            <p:childTnLst>
                              <p:par>
                                <p:cTn id="19" presetID="10" presetClass="entr" presetSubtype="0" fill="hold" grpId="0" nodeType="after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2000"/>
                                        <p:tgtEl>
                                          <p:spTgt spid="3">
                                            <p:txEl>
                                              <p:pRg st="3" end="3"/>
                                            </p:txEl>
                                          </p:spTgt>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mtClean="0"/>
              <a:t>Old Testament</a:t>
            </a:r>
            <a:endParaRPr lang="en-GB"/>
          </a:p>
        </p:txBody>
      </p:sp>
      <p:sp>
        <p:nvSpPr>
          <p:cNvPr id="3" name="Content Placeholder 2"/>
          <p:cNvSpPr>
            <a:spLocks noGrp="1"/>
          </p:cNvSpPr>
          <p:nvPr>
            <p:ph idx="1"/>
          </p:nvPr>
        </p:nvSpPr>
        <p:spPr/>
        <p:txBody>
          <a:bodyPr>
            <a:normAutofit/>
          </a:bodyPr>
          <a:lstStyle/>
          <a:p>
            <a:pPr>
              <a:defRPr/>
            </a:pPr>
            <a:r>
              <a:rPr lang="en-GB" sz="2800" dirty="0"/>
              <a:t>Philistines were the most dangerous enemies of the Israelites between the 12th </a:t>
            </a:r>
            <a:r>
              <a:rPr lang="en-GB" sz="2800" dirty="0" smtClean="0"/>
              <a:t>&amp; 10th </a:t>
            </a:r>
            <a:r>
              <a:rPr lang="en-GB" sz="2800" dirty="0"/>
              <a:t>century</a:t>
            </a:r>
          </a:p>
          <a:p>
            <a:pPr>
              <a:defRPr/>
            </a:pPr>
            <a:r>
              <a:rPr lang="en-GB" sz="2800" dirty="0"/>
              <a:t>Genesis: in the time of the Patriarchs the Philistines live in the area around </a:t>
            </a:r>
            <a:r>
              <a:rPr lang="en-GB" sz="2800" dirty="0" err="1"/>
              <a:t>Gerar</a:t>
            </a:r>
            <a:r>
              <a:rPr lang="en-GB" sz="2800" dirty="0"/>
              <a:t>, ruled by king with Semitic name (</a:t>
            </a:r>
            <a:r>
              <a:rPr lang="en-GB" sz="2800" dirty="0" err="1"/>
              <a:t>Abimelech</a:t>
            </a:r>
            <a:r>
              <a:rPr lang="en-GB" sz="2800" dirty="0"/>
              <a:t>)</a:t>
            </a:r>
          </a:p>
          <a:p>
            <a:pPr lvl="1">
              <a:defRPr/>
            </a:pPr>
            <a:r>
              <a:rPr lang="en-GB" sz="2400" dirty="0"/>
              <a:t>Probably early second millennium BC</a:t>
            </a:r>
          </a:p>
          <a:p>
            <a:pPr>
              <a:defRPr/>
            </a:pPr>
            <a:r>
              <a:rPr lang="en-GB" sz="2800" dirty="0"/>
              <a:t>Jeremiah &amp; Amos:  the Philistines came from/through </a:t>
            </a:r>
            <a:r>
              <a:rPr lang="en-GB" sz="2800" dirty="0" err="1"/>
              <a:t>Caphtor</a:t>
            </a:r>
            <a:endParaRPr lang="en-GB" sz="2800" dirty="0"/>
          </a:p>
          <a:p>
            <a:pPr lvl="1">
              <a:defRPr/>
            </a:pPr>
            <a:r>
              <a:rPr lang="en-GB" sz="2400" dirty="0" err="1"/>
              <a:t>Caphtor</a:t>
            </a:r>
            <a:r>
              <a:rPr lang="en-GB" sz="2400" dirty="0"/>
              <a:t> = </a:t>
            </a:r>
            <a:r>
              <a:rPr lang="en-GB" sz="2400" dirty="0" err="1"/>
              <a:t>Kaptara</a:t>
            </a:r>
            <a:r>
              <a:rPr lang="en-GB" sz="2400" dirty="0"/>
              <a:t> = </a:t>
            </a:r>
            <a:r>
              <a:rPr lang="en-GB" sz="2400" dirty="0" err="1"/>
              <a:t>Keftiu</a:t>
            </a:r>
            <a:r>
              <a:rPr lang="en-GB" sz="2400" dirty="0"/>
              <a:t> = </a:t>
            </a:r>
            <a:r>
              <a:rPr lang="en-GB" sz="2400" dirty="0">
                <a:solidFill>
                  <a:srgbClr val="FFC000"/>
                </a:solidFill>
              </a:rPr>
              <a:t>CRETE</a:t>
            </a:r>
          </a:p>
          <a:p>
            <a:pPr>
              <a:defRPr/>
            </a:pPr>
            <a:r>
              <a:rPr lang="en-GB" sz="2800" dirty="0"/>
              <a:t>Origins of Philistines is disputed</a:t>
            </a:r>
          </a:p>
          <a:p>
            <a:pPr>
              <a:defRPr/>
            </a:pPr>
            <a:endParaRPr lang="en-GB" sz="2800" dirty="0"/>
          </a:p>
        </p:txBody>
      </p:sp>
    </p:spTree>
    <p:extLst>
      <p:ext uri="{BB962C8B-B14F-4D97-AF65-F5344CB8AC3E}">
        <p14:creationId xmlns:p14="http://schemas.microsoft.com/office/powerpoint/2010/main" val="18292117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nodeType="afterGroup">
                            <p:stCondLst>
                              <p:cond delay="2000"/>
                            </p:stCondLst>
                            <p:childTnLst>
                              <p:par>
                                <p:cTn id="14" presetID="10" presetClass="entr" presetSubtype="0" fill="hold" grpId="0" nodeType="after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2000"/>
                                        <p:tgtEl>
                                          <p:spTgt spid="3">
                                            <p:txEl>
                                              <p:pRg st="2" end="2"/>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2000"/>
                                        <p:tgtEl>
                                          <p:spTgt spid="3">
                                            <p:txEl>
                                              <p:pRg st="3" end="3"/>
                                            </p:txEl>
                                          </p:spTgt>
                                        </p:tgtEl>
                                      </p:cBhvr>
                                    </p:animEffect>
                                  </p:childTnLst>
                                </p:cTn>
                              </p:par>
                            </p:childTnLst>
                          </p:cTn>
                        </p:par>
                        <p:par>
                          <p:cTn id="22" fill="hold" nodeType="afterGroup">
                            <p:stCondLst>
                              <p:cond delay="2000"/>
                            </p:stCondLst>
                            <p:childTnLst>
                              <p:par>
                                <p:cTn id="23" presetID="10" presetClass="entr" presetSubtype="0" fill="hold" grpId="0" nodeType="after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mtClean="0"/>
              <a:t>Archaeology</a:t>
            </a:r>
            <a:endParaRPr lang="en-GB"/>
          </a:p>
        </p:txBody>
      </p:sp>
      <p:sp>
        <p:nvSpPr>
          <p:cNvPr id="3" name="Content Placeholder 2"/>
          <p:cNvSpPr>
            <a:spLocks noGrp="1"/>
          </p:cNvSpPr>
          <p:nvPr>
            <p:ph idx="1"/>
          </p:nvPr>
        </p:nvSpPr>
        <p:spPr/>
        <p:txBody>
          <a:bodyPr/>
          <a:lstStyle/>
          <a:p>
            <a:pPr>
              <a:defRPr/>
            </a:pPr>
            <a:r>
              <a:rPr lang="en-GB" dirty="0" err="1"/>
              <a:t>Medinet</a:t>
            </a:r>
            <a:r>
              <a:rPr lang="en-GB" dirty="0"/>
              <a:t> </a:t>
            </a:r>
            <a:r>
              <a:rPr lang="en-GB" dirty="0" err="1"/>
              <a:t>Habu</a:t>
            </a:r>
            <a:r>
              <a:rPr lang="en-GB" dirty="0"/>
              <a:t> representations</a:t>
            </a:r>
          </a:p>
          <a:p>
            <a:pPr>
              <a:defRPr/>
            </a:pPr>
            <a:r>
              <a:rPr lang="en-GB" dirty="0"/>
              <a:t>Examination of intrusive material culture tradition in southern Levant c.1200 BC</a:t>
            </a:r>
          </a:p>
          <a:p>
            <a:pPr>
              <a:defRPr/>
            </a:pPr>
            <a:r>
              <a:rPr lang="en-GB" dirty="0"/>
              <a:t>Does this evidence illustrate a change in population in the region at the end of the LBA?</a:t>
            </a:r>
          </a:p>
          <a:p>
            <a:pPr>
              <a:defRPr/>
            </a:pPr>
            <a:r>
              <a:rPr lang="en-GB" dirty="0"/>
              <a:t>Is there any evidence for a link to the Aegean?</a:t>
            </a:r>
          </a:p>
        </p:txBody>
      </p:sp>
    </p:spTree>
    <p:extLst>
      <p:ext uri="{BB962C8B-B14F-4D97-AF65-F5344CB8AC3E}">
        <p14:creationId xmlns:p14="http://schemas.microsoft.com/office/powerpoint/2010/main" val="242288969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mtClean="0"/>
              <a:t>Representations</a:t>
            </a:r>
            <a:endParaRPr lang="en-GB"/>
          </a:p>
        </p:txBody>
      </p:sp>
      <p:sp>
        <p:nvSpPr>
          <p:cNvPr id="3" name="Content Placeholder 2"/>
          <p:cNvSpPr>
            <a:spLocks noGrp="1"/>
          </p:cNvSpPr>
          <p:nvPr>
            <p:ph sz="half" idx="1"/>
          </p:nvPr>
        </p:nvSpPr>
        <p:spPr>
          <a:xfrm>
            <a:off x="323528" y="1628800"/>
            <a:ext cx="4940411" cy="3239240"/>
          </a:xfrm>
        </p:spPr>
        <p:txBody>
          <a:bodyPr/>
          <a:lstStyle/>
          <a:p>
            <a:pPr>
              <a:defRPr/>
            </a:pPr>
            <a:r>
              <a:rPr lang="en-GB" dirty="0"/>
              <a:t>Distinctive headdress &amp; </a:t>
            </a:r>
            <a:r>
              <a:rPr lang="en-GB" dirty="0" smtClean="0"/>
              <a:t>clothing</a:t>
            </a:r>
            <a:endParaRPr lang="en-GB" dirty="0"/>
          </a:p>
          <a:p>
            <a:pPr>
              <a:defRPr/>
            </a:pPr>
            <a:r>
              <a:rPr lang="en-GB" dirty="0"/>
              <a:t>Parallels with objects found at </a:t>
            </a:r>
            <a:r>
              <a:rPr lang="en-GB" dirty="0" err="1"/>
              <a:t>Enkomi</a:t>
            </a:r>
            <a:r>
              <a:rPr lang="en-GB" dirty="0"/>
              <a:t>, Cyprus:</a:t>
            </a:r>
          </a:p>
          <a:p>
            <a:pPr lvl="1">
              <a:defRPr/>
            </a:pPr>
            <a:r>
              <a:rPr lang="en-GB" dirty="0"/>
              <a:t>Seal stone</a:t>
            </a:r>
          </a:p>
          <a:p>
            <a:pPr lvl="1">
              <a:defRPr/>
            </a:pPr>
            <a:r>
              <a:rPr lang="en-GB" dirty="0"/>
              <a:t>Ivory gaming box</a:t>
            </a:r>
          </a:p>
        </p:txBody>
      </p:sp>
      <p:pic>
        <p:nvPicPr>
          <p:cNvPr id="11268" name="Picture 5" descr="philistine seal"/>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740701" y="4611823"/>
            <a:ext cx="1492494" cy="1944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descr="ivory box"/>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2843808" y="4653134"/>
            <a:ext cx="6136407" cy="20301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5" descr="philistine captives"/>
          <p:cNvPicPr>
            <a:picLocks noGrp="1" noChangeAspect="1" noChangeArrowheads="1"/>
          </p:cNvPicPr>
          <p:nvPr>
            <p:ph sz="half" idx="2"/>
          </p:nvPr>
        </p:nvPicPr>
        <p:blipFill>
          <a:blip r:embed="rId4" cstate="email">
            <a:lum bright="-12000" contrast="-12000"/>
            <a:extLst>
              <a:ext uri="{28A0092B-C50C-407E-A947-70E740481C1C}">
                <a14:useLocalDpi xmlns:a14="http://schemas.microsoft.com/office/drawing/2010/main"/>
              </a:ext>
            </a:extLst>
          </a:blip>
          <a:srcRect/>
          <a:stretch>
            <a:fillRect/>
          </a:stretch>
        </p:blipFill>
        <p:spPr bwMode="auto">
          <a:xfrm>
            <a:off x="5292080" y="764704"/>
            <a:ext cx="3533072" cy="3240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Oval 3"/>
          <p:cNvSpPr/>
          <p:nvPr/>
        </p:nvSpPr>
        <p:spPr>
          <a:xfrm>
            <a:off x="8388424" y="5229200"/>
            <a:ext cx="648072" cy="792088"/>
          </a:xfrm>
          <a:prstGeom prst="ellipse">
            <a:avLst/>
          </a:prstGeom>
          <a:noFill/>
          <a:ln cmpd="sng">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5768249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nodeType="afterGroup">
                            <p:stCondLst>
                              <p:cond delay="2000"/>
                            </p:stCondLst>
                            <p:childTnLst>
                              <p:par>
                                <p:cTn id="14" presetID="10" presetClass="entr" presetSubtype="0" fill="hold" grpId="0" nodeType="after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2000"/>
                                        <p:tgtEl>
                                          <p:spTgt spid="3">
                                            <p:txEl>
                                              <p:pRg st="2" end="2"/>
                                            </p:txEl>
                                          </p:spTgt>
                                        </p:tgtEl>
                                      </p:cBhvr>
                                    </p:animEffect>
                                  </p:childTnLst>
                                </p:cTn>
                              </p:par>
                            </p:childTnLst>
                          </p:cTn>
                        </p:par>
                        <p:par>
                          <p:cTn id="17" fill="hold" nodeType="afterGroup">
                            <p:stCondLst>
                              <p:cond delay="4000"/>
                            </p:stCondLst>
                            <p:childTnLst>
                              <p:par>
                                <p:cTn id="18" presetID="10" presetClass="entr" presetSubtype="0" fill="hold" grpId="0" nodeType="after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fade">
                                      <p:cBhvr>
                                        <p:cTn id="2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4" descr="keftiu3.tif"/>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6228184" y="404664"/>
            <a:ext cx="2722420" cy="33672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pPr>
              <a:defRPr/>
            </a:pPr>
            <a:r>
              <a:rPr lang="en-GB" smtClean="0"/>
              <a:t>Representations</a:t>
            </a:r>
            <a:endParaRPr lang="en-GB"/>
          </a:p>
        </p:txBody>
      </p:sp>
      <p:sp>
        <p:nvSpPr>
          <p:cNvPr id="3" name="Content Placeholder 2"/>
          <p:cNvSpPr>
            <a:spLocks noGrp="1"/>
          </p:cNvSpPr>
          <p:nvPr>
            <p:ph sz="half" idx="1"/>
          </p:nvPr>
        </p:nvSpPr>
        <p:spPr>
          <a:xfrm>
            <a:off x="457200" y="1773936"/>
            <a:ext cx="4762872" cy="4623816"/>
          </a:xfrm>
        </p:spPr>
        <p:txBody>
          <a:bodyPr/>
          <a:lstStyle/>
          <a:p>
            <a:pPr>
              <a:defRPr/>
            </a:pPr>
            <a:r>
              <a:rPr lang="en-GB" dirty="0"/>
              <a:t>LBA Aegean dress:</a:t>
            </a:r>
          </a:p>
          <a:p>
            <a:pPr lvl="1">
              <a:defRPr/>
            </a:pPr>
            <a:r>
              <a:rPr lang="en-GB" dirty="0"/>
              <a:t>High status males wearing kilts</a:t>
            </a:r>
          </a:p>
          <a:p>
            <a:pPr lvl="1">
              <a:defRPr/>
            </a:pPr>
            <a:r>
              <a:rPr lang="en-GB" dirty="0"/>
              <a:t>Egyptian representations of people from </a:t>
            </a:r>
            <a:r>
              <a:rPr lang="en-GB" dirty="0" err="1">
                <a:solidFill>
                  <a:srgbClr val="FFC000"/>
                </a:solidFill>
              </a:rPr>
              <a:t>Keftiu</a:t>
            </a:r>
            <a:endParaRPr lang="en-GB" dirty="0">
              <a:solidFill>
                <a:srgbClr val="FFC000"/>
              </a:solidFill>
            </a:endParaRPr>
          </a:p>
          <a:p>
            <a:pPr>
              <a:defRPr/>
            </a:pPr>
            <a:r>
              <a:rPr lang="en-GB" dirty="0" err="1"/>
              <a:t>Medinet</a:t>
            </a:r>
            <a:r>
              <a:rPr lang="en-GB" dirty="0"/>
              <a:t> </a:t>
            </a:r>
            <a:r>
              <a:rPr lang="en-GB" dirty="0" err="1"/>
              <a:t>Habu</a:t>
            </a:r>
            <a:r>
              <a:rPr lang="en-GB" dirty="0"/>
              <a:t>: dress of </a:t>
            </a:r>
            <a:r>
              <a:rPr lang="en-GB" dirty="0" err="1" smtClean="0"/>
              <a:t>Peleset</a:t>
            </a:r>
            <a:r>
              <a:rPr lang="en-GB" dirty="0" smtClean="0"/>
              <a:t> an </a:t>
            </a:r>
            <a:r>
              <a:rPr lang="en-GB" dirty="0"/>
              <a:t>important statement of their Aegean identity?</a:t>
            </a:r>
          </a:p>
        </p:txBody>
      </p:sp>
      <p:pic>
        <p:nvPicPr>
          <p:cNvPr id="7" name="Picture 3" descr="procession fresco.tif"/>
          <p:cNvPicPr>
            <a:picLocks noGrp="1" noChangeAspect="1"/>
          </p:cNvPicPr>
          <p:nvPr>
            <p:ph sz="half" idx="2"/>
          </p:nvPr>
        </p:nvPicPr>
        <p:blipFill>
          <a:blip r:embed="rId3" cstate="email">
            <a:extLst>
              <a:ext uri="{28A0092B-C50C-407E-A947-70E740481C1C}">
                <a14:useLocalDpi xmlns:a14="http://schemas.microsoft.com/office/drawing/2010/main"/>
              </a:ext>
            </a:extLst>
          </a:blip>
          <a:srcRect/>
          <a:stretch>
            <a:fillRect/>
          </a:stretch>
        </p:blipFill>
        <p:spPr bwMode="auto">
          <a:xfrm>
            <a:off x="5327661" y="3573016"/>
            <a:ext cx="2261733" cy="30243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6719163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nodeType="afterGroup">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nodeType="afterGroup">
                            <p:stCondLst>
                              <p:cond delay="4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mtClean="0"/>
              <a:t>Philistine Pottery</a:t>
            </a:r>
            <a:endParaRPr lang="en-GB"/>
          </a:p>
        </p:txBody>
      </p:sp>
      <p:sp>
        <p:nvSpPr>
          <p:cNvPr id="3" name="Content Placeholder 2"/>
          <p:cNvSpPr>
            <a:spLocks noGrp="1"/>
          </p:cNvSpPr>
          <p:nvPr>
            <p:ph sz="half" idx="1"/>
          </p:nvPr>
        </p:nvSpPr>
        <p:spPr>
          <a:xfrm>
            <a:off x="179512" y="1772816"/>
            <a:ext cx="5112568" cy="4896544"/>
          </a:xfrm>
        </p:spPr>
        <p:txBody>
          <a:bodyPr>
            <a:normAutofit fontScale="92500" lnSpcReduction="10000"/>
          </a:bodyPr>
          <a:lstStyle/>
          <a:p>
            <a:pPr>
              <a:defRPr/>
            </a:pPr>
            <a:r>
              <a:rPr lang="en-GB" dirty="0"/>
              <a:t>Pottery: most significant change</a:t>
            </a:r>
          </a:p>
          <a:p>
            <a:pPr lvl="1">
              <a:defRPr/>
            </a:pPr>
            <a:r>
              <a:rPr lang="en-GB" dirty="0"/>
              <a:t>Introduction of an intrusive new assemblage</a:t>
            </a:r>
          </a:p>
          <a:p>
            <a:pPr lvl="1">
              <a:defRPr/>
            </a:pPr>
            <a:r>
              <a:rPr lang="en-GB" dirty="0"/>
              <a:t>Found in levels immediately above the LBA destructions</a:t>
            </a:r>
          </a:p>
          <a:p>
            <a:pPr>
              <a:defRPr/>
            </a:pPr>
            <a:r>
              <a:rPr lang="en-GB" dirty="0"/>
              <a:t>Local production of Mycenaean style tableware: </a:t>
            </a:r>
          </a:p>
          <a:p>
            <a:pPr lvl="1">
              <a:defRPr/>
            </a:pPr>
            <a:r>
              <a:rPr lang="en-GB" dirty="0"/>
              <a:t>New forms but made using local clays</a:t>
            </a:r>
          </a:p>
          <a:p>
            <a:pPr lvl="1">
              <a:defRPr/>
            </a:pPr>
            <a:r>
              <a:rPr lang="en-GB" dirty="0"/>
              <a:t>Significant changes in social practices within the household: serving &amp; consumption of food &amp; drink</a:t>
            </a:r>
          </a:p>
          <a:p>
            <a:pPr>
              <a:buFont typeface="Wingdings" pitchFamily="2" charset="2"/>
              <a:buNone/>
              <a:defRPr/>
            </a:pPr>
            <a:r>
              <a:rPr lang="en-GB" dirty="0"/>
              <a:t>	</a:t>
            </a:r>
          </a:p>
        </p:txBody>
      </p:sp>
      <p:pic>
        <p:nvPicPr>
          <p:cNvPr id="6" name="Picture 6" descr="JlJcXaU7yPX1o7p5bZ3Zwc.jpg"/>
          <p:cNvPicPr>
            <a:picLocks noGrp="1" noChangeAspect="1"/>
          </p:cNvPicPr>
          <p:nvPr>
            <p:ph sz="half" idx="2"/>
          </p:nvPr>
        </p:nvPicPr>
        <p:blipFill>
          <a:blip r:embed="rId2" cstate="email">
            <a:lum bright="-20000" contrast="-20000"/>
            <a:extLst>
              <a:ext uri="{28A0092B-C50C-407E-A947-70E740481C1C}">
                <a14:useLocalDpi xmlns:a14="http://schemas.microsoft.com/office/drawing/2010/main"/>
              </a:ext>
            </a:extLst>
          </a:blip>
          <a:srcRect/>
          <a:stretch>
            <a:fillRect/>
          </a:stretch>
        </p:blipFill>
        <p:spPr bwMode="auto">
          <a:xfrm>
            <a:off x="5292080" y="2348880"/>
            <a:ext cx="3600400" cy="2700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458976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par>
                          <p:cTn id="21" fill="hold">
                            <p:stCondLst>
                              <p:cond delay="2000"/>
                            </p:stCondLst>
                            <p:childTnLst>
                              <p:par>
                                <p:cTn id="22" presetID="10" presetClass="entr" presetSubtype="0" fill="hold" grpId="0" nodeType="after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2000"/>
                                        <p:tgtEl>
                                          <p:spTgt spid="3">
                                            <p:txEl>
                                              <p:pRg st="4" end="4"/>
                                            </p:txEl>
                                          </p:spTgt>
                                        </p:tgtEl>
                                      </p:cBhvr>
                                    </p:animEffect>
                                  </p:childTnLst>
                                </p:cTn>
                              </p:par>
                            </p:childTnLst>
                          </p:cTn>
                        </p:par>
                        <p:par>
                          <p:cTn id="25" fill="hold">
                            <p:stCondLst>
                              <p:cond delay="4000"/>
                            </p:stCondLst>
                            <p:childTnLst>
                              <p:par>
                                <p:cTn id="26" presetID="10" presetClass="entr" presetSubtype="0" fill="hold" grpId="0" nodeType="after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2000"/>
                                        <p:tgtEl>
                                          <p:spTgt spid="3">
                                            <p:txEl>
                                              <p:pRg st="5" end="5"/>
                                            </p:txEl>
                                          </p:spTgt>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mtClean="0"/>
              <a:t>Philistine Pottery</a:t>
            </a:r>
            <a:endParaRPr lang="en-GB"/>
          </a:p>
        </p:txBody>
      </p:sp>
      <p:sp>
        <p:nvSpPr>
          <p:cNvPr id="3" name="Content Placeholder 2"/>
          <p:cNvSpPr>
            <a:spLocks noGrp="1"/>
          </p:cNvSpPr>
          <p:nvPr>
            <p:ph sz="half" idx="1"/>
          </p:nvPr>
        </p:nvSpPr>
        <p:spPr>
          <a:xfrm>
            <a:off x="323528" y="1700808"/>
            <a:ext cx="5050904" cy="4696944"/>
          </a:xfrm>
        </p:spPr>
        <p:txBody>
          <a:bodyPr>
            <a:normAutofit fontScale="85000" lnSpcReduction="10000"/>
          </a:bodyPr>
          <a:lstStyle/>
          <a:p>
            <a:pPr>
              <a:defRPr/>
            </a:pPr>
            <a:r>
              <a:rPr lang="en-GB" dirty="0"/>
              <a:t>Two phases :</a:t>
            </a:r>
          </a:p>
          <a:p>
            <a:pPr>
              <a:defRPr/>
            </a:pPr>
            <a:r>
              <a:rPr lang="en-GB" dirty="0"/>
              <a:t>Phase one: Mycenaean IIIC:1b  pottery decorated with monochrome paint</a:t>
            </a:r>
          </a:p>
          <a:p>
            <a:pPr>
              <a:defRPr/>
            </a:pPr>
            <a:r>
              <a:rPr lang="en-GB" dirty="0"/>
              <a:t>Phase 2: development </a:t>
            </a:r>
            <a:r>
              <a:rPr lang="en-GB" dirty="0" smtClean="0"/>
              <a:t>of Philistine </a:t>
            </a:r>
            <a:r>
              <a:rPr lang="en-GB" dirty="0"/>
              <a:t>pottery as a new regional style</a:t>
            </a:r>
          </a:p>
          <a:p>
            <a:pPr lvl="1">
              <a:defRPr/>
            </a:pPr>
            <a:r>
              <a:rPr lang="en-GB" dirty="0"/>
              <a:t>Develops from Mycenaean IIIC:1b pottery </a:t>
            </a:r>
          </a:p>
          <a:p>
            <a:pPr lvl="1">
              <a:defRPr/>
            </a:pPr>
            <a:r>
              <a:rPr lang="en-GB" dirty="0"/>
              <a:t>Incorporates Mycenaean &amp; Canaanite forms</a:t>
            </a:r>
          </a:p>
          <a:p>
            <a:pPr lvl="1">
              <a:defRPr/>
            </a:pPr>
            <a:r>
              <a:rPr lang="en-GB" dirty="0"/>
              <a:t>Characteristic </a:t>
            </a:r>
            <a:r>
              <a:rPr lang="en-GB" dirty="0" err="1"/>
              <a:t>bichrome</a:t>
            </a:r>
            <a:r>
              <a:rPr lang="en-GB" dirty="0"/>
              <a:t> decoration indigenous to Levant</a:t>
            </a:r>
          </a:p>
          <a:p>
            <a:pPr lvl="1">
              <a:defRPr/>
            </a:pPr>
            <a:r>
              <a:rPr lang="en-GB" dirty="0" smtClean="0"/>
              <a:t>Acculturated </a:t>
            </a:r>
            <a:r>
              <a:rPr lang="en-GB" dirty="0"/>
              <a:t>or hybrid style: mix of different cultural </a:t>
            </a:r>
            <a:r>
              <a:rPr lang="en-GB" dirty="0" smtClean="0"/>
              <a:t>traditions</a:t>
            </a:r>
            <a:endParaRPr lang="en-GB" dirty="0"/>
          </a:p>
          <a:p>
            <a:pPr>
              <a:defRPr/>
            </a:pPr>
            <a:endParaRPr lang="en-GB" dirty="0"/>
          </a:p>
        </p:txBody>
      </p:sp>
      <p:pic>
        <p:nvPicPr>
          <p:cNvPr id="6" name="Picture 3" descr="Israeli-jars.jpg"/>
          <p:cNvPicPr>
            <a:picLocks noGrp="1" noChangeAspect="1"/>
          </p:cNvPicPr>
          <p:nvPr>
            <p:ph sz="half" idx="2"/>
          </p:nvPr>
        </p:nvPicPr>
        <p:blipFill>
          <a:blip r:embed="rId2" cstate="email">
            <a:lum bright="-4000" contrast="-4000"/>
            <a:extLst>
              <a:ext uri="{28A0092B-C50C-407E-A947-70E740481C1C}">
                <a14:useLocalDpi xmlns:a14="http://schemas.microsoft.com/office/drawing/2010/main"/>
              </a:ext>
            </a:extLst>
          </a:blip>
          <a:srcRect/>
          <a:stretch>
            <a:fillRect/>
          </a:stretch>
        </p:blipFill>
        <p:spPr bwMode="auto">
          <a:xfrm>
            <a:off x="5466856" y="2420888"/>
            <a:ext cx="3425624" cy="25202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9587679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grpId="0" nodeType="after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2000"/>
                                        <p:tgtEl>
                                          <p:spTgt spid="3">
                                            <p:txEl>
                                              <p:pRg st="3" end="3"/>
                                            </p:txEl>
                                          </p:spTgt>
                                        </p:tgtEl>
                                      </p:cBhvr>
                                    </p:animEffect>
                                  </p:childTnLst>
                                </p:cTn>
                              </p:par>
                            </p:childTnLst>
                          </p:cTn>
                        </p:par>
                        <p:par>
                          <p:cTn id="22" fill="hold">
                            <p:stCondLst>
                              <p:cond delay="4000"/>
                            </p:stCondLst>
                            <p:childTnLst>
                              <p:par>
                                <p:cTn id="23" presetID="10" presetClass="entr" presetSubtype="0" fill="hold" grpId="0" nodeType="after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childTnLst>
                          </p:cTn>
                        </p:par>
                        <p:par>
                          <p:cTn id="26" fill="hold">
                            <p:stCondLst>
                              <p:cond delay="6000"/>
                            </p:stCondLst>
                            <p:childTnLst>
                              <p:par>
                                <p:cTn id="27" presetID="10" presetClass="entr" presetSubtype="0" fill="hold" grpId="0"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2000"/>
                                        <p:tgtEl>
                                          <p:spTgt spid="3">
                                            <p:txEl>
                                              <p:pRg st="5" end="5"/>
                                            </p:txEl>
                                          </p:spTgt>
                                        </p:tgtEl>
                                      </p:cBhvr>
                                    </p:animEffect>
                                  </p:childTnLst>
                                </p:cTn>
                              </p:par>
                            </p:childTnLst>
                          </p:cTn>
                        </p:par>
                        <p:par>
                          <p:cTn id="30" fill="hold">
                            <p:stCondLst>
                              <p:cond delay="8000"/>
                            </p:stCondLst>
                            <p:childTnLst>
                              <p:par>
                                <p:cTn id="31" presetID="10" presetClass="entr" presetSubtype="0" fill="hold" grpId="0" nodeType="after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mtClean="0"/>
              <a:t>Beer Jugs</a:t>
            </a:r>
            <a:endParaRPr lang="en-GB"/>
          </a:p>
        </p:txBody>
      </p:sp>
      <p:sp>
        <p:nvSpPr>
          <p:cNvPr id="3" name="Content Placeholder 2"/>
          <p:cNvSpPr>
            <a:spLocks noGrp="1"/>
          </p:cNvSpPr>
          <p:nvPr>
            <p:ph sz="half" idx="1"/>
          </p:nvPr>
        </p:nvSpPr>
        <p:spPr>
          <a:xfrm>
            <a:off x="457200" y="1773936"/>
            <a:ext cx="5050904" cy="4623816"/>
          </a:xfrm>
        </p:spPr>
        <p:txBody>
          <a:bodyPr>
            <a:normAutofit/>
          </a:bodyPr>
          <a:lstStyle/>
          <a:p>
            <a:pPr>
              <a:defRPr/>
            </a:pPr>
            <a:r>
              <a:rPr lang="en-GB" sz="2400" dirty="0"/>
              <a:t>Were the Philistines beer-drinkers?</a:t>
            </a:r>
          </a:p>
          <a:p>
            <a:pPr lvl="1">
              <a:defRPr/>
            </a:pPr>
            <a:r>
              <a:rPr lang="en-GB" sz="2000" dirty="0"/>
              <a:t>Interpretation of the strainer jug as a beer jug</a:t>
            </a:r>
          </a:p>
          <a:p>
            <a:pPr>
              <a:defRPr/>
            </a:pPr>
            <a:r>
              <a:rPr lang="en-GB" sz="2400" dirty="0"/>
              <a:t>Stager (1998):  Philistine beverage of choice would be wine</a:t>
            </a:r>
          </a:p>
          <a:p>
            <a:pPr>
              <a:defRPr/>
            </a:pPr>
            <a:r>
              <a:rPr lang="en-GB" sz="2400" dirty="0"/>
              <a:t>Pottery: wine sets, using Aegean rather than Semitic patterns of consumption: </a:t>
            </a:r>
          </a:p>
          <a:p>
            <a:pPr lvl="1">
              <a:defRPr/>
            </a:pPr>
            <a:r>
              <a:rPr lang="en-GB" sz="2000" dirty="0" err="1"/>
              <a:t>Krater</a:t>
            </a:r>
            <a:r>
              <a:rPr lang="en-GB" sz="2000" dirty="0"/>
              <a:t>: mixing wine</a:t>
            </a:r>
          </a:p>
          <a:p>
            <a:pPr lvl="1">
              <a:defRPr/>
            </a:pPr>
            <a:r>
              <a:rPr lang="en-GB" sz="2000" dirty="0"/>
              <a:t>Bell-shaped bowl </a:t>
            </a:r>
          </a:p>
          <a:p>
            <a:pPr lvl="1">
              <a:defRPr/>
            </a:pPr>
            <a:r>
              <a:rPr lang="en-GB" sz="2000" dirty="0"/>
              <a:t>Strainer jug: for straining out impurities</a:t>
            </a:r>
          </a:p>
        </p:txBody>
      </p:sp>
      <p:pic>
        <p:nvPicPr>
          <p:cNvPr id="6" name="Picture 4" descr="AshkelonIronIICPotterySmall.jpg"/>
          <p:cNvPicPr>
            <a:picLocks noGrp="1" noChangeAspect="1"/>
          </p:cNvPicPr>
          <p:nvPr>
            <p:ph sz="half" idx="2"/>
          </p:nvPr>
        </p:nvPicPr>
        <p:blipFill>
          <a:blip r:embed="rId2">
            <a:extLst>
              <a:ext uri="{28A0092B-C50C-407E-A947-70E740481C1C}">
                <a14:useLocalDpi xmlns:a14="http://schemas.microsoft.com/office/drawing/2010/main"/>
              </a:ext>
            </a:extLst>
          </a:blip>
          <a:srcRect/>
          <a:stretch>
            <a:fillRect/>
          </a:stretch>
        </p:blipFill>
        <p:spPr bwMode="auto">
          <a:xfrm>
            <a:off x="6156176" y="2060848"/>
            <a:ext cx="2646286" cy="35283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7615356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2000"/>
                                        <p:tgtEl>
                                          <p:spTgt spid="3">
                                            <p:txEl>
                                              <p:pRg st="2" end="2"/>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2000"/>
                                        <p:tgtEl>
                                          <p:spTgt spid="3">
                                            <p:txEl>
                                              <p:pRg st="3" end="3"/>
                                            </p:txEl>
                                          </p:spTgt>
                                        </p:tgtEl>
                                      </p:cBhvr>
                                    </p:animEffect>
                                  </p:childTnLst>
                                </p:cTn>
                              </p:par>
                            </p:childTnLst>
                          </p:cTn>
                        </p:par>
                        <p:par>
                          <p:cTn id="22" fill="hold">
                            <p:stCondLst>
                              <p:cond delay="2000"/>
                            </p:stCondLst>
                            <p:childTnLst>
                              <p:par>
                                <p:cTn id="23" presetID="10" presetClass="entr" presetSubtype="0" fill="hold" grpId="0" nodeType="after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childTnLst>
                          </p:cTn>
                        </p:par>
                        <p:par>
                          <p:cTn id="26" fill="hold">
                            <p:stCondLst>
                              <p:cond delay="4000"/>
                            </p:stCondLst>
                            <p:childTnLst>
                              <p:par>
                                <p:cTn id="27" presetID="10" presetClass="entr" presetSubtype="0" fill="hold" grpId="0"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2000"/>
                                        <p:tgtEl>
                                          <p:spTgt spid="3">
                                            <p:txEl>
                                              <p:pRg st="5" end="5"/>
                                            </p:txEl>
                                          </p:spTgt>
                                        </p:tgtEl>
                                      </p:cBhvr>
                                    </p:animEffect>
                                  </p:childTnLst>
                                </p:cTn>
                              </p:par>
                            </p:childTnLst>
                          </p:cTn>
                        </p:par>
                        <p:par>
                          <p:cTn id="30" fill="hold">
                            <p:stCondLst>
                              <p:cond delay="6000"/>
                            </p:stCondLst>
                            <p:childTnLst>
                              <p:par>
                                <p:cTn id="31" presetID="10" presetClass="entr" presetSubtype="0" fill="hold" grpId="0" nodeType="after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mtClean="0"/>
              <a:t>Cooking Pots</a:t>
            </a:r>
            <a:endParaRPr lang="en-GB"/>
          </a:p>
        </p:txBody>
      </p:sp>
      <p:sp>
        <p:nvSpPr>
          <p:cNvPr id="3" name="Content Placeholder 2"/>
          <p:cNvSpPr>
            <a:spLocks noGrp="1"/>
          </p:cNvSpPr>
          <p:nvPr>
            <p:ph sz="half" idx="1"/>
          </p:nvPr>
        </p:nvSpPr>
        <p:spPr>
          <a:xfrm>
            <a:off x="457200" y="1773936"/>
            <a:ext cx="5266928" cy="4623816"/>
          </a:xfrm>
        </p:spPr>
        <p:txBody>
          <a:bodyPr>
            <a:normAutofit lnSpcReduction="10000"/>
          </a:bodyPr>
          <a:lstStyle/>
          <a:p>
            <a:pPr>
              <a:defRPr/>
            </a:pPr>
            <a:r>
              <a:rPr lang="en-GB" dirty="0"/>
              <a:t>Local production of Mycenaean style cooking </a:t>
            </a:r>
            <a:r>
              <a:rPr lang="en-GB" dirty="0" smtClean="0"/>
              <a:t>pots, using local clays</a:t>
            </a:r>
          </a:p>
          <a:p>
            <a:pPr lvl="1">
              <a:defRPr/>
            </a:pPr>
            <a:r>
              <a:rPr lang="en-GB" dirty="0" smtClean="0"/>
              <a:t>Globular cooking jug</a:t>
            </a:r>
          </a:p>
          <a:p>
            <a:pPr lvl="1">
              <a:defRPr/>
            </a:pPr>
            <a:r>
              <a:rPr lang="en-GB" dirty="0" smtClean="0"/>
              <a:t>Typologically </a:t>
            </a:r>
            <a:r>
              <a:rPr lang="en-GB" dirty="0"/>
              <a:t>&amp; technologically is distinct from earlier cooking pots in region </a:t>
            </a:r>
          </a:p>
          <a:p>
            <a:pPr>
              <a:defRPr/>
            </a:pPr>
            <a:r>
              <a:rPr lang="en-GB" dirty="0"/>
              <a:t>Transmission of new modes of food preparation associated with Aegean patterns of serving &amp; consuming food</a:t>
            </a:r>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a:ext>
            </a:extLst>
          </a:blip>
          <a:stretch>
            <a:fillRect/>
          </a:stretch>
        </p:blipFill>
        <p:spPr>
          <a:xfrm>
            <a:off x="6372200" y="2564904"/>
            <a:ext cx="2241759" cy="1584176"/>
          </a:xfrm>
        </p:spPr>
      </p:pic>
    </p:spTree>
    <p:extLst>
      <p:ext uri="{BB962C8B-B14F-4D97-AF65-F5344CB8AC3E}">
        <p14:creationId xmlns:p14="http://schemas.microsoft.com/office/powerpoint/2010/main" val="230796729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nodeType="afterGroup">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nodeType="afterGroup">
                            <p:stCondLst>
                              <p:cond delay="4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mtClean="0"/>
              <a:t>Material Culture</a:t>
            </a:r>
            <a:endParaRPr lang="en-GB"/>
          </a:p>
        </p:txBody>
      </p:sp>
      <p:sp>
        <p:nvSpPr>
          <p:cNvPr id="3" name="Content Placeholder 2"/>
          <p:cNvSpPr>
            <a:spLocks noGrp="1"/>
          </p:cNvSpPr>
          <p:nvPr>
            <p:ph sz="half" idx="1"/>
          </p:nvPr>
        </p:nvSpPr>
        <p:spPr>
          <a:xfrm>
            <a:off x="457200" y="1773936"/>
            <a:ext cx="4618856" cy="4623816"/>
          </a:xfrm>
        </p:spPr>
        <p:txBody>
          <a:bodyPr>
            <a:normAutofit lnSpcReduction="10000"/>
          </a:bodyPr>
          <a:lstStyle/>
          <a:p>
            <a:pPr>
              <a:defRPr/>
            </a:pPr>
            <a:r>
              <a:rPr lang="en-GB" dirty="0"/>
              <a:t>Similar change is apparent in Cyprus</a:t>
            </a:r>
          </a:p>
          <a:p>
            <a:pPr lvl="1">
              <a:defRPr/>
            </a:pPr>
            <a:r>
              <a:rPr lang="en-GB" dirty="0"/>
              <a:t>Introduction of intrusive Mycenaean style pottery tradition</a:t>
            </a:r>
          </a:p>
          <a:p>
            <a:pPr lvl="1">
              <a:defRPr/>
            </a:pPr>
            <a:r>
              <a:rPr lang="en-GB" dirty="0"/>
              <a:t>Similar forms</a:t>
            </a:r>
          </a:p>
          <a:p>
            <a:pPr lvl="1">
              <a:defRPr/>
            </a:pPr>
            <a:r>
              <a:rPr lang="en-GB" dirty="0"/>
              <a:t>Similar decoration</a:t>
            </a:r>
          </a:p>
          <a:p>
            <a:pPr>
              <a:defRPr/>
            </a:pPr>
            <a:r>
              <a:rPr lang="en-GB" dirty="0"/>
              <a:t>Archaeology might suggest wider wave of migrations of which Philistines are just one?</a:t>
            </a:r>
          </a:p>
        </p:txBody>
      </p:sp>
      <p:pic>
        <p:nvPicPr>
          <p:cNvPr id="6" name="Picture 2" descr="wpwm III"/>
          <p:cNvPicPr>
            <a:picLocks noGrp="1" noChangeAspect="1" noChangeArrowheads="1"/>
          </p:cNvPicPr>
          <p:nvPr>
            <p:ph sz="half" idx="2"/>
          </p:nvPr>
        </p:nvPicPr>
        <p:blipFill>
          <a:blip r:embed="rId2" cstate="email">
            <a:lum bright="-10000" contrast="-12000"/>
            <a:extLst>
              <a:ext uri="{28A0092B-C50C-407E-A947-70E740481C1C}">
                <a14:useLocalDpi xmlns:a14="http://schemas.microsoft.com/office/drawing/2010/main"/>
              </a:ext>
            </a:extLst>
          </a:blip>
          <a:srcRect/>
          <a:stretch>
            <a:fillRect/>
          </a:stretch>
        </p:blipFill>
        <p:spPr bwMode="auto">
          <a:xfrm>
            <a:off x="4932040" y="2564904"/>
            <a:ext cx="3826767" cy="27992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7206016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nodeType="afterGroup">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nodeType="afterGroup">
                            <p:stCondLst>
                              <p:cond delay="4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nodeType="afterGroup">
                            <p:stCondLst>
                              <p:cond delay="6000"/>
                            </p:stCondLst>
                            <p:childTnLst>
                              <p:par>
                                <p:cTn id="17" presetID="10" presetClass="entr" presetSubtype="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mtClean="0"/>
              <a:t>Material Culture</a:t>
            </a:r>
            <a:endParaRPr lang="en-GB"/>
          </a:p>
        </p:txBody>
      </p:sp>
      <p:sp>
        <p:nvSpPr>
          <p:cNvPr id="3" name="Content Placeholder 2"/>
          <p:cNvSpPr>
            <a:spLocks noGrp="1"/>
          </p:cNvSpPr>
          <p:nvPr>
            <p:ph sz="half" idx="1"/>
          </p:nvPr>
        </p:nvSpPr>
        <p:spPr>
          <a:xfrm>
            <a:off x="457200" y="1773936"/>
            <a:ext cx="4618856" cy="4623816"/>
          </a:xfrm>
        </p:spPr>
        <p:txBody>
          <a:bodyPr>
            <a:normAutofit fontScale="92500" lnSpcReduction="20000"/>
          </a:bodyPr>
          <a:lstStyle/>
          <a:p>
            <a:pPr>
              <a:defRPr/>
            </a:pPr>
            <a:r>
              <a:rPr lang="en-GB" dirty="0"/>
              <a:t>Introduction of new </a:t>
            </a:r>
            <a:r>
              <a:rPr lang="en-GB" dirty="0" smtClean="0"/>
              <a:t>textile equipment:</a:t>
            </a:r>
          </a:p>
          <a:p>
            <a:pPr lvl="1">
              <a:defRPr/>
            </a:pPr>
            <a:r>
              <a:rPr lang="en-GB" dirty="0" smtClean="0"/>
              <a:t>Aegean </a:t>
            </a:r>
            <a:r>
              <a:rPr lang="en-GB" dirty="0"/>
              <a:t>style </a:t>
            </a:r>
            <a:r>
              <a:rPr lang="en-GB" dirty="0" err="1"/>
              <a:t>loomweights</a:t>
            </a:r>
            <a:r>
              <a:rPr lang="en-GB" dirty="0"/>
              <a:t> – spool weights made of unbaked </a:t>
            </a:r>
            <a:r>
              <a:rPr lang="en-GB" dirty="0" smtClean="0"/>
              <a:t>clay</a:t>
            </a:r>
            <a:endParaRPr lang="en-GB" dirty="0"/>
          </a:p>
          <a:p>
            <a:pPr lvl="1">
              <a:defRPr/>
            </a:pPr>
            <a:r>
              <a:rPr lang="en-GB" dirty="0"/>
              <a:t>Also introduced to Cyprus in 12</a:t>
            </a:r>
            <a:r>
              <a:rPr lang="en-GB" baseline="30000" dirty="0"/>
              <a:t>th</a:t>
            </a:r>
            <a:r>
              <a:rPr lang="en-GB" dirty="0"/>
              <a:t> century BC </a:t>
            </a:r>
          </a:p>
          <a:p>
            <a:pPr>
              <a:defRPr/>
            </a:pPr>
            <a:r>
              <a:rPr lang="en-GB" dirty="0" err="1"/>
              <a:t>Ekron</a:t>
            </a:r>
            <a:r>
              <a:rPr lang="en-GB" dirty="0"/>
              <a:t>: north room of public cult building used for weaving?</a:t>
            </a:r>
          </a:p>
          <a:p>
            <a:pPr lvl="1">
              <a:defRPr/>
            </a:pPr>
            <a:r>
              <a:rPr lang="en-GB" dirty="0"/>
              <a:t>Cultural associations between textile production &amp; religion</a:t>
            </a:r>
          </a:p>
          <a:p>
            <a:pPr>
              <a:defRPr/>
            </a:pPr>
            <a:r>
              <a:rPr lang="en-GB" dirty="0"/>
              <a:t>Significance in terms of population movement?</a:t>
            </a:r>
          </a:p>
        </p:txBody>
      </p:sp>
      <p:pic>
        <p:nvPicPr>
          <p:cNvPr id="6" name="Picture 3" descr="AshkelonLoomWeights.jpg"/>
          <p:cNvPicPr>
            <a:picLocks noGrp="1" noChangeAspect="1"/>
          </p:cNvPicPr>
          <p:nvPr>
            <p:ph sz="half" idx="2"/>
          </p:nvPr>
        </p:nvPicPr>
        <p:blipFill>
          <a:blip r:embed="rId2" cstate="email">
            <a:extLst>
              <a:ext uri="{28A0092B-C50C-407E-A947-70E740481C1C}">
                <a14:useLocalDpi xmlns:a14="http://schemas.microsoft.com/office/drawing/2010/main"/>
              </a:ext>
            </a:extLst>
          </a:blip>
          <a:srcRect/>
          <a:stretch>
            <a:fillRect/>
          </a:stretch>
        </p:blipFill>
        <p:spPr bwMode="auto">
          <a:xfrm>
            <a:off x="5148064" y="2204864"/>
            <a:ext cx="3730698" cy="24482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4718676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par>
                          <p:cTn id="21" fill="hold" nodeType="afterGroup">
                            <p:stCondLst>
                              <p:cond delay="2000"/>
                            </p:stCondLst>
                            <p:childTnLst>
                              <p:par>
                                <p:cTn id="22" presetID="10" presetClass="entr" presetSubtype="0" fill="hold" grpId="0" nodeType="after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2000"/>
                                        <p:tgtEl>
                                          <p:spTgt spid="3">
                                            <p:txEl>
                                              <p:pRg st="4" end="4"/>
                                            </p:txEl>
                                          </p:spTgt>
                                        </p:tgtEl>
                                      </p:cBhvr>
                                    </p:animEffect>
                                  </p:childTnLst>
                                </p:cTn>
                              </p:par>
                            </p:childTnLst>
                          </p:cTn>
                        </p:par>
                      </p:childTnLst>
                    </p:cTn>
                  </p:par>
                  <p:par>
                    <p:cTn id="25" fill="hold" nodeType="clickPar">
                      <p:stCondLst>
                        <p:cond delay="indefinite"/>
                      </p:stCondLst>
                      <p:childTnLst>
                        <p:par>
                          <p:cTn id="26" fill="hold" nodeType="withGroup">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shdoda.jpg"/>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6588224" y="3503417"/>
            <a:ext cx="2555776" cy="3195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descr="imgD.jpg"/>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5292080" y="3318386"/>
            <a:ext cx="1786271" cy="20882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pPr>
              <a:defRPr/>
            </a:pPr>
            <a:r>
              <a:rPr lang="en-GB" smtClean="0"/>
              <a:t>Cult Equipment</a:t>
            </a:r>
            <a:endParaRPr lang="en-GB"/>
          </a:p>
        </p:txBody>
      </p:sp>
      <p:sp>
        <p:nvSpPr>
          <p:cNvPr id="3" name="Content Placeholder 2"/>
          <p:cNvSpPr>
            <a:spLocks noGrp="1"/>
          </p:cNvSpPr>
          <p:nvPr>
            <p:ph sz="half" idx="1"/>
          </p:nvPr>
        </p:nvSpPr>
        <p:spPr>
          <a:xfrm>
            <a:off x="457200" y="1773936"/>
            <a:ext cx="4402832" cy="4623816"/>
          </a:xfrm>
        </p:spPr>
        <p:txBody>
          <a:bodyPr>
            <a:normAutofit fontScale="92500" lnSpcReduction="10000"/>
          </a:bodyPr>
          <a:lstStyle/>
          <a:p>
            <a:pPr>
              <a:defRPr/>
            </a:pPr>
            <a:r>
              <a:rPr lang="en-GB" dirty="0"/>
              <a:t>Range of equipment from Philistine sanctuaries with Aegean antecedents:</a:t>
            </a:r>
          </a:p>
          <a:p>
            <a:pPr lvl="1">
              <a:defRPr/>
            </a:pPr>
            <a:r>
              <a:rPr lang="en-GB" dirty="0">
                <a:solidFill>
                  <a:srgbClr val="FFC000"/>
                </a:solidFill>
              </a:rPr>
              <a:t>Ring </a:t>
            </a:r>
            <a:r>
              <a:rPr lang="en-GB" dirty="0" err="1">
                <a:solidFill>
                  <a:srgbClr val="FFC000"/>
                </a:solidFill>
              </a:rPr>
              <a:t>kernoi</a:t>
            </a:r>
            <a:endParaRPr lang="en-GB" dirty="0">
              <a:solidFill>
                <a:srgbClr val="FFC000"/>
              </a:solidFill>
            </a:endParaRPr>
          </a:p>
          <a:p>
            <a:pPr lvl="1">
              <a:defRPr/>
            </a:pPr>
            <a:r>
              <a:rPr lang="en-GB" dirty="0">
                <a:solidFill>
                  <a:srgbClr val="FFC000"/>
                </a:solidFill>
              </a:rPr>
              <a:t>Lion’s head </a:t>
            </a:r>
            <a:r>
              <a:rPr lang="en-GB" dirty="0" err="1">
                <a:solidFill>
                  <a:srgbClr val="FFC000"/>
                </a:solidFill>
              </a:rPr>
              <a:t>rhyta</a:t>
            </a:r>
            <a:endParaRPr lang="en-GB" dirty="0">
              <a:solidFill>
                <a:srgbClr val="FFC000"/>
              </a:solidFill>
            </a:endParaRPr>
          </a:p>
          <a:p>
            <a:pPr lvl="1">
              <a:defRPr/>
            </a:pPr>
            <a:r>
              <a:rPr lang="en-GB" dirty="0" err="1">
                <a:solidFill>
                  <a:srgbClr val="FFC000"/>
                </a:solidFill>
              </a:rPr>
              <a:t>Ashdoda</a:t>
            </a:r>
            <a:r>
              <a:rPr lang="en-GB" dirty="0">
                <a:solidFill>
                  <a:srgbClr val="FFC000"/>
                </a:solidFill>
              </a:rPr>
              <a:t>: seated figure</a:t>
            </a:r>
          </a:p>
          <a:p>
            <a:pPr>
              <a:defRPr/>
            </a:pPr>
            <a:r>
              <a:rPr lang="en-GB" dirty="0"/>
              <a:t>Dothan: much of the cult equipment (from Ashdod &amp; Gezer) reflects the Aegean origins of the Philistines</a:t>
            </a:r>
          </a:p>
          <a:p>
            <a:pPr>
              <a:defRPr/>
            </a:pPr>
            <a:r>
              <a:rPr lang="en-GB" dirty="0"/>
              <a:t>Some parallel equipment in Cyprus</a:t>
            </a:r>
          </a:p>
        </p:txBody>
      </p:sp>
      <p:pic>
        <p:nvPicPr>
          <p:cNvPr id="9" name="Picture 4" descr="close-up-view-of-2007-kernos.jpg"/>
          <p:cNvPicPr>
            <a:picLocks noGrp="1" noChangeAspect="1"/>
          </p:cNvPicPr>
          <p:nvPr>
            <p:ph sz="half" idx="2"/>
          </p:nvPr>
        </p:nvPicPr>
        <p:blipFill>
          <a:blip r:embed="rId4" cstate="email">
            <a:extLst>
              <a:ext uri="{28A0092B-C50C-407E-A947-70E740481C1C}">
                <a14:useLocalDpi xmlns:a14="http://schemas.microsoft.com/office/drawing/2010/main"/>
              </a:ext>
            </a:extLst>
          </a:blip>
          <a:srcRect/>
          <a:stretch>
            <a:fillRect/>
          </a:stretch>
        </p:blipFill>
        <p:spPr bwMode="auto">
          <a:xfrm>
            <a:off x="5508104" y="332656"/>
            <a:ext cx="3493021" cy="2610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20043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25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4500"/>
                            </p:stCondLst>
                            <p:childTnLst>
                              <p:par>
                                <p:cTn id="17" presetID="10" presetClass="entr" presetSubtype="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500"/>
                                        <p:tgtEl>
                                          <p:spTgt spid="3">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3" name="Picture 3" descr="qasile temple1.tif"/>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bwMode="auto">
          <a:xfrm>
            <a:off x="5436096" y="3501008"/>
            <a:ext cx="3024187" cy="299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pPr>
              <a:defRPr/>
            </a:pPr>
            <a:r>
              <a:rPr lang="en-GB" smtClean="0"/>
              <a:t>Architecture</a:t>
            </a:r>
            <a:endParaRPr lang="en-GB"/>
          </a:p>
        </p:txBody>
      </p:sp>
      <p:sp>
        <p:nvSpPr>
          <p:cNvPr id="3" name="Content Placeholder 2"/>
          <p:cNvSpPr>
            <a:spLocks noGrp="1"/>
          </p:cNvSpPr>
          <p:nvPr>
            <p:ph sz="half" idx="1"/>
          </p:nvPr>
        </p:nvSpPr>
        <p:spPr>
          <a:xfrm>
            <a:off x="251520" y="1773936"/>
            <a:ext cx="4608512" cy="4623816"/>
          </a:xfrm>
        </p:spPr>
        <p:txBody>
          <a:bodyPr>
            <a:normAutofit lnSpcReduction="10000"/>
          </a:bodyPr>
          <a:lstStyle/>
          <a:p>
            <a:pPr>
              <a:defRPr/>
            </a:pPr>
            <a:r>
              <a:rPr lang="en-GB" sz="2400" dirty="0"/>
              <a:t>Introduction of hearth </a:t>
            </a:r>
            <a:r>
              <a:rPr lang="en-GB" sz="2400" dirty="0" smtClean="0"/>
              <a:t>buildings</a:t>
            </a:r>
            <a:endParaRPr lang="en-GB" sz="2400" dirty="0"/>
          </a:p>
          <a:p>
            <a:pPr lvl="1">
              <a:defRPr/>
            </a:pPr>
            <a:r>
              <a:rPr lang="en-GB" dirty="0" err="1">
                <a:solidFill>
                  <a:srgbClr val="FFC000"/>
                </a:solidFill>
              </a:rPr>
              <a:t>Ekron</a:t>
            </a:r>
            <a:r>
              <a:rPr lang="en-GB" dirty="0">
                <a:solidFill>
                  <a:srgbClr val="FFC000"/>
                </a:solidFill>
              </a:rPr>
              <a:t>:</a:t>
            </a:r>
            <a:r>
              <a:rPr lang="en-GB" dirty="0"/>
              <a:t> public building in stratum </a:t>
            </a:r>
            <a:r>
              <a:rPr lang="en-GB" dirty="0" smtClean="0"/>
              <a:t>VI</a:t>
            </a:r>
          </a:p>
          <a:p>
            <a:pPr lvl="1">
              <a:defRPr/>
            </a:pPr>
            <a:r>
              <a:rPr lang="en-GB" dirty="0" err="1" smtClean="0">
                <a:solidFill>
                  <a:srgbClr val="FFC000"/>
                </a:solidFill>
              </a:rPr>
              <a:t>Qasile</a:t>
            </a:r>
            <a:r>
              <a:rPr lang="en-GB" dirty="0" smtClean="0">
                <a:solidFill>
                  <a:srgbClr val="FFC000"/>
                </a:solidFill>
              </a:rPr>
              <a:t> </a:t>
            </a:r>
            <a:r>
              <a:rPr lang="en-GB" dirty="0"/>
              <a:t>temple: large hall with central hearth</a:t>
            </a:r>
          </a:p>
          <a:p>
            <a:pPr>
              <a:defRPr/>
            </a:pPr>
            <a:r>
              <a:rPr lang="en-GB" sz="2400" dirty="0"/>
              <a:t>Hearth </a:t>
            </a:r>
            <a:r>
              <a:rPr lang="en-GB" sz="2400" dirty="0" smtClean="0"/>
              <a:t>buildings: typical </a:t>
            </a:r>
            <a:r>
              <a:rPr lang="en-GB" sz="2400" dirty="0"/>
              <a:t>of Mycenaean Greece </a:t>
            </a:r>
            <a:r>
              <a:rPr lang="en-GB" sz="2400" dirty="0" smtClean="0"/>
              <a:t>&amp; have </a:t>
            </a:r>
            <a:r>
              <a:rPr lang="en-GB" sz="2400" dirty="0"/>
              <a:t>ceremonial </a:t>
            </a:r>
            <a:r>
              <a:rPr lang="en-GB" sz="2400" dirty="0" smtClean="0"/>
              <a:t>function</a:t>
            </a:r>
          </a:p>
          <a:p>
            <a:pPr>
              <a:defRPr/>
            </a:pPr>
            <a:r>
              <a:rPr lang="en-GB" sz="2400" dirty="0" smtClean="0"/>
              <a:t>Parallel </a:t>
            </a:r>
            <a:r>
              <a:rPr lang="en-GB" sz="2400" dirty="0"/>
              <a:t>phenomenon in Cyprus</a:t>
            </a:r>
          </a:p>
          <a:p>
            <a:pPr>
              <a:defRPr/>
            </a:pPr>
            <a:r>
              <a:rPr lang="en-GB" sz="2400" dirty="0"/>
              <a:t>Large public building equipped with a fixed hearth reflects an Aegean cultural tradition</a:t>
            </a:r>
          </a:p>
          <a:p>
            <a:pPr>
              <a:defRPr/>
            </a:pPr>
            <a:endParaRPr lang="en-GB" sz="2400" dirty="0"/>
          </a:p>
        </p:txBody>
      </p:sp>
      <p:pic>
        <p:nvPicPr>
          <p:cNvPr id="8" name="Picture 5" descr="Ekronhearth.tif"/>
          <p:cNvPicPr>
            <a:picLocks noGrp="1" noChangeAspect="1"/>
          </p:cNvPicPr>
          <p:nvPr>
            <p:ph sz="half" idx="2"/>
          </p:nvPr>
        </p:nvPicPr>
        <p:blipFill>
          <a:blip r:embed="rId3" cstate="email">
            <a:lum bright="-8000" contrast="-8000"/>
            <a:extLst>
              <a:ext uri="{28A0092B-C50C-407E-A947-70E740481C1C}">
                <a14:useLocalDpi xmlns:a14="http://schemas.microsoft.com/office/drawing/2010/main"/>
              </a:ext>
            </a:extLst>
          </a:blip>
          <a:srcRect/>
          <a:stretch>
            <a:fillRect/>
          </a:stretch>
        </p:blipFill>
        <p:spPr bwMode="auto">
          <a:xfrm>
            <a:off x="4928889" y="332656"/>
            <a:ext cx="4038600" cy="28108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825562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nodeType="afterGroup">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Iron Metallurgy</a:t>
            </a:r>
            <a:endParaRPr lang="en-GB" dirty="0"/>
          </a:p>
        </p:txBody>
      </p:sp>
      <p:sp>
        <p:nvSpPr>
          <p:cNvPr id="3" name="Content Placeholder 2"/>
          <p:cNvSpPr>
            <a:spLocks noGrp="1"/>
          </p:cNvSpPr>
          <p:nvPr>
            <p:ph idx="1"/>
          </p:nvPr>
        </p:nvSpPr>
        <p:spPr>
          <a:xfrm>
            <a:off x="438150" y="1628801"/>
            <a:ext cx="8229600" cy="3816424"/>
          </a:xfrm>
        </p:spPr>
        <p:txBody>
          <a:bodyPr>
            <a:normAutofit/>
          </a:bodyPr>
          <a:lstStyle/>
          <a:p>
            <a:pPr>
              <a:defRPr/>
            </a:pPr>
            <a:r>
              <a:rPr lang="en-GB" sz="2600" dirty="0"/>
              <a:t>Developed in 12th &amp; 11th centuries</a:t>
            </a:r>
          </a:p>
          <a:p>
            <a:pPr>
              <a:defRPr/>
            </a:pPr>
            <a:r>
              <a:rPr lang="en-GB" sz="2600" dirty="0"/>
              <a:t>Restricted to small, high status prestige objects used in cult </a:t>
            </a:r>
            <a:r>
              <a:rPr lang="en-GB" sz="2600" dirty="0" smtClean="0"/>
              <a:t>contexts at </a:t>
            </a:r>
            <a:r>
              <a:rPr lang="en-GB" sz="2600" dirty="0" err="1" smtClean="0"/>
              <a:t>Ekron</a:t>
            </a:r>
            <a:r>
              <a:rPr lang="en-GB" sz="2600" dirty="0" smtClean="0"/>
              <a:t> &amp; Tell </a:t>
            </a:r>
            <a:r>
              <a:rPr lang="en-GB" sz="2600" dirty="0" err="1" smtClean="0"/>
              <a:t>Qasile</a:t>
            </a:r>
            <a:endParaRPr lang="en-GB" sz="2600" dirty="0"/>
          </a:p>
          <a:p>
            <a:pPr>
              <a:defRPr/>
            </a:pPr>
            <a:r>
              <a:rPr lang="en-GB" sz="2600" dirty="0" smtClean="0"/>
              <a:t>Same </a:t>
            </a:r>
            <a:r>
              <a:rPr lang="en-GB" sz="2600" dirty="0"/>
              <a:t>form of knife in found in contemporary Cypriot tombs</a:t>
            </a:r>
          </a:p>
          <a:p>
            <a:pPr>
              <a:defRPr/>
            </a:pPr>
            <a:r>
              <a:rPr lang="en-GB" sz="2600" dirty="0"/>
              <a:t>Shared status symbol reiterates cultural links between Cyprus &amp; Philistia</a:t>
            </a:r>
          </a:p>
        </p:txBody>
      </p:sp>
      <p:pic>
        <p:nvPicPr>
          <p:cNvPr id="21508" name="Picture 3" descr="ekron knife.jpg"/>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07504" y="4883943"/>
            <a:ext cx="8978485" cy="16414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1663804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mtClean="0"/>
              <a:t>Economy</a:t>
            </a:r>
            <a:endParaRPr lang="en-GB"/>
          </a:p>
        </p:txBody>
      </p:sp>
      <p:sp>
        <p:nvSpPr>
          <p:cNvPr id="3" name="Content Placeholder 2"/>
          <p:cNvSpPr>
            <a:spLocks noGrp="1"/>
          </p:cNvSpPr>
          <p:nvPr>
            <p:ph sz="half" idx="1"/>
          </p:nvPr>
        </p:nvSpPr>
        <p:spPr>
          <a:xfrm>
            <a:off x="323528" y="1628800"/>
            <a:ext cx="5050904" cy="4823416"/>
          </a:xfrm>
        </p:spPr>
        <p:txBody>
          <a:bodyPr>
            <a:normAutofit/>
          </a:bodyPr>
          <a:lstStyle/>
          <a:p>
            <a:pPr>
              <a:defRPr/>
            </a:pPr>
            <a:r>
              <a:rPr lang="en-GB" dirty="0"/>
              <a:t>Major change in animal husbandry:</a:t>
            </a:r>
          </a:p>
          <a:p>
            <a:pPr lvl="1">
              <a:defRPr/>
            </a:pPr>
            <a:r>
              <a:rPr lang="en-GB" dirty="0"/>
              <a:t>Introduction of pig </a:t>
            </a:r>
            <a:r>
              <a:rPr lang="en-GB" dirty="0" smtClean="0"/>
              <a:t>rearing</a:t>
            </a:r>
            <a:endParaRPr lang="en-GB" dirty="0"/>
          </a:p>
          <a:p>
            <a:pPr>
              <a:defRPr/>
            </a:pPr>
            <a:r>
              <a:rPr lang="en-GB" dirty="0"/>
              <a:t>Not a major part of </a:t>
            </a:r>
            <a:r>
              <a:rPr lang="en-GB" dirty="0" smtClean="0"/>
              <a:t>LBA </a:t>
            </a:r>
            <a:r>
              <a:rPr lang="en-GB" dirty="0"/>
              <a:t>economy </a:t>
            </a:r>
            <a:r>
              <a:rPr lang="en-GB" dirty="0" smtClean="0"/>
              <a:t> in Levant</a:t>
            </a:r>
            <a:endParaRPr lang="en-GB" dirty="0"/>
          </a:p>
          <a:p>
            <a:pPr>
              <a:defRPr/>
            </a:pPr>
            <a:r>
              <a:rPr lang="en-GB" dirty="0"/>
              <a:t>Short-lived phenomenon, disappears by Iron </a:t>
            </a:r>
            <a:r>
              <a:rPr lang="en-GB" dirty="0" smtClean="0"/>
              <a:t>II</a:t>
            </a:r>
            <a:endParaRPr lang="en-GB" dirty="0"/>
          </a:p>
        </p:txBody>
      </p:sp>
      <p:pic>
        <p:nvPicPr>
          <p:cNvPr id="6" name="Picture 3" descr="pig-thumb.jpg"/>
          <p:cNvPicPr>
            <a:picLocks noGrp="1" noChangeAspect="1"/>
          </p:cNvPicPr>
          <p:nvPr>
            <p:ph sz="half" idx="2"/>
          </p:nvPr>
        </p:nvPicPr>
        <p:blipFill>
          <a:blip r:embed="rId2" cstate="email">
            <a:extLst>
              <a:ext uri="{28A0092B-C50C-407E-A947-70E740481C1C}">
                <a14:useLocalDpi xmlns:a14="http://schemas.microsoft.com/office/drawing/2010/main"/>
              </a:ext>
            </a:extLst>
          </a:blip>
          <a:srcRect/>
          <a:stretch>
            <a:fillRect/>
          </a:stretch>
        </p:blipFill>
        <p:spPr bwMode="auto">
          <a:xfrm>
            <a:off x="5625540" y="2132856"/>
            <a:ext cx="3286271" cy="24482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6235781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nodeType="afterGroup">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childTnLst>
                    </p:cTn>
                  </p:par>
                  <p:par>
                    <p:cTn id="12" fill="hold">
                      <p:stCondLst>
                        <p:cond delay="indefinite"/>
                      </p:stCondLst>
                      <p:childTnLst>
                        <p:par>
                          <p:cTn id="13" fill="hold" nodeType="afterGroup">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20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mtClean="0"/>
              <a:t>Economy</a:t>
            </a:r>
            <a:endParaRPr lang="en-GB"/>
          </a:p>
        </p:txBody>
      </p:sp>
      <p:sp>
        <p:nvSpPr>
          <p:cNvPr id="3" name="Content Placeholder 2"/>
          <p:cNvSpPr>
            <a:spLocks noGrp="1"/>
          </p:cNvSpPr>
          <p:nvPr>
            <p:ph sz="half" idx="1"/>
          </p:nvPr>
        </p:nvSpPr>
        <p:spPr>
          <a:xfrm>
            <a:off x="323528" y="1628800"/>
            <a:ext cx="5050904" cy="4823416"/>
          </a:xfrm>
        </p:spPr>
        <p:txBody>
          <a:bodyPr>
            <a:normAutofit/>
          </a:bodyPr>
          <a:lstStyle/>
          <a:p>
            <a:pPr>
              <a:defRPr/>
            </a:pPr>
            <a:r>
              <a:rPr lang="en-GB" sz="2400" dirty="0" smtClean="0"/>
              <a:t>LBA </a:t>
            </a:r>
            <a:r>
              <a:rPr lang="en-GB" sz="2400" dirty="0"/>
              <a:t>levels: pig bone represents less than 10% of faunal assemblage</a:t>
            </a:r>
          </a:p>
          <a:p>
            <a:pPr>
              <a:defRPr/>
            </a:pPr>
            <a:r>
              <a:rPr lang="en-GB" sz="2400" dirty="0"/>
              <a:t>12</a:t>
            </a:r>
            <a:r>
              <a:rPr lang="en-GB" sz="2400" baseline="30000" dirty="0"/>
              <a:t>th</a:t>
            </a:r>
            <a:r>
              <a:rPr lang="en-GB" sz="2400" dirty="0"/>
              <a:t> century levels: pig bone increases to around 20% of faunal assemblage</a:t>
            </a:r>
          </a:p>
          <a:p>
            <a:pPr>
              <a:defRPr/>
            </a:pPr>
            <a:r>
              <a:rPr lang="en-GB" sz="2400" dirty="0"/>
              <a:t>Possible taboo on pig-rearing &amp; consumption by </a:t>
            </a:r>
            <a:r>
              <a:rPr lang="en-GB" sz="2400" dirty="0">
                <a:solidFill>
                  <a:srgbClr val="FFC000"/>
                </a:solidFill>
              </a:rPr>
              <a:t>indigenous </a:t>
            </a:r>
            <a:r>
              <a:rPr lang="en-GB" sz="2400" dirty="0" smtClean="0">
                <a:solidFill>
                  <a:srgbClr val="FFC000"/>
                </a:solidFill>
              </a:rPr>
              <a:t>population</a:t>
            </a:r>
            <a:endParaRPr lang="en-GB" sz="2400" dirty="0"/>
          </a:p>
          <a:p>
            <a:pPr>
              <a:defRPr/>
            </a:pPr>
            <a:r>
              <a:rPr lang="en-GB" sz="2400" dirty="0" smtClean="0"/>
              <a:t>Philistines: no such taboo?:</a:t>
            </a:r>
          </a:p>
          <a:p>
            <a:pPr lvl="1">
              <a:defRPr/>
            </a:pPr>
            <a:r>
              <a:rPr lang="en-GB" sz="2000" dirty="0" smtClean="0"/>
              <a:t>Different </a:t>
            </a:r>
            <a:r>
              <a:rPr lang="en-GB" sz="2000" dirty="0"/>
              <a:t>ethnic </a:t>
            </a:r>
            <a:r>
              <a:rPr lang="en-GB" sz="2000" dirty="0" smtClean="0"/>
              <a:t>background</a:t>
            </a:r>
            <a:endParaRPr lang="en-GB" sz="2000"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436096" y="2636912"/>
            <a:ext cx="3313620" cy="2013024"/>
          </a:xfrm>
        </p:spPr>
      </p:pic>
    </p:spTree>
    <p:extLst>
      <p:ext uri="{BB962C8B-B14F-4D97-AF65-F5344CB8AC3E}">
        <p14:creationId xmlns:p14="http://schemas.microsoft.com/office/powerpoint/2010/main" val="373668984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mtClean="0"/>
              <a:t>Summary</a:t>
            </a:r>
            <a:endParaRPr lang="en-GB"/>
          </a:p>
        </p:txBody>
      </p:sp>
      <p:sp>
        <p:nvSpPr>
          <p:cNvPr id="3" name="Content Placeholder 2"/>
          <p:cNvSpPr>
            <a:spLocks noGrp="1"/>
          </p:cNvSpPr>
          <p:nvPr>
            <p:ph idx="1"/>
          </p:nvPr>
        </p:nvSpPr>
        <p:spPr/>
        <p:txBody>
          <a:bodyPr/>
          <a:lstStyle/>
          <a:p>
            <a:pPr>
              <a:defRPr/>
            </a:pPr>
            <a:r>
              <a:rPr lang="en-GB" dirty="0"/>
              <a:t>Significant changes to archaeological record in southern Levant at end of LBA</a:t>
            </a:r>
          </a:p>
          <a:p>
            <a:pPr>
              <a:defRPr/>
            </a:pPr>
            <a:r>
              <a:rPr lang="en-GB" dirty="0"/>
              <a:t>A number of intrusive elements which appear to have Aegean antecedents</a:t>
            </a:r>
          </a:p>
          <a:p>
            <a:pPr>
              <a:defRPr/>
            </a:pPr>
            <a:r>
              <a:rPr lang="en-GB" dirty="0"/>
              <a:t>Parallel phenomenon in southern Levant</a:t>
            </a:r>
          </a:p>
          <a:p>
            <a:pPr>
              <a:defRPr/>
            </a:pPr>
            <a:r>
              <a:rPr lang="en-GB" dirty="0"/>
              <a:t>Does this represent a new (Aegean) population?</a:t>
            </a:r>
          </a:p>
          <a:p>
            <a:pPr>
              <a:defRPr/>
            </a:pPr>
            <a:r>
              <a:rPr lang="en-GB" dirty="0"/>
              <a:t>Is this to be equated with the </a:t>
            </a:r>
            <a:r>
              <a:rPr lang="en-GB" dirty="0" err="1"/>
              <a:t>Peleset</a:t>
            </a:r>
            <a:r>
              <a:rPr lang="en-GB" dirty="0"/>
              <a:t>?</a:t>
            </a:r>
          </a:p>
          <a:p>
            <a:pPr>
              <a:defRPr/>
            </a:pPr>
            <a:r>
              <a:rPr lang="en-GB" dirty="0"/>
              <a:t>...&amp; the Philistines?</a:t>
            </a:r>
          </a:p>
          <a:p>
            <a:pPr>
              <a:defRPr/>
            </a:pPr>
            <a:endParaRPr lang="en-GB" dirty="0"/>
          </a:p>
        </p:txBody>
      </p:sp>
    </p:spTree>
    <p:extLst>
      <p:ext uri="{BB962C8B-B14F-4D97-AF65-F5344CB8AC3E}">
        <p14:creationId xmlns:p14="http://schemas.microsoft.com/office/powerpoint/2010/main" val="3566980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38</TotalTime>
  <Words>1098</Words>
  <Application>Microsoft Office PowerPoint</Application>
  <PresentationFormat>On-screen Show (4:3)</PresentationFormat>
  <Paragraphs>137</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Module</vt:lpstr>
      <vt:lpstr>Pharaohs, Phoenicians &amp; Peoples of the Sea</vt:lpstr>
      <vt:lpstr>Who Were the Philistines?</vt:lpstr>
      <vt:lpstr>The Philistines</vt:lpstr>
      <vt:lpstr>Archaeological Context</vt:lpstr>
      <vt:lpstr>Egyptian </vt:lpstr>
      <vt:lpstr>Egyptian Sources</vt:lpstr>
      <vt:lpstr>Egyptian</vt:lpstr>
      <vt:lpstr>Old Testament</vt:lpstr>
      <vt:lpstr>Archaeology</vt:lpstr>
      <vt:lpstr>Representations</vt:lpstr>
      <vt:lpstr>Representations</vt:lpstr>
      <vt:lpstr>Philistine Pottery</vt:lpstr>
      <vt:lpstr>Philistine Pottery</vt:lpstr>
      <vt:lpstr>Beer Jugs</vt:lpstr>
      <vt:lpstr>Cooking Pots</vt:lpstr>
      <vt:lpstr>Material Culture</vt:lpstr>
      <vt:lpstr>Material Culture</vt:lpstr>
      <vt:lpstr>Cult Equipment</vt:lpstr>
      <vt:lpstr>Architecture</vt:lpstr>
      <vt:lpstr>Iron Metallurgy</vt:lpstr>
      <vt:lpstr>Economy</vt:lpstr>
      <vt:lpstr>Economy</vt:lpstr>
      <vt:lpstr>Summary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Louise Steel</dc:creator>
  <cp:lastModifiedBy>Louise Steel</cp:lastModifiedBy>
  <cp:revision>29</cp:revision>
  <dcterms:created xsi:type="dcterms:W3CDTF">2012-03-21T14:45:43Z</dcterms:created>
  <dcterms:modified xsi:type="dcterms:W3CDTF">2013-03-18T09:59:49Z</dcterms:modified>
</cp:coreProperties>
</file>